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684" r:id="rId2"/>
    <p:sldMasterId id="2147483696" r:id="rId3"/>
    <p:sldMasterId id="2147483708" r:id="rId4"/>
  </p:sldMasterIdLst>
  <p:notesMasterIdLst>
    <p:notesMasterId r:id="rId34"/>
  </p:notesMasterIdLst>
  <p:sldIdLst>
    <p:sldId id="256" r:id="rId5"/>
    <p:sldId id="257" r:id="rId6"/>
    <p:sldId id="258" r:id="rId7"/>
    <p:sldId id="259" r:id="rId8"/>
    <p:sldId id="260" r:id="rId9"/>
    <p:sldId id="261" r:id="rId10"/>
    <p:sldId id="262" r:id="rId11"/>
    <p:sldId id="284" r:id="rId12"/>
    <p:sldId id="285" r:id="rId13"/>
    <p:sldId id="283" r:id="rId14"/>
    <p:sldId id="263" r:id="rId15"/>
    <p:sldId id="264" r:id="rId16"/>
    <p:sldId id="265" r:id="rId17"/>
    <p:sldId id="266" r:id="rId18"/>
    <p:sldId id="286" r:id="rId19"/>
    <p:sldId id="267" r:id="rId20"/>
    <p:sldId id="268" r:id="rId21"/>
    <p:sldId id="269" r:id="rId22"/>
    <p:sldId id="270" r:id="rId23"/>
    <p:sldId id="271" r:id="rId24"/>
    <p:sldId id="287" r:id="rId25"/>
    <p:sldId id="272" r:id="rId26"/>
    <p:sldId id="273" r:id="rId27"/>
    <p:sldId id="288" r:id="rId28"/>
    <p:sldId id="274" r:id="rId29"/>
    <p:sldId id="275" r:id="rId30"/>
    <p:sldId id="276" r:id="rId31"/>
    <p:sldId id="277" r:id="rId32"/>
    <p:sldId id="278" r:id="rId33"/>
  </p:sldIdLst>
  <p:sldSz cx="9144000" cy="6858000" type="screen4x3"/>
  <p:notesSz cx="6858000" cy="9144000"/>
  <p:custDataLst>
    <p:tags r:id="rId35"/>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13EAE198-C216-436D-80FC-75FEAD8F8EC6}">
          <p14:sldIdLst>
            <p14:sldId id="256"/>
          </p14:sldIdLst>
        </p14:section>
        <p14:section name="Sección sin título" id="{F2CD97E0-39D6-48DE-A3FF-74577C3C6AC5}">
          <p14:sldIdLst>
            <p14:sldId id="257"/>
            <p14:sldId id="258"/>
            <p14:sldId id="259"/>
            <p14:sldId id="260"/>
            <p14:sldId id="261"/>
            <p14:sldId id="262"/>
            <p14:sldId id="284"/>
            <p14:sldId id="285"/>
            <p14:sldId id="283"/>
            <p14:sldId id="263"/>
            <p14:sldId id="264"/>
            <p14:sldId id="265"/>
            <p14:sldId id="266"/>
            <p14:sldId id="286"/>
            <p14:sldId id="267"/>
            <p14:sldId id="268"/>
            <p14:sldId id="269"/>
            <p14:sldId id="270"/>
            <p14:sldId id="271"/>
            <p14:sldId id="287"/>
            <p14:sldId id="272"/>
            <p14:sldId id="273"/>
            <p14:sldId id="288"/>
            <p14:sldId id="274"/>
            <p14:sldId id="275"/>
            <p14:sldId id="276"/>
            <p14:sldId id="277"/>
            <p14:sldId id="27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99"/>
    <a:srgbClr val="FFFF99"/>
    <a:srgbClr val="FFE5E5"/>
    <a:srgbClr val="FFCCFF"/>
    <a:srgbClr val="0070C0"/>
    <a:srgbClr val="DDDDFF"/>
    <a:srgbClr val="EAEBF6"/>
    <a:srgbClr val="DCDDF0"/>
    <a:srgbClr val="85FF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56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gs" Target="tags/tag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0AB78B-36E7-4C69-B86D-B7715E2C1DC0}" type="datetimeFigureOut">
              <a:rPr lang="es-ES" smtClean="0"/>
              <a:pPr/>
              <a:t>22/08/2016</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68CFF2-5E04-4CC5-82AA-7F57CF887B75}" type="slidenum">
              <a:rPr lang="es-ES" smtClean="0"/>
              <a:pPr/>
              <a:t>‹Nº›</a:t>
            </a:fld>
            <a:endParaRPr lang="es-ES"/>
          </a:p>
        </p:txBody>
      </p:sp>
    </p:spTree>
    <p:extLst>
      <p:ext uri="{BB962C8B-B14F-4D97-AF65-F5344CB8AC3E}">
        <p14:creationId xmlns:p14="http://schemas.microsoft.com/office/powerpoint/2010/main" val="389532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r>
              <a:rPr lang="es-ES" smtClean="0"/>
              <a:t>R. Artacho - E. Eisman</a:t>
            </a:r>
            <a:endParaRPr lang="es-E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28E07C7F-89CF-4626-85D0-0A10A7194231}" type="slidenum">
              <a:rPr lang="es-ES" smtClean="0"/>
              <a:pPr/>
              <a:t>‹Nº›</a:t>
            </a:fld>
            <a:endParaRPr lang="es-ES"/>
          </a:p>
        </p:txBody>
      </p:sp>
      <p:sp>
        <p:nvSpPr>
          <p:cNvPr id="12" name="Footer Placeholder 11"/>
          <p:cNvSpPr>
            <a:spLocks noGrp="1"/>
          </p:cNvSpPr>
          <p:nvPr>
            <p:ph type="ftr" sz="quarter" idx="12"/>
          </p:nvPr>
        </p:nvSpPr>
        <p:spPr/>
        <p:txBody>
          <a:bodyPr/>
          <a:lstStyle>
            <a:lvl1pPr>
              <a:defRPr>
                <a:solidFill>
                  <a:schemeClr val="bg2"/>
                </a:solidFill>
              </a:defRPr>
            </a:lvl1pPr>
          </a:lstStyle>
          <a:p>
            <a:r>
              <a:rPr lang="es-ES" smtClean="0"/>
              <a:t>R. Artacho</a:t>
            </a:r>
            <a:endParaRPr lang="es-E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s-ES" smtClean="0"/>
              <a:t>Haga clic para modificar el estilo de título del patrón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r>
              <a:rPr lang="es-ES" smtClean="0"/>
              <a:t>R. Artacho - E. Eisman</a:t>
            </a:r>
            <a:endParaRPr lang="es-ES"/>
          </a:p>
        </p:txBody>
      </p:sp>
      <p:sp>
        <p:nvSpPr>
          <p:cNvPr id="5" name="Footer Placeholder 4"/>
          <p:cNvSpPr>
            <a:spLocks noGrp="1"/>
          </p:cNvSpPr>
          <p:nvPr>
            <p:ph type="ftr" sz="quarter" idx="11"/>
          </p:nvPr>
        </p:nvSpPr>
        <p:spPr/>
        <p:txBody>
          <a:bodyPr/>
          <a:lstStyle/>
          <a:p>
            <a:r>
              <a:rPr lang="es-ES" smtClean="0"/>
              <a:t>R. Artacho</a:t>
            </a:r>
            <a:endParaRPr lang="es-ES"/>
          </a:p>
        </p:txBody>
      </p:sp>
      <p:sp>
        <p:nvSpPr>
          <p:cNvPr id="6" name="Slide Number Placeholder 5"/>
          <p:cNvSpPr>
            <a:spLocks noGrp="1"/>
          </p:cNvSpPr>
          <p:nvPr>
            <p:ph type="sldNum" sz="quarter" idx="12"/>
          </p:nvPr>
        </p:nvSpPr>
        <p:spPr/>
        <p:txBody>
          <a:bodyPr/>
          <a:lstStyle/>
          <a:p>
            <a:fld id="{28E07C7F-89CF-4626-85D0-0A10A7194231}" type="slidenum">
              <a:rPr lang="es-ES" smtClean="0"/>
              <a:pPr/>
              <a:t>‹Nº›</a:t>
            </a:fld>
            <a:endParaRPr lang="es-ES"/>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9" name="Date Placeholder 8"/>
          <p:cNvSpPr>
            <a:spLocks noGrp="1"/>
          </p:cNvSpPr>
          <p:nvPr>
            <p:ph type="dt" sz="half" idx="10"/>
          </p:nvPr>
        </p:nvSpPr>
        <p:spPr/>
        <p:txBody>
          <a:bodyPr/>
          <a:lstStyle>
            <a:lvl1pPr>
              <a:defRPr>
                <a:solidFill>
                  <a:srgbClr val="FFFFFF"/>
                </a:solidFill>
              </a:defRPr>
            </a:lvl1pPr>
          </a:lstStyle>
          <a:p>
            <a:r>
              <a:rPr lang="es-ES" smtClean="0"/>
              <a:t>R. Artacho - E. Eisman</a:t>
            </a:r>
            <a:endParaRPr lang="es-E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28E07C7F-89CF-4626-85D0-0A10A7194231}" type="slidenum">
              <a:rPr lang="es-ES" smtClean="0"/>
              <a:pPr/>
              <a:t>‹Nº›</a:t>
            </a:fld>
            <a:endParaRPr lang="es-ES"/>
          </a:p>
        </p:txBody>
      </p:sp>
      <p:sp>
        <p:nvSpPr>
          <p:cNvPr id="11" name="Footer Placeholder 10"/>
          <p:cNvSpPr>
            <a:spLocks noGrp="1"/>
          </p:cNvSpPr>
          <p:nvPr>
            <p:ph type="ftr" sz="quarter" idx="12"/>
          </p:nvPr>
        </p:nvSpPr>
        <p:spPr/>
        <p:txBody>
          <a:bodyPr/>
          <a:lstStyle>
            <a:lvl1pPr>
              <a:defRPr>
                <a:solidFill>
                  <a:srgbClr val="FFFFFF"/>
                </a:solidFill>
              </a:defRPr>
            </a:lvl1pPr>
          </a:lstStyle>
          <a:p>
            <a:r>
              <a:rPr lang="es-ES" smtClean="0"/>
              <a:t>R. Artacho</a:t>
            </a:r>
            <a:endParaRPr lang="es-E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s-ES" smtClean="0"/>
              <a:t>Haga clic para modificar el estilo de título del patrón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r>
              <a:rPr lang="es-ES" smtClean="0"/>
              <a:t>R. Artacho - E. Eisman</a:t>
            </a:r>
            <a:endParaRPr lang="es-ES"/>
          </a:p>
        </p:txBody>
      </p:sp>
      <p:sp>
        <p:nvSpPr>
          <p:cNvPr id="6" name="Footer Placeholder 5"/>
          <p:cNvSpPr>
            <a:spLocks noGrp="1"/>
          </p:cNvSpPr>
          <p:nvPr>
            <p:ph type="ftr" sz="quarter" idx="11"/>
          </p:nvPr>
        </p:nvSpPr>
        <p:spPr/>
        <p:txBody>
          <a:bodyPr/>
          <a:lstStyle/>
          <a:p>
            <a:r>
              <a:rPr lang="es-ES" smtClean="0"/>
              <a:t>R. Artacho</a:t>
            </a:r>
            <a:endParaRPr lang="es-ES"/>
          </a:p>
        </p:txBody>
      </p:sp>
      <p:sp>
        <p:nvSpPr>
          <p:cNvPr id="7" name="Slide Number Placeholder 6"/>
          <p:cNvSpPr>
            <a:spLocks noGrp="1"/>
          </p:cNvSpPr>
          <p:nvPr>
            <p:ph type="sldNum" sz="quarter" idx="12"/>
          </p:nvPr>
        </p:nvSpPr>
        <p:spPr/>
        <p:txBody>
          <a:bodyPr/>
          <a:lstStyle/>
          <a:p>
            <a:fld id="{28E07C7F-89CF-4626-85D0-0A10A7194231}" type="slidenum">
              <a:rPr lang="es-ES" smtClean="0"/>
              <a:pPr/>
              <a:t>‹Nº›</a:t>
            </a:fld>
            <a:endParaRPr lang="es-ES"/>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r>
              <a:rPr lang="es-ES" smtClean="0"/>
              <a:t>R. Artacho - E. Eisman</a:t>
            </a:r>
            <a:endParaRPr lang="es-ES"/>
          </a:p>
        </p:txBody>
      </p:sp>
      <p:sp>
        <p:nvSpPr>
          <p:cNvPr id="8" name="Footer Placeholder 7"/>
          <p:cNvSpPr>
            <a:spLocks noGrp="1"/>
          </p:cNvSpPr>
          <p:nvPr>
            <p:ph type="ftr" sz="quarter" idx="11"/>
          </p:nvPr>
        </p:nvSpPr>
        <p:spPr/>
        <p:txBody>
          <a:bodyPr/>
          <a:lstStyle/>
          <a:p>
            <a:r>
              <a:rPr lang="es-ES" smtClean="0"/>
              <a:t>R. Artacho</a:t>
            </a:r>
            <a:endParaRPr lang="es-ES"/>
          </a:p>
        </p:txBody>
      </p:sp>
      <p:sp>
        <p:nvSpPr>
          <p:cNvPr id="9" name="Slide Number Placeholder 8"/>
          <p:cNvSpPr>
            <a:spLocks noGrp="1"/>
          </p:cNvSpPr>
          <p:nvPr>
            <p:ph type="sldNum" sz="quarter" idx="12"/>
          </p:nvPr>
        </p:nvSpPr>
        <p:spPr/>
        <p:txBody>
          <a:bodyPr/>
          <a:lstStyle/>
          <a:p>
            <a:fld id="{28E07C7F-89CF-4626-85D0-0A10A7194231}" type="slidenum">
              <a:rPr lang="es-ES" smtClean="0"/>
              <a:pPr/>
              <a:t>‹Nº›</a:t>
            </a:fld>
            <a:endParaRPr lang="es-ES"/>
          </a:p>
        </p:txBody>
      </p:sp>
      <p:sp>
        <p:nvSpPr>
          <p:cNvPr id="10" name="Title 9"/>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s-ES" smtClean="0"/>
              <a:t>R. Artacho - E. Eisman</a:t>
            </a:r>
            <a:endParaRPr lang="es-ES"/>
          </a:p>
        </p:txBody>
      </p:sp>
      <p:sp>
        <p:nvSpPr>
          <p:cNvPr id="4" name="Footer Placeholder 3"/>
          <p:cNvSpPr>
            <a:spLocks noGrp="1"/>
          </p:cNvSpPr>
          <p:nvPr>
            <p:ph type="ftr" sz="quarter" idx="11"/>
          </p:nvPr>
        </p:nvSpPr>
        <p:spPr/>
        <p:txBody>
          <a:bodyPr/>
          <a:lstStyle/>
          <a:p>
            <a:r>
              <a:rPr lang="es-ES" smtClean="0"/>
              <a:t>R. Artacho</a:t>
            </a:r>
            <a:endParaRPr lang="es-ES"/>
          </a:p>
        </p:txBody>
      </p:sp>
      <p:sp>
        <p:nvSpPr>
          <p:cNvPr id="5" name="Slide Number Placeholder 4"/>
          <p:cNvSpPr>
            <a:spLocks noGrp="1"/>
          </p:cNvSpPr>
          <p:nvPr>
            <p:ph type="sldNum" sz="quarter" idx="12"/>
          </p:nvPr>
        </p:nvSpPr>
        <p:spPr/>
        <p:txBody>
          <a:bodyPr/>
          <a:lstStyle/>
          <a:p>
            <a:fld id="{28E07C7F-89CF-4626-85D0-0A10A7194231}" type="slidenum">
              <a:rPr lang="es-ES" smtClean="0"/>
              <a:pPr/>
              <a:t>‹Nº›</a:t>
            </a:fld>
            <a:endParaRPr lang="es-ES"/>
          </a:p>
        </p:txBody>
      </p:sp>
      <p:sp>
        <p:nvSpPr>
          <p:cNvPr id="6" name="Title 5"/>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r>
              <a:rPr lang="es-ES" smtClean="0"/>
              <a:t>R. Artacho - E. Eisman</a:t>
            </a:r>
            <a:endParaRPr lang="es-ES"/>
          </a:p>
        </p:txBody>
      </p:sp>
      <p:sp>
        <p:nvSpPr>
          <p:cNvPr id="3" name="Footer Placeholder 2"/>
          <p:cNvSpPr>
            <a:spLocks noGrp="1"/>
          </p:cNvSpPr>
          <p:nvPr>
            <p:ph type="ftr" sz="quarter" idx="11"/>
          </p:nvPr>
        </p:nvSpPr>
        <p:spPr/>
        <p:txBody>
          <a:bodyPr/>
          <a:lstStyle/>
          <a:p>
            <a:r>
              <a:rPr lang="es-ES" smtClean="0"/>
              <a:t>R. Artacho</a:t>
            </a:r>
            <a:endParaRPr lang="es-ES"/>
          </a:p>
        </p:txBody>
      </p:sp>
      <p:sp>
        <p:nvSpPr>
          <p:cNvPr id="4" name="Slide Number Placeholder 3"/>
          <p:cNvSpPr>
            <a:spLocks noGrp="1"/>
          </p:cNvSpPr>
          <p:nvPr>
            <p:ph type="sldNum" sz="quarter" idx="12"/>
          </p:nvPr>
        </p:nvSpPr>
        <p:spPr/>
        <p:txBody>
          <a:bodyPr/>
          <a:lstStyle/>
          <a:p>
            <a:fld id="{28E07C7F-89CF-4626-85D0-0A10A7194231}"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r>
              <a:rPr lang="es-ES" smtClean="0"/>
              <a:t>R. Artacho - E. Eisman</a:t>
            </a:r>
            <a:endParaRPr lang="es-ES"/>
          </a:p>
        </p:txBody>
      </p:sp>
      <p:sp>
        <p:nvSpPr>
          <p:cNvPr id="6" name="Footer Placeholder 5"/>
          <p:cNvSpPr>
            <a:spLocks noGrp="1"/>
          </p:cNvSpPr>
          <p:nvPr>
            <p:ph type="ftr" sz="quarter" idx="11"/>
          </p:nvPr>
        </p:nvSpPr>
        <p:spPr/>
        <p:txBody>
          <a:bodyPr/>
          <a:lstStyle/>
          <a:p>
            <a:r>
              <a:rPr lang="es-ES" smtClean="0"/>
              <a:t>R. Artacho</a:t>
            </a:r>
            <a:endParaRPr lang="es-E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28E07C7F-89CF-4626-85D0-0A10A7194231}" type="slidenum">
              <a:rPr lang="es-ES" smtClean="0"/>
              <a:pPr/>
              <a:t>‹Nº›</a:t>
            </a:fld>
            <a:endParaRPr lang="es-E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s-ES" smtClean="0"/>
              <a:t>Haga clic para modificar el estilo de título del patrón</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r>
              <a:rPr lang="es-ES" smtClean="0"/>
              <a:t>R. Artacho - E. Eisman</a:t>
            </a:r>
            <a:endParaRPr lang="es-ES"/>
          </a:p>
        </p:txBody>
      </p:sp>
      <p:sp>
        <p:nvSpPr>
          <p:cNvPr id="6" name="Footer Placeholder 5"/>
          <p:cNvSpPr>
            <a:spLocks noGrp="1"/>
          </p:cNvSpPr>
          <p:nvPr>
            <p:ph type="ftr" sz="quarter" idx="11"/>
          </p:nvPr>
        </p:nvSpPr>
        <p:spPr/>
        <p:txBody>
          <a:bodyPr/>
          <a:lstStyle/>
          <a:p>
            <a:r>
              <a:rPr lang="es-ES" smtClean="0"/>
              <a:t>R. Artacho</a:t>
            </a:r>
            <a:endParaRPr lang="es-ES"/>
          </a:p>
        </p:txBody>
      </p:sp>
      <p:sp>
        <p:nvSpPr>
          <p:cNvPr id="7" name="Slide Number Placeholder 6"/>
          <p:cNvSpPr>
            <a:spLocks noGrp="1"/>
          </p:cNvSpPr>
          <p:nvPr>
            <p:ph type="sldNum" sz="quarter" idx="12"/>
          </p:nvPr>
        </p:nvSpPr>
        <p:spPr/>
        <p:txBody>
          <a:bodyPr/>
          <a:lstStyle/>
          <a:p>
            <a:fld id="{28E07C7F-89CF-4626-85D0-0A10A7194231}" type="slidenum">
              <a:rPr lang="es-ES" smtClean="0"/>
              <a:pPr/>
              <a:t>‹Nº›</a:t>
            </a:fld>
            <a:endParaRPr lang="es-E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s-ES" smtClean="0"/>
              <a:t>Haga clic para modificar el estilo de título del patrón</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r>
              <a:rPr lang="es-ES" smtClean="0"/>
              <a:t>R. Artacho - E. Eisman</a:t>
            </a:r>
            <a:endParaRPr lang="es-ES"/>
          </a:p>
        </p:txBody>
      </p:sp>
      <p:sp>
        <p:nvSpPr>
          <p:cNvPr id="5" name="Footer Placeholder 4"/>
          <p:cNvSpPr>
            <a:spLocks noGrp="1"/>
          </p:cNvSpPr>
          <p:nvPr>
            <p:ph type="ftr" sz="quarter" idx="11"/>
          </p:nvPr>
        </p:nvSpPr>
        <p:spPr/>
        <p:txBody>
          <a:bodyPr/>
          <a:lstStyle/>
          <a:p>
            <a:r>
              <a:rPr lang="es-ES" smtClean="0"/>
              <a:t>R. Artacho</a:t>
            </a:r>
            <a:endParaRPr lang="es-ES"/>
          </a:p>
        </p:txBody>
      </p:sp>
      <p:sp>
        <p:nvSpPr>
          <p:cNvPr id="6" name="Slide Number Placeholder 5"/>
          <p:cNvSpPr>
            <a:spLocks noGrp="1"/>
          </p:cNvSpPr>
          <p:nvPr>
            <p:ph type="sldNum" sz="quarter" idx="12"/>
          </p:nvPr>
        </p:nvSpPr>
        <p:spPr/>
        <p:txBody>
          <a:bodyPr/>
          <a:lstStyle/>
          <a:p>
            <a:fld id="{28E07C7F-89CF-4626-85D0-0A10A7194231}"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r>
              <a:rPr lang="es-ES" smtClean="0"/>
              <a:t>R. Artacho - E. Eisman</a:t>
            </a:r>
            <a:endParaRPr lang="es-ES"/>
          </a:p>
        </p:txBody>
      </p:sp>
      <p:sp>
        <p:nvSpPr>
          <p:cNvPr id="5" name="Footer Placeholder 4"/>
          <p:cNvSpPr>
            <a:spLocks noGrp="1"/>
          </p:cNvSpPr>
          <p:nvPr>
            <p:ph type="ftr" sz="quarter" idx="11"/>
          </p:nvPr>
        </p:nvSpPr>
        <p:spPr/>
        <p:txBody>
          <a:bodyPr/>
          <a:lstStyle/>
          <a:p>
            <a:r>
              <a:rPr lang="es-ES" smtClean="0"/>
              <a:t>R. Artacho</a:t>
            </a:r>
            <a:endParaRPr lang="es-E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28E07C7F-89CF-4626-85D0-0A10A7194231}"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r>
              <a:rPr lang="es-ES" smtClean="0">
                <a:solidFill>
                  <a:srgbClr val="ACCBF9"/>
                </a:solidFill>
              </a:rPr>
              <a:t>R. Artacho - E. Eisman</a:t>
            </a:r>
            <a:endParaRPr lang="es-ES">
              <a:solidFill>
                <a:srgbClr val="ACCBF9"/>
              </a:solidFill>
            </a:endParaRPr>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28E07C7F-89CF-4626-85D0-0A10A7194231}" type="slidenum">
              <a:rPr lang="es-ES" smtClean="0"/>
              <a:pPr/>
              <a:t>‹Nº›</a:t>
            </a:fld>
            <a:endParaRPr lang="es-ES"/>
          </a:p>
        </p:txBody>
      </p:sp>
      <p:sp>
        <p:nvSpPr>
          <p:cNvPr id="12" name="Footer Placeholder 11"/>
          <p:cNvSpPr>
            <a:spLocks noGrp="1"/>
          </p:cNvSpPr>
          <p:nvPr>
            <p:ph type="ftr" sz="quarter" idx="12"/>
          </p:nvPr>
        </p:nvSpPr>
        <p:spPr/>
        <p:txBody>
          <a:bodyPr/>
          <a:lstStyle>
            <a:lvl1pPr>
              <a:defRPr>
                <a:solidFill>
                  <a:schemeClr val="bg2"/>
                </a:solidFill>
              </a:defRPr>
            </a:lvl1pPr>
          </a:lstStyle>
          <a:p>
            <a:r>
              <a:rPr lang="es-ES" smtClean="0">
                <a:solidFill>
                  <a:srgbClr val="ACCBF9"/>
                </a:solidFill>
              </a:rPr>
              <a:t>R. Artacho</a:t>
            </a:r>
            <a:endParaRPr lang="es-ES">
              <a:solidFill>
                <a:srgbClr val="ACCBF9"/>
              </a:solidFill>
            </a:endParaRPr>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1794684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5" name="Footer Placeholder 4"/>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6" name="Slide Number Placeholder 5"/>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23371307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9" name="Date Placeholder 8"/>
          <p:cNvSpPr>
            <a:spLocks noGrp="1"/>
          </p:cNvSpPr>
          <p:nvPr>
            <p:ph type="dt" sz="half" idx="10"/>
          </p:nvPr>
        </p:nvSpPr>
        <p:spPr/>
        <p:txBody>
          <a:bodyPr/>
          <a:lstStyle>
            <a:lvl1pPr>
              <a:defRPr>
                <a:solidFill>
                  <a:srgbClr val="FFFFFF"/>
                </a:solidFill>
              </a:defRPr>
            </a:lvl1pPr>
          </a:lstStyle>
          <a:p>
            <a:r>
              <a:rPr lang="es-ES" smtClean="0"/>
              <a:t>R. Artacho - E. Eisman</a:t>
            </a:r>
            <a:endParaRPr lang="es-E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28E07C7F-89CF-4626-85D0-0A10A7194231}" type="slidenum">
              <a:rPr lang="es-ES" smtClean="0">
                <a:solidFill>
                  <a:srgbClr val="ACCBF9"/>
                </a:solidFill>
              </a:rPr>
              <a:pPr/>
              <a:t>‹Nº›</a:t>
            </a:fld>
            <a:endParaRPr lang="es-ES">
              <a:solidFill>
                <a:srgbClr val="ACCBF9"/>
              </a:solidFill>
            </a:endParaRPr>
          </a:p>
        </p:txBody>
      </p:sp>
      <p:sp>
        <p:nvSpPr>
          <p:cNvPr id="11" name="Footer Placeholder 10"/>
          <p:cNvSpPr>
            <a:spLocks noGrp="1"/>
          </p:cNvSpPr>
          <p:nvPr>
            <p:ph type="ftr" sz="quarter" idx="12"/>
          </p:nvPr>
        </p:nvSpPr>
        <p:spPr/>
        <p:txBody>
          <a:bodyPr/>
          <a:lstStyle>
            <a:lvl1pPr>
              <a:defRPr>
                <a:solidFill>
                  <a:srgbClr val="FFFFFF"/>
                </a:solidFill>
              </a:defRPr>
            </a:lvl1pPr>
          </a:lstStyle>
          <a:p>
            <a:r>
              <a:rPr lang="es-ES" smtClean="0"/>
              <a:t>R. Artacho</a:t>
            </a:r>
            <a:endParaRPr lang="es-E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3546951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6" name="Footer Placeholder 5"/>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7" name="Slide Number Placeholder 6"/>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2561950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8" name="Footer Placeholder 7"/>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9" name="Slide Number Placeholder 8"/>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
        <p:nvSpPr>
          <p:cNvPr id="10" name="Title 9"/>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38205043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4" name="Footer Placeholder 3"/>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5" name="Slide Number Placeholder 4"/>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
        <p:nvSpPr>
          <p:cNvPr id="6" name="Title 5"/>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877943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3" name="Footer Placeholder 2"/>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4" name="Slide Number Placeholder 3"/>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Tree>
    <p:extLst>
      <p:ext uri="{BB962C8B-B14F-4D97-AF65-F5344CB8AC3E}">
        <p14:creationId xmlns:p14="http://schemas.microsoft.com/office/powerpoint/2010/main" val="3393538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6" name="Footer Placeholder 5"/>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28E07C7F-89CF-4626-85D0-0A10A7194231}" type="slidenum">
              <a:rPr lang="es-ES" smtClean="0"/>
              <a:pPr/>
              <a:t>‹Nº›</a:t>
            </a:fld>
            <a:endParaRPr lang="es-E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987045118"/>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r>
              <a:rPr lang="es-ES" smtClean="0">
                <a:solidFill>
                  <a:srgbClr val="ACCBF9"/>
                </a:solidFill>
              </a:rPr>
              <a:t>R. Artacho - E. Eisman</a:t>
            </a:r>
            <a:endParaRPr lang="es-ES">
              <a:solidFill>
                <a:srgbClr val="ACCBF9"/>
              </a:solidFill>
            </a:endParaRPr>
          </a:p>
        </p:txBody>
      </p:sp>
      <p:sp>
        <p:nvSpPr>
          <p:cNvPr id="6" name="Footer Placeholder 5"/>
          <p:cNvSpPr>
            <a:spLocks noGrp="1"/>
          </p:cNvSpPr>
          <p:nvPr>
            <p:ph type="ftr" sz="quarter" idx="11"/>
          </p:nvPr>
        </p:nvSpPr>
        <p:spPr/>
        <p:txBody>
          <a:bodyPr/>
          <a:lstStyle/>
          <a:p>
            <a:r>
              <a:rPr lang="es-ES" smtClean="0">
                <a:solidFill>
                  <a:srgbClr val="ACCBF9"/>
                </a:solidFill>
              </a:rPr>
              <a:t>R. Artacho</a:t>
            </a:r>
            <a:endParaRPr lang="es-ES">
              <a:solidFill>
                <a:srgbClr val="ACCBF9"/>
              </a:solidFill>
            </a:endParaRPr>
          </a:p>
        </p:txBody>
      </p:sp>
      <p:sp>
        <p:nvSpPr>
          <p:cNvPr id="7" name="Slide Number Placeholder 6"/>
          <p:cNvSpPr>
            <a:spLocks noGrp="1"/>
          </p:cNvSpPr>
          <p:nvPr>
            <p:ph type="sldNum" sz="quarter" idx="12"/>
          </p:nvPr>
        </p:nvSpPr>
        <p:spPr/>
        <p:txBody>
          <a:bodyPr/>
          <a:lstStyle/>
          <a:p>
            <a:fld id="{28E07C7F-89CF-4626-85D0-0A10A7194231}" type="slidenum">
              <a:rPr lang="es-ES" smtClean="0">
                <a:solidFill>
                  <a:srgbClr val="ACCBF9"/>
                </a:solidFill>
              </a:rPr>
              <a:pPr/>
              <a:t>‹Nº›</a:t>
            </a:fld>
            <a:endParaRPr lang="es-ES">
              <a:solidFill>
                <a:srgbClr val="ACCBF9"/>
              </a:solidFill>
            </a:endParaRP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3129818242"/>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5" name="Footer Placeholder 4"/>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6" name="Slide Number Placeholder 5"/>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Tree>
    <p:extLst>
      <p:ext uri="{BB962C8B-B14F-4D97-AF65-F5344CB8AC3E}">
        <p14:creationId xmlns:p14="http://schemas.microsoft.com/office/powerpoint/2010/main" val="127127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162800" y="274638"/>
            <a:ext cx="1676400" cy="585152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5" name="Footer Placeholder 4"/>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28E07C7F-89CF-4626-85D0-0A10A7194231}" type="slidenum">
              <a:rPr lang="es-ES" smtClean="0">
                <a:solidFill>
                  <a:srgbClr val="ACCBF9"/>
                </a:solidFill>
              </a:rPr>
              <a:pPr/>
              <a:t>‹Nº›</a:t>
            </a:fld>
            <a:endParaRPr lang="es-ES">
              <a:solidFill>
                <a:srgbClr val="ACCBF9"/>
              </a:solidFill>
            </a:endParaRPr>
          </a:p>
        </p:txBody>
      </p:sp>
    </p:spTree>
    <p:extLst>
      <p:ext uri="{BB962C8B-B14F-4D97-AF65-F5344CB8AC3E}">
        <p14:creationId xmlns:p14="http://schemas.microsoft.com/office/powerpoint/2010/main" val="6469333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r>
              <a:rPr lang="es-ES" smtClean="0">
                <a:solidFill>
                  <a:srgbClr val="ACCBF9"/>
                </a:solidFill>
              </a:rPr>
              <a:t>R. Artacho - E. Eisman</a:t>
            </a:r>
            <a:endParaRPr lang="es-ES">
              <a:solidFill>
                <a:srgbClr val="ACCBF9"/>
              </a:solidFill>
            </a:endParaRPr>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28E07C7F-89CF-4626-85D0-0A10A7194231}" type="slidenum">
              <a:rPr lang="es-ES" smtClean="0"/>
              <a:pPr/>
              <a:t>‹Nº›</a:t>
            </a:fld>
            <a:endParaRPr lang="es-ES"/>
          </a:p>
        </p:txBody>
      </p:sp>
      <p:sp>
        <p:nvSpPr>
          <p:cNvPr id="12" name="Footer Placeholder 11"/>
          <p:cNvSpPr>
            <a:spLocks noGrp="1"/>
          </p:cNvSpPr>
          <p:nvPr>
            <p:ph type="ftr" sz="quarter" idx="12"/>
          </p:nvPr>
        </p:nvSpPr>
        <p:spPr/>
        <p:txBody>
          <a:bodyPr/>
          <a:lstStyle>
            <a:lvl1pPr>
              <a:defRPr>
                <a:solidFill>
                  <a:schemeClr val="bg2"/>
                </a:solidFill>
              </a:defRPr>
            </a:lvl1pPr>
          </a:lstStyle>
          <a:p>
            <a:r>
              <a:rPr lang="es-ES" smtClean="0">
                <a:solidFill>
                  <a:srgbClr val="ACCBF9"/>
                </a:solidFill>
              </a:rPr>
              <a:t>R. Artacho</a:t>
            </a:r>
            <a:endParaRPr lang="es-ES">
              <a:solidFill>
                <a:srgbClr val="ACCBF9"/>
              </a:solidFill>
            </a:endParaRPr>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33154061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5" name="Footer Placeholder 4"/>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6" name="Slide Number Placeholder 5"/>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15822396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9" name="Date Placeholder 8"/>
          <p:cNvSpPr>
            <a:spLocks noGrp="1"/>
          </p:cNvSpPr>
          <p:nvPr>
            <p:ph type="dt" sz="half" idx="10"/>
          </p:nvPr>
        </p:nvSpPr>
        <p:spPr/>
        <p:txBody>
          <a:bodyPr/>
          <a:lstStyle>
            <a:lvl1pPr>
              <a:defRPr>
                <a:solidFill>
                  <a:srgbClr val="FFFFFF"/>
                </a:solidFill>
              </a:defRPr>
            </a:lvl1pPr>
          </a:lstStyle>
          <a:p>
            <a:r>
              <a:rPr lang="es-ES" smtClean="0"/>
              <a:t>R. Artacho - E. Eisman</a:t>
            </a:r>
            <a:endParaRPr lang="es-E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28E07C7F-89CF-4626-85D0-0A10A7194231}" type="slidenum">
              <a:rPr lang="es-ES" smtClean="0">
                <a:solidFill>
                  <a:srgbClr val="ACCBF9"/>
                </a:solidFill>
              </a:rPr>
              <a:pPr/>
              <a:t>‹Nº›</a:t>
            </a:fld>
            <a:endParaRPr lang="es-ES">
              <a:solidFill>
                <a:srgbClr val="ACCBF9"/>
              </a:solidFill>
            </a:endParaRPr>
          </a:p>
        </p:txBody>
      </p:sp>
      <p:sp>
        <p:nvSpPr>
          <p:cNvPr id="11" name="Footer Placeholder 10"/>
          <p:cNvSpPr>
            <a:spLocks noGrp="1"/>
          </p:cNvSpPr>
          <p:nvPr>
            <p:ph type="ftr" sz="quarter" idx="12"/>
          </p:nvPr>
        </p:nvSpPr>
        <p:spPr/>
        <p:txBody>
          <a:bodyPr/>
          <a:lstStyle>
            <a:lvl1pPr>
              <a:defRPr>
                <a:solidFill>
                  <a:srgbClr val="FFFFFF"/>
                </a:solidFill>
              </a:defRPr>
            </a:lvl1pPr>
          </a:lstStyle>
          <a:p>
            <a:r>
              <a:rPr lang="es-ES" smtClean="0"/>
              <a:t>R. Artacho</a:t>
            </a:r>
            <a:endParaRPr lang="es-E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1926701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6" name="Footer Placeholder 5"/>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7" name="Slide Number Placeholder 6"/>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24229432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8" name="Footer Placeholder 7"/>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9" name="Slide Number Placeholder 8"/>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
        <p:nvSpPr>
          <p:cNvPr id="10" name="Title 9"/>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30826665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4" name="Footer Placeholder 3"/>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5" name="Slide Number Placeholder 4"/>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
        <p:nvSpPr>
          <p:cNvPr id="6" name="Title 5"/>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8504734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3" name="Footer Placeholder 2"/>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4" name="Slide Number Placeholder 3"/>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Tree>
    <p:extLst>
      <p:ext uri="{BB962C8B-B14F-4D97-AF65-F5344CB8AC3E}">
        <p14:creationId xmlns:p14="http://schemas.microsoft.com/office/powerpoint/2010/main" val="24216155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6" name="Footer Placeholder 5"/>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28E07C7F-89CF-4626-85D0-0A10A7194231}" type="slidenum">
              <a:rPr lang="es-ES" smtClean="0"/>
              <a:pPr/>
              <a:t>‹Nº›</a:t>
            </a:fld>
            <a:endParaRPr lang="es-E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743547700"/>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r>
              <a:rPr lang="es-ES" smtClean="0">
                <a:solidFill>
                  <a:srgbClr val="ACCBF9"/>
                </a:solidFill>
              </a:rPr>
              <a:t>R. Artacho - E. Eisman</a:t>
            </a:r>
            <a:endParaRPr lang="es-ES">
              <a:solidFill>
                <a:srgbClr val="ACCBF9"/>
              </a:solidFill>
            </a:endParaRPr>
          </a:p>
        </p:txBody>
      </p:sp>
      <p:sp>
        <p:nvSpPr>
          <p:cNvPr id="6" name="Footer Placeholder 5"/>
          <p:cNvSpPr>
            <a:spLocks noGrp="1"/>
          </p:cNvSpPr>
          <p:nvPr>
            <p:ph type="ftr" sz="quarter" idx="11"/>
          </p:nvPr>
        </p:nvSpPr>
        <p:spPr/>
        <p:txBody>
          <a:bodyPr/>
          <a:lstStyle/>
          <a:p>
            <a:r>
              <a:rPr lang="es-ES" smtClean="0">
                <a:solidFill>
                  <a:srgbClr val="ACCBF9"/>
                </a:solidFill>
              </a:rPr>
              <a:t>R. Artacho</a:t>
            </a:r>
            <a:endParaRPr lang="es-ES">
              <a:solidFill>
                <a:srgbClr val="ACCBF9"/>
              </a:solidFill>
            </a:endParaRPr>
          </a:p>
        </p:txBody>
      </p:sp>
      <p:sp>
        <p:nvSpPr>
          <p:cNvPr id="7" name="Slide Number Placeholder 6"/>
          <p:cNvSpPr>
            <a:spLocks noGrp="1"/>
          </p:cNvSpPr>
          <p:nvPr>
            <p:ph type="sldNum" sz="quarter" idx="12"/>
          </p:nvPr>
        </p:nvSpPr>
        <p:spPr/>
        <p:txBody>
          <a:bodyPr/>
          <a:lstStyle/>
          <a:p>
            <a:fld id="{28E07C7F-89CF-4626-85D0-0A10A7194231}" type="slidenum">
              <a:rPr lang="es-ES" smtClean="0">
                <a:solidFill>
                  <a:srgbClr val="ACCBF9"/>
                </a:solidFill>
              </a:rPr>
              <a:pPr/>
              <a:t>‹Nº›</a:t>
            </a:fld>
            <a:endParaRPr lang="es-ES">
              <a:solidFill>
                <a:srgbClr val="ACCBF9"/>
              </a:solidFill>
            </a:endParaRP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060029149"/>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5" name="Footer Placeholder 4"/>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6" name="Slide Number Placeholder 5"/>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Tree>
    <p:extLst>
      <p:ext uri="{BB962C8B-B14F-4D97-AF65-F5344CB8AC3E}">
        <p14:creationId xmlns:p14="http://schemas.microsoft.com/office/powerpoint/2010/main" val="4199580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162800" y="274638"/>
            <a:ext cx="1676400" cy="585152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5" name="Footer Placeholder 4"/>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28E07C7F-89CF-4626-85D0-0A10A7194231}" type="slidenum">
              <a:rPr lang="es-ES" smtClean="0">
                <a:solidFill>
                  <a:srgbClr val="ACCBF9"/>
                </a:solidFill>
              </a:rPr>
              <a:pPr/>
              <a:t>‹Nº›</a:t>
            </a:fld>
            <a:endParaRPr lang="es-ES">
              <a:solidFill>
                <a:srgbClr val="ACCBF9"/>
              </a:solidFill>
            </a:endParaRPr>
          </a:p>
        </p:txBody>
      </p:sp>
    </p:spTree>
    <p:extLst>
      <p:ext uri="{BB962C8B-B14F-4D97-AF65-F5344CB8AC3E}">
        <p14:creationId xmlns:p14="http://schemas.microsoft.com/office/powerpoint/2010/main" val="1356464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r>
              <a:rPr lang="es-ES" smtClean="0">
                <a:solidFill>
                  <a:srgbClr val="ACCBF9"/>
                </a:solidFill>
              </a:rPr>
              <a:t>R. Artacho - E. Eisman</a:t>
            </a:r>
            <a:endParaRPr lang="es-ES">
              <a:solidFill>
                <a:srgbClr val="ACCBF9"/>
              </a:solidFill>
            </a:endParaRPr>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28E07C7F-89CF-4626-85D0-0A10A7194231}" type="slidenum">
              <a:rPr lang="es-ES" smtClean="0"/>
              <a:pPr/>
              <a:t>‹Nº›</a:t>
            </a:fld>
            <a:endParaRPr lang="es-ES"/>
          </a:p>
        </p:txBody>
      </p:sp>
      <p:sp>
        <p:nvSpPr>
          <p:cNvPr id="12" name="Footer Placeholder 11"/>
          <p:cNvSpPr>
            <a:spLocks noGrp="1"/>
          </p:cNvSpPr>
          <p:nvPr>
            <p:ph type="ftr" sz="quarter" idx="12"/>
          </p:nvPr>
        </p:nvSpPr>
        <p:spPr/>
        <p:txBody>
          <a:bodyPr/>
          <a:lstStyle>
            <a:lvl1pPr>
              <a:defRPr>
                <a:solidFill>
                  <a:schemeClr val="bg2"/>
                </a:solidFill>
              </a:defRPr>
            </a:lvl1pPr>
          </a:lstStyle>
          <a:p>
            <a:r>
              <a:rPr lang="es-ES" smtClean="0">
                <a:solidFill>
                  <a:srgbClr val="ACCBF9"/>
                </a:solidFill>
              </a:rPr>
              <a:t>R. Artacho</a:t>
            </a:r>
            <a:endParaRPr lang="es-ES">
              <a:solidFill>
                <a:srgbClr val="ACCBF9"/>
              </a:solidFill>
            </a:endParaRPr>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6830244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5" name="Footer Placeholder 4"/>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6" name="Slide Number Placeholder 5"/>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24787838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9" name="Date Placeholder 8"/>
          <p:cNvSpPr>
            <a:spLocks noGrp="1"/>
          </p:cNvSpPr>
          <p:nvPr>
            <p:ph type="dt" sz="half" idx="10"/>
          </p:nvPr>
        </p:nvSpPr>
        <p:spPr/>
        <p:txBody>
          <a:bodyPr/>
          <a:lstStyle>
            <a:lvl1pPr>
              <a:defRPr>
                <a:solidFill>
                  <a:srgbClr val="FFFFFF"/>
                </a:solidFill>
              </a:defRPr>
            </a:lvl1pPr>
          </a:lstStyle>
          <a:p>
            <a:r>
              <a:rPr lang="es-ES" smtClean="0"/>
              <a:t>R. Artacho - E. Eisman</a:t>
            </a:r>
            <a:endParaRPr lang="es-E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28E07C7F-89CF-4626-85D0-0A10A7194231}" type="slidenum">
              <a:rPr lang="es-ES" smtClean="0">
                <a:solidFill>
                  <a:srgbClr val="ACCBF9"/>
                </a:solidFill>
              </a:rPr>
              <a:pPr/>
              <a:t>‹Nº›</a:t>
            </a:fld>
            <a:endParaRPr lang="es-ES">
              <a:solidFill>
                <a:srgbClr val="ACCBF9"/>
              </a:solidFill>
            </a:endParaRPr>
          </a:p>
        </p:txBody>
      </p:sp>
      <p:sp>
        <p:nvSpPr>
          <p:cNvPr id="11" name="Footer Placeholder 10"/>
          <p:cNvSpPr>
            <a:spLocks noGrp="1"/>
          </p:cNvSpPr>
          <p:nvPr>
            <p:ph type="ftr" sz="quarter" idx="12"/>
          </p:nvPr>
        </p:nvSpPr>
        <p:spPr/>
        <p:txBody>
          <a:bodyPr/>
          <a:lstStyle>
            <a:lvl1pPr>
              <a:defRPr>
                <a:solidFill>
                  <a:srgbClr val="FFFFFF"/>
                </a:solidFill>
              </a:defRPr>
            </a:lvl1pPr>
          </a:lstStyle>
          <a:p>
            <a:r>
              <a:rPr lang="es-ES" smtClean="0"/>
              <a:t>R. Artacho</a:t>
            </a:r>
            <a:endParaRPr lang="es-E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4013953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6" name="Footer Placeholder 5"/>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7" name="Slide Number Placeholder 6"/>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42606326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8" name="Footer Placeholder 7"/>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9" name="Slide Number Placeholder 8"/>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
        <p:nvSpPr>
          <p:cNvPr id="10" name="Title 9"/>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2986992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4" name="Footer Placeholder 3"/>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5" name="Slide Number Placeholder 4"/>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
        <p:nvSpPr>
          <p:cNvPr id="6" name="Title 5"/>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1288742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3" name="Footer Placeholder 2"/>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4" name="Slide Number Placeholder 3"/>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Tree>
    <p:extLst>
      <p:ext uri="{BB962C8B-B14F-4D97-AF65-F5344CB8AC3E}">
        <p14:creationId xmlns:p14="http://schemas.microsoft.com/office/powerpoint/2010/main" val="34399784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6" name="Footer Placeholder 5"/>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28E07C7F-89CF-4626-85D0-0A10A7194231}" type="slidenum">
              <a:rPr lang="es-ES" smtClean="0"/>
              <a:pPr/>
              <a:t>‹Nº›</a:t>
            </a:fld>
            <a:endParaRPr lang="es-E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339556766"/>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r>
              <a:rPr lang="es-ES" smtClean="0">
                <a:solidFill>
                  <a:srgbClr val="ACCBF9"/>
                </a:solidFill>
              </a:rPr>
              <a:t>R. Artacho - E. Eisman</a:t>
            </a:r>
            <a:endParaRPr lang="es-ES">
              <a:solidFill>
                <a:srgbClr val="ACCBF9"/>
              </a:solidFill>
            </a:endParaRPr>
          </a:p>
        </p:txBody>
      </p:sp>
      <p:sp>
        <p:nvSpPr>
          <p:cNvPr id="6" name="Footer Placeholder 5"/>
          <p:cNvSpPr>
            <a:spLocks noGrp="1"/>
          </p:cNvSpPr>
          <p:nvPr>
            <p:ph type="ftr" sz="quarter" idx="11"/>
          </p:nvPr>
        </p:nvSpPr>
        <p:spPr/>
        <p:txBody>
          <a:bodyPr/>
          <a:lstStyle/>
          <a:p>
            <a:r>
              <a:rPr lang="es-ES" smtClean="0">
                <a:solidFill>
                  <a:srgbClr val="ACCBF9"/>
                </a:solidFill>
              </a:rPr>
              <a:t>R. Artacho</a:t>
            </a:r>
            <a:endParaRPr lang="es-ES">
              <a:solidFill>
                <a:srgbClr val="ACCBF9"/>
              </a:solidFill>
            </a:endParaRPr>
          </a:p>
        </p:txBody>
      </p:sp>
      <p:sp>
        <p:nvSpPr>
          <p:cNvPr id="7" name="Slide Number Placeholder 6"/>
          <p:cNvSpPr>
            <a:spLocks noGrp="1"/>
          </p:cNvSpPr>
          <p:nvPr>
            <p:ph type="sldNum" sz="quarter" idx="12"/>
          </p:nvPr>
        </p:nvSpPr>
        <p:spPr/>
        <p:txBody>
          <a:bodyPr/>
          <a:lstStyle/>
          <a:p>
            <a:fld id="{28E07C7F-89CF-4626-85D0-0A10A7194231}" type="slidenum">
              <a:rPr lang="es-ES" smtClean="0">
                <a:solidFill>
                  <a:srgbClr val="ACCBF9"/>
                </a:solidFill>
              </a:rPr>
              <a:pPr/>
              <a:t>‹Nº›</a:t>
            </a:fld>
            <a:endParaRPr lang="es-ES">
              <a:solidFill>
                <a:srgbClr val="ACCBF9"/>
              </a:solidFill>
            </a:endParaRP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361192809"/>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5" name="Footer Placeholder 4"/>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6" name="Slide Number Placeholder 5"/>
          <p:cNvSpPr>
            <a:spLocks noGrp="1"/>
          </p:cNvSpPr>
          <p:nvPr>
            <p:ph type="sldNum" sz="quarter" idx="12"/>
          </p:nvPr>
        </p:nvSpPr>
        <p:spPr/>
        <p:txBody>
          <a:bodyPr/>
          <a:lstStyle/>
          <a:p>
            <a:fld id="{28E07C7F-89CF-4626-85D0-0A10A7194231}" type="slidenum">
              <a:rPr lang="es-ES" smtClean="0">
                <a:solidFill>
                  <a:srgbClr val="242852"/>
                </a:solidFill>
              </a:rPr>
              <a:pPr/>
              <a:t>‹Nº›</a:t>
            </a:fld>
            <a:endParaRPr lang="es-ES">
              <a:solidFill>
                <a:srgbClr val="242852"/>
              </a:solidFill>
            </a:endParaRPr>
          </a:p>
        </p:txBody>
      </p:sp>
    </p:spTree>
    <p:extLst>
      <p:ext uri="{BB962C8B-B14F-4D97-AF65-F5344CB8AC3E}">
        <p14:creationId xmlns:p14="http://schemas.microsoft.com/office/powerpoint/2010/main" val="27631390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162800" y="274638"/>
            <a:ext cx="1676400" cy="585152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r>
              <a:rPr lang="es-ES" smtClean="0">
                <a:solidFill>
                  <a:srgbClr val="242852"/>
                </a:solidFill>
              </a:rPr>
              <a:t>R. Artacho - E. Eisman</a:t>
            </a:r>
            <a:endParaRPr lang="es-ES">
              <a:solidFill>
                <a:srgbClr val="242852"/>
              </a:solidFill>
            </a:endParaRPr>
          </a:p>
        </p:txBody>
      </p:sp>
      <p:sp>
        <p:nvSpPr>
          <p:cNvPr id="5" name="Footer Placeholder 4"/>
          <p:cNvSpPr>
            <a:spLocks noGrp="1"/>
          </p:cNvSpPr>
          <p:nvPr>
            <p:ph type="ftr" sz="quarter" idx="11"/>
          </p:nvPr>
        </p:nvSpPr>
        <p:spPr/>
        <p:txBody>
          <a:bodyPr/>
          <a:lstStyle/>
          <a:p>
            <a:r>
              <a:rPr lang="es-ES" smtClean="0">
                <a:solidFill>
                  <a:srgbClr val="242852"/>
                </a:solidFill>
              </a:rPr>
              <a:t>R. Artacho</a:t>
            </a:r>
            <a:endParaRPr lang="es-ES">
              <a:solidFill>
                <a:srgbClr val="242852"/>
              </a:solidFill>
            </a:endParaRPr>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28E07C7F-89CF-4626-85D0-0A10A7194231}" type="slidenum">
              <a:rPr lang="es-ES" smtClean="0">
                <a:solidFill>
                  <a:srgbClr val="ACCBF9"/>
                </a:solidFill>
              </a:rPr>
              <a:pPr/>
              <a:t>‹Nº›</a:t>
            </a:fld>
            <a:endParaRPr lang="es-ES">
              <a:solidFill>
                <a:srgbClr val="ACCBF9"/>
              </a:solidFill>
            </a:endParaRPr>
          </a:p>
        </p:txBody>
      </p:sp>
    </p:spTree>
    <p:extLst>
      <p:ext uri="{BB962C8B-B14F-4D97-AF65-F5344CB8AC3E}">
        <p14:creationId xmlns:p14="http://schemas.microsoft.com/office/powerpoint/2010/main" val="3695731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r>
              <a:rPr lang="es-ES" smtClean="0"/>
              <a:t>R. Artacho - E. Eisman</a:t>
            </a:r>
            <a:endParaRPr lang="es-E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r>
              <a:rPr lang="es-ES" smtClean="0"/>
              <a:t>R. Artacho</a:t>
            </a:r>
            <a:endParaRPr lang="es-E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28E07C7F-89CF-4626-85D0-0A10A7194231}"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r>
              <a:rPr lang="es-ES" smtClean="0">
                <a:solidFill>
                  <a:srgbClr val="242852"/>
                </a:solidFill>
              </a:rPr>
              <a:t>R. Artacho - E. Eisman</a:t>
            </a:r>
            <a:endParaRPr lang="es-ES">
              <a:solidFill>
                <a:srgbClr val="242852"/>
              </a:solidFill>
            </a:endParaRPr>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r>
              <a:rPr lang="es-ES" smtClean="0">
                <a:solidFill>
                  <a:srgbClr val="242852"/>
                </a:solidFill>
              </a:rPr>
              <a:t>R. Artacho</a:t>
            </a:r>
            <a:endParaRPr lang="es-ES">
              <a:solidFill>
                <a:srgbClr val="242852"/>
              </a:solidFill>
            </a:endParaRPr>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28E07C7F-89CF-4626-85D0-0A10A7194231}" type="slidenum">
              <a:rPr lang="es-ES" smtClean="0">
                <a:solidFill>
                  <a:srgbClr val="242852"/>
                </a:solidFill>
              </a:rPr>
              <a:pPr/>
              <a:t>‹Nº›</a:t>
            </a:fld>
            <a:endParaRPr lang="es-ES">
              <a:solidFill>
                <a:srgbClr val="242852"/>
              </a:solidFill>
            </a:endParaRPr>
          </a:p>
        </p:txBody>
      </p:sp>
    </p:spTree>
    <p:extLst>
      <p:ext uri="{BB962C8B-B14F-4D97-AF65-F5344CB8AC3E}">
        <p14:creationId xmlns:p14="http://schemas.microsoft.com/office/powerpoint/2010/main" val="28243317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r>
              <a:rPr lang="es-ES" smtClean="0">
                <a:solidFill>
                  <a:srgbClr val="242852"/>
                </a:solidFill>
              </a:rPr>
              <a:t>R. Artacho - E. Eisman</a:t>
            </a:r>
            <a:endParaRPr lang="es-ES">
              <a:solidFill>
                <a:srgbClr val="242852"/>
              </a:solidFill>
            </a:endParaRPr>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r>
              <a:rPr lang="es-ES" smtClean="0">
                <a:solidFill>
                  <a:srgbClr val="242852"/>
                </a:solidFill>
              </a:rPr>
              <a:t>R. Artacho</a:t>
            </a:r>
            <a:endParaRPr lang="es-ES">
              <a:solidFill>
                <a:srgbClr val="242852"/>
              </a:solidFill>
            </a:endParaRPr>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28E07C7F-89CF-4626-85D0-0A10A7194231}" type="slidenum">
              <a:rPr lang="es-ES" smtClean="0">
                <a:solidFill>
                  <a:srgbClr val="242852"/>
                </a:solidFill>
              </a:rPr>
              <a:pPr/>
              <a:t>‹Nº›</a:t>
            </a:fld>
            <a:endParaRPr lang="es-ES">
              <a:solidFill>
                <a:srgbClr val="242852"/>
              </a:solidFill>
            </a:endParaRPr>
          </a:p>
        </p:txBody>
      </p:sp>
    </p:spTree>
    <p:extLst>
      <p:ext uri="{BB962C8B-B14F-4D97-AF65-F5344CB8AC3E}">
        <p14:creationId xmlns:p14="http://schemas.microsoft.com/office/powerpoint/2010/main" val="88401966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r>
              <a:rPr lang="es-ES" smtClean="0">
                <a:solidFill>
                  <a:srgbClr val="242852"/>
                </a:solidFill>
              </a:rPr>
              <a:t>R. Artacho - E. Eisman</a:t>
            </a:r>
            <a:endParaRPr lang="es-ES">
              <a:solidFill>
                <a:srgbClr val="242852"/>
              </a:solidFill>
            </a:endParaRPr>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r>
              <a:rPr lang="es-ES" smtClean="0">
                <a:solidFill>
                  <a:srgbClr val="242852"/>
                </a:solidFill>
              </a:rPr>
              <a:t>R. Artacho</a:t>
            </a:r>
            <a:endParaRPr lang="es-ES">
              <a:solidFill>
                <a:srgbClr val="242852"/>
              </a:solidFill>
            </a:endParaRPr>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28E07C7F-89CF-4626-85D0-0A10A7194231}" type="slidenum">
              <a:rPr lang="es-ES" smtClean="0">
                <a:solidFill>
                  <a:srgbClr val="242852"/>
                </a:solidFill>
              </a:rPr>
              <a:pPr/>
              <a:t>‹Nº›</a:t>
            </a:fld>
            <a:endParaRPr lang="es-ES">
              <a:solidFill>
                <a:srgbClr val="242852"/>
              </a:solidFill>
            </a:endParaRPr>
          </a:p>
        </p:txBody>
      </p:sp>
    </p:spTree>
    <p:extLst>
      <p:ext uri="{BB962C8B-B14F-4D97-AF65-F5344CB8AC3E}">
        <p14:creationId xmlns:p14="http://schemas.microsoft.com/office/powerpoint/2010/main" val="42757981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7" name="26 CuadroTexto"/>
          <p:cNvSpPr txBox="1"/>
          <p:nvPr/>
        </p:nvSpPr>
        <p:spPr>
          <a:xfrm>
            <a:off x="136478" y="3534769"/>
            <a:ext cx="6509982" cy="523220"/>
          </a:xfrm>
          <a:prstGeom prst="rect">
            <a:avLst/>
          </a:prstGeom>
          <a:noFill/>
        </p:spPr>
        <p:txBody>
          <a:bodyPr wrap="square" rtlCol="0">
            <a:spAutoFit/>
          </a:bodyPr>
          <a:lstStyle/>
          <a:p>
            <a:pPr algn="ctr"/>
            <a:r>
              <a:rPr lang="es-ES" sz="2800" b="1" dirty="0">
                <a:solidFill>
                  <a:schemeClr val="bg1"/>
                </a:solidFill>
                <a:effectLst>
                  <a:outerShdw blurRad="38100" dist="38100" dir="2700000" algn="tl">
                    <a:srgbClr val="000000">
                      <a:alpha val="43137"/>
                    </a:srgbClr>
                  </a:outerShdw>
                  <a:reflection blurRad="6350" stA="60000" endA="900" endPos="58000" dir="5400000" sy="-100000" algn="bl" rotWithShape="0"/>
                </a:effectLst>
              </a:rPr>
              <a:t>I</a:t>
            </a: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rPr>
              <a:t>. TEORÍA ATÓMICO-MOLECULAR</a:t>
            </a:r>
            <a:endParaRPr lang="es-ES" sz="2800" b="1" dirty="0">
              <a:solidFill>
                <a:schemeClr val="bg1"/>
              </a:solidFill>
              <a:effectLst>
                <a:outerShdw blurRad="38100" dist="38100" dir="2700000" algn="tl">
                  <a:srgbClr val="000000">
                    <a:alpha val="43137"/>
                  </a:srgbClr>
                </a:outerShdw>
                <a:reflection blurRad="6350" stA="60000" endA="900" endPos="58000" dir="5400000" sy="-100000" algn="bl" rotWithShape="0"/>
              </a:effectLst>
            </a:endParaRPr>
          </a:p>
        </p:txBody>
      </p:sp>
      <p:pic>
        <p:nvPicPr>
          <p:cNvPr id="1026" name="Picture 2" descr="http://media3.picsearch.com/is?sT0AT3-TdrGyJzuNokrwJzpKoezA_ij7nh4Q2sDnY78"/>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442950" y="4384698"/>
            <a:ext cx="2033516" cy="203351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005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18 CuadroTexto"/>
          <p:cNvSpPr txBox="1"/>
          <p:nvPr/>
        </p:nvSpPr>
        <p:spPr>
          <a:xfrm>
            <a:off x="1910687" y="1774209"/>
            <a:ext cx="4698722" cy="1754326"/>
          </a:xfrm>
          <a:prstGeom prst="rect">
            <a:avLst/>
          </a:prstGeom>
          <a:noFill/>
        </p:spPr>
        <p:txBody>
          <a:bodyPr wrap="none" rtlCol="0">
            <a:spAutoFit/>
          </a:bodyPr>
          <a:lstStyle/>
          <a:p>
            <a:pPr marL="342900" indent="-342900">
              <a:buAutoNum type="arabicPeriod"/>
            </a:pPr>
            <a:r>
              <a:rPr lang="es-ES" dirty="0" smtClean="0"/>
              <a:t>La materia</a:t>
            </a:r>
          </a:p>
          <a:p>
            <a:pPr marL="342900" indent="-342900">
              <a:buAutoNum type="arabicPeriod"/>
            </a:pPr>
            <a:r>
              <a:rPr lang="es-ES" dirty="0" smtClean="0"/>
              <a:t>Clasificación de la materia</a:t>
            </a:r>
          </a:p>
          <a:p>
            <a:pPr marL="342900" indent="-342900">
              <a:buAutoNum type="arabicPeriod"/>
            </a:pPr>
            <a:r>
              <a:rPr lang="es-ES" dirty="0" smtClean="0"/>
              <a:t>Leyes ponderales</a:t>
            </a:r>
          </a:p>
          <a:p>
            <a:pPr marL="342900" indent="-342900">
              <a:buAutoNum type="arabicPeriod"/>
            </a:pPr>
            <a:r>
              <a:rPr lang="es-ES" dirty="0" smtClean="0"/>
              <a:t>Teoría atómica de Dalton</a:t>
            </a:r>
          </a:p>
          <a:p>
            <a:pPr marL="342900" indent="-342900">
              <a:buAutoNum type="arabicPeriod"/>
            </a:pPr>
            <a:r>
              <a:rPr lang="es-ES" dirty="0" smtClean="0"/>
              <a:t>Leyes volumétricas</a:t>
            </a:r>
          </a:p>
          <a:p>
            <a:pPr marL="342900" indent="-342900">
              <a:buAutoNum type="arabicPeriod"/>
            </a:pPr>
            <a:r>
              <a:rPr lang="es-ES" dirty="0" smtClean="0"/>
              <a:t>La unidad de cantidad de materia: el mol</a:t>
            </a:r>
          </a:p>
        </p:txBody>
      </p:sp>
      <p:sp>
        <p:nvSpPr>
          <p:cNvPr id="7"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a:t>
            </a:fld>
            <a:endParaRPr lang="es-ES" dirty="0">
              <a:solidFill>
                <a:srgbClr val="C00000"/>
              </a:solidFill>
            </a:endParaRPr>
          </a:p>
        </p:txBody>
      </p:sp>
      <p:sp>
        <p:nvSpPr>
          <p:cNvPr id="8" name="7 CuadroTexto"/>
          <p:cNvSpPr txBox="1"/>
          <p:nvPr/>
        </p:nvSpPr>
        <p:spPr>
          <a:xfrm>
            <a:off x="1841500" y="399197"/>
            <a:ext cx="5511800" cy="276999"/>
          </a:xfrm>
          <a:prstGeom prst="rect">
            <a:avLst/>
          </a:prstGeom>
          <a:noFill/>
        </p:spPr>
        <p:txBody>
          <a:bodyPr wrap="square" lIns="0" tIns="0" rIns="0" bIns="0" rtlCol="0">
            <a:spAutoFit/>
          </a:bodyPr>
          <a:lstStyle/>
          <a:p>
            <a:pPr algn="ctr"/>
            <a:r>
              <a:rPr lang="es-ES" b="1" dirty="0" smtClean="0">
                <a:solidFill>
                  <a:srgbClr val="C00000"/>
                </a:solidFill>
                <a:latin typeface="Arial" pitchFamily="34" charset="0"/>
                <a:cs typeface="Arial" pitchFamily="34" charset="0"/>
              </a:rPr>
              <a:t>Índice</a:t>
            </a:r>
            <a:endParaRPr lang="es-ES" b="1" dirty="0">
              <a:solidFill>
                <a:srgbClr val="C00000"/>
              </a:solidFill>
              <a:latin typeface="Arial" pitchFamily="34" charset="0"/>
              <a:cs typeface="Arial" pitchFamily="34" charset="0"/>
            </a:endParaRPr>
          </a:p>
        </p:txBody>
      </p:sp>
      <p:sp>
        <p:nvSpPr>
          <p:cNvPr id="9" name="8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856744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667901" y="1064942"/>
            <a:ext cx="7752768" cy="369332"/>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ctr"/>
            <a:r>
              <a:rPr lang="es-ES" dirty="0" smtClean="0"/>
              <a:t>Materia es todo aquello que ocupa un lugar en el espacio</a:t>
            </a:r>
            <a:endParaRPr lang="es-ES" dirty="0"/>
          </a:p>
        </p:txBody>
      </p:sp>
      <p:sp>
        <p:nvSpPr>
          <p:cNvPr id="3" name="2 CuadroTexto"/>
          <p:cNvSpPr txBox="1"/>
          <p:nvPr/>
        </p:nvSpPr>
        <p:spPr>
          <a:xfrm>
            <a:off x="497595" y="1651380"/>
            <a:ext cx="5548363" cy="369332"/>
          </a:xfrm>
          <a:prstGeom prst="rect">
            <a:avLst/>
          </a:prstGeom>
          <a:noFill/>
        </p:spPr>
        <p:txBody>
          <a:bodyPr wrap="square" rtlCol="0">
            <a:spAutoFit/>
          </a:bodyPr>
          <a:lstStyle/>
          <a:p>
            <a:r>
              <a:rPr lang="es-ES" b="1" dirty="0" smtClean="0">
                <a:solidFill>
                  <a:srgbClr val="C00000"/>
                </a:solidFill>
              </a:rPr>
              <a:t>1.1. </a:t>
            </a:r>
            <a:r>
              <a:rPr lang="es-ES" b="1" dirty="0" smtClean="0">
                <a:solidFill>
                  <a:srgbClr val="00B050"/>
                </a:solidFill>
              </a:rPr>
              <a:t>Los cuerpos materiales y sus propiedades</a:t>
            </a:r>
            <a:endParaRPr lang="es-ES" b="1" dirty="0">
              <a:solidFill>
                <a:srgbClr val="00B050"/>
              </a:solidFill>
            </a:endParaRPr>
          </a:p>
        </p:txBody>
      </p:sp>
      <p:sp>
        <p:nvSpPr>
          <p:cNvPr id="20" name="19 CuadroTexto"/>
          <p:cNvSpPr txBox="1"/>
          <p:nvPr/>
        </p:nvSpPr>
        <p:spPr>
          <a:xfrm>
            <a:off x="928047" y="2156346"/>
            <a:ext cx="7615452" cy="1754326"/>
          </a:xfrm>
          <a:prstGeom prst="rect">
            <a:avLst/>
          </a:prstGeom>
          <a:noFill/>
        </p:spPr>
        <p:txBody>
          <a:bodyPr wrap="square" rtlCol="0">
            <a:spAutoFit/>
          </a:bodyPr>
          <a:lstStyle/>
          <a:p>
            <a:pPr marL="355600" indent="-355600" algn="just">
              <a:buFont typeface="Wingdings"/>
              <a:buChar char="Ä"/>
            </a:pPr>
            <a:r>
              <a:rPr lang="es-ES" dirty="0" smtClean="0"/>
              <a:t>Son </a:t>
            </a:r>
            <a:r>
              <a:rPr lang="es-ES" b="1" dirty="0" smtClean="0">
                <a:effectLst>
                  <a:outerShdw blurRad="38100" dist="38100" dir="2700000" algn="tl">
                    <a:srgbClr val="000000">
                      <a:alpha val="43137"/>
                    </a:srgbClr>
                  </a:outerShdw>
                </a:effectLst>
              </a:rPr>
              <a:t>propiedades físicas </a:t>
            </a:r>
            <a:r>
              <a:rPr lang="es-ES" dirty="0" smtClean="0"/>
              <a:t>aquellas que muestran los cuerpos materiales cuando no se altera su composición</a:t>
            </a:r>
          </a:p>
          <a:p>
            <a:pPr marL="723900" indent="-723900" algn="just">
              <a:tabLst>
                <a:tab pos="355600" algn="l"/>
              </a:tabLst>
            </a:pPr>
            <a:r>
              <a:rPr lang="es-ES" dirty="0" smtClean="0">
                <a:sym typeface="Wingdings"/>
              </a:rPr>
              <a:t>		color</a:t>
            </a:r>
          </a:p>
          <a:p>
            <a:pPr marL="723900" indent="-723900" algn="just">
              <a:tabLst>
                <a:tab pos="355600" algn="l"/>
              </a:tabLst>
            </a:pPr>
            <a:r>
              <a:rPr lang="es-ES" dirty="0">
                <a:sym typeface="Wingdings"/>
              </a:rPr>
              <a:t>	</a:t>
            </a:r>
            <a:r>
              <a:rPr lang="es-ES" dirty="0" smtClean="0">
                <a:sym typeface="Wingdings"/>
              </a:rPr>
              <a:t>	olor</a:t>
            </a:r>
          </a:p>
          <a:p>
            <a:pPr marL="723900" indent="-723900" algn="just">
              <a:tabLst>
                <a:tab pos="355600" algn="l"/>
              </a:tabLst>
            </a:pPr>
            <a:r>
              <a:rPr lang="es-ES" dirty="0">
                <a:sym typeface="Wingdings"/>
              </a:rPr>
              <a:t>	</a:t>
            </a:r>
            <a:r>
              <a:rPr lang="es-ES" dirty="0" smtClean="0">
                <a:sym typeface="Wingdings"/>
              </a:rPr>
              <a:t>	densidad</a:t>
            </a:r>
          </a:p>
          <a:p>
            <a:pPr marL="723900" indent="-723900" algn="just">
              <a:tabLst>
                <a:tab pos="355600" algn="l"/>
              </a:tabLst>
            </a:pPr>
            <a:r>
              <a:rPr lang="es-ES" dirty="0">
                <a:sym typeface="Wingdings"/>
              </a:rPr>
              <a:t>	</a:t>
            </a:r>
            <a:r>
              <a:rPr lang="es-ES" dirty="0" smtClean="0">
                <a:sym typeface="Wingdings"/>
              </a:rPr>
              <a:t>….</a:t>
            </a:r>
          </a:p>
        </p:txBody>
      </p:sp>
      <p:sp>
        <p:nvSpPr>
          <p:cNvPr id="8" name="7 CuadroTexto"/>
          <p:cNvSpPr txBox="1"/>
          <p:nvPr/>
        </p:nvSpPr>
        <p:spPr>
          <a:xfrm>
            <a:off x="920795" y="3904419"/>
            <a:ext cx="7609056" cy="1754326"/>
          </a:xfrm>
          <a:prstGeom prst="rect">
            <a:avLst/>
          </a:prstGeom>
          <a:noFill/>
        </p:spPr>
        <p:txBody>
          <a:bodyPr wrap="square" rtlCol="0">
            <a:spAutoFit/>
          </a:bodyPr>
          <a:lstStyle/>
          <a:p>
            <a:pPr marL="723900" indent="-723900" algn="just">
              <a:tabLst>
                <a:tab pos="355600" algn="l"/>
              </a:tabLst>
            </a:pPr>
            <a:endParaRPr lang="es-ES" dirty="0">
              <a:sym typeface="Wingdings"/>
            </a:endParaRPr>
          </a:p>
          <a:p>
            <a:pPr marL="355600" indent="-355600" algn="just">
              <a:buFont typeface="Wingdings"/>
              <a:buChar char="Ä"/>
            </a:pPr>
            <a:r>
              <a:rPr lang="es-ES" dirty="0" smtClean="0">
                <a:sym typeface="Wingdings"/>
              </a:rPr>
              <a:t>Son </a:t>
            </a:r>
            <a:r>
              <a:rPr lang="es-ES" b="1" dirty="0" smtClean="0">
                <a:effectLst>
                  <a:outerShdw blurRad="38100" dist="38100" dir="2700000" algn="tl">
                    <a:srgbClr val="000000">
                      <a:alpha val="43137"/>
                    </a:srgbClr>
                  </a:outerShdw>
                </a:effectLst>
                <a:sym typeface="Wingdings"/>
              </a:rPr>
              <a:t>propiedades químicas </a:t>
            </a:r>
            <a:r>
              <a:rPr lang="es-ES" dirty="0" smtClean="0">
                <a:sym typeface="Wingdings"/>
              </a:rPr>
              <a:t>aquellas que únicamente se ponen de manifiesto cuando unas sustancias se transforman en otras</a:t>
            </a:r>
          </a:p>
          <a:p>
            <a:pPr marL="723900" indent="-723900" algn="just">
              <a:tabLst>
                <a:tab pos="355600" algn="l"/>
              </a:tabLst>
            </a:pPr>
            <a:r>
              <a:rPr lang="es-ES" dirty="0">
                <a:sym typeface="Wingdings"/>
              </a:rPr>
              <a:t>	</a:t>
            </a:r>
            <a:r>
              <a:rPr lang="es-ES" dirty="0" smtClean="0">
                <a:sym typeface="Wingdings"/>
              </a:rPr>
              <a:t>	grado de oxidación</a:t>
            </a:r>
          </a:p>
          <a:p>
            <a:pPr marL="723900" indent="-723900" algn="just">
              <a:tabLst>
                <a:tab pos="355600" algn="l"/>
              </a:tabLst>
            </a:pPr>
            <a:r>
              <a:rPr lang="es-ES" dirty="0">
                <a:sym typeface="Wingdings"/>
              </a:rPr>
              <a:t>	</a:t>
            </a:r>
            <a:r>
              <a:rPr lang="es-ES" dirty="0" smtClean="0">
                <a:sym typeface="Wingdings"/>
              </a:rPr>
              <a:t>	facilidad con la que pueda ser atacada por otra sustancia</a:t>
            </a:r>
          </a:p>
          <a:p>
            <a:pPr marL="723900" indent="-723900" algn="just">
              <a:tabLst>
                <a:tab pos="355600" algn="l"/>
              </a:tabLst>
            </a:pPr>
            <a:r>
              <a:rPr lang="es-ES" dirty="0">
                <a:sym typeface="Wingdings"/>
              </a:rPr>
              <a:t>	</a:t>
            </a:r>
            <a:r>
              <a:rPr lang="es-ES" dirty="0" smtClean="0">
                <a:sym typeface="Wingdings"/>
              </a:rPr>
              <a:t>… </a:t>
            </a:r>
            <a:endParaRPr lang="es-ES" dirty="0"/>
          </a:p>
        </p:txBody>
      </p:sp>
      <p:sp>
        <p:nvSpPr>
          <p:cNvPr id="9"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3</a:t>
            </a:fld>
            <a:endParaRPr lang="es-ES" dirty="0">
              <a:solidFill>
                <a:srgbClr val="C00000"/>
              </a:solidFill>
            </a:endParaRPr>
          </a:p>
        </p:txBody>
      </p:sp>
      <p:sp>
        <p:nvSpPr>
          <p:cNvPr id="10" name="9 CuadroTexto"/>
          <p:cNvSpPr txBox="1"/>
          <p:nvPr/>
        </p:nvSpPr>
        <p:spPr>
          <a:xfrm>
            <a:off x="1855148" y="399196"/>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1</a:t>
            </a:r>
            <a:r>
              <a:rPr lang="es-ES" b="1" dirty="0" smtClean="0">
                <a:solidFill>
                  <a:srgbClr val="C00000"/>
                </a:solidFill>
                <a:latin typeface="Arial" pitchFamily="34" charset="0"/>
                <a:cs typeface="Arial" pitchFamily="34" charset="0"/>
              </a:rPr>
              <a:t> </a:t>
            </a:r>
            <a:r>
              <a:rPr lang="es-ES" b="1" dirty="0">
                <a:solidFill>
                  <a:srgbClr val="C00000"/>
                </a:solidFill>
                <a:latin typeface="Arial" pitchFamily="34" charset="0"/>
                <a:cs typeface="Arial" pitchFamily="34" charset="0"/>
              </a:rPr>
              <a:t>L</a:t>
            </a:r>
            <a:r>
              <a:rPr lang="es-ES" b="1" dirty="0" smtClean="0">
                <a:solidFill>
                  <a:srgbClr val="C00000"/>
                </a:solidFill>
                <a:latin typeface="Arial" pitchFamily="34" charset="0"/>
                <a:cs typeface="Arial" pitchFamily="34" charset="0"/>
              </a:rPr>
              <a:t>a materia</a:t>
            </a:r>
            <a:endParaRPr lang="es-ES" b="1" dirty="0">
              <a:solidFill>
                <a:srgbClr val="C00000"/>
              </a:solidFill>
              <a:latin typeface="Arial" pitchFamily="34" charset="0"/>
              <a:cs typeface="Arial" pitchFamily="34" charset="0"/>
            </a:endParaRPr>
          </a:p>
        </p:txBody>
      </p:sp>
      <p:sp>
        <p:nvSpPr>
          <p:cNvPr id="12" name="1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2230147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0"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518615" y="1037646"/>
            <a:ext cx="8024884" cy="369332"/>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ctr"/>
            <a:r>
              <a:rPr lang="es-ES" dirty="0" smtClean="0"/>
              <a:t>La materia se presenta en la naturaleza como </a:t>
            </a:r>
            <a:r>
              <a:rPr lang="es-ES" b="1" dirty="0" smtClean="0">
                <a:effectLst>
                  <a:outerShdw blurRad="38100" dist="38100" dir="2700000" algn="tl">
                    <a:srgbClr val="000000">
                      <a:alpha val="43137"/>
                    </a:srgbClr>
                  </a:outerShdw>
                </a:effectLst>
              </a:rPr>
              <a:t>sustancias puras </a:t>
            </a:r>
            <a:r>
              <a:rPr lang="es-ES" dirty="0" smtClean="0"/>
              <a:t>o </a:t>
            </a:r>
            <a:r>
              <a:rPr lang="es-ES" b="1" dirty="0" smtClean="0">
                <a:effectLst>
                  <a:outerShdw blurRad="38100" dist="38100" dir="2700000" algn="tl">
                    <a:srgbClr val="000000">
                      <a:alpha val="43137"/>
                    </a:srgbClr>
                  </a:outerShdw>
                </a:effectLst>
              </a:rPr>
              <a:t>mezclas</a:t>
            </a:r>
            <a:endParaRPr lang="es-ES" b="1" dirty="0">
              <a:effectLst>
                <a:outerShdw blurRad="38100" dist="38100" dir="2700000" algn="tl">
                  <a:srgbClr val="000000">
                    <a:alpha val="43137"/>
                  </a:srgbClr>
                </a:outerShdw>
              </a:effectLst>
            </a:endParaRPr>
          </a:p>
        </p:txBody>
      </p:sp>
      <p:sp>
        <p:nvSpPr>
          <p:cNvPr id="3" name="2 CuadroTexto"/>
          <p:cNvSpPr txBox="1"/>
          <p:nvPr/>
        </p:nvSpPr>
        <p:spPr>
          <a:xfrm>
            <a:off x="438672" y="1508838"/>
            <a:ext cx="2322431" cy="369332"/>
          </a:xfrm>
          <a:prstGeom prst="rect">
            <a:avLst/>
          </a:prstGeom>
          <a:noFill/>
        </p:spPr>
        <p:txBody>
          <a:bodyPr wrap="none" rtlCol="0">
            <a:spAutoFit/>
          </a:bodyPr>
          <a:lstStyle/>
          <a:p>
            <a:r>
              <a:rPr lang="es-ES" b="1" dirty="0">
                <a:solidFill>
                  <a:srgbClr val="C00000"/>
                </a:solidFill>
              </a:rPr>
              <a:t>2</a:t>
            </a:r>
            <a:r>
              <a:rPr lang="es-ES" b="1" dirty="0" smtClean="0">
                <a:solidFill>
                  <a:srgbClr val="C00000"/>
                </a:solidFill>
              </a:rPr>
              <a:t>.1. </a:t>
            </a:r>
            <a:r>
              <a:rPr lang="es-ES" b="1" dirty="0" smtClean="0">
                <a:solidFill>
                  <a:srgbClr val="00B050"/>
                </a:solidFill>
              </a:rPr>
              <a:t>Sustancias puras</a:t>
            </a:r>
            <a:endParaRPr lang="es-ES" b="1" dirty="0">
              <a:solidFill>
                <a:srgbClr val="00B050"/>
              </a:solidFill>
            </a:endParaRPr>
          </a:p>
        </p:txBody>
      </p:sp>
      <p:pic>
        <p:nvPicPr>
          <p:cNvPr id="2050" name="Picture 2" descr="http://media1.picsearch.com/is?slySza5kMRijBx0N8d3NX-cMDAq_PV2ItKybD6-NkH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7091" y="5500862"/>
            <a:ext cx="950945" cy="929618"/>
          </a:xfrm>
          <a:prstGeom prst="rect">
            <a:avLst/>
          </a:prstGeom>
          <a:noFill/>
          <a:extLst>
            <a:ext uri="{909E8E84-426E-40DD-AFC4-6F175D3DCCD1}">
              <a14:hiddenFill xmlns:a14="http://schemas.microsoft.com/office/drawing/2010/main">
                <a:solidFill>
                  <a:srgbClr val="FFFFFF"/>
                </a:solidFill>
              </a14:hiddenFill>
            </a:ext>
          </a:extLst>
        </p:spPr>
      </p:pic>
      <p:sp>
        <p:nvSpPr>
          <p:cNvPr id="19" name="18 CuadroTexto"/>
          <p:cNvSpPr txBox="1"/>
          <p:nvPr/>
        </p:nvSpPr>
        <p:spPr>
          <a:xfrm>
            <a:off x="539373" y="2121807"/>
            <a:ext cx="8086012" cy="646331"/>
          </a:xfrm>
          <a:prstGeom prst="rect">
            <a:avLst/>
          </a:prstGeom>
          <a:solidFill>
            <a:schemeClr val="accent1">
              <a:lumMod val="20000"/>
              <a:lumOff val="80000"/>
            </a:schemeClr>
          </a:solidFill>
          <a:effectLst>
            <a:outerShdw blurRad="50800" dist="38100" dir="18900000" algn="bl" rotWithShape="0">
              <a:prstClr val="black">
                <a:alpha val="40000"/>
              </a:prstClr>
            </a:outerShdw>
          </a:effectLst>
        </p:spPr>
        <p:txBody>
          <a:bodyPr wrap="square" rtlCol="0">
            <a:spAutoFit/>
          </a:bodyPr>
          <a:lstStyle/>
          <a:p>
            <a:pPr algn="just"/>
            <a:r>
              <a:rPr lang="es-ES" dirty="0" smtClean="0"/>
              <a:t>Una </a:t>
            </a:r>
            <a:r>
              <a:rPr lang="es-ES" b="1" dirty="0" smtClean="0">
                <a:effectLst>
                  <a:outerShdw blurRad="38100" dist="38100" dir="2700000" algn="tl">
                    <a:srgbClr val="000000">
                      <a:alpha val="43137"/>
                    </a:srgbClr>
                  </a:outerShdw>
                </a:effectLst>
              </a:rPr>
              <a:t>sustancia pura </a:t>
            </a:r>
            <a:r>
              <a:rPr lang="es-ES" dirty="0" smtClean="0"/>
              <a:t>es cualquier clase de materia que presenta una composición y unas propiedades fijas en una porción cualquiera de la misma</a:t>
            </a:r>
            <a:endParaRPr lang="es-ES" dirty="0"/>
          </a:p>
        </p:txBody>
      </p:sp>
      <p:sp>
        <p:nvSpPr>
          <p:cNvPr id="21" name="20 Flecha abajo"/>
          <p:cNvSpPr/>
          <p:nvPr/>
        </p:nvSpPr>
        <p:spPr>
          <a:xfrm>
            <a:off x="2169152" y="2980854"/>
            <a:ext cx="815927" cy="436099"/>
          </a:xfrm>
          <a:prstGeom prst="downArrow">
            <a:avLst/>
          </a:prstGeom>
          <a:solidFill>
            <a:schemeClr val="accent1">
              <a:lumMod val="40000"/>
              <a:lumOff val="60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CuadroTexto"/>
          <p:cNvSpPr txBox="1"/>
          <p:nvPr/>
        </p:nvSpPr>
        <p:spPr>
          <a:xfrm>
            <a:off x="604621" y="3598182"/>
            <a:ext cx="3871845" cy="1477328"/>
          </a:xfrm>
          <a:prstGeom prst="rect">
            <a:avLst/>
          </a:prstGeom>
          <a:solidFill>
            <a:srgbClr val="CCFF99"/>
          </a:solidFill>
          <a:effectLst>
            <a:outerShdw blurRad="50800" dist="38100" dir="18900000" algn="bl" rotWithShape="0">
              <a:prstClr val="black">
                <a:alpha val="40000"/>
              </a:prstClr>
            </a:outerShdw>
          </a:effectLst>
        </p:spPr>
        <p:txBody>
          <a:bodyPr wrap="square" rtlCol="0">
            <a:spAutoFit/>
          </a:bodyPr>
          <a:lstStyle/>
          <a:p>
            <a:pPr algn="just"/>
            <a:r>
              <a:rPr lang="es-ES" b="1" dirty="0" smtClean="0">
                <a:effectLst>
                  <a:outerShdw blurRad="38100" dist="38100" dir="2700000" algn="tl">
                    <a:srgbClr val="000000">
                      <a:alpha val="43137"/>
                    </a:srgbClr>
                  </a:outerShdw>
                </a:effectLst>
              </a:rPr>
              <a:t>Sustancia simple</a:t>
            </a:r>
            <a:r>
              <a:rPr lang="es-ES" dirty="0" smtClean="0"/>
              <a:t>, o </a:t>
            </a:r>
            <a:r>
              <a:rPr lang="es-ES" b="1" dirty="0" smtClean="0">
                <a:effectLst>
                  <a:outerShdw blurRad="38100" dist="38100" dir="2700000" algn="tl">
                    <a:srgbClr val="000000">
                      <a:alpha val="43137"/>
                    </a:srgbClr>
                  </a:outerShdw>
                </a:effectLst>
              </a:rPr>
              <a:t>elemento</a:t>
            </a:r>
            <a:r>
              <a:rPr lang="es-ES" dirty="0" smtClean="0"/>
              <a:t>, es cualquier sustancia pura que no puede descomponerse en otras sustancias más sencillas, ni por métodos físicos ni químicos.</a:t>
            </a:r>
            <a:endParaRPr lang="es-ES" dirty="0"/>
          </a:p>
        </p:txBody>
      </p:sp>
      <p:sp>
        <p:nvSpPr>
          <p:cNvPr id="25" name="24 CuadroTexto"/>
          <p:cNvSpPr txBox="1"/>
          <p:nvPr/>
        </p:nvSpPr>
        <p:spPr>
          <a:xfrm>
            <a:off x="4674634" y="3622711"/>
            <a:ext cx="4005342" cy="1754326"/>
          </a:xfrm>
          <a:prstGeom prst="rect">
            <a:avLst/>
          </a:prstGeom>
          <a:solidFill>
            <a:srgbClr val="DDDDFF"/>
          </a:solidFill>
          <a:effectLst>
            <a:outerShdw blurRad="50800" dist="38100" dir="18900000" algn="bl" rotWithShape="0">
              <a:prstClr val="black">
                <a:alpha val="40000"/>
              </a:prstClr>
            </a:outerShdw>
          </a:effectLst>
        </p:spPr>
        <p:txBody>
          <a:bodyPr wrap="square" rtlCol="0">
            <a:spAutoFit/>
          </a:bodyPr>
          <a:lstStyle/>
          <a:p>
            <a:pPr algn="just"/>
            <a:r>
              <a:rPr lang="es-ES" dirty="0" smtClean="0"/>
              <a:t>Un </a:t>
            </a:r>
            <a:r>
              <a:rPr lang="es-ES" b="1" dirty="0" smtClean="0">
                <a:effectLst>
                  <a:outerShdw blurRad="38100" dist="38100" dir="2700000" algn="tl">
                    <a:srgbClr val="000000">
                      <a:alpha val="43137"/>
                    </a:srgbClr>
                  </a:outerShdw>
                </a:effectLst>
              </a:rPr>
              <a:t>compuesto</a:t>
            </a:r>
            <a:r>
              <a:rPr lang="es-ES" dirty="0" smtClean="0"/>
              <a:t> es cualquier sustancia pura que está formada por dos o más elementos diferentes combinados siempre en una proporción fija y separables por métodos químicos.</a:t>
            </a:r>
            <a:endParaRPr lang="es-ES" dirty="0"/>
          </a:p>
        </p:txBody>
      </p:sp>
      <p:pic>
        <p:nvPicPr>
          <p:cNvPr id="2052" name="Picture 4" descr="http://media2.picsearch.com/is?eBcg0d5_eD91AL8bk59X6Ku-NqD-JQP7yGatRcWlTs8"/>
          <p:cNvPicPr>
            <a:picLocks noChangeAspect="1" noChangeArrowheads="1"/>
          </p:cNvPicPr>
          <p:nvPr/>
        </p:nvPicPr>
        <p:blipFill rotWithShape="1">
          <a:blip r:embed="rId3">
            <a:extLst>
              <a:ext uri="{28A0092B-C50C-407E-A947-70E740481C1C}">
                <a14:useLocalDpi xmlns:a14="http://schemas.microsoft.com/office/drawing/2010/main" val="0"/>
              </a:ext>
            </a:extLst>
          </a:blip>
          <a:srcRect r="11934"/>
          <a:stretch/>
        </p:blipFill>
        <p:spPr bwMode="auto">
          <a:xfrm>
            <a:off x="2070041" y="5426331"/>
            <a:ext cx="997976" cy="929591"/>
          </a:xfrm>
          <a:prstGeom prst="rect">
            <a:avLst/>
          </a:prstGeom>
          <a:noFill/>
          <a:extLst>
            <a:ext uri="{909E8E84-426E-40DD-AFC4-6F175D3DCCD1}">
              <a14:hiddenFill xmlns:a14="http://schemas.microsoft.com/office/drawing/2010/main">
                <a:solidFill>
                  <a:srgbClr val="FFFFFF"/>
                </a:solidFill>
              </a14:hiddenFill>
            </a:ext>
          </a:extLst>
        </p:spPr>
      </p:pic>
      <p:sp>
        <p:nvSpPr>
          <p:cNvPr id="27" name="26 Flecha abajo"/>
          <p:cNvSpPr/>
          <p:nvPr/>
        </p:nvSpPr>
        <p:spPr>
          <a:xfrm>
            <a:off x="6501546" y="2950794"/>
            <a:ext cx="815927" cy="436099"/>
          </a:xfrm>
          <a:prstGeom prst="downArrow">
            <a:avLst/>
          </a:prstGeom>
          <a:solidFill>
            <a:schemeClr val="accent1">
              <a:lumMod val="40000"/>
              <a:lumOff val="60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4</a:t>
            </a:fld>
            <a:endParaRPr lang="es-ES" dirty="0">
              <a:solidFill>
                <a:srgbClr val="C00000"/>
              </a:solidFill>
            </a:endParaRPr>
          </a:p>
        </p:txBody>
      </p:sp>
      <p:sp>
        <p:nvSpPr>
          <p:cNvPr id="23" name="22 CuadroTexto"/>
          <p:cNvSpPr txBox="1"/>
          <p:nvPr/>
        </p:nvSpPr>
        <p:spPr>
          <a:xfrm>
            <a:off x="1855148" y="399196"/>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2</a:t>
            </a:r>
            <a:r>
              <a:rPr lang="es-ES" b="1" dirty="0" smtClean="0">
                <a:solidFill>
                  <a:srgbClr val="C00000"/>
                </a:solidFill>
                <a:latin typeface="Arial" pitchFamily="34" charset="0"/>
                <a:cs typeface="Arial" pitchFamily="34" charset="0"/>
              </a:rPr>
              <a:t> Clasificación de la materia</a:t>
            </a:r>
            <a:endParaRPr lang="es-ES" b="1" dirty="0">
              <a:solidFill>
                <a:srgbClr val="C00000"/>
              </a:solidFill>
              <a:latin typeface="Arial" pitchFamily="34" charset="0"/>
              <a:cs typeface="Arial" pitchFamily="34" charset="0"/>
            </a:endParaRPr>
          </a:p>
        </p:txBody>
      </p:sp>
      <p:sp>
        <p:nvSpPr>
          <p:cNvPr id="24" name="2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239876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1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1000"/>
                                        <p:tgtEl>
                                          <p:spTgt spid="21"/>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1000"/>
                                        <p:tgtEl>
                                          <p:spTgt spid="22"/>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2052"/>
                                        </p:tgtEl>
                                        <p:attrNameLst>
                                          <p:attrName>style.visibility</p:attrName>
                                        </p:attrNameLst>
                                      </p:cBhvr>
                                      <p:to>
                                        <p:strVal val="visible"/>
                                      </p:to>
                                    </p:set>
                                    <p:animEffect transition="in" filter="wipe(left)">
                                      <p:cBhvr>
                                        <p:cTn id="30" dur="1000"/>
                                        <p:tgtEl>
                                          <p:spTgt spid="205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1000"/>
                                        <p:tgtEl>
                                          <p:spTgt spid="27"/>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1000"/>
                                        <p:tgtEl>
                                          <p:spTgt spid="25"/>
                                        </p:tgtEl>
                                      </p:cBhvr>
                                    </p:animEffect>
                                  </p:childTnLst>
                                </p:cTn>
                              </p:par>
                            </p:childTnLst>
                          </p:cTn>
                        </p:par>
                        <p:par>
                          <p:cTn id="40" fill="hold">
                            <p:stCondLst>
                              <p:cond delay="2000"/>
                            </p:stCondLst>
                            <p:childTnLst>
                              <p:par>
                                <p:cTn id="41" presetID="22" presetClass="entr" presetSubtype="8" fill="hold" nodeType="afterEffect">
                                  <p:stCondLst>
                                    <p:cond delay="0"/>
                                  </p:stCondLst>
                                  <p:childTnLst>
                                    <p:set>
                                      <p:cBhvr>
                                        <p:cTn id="42" dur="1" fill="hold">
                                          <p:stCondLst>
                                            <p:cond delay="0"/>
                                          </p:stCondLst>
                                        </p:cTn>
                                        <p:tgtEl>
                                          <p:spTgt spid="2050"/>
                                        </p:tgtEl>
                                        <p:attrNameLst>
                                          <p:attrName>style.visibility</p:attrName>
                                        </p:attrNameLst>
                                      </p:cBhvr>
                                      <p:to>
                                        <p:strVal val="visible"/>
                                      </p:to>
                                    </p:set>
                                    <p:animEffect transition="in" filter="wipe(left)">
                                      <p:cBhvr>
                                        <p:cTn id="43"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9" grpId="0" animBg="1"/>
      <p:bldP spid="21" grpId="0" animBg="1"/>
      <p:bldP spid="22" grpId="0" animBg="1"/>
      <p:bldP spid="25"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41193" y="887105"/>
            <a:ext cx="1422184" cy="369332"/>
          </a:xfrm>
          <a:prstGeom prst="rect">
            <a:avLst/>
          </a:prstGeom>
          <a:noFill/>
        </p:spPr>
        <p:txBody>
          <a:bodyPr wrap="none" rtlCol="0">
            <a:spAutoFit/>
          </a:bodyPr>
          <a:lstStyle/>
          <a:p>
            <a:r>
              <a:rPr lang="es-ES" b="1" dirty="0" smtClean="0">
                <a:solidFill>
                  <a:srgbClr val="C00000"/>
                </a:solidFill>
              </a:rPr>
              <a:t>2.2. </a:t>
            </a:r>
            <a:r>
              <a:rPr lang="es-ES" b="1" dirty="0" smtClean="0">
                <a:solidFill>
                  <a:srgbClr val="00B050"/>
                </a:solidFill>
              </a:rPr>
              <a:t>Mezclas</a:t>
            </a:r>
            <a:endParaRPr lang="es-ES" b="1" dirty="0">
              <a:solidFill>
                <a:srgbClr val="00B050"/>
              </a:solidFill>
            </a:endParaRPr>
          </a:p>
        </p:txBody>
      </p:sp>
      <p:sp>
        <p:nvSpPr>
          <p:cNvPr id="19" name="18 CuadroTexto"/>
          <p:cNvSpPr txBox="1"/>
          <p:nvPr/>
        </p:nvSpPr>
        <p:spPr>
          <a:xfrm>
            <a:off x="519875" y="1456531"/>
            <a:ext cx="8119158" cy="923330"/>
          </a:xfrm>
          <a:prstGeom prst="rect">
            <a:avLst/>
          </a:prstGeom>
          <a:solidFill>
            <a:schemeClr val="accent1">
              <a:lumMod val="20000"/>
              <a:lumOff val="80000"/>
            </a:schemeClr>
          </a:solidFill>
          <a:effectLst>
            <a:outerShdw blurRad="50800" dist="38100" dir="18900000" algn="bl" rotWithShape="0">
              <a:prstClr val="black">
                <a:alpha val="40000"/>
              </a:prstClr>
            </a:outerShdw>
          </a:effectLst>
        </p:spPr>
        <p:txBody>
          <a:bodyPr wrap="square" rtlCol="0">
            <a:spAutoFit/>
          </a:bodyPr>
          <a:lstStyle/>
          <a:p>
            <a:pPr algn="just"/>
            <a:r>
              <a:rPr lang="es-ES" dirty="0" smtClean="0"/>
              <a:t>Las </a:t>
            </a:r>
            <a:r>
              <a:rPr lang="es-ES" b="1" dirty="0" smtClean="0">
                <a:effectLst>
                  <a:outerShdw blurRad="38100" dist="38100" dir="2700000" algn="tl">
                    <a:srgbClr val="000000">
                      <a:alpha val="43137"/>
                    </a:srgbClr>
                  </a:outerShdw>
                </a:effectLst>
              </a:rPr>
              <a:t>mezclas</a:t>
            </a:r>
            <a:r>
              <a:rPr lang="es-ES" dirty="0" smtClean="0"/>
              <a:t> son combinaciones de dos o más sustancias puras, cada una de las cuales mantiene su propia composición y propiedades y que pueden ser separadas mediante procedimientos físicos</a:t>
            </a:r>
            <a:endParaRPr lang="es-ES" dirty="0"/>
          </a:p>
        </p:txBody>
      </p:sp>
      <p:sp>
        <p:nvSpPr>
          <p:cNvPr id="21" name="20 Flecha abajo"/>
          <p:cNvSpPr/>
          <p:nvPr/>
        </p:nvSpPr>
        <p:spPr>
          <a:xfrm>
            <a:off x="2107844" y="2531345"/>
            <a:ext cx="815927" cy="436099"/>
          </a:xfrm>
          <a:prstGeom prst="downArrow">
            <a:avLst/>
          </a:prstGeom>
          <a:solidFill>
            <a:schemeClr val="accent1">
              <a:lumMod val="40000"/>
              <a:lumOff val="60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CuadroTexto"/>
          <p:cNvSpPr txBox="1"/>
          <p:nvPr/>
        </p:nvSpPr>
        <p:spPr>
          <a:xfrm>
            <a:off x="573205" y="3079566"/>
            <a:ext cx="3916908" cy="1477328"/>
          </a:xfrm>
          <a:prstGeom prst="rect">
            <a:avLst/>
          </a:prstGeom>
          <a:solidFill>
            <a:srgbClr val="CC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Mezclas </a:t>
            </a:r>
            <a:r>
              <a:rPr lang="es-ES" b="1" dirty="0" smtClean="0">
                <a:effectLst>
                  <a:outerShdw blurRad="38100" dist="38100" dir="2700000" algn="tl">
                    <a:srgbClr val="000000">
                      <a:alpha val="43137"/>
                    </a:srgbClr>
                  </a:outerShdw>
                </a:effectLst>
              </a:rPr>
              <a:t>homogéneas</a:t>
            </a:r>
            <a:r>
              <a:rPr lang="es-ES" dirty="0" smtClean="0"/>
              <a:t> cuando presenta unas propiedades y una composición uniformes en todas sus porciones. Se denomina también </a:t>
            </a:r>
            <a:r>
              <a:rPr lang="es-ES" b="1" dirty="0" smtClean="0">
                <a:effectLst>
                  <a:outerShdw blurRad="38100" dist="38100" dir="2700000" algn="tl">
                    <a:srgbClr val="000000">
                      <a:alpha val="43137"/>
                    </a:srgbClr>
                  </a:outerShdw>
                </a:effectLst>
              </a:rPr>
              <a:t>disolución</a:t>
            </a:r>
            <a:endParaRPr lang="es-ES" b="1" dirty="0">
              <a:effectLst>
                <a:outerShdw blurRad="38100" dist="38100" dir="2700000" algn="tl">
                  <a:srgbClr val="000000">
                    <a:alpha val="43137"/>
                  </a:srgbClr>
                </a:outerShdw>
              </a:effectLst>
            </a:endParaRPr>
          </a:p>
        </p:txBody>
      </p:sp>
      <p:sp>
        <p:nvSpPr>
          <p:cNvPr id="25" name="24 CuadroTexto"/>
          <p:cNvSpPr txBox="1"/>
          <p:nvPr/>
        </p:nvSpPr>
        <p:spPr>
          <a:xfrm>
            <a:off x="4872251" y="3089582"/>
            <a:ext cx="3756815" cy="1477328"/>
          </a:xfrm>
          <a:prstGeom prst="rect">
            <a:avLst/>
          </a:prstGeom>
          <a:solidFill>
            <a:schemeClr val="accent6">
              <a:lumMod val="20000"/>
              <a:lumOff val="80000"/>
            </a:schemeClr>
          </a:solidFill>
          <a:effectLst>
            <a:outerShdw blurRad="50800" dist="38100" dir="18900000" algn="bl" rotWithShape="0">
              <a:prstClr val="black">
                <a:alpha val="40000"/>
              </a:prstClr>
            </a:outerShdw>
          </a:effectLst>
        </p:spPr>
        <p:txBody>
          <a:bodyPr wrap="square" rtlCol="0">
            <a:spAutoFit/>
          </a:bodyPr>
          <a:lstStyle/>
          <a:p>
            <a:pPr algn="just"/>
            <a:r>
              <a:rPr lang="es-ES" dirty="0" smtClean="0"/>
              <a:t>Mezcla </a:t>
            </a:r>
            <a:r>
              <a:rPr lang="es-ES" b="1" dirty="0" smtClean="0">
                <a:effectLst>
                  <a:outerShdw blurRad="38100" dist="38100" dir="2700000" algn="tl">
                    <a:srgbClr val="000000">
                      <a:alpha val="43137"/>
                    </a:srgbClr>
                  </a:outerShdw>
                </a:effectLst>
              </a:rPr>
              <a:t>heterogénea</a:t>
            </a:r>
            <a:r>
              <a:rPr lang="es-ES" dirty="0" smtClean="0"/>
              <a:t> cuando los componentes que la forman están físicamente separados y pueden observarse a simple vista o con un microscopio óptico</a:t>
            </a:r>
            <a:endParaRPr lang="es-ES" dirty="0"/>
          </a:p>
        </p:txBody>
      </p:sp>
      <p:sp>
        <p:nvSpPr>
          <p:cNvPr id="27" name="26 Flecha abajo"/>
          <p:cNvSpPr/>
          <p:nvPr/>
        </p:nvSpPr>
        <p:spPr>
          <a:xfrm>
            <a:off x="6276464" y="2501283"/>
            <a:ext cx="815927" cy="436099"/>
          </a:xfrm>
          <a:prstGeom prst="downArrow">
            <a:avLst/>
          </a:prstGeom>
          <a:solidFill>
            <a:schemeClr val="accent1">
              <a:lumMod val="40000"/>
              <a:lumOff val="60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74" name="Picture 2" descr="http://media4.picsearch.com/is?xXTswURpavE79hML1sCG9C7XD-U9GfmCCqGDg1RNJU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8162" y="4906296"/>
            <a:ext cx="2616511" cy="112428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media2.picsearch.com/is?J8kdlw4TuLmxbD8Z23jfHVFMnIKgJiRa8H7HpxchX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7791" y="4875065"/>
            <a:ext cx="2441683" cy="1129949"/>
          </a:xfrm>
          <a:prstGeom prst="rect">
            <a:avLst/>
          </a:prstGeom>
          <a:noFill/>
          <a:extLst>
            <a:ext uri="{909E8E84-426E-40DD-AFC4-6F175D3DCCD1}">
              <a14:hiddenFill xmlns:a14="http://schemas.microsoft.com/office/drawing/2010/main">
                <a:solidFill>
                  <a:srgbClr val="FFFFFF"/>
                </a:solidFill>
              </a14:hiddenFill>
            </a:ext>
          </a:extLst>
        </p:spPr>
      </p:pic>
      <p:sp>
        <p:nvSpPr>
          <p:cNvPr id="13"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5</a:t>
            </a:fld>
            <a:endParaRPr lang="es-ES" dirty="0">
              <a:solidFill>
                <a:srgbClr val="C00000"/>
              </a:solidFill>
            </a:endParaRPr>
          </a:p>
        </p:txBody>
      </p:sp>
      <p:sp>
        <p:nvSpPr>
          <p:cNvPr id="15" name="14 CuadroTexto"/>
          <p:cNvSpPr txBox="1"/>
          <p:nvPr/>
        </p:nvSpPr>
        <p:spPr>
          <a:xfrm>
            <a:off x="1855148" y="399196"/>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2</a:t>
            </a:r>
            <a:r>
              <a:rPr lang="es-ES" b="1" dirty="0" smtClean="0">
                <a:solidFill>
                  <a:srgbClr val="C00000"/>
                </a:solidFill>
                <a:latin typeface="Arial" pitchFamily="34" charset="0"/>
                <a:cs typeface="Arial" pitchFamily="34" charset="0"/>
              </a:rPr>
              <a:t> Clasificación de la materia</a:t>
            </a:r>
            <a:endParaRPr lang="es-ES" b="1" dirty="0">
              <a:solidFill>
                <a:srgbClr val="C00000"/>
              </a:solidFill>
              <a:latin typeface="Arial" pitchFamily="34" charset="0"/>
              <a:cs typeface="Arial" pitchFamily="34" charset="0"/>
            </a:endParaRP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40677702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1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1000"/>
                                        <p:tgtEl>
                                          <p:spTgt spid="21"/>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1000"/>
                                        <p:tgtEl>
                                          <p:spTgt spid="22"/>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074"/>
                                        </p:tgtEl>
                                        <p:attrNameLst>
                                          <p:attrName>style.visibility</p:attrName>
                                        </p:attrNameLst>
                                      </p:cBhvr>
                                      <p:to>
                                        <p:strVal val="visible"/>
                                      </p:to>
                                    </p:set>
                                    <p:animEffect transition="in" filter="wipe(left)">
                                      <p:cBhvr>
                                        <p:cTn id="25" dur="1000"/>
                                        <p:tgtEl>
                                          <p:spTgt spid="307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1000"/>
                                        <p:tgtEl>
                                          <p:spTgt spid="27"/>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1000"/>
                                        <p:tgtEl>
                                          <p:spTgt spid="25"/>
                                        </p:tgtEl>
                                      </p:cBhvr>
                                    </p:animEffect>
                                  </p:childTnLst>
                                </p:cTn>
                              </p:par>
                            </p:childTnLst>
                          </p:cTn>
                        </p:par>
                        <p:par>
                          <p:cTn id="35" fill="hold">
                            <p:stCondLst>
                              <p:cond delay="2000"/>
                            </p:stCondLst>
                            <p:childTnLst>
                              <p:par>
                                <p:cTn id="36" presetID="22" presetClass="entr" presetSubtype="8" fill="hold" nodeType="afterEffect">
                                  <p:stCondLst>
                                    <p:cond delay="0"/>
                                  </p:stCondLst>
                                  <p:childTnLst>
                                    <p:set>
                                      <p:cBhvr>
                                        <p:cTn id="37" dur="1" fill="hold">
                                          <p:stCondLst>
                                            <p:cond delay="0"/>
                                          </p:stCondLst>
                                        </p:cTn>
                                        <p:tgtEl>
                                          <p:spTgt spid="3076"/>
                                        </p:tgtEl>
                                        <p:attrNameLst>
                                          <p:attrName>style.visibility</p:attrName>
                                        </p:attrNameLst>
                                      </p:cBhvr>
                                      <p:to>
                                        <p:strVal val="visible"/>
                                      </p:to>
                                    </p:set>
                                    <p:animEffect transition="in" filter="wipe(left)">
                                      <p:cBhvr>
                                        <p:cTn id="38" dur="1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animBg="1"/>
      <p:bldP spid="21" grpId="0" animBg="1"/>
      <p:bldP spid="22" grpId="0" animBg="1"/>
      <p:bldP spid="25"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27546" y="955343"/>
            <a:ext cx="3655103" cy="369332"/>
          </a:xfrm>
          <a:prstGeom prst="rect">
            <a:avLst/>
          </a:prstGeom>
          <a:noFill/>
        </p:spPr>
        <p:txBody>
          <a:bodyPr wrap="none" rtlCol="0">
            <a:spAutoFit/>
          </a:bodyPr>
          <a:lstStyle/>
          <a:p>
            <a:r>
              <a:rPr lang="es-ES" b="1" dirty="0" smtClean="0">
                <a:solidFill>
                  <a:srgbClr val="C00000"/>
                </a:solidFill>
              </a:rPr>
              <a:t>2.3. </a:t>
            </a:r>
            <a:r>
              <a:rPr lang="es-ES" b="1" dirty="0" smtClean="0">
                <a:solidFill>
                  <a:srgbClr val="00B050"/>
                </a:solidFill>
              </a:rPr>
              <a:t>Obtención de sustancias puras</a:t>
            </a:r>
            <a:endParaRPr lang="es-ES" b="1" dirty="0">
              <a:solidFill>
                <a:srgbClr val="00B050"/>
              </a:solidFill>
            </a:endParaRPr>
          </a:p>
        </p:txBody>
      </p:sp>
      <p:sp>
        <p:nvSpPr>
          <p:cNvPr id="2" name="1 CuadroTexto"/>
          <p:cNvSpPr txBox="1"/>
          <p:nvPr/>
        </p:nvSpPr>
        <p:spPr>
          <a:xfrm>
            <a:off x="340328" y="1392284"/>
            <a:ext cx="5891356" cy="369332"/>
          </a:xfrm>
          <a:prstGeom prst="rect">
            <a:avLst/>
          </a:prstGeom>
          <a:noFill/>
        </p:spPr>
        <p:txBody>
          <a:bodyPr wrap="none" rtlCol="0">
            <a:spAutoFit/>
          </a:bodyPr>
          <a:lstStyle/>
          <a:p>
            <a:r>
              <a:rPr lang="es-ES" b="1" dirty="0" smtClean="0">
                <a:solidFill>
                  <a:srgbClr val="C00000"/>
                </a:solidFill>
              </a:rPr>
              <a:t>Procedimientos para separar mezclas heterogéneas</a:t>
            </a:r>
            <a:endParaRPr lang="es-ES" b="1" dirty="0">
              <a:solidFill>
                <a:srgbClr val="C0000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091" y="2217404"/>
            <a:ext cx="24003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8218" y="2939669"/>
            <a:ext cx="1781175"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4789" y="2226218"/>
            <a:ext cx="1905000"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19 CuadroTexto"/>
          <p:cNvSpPr txBox="1"/>
          <p:nvPr/>
        </p:nvSpPr>
        <p:spPr>
          <a:xfrm>
            <a:off x="1773341" y="4367495"/>
            <a:ext cx="1099981" cy="369332"/>
          </a:xfrm>
          <a:prstGeom prst="rect">
            <a:avLst/>
          </a:prstGeom>
          <a:noFill/>
        </p:spPr>
        <p:txBody>
          <a:bodyPr wrap="none" rtlCol="0">
            <a:spAutoFit/>
          </a:bodyPr>
          <a:lstStyle/>
          <a:p>
            <a:r>
              <a:rPr lang="es-ES" dirty="0" smtClean="0"/>
              <a:t>Filtración</a:t>
            </a:r>
            <a:endParaRPr lang="es-ES" dirty="0"/>
          </a:p>
        </p:txBody>
      </p:sp>
      <p:sp>
        <p:nvSpPr>
          <p:cNvPr id="31" name="30 CuadroTexto"/>
          <p:cNvSpPr txBox="1"/>
          <p:nvPr/>
        </p:nvSpPr>
        <p:spPr>
          <a:xfrm>
            <a:off x="4327747" y="5543477"/>
            <a:ext cx="1423788" cy="369332"/>
          </a:xfrm>
          <a:prstGeom prst="rect">
            <a:avLst/>
          </a:prstGeom>
          <a:noFill/>
        </p:spPr>
        <p:txBody>
          <a:bodyPr wrap="none" rtlCol="0">
            <a:spAutoFit/>
          </a:bodyPr>
          <a:lstStyle/>
          <a:p>
            <a:r>
              <a:rPr lang="es-ES" dirty="0" smtClean="0"/>
              <a:t>Decantación</a:t>
            </a:r>
            <a:endParaRPr lang="es-ES" dirty="0"/>
          </a:p>
        </p:txBody>
      </p:sp>
      <p:sp>
        <p:nvSpPr>
          <p:cNvPr id="32" name="31 CuadroTexto"/>
          <p:cNvSpPr txBox="1"/>
          <p:nvPr/>
        </p:nvSpPr>
        <p:spPr>
          <a:xfrm>
            <a:off x="7016356" y="4601781"/>
            <a:ext cx="1624163" cy="369332"/>
          </a:xfrm>
          <a:prstGeom prst="rect">
            <a:avLst/>
          </a:prstGeom>
          <a:noFill/>
        </p:spPr>
        <p:txBody>
          <a:bodyPr wrap="none" rtlCol="0">
            <a:spAutoFit/>
          </a:bodyPr>
          <a:lstStyle/>
          <a:p>
            <a:r>
              <a:rPr lang="es-ES" dirty="0" smtClean="0"/>
              <a:t>Centrifugación</a:t>
            </a:r>
            <a:endParaRPr lang="es-ES" dirty="0"/>
          </a:p>
        </p:txBody>
      </p:sp>
      <p:sp>
        <p:nvSpPr>
          <p:cNvPr id="13"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6</a:t>
            </a:fld>
            <a:endParaRPr lang="es-ES" dirty="0">
              <a:solidFill>
                <a:srgbClr val="C00000"/>
              </a:solidFill>
            </a:endParaRPr>
          </a:p>
        </p:txBody>
      </p:sp>
      <p:sp>
        <p:nvSpPr>
          <p:cNvPr id="15" name="14 CuadroTexto"/>
          <p:cNvSpPr txBox="1"/>
          <p:nvPr/>
        </p:nvSpPr>
        <p:spPr>
          <a:xfrm>
            <a:off x="1855148" y="399196"/>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2</a:t>
            </a:r>
            <a:r>
              <a:rPr lang="es-ES" b="1" dirty="0" smtClean="0">
                <a:solidFill>
                  <a:srgbClr val="C00000"/>
                </a:solidFill>
                <a:latin typeface="Arial" pitchFamily="34" charset="0"/>
                <a:cs typeface="Arial" pitchFamily="34" charset="0"/>
              </a:rPr>
              <a:t> Clasificación de la materia</a:t>
            </a:r>
            <a:endParaRPr lang="es-ES" b="1" dirty="0">
              <a:solidFill>
                <a:srgbClr val="C00000"/>
              </a:solidFill>
              <a:latin typeface="Arial" pitchFamily="34" charset="0"/>
              <a:cs typeface="Arial" pitchFamily="34" charset="0"/>
            </a:endParaRP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3432829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098"/>
                                        </p:tgtEl>
                                        <p:attrNameLst>
                                          <p:attrName>style.visibility</p:attrName>
                                        </p:attrNameLst>
                                      </p:cBhvr>
                                      <p:to>
                                        <p:strVal val="visible"/>
                                      </p:to>
                                    </p:set>
                                    <p:animEffect transition="in" filter="wipe(left)">
                                      <p:cBhvr>
                                        <p:cTn id="17" dur="1000"/>
                                        <p:tgtEl>
                                          <p:spTgt spid="4098"/>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10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4099"/>
                                        </p:tgtEl>
                                        <p:attrNameLst>
                                          <p:attrName>style.visibility</p:attrName>
                                        </p:attrNameLst>
                                      </p:cBhvr>
                                      <p:to>
                                        <p:strVal val="visible"/>
                                      </p:to>
                                    </p:set>
                                    <p:animEffect transition="in" filter="wipe(left)">
                                      <p:cBhvr>
                                        <p:cTn id="26" dur="1000"/>
                                        <p:tgtEl>
                                          <p:spTgt spid="4099"/>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1000"/>
                                        <p:tgtEl>
                                          <p:spTgt spid="3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4101"/>
                                        </p:tgtEl>
                                        <p:attrNameLst>
                                          <p:attrName>style.visibility</p:attrName>
                                        </p:attrNameLst>
                                      </p:cBhvr>
                                      <p:to>
                                        <p:strVal val="visible"/>
                                      </p:to>
                                    </p:set>
                                    <p:animEffect transition="in" filter="wipe(left)">
                                      <p:cBhvr>
                                        <p:cTn id="35" dur="1000"/>
                                        <p:tgtEl>
                                          <p:spTgt spid="4101"/>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20" grpId="0"/>
      <p:bldP spid="31"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13899" y="941042"/>
            <a:ext cx="3655103" cy="369332"/>
          </a:xfrm>
          <a:prstGeom prst="rect">
            <a:avLst/>
          </a:prstGeom>
          <a:noFill/>
        </p:spPr>
        <p:txBody>
          <a:bodyPr wrap="none" rtlCol="0">
            <a:spAutoFit/>
          </a:bodyPr>
          <a:lstStyle/>
          <a:p>
            <a:r>
              <a:rPr lang="es-ES" b="1" dirty="0" smtClean="0">
                <a:solidFill>
                  <a:srgbClr val="C00000"/>
                </a:solidFill>
              </a:rPr>
              <a:t>2.3. </a:t>
            </a:r>
            <a:r>
              <a:rPr lang="es-ES" b="1" dirty="0" smtClean="0">
                <a:solidFill>
                  <a:srgbClr val="00B050"/>
                </a:solidFill>
              </a:rPr>
              <a:t>Obtención de sustancias puras</a:t>
            </a:r>
            <a:endParaRPr lang="es-ES" b="1" dirty="0">
              <a:solidFill>
                <a:srgbClr val="00B050"/>
              </a:solidFill>
            </a:endParaRPr>
          </a:p>
        </p:txBody>
      </p:sp>
      <p:sp>
        <p:nvSpPr>
          <p:cNvPr id="2" name="1 CuadroTexto"/>
          <p:cNvSpPr txBox="1"/>
          <p:nvPr/>
        </p:nvSpPr>
        <p:spPr>
          <a:xfrm>
            <a:off x="327547" y="1377770"/>
            <a:ext cx="5814412" cy="369332"/>
          </a:xfrm>
          <a:prstGeom prst="rect">
            <a:avLst/>
          </a:prstGeom>
          <a:noFill/>
        </p:spPr>
        <p:txBody>
          <a:bodyPr wrap="none" rtlCol="0">
            <a:spAutoFit/>
          </a:bodyPr>
          <a:lstStyle/>
          <a:p>
            <a:r>
              <a:rPr lang="es-ES" b="1" dirty="0" smtClean="0">
                <a:solidFill>
                  <a:srgbClr val="C00000"/>
                </a:solidFill>
              </a:rPr>
              <a:t>Procedimientos para separar mezclas homogéneas</a:t>
            </a:r>
            <a:endParaRPr lang="es-ES" b="1" dirty="0">
              <a:solidFill>
                <a:srgbClr val="C00000"/>
              </a:solidFill>
            </a:endParaRPr>
          </a:p>
        </p:txBody>
      </p:sp>
      <p:sp>
        <p:nvSpPr>
          <p:cNvPr id="20" name="19 CuadroTexto"/>
          <p:cNvSpPr txBox="1"/>
          <p:nvPr/>
        </p:nvSpPr>
        <p:spPr>
          <a:xfrm>
            <a:off x="1199270" y="4860224"/>
            <a:ext cx="1607428" cy="369332"/>
          </a:xfrm>
          <a:prstGeom prst="rect">
            <a:avLst/>
          </a:prstGeom>
          <a:noFill/>
        </p:spPr>
        <p:txBody>
          <a:bodyPr wrap="none" rtlCol="0">
            <a:spAutoFit/>
          </a:bodyPr>
          <a:lstStyle/>
          <a:p>
            <a:r>
              <a:rPr lang="es-ES" dirty="0" smtClean="0"/>
              <a:t>Cromatografía</a:t>
            </a:r>
            <a:endParaRPr lang="es-ES" dirty="0"/>
          </a:p>
        </p:txBody>
      </p:sp>
      <p:sp>
        <p:nvSpPr>
          <p:cNvPr id="31" name="30 CuadroTexto"/>
          <p:cNvSpPr txBox="1"/>
          <p:nvPr/>
        </p:nvSpPr>
        <p:spPr>
          <a:xfrm>
            <a:off x="4252579" y="4860224"/>
            <a:ext cx="1282723" cy="369332"/>
          </a:xfrm>
          <a:prstGeom prst="rect">
            <a:avLst/>
          </a:prstGeom>
          <a:noFill/>
        </p:spPr>
        <p:txBody>
          <a:bodyPr wrap="none" rtlCol="0">
            <a:spAutoFit/>
          </a:bodyPr>
          <a:lstStyle/>
          <a:p>
            <a:r>
              <a:rPr lang="es-ES" dirty="0" smtClean="0"/>
              <a:t>Destilación</a:t>
            </a:r>
            <a:endParaRPr lang="es-ES" dirty="0"/>
          </a:p>
        </p:txBody>
      </p:sp>
      <p:sp>
        <p:nvSpPr>
          <p:cNvPr id="32" name="31 CuadroTexto"/>
          <p:cNvSpPr txBox="1"/>
          <p:nvPr/>
        </p:nvSpPr>
        <p:spPr>
          <a:xfrm>
            <a:off x="6780880" y="4860224"/>
            <a:ext cx="1497526" cy="369332"/>
          </a:xfrm>
          <a:prstGeom prst="rect">
            <a:avLst/>
          </a:prstGeom>
          <a:noFill/>
        </p:spPr>
        <p:txBody>
          <a:bodyPr wrap="none" rtlCol="0">
            <a:spAutoFit/>
          </a:bodyPr>
          <a:lstStyle/>
          <a:p>
            <a:r>
              <a:rPr lang="es-ES" dirty="0" smtClean="0"/>
              <a:t>Cristalización</a:t>
            </a:r>
            <a:endParaRPr lang="es-E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542" y="2155692"/>
            <a:ext cx="2557981" cy="2579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3608" y="2155692"/>
            <a:ext cx="2438225" cy="259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2010" y="2169339"/>
            <a:ext cx="2315136" cy="2579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7</a:t>
            </a:fld>
            <a:endParaRPr lang="es-ES" dirty="0">
              <a:solidFill>
                <a:srgbClr val="C00000"/>
              </a:solidFill>
            </a:endParaRPr>
          </a:p>
        </p:txBody>
      </p:sp>
      <p:sp>
        <p:nvSpPr>
          <p:cNvPr id="15" name="14 CuadroTexto"/>
          <p:cNvSpPr txBox="1"/>
          <p:nvPr/>
        </p:nvSpPr>
        <p:spPr>
          <a:xfrm>
            <a:off x="1855148" y="399196"/>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2</a:t>
            </a:r>
            <a:r>
              <a:rPr lang="es-ES" b="1" dirty="0" smtClean="0">
                <a:solidFill>
                  <a:srgbClr val="C00000"/>
                </a:solidFill>
                <a:latin typeface="Arial" pitchFamily="34" charset="0"/>
                <a:cs typeface="Arial" pitchFamily="34" charset="0"/>
              </a:rPr>
              <a:t> Clasificación de la materia</a:t>
            </a:r>
            <a:endParaRPr lang="es-ES" b="1" dirty="0">
              <a:solidFill>
                <a:srgbClr val="C00000"/>
              </a:solidFill>
              <a:latin typeface="Arial" pitchFamily="34" charset="0"/>
              <a:cs typeface="Arial" pitchFamily="34" charset="0"/>
            </a:endParaRP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8309984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wipe(left)">
                                      <p:cBhvr>
                                        <p:cTn id="17" dur="1000"/>
                                        <p:tgtEl>
                                          <p:spTgt spid="512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10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123"/>
                                        </p:tgtEl>
                                        <p:attrNameLst>
                                          <p:attrName>style.visibility</p:attrName>
                                        </p:attrNameLst>
                                      </p:cBhvr>
                                      <p:to>
                                        <p:strVal val="visible"/>
                                      </p:to>
                                    </p:set>
                                    <p:animEffect transition="in" filter="wipe(left)">
                                      <p:cBhvr>
                                        <p:cTn id="26" dur="1000"/>
                                        <p:tgtEl>
                                          <p:spTgt spid="5123"/>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1000"/>
                                        <p:tgtEl>
                                          <p:spTgt spid="3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5124"/>
                                        </p:tgtEl>
                                        <p:attrNameLst>
                                          <p:attrName>style.visibility</p:attrName>
                                        </p:attrNameLst>
                                      </p:cBhvr>
                                      <p:to>
                                        <p:strVal val="visible"/>
                                      </p:to>
                                    </p:set>
                                    <p:animEffect transition="in" filter="wipe(left)">
                                      <p:cBhvr>
                                        <p:cTn id="35" dur="1000"/>
                                        <p:tgtEl>
                                          <p:spTgt spid="5124"/>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20" grpId="0"/>
      <p:bldP spid="31"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3" name="Group 4"/>
          <p:cNvGrpSpPr>
            <a:grpSpLocks/>
          </p:cNvGrpSpPr>
          <p:nvPr/>
        </p:nvGrpSpPr>
        <p:grpSpPr bwMode="auto">
          <a:xfrm>
            <a:off x="1692322" y="2145632"/>
            <a:ext cx="5786225" cy="3627371"/>
            <a:chOff x="416" y="2036"/>
            <a:chExt cx="3358" cy="2078"/>
          </a:xfrm>
        </p:grpSpPr>
        <p:sp>
          <p:nvSpPr>
            <p:cNvPr id="54" name="Rectangle 5"/>
            <p:cNvSpPr>
              <a:spLocks noChangeArrowheads="1"/>
            </p:cNvSpPr>
            <p:nvPr/>
          </p:nvSpPr>
          <p:spPr bwMode="auto">
            <a:xfrm>
              <a:off x="1430" y="2514"/>
              <a:ext cx="251" cy="254"/>
            </a:xfrm>
            <a:prstGeom prst="rect">
              <a:avLst/>
            </a:prstGeom>
            <a:solidFill>
              <a:srgbClr val="ABFFFF"/>
            </a:solidFill>
            <a:ln>
              <a:noFill/>
            </a:ln>
            <a:effectLst/>
            <a:extLst>
              <a:ext uri="{91240B29-F687-4F45-9708-019B960494DF}">
                <a14:hiddenLine xmlns:a14="http://schemas.microsoft.com/office/drawing/2010/main" w="6350">
                  <a:solidFill>
                    <a:srgbClr val="0000FF"/>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55" name="Rectangle 6"/>
            <p:cNvSpPr>
              <a:spLocks noChangeArrowheads="1"/>
            </p:cNvSpPr>
            <p:nvPr/>
          </p:nvSpPr>
          <p:spPr bwMode="auto">
            <a:xfrm>
              <a:off x="801" y="2887"/>
              <a:ext cx="258" cy="111"/>
            </a:xfrm>
            <a:prstGeom prst="rect">
              <a:avLst/>
            </a:prstGeom>
            <a:gradFill rotWithShape="0">
              <a:gsLst>
                <a:gs pos="0">
                  <a:srgbClr val="434328"/>
                </a:gs>
                <a:gs pos="50000">
                  <a:srgbClr val="FFFF99"/>
                </a:gs>
                <a:gs pos="100000">
                  <a:srgbClr val="434328"/>
                </a:gs>
              </a:gsLst>
              <a:lin ang="5400000" scaled="1"/>
            </a:gradFill>
            <a:ln>
              <a:noFill/>
            </a:ln>
            <a:effectLst/>
            <a:extLst>
              <a:ext uri="{91240B29-F687-4F45-9708-019B960494DF}">
                <a14:hiddenLine xmlns:a14="http://schemas.microsoft.com/office/drawing/2010/main" w="28575">
                  <a:solidFill>
                    <a:srgbClr val="FFCC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56" name="AutoShape 7"/>
            <p:cNvSpPr>
              <a:spLocks noChangeArrowheads="1"/>
            </p:cNvSpPr>
            <p:nvPr/>
          </p:nvSpPr>
          <p:spPr bwMode="auto">
            <a:xfrm>
              <a:off x="600" y="2395"/>
              <a:ext cx="132" cy="1645"/>
            </a:xfrm>
            <a:prstGeom prst="can">
              <a:avLst>
                <a:gd name="adj" fmla="val 28790"/>
              </a:avLst>
            </a:prstGeom>
            <a:gradFill rotWithShape="0">
              <a:gsLst>
                <a:gs pos="0">
                  <a:srgbClr val="434328"/>
                </a:gs>
                <a:gs pos="50000">
                  <a:srgbClr val="FFFF99"/>
                </a:gs>
                <a:gs pos="100000">
                  <a:srgbClr val="434328"/>
                </a:gs>
              </a:gsLst>
              <a:lin ang="0" scaled="1"/>
            </a:gradFill>
            <a:ln>
              <a:noFill/>
            </a:ln>
            <a:effectLst/>
            <a:extLst>
              <a:ext uri="{91240B29-F687-4F45-9708-019B960494DF}">
                <a14:hiddenLine xmlns:a14="http://schemas.microsoft.com/office/drawing/2010/main" w="28575">
                  <a:solidFill>
                    <a:srgbClr val="FFCC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57" name="Group 8"/>
            <p:cNvGrpSpPr>
              <a:grpSpLocks/>
            </p:cNvGrpSpPr>
            <p:nvPr/>
          </p:nvGrpSpPr>
          <p:grpSpPr bwMode="auto">
            <a:xfrm>
              <a:off x="1053" y="2727"/>
              <a:ext cx="1768" cy="992"/>
              <a:chOff x="1229" y="1413"/>
              <a:chExt cx="2314" cy="1617"/>
            </a:xfrm>
          </p:grpSpPr>
          <p:sp>
            <p:nvSpPr>
              <p:cNvPr id="106" name="AutoShape 9"/>
              <p:cNvSpPr>
                <a:spLocks noChangeArrowheads="1"/>
              </p:cNvSpPr>
              <p:nvPr/>
            </p:nvSpPr>
            <p:spPr bwMode="auto">
              <a:xfrm>
                <a:off x="1229" y="1413"/>
                <a:ext cx="2314" cy="1617"/>
              </a:xfrm>
              <a:prstGeom prst="bracketPair">
                <a:avLst>
                  <a:gd name="adj" fmla="val 4269"/>
                </a:avLst>
              </a:prstGeom>
              <a:solidFill>
                <a:srgbClr val="ABFFFF"/>
              </a:solidFill>
              <a:ln w="50800">
                <a:solidFill>
                  <a:srgbClr val="3333FF"/>
                </a:solidFill>
                <a:round/>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07" name="Line 10"/>
              <p:cNvSpPr>
                <a:spLocks noChangeShapeType="1"/>
              </p:cNvSpPr>
              <p:nvPr/>
            </p:nvSpPr>
            <p:spPr bwMode="auto">
              <a:xfrm>
                <a:off x="1285" y="3021"/>
                <a:ext cx="2202" cy="9"/>
              </a:xfrm>
              <a:prstGeom prst="line">
                <a:avLst/>
              </a:prstGeom>
              <a:noFill/>
              <a:ln w="50800">
                <a:solidFill>
                  <a:srgbClr val="3333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sp>
          <p:nvSpPr>
            <p:cNvPr id="58" name="AutoShape 11"/>
            <p:cNvSpPr>
              <a:spLocks noChangeArrowheads="1"/>
            </p:cNvSpPr>
            <p:nvPr/>
          </p:nvSpPr>
          <p:spPr bwMode="auto">
            <a:xfrm flipV="1">
              <a:off x="416" y="3976"/>
              <a:ext cx="2602" cy="130"/>
            </a:xfrm>
            <a:custGeom>
              <a:avLst/>
              <a:gdLst>
                <a:gd name="T0" fmla="*/ 309 w 21600"/>
                <a:gd name="T1" fmla="*/ 0 h 21600"/>
                <a:gd name="T2" fmla="*/ 157 w 21600"/>
                <a:gd name="T3" fmla="*/ 1 h 21600"/>
                <a:gd name="T4" fmla="*/ 4 w 21600"/>
                <a:gd name="T5" fmla="*/ 0 h 21600"/>
                <a:gd name="T6" fmla="*/ 157 w 21600"/>
                <a:gd name="T7" fmla="*/ 0 h 21600"/>
                <a:gd name="T8" fmla="*/ 0 60000 65536"/>
                <a:gd name="T9" fmla="*/ 0 60000 65536"/>
                <a:gd name="T10" fmla="*/ 0 60000 65536"/>
                <a:gd name="T11" fmla="*/ 0 60000 65536"/>
                <a:gd name="T12" fmla="*/ 2109 w 21600"/>
                <a:gd name="T13" fmla="*/ 2160 h 21600"/>
                <a:gd name="T14" fmla="*/ 19491 w 21600"/>
                <a:gd name="T15" fmla="*/ 19440 h 21600"/>
              </a:gdLst>
              <a:ahLst/>
              <a:cxnLst>
                <a:cxn ang="T8">
                  <a:pos x="T0" y="T1"/>
                </a:cxn>
                <a:cxn ang="T9">
                  <a:pos x="T2" y="T3"/>
                </a:cxn>
                <a:cxn ang="T10">
                  <a:pos x="T4" y="T5"/>
                </a:cxn>
                <a:cxn ang="T11">
                  <a:pos x="T6" y="T7"/>
                </a:cxn>
              </a:cxnLst>
              <a:rect l="T12" t="T13" r="T14" b="T15"/>
              <a:pathLst>
                <a:path w="21600" h="21600">
                  <a:moveTo>
                    <a:pt x="0" y="0"/>
                  </a:moveTo>
                  <a:lnTo>
                    <a:pt x="615" y="21600"/>
                  </a:lnTo>
                  <a:lnTo>
                    <a:pt x="20985" y="21600"/>
                  </a:lnTo>
                  <a:lnTo>
                    <a:pt x="21600" y="0"/>
                  </a:lnTo>
                  <a:lnTo>
                    <a:pt x="0" y="0"/>
                  </a:lnTo>
                  <a:close/>
                </a:path>
              </a:pathLst>
            </a:custGeom>
            <a:gradFill rotWithShape="0">
              <a:gsLst>
                <a:gs pos="0">
                  <a:srgbClr val="433600"/>
                </a:gs>
                <a:gs pos="50000">
                  <a:srgbClr val="FFCC00"/>
                </a:gs>
                <a:gs pos="100000">
                  <a:srgbClr val="433600"/>
                </a:gs>
              </a:gsLst>
              <a:lin ang="0" scaled="1"/>
            </a:gradFill>
            <a:ln>
              <a:noFill/>
            </a:ln>
            <a:effectLst/>
            <a:extLst>
              <a:ext uri="{91240B29-F687-4F45-9708-019B960494DF}">
                <a14:hiddenLine xmlns:a14="http://schemas.microsoft.com/office/drawing/2010/main" w="28575">
                  <a:solidFill>
                    <a:srgbClr val="FFCC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59" name="Rectangle 12"/>
            <p:cNvSpPr>
              <a:spLocks noChangeArrowheads="1"/>
            </p:cNvSpPr>
            <p:nvPr/>
          </p:nvSpPr>
          <p:spPr bwMode="auto">
            <a:xfrm>
              <a:off x="470" y="2725"/>
              <a:ext cx="382" cy="457"/>
            </a:xfrm>
            <a:prstGeom prst="rect">
              <a:avLst/>
            </a:prstGeom>
            <a:gradFill rotWithShape="0">
              <a:gsLst>
                <a:gs pos="0">
                  <a:srgbClr val="434328"/>
                </a:gs>
                <a:gs pos="50000">
                  <a:srgbClr val="FFFF99"/>
                </a:gs>
                <a:gs pos="100000">
                  <a:srgbClr val="434328"/>
                </a:gs>
              </a:gsLst>
              <a:lin ang="0" scaled="1"/>
            </a:gradFill>
            <a:ln>
              <a:noFill/>
            </a:ln>
            <a:effectLst/>
            <a:extLst>
              <a:ext uri="{91240B29-F687-4F45-9708-019B960494DF}">
                <a14:hiddenLine xmlns:a14="http://schemas.microsoft.com/office/drawing/2010/main" w="28575">
                  <a:solidFill>
                    <a:srgbClr val="FFCC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60" name="Oval 13"/>
            <p:cNvSpPr>
              <a:spLocks noChangeArrowheads="1"/>
            </p:cNvSpPr>
            <p:nvPr/>
          </p:nvSpPr>
          <p:spPr bwMode="auto">
            <a:xfrm>
              <a:off x="586" y="2874"/>
              <a:ext cx="159" cy="128"/>
            </a:xfrm>
            <a:prstGeom prst="ellipse">
              <a:avLst/>
            </a:prstGeom>
            <a:gradFill rotWithShape="0">
              <a:gsLst>
                <a:gs pos="0">
                  <a:srgbClr val="FFFF99"/>
                </a:gs>
                <a:gs pos="100000">
                  <a:srgbClr val="434328"/>
                </a:gs>
              </a:gsLst>
              <a:path path="shape">
                <a:fillToRect l="50000" t="50000" r="50000" b="50000"/>
              </a:path>
            </a:gradFill>
            <a:ln>
              <a:noFill/>
            </a:ln>
            <a:effectLst/>
            <a:extLst>
              <a:ext uri="{91240B29-F687-4F45-9708-019B960494DF}">
                <a14:hiddenLine xmlns:a14="http://schemas.microsoft.com/office/drawing/2010/main" w="28575">
                  <a:solidFill>
                    <a:srgbClr val="DDDDDD"/>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61" name="AutoShape 14"/>
            <p:cNvSpPr>
              <a:spLocks noChangeArrowheads="1"/>
            </p:cNvSpPr>
            <p:nvPr/>
          </p:nvSpPr>
          <p:spPr bwMode="auto">
            <a:xfrm rot="5400000">
              <a:off x="1652" y="2750"/>
              <a:ext cx="1220" cy="254"/>
            </a:xfrm>
            <a:prstGeom prst="flowChartOnlineStorage">
              <a:avLst/>
            </a:prstGeom>
            <a:noFill/>
            <a:ln w="6350">
              <a:solidFill>
                <a:srgbClr val="FFCCCC"/>
              </a:solidFill>
              <a:miter lim="800000"/>
              <a:headEnd type="none" w="lg" len="lg"/>
              <a:tailEnd type="none" w="lg" len="lg"/>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62" name="Rectangle 15"/>
            <p:cNvSpPr>
              <a:spLocks noChangeArrowheads="1"/>
            </p:cNvSpPr>
            <p:nvPr/>
          </p:nvSpPr>
          <p:spPr bwMode="auto">
            <a:xfrm>
              <a:off x="2143" y="3265"/>
              <a:ext cx="245" cy="238"/>
            </a:xfrm>
            <a:prstGeom prst="rect">
              <a:avLst/>
            </a:prstGeom>
            <a:solidFill>
              <a:srgbClr val="ABFFFF"/>
            </a:solidFill>
            <a:ln>
              <a:noFill/>
            </a:ln>
            <a:effectLst/>
            <a:extLst>
              <a:ext uri="{91240B29-F687-4F45-9708-019B960494DF}">
                <a14:hiddenLine xmlns:a14="http://schemas.microsoft.com/office/drawing/2010/main" w="6350">
                  <a:solidFill>
                    <a:srgbClr val="0000FF"/>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63" name="Rectangle 16"/>
            <p:cNvSpPr>
              <a:spLocks noChangeArrowheads="1"/>
            </p:cNvSpPr>
            <p:nvPr/>
          </p:nvSpPr>
          <p:spPr bwMode="auto">
            <a:xfrm>
              <a:off x="2149" y="2697"/>
              <a:ext cx="230" cy="124"/>
            </a:xfrm>
            <a:prstGeom prst="rect">
              <a:avLst/>
            </a:prstGeom>
            <a:solidFill>
              <a:schemeClr val="bg1"/>
            </a:solidFill>
            <a:ln w="28575">
              <a:solidFill>
                <a:schemeClr val="bg1">
                  <a:alpha val="50195"/>
                </a:schemeClr>
              </a:solidFill>
              <a:miter lim="800000"/>
              <a:headEnd type="none" w="lg" len="lg"/>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64" name="Line 17"/>
            <p:cNvSpPr>
              <a:spLocks noChangeShapeType="1"/>
            </p:cNvSpPr>
            <p:nvPr/>
          </p:nvSpPr>
          <p:spPr bwMode="auto">
            <a:xfrm flipV="1">
              <a:off x="1604" y="2201"/>
              <a:ext cx="265" cy="171"/>
            </a:xfrm>
            <a:prstGeom prst="line">
              <a:avLst/>
            </a:prstGeom>
            <a:noFill/>
            <a:ln w="3175">
              <a:solidFill>
                <a:schemeClr val="tx1"/>
              </a:solidFill>
              <a:round/>
              <a:headEnd type="none"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65" name="Line 18"/>
            <p:cNvSpPr>
              <a:spLocks noChangeShapeType="1"/>
            </p:cNvSpPr>
            <p:nvPr/>
          </p:nvSpPr>
          <p:spPr bwMode="auto">
            <a:xfrm flipV="1">
              <a:off x="2319" y="2395"/>
              <a:ext cx="260" cy="165"/>
            </a:xfrm>
            <a:prstGeom prst="line">
              <a:avLst/>
            </a:prstGeom>
            <a:noFill/>
            <a:ln w="3175">
              <a:solidFill>
                <a:schemeClr val="tx1"/>
              </a:solidFill>
              <a:round/>
              <a:headEnd type="none"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66" name="AutoShape 19"/>
            <p:cNvSpPr>
              <a:spLocks noChangeArrowheads="1"/>
            </p:cNvSpPr>
            <p:nvPr/>
          </p:nvSpPr>
          <p:spPr bwMode="auto">
            <a:xfrm rot="5400000">
              <a:off x="966" y="2732"/>
              <a:ext cx="1172" cy="255"/>
            </a:xfrm>
            <a:prstGeom prst="flowChartOnlineStorage">
              <a:avLst/>
            </a:prstGeom>
            <a:noFill/>
            <a:ln w="6350">
              <a:solidFill>
                <a:srgbClr val="FFCCCC"/>
              </a:solidFill>
              <a:miter lim="800000"/>
              <a:headEnd type="none" w="lg" len="lg"/>
              <a:tailEnd type="none" w="lg" len="lg"/>
            </a:ln>
            <a:effectLst/>
            <a:extLst>
              <a:ext uri="{909E8E84-426E-40DD-AFC4-6F175D3DCCD1}">
                <a14:hiddenFill xmlns:a14="http://schemas.microsoft.com/office/drawing/2010/main">
                  <a:gradFill rotWithShape="0">
                    <a:gsLst>
                      <a:gs pos="0">
                        <a:srgbClr val="FFFFFF"/>
                      </a:gs>
                      <a:gs pos="100000">
                        <a:srgbClr val="00FFFF"/>
                      </a:gs>
                    </a:gsLst>
                    <a:lin ang="5400000" scaled="1"/>
                  </a:gra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67" name="Rectangle 20"/>
            <p:cNvSpPr>
              <a:spLocks noChangeArrowheads="1"/>
            </p:cNvSpPr>
            <p:nvPr/>
          </p:nvSpPr>
          <p:spPr bwMode="auto">
            <a:xfrm>
              <a:off x="1438" y="3229"/>
              <a:ext cx="240" cy="233"/>
            </a:xfrm>
            <a:prstGeom prst="rect">
              <a:avLst/>
            </a:prstGeom>
            <a:solidFill>
              <a:srgbClr val="ABFFFF"/>
            </a:solidFill>
            <a:ln>
              <a:noFill/>
            </a:ln>
            <a:effectLst/>
            <a:extLst>
              <a:ext uri="{91240B29-F687-4F45-9708-019B960494DF}">
                <a14:hiddenLine xmlns:a14="http://schemas.microsoft.com/office/drawing/2010/main" w="6350">
                  <a:solidFill>
                    <a:srgbClr val="0000FF"/>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68" name="Text Box 21"/>
            <p:cNvSpPr txBox="1">
              <a:spLocks noChangeArrowheads="1"/>
            </p:cNvSpPr>
            <p:nvPr/>
          </p:nvSpPr>
          <p:spPr bwMode="auto">
            <a:xfrm>
              <a:off x="1846" y="2036"/>
              <a:ext cx="61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a:solidFill>
                    <a:srgbClr val="0000FF"/>
                  </a:solidFill>
                  <a:latin typeface="Times New Roman" pitchFamily="18" charset="0"/>
                </a:rPr>
                <a:t>Oxígeno</a:t>
              </a:r>
            </a:p>
          </p:txBody>
        </p:sp>
        <p:sp>
          <p:nvSpPr>
            <p:cNvPr id="69" name="Text Box 22"/>
            <p:cNvSpPr txBox="1">
              <a:spLocks noChangeArrowheads="1"/>
            </p:cNvSpPr>
            <p:nvPr/>
          </p:nvSpPr>
          <p:spPr bwMode="auto">
            <a:xfrm>
              <a:off x="2552" y="2196"/>
              <a:ext cx="73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a:solidFill>
                    <a:srgbClr val="0000FF"/>
                  </a:solidFill>
                  <a:latin typeface="Times New Roman" pitchFamily="18" charset="0"/>
                </a:rPr>
                <a:t>Hidrógeno</a:t>
              </a:r>
            </a:p>
          </p:txBody>
        </p:sp>
        <p:sp>
          <p:nvSpPr>
            <p:cNvPr id="70" name="Oval 23"/>
            <p:cNvSpPr>
              <a:spLocks noChangeArrowheads="1"/>
            </p:cNvSpPr>
            <p:nvPr/>
          </p:nvSpPr>
          <p:spPr bwMode="auto">
            <a:xfrm>
              <a:off x="1507" y="2950"/>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1" name="Oval 24"/>
            <p:cNvSpPr>
              <a:spLocks noChangeArrowheads="1"/>
            </p:cNvSpPr>
            <p:nvPr/>
          </p:nvSpPr>
          <p:spPr bwMode="auto">
            <a:xfrm>
              <a:off x="1544" y="2871"/>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2" name="Oval 25"/>
            <p:cNvSpPr>
              <a:spLocks noChangeArrowheads="1"/>
            </p:cNvSpPr>
            <p:nvPr/>
          </p:nvSpPr>
          <p:spPr bwMode="auto">
            <a:xfrm>
              <a:off x="1532" y="3058"/>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3" name="Oval 26"/>
            <p:cNvSpPr>
              <a:spLocks noChangeArrowheads="1"/>
            </p:cNvSpPr>
            <p:nvPr/>
          </p:nvSpPr>
          <p:spPr bwMode="auto">
            <a:xfrm>
              <a:off x="1544" y="2758"/>
              <a:ext cx="55" cy="45"/>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4" name="Line 27"/>
            <p:cNvSpPr>
              <a:spLocks noChangeShapeType="1"/>
            </p:cNvSpPr>
            <p:nvPr/>
          </p:nvSpPr>
          <p:spPr bwMode="auto">
            <a:xfrm flipH="1">
              <a:off x="1553" y="3210"/>
              <a:ext cx="7" cy="599"/>
            </a:xfrm>
            <a:prstGeom prst="line">
              <a:avLst/>
            </a:prstGeom>
            <a:noFill/>
            <a:ln w="76200">
              <a:solidFill>
                <a:srgbClr val="FF9933"/>
              </a:solidFill>
              <a:round/>
              <a:headEnd type="none"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5" name="Oval 28"/>
            <p:cNvSpPr>
              <a:spLocks noChangeArrowheads="1"/>
            </p:cNvSpPr>
            <p:nvPr/>
          </p:nvSpPr>
          <p:spPr bwMode="auto">
            <a:xfrm>
              <a:off x="1587" y="3009"/>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6" name="Oval 29"/>
            <p:cNvSpPr>
              <a:spLocks noChangeArrowheads="1"/>
            </p:cNvSpPr>
            <p:nvPr/>
          </p:nvSpPr>
          <p:spPr bwMode="auto">
            <a:xfrm>
              <a:off x="1536" y="3120"/>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7" name="Oval 30"/>
            <p:cNvSpPr>
              <a:spLocks noChangeArrowheads="1"/>
            </p:cNvSpPr>
            <p:nvPr/>
          </p:nvSpPr>
          <p:spPr bwMode="auto">
            <a:xfrm>
              <a:off x="1484" y="2660"/>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8" name="Oval 31"/>
            <p:cNvSpPr>
              <a:spLocks noChangeArrowheads="1"/>
            </p:cNvSpPr>
            <p:nvPr/>
          </p:nvSpPr>
          <p:spPr bwMode="auto">
            <a:xfrm>
              <a:off x="1514" y="2557"/>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9" name="Oval 32"/>
            <p:cNvSpPr>
              <a:spLocks noChangeArrowheads="1"/>
            </p:cNvSpPr>
            <p:nvPr/>
          </p:nvSpPr>
          <p:spPr bwMode="auto">
            <a:xfrm>
              <a:off x="1488" y="2832"/>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80" name="Oval 33"/>
            <p:cNvSpPr>
              <a:spLocks noChangeArrowheads="1"/>
            </p:cNvSpPr>
            <p:nvPr/>
          </p:nvSpPr>
          <p:spPr bwMode="auto">
            <a:xfrm>
              <a:off x="1584" y="2640"/>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81" name="Oval 34"/>
            <p:cNvSpPr>
              <a:spLocks noChangeArrowheads="1"/>
            </p:cNvSpPr>
            <p:nvPr/>
          </p:nvSpPr>
          <p:spPr bwMode="auto">
            <a:xfrm>
              <a:off x="2148" y="2825"/>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82" name="Oval 35"/>
            <p:cNvSpPr>
              <a:spLocks noChangeArrowheads="1"/>
            </p:cNvSpPr>
            <p:nvPr/>
          </p:nvSpPr>
          <p:spPr bwMode="auto">
            <a:xfrm>
              <a:off x="2266" y="2891"/>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83" name="Oval 36"/>
            <p:cNvSpPr>
              <a:spLocks noChangeArrowheads="1"/>
            </p:cNvSpPr>
            <p:nvPr/>
          </p:nvSpPr>
          <p:spPr bwMode="auto">
            <a:xfrm>
              <a:off x="2238" y="2950"/>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84" name="Oval 37"/>
            <p:cNvSpPr>
              <a:spLocks noChangeArrowheads="1"/>
            </p:cNvSpPr>
            <p:nvPr/>
          </p:nvSpPr>
          <p:spPr bwMode="auto">
            <a:xfrm>
              <a:off x="2186" y="2874"/>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85" name="Oval 38"/>
            <p:cNvSpPr>
              <a:spLocks noChangeArrowheads="1"/>
            </p:cNvSpPr>
            <p:nvPr/>
          </p:nvSpPr>
          <p:spPr bwMode="auto">
            <a:xfrm>
              <a:off x="2204" y="3072"/>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86" name="Oval 39"/>
            <p:cNvSpPr>
              <a:spLocks noChangeArrowheads="1"/>
            </p:cNvSpPr>
            <p:nvPr/>
          </p:nvSpPr>
          <p:spPr bwMode="auto">
            <a:xfrm>
              <a:off x="2257" y="3011"/>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87" name="Oval 40"/>
            <p:cNvSpPr>
              <a:spLocks noChangeArrowheads="1"/>
            </p:cNvSpPr>
            <p:nvPr/>
          </p:nvSpPr>
          <p:spPr bwMode="auto">
            <a:xfrm>
              <a:off x="2299" y="3068"/>
              <a:ext cx="55" cy="45"/>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88" name="Oval 41"/>
            <p:cNvSpPr>
              <a:spLocks noChangeArrowheads="1"/>
            </p:cNvSpPr>
            <p:nvPr/>
          </p:nvSpPr>
          <p:spPr bwMode="auto">
            <a:xfrm>
              <a:off x="2241" y="3115"/>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89" name="Oval 42"/>
            <p:cNvSpPr>
              <a:spLocks noChangeArrowheads="1"/>
            </p:cNvSpPr>
            <p:nvPr/>
          </p:nvSpPr>
          <p:spPr bwMode="auto">
            <a:xfrm>
              <a:off x="2208" y="2801"/>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90" name="Line 43"/>
            <p:cNvSpPr>
              <a:spLocks noChangeShapeType="1"/>
            </p:cNvSpPr>
            <p:nvPr/>
          </p:nvSpPr>
          <p:spPr bwMode="auto">
            <a:xfrm>
              <a:off x="2272" y="3208"/>
              <a:ext cx="0" cy="608"/>
            </a:xfrm>
            <a:prstGeom prst="line">
              <a:avLst/>
            </a:prstGeom>
            <a:noFill/>
            <a:ln w="76200">
              <a:solidFill>
                <a:srgbClr val="FF9933"/>
              </a:solidFill>
              <a:round/>
              <a:headEnd type="none"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91" name="Oval 44"/>
            <p:cNvSpPr>
              <a:spLocks noChangeArrowheads="1"/>
            </p:cNvSpPr>
            <p:nvPr/>
          </p:nvSpPr>
          <p:spPr bwMode="auto">
            <a:xfrm>
              <a:off x="1598" y="2521"/>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92" name="Oval 45"/>
            <p:cNvSpPr>
              <a:spLocks noChangeArrowheads="1"/>
            </p:cNvSpPr>
            <p:nvPr/>
          </p:nvSpPr>
          <p:spPr bwMode="auto">
            <a:xfrm>
              <a:off x="2328" y="2858"/>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93" name="Oval 46"/>
            <p:cNvSpPr>
              <a:spLocks noChangeArrowheads="1"/>
            </p:cNvSpPr>
            <p:nvPr/>
          </p:nvSpPr>
          <p:spPr bwMode="auto">
            <a:xfrm>
              <a:off x="2160" y="2928"/>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94" name="Oval 47"/>
            <p:cNvSpPr>
              <a:spLocks noChangeArrowheads="1"/>
            </p:cNvSpPr>
            <p:nvPr/>
          </p:nvSpPr>
          <p:spPr bwMode="auto">
            <a:xfrm>
              <a:off x="2256" y="2832"/>
              <a:ext cx="55" cy="45"/>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95" name="Oval 48"/>
            <p:cNvSpPr>
              <a:spLocks noChangeArrowheads="1"/>
            </p:cNvSpPr>
            <p:nvPr/>
          </p:nvSpPr>
          <p:spPr bwMode="auto">
            <a:xfrm>
              <a:off x="2308" y="2798"/>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96" name="Oval 49"/>
            <p:cNvSpPr>
              <a:spLocks noChangeArrowheads="1"/>
            </p:cNvSpPr>
            <p:nvPr/>
          </p:nvSpPr>
          <p:spPr bwMode="auto">
            <a:xfrm>
              <a:off x="2196" y="2980"/>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97" name="Oval 50"/>
            <p:cNvSpPr>
              <a:spLocks noChangeArrowheads="1"/>
            </p:cNvSpPr>
            <p:nvPr/>
          </p:nvSpPr>
          <p:spPr bwMode="auto">
            <a:xfrm>
              <a:off x="2314" y="2921"/>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98" name="Oval 51"/>
            <p:cNvSpPr>
              <a:spLocks noChangeArrowheads="1"/>
            </p:cNvSpPr>
            <p:nvPr/>
          </p:nvSpPr>
          <p:spPr bwMode="auto">
            <a:xfrm>
              <a:off x="2160" y="3024"/>
              <a:ext cx="55" cy="45"/>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99" name="Oval 52"/>
            <p:cNvSpPr>
              <a:spLocks noChangeArrowheads="1"/>
            </p:cNvSpPr>
            <p:nvPr/>
          </p:nvSpPr>
          <p:spPr bwMode="auto">
            <a:xfrm>
              <a:off x="2316" y="2988"/>
              <a:ext cx="55" cy="44"/>
            </a:xfrm>
            <a:prstGeom prst="ellipse">
              <a:avLst/>
            </a:prstGeom>
            <a:gradFill rotWithShape="0">
              <a:gsLst>
                <a:gs pos="0">
                  <a:srgbClr val="FFFFFF"/>
                </a:gs>
                <a:gs pos="100000">
                  <a:srgbClr val="3399FF"/>
                </a:gs>
              </a:gsLst>
              <a:lin ang="540000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00" name="AutoShape 53"/>
            <p:cNvSpPr>
              <a:spLocks noChangeArrowheads="1"/>
            </p:cNvSpPr>
            <p:nvPr/>
          </p:nvSpPr>
          <p:spPr bwMode="auto">
            <a:xfrm>
              <a:off x="3613" y="3491"/>
              <a:ext cx="42" cy="538"/>
            </a:xfrm>
            <a:prstGeom prst="can">
              <a:avLst>
                <a:gd name="adj" fmla="val 29592"/>
              </a:avLst>
            </a:prstGeom>
            <a:gradFill rotWithShape="0">
              <a:gsLst>
                <a:gs pos="0">
                  <a:srgbClr val="434328"/>
                </a:gs>
                <a:gs pos="50000">
                  <a:srgbClr val="FFFF99"/>
                </a:gs>
                <a:gs pos="100000">
                  <a:srgbClr val="434328"/>
                </a:gs>
              </a:gsLst>
              <a:lin ang="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01" name="AutoShape 54"/>
            <p:cNvSpPr>
              <a:spLocks noChangeArrowheads="1"/>
            </p:cNvSpPr>
            <p:nvPr/>
          </p:nvSpPr>
          <p:spPr bwMode="auto">
            <a:xfrm>
              <a:off x="3312" y="3397"/>
              <a:ext cx="41" cy="538"/>
            </a:xfrm>
            <a:prstGeom prst="can">
              <a:avLst>
                <a:gd name="adj" fmla="val 30314"/>
              </a:avLst>
            </a:prstGeom>
            <a:gradFill rotWithShape="0">
              <a:gsLst>
                <a:gs pos="0">
                  <a:srgbClr val="434328"/>
                </a:gs>
                <a:gs pos="50000">
                  <a:srgbClr val="FFFF99"/>
                </a:gs>
                <a:gs pos="100000">
                  <a:srgbClr val="434328"/>
                </a:gs>
              </a:gsLst>
              <a:lin ang="0" scaled="1"/>
            </a:gradFill>
            <a:ln>
              <a:noFill/>
            </a:ln>
            <a:effectLst/>
            <a:extLst>
              <a:ext uri="{91240B29-F687-4F45-9708-019B960494DF}">
                <a14:hiddenLine xmlns:a14="http://schemas.microsoft.com/office/drawing/2010/main" w="28575">
                  <a:solidFill>
                    <a:srgbClr val="FF0000"/>
                  </a:solidFill>
                  <a:round/>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02" name="Rectangle 55"/>
            <p:cNvSpPr>
              <a:spLocks noChangeArrowheads="1"/>
            </p:cNvSpPr>
            <p:nvPr/>
          </p:nvSpPr>
          <p:spPr bwMode="auto">
            <a:xfrm>
              <a:off x="3225" y="3594"/>
              <a:ext cx="549" cy="520"/>
            </a:xfrm>
            <a:prstGeom prst="rect">
              <a:avLst/>
            </a:prstGeom>
            <a:gradFill rotWithShape="0">
              <a:gsLst>
                <a:gs pos="0">
                  <a:srgbClr val="FFFFFF"/>
                </a:gs>
                <a:gs pos="7001">
                  <a:srgbClr val="E6E6E6"/>
                </a:gs>
                <a:gs pos="32001">
                  <a:srgbClr val="7D8496"/>
                </a:gs>
                <a:gs pos="47000">
                  <a:srgbClr val="E6E6E6"/>
                </a:gs>
                <a:gs pos="85001">
                  <a:srgbClr val="7D8496"/>
                </a:gs>
                <a:gs pos="100000">
                  <a:srgbClr val="E6E6E6"/>
                </a:gs>
              </a:gsLst>
              <a:lin ang="2700000" scaled="1"/>
            </a:gradFill>
            <a:ln>
              <a:noFill/>
            </a:ln>
            <a:effectLst/>
            <a:extLst>
              <a:ext uri="{91240B29-F687-4F45-9708-019B960494DF}">
                <a14:hiddenLine xmlns:a14="http://schemas.microsoft.com/office/drawing/2010/main" w="28575">
                  <a:solidFill>
                    <a:srgbClr val="00008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03" name="Text Box 56"/>
            <p:cNvSpPr txBox="1">
              <a:spLocks noChangeArrowheads="1"/>
            </p:cNvSpPr>
            <p:nvPr/>
          </p:nvSpPr>
          <p:spPr bwMode="auto">
            <a:xfrm rot="-1560000">
              <a:off x="3274" y="3735"/>
              <a:ext cx="445" cy="231"/>
            </a:xfrm>
            <a:prstGeom prst="rect">
              <a:avLst/>
            </a:prstGeom>
            <a:solidFill>
              <a:srgbClr val="FF6600"/>
            </a:solidFill>
            <a:ln>
              <a:noFill/>
            </a:ln>
            <a:effectLst/>
            <a:extLs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a:latin typeface="Times New Roman" pitchFamily="18" charset="0"/>
                </a:rPr>
                <a:t>PILA</a:t>
              </a:r>
            </a:p>
          </p:txBody>
        </p:sp>
        <p:sp>
          <p:nvSpPr>
            <p:cNvPr id="104" name="Freeform 57"/>
            <p:cNvSpPr>
              <a:spLocks/>
            </p:cNvSpPr>
            <p:nvPr/>
          </p:nvSpPr>
          <p:spPr bwMode="auto">
            <a:xfrm>
              <a:off x="1556" y="3423"/>
              <a:ext cx="1787" cy="485"/>
            </a:xfrm>
            <a:custGeom>
              <a:avLst/>
              <a:gdLst>
                <a:gd name="T0" fmla="*/ 0 w 2603"/>
                <a:gd name="T1" fmla="*/ 189 h 792"/>
                <a:gd name="T2" fmla="*/ 56 w 2603"/>
                <a:gd name="T3" fmla="*/ 234 h 792"/>
                <a:gd name="T4" fmla="*/ 204 w 2603"/>
                <a:gd name="T5" fmla="*/ 270 h 792"/>
                <a:gd name="T6" fmla="*/ 460 w 2603"/>
                <a:gd name="T7" fmla="*/ 285 h 792"/>
                <a:gd name="T8" fmla="*/ 531 w 2603"/>
                <a:gd name="T9" fmla="*/ 297 h 792"/>
                <a:gd name="T10" fmla="*/ 713 w 2603"/>
                <a:gd name="T11" fmla="*/ 291 h 792"/>
                <a:gd name="T12" fmla="*/ 879 w 2603"/>
                <a:gd name="T13" fmla="*/ 267 h 792"/>
                <a:gd name="T14" fmla="*/ 961 w 2603"/>
                <a:gd name="T15" fmla="*/ 252 h 792"/>
                <a:gd name="T16" fmla="*/ 1011 w 2603"/>
                <a:gd name="T17" fmla="*/ 225 h 792"/>
                <a:gd name="T18" fmla="*/ 1146 w 2603"/>
                <a:gd name="T19" fmla="*/ 69 h 792"/>
                <a:gd name="T20" fmla="*/ 1203 w 2603"/>
                <a:gd name="T21" fmla="*/ 36 h 792"/>
                <a:gd name="T22" fmla="*/ 1218 w 2603"/>
                <a:gd name="T23" fmla="*/ 15 h 792"/>
                <a:gd name="T24" fmla="*/ 1225 w 2603"/>
                <a:gd name="T25" fmla="*/ 0 h 7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03" h="792">
                  <a:moveTo>
                    <a:pt x="0" y="504"/>
                  </a:moveTo>
                  <a:cubicBezTo>
                    <a:pt x="25" y="567"/>
                    <a:pt x="56" y="603"/>
                    <a:pt x="120" y="624"/>
                  </a:cubicBezTo>
                  <a:cubicBezTo>
                    <a:pt x="181" y="716"/>
                    <a:pt x="335" y="714"/>
                    <a:pt x="432" y="720"/>
                  </a:cubicBezTo>
                  <a:cubicBezTo>
                    <a:pt x="614" y="732"/>
                    <a:pt x="795" y="748"/>
                    <a:pt x="976" y="760"/>
                  </a:cubicBezTo>
                  <a:cubicBezTo>
                    <a:pt x="1026" y="777"/>
                    <a:pt x="1077" y="782"/>
                    <a:pt x="1128" y="792"/>
                  </a:cubicBezTo>
                  <a:cubicBezTo>
                    <a:pt x="1135" y="792"/>
                    <a:pt x="1425" y="789"/>
                    <a:pt x="1512" y="776"/>
                  </a:cubicBezTo>
                  <a:cubicBezTo>
                    <a:pt x="1632" y="758"/>
                    <a:pt x="1742" y="721"/>
                    <a:pt x="1864" y="712"/>
                  </a:cubicBezTo>
                  <a:cubicBezTo>
                    <a:pt x="1922" y="693"/>
                    <a:pt x="1981" y="687"/>
                    <a:pt x="2040" y="672"/>
                  </a:cubicBezTo>
                  <a:cubicBezTo>
                    <a:pt x="2077" y="645"/>
                    <a:pt x="2122" y="643"/>
                    <a:pt x="2144" y="600"/>
                  </a:cubicBezTo>
                  <a:cubicBezTo>
                    <a:pt x="2215" y="458"/>
                    <a:pt x="2242" y="216"/>
                    <a:pt x="2432" y="184"/>
                  </a:cubicBezTo>
                  <a:cubicBezTo>
                    <a:pt x="2467" y="149"/>
                    <a:pt x="2512" y="126"/>
                    <a:pt x="2552" y="96"/>
                  </a:cubicBezTo>
                  <a:cubicBezTo>
                    <a:pt x="2562" y="89"/>
                    <a:pt x="2580" y="48"/>
                    <a:pt x="2584" y="40"/>
                  </a:cubicBezTo>
                  <a:cubicBezTo>
                    <a:pt x="2603" y="7"/>
                    <a:pt x="2600" y="28"/>
                    <a:pt x="2600" y="0"/>
                  </a:cubicBezTo>
                </a:path>
              </a:pathLst>
            </a:custGeom>
            <a:noFill/>
            <a:ln w="28575" cap="flat" cmpd="sng">
              <a:solidFill>
                <a:schemeClr val="tx1"/>
              </a:solidFill>
              <a:prstDash val="solid"/>
              <a:round/>
              <a:headEnd type="none" w="lg" len="lg"/>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05" name="Freeform 58"/>
            <p:cNvSpPr>
              <a:spLocks/>
            </p:cNvSpPr>
            <p:nvPr/>
          </p:nvSpPr>
          <p:spPr bwMode="auto">
            <a:xfrm>
              <a:off x="2259" y="3046"/>
              <a:ext cx="1458" cy="801"/>
            </a:xfrm>
            <a:custGeom>
              <a:avLst/>
              <a:gdLst>
                <a:gd name="T0" fmla="*/ 0 w 2213"/>
                <a:gd name="T1" fmla="*/ 462 h 1237"/>
                <a:gd name="T2" fmla="*/ 7 w 2213"/>
                <a:gd name="T3" fmla="*/ 489 h 1237"/>
                <a:gd name="T4" fmla="*/ 35 w 2213"/>
                <a:gd name="T5" fmla="*/ 495 h 1237"/>
                <a:gd name="T6" fmla="*/ 132 w 2213"/>
                <a:gd name="T7" fmla="*/ 502 h 1237"/>
                <a:gd name="T8" fmla="*/ 215 w 2213"/>
                <a:gd name="T9" fmla="*/ 515 h 1237"/>
                <a:gd name="T10" fmla="*/ 306 w 2213"/>
                <a:gd name="T11" fmla="*/ 512 h 1237"/>
                <a:gd name="T12" fmla="*/ 361 w 2213"/>
                <a:gd name="T13" fmla="*/ 486 h 1237"/>
                <a:gd name="T14" fmla="*/ 410 w 2213"/>
                <a:gd name="T15" fmla="*/ 425 h 1237"/>
                <a:gd name="T16" fmla="*/ 431 w 2213"/>
                <a:gd name="T17" fmla="*/ 405 h 1237"/>
                <a:gd name="T18" fmla="*/ 451 w 2213"/>
                <a:gd name="T19" fmla="*/ 311 h 1237"/>
                <a:gd name="T20" fmla="*/ 465 w 2213"/>
                <a:gd name="T21" fmla="*/ 258 h 1237"/>
                <a:gd name="T22" fmla="*/ 486 w 2213"/>
                <a:gd name="T23" fmla="*/ 231 h 1237"/>
                <a:gd name="T24" fmla="*/ 503 w 2213"/>
                <a:gd name="T25" fmla="*/ 164 h 1237"/>
                <a:gd name="T26" fmla="*/ 511 w 2213"/>
                <a:gd name="T27" fmla="*/ 143 h 1237"/>
                <a:gd name="T28" fmla="*/ 618 w 2213"/>
                <a:gd name="T29" fmla="*/ 36 h 1237"/>
                <a:gd name="T30" fmla="*/ 659 w 2213"/>
                <a:gd name="T31" fmla="*/ 26 h 1237"/>
                <a:gd name="T32" fmla="*/ 743 w 2213"/>
                <a:gd name="T33" fmla="*/ 16 h 1237"/>
                <a:gd name="T34" fmla="*/ 896 w 2213"/>
                <a:gd name="T35" fmla="*/ 46 h 1237"/>
                <a:gd name="T36" fmla="*/ 916 w 2213"/>
                <a:gd name="T37" fmla="*/ 53 h 1237"/>
                <a:gd name="T38" fmla="*/ 924 w 2213"/>
                <a:gd name="T39" fmla="*/ 86 h 1237"/>
                <a:gd name="T40" fmla="*/ 903 w 2213"/>
                <a:gd name="T41" fmla="*/ 298 h 12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213" h="1237">
                  <a:moveTo>
                    <a:pt x="0" y="1102"/>
                  </a:moveTo>
                  <a:cubicBezTo>
                    <a:pt x="5" y="1123"/>
                    <a:pt x="0" y="1150"/>
                    <a:pt x="16" y="1166"/>
                  </a:cubicBezTo>
                  <a:cubicBezTo>
                    <a:pt x="32" y="1182"/>
                    <a:pt x="58" y="1178"/>
                    <a:pt x="80" y="1182"/>
                  </a:cubicBezTo>
                  <a:cubicBezTo>
                    <a:pt x="144" y="1194"/>
                    <a:pt x="255" y="1196"/>
                    <a:pt x="304" y="1198"/>
                  </a:cubicBezTo>
                  <a:cubicBezTo>
                    <a:pt x="369" y="1206"/>
                    <a:pt x="432" y="1217"/>
                    <a:pt x="496" y="1230"/>
                  </a:cubicBezTo>
                  <a:cubicBezTo>
                    <a:pt x="565" y="1227"/>
                    <a:pt x="636" y="1237"/>
                    <a:pt x="704" y="1222"/>
                  </a:cubicBezTo>
                  <a:cubicBezTo>
                    <a:pt x="751" y="1212"/>
                    <a:pt x="832" y="1158"/>
                    <a:pt x="832" y="1158"/>
                  </a:cubicBezTo>
                  <a:cubicBezTo>
                    <a:pt x="862" y="1067"/>
                    <a:pt x="836" y="1122"/>
                    <a:pt x="944" y="1014"/>
                  </a:cubicBezTo>
                  <a:cubicBezTo>
                    <a:pt x="960" y="998"/>
                    <a:pt x="992" y="966"/>
                    <a:pt x="992" y="966"/>
                  </a:cubicBezTo>
                  <a:cubicBezTo>
                    <a:pt x="1016" y="893"/>
                    <a:pt x="1024" y="817"/>
                    <a:pt x="1040" y="742"/>
                  </a:cubicBezTo>
                  <a:cubicBezTo>
                    <a:pt x="1049" y="699"/>
                    <a:pt x="1046" y="649"/>
                    <a:pt x="1072" y="614"/>
                  </a:cubicBezTo>
                  <a:cubicBezTo>
                    <a:pt x="1088" y="593"/>
                    <a:pt x="1104" y="571"/>
                    <a:pt x="1120" y="550"/>
                  </a:cubicBezTo>
                  <a:cubicBezTo>
                    <a:pt x="1132" y="453"/>
                    <a:pt x="1121" y="506"/>
                    <a:pt x="1160" y="390"/>
                  </a:cubicBezTo>
                  <a:cubicBezTo>
                    <a:pt x="1165" y="374"/>
                    <a:pt x="1164" y="354"/>
                    <a:pt x="1176" y="342"/>
                  </a:cubicBezTo>
                  <a:cubicBezTo>
                    <a:pt x="1260" y="258"/>
                    <a:pt x="1340" y="170"/>
                    <a:pt x="1424" y="86"/>
                  </a:cubicBezTo>
                  <a:cubicBezTo>
                    <a:pt x="1436" y="74"/>
                    <a:pt x="1505" y="64"/>
                    <a:pt x="1520" y="62"/>
                  </a:cubicBezTo>
                  <a:cubicBezTo>
                    <a:pt x="1584" y="53"/>
                    <a:pt x="1648" y="49"/>
                    <a:pt x="1712" y="38"/>
                  </a:cubicBezTo>
                  <a:cubicBezTo>
                    <a:pt x="2213" y="80"/>
                    <a:pt x="1871" y="0"/>
                    <a:pt x="2064" y="110"/>
                  </a:cubicBezTo>
                  <a:cubicBezTo>
                    <a:pt x="2079" y="118"/>
                    <a:pt x="2096" y="121"/>
                    <a:pt x="2112" y="126"/>
                  </a:cubicBezTo>
                  <a:cubicBezTo>
                    <a:pt x="2116" y="153"/>
                    <a:pt x="2128" y="179"/>
                    <a:pt x="2128" y="206"/>
                  </a:cubicBezTo>
                  <a:cubicBezTo>
                    <a:pt x="2128" y="375"/>
                    <a:pt x="2080" y="541"/>
                    <a:pt x="2080" y="710"/>
                  </a:cubicBezTo>
                </a:path>
              </a:pathLst>
            </a:custGeom>
            <a:noFill/>
            <a:ln w="28575" cap="flat" cmpd="sng">
              <a:solidFill>
                <a:schemeClr val="tx1"/>
              </a:solidFill>
              <a:prstDash val="solid"/>
              <a:round/>
              <a:headEnd type="none" w="lg" len="lg"/>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sp>
        <p:nvSpPr>
          <p:cNvPr id="108" name="107 CuadroTexto"/>
          <p:cNvSpPr txBox="1"/>
          <p:nvPr/>
        </p:nvSpPr>
        <p:spPr>
          <a:xfrm>
            <a:off x="327546" y="900753"/>
            <a:ext cx="4480650" cy="369332"/>
          </a:xfrm>
          <a:prstGeom prst="rect">
            <a:avLst/>
          </a:prstGeom>
          <a:noFill/>
        </p:spPr>
        <p:txBody>
          <a:bodyPr wrap="none" rtlCol="0">
            <a:spAutoFit/>
          </a:bodyPr>
          <a:lstStyle/>
          <a:p>
            <a:r>
              <a:rPr lang="es-ES" b="1" dirty="0" smtClean="0">
                <a:solidFill>
                  <a:srgbClr val="C00000"/>
                </a:solidFill>
              </a:rPr>
              <a:t>2.4. </a:t>
            </a:r>
            <a:r>
              <a:rPr lang="es-ES" b="1" dirty="0" smtClean="0">
                <a:solidFill>
                  <a:srgbClr val="00B050"/>
                </a:solidFill>
              </a:rPr>
              <a:t>Obtención de sustancias puras simples</a:t>
            </a:r>
            <a:endParaRPr lang="es-ES" b="1" dirty="0">
              <a:solidFill>
                <a:srgbClr val="00B050"/>
              </a:solidFill>
            </a:endParaRPr>
          </a:p>
        </p:txBody>
      </p:sp>
      <p:sp>
        <p:nvSpPr>
          <p:cNvPr id="109" name="108 CuadroTexto"/>
          <p:cNvSpPr txBox="1"/>
          <p:nvPr/>
        </p:nvSpPr>
        <p:spPr>
          <a:xfrm>
            <a:off x="327547" y="1341811"/>
            <a:ext cx="8570793" cy="369332"/>
          </a:xfrm>
          <a:prstGeom prst="rect">
            <a:avLst/>
          </a:prstGeom>
          <a:noFill/>
        </p:spPr>
        <p:txBody>
          <a:bodyPr wrap="square" rtlCol="0">
            <a:spAutoFit/>
          </a:bodyPr>
          <a:lstStyle/>
          <a:p>
            <a:r>
              <a:rPr lang="es-ES" b="1" dirty="0" smtClean="0">
                <a:solidFill>
                  <a:srgbClr val="C00000"/>
                </a:solidFill>
              </a:rPr>
              <a:t>Procedimientos para descomponer sustancias puras compuesto: </a:t>
            </a:r>
            <a:r>
              <a:rPr lang="es-ES" b="1" dirty="0" smtClean="0">
                <a:solidFill>
                  <a:srgbClr val="C00000"/>
                </a:solidFill>
                <a:effectLst>
                  <a:outerShdw blurRad="38100" dist="38100" dir="2700000" algn="tl">
                    <a:srgbClr val="000000">
                      <a:alpha val="43137"/>
                    </a:srgbClr>
                  </a:outerShdw>
                </a:effectLst>
              </a:rPr>
              <a:t>electrolisis</a:t>
            </a:r>
            <a:r>
              <a:rPr lang="es-ES" b="1" dirty="0" smtClean="0">
                <a:solidFill>
                  <a:srgbClr val="C00000"/>
                </a:solidFill>
              </a:rPr>
              <a:t> </a:t>
            </a:r>
            <a:endParaRPr lang="es-ES" b="1" dirty="0">
              <a:solidFill>
                <a:srgbClr val="C00000"/>
              </a:solidFill>
            </a:endParaRPr>
          </a:p>
        </p:txBody>
      </p:sp>
      <p:sp>
        <p:nvSpPr>
          <p:cNvPr id="110"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8</a:t>
            </a:fld>
            <a:endParaRPr lang="es-ES" dirty="0">
              <a:solidFill>
                <a:srgbClr val="C00000"/>
              </a:solidFill>
            </a:endParaRPr>
          </a:p>
        </p:txBody>
      </p:sp>
      <p:sp>
        <p:nvSpPr>
          <p:cNvPr id="112" name="111 CuadroTexto"/>
          <p:cNvSpPr txBox="1"/>
          <p:nvPr/>
        </p:nvSpPr>
        <p:spPr>
          <a:xfrm>
            <a:off x="1855148" y="399196"/>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2</a:t>
            </a:r>
            <a:r>
              <a:rPr lang="es-ES" b="1" dirty="0" smtClean="0">
                <a:solidFill>
                  <a:srgbClr val="C00000"/>
                </a:solidFill>
                <a:latin typeface="Arial" pitchFamily="34" charset="0"/>
                <a:cs typeface="Arial" pitchFamily="34" charset="0"/>
              </a:rPr>
              <a:t> Clasificación de la materia</a:t>
            </a:r>
            <a:endParaRPr lang="es-ES" b="1" dirty="0">
              <a:solidFill>
                <a:srgbClr val="C00000"/>
              </a:solidFill>
              <a:latin typeface="Arial" pitchFamily="34" charset="0"/>
              <a:cs typeface="Arial" pitchFamily="34" charset="0"/>
            </a:endParaRPr>
          </a:p>
        </p:txBody>
      </p:sp>
      <p:sp>
        <p:nvSpPr>
          <p:cNvPr id="114" name="1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15356711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left)">
                                      <p:cBhvr>
                                        <p:cTn id="7" dur="500"/>
                                        <p:tgtEl>
                                          <p:spTgt spid="10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wipe(left)">
                                      <p:cBhvr>
                                        <p:cTn id="12" dur="500"/>
                                        <p:tgtEl>
                                          <p:spTgt spid="109"/>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53"/>
                                        </p:tgtEl>
                                        <p:attrNameLst>
                                          <p:attrName>style.visibility</p:attrName>
                                        </p:attrNameLst>
                                      </p:cBhvr>
                                      <p:to>
                                        <p:strVal val="visible"/>
                                      </p:to>
                                    </p:set>
                                    <p:anim to="" calcmode="lin" valueType="num">
                                      <p:cBhvr>
                                        <p:cTn id="17" dur="1" fill="hold"/>
                                        <p:tgtEl>
                                          <p:spTgt spid="5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 name="107 CuadroTexto"/>
          <p:cNvSpPr txBox="1"/>
          <p:nvPr/>
        </p:nvSpPr>
        <p:spPr>
          <a:xfrm>
            <a:off x="395784" y="914400"/>
            <a:ext cx="4480650" cy="369332"/>
          </a:xfrm>
          <a:prstGeom prst="rect">
            <a:avLst/>
          </a:prstGeom>
          <a:noFill/>
        </p:spPr>
        <p:txBody>
          <a:bodyPr wrap="none" rtlCol="0">
            <a:spAutoFit/>
          </a:bodyPr>
          <a:lstStyle/>
          <a:p>
            <a:r>
              <a:rPr lang="es-ES" b="1" dirty="0" smtClean="0">
                <a:solidFill>
                  <a:srgbClr val="C00000"/>
                </a:solidFill>
              </a:rPr>
              <a:t>2.4. </a:t>
            </a:r>
            <a:r>
              <a:rPr lang="es-ES" b="1" dirty="0" smtClean="0">
                <a:solidFill>
                  <a:srgbClr val="00B050"/>
                </a:solidFill>
              </a:rPr>
              <a:t>Obtención de sustancias puras simples</a:t>
            </a:r>
            <a:endParaRPr lang="es-ES" b="1" dirty="0">
              <a:solidFill>
                <a:srgbClr val="00B050"/>
              </a:solidFill>
            </a:endParaRPr>
          </a:p>
        </p:txBody>
      </p:sp>
      <p:sp>
        <p:nvSpPr>
          <p:cNvPr id="109" name="108 CuadroTexto"/>
          <p:cNvSpPr txBox="1"/>
          <p:nvPr/>
        </p:nvSpPr>
        <p:spPr>
          <a:xfrm>
            <a:off x="395785" y="1364775"/>
            <a:ext cx="8229600" cy="646331"/>
          </a:xfrm>
          <a:prstGeom prst="rect">
            <a:avLst/>
          </a:prstGeom>
          <a:noFill/>
        </p:spPr>
        <p:txBody>
          <a:bodyPr wrap="square" rtlCol="0">
            <a:spAutoFit/>
          </a:bodyPr>
          <a:lstStyle/>
          <a:p>
            <a:pPr algn="just"/>
            <a:r>
              <a:rPr lang="es-ES" b="1" dirty="0" smtClean="0">
                <a:solidFill>
                  <a:srgbClr val="C00000"/>
                </a:solidFill>
              </a:rPr>
              <a:t>Procedimientos para descomponer sustancias puras compuesto: </a:t>
            </a:r>
            <a:r>
              <a:rPr lang="es-ES" b="1" dirty="0" smtClean="0">
                <a:solidFill>
                  <a:srgbClr val="C00000"/>
                </a:solidFill>
                <a:effectLst>
                  <a:outerShdw blurRad="38100" dist="38100" dir="2700000" algn="tl">
                    <a:srgbClr val="000000">
                      <a:alpha val="43137"/>
                    </a:srgbClr>
                  </a:outerShdw>
                </a:effectLst>
              </a:rPr>
              <a:t>descomposición térmica</a:t>
            </a:r>
            <a:endParaRPr lang="es-ES" b="1" dirty="0">
              <a:solidFill>
                <a:srgbClr val="C00000"/>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2655" y="2338409"/>
            <a:ext cx="3368018" cy="3052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 name="1 CuadroTexto"/>
              <p:cNvSpPr txBox="1"/>
              <p:nvPr/>
            </p:nvSpPr>
            <p:spPr>
              <a:xfrm>
                <a:off x="2006219" y="5486400"/>
                <a:ext cx="526451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𝑐𝑙𝑜𝑟𝑎𝑡𝑜</m:t>
                      </m:r>
                      <m:r>
                        <a:rPr lang="es-ES" b="0" i="1" smtClean="0">
                          <a:latin typeface="Cambria Math"/>
                        </a:rPr>
                        <m:t> </m:t>
                      </m:r>
                      <m:r>
                        <a:rPr lang="es-ES" b="0" i="1" smtClean="0">
                          <a:latin typeface="Cambria Math"/>
                        </a:rPr>
                        <m:t>𝑝𝑜𝑡</m:t>
                      </m:r>
                      <m:r>
                        <a:rPr lang="es-ES" b="0" i="1" smtClean="0">
                          <a:latin typeface="Cambria Math"/>
                        </a:rPr>
                        <m:t>á</m:t>
                      </m:r>
                      <m:r>
                        <a:rPr lang="es-ES" b="0" i="1" smtClean="0">
                          <a:latin typeface="Cambria Math"/>
                        </a:rPr>
                        <m:t>𝑠𝑖𝑐𝑜</m:t>
                      </m:r>
                      <m:r>
                        <a:rPr lang="es-ES" b="0" i="1" smtClean="0">
                          <a:latin typeface="Cambria Math"/>
                          <a:ea typeface="Cambria Math"/>
                        </a:rPr>
                        <m:t>→</m:t>
                      </m:r>
                      <m:r>
                        <a:rPr lang="es-ES" b="0" i="1" smtClean="0">
                          <a:latin typeface="Cambria Math"/>
                          <a:ea typeface="Cambria Math"/>
                        </a:rPr>
                        <m:t>𝑐𝑙𝑜𝑟𝑢𝑟𝑜</m:t>
                      </m:r>
                      <m:r>
                        <a:rPr lang="es-ES" b="0" i="1" smtClean="0">
                          <a:latin typeface="Cambria Math"/>
                          <a:ea typeface="Cambria Math"/>
                        </a:rPr>
                        <m:t> </m:t>
                      </m:r>
                      <m:r>
                        <a:rPr lang="es-ES" b="0" i="1" smtClean="0">
                          <a:latin typeface="Cambria Math"/>
                          <a:ea typeface="Cambria Math"/>
                        </a:rPr>
                        <m:t>𝑑𝑒</m:t>
                      </m:r>
                      <m:r>
                        <a:rPr lang="es-ES" b="0" i="1" smtClean="0">
                          <a:latin typeface="Cambria Math"/>
                          <a:ea typeface="Cambria Math"/>
                        </a:rPr>
                        <m:t> </m:t>
                      </m:r>
                      <m:r>
                        <a:rPr lang="es-ES" b="0" i="1" smtClean="0">
                          <a:latin typeface="Cambria Math"/>
                          <a:ea typeface="Cambria Math"/>
                        </a:rPr>
                        <m:t>𝑝𝑜𝑡𝑎𝑠𝑖𝑜</m:t>
                      </m:r>
                      <m:r>
                        <a:rPr lang="es-ES" b="0" i="1" smtClean="0">
                          <a:latin typeface="Cambria Math"/>
                          <a:ea typeface="Cambria Math"/>
                        </a:rPr>
                        <m:t>+</m:t>
                      </m:r>
                      <m:r>
                        <a:rPr lang="es-ES" b="0" i="1" smtClean="0">
                          <a:latin typeface="Cambria Math"/>
                          <a:ea typeface="Cambria Math"/>
                        </a:rPr>
                        <m:t>𝑜𝑥</m:t>
                      </m:r>
                      <m:r>
                        <a:rPr lang="es-ES" b="0" i="1" smtClean="0">
                          <a:latin typeface="Cambria Math"/>
                          <a:ea typeface="Cambria Math"/>
                        </a:rPr>
                        <m:t>í</m:t>
                      </m:r>
                      <m:r>
                        <a:rPr lang="es-ES" b="0" i="1" smtClean="0">
                          <a:latin typeface="Cambria Math"/>
                          <a:ea typeface="Cambria Math"/>
                        </a:rPr>
                        <m:t>𝑔𝑒𝑛𝑜</m:t>
                      </m:r>
                    </m:oMath>
                  </m:oMathPara>
                </a14:m>
                <a:endParaRPr lang="es-ES" dirty="0"/>
              </a:p>
            </p:txBody>
          </p:sp>
        </mc:Choice>
        <mc:Fallback xmlns="">
          <p:sp>
            <p:nvSpPr>
              <p:cNvPr id="2" name="1 CuadroTexto"/>
              <p:cNvSpPr txBox="1">
                <a:spLocks noRot="1" noChangeAspect="1" noMove="1" noResize="1" noEditPoints="1" noAdjustHandles="1" noChangeArrowheads="1" noChangeShapeType="1" noTextEdit="1"/>
              </p:cNvSpPr>
              <p:nvPr/>
            </p:nvSpPr>
            <p:spPr>
              <a:xfrm>
                <a:off x="2006219" y="5486400"/>
                <a:ext cx="5264518" cy="369332"/>
              </a:xfrm>
              <a:prstGeom prst="rect">
                <a:avLst/>
              </a:prstGeom>
              <a:blipFill rotWithShape="1">
                <a:blip r:embed="rId3"/>
                <a:stretch>
                  <a:fillRect b="-14754"/>
                </a:stretch>
              </a:blipFill>
            </p:spPr>
            <p:txBody>
              <a:bodyPr/>
              <a:lstStyle/>
              <a:p>
                <a:r>
                  <a:rPr lang="es-ES">
                    <a:noFill/>
                  </a:rPr>
                  <a:t> </a:t>
                </a:r>
              </a:p>
            </p:txBody>
          </p:sp>
        </mc:Fallback>
      </mc:AlternateContent>
      <p:sp>
        <p:nvSpPr>
          <p:cNvPr id="10"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9</a:t>
            </a:fld>
            <a:endParaRPr lang="es-ES" dirty="0">
              <a:solidFill>
                <a:srgbClr val="C00000"/>
              </a:solidFill>
            </a:endParaRPr>
          </a:p>
        </p:txBody>
      </p:sp>
      <p:sp>
        <p:nvSpPr>
          <p:cNvPr id="11" name="10 CuadroTexto"/>
          <p:cNvSpPr txBox="1"/>
          <p:nvPr/>
        </p:nvSpPr>
        <p:spPr>
          <a:xfrm>
            <a:off x="1855148" y="399196"/>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2</a:t>
            </a:r>
            <a:r>
              <a:rPr lang="es-ES" b="1" dirty="0" smtClean="0">
                <a:solidFill>
                  <a:srgbClr val="C00000"/>
                </a:solidFill>
                <a:latin typeface="Arial" pitchFamily="34" charset="0"/>
                <a:cs typeface="Arial" pitchFamily="34" charset="0"/>
              </a:rPr>
              <a:t> Clasificación de la materia</a:t>
            </a:r>
            <a:endParaRPr lang="es-ES" b="1" dirty="0">
              <a:solidFill>
                <a:srgbClr val="C00000"/>
              </a:solidFill>
              <a:latin typeface="Arial" pitchFamily="34" charset="0"/>
              <a:cs typeface="Arial" pitchFamily="34" charset="0"/>
            </a:endParaRPr>
          </a:p>
        </p:txBody>
      </p:sp>
      <p:sp>
        <p:nvSpPr>
          <p:cNvPr id="12" name="1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7989936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left)">
                                      <p:cBhvr>
                                        <p:cTn id="7" dur="1000"/>
                                        <p:tgtEl>
                                          <p:spTgt spid="10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wipe(left)">
                                      <p:cBhvr>
                                        <p:cTn id="12" dur="1000"/>
                                        <p:tgtEl>
                                          <p:spTgt spid="109"/>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 to="" calcmode="lin" valueType="num">
                                      <p:cBhvr>
                                        <p:cTn id="17" dur="1" fill="hold"/>
                                        <p:tgtEl>
                                          <p:spTgt spid="1026"/>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5" name="Group 2"/>
          <p:cNvGrpSpPr>
            <a:grpSpLocks/>
          </p:cNvGrpSpPr>
          <p:nvPr/>
        </p:nvGrpSpPr>
        <p:grpSpPr bwMode="auto">
          <a:xfrm>
            <a:off x="5325945" y="2953508"/>
            <a:ext cx="2139950" cy="1304925"/>
            <a:chOff x="3405" y="2069"/>
            <a:chExt cx="1348" cy="822"/>
          </a:xfrm>
        </p:grpSpPr>
        <p:sp>
          <p:nvSpPr>
            <p:cNvPr id="26" name="Line 3"/>
            <p:cNvSpPr>
              <a:spLocks noChangeShapeType="1"/>
            </p:cNvSpPr>
            <p:nvPr/>
          </p:nvSpPr>
          <p:spPr bwMode="auto">
            <a:xfrm>
              <a:off x="4096" y="2069"/>
              <a:ext cx="1" cy="506"/>
            </a:xfrm>
            <a:prstGeom prst="line">
              <a:avLst/>
            </a:prstGeom>
            <a:noFill/>
            <a:ln w="57150">
              <a:solidFill>
                <a:srgbClr val="0000FF"/>
              </a:solidFill>
              <a:round/>
              <a:headEnd type="none"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atin typeface="+mj-lt"/>
              </a:endParaRPr>
            </a:p>
          </p:txBody>
        </p:sp>
        <p:sp>
          <p:nvSpPr>
            <p:cNvPr id="27" name="Freeform 4"/>
            <p:cNvSpPr>
              <a:spLocks/>
            </p:cNvSpPr>
            <p:nvPr/>
          </p:nvSpPr>
          <p:spPr bwMode="auto">
            <a:xfrm>
              <a:off x="3405" y="2575"/>
              <a:ext cx="1348" cy="316"/>
            </a:xfrm>
            <a:custGeom>
              <a:avLst/>
              <a:gdLst>
                <a:gd name="T0" fmla="*/ 0 w 1632"/>
                <a:gd name="T1" fmla="*/ 378 h 264"/>
                <a:gd name="T2" fmla="*/ 0 w 1632"/>
                <a:gd name="T3" fmla="*/ 0 h 264"/>
                <a:gd name="T4" fmla="*/ 1113 w 1632"/>
                <a:gd name="T5" fmla="*/ 0 h 264"/>
                <a:gd name="T6" fmla="*/ 1113 w 1632"/>
                <a:gd name="T7" fmla="*/ 378 h 2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32" h="264">
                  <a:moveTo>
                    <a:pt x="0" y="264"/>
                  </a:moveTo>
                  <a:lnTo>
                    <a:pt x="0" y="0"/>
                  </a:lnTo>
                  <a:lnTo>
                    <a:pt x="1632" y="0"/>
                  </a:lnTo>
                  <a:lnTo>
                    <a:pt x="1632" y="264"/>
                  </a:lnTo>
                </a:path>
              </a:pathLst>
            </a:custGeom>
            <a:noFill/>
            <a:ln w="57150" cap="flat" cmpd="sng">
              <a:solidFill>
                <a:srgbClr val="0000FF"/>
              </a:solidFill>
              <a:prstDash val="solid"/>
              <a:round/>
              <a:headEnd type="none" w="lg" len="lg"/>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atin typeface="+mj-lt"/>
              </a:endParaRPr>
            </a:p>
          </p:txBody>
        </p:sp>
      </p:grpSp>
      <p:sp>
        <p:nvSpPr>
          <p:cNvPr id="28" name="Freeform 5"/>
          <p:cNvSpPr>
            <a:spLocks/>
          </p:cNvSpPr>
          <p:nvPr/>
        </p:nvSpPr>
        <p:spPr bwMode="auto">
          <a:xfrm>
            <a:off x="2039820" y="1669221"/>
            <a:ext cx="4405312" cy="823912"/>
          </a:xfrm>
          <a:custGeom>
            <a:avLst/>
            <a:gdLst>
              <a:gd name="T0" fmla="*/ 0 w 2724"/>
              <a:gd name="T1" fmla="*/ 1211477190 h 492"/>
              <a:gd name="T2" fmla="*/ 0 w 2724"/>
              <a:gd name="T3" fmla="*/ 0 h 492"/>
              <a:gd name="T4" fmla="*/ 2147483647 w 2724"/>
              <a:gd name="T5" fmla="*/ 0 h 492"/>
              <a:gd name="T6" fmla="*/ 2147483647 w 2724"/>
              <a:gd name="T7" fmla="*/ 1379737772 h 4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24" h="492">
                <a:moveTo>
                  <a:pt x="0" y="432"/>
                </a:moveTo>
                <a:lnTo>
                  <a:pt x="0" y="0"/>
                </a:lnTo>
                <a:lnTo>
                  <a:pt x="2724" y="0"/>
                </a:lnTo>
                <a:lnTo>
                  <a:pt x="2724" y="492"/>
                </a:lnTo>
              </a:path>
            </a:pathLst>
          </a:custGeom>
          <a:noFill/>
          <a:ln w="79375" cap="flat" cmpd="sng">
            <a:solidFill>
              <a:srgbClr val="FF0000"/>
            </a:solidFill>
            <a:prstDash val="solid"/>
            <a:round/>
            <a:headEnd type="none" w="lg" len="lg"/>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atin typeface="+mj-lt"/>
            </a:endParaRPr>
          </a:p>
        </p:txBody>
      </p:sp>
      <p:sp>
        <p:nvSpPr>
          <p:cNvPr id="29" name="Rectangle 6"/>
          <p:cNvSpPr>
            <a:spLocks noChangeArrowheads="1"/>
          </p:cNvSpPr>
          <p:nvPr/>
        </p:nvSpPr>
        <p:spPr bwMode="auto">
          <a:xfrm>
            <a:off x="3197107" y="1097721"/>
            <a:ext cx="2209800" cy="990600"/>
          </a:xfrm>
          <a:prstGeom prst="rect">
            <a:avLst/>
          </a:prstGeom>
          <a:solidFill>
            <a:srgbClr val="02D4B6"/>
          </a:solidFill>
          <a:ln>
            <a:noFill/>
          </a:ln>
          <a:effectLst>
            <a:outerShdw blurRad="50800" dist="38100" dir="18900000" algn="bl" rotWithShape="0">
              <a:prstClr val="black">
                <a:alpha val="40000"/>
              </a:prstClr>
            </a:outerShdw>
          </a:effectLst>
          <a:extLst>
            <a:ext uri="{91240B29-F687-4F45-9708-019B960494DF}">
              <a14:hiddenLine xmlns:a14="http://schemas.microsoft.com/office/drawing/2010/main" w="28575">
                <a:solidFill>
                  <a:srgbClr val="FF0000"/>
                </a:solidFill>
                <a:miter lim="800000"/>
                <a:headEnd type="none" w="lg" len="lg"/>
                <a:tailEnd type="none" w="lg" len="lg"/>
              </a14:hiddenLine>
            </a:ext>
          </a:extLst>
        </p:spPr>
        <p:txBody>
          <a:bodyPr wrap="none" anchor="ctr"/>
          <a:lstStyle/>
          <a:p>
            <a:pPr algn="ctr" eaLnBrk="0" hangingPunct="0"/>
            <a:r>
              <a:rPr lang="es-ES_tradnl" sz="3200" b="1" dirty="0">
                <a:solidFill>
                  <a:schemeClr val="bg1"/>
                </a:solidFill>
                <a:latin typeface="+mj-lt"/>
              </a:rPr>
              <a:t>MATERIA</a:t>
            </a:r>
            <a:endParaRPr lang="es-ES_tradnl" dirty="0">
              <a:latin typeface="+mj-lt"/>
            </a:endParaRPr>
          </a:p>
        </p:txBody>
      </p:sp>
      <p:sp>
        <p:nvSpPr>
          <p:cNvPr id="30" name="Rectangle 7"/>
          <p:cNvSpPr>
            <a:spLocks noChangeArrowheads="1"/>
          </p:cNvSpPr>
          <p:nvPr/>
        </p:nvSpPr>
        <p:spPr bwMode="auto">
          <a:xfrm>
            <a:off x="4990982" y="2332796"/>
            <a:ext cx="2870200" cy="722312"/>
          </a:xfrm>
          <a:prstGeom prst="rect">
            <a:avLst/>
          </a:prstGeom>
          <a:solidFill>
            <a:srgbClr val="FFFF99"/>
          </a:solidFill>
          <a:ln>
            <a:noFill/>
          </a:ln>
          <a:effectLst>
            <a:outerShdw blurRad="50800" dist="38100" dir="18900000" algn="bl" rotWithShape="0">
              <a:prstClr val="black">
                <a:alpha val="40000"/>
              </a:prstClr>
            </a:outerShdw>
          </a:effectLst>
          <a:extLst>
            <a:ext uri="{91240B29-F687-4F45-9708-019B960494DF}">
              <a14:hiddenLine xmlns:a14="http://schemas.microsoft.com/office/drawing/2010/main" w="28575">
                <a:solidFill>
                  <a:srgbClr val="FF0000"/>
                </a:solidFill>
                <a:miter lim="800000"/>
                <a:headEnd type="none" w="lg" len="lg"/>
                <a:tailEnd type="none" w="lg" len="lg"/>
              </a14:hiddenLine>
            </a:ext>
          </a:extLst>
        </p:spPr>
        <p:txBody>
          <a:bodyPr wrap="none" anchor="ctr"/>
          <a:lstStyle/>
          <a:p>
            <a:pPr algn="ctr" eaLnBrk="0" hangingPunct="0"/>
            <a:r>
              <a:rPr lang="es-ES_tradnl" sz="2400" b="1">
                <a:solidFill>
                  <a:srgbClr val="0000FF"/>
                </a:solidFill>
                <a:latin typeface="+mj-lt"/>
              </a:rPr>
              <a:t>MEZCLAS</a:t>
            </a:r>
            <a:endParaRPr lang="es-ES_tradnl" b="1">
              <a:solidFill>
                <a:srgbClr val="0000FF"/>
              </a:solidFill>
              <a:latin typeface="+mj-lt"/>
            </a:endParaRPr>
          </a:p>
          <a:p>
            <a:pPr algn="ctr" eaLnBrk="0" hangingPunct="0"/>
            <a:r>
              <a:rPr lang="es-ES_tradnl" sz="1600">
                <a:latin typeface="+mj-lt"/>
              </a:rPr>
              <a:t>Propiedades físicas no definidas</a:t>
            </a:r>
            <a:endParaRPr lang="es-ES_tradnl">
              <a:latin typeface="+mj-lt"/>
            </a:endParaRPr>
          </a:p>
        </p:txBody>
      </p:sp>
      <p:grpSp>
        <p:nvGrpSpPr>
          <p:cNvPr id="33" name="Group 8"/>
          <p:cNvGrpSpPr>
            <a:grpSpLocks/>
          </p:cNvGrpSpPr>
          <p:nvPr/>
        </p:nvGrpSpPr>
        <p:grpSpPr bwMode="auto">
          <a:xfrm>
            <a:off x="857132" y="2953508"/>
            <a:ext cx="2536825" cy="1263650"/>
            <a:chOff x="590" y="2069"/>
            <a:chExt cx="1598" cy="796"/>
          </a:xfrm>
        </p:grpSpPr>
        <p:sp>
          <p:nvSpPr>
            <p:cNvPr id="34" name="Line 9"/>
            <p:cNvSpPr>
              <a:spLocks noChangeShapeType="1"/>
            </p:cNvSpPr>
            <p:nvPr/>
          </p:nvSpPr>
          <p:spPr bwMode="auto">
            <a:xfrm flipH="1">
              <a:off x="1342" y="2069"/>
              <a:ext cx="0" cy="517"/>
            </a:xfrm>
            <a:prstGeom prst="line">
              <a:avLst/>
            </a:prstGeom>
            <a:noFill/>
            <a:ln w="57150">
              <a:solidFill>
                <a:srgbClr val="0000FF"/>
              </a:solidFill>
              <a:round/>
              <a:headEnd type="none"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atin typeface="+mj-lt"/>
              </a:endParaRPr>
            </a:p>
          </p:txBody>
        </p:sp>
        <p:sp>
          <p:nvSpPr>
            <p:cNvPr id="35" name="Freeform 10"/>
            <p:cNvSpPr>
              <a:spLocks/>
            </p:cNvSpPr>
            <p:nvPr/>
          </p:nvSpPr>
          <p:spPr bwMode="auto">
            <a:xfrm>
              <a:off x="590" y="2587"/>
              <a:ext cx="1598" cy="278"/>
            </a:xfrm>
            <a:custGeom>
              <a:avLst/>
              <a:gdLst>
                <a:gd name="T0" fmla="*/ 0 w 1632"/>
                <a:gd name="T1" fmla="*/ 293 h 264"/>
                <a:gd name="T2" fmla="*/ 0 w 1632"/>
                <a:gd name="T3" fmla="*/ 0 h 264"/>
                <a:gd name="T4" fmla="*/ 1565 w 1632"/>
                <a:gd name="T5" fmla="*/ 0 h 264"/>
                <a:gd name="T6" fmla="*/ 1565 w 1632"/>
                <a:gd name="T7" fmla="*/ 293 h 2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32" h="264">
                  <a:moveTo>
                    <a:pt x="0" y="264"/>
                  </a:moveTo>
                  <a:lnTo>
                    <a:pt x="0" y="0"/>
                  </a:lnTo>
                  <a:lnTo>
                    <a:pt x="1632" y="0"/>
                  </a:lnTo>
                  <a:lnTo>
                    <a:pt x="1632" y="264"/>
                  </a:lnTo>
                </a:path>
              </a:pathLst>
            </a:custGeom>
            <a:noFill/>
            <a:ln w="57150" cap="flat" cmpd="sng">
              <a:solidFill>
                <a:srgbClr val="0000FF"/>
              </a:solidFill>
              <a:prstDash val="solid"/>
              <a:round/>
              <a:headEnd type="none" w="lg" len="lg"/>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atin typeface="+mj-lt"/>
              </a:endParaRPr>
            </a:p>
          </p:txBody>
        </p:sp>
      </p:grpSp>
      <p:sp>
        <p:nvSpPr>
          <p:cNvPr id="36" name="Rectangle 11"/>
          <p:cNvSpPr>
            <a:spLocks noChangeArrowheads="1"/>
          </p:cNvSpPr>
          <p:nvPr/>
        </p:nvSpPr>
        <p:spPr bwMode="auto">
          <a:xfrm>
            <a:off x="263407" y="4177471"/>
            <a:ext cx="1343025" cy="747712"/>
          </a:xfrm>
          <a:prstGeom prst="rect">
            <a:avLst/>
          </a:prstGeom>
          <a:solidFill>
            <a:srgbClr val="CCFFCC"/>
          </a:solidFill>
          <a:ln>
            <a:noFill/>
          </a:ln>
          <a:effectLst>
            <a:outerShdw blurRad="50800" dist="38100" dir="18900000" algn="bl" rotWithShape="0">
              <a:prstClr val="black">
                <a:alpha val="40000"/>
              </a:prstClr>
            </a:outerShdw>
          </a:effectLst>
          <a:extLst>
            <a:ext uri="{91240B29-F687-4F45-9708-019B960494DF}">
              <a14:hiddenLine xmlns:a14="http://schemas.microsoft.com/office/drawing/2010/main" w="28575">
                <a:solidFill>
                  <a:srgbClr val="FF0000"/>
                </a:solidFill>
                <a:miter lim="800000"/>
                <a:headEnd type="none" w="lg" len="lg"/>
                <a:tailEnd type="none" w="lg" len="lg"/>
              </a14:hiddenLine>
            </a:ext>
          </a:extLst>
        </p:spPr>
        <p:txBody>
          <a:bodyPr wrap="none" anchor="ctr"/>
          <a:lstStyle/>
          <a:p>
            <a:pPr algn="ctr" eaLnBrk="0" hangingPunct="0"/>
            <a:r>
              <a:rPr lang="es-ES_tradnl">
                <a:latin typeface="+mj-lt"/>
              </a:rPr>
              <a:t>ELEMENTO</a:t>
            </a:r>
          </a:p>
        </p:txBody>
      </p:sp>
      <p:sp>
        <p:nvSpPr>
          <p:cNvPr id="37" name="Rectangle 12"/>
          <p:cNvSpPr>
            <a:spLocks noChangeArrowheads="1"/>
          </p:cNvSpPr>
          <p:nvPr/>
        </p:nvSpPr>
        <p:spPr bwMode="auto">
          <a:xfrm>
            <a:off x="511057" y="2332796"/>
            <a:ext cx="3149600" cy="722312"/>
          </a:xfrm>
          <a:prstGeom prst="rect">
            <a:avLst/>
          </a:prstGeom>
          <a:solidFill>
            <a:srgbClr val="FFFF99"/>
          </a:solidFill>
          <a:ln>
            <a:noFill/>
          </a:ln>
          <a:effectLst>
            <a:outerShdw blurRad="50800" dist="38100" dir="18900000" algn="bl" rotWithShape="0">
              <a:prstClr val="black">
                <a:alpha val="40000"/>
              </a:prstClr>
            </a:outerShdw>
          </a:effectLst>
          <a:extLst>
            <a:ext uri="{91240B29-F687-4F45-9708-019B960494DF}">
              <a14:hiddenLine xmlns:a14="http://schemas.microsoft.com/office/drawing/2010/main" w="28575">
                <a:solidFill>
                  <a:srgbClr val="FF0000"/>
                </a:solidFill>
                <a:miter lim="800000"/>
                <a:headEnd type="none" w="lg" len="lg"/>
                <a:tailEnd type="none" w="lg" len="lg"/>
              </a14:hiddenLine>
            </a:ext>
          </a:extLst>
        </p:spPr>
        <p:txBody>
          <a:bodyPr wrap="none" anchor="ctr"/>
          <a:lstStyle/>
          <a:p>
            <a:pPr algn="ctr" eaLnBrk="0" hangingPunct="0"/>
            <a:r>
              <a:rPr lang="es-ES_tradnl" sz="2400" b="1">
                <a:solidFill>
                  <a:srgbClr val="0000FF"/>
                </a:solidFill>
                <a:latin typeface="+mj-lt"/>
              </a:rPr>
              <a:t>SUSTANCIAS PURAS</a:t>
            </a:r>
            <a:endParaRPr lang="es-ES_tradnl" b="1">
              <a:solidFill>
                <a:srgbClr val="0000FF"/>
              </a:solidFill>
              <a:latin typeface="+mj-lt"/>
            </a:endParaRPr>
          </a:p>
          <a:p>
            <a:pPr algn="ctr" eaLnBrk="0" hangingPunct="0"/>
            <a:r>
              <a:rPr lang="es-ES_tradnl" sz="1600">
                <a:latin typeface="+mj-lt"/>
              </a:rPr>
              <a:t>Propiedades físicas definidas</a:t>
            </a:r>
            <a:endParaRPr lang="es-ES_tradnl">
              <a:latin typeface="+mj-lt"/>
            </a:endParaRPr>
          </a:p>
        </p:txBody>
      </p:sp>
      <p:sp>
        <p:nvSpPr>
          <p:cNvPr id="38" name="Rectangle 13"/>
          <p:cNvSpPr>
            <a:spLocks noChangeArrowheads="1"/>
          </p:cNvSpPr>
          <p:nvPr/>
        </p:nvSpPr>
        <p:spPr bwMode="auto">
          <a:xfrm>
            <a:off x="2878020" y="4156833"/>
            <a:ext cx="1419225" cy="765175"/>
          </a:xfrm>
          <a:prstGeom prst="rect">
            <a:avLst/>
          </a:prstGeom>
          <a:solidFill>
            <a:srgbClr val="CCFFCC"/>
          </a:solidFill>
          <a:ln>
            <a:noFill/>
          </a:ln>
          <a:effectLst>
            <a:outerShdw blurRad="50800" dist="38100" dir="18900000" algn="bl" rotWithShape="0">
              <a:prstClr val="black">
                <a:alpha val="40000"/>
              </a:prstClr>
            </a:outerShdw>
          </a:effectLst>
          <a:extLst>
            <a:ext uri="{91240B29-F687-4F45-9708-019B960494DF}">
              <a14:hiddenLine xmlns:a14="http://schemas.microsoft.com/office/drawing/2010/main" w="28575">
                <a:solidFill>
                  <a:srgbClr val="FF0000"/>
                </a:solidFill>
                <a:miter lim="800000"/>
                <a:headEnd type="none" w="lg" len="lg"/>
                <a:tailEnd type="none" w="lg" len="lg"/>
              </a14:hiddenLine>
            </a:ext>
          </a:extLst>
        </p:spPr>
        <p:txBody>
          <a:bodyPr wrap="none" anchor="ctr"/>
          <a:lstStyle/>
          <a:p>
            <a:pPr algn="ctr" eaLnBrk="0" hangingPunct="0"/>
            <a:r>
              <a:rPr lang="es-ES_tradnl">
                <a:latin typeface="+mj-lt"/>
              </a:rPr>
              <a:t>COMPUESTO</a:t>
            </a:r>
          </a:p>
        </p:txBody>
      </p:sp>
      <p:grpSp>
        <p:nvGrpSpPr>
          <p:cNvPr id="39" name="Group 14"/>
          <p:cNvGrpSpPr>
            <a:grpSpLocks/>
          </p:cNvGrpSpPr>
          <p:nvPr/>
        </p:nvGrpSpPr>
        <p:grpSpPr bwMode="auto">
          <a:xfrm>
            <a:off x="4416307" y="4174296"/>
            <a:ext cx="4014788" cy="765175"/>
            <a:chOff x="2832" y="2838"/>
            <a:chExt cx="2529" cy="482"/>
          </a:xfrm>
          <a:effectLst>
            <a:outerShdw blurRad="50800" dist="38100" dir="18900000" algn="bl" rotWithShape="0">
              <a:prstClr val="black">
                <a:alpha val="40000"/>
              </a:prstClr>
            </a:outerShdw>
          </a:effectLst>
        </p:grpSpPr>
        <p:sp>
          <p:nvSpPr>
            <p:cNvPr id="40" name="Rectangle 15"/>
            <p:cNvSpPr>
              <a:spLocks noChangeArrowheads="1"/>
            </p:cNvSpPr>
            <p:nvPr/>
          </p:nvSpPr>
          <p:spPr bwMode="auto">
            <a:xfrm>
              <a:off x="2832" y="2840"/>
              <a:ext cx="1169" cy="469"/>
            </a:xfrm>
            <a:prstGeom prst="rect">
              <a:avLst/>
            </a:prstGeom>
            <a:solidFill>
              <a:srgbClr val="CCFFFF"/>
            </a:solidFill>
            <a:ln>
              <a:noFill/>
            </a:ln>
            <a:effectLst/>
            <a:extLs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eaLnBrk="0" hangingPunct="0"/>
              <a:r>
                <a:rPr lang="es-ES_tradnl">
                  <a:latin typeface="+mj-lt"/>
                </a:rPr>
                <a:t>HOMOGÉNEAS</a:t>
              </a:r>
            </a:p>
            <a:p>
              <a:pPr algn="ctr" eaLnBrk="0" hangingPunct="0"/>
              <a:r>
                <a:rPr lang="es-ES_tradnl" sz="1400">
                  <a:latin typeface="+mj-lt"/>
                </a:rPr>
                <a:t>Composición uniforme</a:t>
              </a:r>
            </a:p>
            <a:p>
              <a:pPr algn="ctr" eaLnBrk="0" hangingPunct="0"/>
              <a:r>
                <a:rPr lang="es-ES_tradnl" sz="1400">
                  <a:latin typeface="+mj-lt"/>
                </a:rPr>
                <a:t>(</a:t>
              </a:r>
              <a:r>
                <a:rPr lang="es-ES_tradnl" sz="1400" b="1">
                  <a:latin typeface="+mj-lt"/>
                </a:rPr>
                <a:t>disoluciones</a:t>
              </a:r>
              <a:r>
                <a:rPr lang="es-ES_tradnl" sz="1400">
                  <a:latin typeface="+mj-lt"/>
                </a:rPr>
                <a:t>)</a:t>
              </a:r>
              <a:endParaRPr lang="es-ES_tradnl">
                <a:latin typeface="+mj-lt"/>
              </a:endParaRPr>
            </a:p>
          </p:txBody>
        </p:sp>
        <p:sp>
          <p:nvSpPr>
            <p:cNvPr id="41" name="Rectangle 16"/>
            <p:cNvSpPr>
              <a:spLocks noChangeArrowheads="1"/>
            </p:cNvSpPr>
            <p:nvPr/>
          </p:nvSpPr>
          <p:spPr bwMode="auto">
            <a:xfrm>
              <a:off x="4131" y="2838"/>
              <a:ext cx="1230" cy="482"/>
            </a:xfrm>
            <a:prstGeom prst="rect">
              <a:avLst/>
            </a:prstGeom>
            <a:solidFill>
              <a:srgbClr val="CCFFFF"/>
            </a:solidFill>
            <a:ln>
              <a:noFill/>
            </a:ln>
            <a:effectLst/>
            <a:extLst>
              <a:ext uri="{91240B29-F687-4F45-9708-019B960494DF}">
                <a14:hiddenLine xmlns:a14="http://schemas.microsoft.com/office/drawing/2010/main" w="28575">
                  <a:solidFill>
                    <a:srgbClr val="FFCC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eaLnBrk="0" hangingPunct="0"/>
              <a:r>
                <a:rPr lang="es-ES_tradnl">
                  <a:latin typeface="+mj-lt"/>
                </a:rPr>
                <a:t>HETEROGÉNEAS</a:t>
              </a:r>
            </a:p>
            <a:p>
              <a:pPr algn="ctr" eaLnBrk="0" hangingPunct="0"/>
              <a:r>
                <a:rPr lang="es-ES_tradnl" sz="1400">
                  <a:latin typeface="+mj-lt"/>
                </a:rPr>
                <a:t>Composición no uniforme</a:t>
              </a:r>
              <a:endParaRPr lang="es-ES_tradnl">
                <a:latin typeface="+mj-lt"/>
              </a:endParaRPr>
            </a:p>
          </p:txBody>
        </p:sp>
      </p:grpSp>
      <p:grpSp>
        <p:nvGrpSpPr>
          <p:cNvPr id="46" name="Group 21"/>
          <p:cNvGrpSpPr>
            <a:grpSpLocks/>
          </p:cNvGrpSpPr>
          <p:nvPr/>
        </p:nvGrpSpPr>
        <p:grpSpPr bwMode="auto">
          <a:xfrm>
            <a:off x="3674943" y="2170871"/>
            <a:ext cx="1193800" cy="920750"/>
            <a:chOff x="2365" y="1576"/>
            <a:chExt cx="752" cy="580"/>
          </a:xfrm>
          <a:effectLst>
            <a:outerShdw blurRad="50800" dist="38100" dir="18900000" algn="bl" rotWithShape="0">
              <a:prstClr val="black">
                <a:alpha val="40000"/>
              </a:prstClr>
            </a:outerShdw>
          </a:effectLst>
        </p:grpSpPr>
        <p:sp>
          <p:nvSpPr>
            <p:cNvPr id="47" name="AutoShape 22"/>
            <p:cNvSpPr>
              <a:spLocks noChangeArrowheads="1"/>
            </p:cNvSpPr>
            <p:nvPr/>
          </p:nvSpPr>
          <p:spPr bwMode="auto">
            <a:xfrm>
              <a:off x="2394" y="1793"/>
              <a:ext cx="723" cy="202"/>
            </a:xfrm>
            <a:prstGeom prst="leftArrow">
              <a:avLst>
                <a:gd name="adj1" fmla="val 50000"/>
                <a:gd name="adj2" fmla="val 89480"/>
              </a:avLst>
            </a:prstGeom>
            <a:solidFill>
              <a:srgbClr val="FF0000"/>
            </a:solidFill>
            <a:ln w="28575">
              <a:solidFill>
                <a:srgbClr val="FF0000"/>
              </a:solidFill>
              <a:miter lim="800000"/>
              <a:headEnd type="none" w="lg" len="lg"/>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atin typeface="+mj-lt"/>
              </a:endParaRPr>
            </a:p>
          </p:txBody>
        </p:sp>
        <p:sp>
          <p:nvSpPr>
            <p:cNvPr id="48" name="Text Box 23"/>
            <p:cNvSpPr txBox="1">
              <a:spLocks noChangeArrowheads="1"/>
            </p:cNvSpPr>
            <p:nvPr/>
          </p:nvSpPr>
          <p:spPr bwMode="auto">
            <a:xfrm>
              <a:off x="2365" y="1576"/>
              <a:ext cx="739"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sz="1600" dirty="0">
                  <a:latin typeface="+mj-lt"/>
                </a:rPr>
                <a:t>Separación</a:t>
              </a:r>
            </a:p>
          </p:txBody>
        </p:sp>
        <p:sp>
          <p:nvSpPr>
            <p:cNvPr id="49" name="Text Box 24"/>
            <p:cNvSpPr txBox="1">
              <a:spLocks noChangeArrowheads="1"/>
            </p:cNvSpPr>
            <p:nvPr/>
          </p:nvSpPr>
          <p:spPr bwMode="auto">
            <a:xfrm>
              <a:off x="2567" y="1943"/>
              <a:ext cx="408"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sz="1600" dirty="0">
                  <a:latin typeface="+mj-lt"/>
                </a:rPr>
                <a:t>física</a:t>
              </a:r>
            </a:p>
          </p:txBody>
        </p:sp>
      </p:grpSp>
      <p:sp>
        <p:nvSpPr>
          <p:cNvPr id="50" name="Rectangle 25"/>
          <p:cNvSpPr>
            <a:spLocks noChangeArrowheads="1"/>
          </p:cNvSpPr>
          <p:nvPr/>
        </p:nvSpPr>
        <p:spPr bwMode="auto">
          <a:xfrm>
            <a:off x="7256119" y="5490333"/>
            <a:ext cx="1601277" cy="620713"/>
          </a:xfrm>
          <a:prstGeom prst="rect">
            <a:avLst/>
          </a:prstGeom>
          <a:solidFill>
            <a:srgbClr val="E1C3FF"/>
          </a:solidFill>
          <a:ln>
            <a:noFill/>
          </a:ln>
          <a:effectLst>
            <a:outerShdw blurRad="50800" dist="38100" dir="18900000" algn="bl" rotWithShape="0">
              <a:prstClr val="black">
                <a:alpha val="40000"/>
              </a:prstClr>
            </a:outerShdw>
          </a:effectLst>
          <a:extLst>
            <a:ext uri="{91240B29-F687-4F45-9708-019B960494DF}">
              <a14:hiddenLine xmlns:a14="http://schemas.microsoft.com/office/drawing/2010/main" w="28575" algn="ctr">
                <a:solidFill>
                  <a:srgbClr val="00FFFF"/>
                </a:solidFill>
                <a:miter lim="800000"/>
                <a:headEnd type="none" w="lg" len="lg"/>
                <a:tailEnd type="none" w="lg" len="lg"/>
              </a14:hiddenLine>
            </a:ext>
          </a:extLst>
        </p:spPr>
        <p:txBody>
          <a:bodyPr anchor="ctr"/>
          <a:lstStyle/>
          <a:p>
            <a:pPr algn="ctr" eaLnBrk="0" hangingPunct="0"/>
            <a:r>
              <a:rPr lang="es-ES_tradnl" sz="1400" dirty="0">
                <a:latin typeface="+mj-lt"/>
              </a:rPr>
              <a:t>DISPERSIONES</a:t>
            </a:r>
          </a:p>
          <a:p>
            <a:pPr algn="ctr" eaLnBrk="0" hangingPunct="0"/>
            <a:r>
              <a:rPr lang="es-ES_tradnl" sz="1400" dirty="0">
                <a:latin typeface="+mj-lt"/>
              </a:rPr>
              <a:t>COLOIDALES</a:t>
            </a:r>
          </a:p>
        </p:txBody>
      </p:sp>
      <p:sp>
        <p:nvSpPr>
          <p:cNvPr id="51" name="Text Box 26"/>
          <p:cNvSpPr txBox="1">
            <a:spLocks noChangeArrowheads="1"/>
          </p:cNvSpPr>
          <p:nvPr/>
        </p:nvSpPr>
        <p:spPr bwMode="auto">
          <a:xfrm>
            <a:off x="5736694" y="5187349"/>
            <a:ext cx="114704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s-ES" sz="1400" dirty="0">
                <a:latin typeface="+mj-lt"/>
              </a:rPr>
              <a:t>Microscopio </a:t>
            </a:r>
          </a:p>
          <a:p>
            <a:pPr algn="r" eaLnBrk="1" hangingPunct="1"/>
            <a:r>
              <a:rPr lang="es-ES" sz="1400" dirty="0">
                <a:latin typeface="+mj-lt"/>
              </a:rPr>
              <a:t>óptico</a:t>
            </a:r>
          </a:p>
        </p:txBody>
      </p:sp>
      <p:cxnSp>
        <p:nvCxnSpPr>
          <p:cNvPr id="52" name="AutoShape 28"/>
          <p:cNvCxnSpPr>
            <a:cxnSpLocks noChangeShapeType="1"/>
            <a:endCxn id="50" idx="1"/>
          </p:cNvCxnSpPr>
          <p:nvPr/>
        </p:nvCxnSpPr>
        <p:spPr bwMode="auto">
          <a:xfrm rot="16200000" flipH="1">
            <a:off x="6694540" y="5239111"/>
            <a:ext cx="854870" cy="268288"/>
          </a:xfrm>
          <a:prstGeom prst="bentConnector2">
            <a:avLst/>
          </a:prstGeom>
          <a:noFill/>
          <a:ln w="38100">
            <a:solidFill>
              <a:schemeClr val="accent2"/>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2" name="Group 21"/>
          <p:cNvGrpSpPr>
            <a:grpSpLocks/>
          </p:cNvGrpSpPr>
          <p:nvPr/>
        </p:nvGrpSpPr>
        <p:grpSpPr bwMode="auto">
          <a:xfrm>
            <a:off x="1635730" y="4093978"/>
            <a:ext cx="1211263" cy="920750"/>
            <a:chOff x="2365" y="1576"/>
            <a:chExt cx="763" cy="580"/>
          </a:xfrm>
          <a:effectLst>
            <a:outerShdw blurRad="50800" dist="38100" dir="18900000" algn="bl" rotWithShape="0">
              <a:prstClr val="black">
                <a:alpha val="40000"/>
              </a:prstClr>
            </a:outerShdw>
          </a:effectLst>
        </p:grpSpPr>
        <p:sp>
          <p:nvSpPr>
            <p:cNvPr id="53" name="AutoShape 22"/>
            <p:cNvSpPr>
              <a:spLocks noChangeArrowheads="1"/>
            </p:cNvSpPr>
            <p:nvPr/>
          </p:nvSpPr>
          <p:spPr bwMode="auto">
            <a:xfrm>
              <a:off x="2394" y="1793"/>
              <a:ext cx="723" cy="202"/>
            </a:xfrm>
            <a:prstGeom prst="leftArrow">
              <a:avLst>
                <a:gd name="adj1" fmla="val 50000"/>
                <a:gd name="adj2" fmla="val 89480"/>
              </a:avLst>
            </a:prstGeom>
            <a:solidFill>
              <a:srgbClr val="FF0000"/>
            </a:solidFill>
            <a:ln w="28575">
              <a:solidFill>
                <a:srgbClr val="FF0000"/>
              </a:solidFill>
              <a:miter lim="800000"/>
              <a:headEnd type="none" w="lg" len="lg"/>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atin typeface="+mj-lt"/>
              </a:endParaRPr>
            </a:p>
          </p:txBody>
        </p:sp>
        <p:sp>
          <p:nvSpPr>
            <p:cNvPr id="55" name="Text Box 23"/>
            <p:cNvSpPr txBox="1">
              <a:spLocks noChangeArrowheads="1"/>
            </p:cNvSpPr>
            <p:nvPr/>
          </p:nvSpPr>
          <p:spPr bwMode="auto">
            <a:xfrm>
              <a:off x="2365" y="1576"/>
              <a:ext cx="739"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sz="1600" dirty="0">
                  <a:latin typeface="+mj-lt"/>
                </a:rPr>
                <a:t>Separación</a:t>
              </a:r>
            </a:p>
          </p:txBody>
        </p:sp>
        <p:sp>
          <p:nvSpPr>
            <p:cNvPr id="56" name="Text Box 24"/>
            <p:cNvSpPr txBox="1">
              <a:spLocks noChangeArrowheads="1"/>
            </p:cNvSpPr>
            <p:nvPr/>
          </p:nvSpPr>
          <p:spPr bwMode="auto">
            <a:xfrm>
              <a:off x="2567" y="1943"/>
              <a:ext cx="561"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sz="1600" dirty="0" smtClean="0">
                  <a:latin typeface="+mj-lt"/>
                </a:rPr>
                <a:t>química</a:t>
              </a:r>
              <a:endParaRPr lang="es-ES_tradnl" sz="1600" dirty="0">
                <a:latin typeface="+mj-lt"/>
              </a:endParaRPr>
            </a:p>
          </p:txBody>
        </p:sp>
      </p:grpSp>
      <p:sp>
        <p:nvSpPr>
          <p:cNvPr id="42"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10</a:t>
            </a:fld>
            <a:endParaRPr lang="es-ES" dirty="0">
              <a:solidFill>
                <a:srgbClr val="C00000"/>
              </a:solidFill>
            </a:endParaRPr>
          </a:p>
        </p:txBody>
      </p:sp>
      <p:sp>
        <p:nvSpPr>
          <p:cNvPr id="43" name="42 CuadroTexto"/>
          <p:cNvSpPr txBox="1"/>
          <p:nvPr/>
        </p:nvSpPr>
        <p:spPr>
          <a:xfrm>
            <a:off x="1855148" y="399196"/>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2</a:t>
            </a:r>
            <a:r>
              <a:rPr lang="es-ES" b="1" dirty="0" smtClean="0">
                <a:solidFill>
                  <a:srgbClr val="C00000"/>
                </a:solidFill>
                <a:latin typeface="Arial" pitchFamily="34" charset="0"/>
                <a:cs typeface="Arial" pitchFamily="34" charset="0"/>
              </a:rPr>
              <a:t> Clasificación de la materia</a:t>
            </a:r>
            <a:endParaRPr lang="es-ES" b="1" dirty="0">
              <a:solidFill>
                <a:srgbClr val="C00000"/>
              </a:solidFill>
              <a:latin typeface="Arial" pitchFamily="34" charset="0"/>
              <a:cs typeface="Arial" pitchFamily="34" charset="0"/>
            </a:endParaRPr>
          </a:p>
        </p:txBody>
      </p:sp>
      <p:sp>
        <p:nvSpPr>
          <p:cNvPr id="44" name="4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7394802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 calcmode="lin" valueType="num">
                                      <p:cBhvr>
                                        <p:cTn id="9" dur="500" fill="hold"/>
                                        <p:tgtEl>
                                          <p:spTgt spid="29"/>
                                        </p:tgtEl>
                                        <p:attrNameLst>
                                          <p:attrName>ppt_x</p:attrName>
                                        </p:attrNameLst>
                                      </p:cBhvr>
                                      <p:tavLst>
                                        <p:tav tm="0">
                                          <p:val>
                                            <p:fltVal val="0.5"/>
                                          </p:val>
                                        </p:tav>
                                        <p:tav tm="100000">
                                          <p:val>
                                            <p:strVal val="#ppt_x"/>
                                          </p:val>
                                        </p:tav>
                                      </p:tavLst>
                                    </p:anim>
                                    <p:anim calcmode="lin" valueType="num">
                                      <p:cBhvr>
                                        <p:cTn id="10" dur="500" fill="hold"/>
                                        <p:tgtEl>
                                          <p:spTgt spid="29"/>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up)">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3" fill="hold" grpId="0" nodeType="click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1+#ppt_w/2"/>
                                          </p:val>
                                        </p:tav>
                                        <p:tav tm="100000">
                                          <p:val>
                                            <p:strVal val="#ppt_x"/>
                                          </p:val>
                                        </p:tav>
                                      </p:tavLst>
                                    </p:anim>
                                    <p:anim calcmode="lin" valueType="num">
                                      <p:cBhvr additive="base">
                                        <p:cTn id="21"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fill="hold"/>
                                        <p:tgtEl>
                                          <p:spTgt spid="46"/>
                                        </p:tgtEl>
                                        <p:attrNameLst>
                                          <p:attrName>ppt_x</p:attrName>
                                        </p:attrNameLst>
                                      </p:cBhvr>
                                      <p:tavLst>
                                        <p:tav tm="0">
                                          <p:val>
                                            <p:strVal val="1+#ppt_w/2"/>
                                          </p:val>
                                        </p:tav>
                                        <p:tav tm="100000">
                                          <p:val>
                                            <p:strVal val="#ppt_x"/>
                                          </p:val>
                                        </p:tav>
                                      </p:tavLst>
                                    </p:anim>
                                    <p:anim calcmode="lin" valueType="num">
                                      <p:cBhvr additive="base">
                                        <p:cTn id="27"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3" presetClass="entr" presetSubtype="16" fill="hold" grpId="0" nodeType="click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up)">
                                      <p:cBhvr>
                                        <p:cTn id="38" dur="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1+#ppt_w/2"/>
                                          </p:val>
                                        </p:tav>
                                        <p:tav tm="100000">
                                          <p:val>
                                            <p:strVal val="#ppt_x"/>
                                          </p:val>
                                        </p:tav>
                                      </p:tavLst>
                                    </p:anim>
                                    <p:anim calcmode="lin" valueType="num">
                                      <p:cBhvr additive="base">
                                        <p:cTn id="50"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left)">
                                      <p:cBhvr>
                                        <p:cTn id="55" dur="500"/>
                                        <p:tgtEl>
                                          <p:spTgt spid="3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up)">
                                      <p:cBhvr>
                                        <p:cTn id="60" dur="500"/>
                                        <p:tgtEl>
                                          <p:spTgt spid="25"/>
                                        </p:tgtEl>
                                      </p:cBhvr>
                                    </p:animEffect>
                                  </p:childTnLst>
                                </p:cTn>
                              </p:par>
                            </p:childTnLst>
                          </p:cTn>
                        </p:par>
                      </p:childTnLst>
                    </p:cTn>
                  </p:par>
                  <p:par>
                    <p:cTn id="61" fill="hold">
                      <p:stCondLst>
                        <p:cond delay="indefinite"/>
                      </p:stCondLst>
                      <p:childTnLst>
                        <p:par>
                          <p:cTn id="62" fill="hold">
                            <p:stCondLst>
                              <p:cond delay="0"/>
                            </p:stCondLst>
                            <p:childTnLst>
                              <p:par>
                                <p:cTn id="63" presetID="23" presetClass="entr" presetSubtype="16" fill="hold" nodeType="click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p:cTn id="65" dur="500" fill="hold"/>
                                        <p:tgtEl>
                                          <p:spTgt spid="39"/>
                                        </p:tgtEl>
                                        <p:attrNameLst>
                                          <p:attrName>ppt_w</p:attrName>
                                        </p:attrNameLst>
                                      </p:cBhvr>
                                      <p:tavLst>
                                        <p:tav tm="0">
                                          <p:val>
                                            <p:fltVal val="0"/>
                                          </p:val>
                                        </p:tav>
                                        <p:tav tm="100000">
                                          <p:val>
                                            <p:strVal val="#ppt_w"/>
                                          </p:val>
                                        </p:tav>
                                      </p:tavLst>
                                    </p:anim>
                                    <p:anim calcmode="lin" valueType="num">
                                      <p:cBhvr>
                                        <p:cTn id="66" dur="500" fill="hold"/>
                                        <p:tgtEl>
                                          <p:spTgt spid="39"/>
                                        </p:tgtEl>
                                        <p:attrNameLst>
                                          <p:attrName>ppt_h</p:attrName>
                                        </p:attrNameLst>
                                      </p:cBhvr>
                                      <p:tavLst>
                                        <p:tav tm="0">
                                          <p:val>
                                            <p:fltVal val="0"/>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blinds(horizontal)">
                                      <p:cBhvr>
                                        <p:cTn id="71" dur="500"/>
                                        <p:tgtEl>
                                          <p:spTgt spid="50"/>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blinds(horizontal)">
                                      <p:cBhvr>
                                        <p:cTn id="74" dur="500"/>
                                        <p:tgtEl>
                                          <p:spTgt spid="51"/>
                                        </p:tgtEl>
                                      </p:cBhvr>
                                    </p:animEffect>
                                  </p:childTnLst>
                                </p:cTn>
                              </p:par>
                              <p:par>
                                <p:cTn id="75" presetID="3" presetClass="entr" presetSubtype="10" fill="hold" nodeType="with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blinds(horizontal)">
                                      <p:cBhvr>
                                        <p:cTn id="7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autoUpdateAnimBg="0"/>
      <p:bldP spid="30" grpId="0" animBg="1" autoUpdateAnimBg="0"/>
      <p:bldP spid="36" grpId="0" animBg="1" autoUpdateAnimBg="0"/>
      <p:bldP spid="37" grpId="0" animBg="1" autoUpdateAnimBg="0"/>
      <p:bldP spid="38" grpId="0" animBg="1" autoUpdateAnimBg="0"/>
      <p:bldP spid="50" grpId="0" animBg="1"/>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41193" y="859810"/>
            <a:ext cx="6018663"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Ley de la conservación de la masa o de Lavoisier</a:t>
            </a:r>
            <a:endParaRPr lang="es-ES" b="1" dirty="0">
              <a:solidFill>
                <a:srgbClr val="00B050"/>
              </a:solidFill>
            </a:endParaRPr>
          </a:p>
        </p:txBody>
      </p:sp>
      <p:sp>
        <p:nvSpPr>
          <p:cNvPr id="2" name="1 CuadroTexto"/>
          <p:cNvSpPr txBox="1"/>
          <p:nvPr/>
        </p:nvSpPr>
        <p:spPr>
          <a:xfrm>
            <a:off x="436729" y="1514903"/>
            <a:ext cx="8134066" cy="1200329"/>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En cualquier reacción química que tenga lugar en un sistema cerrado, </a:t>
            </a:r>
            <a:r>
              <a:rPr lang="es-ES" b="1" dirty="0" smtClean="0">
                <a:effectLst>
                  <a:outerShdw blurRad="38100" dist="38100" dir="2700000" algn="tl">
                    <a:srgbClr val="000000">
                      <a:alpha val="43137"/>
                    </a:srgbClr>
                  </a:outerShdw>
                </a:effectLst>
              </a:rPr>
              <a:t>la masa total de las sustancias allí existentes se conserva</a:t>
            </a:r>
            <a:r>
              <a:rPr lang="es-ES" dirty="0" smtClean="0"/>
              <a:t>. O lo que es lo mismo, en una reacción química, la masa de los </a:t>
            </a:r>
            <a:r>
              <a:rPr lang="es-ES" b="1" dirty="0" smtClean="0">
                <a:effectLst>
                  <a:outerShdw blurRad="38100" dist="38100" dir="2700000" algn="tl">
                    <a:srgbClr val="000000">
                      <a:alpha val="43137"/>
                    </a:srgbClr>
                  </a:outerShdw>
                </a:effectLst>
              </a:rPr>
              <a:t>reactivos</a:t>
            </a:r>
            <a:r>
              <a:rPr lang="es-ES" dirty="0" smtClean="0"/>
              <a:t> es la misma que la masa de los </a:t>
            </a:r>
            <a:r>
              <a:rPr lang="es-ES" b="1" dirty="0" smtClean="0">
                <a:effectLst>
                  <a:outerShdw blurRad="38100" dist="38100" dir="2700000" algn="tl">
                    <a:srgbClr val="000000">
                      <a:alpha val="43137"/>
                    </a:srgbClr>
                  </a:outerShdw>
                </a:effectLst>
              </a:rPr>
              <a:t>productos</a:t>
            </a:r>
            <a:r>
              <a:rPr lang="es-ES" dirty="0" smtClean="0"/>
              <a:t>.</a:t>
            </a:r>
            <a:endParaRPr lang="es-ES" dirty="0"/>
          </a:p>
        </p:txBody>
      </p:sp>
      <p:pic>
        <p:nvPicPr>
          <p:cNvPr id="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690" y="2933131"/>
            <a:ext cx="7740684" cy="1079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150" y="4183253"/>
            <a:ext cx="7786094" cy="1903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11</a:t>
            </a:fld>
            <a:endParaRPr lang="es-ES" dirty="0">
              <a:solidFill>
                <a:srgbClr val="C00000"/>
              </a:solidFill>
            </a:endParaRPr>
          </a:p>
        </p:txBody>
      </p:sp>
      <p:sp>
        <p:nvSpPr>
          <p:cNvPr id="11" name="10 CuadroTexto"/>
          <p:cNvSpPr txBox="1"/>
          <p:nvPr/>
        </p:nvSpPr>
        <p:spPr>
          <a:xfrm>
            <a:off x="1855148" y="399196"/>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3</a:t>
            </a:r>
            <a:r>
              <a:rPr lang="es-ES" b="1" dirty="0" smtClean="0">
                <a:solidFill>
                  <a:srgbClr val="C00000"/>
                </a:solidFill>
                <a:latin typeface="Arial" pitchFamily="34" charset="0"/>
                <a:cs typeface="Arial" pitchFamily="34" charset="0"/>
              </a:rPr>
              <a:t> Leyes ponderales</a:t>
            </a:r>
            <a:endParaRPr lang="es-ES" b="1" dirty="0">
              <a:solidFill>
                <a:srgbClr val="C00000"/>
              </a:solidFill>
              <a:latin typeface="Arial" pitchFamily="34" charset="0"/>
              <a:cs typeface="Arial" pitchFamily="34" charset="0"/>
            </a:endParaRPr>
          </a:p>
        </p:txBody>
      </p:sp>
      <p:sp>
        <p:nvSpPr>
          <p:cNvPr id="12" name="1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8499310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1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27"/>
                                        </p:tgtEl>
                                        <p:attrNameLst>
                                          <p:attrName>style.visibility</p:attrName>
                                        </p:attrNameLst>
                                      </p:cBhvr>
                                      <p:to>
                                        <p:strVal val="visible"/>
                                      </p:to>
                                    </p:set>
                                    <p:animEffect transition="in" filter="wipe(left)">
                                      <p:cBhvr>
                                        <p:cTn id="22"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68489" y="887106"/>
            <a:ext cx="5786651" cy="369332"/>
          </a:xfrm>
          <a:prstGeom prst="rect">
            <a:avLst/>
          </a:prstGeom>
          <a:noFill/>
        </p:spPr>
        <p:txBody>
          <a:bodyPr wrap="square" rtlCol="0">
            <a:spAutoFit/>
          </a:bodyPr>
          <a:lstStyle/>
          <a:p>
            <a:r>
              <a:rPr lang="es-ES" b="1" dirty="0" smtClean="0">
                <a:solidFill>
                  <a:srgbClr val="C00000"/>
                </a:solidFill>
              </a:rPr>
              <a:t>3.2. </a:t>
            </a:r>
            <a:r>
              <a:rPr lang="es-ES" b="1" dirty="0" smtClean="0">
                <a:solidFill>
                  <a:srgbClr val="00B050"/>
                </a:solidFill>
              </a:rPr>
              <a:t>Ley de las  proporciones definidas o de Proust</a:t>
            </a:r>
            <a:endParaRPr lang="es-ES" b="1" dirty="0">
              <a:solidFill>
                <a:srgbClr val="00B050"/>
              </a:solidFill>
            </a:endParaRPr>
          </a:p>
        </p:txBody>
      </p:sp>
      <p:sp>
        <p:nvSpPr>
          <p:cNvPr id="2" name="1 CuadroTexto"/>
          <p:cNvSpPr txBox="1"/>
          <p:nvPr/>
        </p:nvSpPr>
        <p:spPr>
          <a:xfrm>
            <a:off x="464026" y="1473959"/>
            <a:ext cx="8106770"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Cuando se combinan químicamente dos o más elementos para dar un determinado compuesto, siempre lo hacen en una proporción fija, con independencia de sus estado físico y forma de obtención</a:t>
            </a:r>
            <a:endParaRPr lang="es-ES" dirty="0"/>
          </a:p>
        </p:txBody>
      </p:sp>
      <p:grpSp>
        <p:nvGrpSpPr>
          <p:cNvPr id="139" name="138 Grupo"/>
          <p:cNvGrpSpPr/>
          <p:nvPr/>
        </p:nvGrpSpPr>
        <p:grpSpPr>
          <a:xfrm>
            <a:off x="894502" y="2504816"/>
            <a:ext cx="6470650" cy="1092201"/>
            <a:chOff x="967072" y="2504816"/>
            <a:chExt cx="6470650" cy="1092201"/>
          </a:xfrm>
        </p:grpSpPr>
        <p:grpSp>
          <p:nvGrpSpPr>
            <p:cNvPr id="24" name="Group 5"/>
            <p:cNvGrpSpPr>
              <a:grpSpLocks/>
            </p:cNvGrpSpPr>
            <p:nvPr/>
          </p:nvGrpSpPr>
          <p:grpSpPr bwMode="auto">
            <a:xfrm>
              <a:off x="967072" y="2504816"/>
              <a:ext cx="1136650" cy="1092201"/>
              <a:chOff x="601" y="1879"/>
              <a:chExt cx="716" cy="688"/>
            </a:xfrm>
          </p:grpSpPr>
          <p:grpSp>
            <p:nvGrpSpPr>
              <p:cNvPr id="25" name="Group 6"/>
              <p:cNvGrpSpPr>
                <a:grpSpLocks/>
              </p:cNvGrpSpPr>
              <p:nvPr/>
            </p:nvGrpSpPr>
            <p:grpSpPr bwMode="auto">
              <a:xfrm rot="5400000">
                <a:off x="647" y="1993"/>
                <a:ext cx="534" cy="305"/>
                <a:chOff x="1675" y="1633"/>
                <a:chExt cx="1351" cy="293"/>
              </a:xfrm>
            </p:grpSpPr>
            <p:sp>
              <p:nvSpPr>
                <p:cNvPr id="27" name="Oval 7"/>
                <p:cNvSpPr>
                  <a:spLocks noChangeArrowheads="1"/>
                </p:cNvSpPr>
                <p:nvPr/>
              </p:nvSpPr>
              <p:spPr bwMode="auto">
                <a:xfrm>
                  <a:off x="225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28" name="Oval 8"/>
                <p:cNvSpPr>
                  <a:spLocks noChangeArrowheads="1"/>
                </p:cNvSpPr>
                <p:nvPr/>
              </p:nvSpPr>
              <p:spPr bwMode="auto">
                <a:xfrm>
                  <a:off x="2371"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29" name="Oval 9"/>
                <p:cNvSpPr>
                  <a:spLocks noChangeArrowheads="1"/>
                </p:cNvSpPr>
                <p:nvPr/>
              </p:nvSpPr>
              <p:spPr bwMode="auto">
                <a:xfrm>
                  <a:off x="249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30" name="Oval 10"/>
                <p:cNvSpPr>
                  <a:spLocks noChangeArrowheads="1"/>
                </p:cNvSpPr>
                <p:nvPr/>
              </p:nvSpPr>
              <p:spPr bwMode="auto">
                <a:xfrm>
                  <a:off x="261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31" name="Oval 11"/>
                <p:cNvSpPr>
                  <a:spLocks noChangeArrowheads="1"/>
                </p:cNvSpPr>
                <p:nvPr/>
              </p:nvSpPr>
              <p:spPr bwMode="auto">
                <a:xfrm>
                  <a:off x="1775"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32" name="Oval 12"/>
                <p:cNvSpPr>
                  <a:spLocks noChangeArrowheads="1"/>
                </p:cNvSpPr>
                <p:nvPr/>
              </p:nvSpPr>
              <p:spPr bwMode="auto">
                <a:xfrm>
                  <a:off x="1894"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33" name="Oval 13"/>
                <p:cNvSpPr>
                  <a:spLocks noChangeArrowheads="1"/>
                </p:cNvSpPr>
                <p:nvPr/>
              </p:nvSpPr>
              <p:spPr bwMode="auto">
                <a:xfrm>
                  <a:off x="2014"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34" name="Oval 14"/>
                <p:cNvSpPr>
                  <a:spLocks noChangeArrowheads="1"/>
                </p:cNvSpPr>
                <p:nvPr/>
              </p:nvSpPr>
              <p:spPr bwMode="auto">
                <a:xfrm>
                  <a:off x="2135"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35" name="Line 15"/>
                <p:cNvSpPr>
                  <a:spLocks noChangeShapeType="1"/>
                </p:cNvSpPr>
                <p:nvPr/>
              </p:nvSpPr>
              <p:spPr bwMode="auto">
                <a:xfrm>
                  <a:off x="1983" y="1651"/>
                  <a:ext cx="837" cy="0"/>
                </a:xfrm>
                <a:prstGeom prst="line">
                  <a:avLst/>
                </a:prstGeom>
                <a:noFill/>
                <a:ln w="635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36" name="Arc 16"/>
                <p:cNvSpPr>
                  <a:spLocks/>
                </p:cNvSpPr>
                <p:nvPr/>
              </p:nvSpPr>
              <p:spPr bwMode="auto">
                <a:xfrm rot="17435409">
                  <a:off x="1816" y="1492"/>
                  <a:ext cx="209" cy="491"/>
                </a:xfrm>
                <a:custGeom>
                  <a:avLst/>
                  <a:gdLst>
                    <a:gd name="T0" fmla="*/ 0 w 23262"/>
                    <a:gd name="T1" fmla="*/ 0 h 21600"/>
                    <a:gd name="T2" fmla="*/ 2 w 23262"/>
                    <a:gd name="T3" fmla="*/ 0 h 21600"/>
                    <a:gd name="T4" fmla="*/ 0 w 23262"/>
                    <a:gd name="T5" fmla="*/ 1 h 21600"/>
                    <a:gd name="T6" fmla="*/ 0 60000 65536"/>
                    <a:gd name="T7" fmla="*/ 0 60000 65536"/>
                    <a:gd name="T8" fmla="*/ 0 60000 65536"/>
                  </a:gdLst>
                  <a:ahLst/>
                  <a:cxnLst>
                    <a:cxn ang="T6">
                      <a:pos x="T0" y="T1"/>
                    </a:cxn>
                    <a:cxn ang="T7">
                      <a:pos x="T2" y="T3"/>
                    </a:cxn>
                    <a:cxn ang="T8">
                      <a:pos x="T4" y="T5"/>
                    </a:cxn>
                  </a:cxnLst>
                  <a:rect l="0" t="0" r="r" b="b"/>
                  <a:pathLst>
                    <a:path w="23262" h="21600" fill="none" extrusionOk="0">
                      <a:moveTo>
                        <a:pt x="0" y="135"/>
                      </a:moveTo>
                      <a:cubicBezTo>
                        <a:pt x="801" y="45"/>
                        <a:pt x="1607" y="-1"/>
                        <a:pt x="2414" y="0"/>
                      </a:cubicBezTo>
                      <a:cubicBezTo>
                        <a:pt x="12167" y="0"/>
                        <a:pt x="20711" y="6536"/>
                        <a:pt x="23262" y="15950"/>
                      </a:cubicBezTo>
                    </a:path>
                    <a:path w="23262" h="21600" stroke="0" extrusionOk="0">
                      <a:moveTo>
                        <a:pt x="0" y="135"/>
                      </a:moveTo>
                      <a:cubicBezTo>
                        <a:pt x="801" y="45"/>
                        <a:pt x="1607" y="-1"/>
                        <a:pt x="2414" y="0"/>
                      </a:cubicBezTo>
                      <a:cubicBezTo>
                        <a:pt x="12167" y="0"/>
                        <a:pt x="20711" y="6536"/>
                        <a:pt x="23262" y="15950"/>
                      </a:cubicBezTo>
                      <a:lnTo>
                        <a:pt x="2414" y="21600"/>
                      </a:lnTo>
                      <a:lnTo>
                        <a:pt x="0" y="135"/>
                      </a:lnTo>
                      <a:close/>
                    </a:path>
                  </a:pathLst>
                </a:cu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37" name="Line 17"/>
                <p:cNvSpPr>
                  <a:spLocks noChangeShapeType="1"/>
                </p:cNvSpPr>
                <p:nvPr/>
              </p:nvSpPr>
              <p:spPr bwMode="auto">
                <a:xfrm>
                  <a:off x="1769" y="1818"/>
                  <a:ext cx="69" cy="2"/>
                </a:xfrm>
                <a:prstGeom prst="line">
                  <a:avLst/>
                </a:prstGeom>
                <a:noFill/>
                <a:ln w="127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38" name="Arc 18"/>
                <p:cNvSpPr>
                  <a:spLocks/>
                </p:cNvSpPr>
                <p:nvPr/>
              </p:nvSpPr>
              <p:spPr bwMode="auto">
                <a:xfrm>
                  <a:off x="2820" y="1677"/>
                  <a:ext cx="133" cy="186"/>
                </a:xfrm>
                <a:custGeom>
                  <a:avLst/>
                  <a:gdLst>
                    <a:gd name="T0" fmla="*/ 0 w 20392"/>
                    <a:gd name="T1" fmla="*/ 0 h 21600"/>
                    <a:gd name="T2" fmla="*/ 1 w 20392"/>
                    <a:gd name="T3" fmla="*/ 2 h 21600"/>
                    <a:gd name="T4" fmla="*/ 0 w 20392"/>
                    <a:gd name="T5" fmla="*/ 3 h 21600"/>
                    <a:gd name="T6" fmla="*/ 0 60000 65536"/>
                    <a:gd name="T7" fmla="*/ 0 60000 65536"/>
                    <a:gd name="T8" fmla="*/ 0 60000 65536"/>
                  </a:gdLst>
                  <a:ahLst/>
                  <a:cxnLst>
                    <a:cxn ang="T6">
                      <a:pos x="T0" y="T1"/>
                    </a:cxn>
                    <a:cxn ang="T7">
                      <a:pos x="T2" y="T3"/>
                    </a:cxn>
                    <a:cxn ang="T8">
                      <a:pos x="T4" y="T5"/>
                    </a:cxn>
                  </a:cxnLst>
                  <a:rect l="0" t="0" r="r" b="b"/>
                  <a:pathLst>
                    <a:path w="20392" h="21600" fill="none" extrusionOk="0">
                      <a:moveTo>
                        <a:pt x="-1" y="0"/>
                      </a:moveTo>
                      <a:cubicBezTo>
                        <a:pt x="9184" y="0"/>
                        <a:pt x="17364" y="5807"/>
                        <a:pt x="20392" y="14478"/>
                      </a:cubicBezTo>
                    </a:path>
                    <a:path w="20392" h="21600" stroke="0" extrusionOk="0">
                      <a:moveTo>
                        <a:pt x="-1" y="0"/>
                      </a:moveTo>
                      <a:cubicBezTo>
                        <a:pt x="9184" y="0"/>
                        <a:pt x="17364" y="5807"/>
                        <a:pt x="20392" y="14478"/>
                      </a:cubicBezTo>
                      <a:lnTo>
                        <a:pt x="0" y="21600"/>
                      </a:lnTo>
                      <a:lnTo>
                        <a:pt x="-1" y="0"/>
                      </a:lnTo>
                      <a:close/>
                    </a:path>
                  </a:pathLst>
                </a:cu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39" name="Line 19"/>
                <p:cNvSpPr>
                  <a:spLocks noChangeShapeType="1"/>
                </p:cNvSpPr>
                <p:nvPr/>
              </p:nvSpPr>
              <p:spPr bwMode="auto">
                <a:xfrm flipV="1">
                  <a:off x="2954" y="1807"/>
                  <a:ext cx="64" cy="0"/>
                </a:xfrm>
                <a:prstGeom prst="line">
                  <a:avLst/>
                </a:prstGeom>
                <a:noFill/>
                <a:ln w="127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grpSp>
          <p:sp>
            <p:nvSpPr>
              <p:cNvPr id="26" name="Text Box 20"/>
              <p:cNvSpPr txBox="1">
                <a:spLocks noChangeArrowheads="1"/>
              </p:cNvSpPr>
              <p:nvPr/>
            </p:nvSpPr>
            <p:spPr bwMode="auto">
              <a:xfrm>
                <a:off x="601" y="2373"/>
                <a:ext cx="716" cy="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sz="1400" dirty="0">
                    <a:latin typeface="+mj-lt"/>
                  </a:rPr>
                  <a:t>10,0 g Cu</a:t>
                </a:r>
              </a:p>
            </p:txBody>
          </p:sp>
        </p:grpSp>
        <p:grpSp>
          <p:nvGrpSpPr>
            <p:cNvPr id="87" name="Group 68"/>
            <p:cNvGrpSpPr>
              <a:grpSpLocks/>
            </p:cNvGrpSpPr>
            <p:nvPr/>
          </p:nvGrpSpPr>
          <p:grpSpPr bwMode="auto">
            <a:xfrm>
              <a:off x="3318159" y="2619115"/>
              <a:ext cx="1136650" cy="944563"/>
              <a:chOff x="2082" y="1951"/>
              <a:chExt cx="716" cy="595"/>
            </a:xfrm>
          </p:grpSpPr>
          <p:grpSp>
            <p:nvGrpSpPr>
              <p:cNvPr id="88" name="Group 69"/>
              <p:cNvGrpSpPr>
                <a:grpSpLocks/>
              </p:cNvGrpSpPr>
              <p:nvPr/>
            </p:nvGrpSpPr>
            <p:grpSpPr bwMode="auto">
              <a:xfrm>
                <a:off x="2165" y="1951"/>
                <a:ext cx="480" cy="375"/>
                <a:chOff x="2273" y="1951"/>
                <a:chExt cx="480" cy="375"/>
              </a:xfrm>
            </p:grpSpPr>
            <p:sp>
              <p:nvSpPr>
                <p:cNvPr id="90" name="Freeform 70"/>
                <p:cNvSpPr>
                  <a:spLocks/>
                </p:cNvSpPr>
                <p:nvPr/>
              </p:nvSpPr>
              <p:spPr bwMode="auto">
                <a:xfrm>
                  <a:off x="2273" y="1951"/>
                  <a:ext cx="480" cy="362"/>
                </a:xfrm>
                <a:custGeom>
                  <a:avLst/>
                  <a:gdLst>
                    <a:gd name="T0" fmla="*/ 0 w 432"/>
                    <a:gd name="T1" fmla="*/ 334 h 336"/>
                    <a:gd name="T2" fmla="*/ 119 w 432"/>
                    <a:gd name="T3" fmla="*/ 223 h 336"/>
                    <a:gd name="T4" fmla="*/ 178 w 432"/>
                    <a:gd name="T5" fmla="*/ 56 h 336"/>
                    <a:gd name="T6" fmla="*/ 297 w 432"/>
                    <a:gd name="T7" fmla="*/ 56 h 336"/>
                    <a:gd name="T8" fmla="*/ 414 w 432"/>
                    <a:gd name="T9" fmla="*/ 0 h 336"/>
                    <a:gd name="T10" fmla="*/ 474 w 432"/>
                    <a:gd name="T11" fmla="*/ 167 h 336"/>
                    <a:gd name="T12" fmla="*/ 533 w 432"/>
                    <a:gd name="T13" fmla="*/ 279 h 336"/>
                    <a:gd name="T14" fmla="*/ 356 w 432"/>
                    <a:gd name="T15" fmla="*/ 390 h 336"/>
                    <a:gd name="T16" fmla="*/ 237 w 432"/>
                    <a:gd name="T17" fmla="*/ 390 h 336"/>
                    <a:gd name="T18" fmla="*/ 0 w 432"/>
                    <a:gd name="T19" fmla="*/ 334 h 3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2" h="336">
                      <a:moveTo>
                        <a:pt x="0" y="288"/>
                      </a:moveTo>
                      <a:lnTo>
                        <a:pt x="96" y="192"/>
                      </a:lnTo>
                      <a:lnTo>
                        <a:pt x="144" y="48"/>
                      </a:lnTo>
                      <a:lnTo>
                        <a:pt x="240" y="48"/>
                      </a:lnTo>
                      <a:lnTo>
                        <a:pt x="336" y="0"/>
                      </a:lnTo>
                      <a:lnTo>
                        <a:pt x="384" y="144"/>
                      </a:lnTo>
                      <a:lnTo>
                        <a:pt x="432" y="240"/>
                      </a:lnTo>
                      <a:lnTo>
                        <a:pt x="288" y="336"/>
                      </a:lnTo>
                      <a:lnTo>
                        <a:pt x="192" y="336"/>
                      </a:lnTo>
                      <a:lnTo>
                        <a:pt x="0" y="288"/>
                      </a:lnTo>
                      <a:close/>
                    </a:path>
                  </a:pathLst>
                </a:custGeom>
                <a:gradFill rotWithShape="0">
                  <a:gsLst>
                    <a:gs pos="0">
                      <a:srgbClr val="EEE802"/>
                    </a:gs>
                    <a:gs pos="100000">
                      <a:srgbClr val="FFFFFF"/>
                    </a:gs>
                  </a:gsLst>
                  <a:lin ang="0" scaled="1"/>
                </a:gradFill>
                <a:ln>
                  <a:noFill/>
                </a:ln>
                <a:effectLst/>
                <a:extLst>
                  <a:ext uri="{91240B29-F687-4F45-9708-019B960494DF}">
                    <a14:hiddenLine xmlns:a14="http://schemas.microsoft.com/office/drawing/2010/main" w="28575" cap="flat" cmpd="sng">
                      <a:solidFill>
                        <a:schemeClr val="accent2"/>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sp>
              <p:nvSpPr>
                <p:cNvPr id="91" name="Freeform 71"/>
                <p:cNvSpPr>
                  <a:spLocks/>
                </p:cNvSpPr>
                <p:nvPr/>
              </p:nvSpPr>
              <p:spPr bwMode="auto">
                <a:xfrm>
                  <a:off x="2531" y="1990"/>
                  <a:ext cx="140" cy="336"/>
                </a:xfrm>
                <a:custGeom>
                  <a:avLst/>
                  <a:gdLst>
                    <a:gd name="T0" fmla="*/ 28 w 380"/>
                    <a:gd name="T1" fmla="*/ 21 h 376"/>
                    <a:gd name="T2" fmla="*/ 27 w 380"/>
                    <a:gd name="T3" fmla="*/ 94 h 376"/>
                    <a:gd name="T4" fmla="*/ 20 w 380"/>
                    <a:gd name="T5" fmla="*/ 104 h 376"/>
                    <a:gd name="T6" fmla="*/ 4 w 380"/>
                    <a:gd name="T7" fmla="*/ 166 h 376"/>
                    <a:gd name="T8" fmla="*/ 6 w 380"/>
                    <a:gd name="T9" fmla="*/ 271 h 376"/>
                    <a:gd name="T10" fmla="*/ 50 w 380"/>
                    <a:gd name="T11" fmla="*/ 250 h 376"/>
                    <a:gd name="T12" fmla="*/ 41 w 380"/>
                    <a:gd name="T13" fmla="*/ 83 h 376"/>
                    <a:gd name="T14" fmla="*/ 32 w 380"/>
                    <a:gd name="T15" fmla="*/ 21 h 376"/>
                    <a:gd name="T16" fmla="*/ 28 w 380"/>
                    <a:gd name="T17" fmla="*/ 0 h 376"/>
                    <a:gd name="T18" fmla="*/ 28 w 380"/>
                    <a:gd name="T19" fmla="*/ 21 h 3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0" h="376">
                      <a:moveTo>
                        <a:pt x="210" y="26"/>
                      </a:moveTo>
                      <a:cubicBezTo>
                        <a:pt x="206" y="56"/>
                        <a:pt x="213" y="91"/>
                        <a:pt x="197" y="117"/>
                      </a:cubicBezTo>
                      <a:cubicBezTo>
                        <a:pt x="188" y="132"/>
                        <a:pt x="156" y="116"/>
                        <a:pt x="145" y="130"/>
                      </a:cubicBezTo>
                      <a:cubicBezTo>
                        <a:pt x="55" y="238"/>
                        <a:pt x="265" y="178"/>
                        <a:pt x="28" y="208"/>
                      </a:cubicBezTo>
                      <a:cubicBezTo>
                        <a:pt x="32" y="252"/>
                        <a:pt x="0" y="322"/>
                        <a:pt x="41" y="339"/>
                      </a:cubicBezTo>
                      <a:cubicBezTo>
                        <a:pt x="130" y="376"/>
                        <a:pt x="266" y="338"/>
                        <a:pt x="367" y="313"/>
                      </a:cubicBezTo>
                      <a:cubicBezTo>
                        <a:pt x="358" y="212"/>
                        <a:pt x="380" y="156"/>
                        <a:pt x="302" y="104"/>
                      </a:cubicBezTo>
                      <a:cubicBezTo>
                        <a:pt x="281" y="40"/>
                        <a:pt x="302" y="80"/>
                        <a:pt x="237" y="26"/>
                      </a:cubicBezTo>
                      <a:cubicBezTo>
                        <a:pt x="227" y="18"/>
                        <a:pt x="222" y="0"/>
                        <a:pt x="210" y="0"/>
                      </a:cubicBezTo>
                      <a:cubicBezTo>
                        <a:pt x="201" y="0"/>
                        <a:pt x="210" y="17"/>
                        <a:pt x="210" y="26"/>
                      </a:cubicBezTo>
                      <a:close/>
                    </a:path>
                  </a:pathLst>
                </a:custGeom>
                <a:gradFill rotWithShape="0">
                  <a:gsLst>
                    <a:gs pos="0">
                      <a:srgbClr val="FFFFCC"/>
                    </a:gs>
                    <a:gs pos="100000">
                      <a:srgbClr val="76765E"/>
                    </a:gs>
                  </a:gsLst>
                  <a:lin ang="0" scaled="1"/>
                </a:gradFill>
                <a:ln>
                  <a:noFill/>
                </a:ln>
                <a:effectLst/>
                <a:extLst>
                  <a:ext uri="{91240B29-F687-4F45-9708-019B960494DF}">
                    <a14:hiddenLine xmlns:a14="http://schemas.microsoft.com/office/drawing/2010/main" w="28575" cap="flat" cmpd="sng">
                      <a:solidFill>
                        <a:srgbClr val="FF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grpSp>
          <p:sp>
            <p:nvSpPr>
              <p:cNvPr id="89" name="Text Box 72"/>
              <p:cNvSpPr txBox="1">
                <a:spLocks noChangeArrowheads="1"/>
              </p:cNvSpPr>
              <p:nvPr/>
            </p:nvSpPr>
            <p:spPr bwMode="auto">
              <a:xfrm>
                <a:off x="2082" y="2352"/>
                <a:ext cx="716" cy="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sz="1400">
                    <a:latin typeface="+mj-lt"/>
                  </a:rPr>
                  <a:t>5,06 g S</a:t>
                </a:r>
              </a:p>
            </p:txBody>
          </p:sp>
        </p:grpSp>
        <p:sp>
          <p:nvSpPr>
            <p:cNvPr id="97" name="Text Box 79"/>
            <p:cNvSpPr txBox="1">
              <a:spLocks noChangeArrowheads="1"/>
            </p:cNvSpPr>
            <p:nvPr/>
          </p:nvSpPr>
          <p:spPr bwMode="auto">
            <a:xfrm>
              <a:off x="2375184" y="2625464"/>
              <a:ext cx="45720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sz="1400" b="1">
                  <a:solidFill>
                    <a:srgbClr val="FF3300"/>
                  </a:solidFill>
                  <a:latin typeface="+mj-lt"/>
                </a:rPr>
                <a:t>+</a:t>
              </a:r>
            </a:p>
          </p:txBody>
        </p:sp>
        <p:sp>
          <p:nvSpPr>
            <p:cNvPr id="100" name="AutoShape 82"/>
            <p:cNvSpPr>
              <a:spLocks noChangeArrowheads="1"/>
            </p:cNvSpPr>
            <p:nvPr/>
          </p:nvSpPr>
          <p:spPr bwMode="auto">
            <a:xfrm>
              <a:off x="4613559" y="2760401"/>
              <a:ext cx="996950" cy="392113"/>
            </a:xfrm>
            <a:custGeom>
              <a:avLst/>
              <a:gdLst>
                <a:gd name="T0" fmla="*/ 34510763 w 21600"/>
                <a:gd name="T1" fmla="*/ 0 h 21600"/>
                <a:gd name="T2" fmla="*/ 0 w 21600"/>
                <a:gd name="T3" fmla="*/ 3559097 h 21600"/>
                <a:gd name="T4" fmla="*/ 34510763 w 21600"/>
                <a:gd name="T5" fmla="*/ 7118176 h 21600"/>
                <a:gd name="T6" fmla="*/ 46014320 w 21600"/>
                <a:gd name="T7" fmla="*/ 355909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3300"/>
            </a:solidFill>
            <a:ln w="6350">
              <a:solidFill>
                <a:schemeClr val="tx1"/>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grpSp>
          <p:nvGrpSpPr>
            <p:cNvPr id="103" name="Group 85"/>
            <p:cNvGrpSpPr>
              <a:grpSpLocks/>
            </p:cNvGrpSpPr>
            <p:nvPr/>
          </p:nvGrpSpPr>
          <p:grpSpPr bwMode="auto">
            <a:xfrm>
              <a:off x="5824822" y="2652453"/>
              <a:ext cx="1612900" cy="903288"/>
              <a:chOff x="3661" y="1972"/>
              <a:chExt cx="1016" cy="569"/>
            </a:xfrm>
          </p:grpSpPr>
          <p:sp>
            <p:nvSpPr>
              <p:cNvPr id="104" name="Freeform 86"/>
              <p:cNvSpPr>
                <a:spLocks/>
              </p:cNvSpPr>
              <p:nvPr/>
            </p:nvSpPr>
            <p:spPr bwMode="auto">
              <a:xfrm>
                <a:off x="3735" y="1972"/>
                <a:ext cx="480" cy="362"/>
              </a:xfrm>
              <a:custGeom>
                <a:avLst/>
                <a:gdLst>
                  <a:gd name="T0" fmla="*/ 0 w 432"/>
                  <a:gd name="T1" fmla="*/ 334 h 336"/>
                  <a:gd name="T2" fmla="*/ 119 w 432"/>
                  <a:gd name="T3" fmla="*/ 223 h 336"/>
                  <a:gd name="T4" fmla="*/ 178 w 432"/>
                  <a:gd name="T5" fmla="*/ 56 h 336"/>
                  <a:gd name="T6" fmla="*/ 297 w 432"/>
                  <a:gd name="T7" fmla="*/ 56 h 336"/>
                  <a:gd name="T8" fmla="*/ 414 w 432"/>
                  <a:gd name="T9" fmla="*/ 0 h 336"/>
                  <a:gd name="T10" fmla="*/ 474 w 432"/>
                  <a:gd name="T11" fmla="*/ 167 h 336"/>
                  <a:gd name="T12" fmla="*/ 533 w 432"/>
                  <a:gd name="T13" fmla="*/ 279 h 336"/>
                  <a:gd name="T14" fmla="*/ 356 w 432"/>
                  <a:gd name="T15" fmla="*/ 390 h 336"/>
                  <a:gd name="T16" fmla="*/ 237 w 432"/>
                  <a:gd name="T17" fmla="*/ 390 h 336"/>
                  <a:gd name="T18" fmla="*/ 0 w 432"/>
                  <a:gd name="T19" fmla="*/ 334 h 3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2" h="336">
                    <a:moveTo>
                      <a:pt x="0" y="288"/>
                    </a:moveTo>
                    <a:lnTo>
                      <a:pt x="96" y="192"/>
                    </a:lnTo>
                    <a:lnTo>
                      <a:pt x="144" y="48"/>
                    </a:lnTo>
                    <a:lnTo>
                      <a:pt x="240" y="48"/>
                    </a:lnTo>
                    <a:lnTo>
                      <a:pt x="336" y="0"/>
                    </a:lnTo>
                    <a:lnTo>
                      <a:pt x="384" y="144"/>
                    </a:lnTo>
                    <a:lnTo>
                      <a:pt x="432" y="240"/>
                    </a:lnTo>
                    <a:lnTo>
                      <a:pt x="288" y="336"/>
                    </a:lnTo>
                    <a:lnTo>
                      <a:pt x="192" y="336"/>
                    </a:lnTo>
                    <a:lnTo>
                      <a:pt x="0" y="288"/>
                    </a:lnTo>
                    <a:close/>
                  </a:path>
                </a:pathLst>
              </a:custGeom>
              <a:gradFill rotWithShape="0">
                <a:gsLst>
                  <a:gs pos="0">
                    <a:srgbClr val="656301"/>
                  </a:gs>
                  <a:gs pos="100000">
                    <a:srgbClr val="2F2E00"/>
                  </a:gs>
                </a:gsLst>
                <a:lin ang="0" scaled="1"/>
              </a:gradFill>
              <a:ln>
                <a:noFill/>
              </a:ln>
              <a:effectLst/>
              <a:extLst>
                <a:ext uri="{91240B29-F687-4F45-9708-019B960494DF}">
                  <a14:hiddenLine xmlns:a14="http://schemas.microsoft.com/office/drawing/2010/main" w="28575" cap="flat" cmpd="sng">
                    <a:solidFill>
                      <a:schemeClr val="accent2"/>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sp>
            <p:nvSpPr>
              <p:cNvPr id="105" name="Text Box 87"/>
              <p:cNvSpPr txBox="1">
                <a:spLocks noChangeArrowheads="1"/>
              </p:cNvSpPr>
              <p:nvPr/>
            </p:nvSpPr>
            <p:spPr bwMode="auto">
              <a:xfrm>
                <a:off x="3661" y="2347"/>
                <a:ext cx="1016" cy="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sz="1400">
                    <a:latin typeface="+mj-lt"/>
                  </a:rPr>
                  <a:t>15,06 g CuS</a:t>
                </a:r>
              </a:p>
            </p:txBody>
          </p:sp>
          <p:sp>
            <p:nvSpPr>
              <p:cNvPr id="106" name="Freeform 88"/>
              <p:cNvSpPr>
                <a:spLocks/>
              </p:cNvSpPr>
              <p:nvPr/>
            </p:nvSpPr>
            <p:spPr bwMode="auto">
              <a:xfrm>
                <a:off x="3911" y="2001"/>
                <a:ext cx="264" cy="325"/>
              </a:xfrm>
              <a:custGeom>
                <a:avLst/>
                <a:gdLst>
                  <a:gd name="T0" fmla="*/ 101 w 380"/>
                  <a:gd name="T1" fmla="*/ 19 h 376"/>
                  <a:gd name="T2" fmla="*/ 95 w 380"/>
                  <a:gd name="T3" fmla="*/ 87 h 376"/>
                  <a:gd name="T4" fmla="*/ 70 w 380"/>
                  <a:gd name="T5" fmla="*/ 97 h 376"/>
                  <a:gd name="T6" fmla="*/ 13 w 380"/>
                  <a:gd name="T7" fmla="*/ 156 h 376"/>
                  <a:gd name="T8" fmla="*/ 19 w 380"/>
                  <a:gd name="T9" fmla="*/ 253 h 376"/>
                  <a:gd name="T10" fmla="*/ 177 w 380"/>
                  <a:gd name="T11" fmla="*/ 234 h 376"/>
                  <a:gd name="T12" fmla="*/ 146 w 380"/>
                  <a:gd name="T13" fmla="*/ 78 h 376"/>
                  <a:gd name="T14" fmla="*/ 115 w 380"/>
                  <a:gd name="T15" fmla="*/ 19 h 376"/>
                  <a:gd name="T16" fmla="*/ 101 w 380"/>
                  <a:gd name="T17" fmla="*/ 0 h 376"/>
                  <a:gd name="T18" fmla="*/ 101 w 380"/>
                  <a:gd name="T19" fmla="*/ 19 h 3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0" h="376">
                    <a:moveTo>
                      <a:pt x="210" y="26"/>
                    </a:moveTo>
                    <a:cubicBezTo>
                      <a:pt x="206" y="56"/>
                      <a:pt x="213" y="91"/>
                      <a:pt x="197" y="117"/>
                    </a:cubicBezTo>
                    <a:cubicBezTo>
                      <a:pt x="188" y="132"/>
                      <a:pt x="156" y="116"/>
                      <a:pt x="145" y="130"/>
                    </a:cubicBezTo>
                    <a:cubicBezTo>
                      <a:pt x="55" y="238"/>
                      <a:pt x="265" y="178"/>
                      <a:pt x="28" y="208"/>
                    </a:cubicBezTo>
                    <a:cubicBezTo>
                      <a:pt x="32" y="252"/>
                      <a:pt x="0" y="322"/>
                      <a:pt x="41" y="339"/>
                    </a:cubicBezTo>
                    <a:cubicBezTo>
                      <a:pt x="130" y="376"/>
                      <a:pt x="266" y="338"/>
                      <a:pt x="367" y="313"/>
                    </a:cubicBezTo>
                    <a:cubicBezTo>
                      <a:pt x="358" y="212"/>
                      <a:pt x="380" y="156"/>
                      <a:pt x="302" y="104"/>
                    </a:cubicBezTo>
                    <a:cubicBezTo>
                      <a:pt x="281" y="40"/>
                      <a:pt x="302" y="80"/>
                      <a:pt x="237" y="26"/>
                    </a:cubicBezTo>
                    <a:cubicBezTo>
                      <a:pt x="227" y="18"/>
                      <a:pt x="222" y="0"/>
                      <a:pt x="210" y="0"/>
                    </a:cubicBezTo>
                    <a:cubicBezTo>
                      <a:pt x="201" y="0"/>
                      <a:pt x="210" y="17"/>
                      <a:pt x="210" y="26"/>
                    </a:cubicBezTo>
                    <a:close/>
                  </a:path>
                </a:pathLst>
              </a:custGeom>
              <a:gradFill rotWithShape="0">
                <a:gsLst>
                  <a:gs pos="0">
                    <a:srgbClr val="656301"/>
                  </a:gs>
                  <a:gs pos="100000">
                    <a:srgbClr val="2F2E00"/>
                  </a:gs>
                </a:gsLst>
                <a:lin ang="0" scaled="1"/>
              </a:gradFill>
              <a:ln>
                <a:noFill/>
              </a:ln>
              <a:effectLst/>
              <a:extLst>
                <a:ext uri="{91240B29-F687-4F45-9708-019B960494DF}">
                  <a14:hiddenLine xmlns:a14="http://schemas.microsoft.com/office/drawing/2010/main" w="28575" cap="flat" cmpd="sng">
                    <a:solidFill>
                      <a:srgbClr val="FF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grpSp>
      </p:grpSp>
      <p:grpSp>
        <p:nvGrpSpPr>
          <p:cNvPr id="142" name="141 Grupo"/>
          <p:cNvGrpSpPr/>
          <p:nvPr/>
        </p:nvGrpSpPr>
        <p:grpSpPr>
          <a:xfrm>
            <a:off x="859577" y="3670038"/>
            <a:ext cx="7559675" cy="1098550"/>
            <a:chOff x="932147" y="3670038"/>
            <a:chExt cx="7559675" cy="1098550"/>
          </a:xfrm>
        </p:grpSpPr>
        <p:grpSp>
          <p:nvGrpSpPr>
            <p:cNvPr id="40" name="Group 21"/>
            <p:cNvGrpSpPr>
              <a:grpSpLocks/>
            </p:cNvGrpSpPr>
            <p:nvPr/>
          </p:nvGrpSpPr>
          <p:grpSpPr bwMode="auto">
            <a:xfrm>
              <a:off x="932147" y="3670038"/>
              <a:ext cx="1136650" cy="1098550"/>
              <a:chOff x="579" y="2613"/>
              <a:chExt cx="716" cy="692"/>
            </a:xfrm>
          </p:grpSpPr>
          <p:grpSp>
            <p:nvGrpSpPr>
              <p:cNvPr id="41" name="Group 22"/>
              <p:cNvGrpSpPr>
                <a:grpSpLocks/>
              </p:cNvGrpSpPr>
              <p:nvPr/>
            </p:nvGrpSpPr>
            <p:grpSpPr bwMode="auto">
              <a:xfrm rot="5400000">
                <a:off x="651" y="2727"/>
                <a:ext cx="534" cy="305"/>
                <a:chOff x="1675" y="1633"/>
                <a:chExt cx="1351" cy="293"/>
              </a:xfrm>
            </p:grpSpPr>
            <p:sp>
              <p:nvSpPr>
                <p:cNvPr id="43" name="Oval 23"/>
                <p:cNvSpPr>
                  <a:spLocks noChangeArrowheads="1"/>
                </p:cNvSpPr>
                <p:nvPr/>
              </p:nvSpPr>
              <p:spPr bwMode="auto">
                <a:xfrm>
                  <a:off x="225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44" name="Oval 24"/>
                <p:cNvSpPr>
                  <a:spLocks noChangeArrowheads="1"/>
                </p:cNvSpPr>
                <p:nvPr/>
              </p:nvSpPr>
              <p:spPr bwMode="auto">
                <a:xfrm>
                  <a:off x="2371"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45" name="Oval 25"/>
                <p:cNvSpPr>
                  <a:spLocks noChangeArrowheads="1"/>
                </p:cNvSpPr>
                <p:nvPr/>
              </p:nvSpPr>
              <p:spPr bwMode="auto">
                <a:xfrm>
                  <a:off x="249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46" name="Oval 26"/>
                <p:cNvSpPr>
                  <a:spLocks noChangeArrowheads="1"/>
                </p:cNvSpPr>
                <p:nvPr/>
              </p:nvSpPr>
              <p:spPr bwMode="auto">
                <a:xfrm>
                  <a:off x="261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47" name="Oval 27"/>
                <p:cNvSpPr>
                  <a:spLocks noChangeArrowheads="1"/>
                </p:cNvSpPr>
                <p:nvPr/>
              </p:nvSpPr>
              <p:spPr bwMode="auto">
                <a:xfrm>
                  <a:off x="1775"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48" name="Oval 28"/>
                <p:cNvSpPr>
                  <a:spLocks noChangeArrowheads="1"/>
                </p:cNvSpPr>
                <p:nvPr/>
              </p:nvSpPr>
              <p:spPr bwMode="auto">
                <a:xfrm>
                  <a:off x="1894"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49" name="Oval 29"/>
                <p:cNvSpPr>
                  <a:spLocks noChangeArrowheads="1"/>
                </p:cNvSpPr>
                <p:nvPr/>
              </p:nvSpPr>
              <p:spPr bwMode="auto">
                <a:xfrm>
                  <a:off x="2014"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50" name="Oval 30"/>
                <p:cNvSpPr>
                  <a:spLocks noChangeArrowheads="1"/>
                </p:cNvSpPr>
                <p:nvPr/>
              </p:nvSpPr>
              <p:spPr bwMode="auto">
                <a:xfrm>
                  <a:off x="2135"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51" name="Line 31"/>
                <p:cNvSpPr>
                  <a:spLocks noChangeShapeType="1"/>
                </p:cNvSpPr>
                <p:nvPr/>
              </p:nvSpPr>
              <p:spPr bwMode="auto">
                <a:xfrm>
                  <a:off x="1983" y="1651"/>
                  <a:ext cx="837" cy="0"/>
                </a:xfrm>
                <a:prstGeom prst="line">
                  <a:avLst/>
                </a:prstGeom>
                <a:noFill/>
                <a:ln w="635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52" name="Arc 32"/>
                <p:cNvSpPr>
                  <a:spLocks/>
                </p:cNvSpPr>
                <p:nvPr/>
              </p:nvSpPr>
              <p:spPr bwMode="auto">
                <a:xfrm rot="17435409">
                  <a:off x="1816" y="1492"/>
                  <a:ext cx="209" cy="491"/>
                </a:xfrm>
                <a:custGeom>
                  <a:avLst/>
                  <a:gdLst>
                    <a:gd name="T0" fmla="*/ 0 w 23262"/>
                    <a:gd name="T1" fmla="*/ 0 h 21600"/>
                    <a:gd name="T2" fmla="*/ 2 w 23262"/>
                    <a:gd name="T3" fmla="*/ 0 h 21600"/>
                    <a:gd name="T4" fmla="*/ 0 w 23262"/>
                    <a:gd name="T5" fmla="*/ 1 h 21600"/>
                    <a:gd name="T6" fmla="*/ 0 60000 65536"/>
                    <a:gd name="T7" fmla="*/ 0 60000 65536"/>
                    <a:gd name="T8" fmla="*/ 0 60000 65536"/>
                  </a:gdLst>
                  <a:ahLst/>
                  <a:cxnLst>
                    <a:cxn ang="T6">
                      <a:pos x="T0" y="T1"/>
                    </a:cxn>
                    <a:cxn ang="T7">
                      <a:pos x="T2" y="T3"/>
                    </a:cxn>
                    <a:cxn ang="T8">
                      <a:pos x="T4" y="T5"/>
                    </a:cxn>
                  </a:cxnLst>
                  <a:rect l="0" t="0" r="r" b="b"/>
                  <a:pathLst>
                    <a:path w="23262" h="21600" fill="none" extrusionOk="0">
                      <a:moveTo>
                        <a:pt x="0" y="135"/>
                      </a:moveTo>
                      <a:cubicBezTo>
                        <a:pt x="801" y="45"/>
                        <a:pt x="1607" y="-1"/>
                        <a:pt x="2414" y="0"/>
                      </a:cubicBezTo>
                      <a:cubicBezTo>
                        <a:pt x="12167" y="0"/>
                        <a:pt x="20711" y="6536"/>
                        <a:pt x="23262" y="15950"/>
                      </a:cubicBezTo>
                    </a:path>
                    <a:path w="23262" h="21600" stroke="0" extrusionOk="0">
                      <a:moveTo>
                        <a:pt x="0" y="135"/>
                      </a:moveTo>
                      <a:cubicBezTo>
                        <a:pt x="801" y="45"/>
                        <a:pt x="1607" y="-1"/>
                        <a:pt x="2414" y="0"/>
                      </a:cubicBezTo>
                      <a:cubicBezTo>
                        <a:pt x="12167" y="0"/>
                        <a:pt x="20711" y="6536"/>
                        <a:pt x="23262" y="15950"/>
                      </a:cubicBezTo>
                      <a:lnTo>
                        <a:pt x="2414" y="21600"/>
                      </a:lnTo>
                      <a:lnTo>
                        <a:pt x="0" y="135"/>
                      </a:lnTo>
                      <a:close/>
                    </a:path>
                  </a:pathLst>
                </a:cu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53" name="Line 33"/>
                <p:cNvSpPr>
                  <a:spLocks noChangeShapeType="1"/>
                </p:cNvSpPr>
                <p:nvPr/>
              </p:nvSpPr>
              <p:spPr bwMode="auto">
                <a:xfrm>
                  <a:off x="1769" y="1818"/>
                  <a:ext cx="69" cy="2"/>
                </a:xfrm>
                <a:prstGeom prst="line">
                  <a:avLst/>
                </a:prstGeom>
                <a:noFill/>
                <a:ln w="127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54" name="Arc 34"/>
                <p:cNvSpPr>
                  <a:spLocks/>
                </p:cNvSpPr>
                <p:nvPr/>
              </p:nvSpPr>
              <p:spPr bwMode="auto">
                <a:xfrm>
                  <a:off x="2820" y="1677"/>
                  <a:ext cx="133" cy="186"/>
                </a:xfrm>
                <a:custGeom>
                  <a:avLst/>
                  <a:gdLst>
                    <a:gd name="T0" fmla="*/ 0 w 20392"/>
                    <a:gd name="T1" fmla="*/ 0 h 21600"/>
                    <a:gd name="T2" fmla="*/ 1 w 20392"/>
                    <a:gd name="T3" fmla="*/ 2 h 21600"/>
                    <a:gd name="T4" fmla="*/ 0 w 20392"/>
                    <a:gd name="T5" fmla="*/ 3 h 21600"/>
                    <a:gd name="T6" fmla="*/ 0 60000 65536"/>
                    <a:gd name="T7" fmla="*/ 0 60000 65536"/>
                    <a:gd name="T8" fmla="*/ 0 60000 65536"/>
                  </a:gdLst>
                  <a:ahLst/>
                  <a:cxnLst>
                    <a:cxn ang="T6">
                      <a:pos x="T0" y="T1"/>
                    </a:cxn>
                    <a:cxn ang="T7">
                      <a:pos x="T2" y="T3"/>
                    </a:cxn>
                    <a:cxn ang="T8">
                      <a:pos x="T4" y="T5"/>
                    </a:cxn>
                  </a:cxnLst>
                  <a:rect l="0" t="0" r="r" b="b"/>
                  <a:pathLst>
                    <a:path w="20392" h="21600" fill="none" extrusionOk="0">
                      <a:moveTo>
                        <a:pt x="-1" y="0"/>
                      </a:moveTo>
                      <a:cubicBezTo>
                        <a:pt x="9184" y="0"/>
                        <a:pt x="17364" y="5807"/>
                        <a:pt x="20392" y="14478"/>
                      </a:cubicBezTo>
                    </a:path>
                    <a:path w="20392" h="21600" stroke="0" extrusionOk="0">
                      <a:moveTo>
                        <a:pt x="-1" y="0"/>
                      </a:moveTo>
                      <a:cubicBezTo>
                        <a:pt x="9184" y="0"/>
                        <a:pt x="17364" y="5807"/>
                        <a:pt x="20392" y="14478"/>
                      </a:cubicBezTo>
                      <a:lnTo>
                        <a:pt x="0" y="21600"/>
                      </a:lnTo>
                      <a:lnTo>
                        <a:pt x="-1" y="0"/>
                      </a:lnTo>
                      <a:close/>
                    </a:path>
                  </a:pathLst>
                </a:cu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55" name="Line 35"/>
                <p:cNvSpPr>
                  <a:spLocks noChangeShapeType="1"/>
                </p:cNvSpPr>
                <p:nvPr/>
              </p:nvSpPr>
              <p:spPr bwMode="auto">
                <a:xfrm flipV="1">
                  <a:off x="2954" y="1807"/>
                  <a:ext cx="64" cy="0"/>
                </a:xfrm>
                <a:prstGeom prst="line">
                  <a:avLst/>
                </a:prstGeom>
                <a:noFill/>
                <a:ln w="127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grpSp>
          <p:sp>
            <p:nvSpPr>
              <p:cNvPr id="42" name="Text Box 36"/>
              <p:cNvSpPr txBox="1">
                <a:spLocks noChangeArrowheads="1"/>
              </p:cNvSpPr>
              <p:nvPr/>
            </p:nvSpPr>
            <p:spPr bwMode="auto">
              <a:xfrm>
                <a:off x="579" y="3111"/>
                <a:ext cx="716" cy="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sz="1400" dirty="0">
                    <a:latin typeface="+mj-lt"/>
                  </a:rPr>
                  <a:t>10,0 g Cu</a:t>
                </a:r>
              </a:p>
            </p:txBody>
          </p:sp>
        </p:grpSp>
        <p:grpSp>
          <p:nvGrpSpPr>
            <p:cNvPr id="92" name="Group 73"/>
            <p:cNvGrpSpPr>
              <a:grpSpLocks/>
            </p:cNvGrpSpPr>
            <p:nvPr/>
          </p:nvGrpSpPr>
          <p:grpSpPr bwMode="auto">
            <a:xfrm>
              <a:off x="3289584" y="3712903"/>
              <a:ext cx="1136650" cy="992188"/>
              <a:chOff x="2064" y="2640"/>
              <a:chExt cx="716" cy="625"/>
            </a:xfrm>
          </p:grpSpPr>
          <p:grpSp>
            <p:nvGrpSpPr>
              <p:cNvPr id="93" name="Group 74"/>
              <p:cNvGrpSpPr>
                <a:grpSpLocks/>
              </p:cNvGrpSpPr>
              <p:nvPr/>
            </p:nvGrpSpPr>
            <p:grpSpPr bwMode="auto">
              <a:xfrm>
                <a:off x="2087" y="2640"/>
                <a:ext cx="636" cy="466"/>
                <a:chOff x="1920" y="2256"/>
                <a:chExt cx="480" cy="375"/>
              </a:xfrm>
            </p:grpSpPr>
            <p:sp>
              <p:nvSpPr>
                <p:cNvPr id="95" name="Freeform 75"/>
                <p:cNvSpPr>
                  <a:spLocks/>
                </p:cNvSpPr>
                <p:nvPr/>
              </p:nvSpPr>
              <p:spPr bwMode="auto">
                <a:xfrm>
                  <a:off x="1920" y="2256"/>
                  <a:ext cx="480" cy="362"/>
                </a:xfrm>
                <a:custGeom>
                  <a:avLst/>
                  <a:gdLst>
                    <a:gd name="T0" fmla="*/ 0 w 432"/>
                    <a:gd name="T1" fmla="*/ 334 h 336"/>
                    <a:gd name="T2" fmla="*/ 119 w 432"/>
                    <a:gd name="T3" fmla="*/ 223 h 336"/>
                    <a:gd name="T4" fmla="*/ 178 w 432"/>
                    <a:gd name="T5" fmla="*/ 56 h 336"/>
                    <a:gd name="T6" fmla="*/ 297 w 432"/>
                    <a:gd name="T7" fmla="*/ 56 h 336"/>
                    <a:gd name="T8" fmla="*/ 414 w 432"/>
                    <a:gd name="T9" fmla="*/ 0 h 336"/>
                    <a:gd name="T10" fmla="*/ 474 w 432"/>
                    <a:gd name="T11" fmla="*/ 167 h 336"/>
                    <a:gd name="T12" fmla="*/ 533 w 432"/>
                    <a:gd name="T13" fmla="*/ 279 h 336"/>
                    <a:gd name="T14" fmla="*/ 356 w 432"/>
                    <a:gd name="T15" fmla="*/ 390 h 336"/>
                    <a:gd name="T16" fmla="*/ 237 w 432"/>
                    <a:gd name="T17" fmla="*/ 390 h 336"/>
                    <a:gd name="T18" fmla="*/ 0 w 432"/>
                    <a:gd name="T19" fmla="*/ 334 h 3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2" h="336">
                      <a:moveTo>
                        <a:pt x="0" y="288"/>
                      </a:moveTo>
                      <a:lnTo>
                        <a:pt x="96" y="192"/>
                      </a:lnTo>
                      <a:lnTo>
                        <a:pt x="144" y="48"/>
                      </a:lnTo>
                      <a:lnTo>
                        <a:pt x="240" y="48"/>
                      </a:lnTo>
                      <a:lnTo>
                        <a:pt x="336" y="0"/>
                      </a:lnTo>
                      <a:lnTo>
                        <a:pt x="384" y="144"/>
                      </a:lnTo>
                      <a:lnTo>
                        <a:pt x="432" y="240"/>
                      </a:lnTo>
                      <a:lnTo>
                        <a:pt x="288" y="336"/>
                      </a:lnTo>
                      <a:lnTo>
                        <a:pt x="192" y="336"/>
                      </a:lnTo>
                      <a:lnTo>
                        <a:pt x="0" y="288"/>
                      </a:lnTo>
                      <a:close/>
                    </a:path>
                  </a:pathLst>
                </a:custGeom>
                <a:gradFill rotWithShape="0">
                  <a:gsLst>
                    <a:gs pos="0">
                      <a:srgbClr val="EEE802"/>
                    </a:gs>
                    <a:gs pos="100000">
                      <a:srgbClr val="FFFFFF"/>
                    </a:gs>
                  </a:gsLst>
                  <a:lin ang="0" scaled="1"/>
                </a:gradFill>
                <a:ln>
                  <a:noFill/>
                </a:ln>
                <a:effectLst/>
                <a:extLst>
                  <a:ext uri="{91240B29-F687-4F45-9708-019B960494DF}">
                    <a14:hiddenLine xmlns:a14="http://schemas.microsoft.com/office/drawing/2010/main" w="28575" cap="flat" cmpd="sng">
                      <a:solidFill>
                        <a:schemeClr val="accent2"/>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sp>
              <p:nvSpPr>
                <p:cNvPr id="96" name="Freeform 76"/>
                <p:cNvSpPr>
                  <a:spLocks/>
                </p:cNvSpPr>
                <p:nvPr/>
              </p:nvSpPr>
              <p:spPr bwMode="auto">
                <a:xfrm>
                  <a:off x="2178" y="2295"/>
                  <a:ext cx="140" cy="336"/>
                </a:xfrm>
                <a:custGeom>
                  <a:avLst/>
                  <a:gdLst>
                    <a:gd name="T0" fmla="*/ 28 w 380"/>
                    <a:gd name="T1" fmla="*/ 21 h 376"/>
                    <a:gd name="T2" fmla="*/ 27 w 380"/>
                    <a:gd name="T3" fmla="*/ 94 h 376"/>
                    <a:gd name="T4" fmla="*/ 20 w 380"/>
                    <a:gd name="T5" fmla="*/ 104 h 376"/>
                    <a:gd name="T6" fmla="*/ 4 w 380"/>
                    <a:gd name="T7" fmla="*/ 166 h 376"/>
                    <a:gd name="T8" fmla="*/ 6 w 380"/>
                    <a:gd name="T9" fmla="*/ 271 h 376"/>
                    <a:gd name="T10" fmla="*/ 50 w 380"/>
                    <a:gd name="T11" fmla="*/ 250 h 376"/>
                    <a:gd name="T12" fmla="*/ 41 w 380"/>
                    <a:gd name="T13" fmla="*/ 83 h 376"/>
                    <a:gd name="T14" fmla="*/ 32 w 380"/>
                    <a:gd name="T15" fmla="*/ 21 h 376"/>
                    <a:gd name="T16" fmla="*/ 28 w 380"/>
                    <a:gd name="T17" fmla="*/ 0 h 376"/>
                    <a:gd name="T18" fmla="*/ 28 w 380"/>
                    <a:gd name="T19" fmla="*/ 21 h 3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0" h="376">
                      <a:moveTo>
                        <a:pt x="210" y="26"/>
                      </a:moveTo>
                      <a:cubicBezTo>
                        <a:pt x="206" y="56"/>
                        <a:pt x="213" y="91"/>
                        <a:pt x="197" y="117"/>
                      </a:cubicBezTo>
                      <a:cubicBezTo>
                        <a:pt x="188" y="132"/>
                        <a:pt x="156" y="116"/>
                        <a:pt x="145" y="130"/>
                      </a:cubicBezTo>
                      <a:cubicBezTo>
                        <a:pt x="55" y="238"/>
                        <a:pt x="265" y="178"/>
                        <a:pt x="28" y="208"/>
                      </a:cubicBezTo>
                      <a:cubicBezTo>
                        <a:pt x="32" y="252"/>
                        <a:pt x="0" y="322"/>
                        <a:pt x="41" y="339"/>
                      </a:cubicBezTo>
                      <a:cubicBezTo>
                        <a:pt x="130" y="376"/>
                        <a:pt x="266" y="338"/>
                        <a:pt x="367" y="313"/>
                      </a:cubicBezTo>
                      <a:cubicBezTo>
                        <a:pt x="358" y="212"/>
                        <a:pt x="380" y="156"/>
                        <a:pt x="302" y="104"/>
                      </a:cubicBezTo>
                      <a:cubicBezTo>
                        <a:pt x="281" y="40"/>
                        <a:pt x="302" y="80"/>
                        <a:pt x="237" y="26"/>
                      </a:cubicBezTo>
                      <a:cubicBezTo>
                        <a:pt x="227" y="18"/>
                        <a:pt x="222" y="0"/>
                        <a:pt x="210" y="0"/>
                      </a:cubicBezTo>
                      <a:cubicBezTo>
                        <a:pt x="201" y="0"/>
                        <a:pt x="210" y="17"/>
                        <a:pt x="210" y="26"/>
                      </a:cubicBezTo>
                      <a:close/>
                    </a:path>
                  </a:pathLst>
                </a:custGeom>
                <a:gradFill rotWithShape="0">
                  <a:gsLst>
                    <a:gs pos="0">
                      <a:srgbClr val="FFFFCC"/>
                    </a:gs>
                    <a:gs pos="100000">
                      <a:srgbClr val="76765E"/>
                    </a:gs>
                  </a:gsLst>
                  <a:lin ang="0" scaled="1"/>
                </a:gradFill>
                <a:ln>
                  <a:noFill/>
                </a:ln>
                <a:effectLst/>
                <a:extLst>
                  <a:ext uri="{91240B29-F687-4F45-9708-019B960494DF}">
                    <a14:hiddenLine xmlns:a14="http://schemas.microsoft.com/office/drawing/2010/main" w="28575" cap="flat" cmpd="sng">
                      <a:solidFill>
                        <a:srgbClr val="FF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grpSp>
          <p:sp>
            <p:nvSpPr>
              <p:cNvPr id="94" name="Text Box 77"/>
              <p:cNvSpPr txBox="1">
                <a:spLocks noChangeArrowheads="1"/>
              </p:cNvSpPr>
              <p:nvPr/>
            </p:nvSpPr>
            <p:spPr bwMode="auto">
              <a:xfrm>
                <a:off x="2064" y="3071"/>
                <a:ext cx="716" cy="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sz="1400">
                    <a:latin typeface="+mj-lt"/>
                  </a:rPr>
                  <a:t>7,06 g S</a:t>
                </a:r>
              </a:p>
            </p:txBody>
          </p:sp>
        </p:grpSp>
        <p:sp>
          <p:nvSpPr>
            <p:cNvPr id="98" name="Text Box 80"/>
            <p:cNvSpPr txBox="1">
              <a:spLocks noChangeArrowheads="1"/>
            </p:cNvSpPr>
            <p:nvPr/>
          </p:nvSpPr>
          <p:spPr bwMode="auto">
            <a:xfrm>
              <a:off x="2378359" y="3839901"/>
              <a:ext cx="45720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sz="1400" b="1">
                  <a:solidFill>
                    <a:srgbClr val="FF3300"/>
                  </a:solidFill>
                  <a:latin typeface="+mj-lt"/>
                </a:rPr>
                <a:t>+</a:t>
              </a:r>
            </a:p>
          </p:txBody>
        </p:sp>
        <p:sp>
          <p:nvSpPr>
            <p:cNvPr id="102" name="AutoShape 84"/>
            <p:cNvSpPr>
              <a:spLocks noChangeArrowheads="1"/>
            </p:cNvSpPr>
            <p:nvPr/>
          </p:nvSpPr>
          <p:spPr bwMode="auto">
            <a:xfrm>
              <a:off x="4607209" y="3912926"/>
              <a:ext cx="990600" cy="422275"/>
            </a:xfrm>
            <a:custGeom>
              <a:avLst/>
              <a:gdLst>
                <a:gd name="T0" fmla="*/ 34072513 w 21600"/>
                <a:gd name="T1" fmla="*/ 0 h 21600"/>
                <a:gd name="T2" fmla="*/ 0 w 21600"/>
                <a:gd name="T3" fmla="*/ 4127699 h 21600"/>
                <a:gd name="T4" fmla="*/ 34072513 w 21600"/>
                <a:gd name="T5" fmla="*/ 8255379 h 21600"/>
                <a:gd name="T6" fmla="*/ 45430017 w 21600"/>
                <a:gd name="T7" fmla="*/ 4127699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3300"/>
            </a:solidFill>
            <a:ln w="6350">
              <a:solidFill>
                <a:schemeClr val="tx1"/>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grpSp>
          <p:nvGrpSpPr>
            <p:cNvPr id="107" name="Group 89"/>
            <p:cNvGrpSpPr>
              <a:grpSpLocks/>
            </p:cNvGrpSpPr>
            <p:nvPr/>
          </p:nvGrpSpPr>
          <p:grpSpPr bwMode="auto">
            <a:xfrm>
              <a:off x="7548847" y="3897048"/>
              <a:ext cx="942975" cy="803275"/>
              <a:chOff x="4747" y="2756"/>
              <a:chExt cx="534" cy="506"/>
            </a:xfrm>
          </p:grpSpPr>
          <p:grpSp>
            <p:nvGrpSpPr>
              <p:cNvPr id="108" name="Group 90"/>
              <p:cNvGrpSpPr>
                <a:grpSpLocks/>
              </p:cNvGrpSpPr>
              <p:nvPr/>
            </p:nvGrpSpPr>
            <p:grpSpPr bwMode="auto">
              <a:xfrm>
                <a:off x="4875" y="2756"/>
                <a:ext cx="298" cy="271"/>
                <a:chOff x="1920" y="2256"/>
                <a:chExt cx="480" cy="375"/>
              </a:xfrm>
            </p:grpSpPr>
            <p:sp>
              <p:nvSpPr>
                <p:cNvPr id="110" name="Freeform 91"/>
                <p:cNvSpPr>
                  <a:spLocks/>
                </p:cNvSpPr>
                <p:nvPr/>
              </p:nvSpPr>
              <p:spPr bwMode="auto">
                <a:xfrm>
                  <a:off x="1920" y="2256"/>
                  <a:ext cx="480" cy="362"/>
                </a:xfrm>
                <a:custGeom>
                  <a:avLst/>
                  <a:gdLst>
                    <a:gd name="T0" fmla="*/ 0 w 432"/>
                    <a:gd name="T1" fmla="*/ 334 h 336"/>
                    <a:gd name="T2" fmla="*/ 119 w 432"/>
                    <a:gd name="T3" fmla="*/ 223 h 336"/>
                    <a:gd name="T4" fmla="*/ 178 w 432"/>
                    <a:gd name="T5" fmla="*/ 56 h 336"/>
                    <a:gd name="T6" fmla="*/ 297 w 432"/>
                    <a:gd name="T7" fmla="*/ 56 h 336"/>
                    <a:gd name="T8" fmla="*/ 414 w 432"/>
                    <a:gd name="T9" fmla="*/ 0 h 336"/>
                    <a:gd name="T10" fmla="*/ 474 w 432"/>
                    <a:gd name="T11" fmla="*/ 167 h 336"/>
                    <a:gd name="T12" fmla="*/ 533 w 432"/>
                    <a:gd name="T13" fmla="*/ 279 h 336"/>
                    <a:gd name="T14" fmla="*/ 356 w 432"/>
                    <a:gd name="T15" fmla="*/ 390 h 336"/>
                    <a:gd name="T16" fmla="*/ 237 w 432"/>
                    <a:gd name="T17" fmla="*/ 390 h 336"/>
                    <a:gd name="T18" fmla="*/ 0 w 432"/>
                    <a:gd name="T19" fmla="*/ 334 h 3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2" h="336">
                      <a:moveTo>
                        <a:pt x="0" y="288"/>
                      </a:moveTo>
                      <a:lnTo>
                        <a:pt x="96" y="192"/>
                      </a:lnTo>
                      <a:lnTo>
                        <a:pt x="144" y="48"/>
                      </a:lnTo>
                      <a:lnTo>
                        <a:pt x="240" y="48"/>
                      </a:lnTo>
                      <a:lnTo>
                        <a:pt x="336" y="0"/>
                      </a:lnTo>
                      <a:lnTo>
                        <a:pt x="384" y="144"/>
                      </a:lnTo>
                      <a:lnTo>
                        <a:pt x="432" y="240"/>
                      </a:lnTo>
                      <a:lnTo>
                        <a:pt x="288" y="336"/>
                      </a:lnTo>
                      <a:lnTo>
                        <a:pt x="192" y="336"/>
                      </a:lnTo>
                      <a:lnTo>
                        <a:pt x="0" y="288"/>
                      </a:lnTo>
                      <a:close/>
                    </a:path>
                  </a:pathLst>
                </a:custGeom>
                <a:gradFill rotWithShape="0">
                  <a:gsLst>
                    <a:gs pos="0">
                      <a:srgbClr val="EEE802"/>
                    </a:gs>
                    <a:gs pos="100000">
                      <a:srgbClr val="FFFFFF"/>
                    </a:gs>
                  </a:gsLst>
                  <a:lin ang="0" scaled="1"/>
                </a:gradFill>
                <a:ln>
                  <a:noFill/>
                </a:ln>
                <a:effectLst/>
                <a:extLst>
                  <a:ext uri="{91240B29-F687-4F45-9708-019B960494DF}">
                    <a14:hiddenLine xmlns:a14="http://schemas.microsoft.com/office/drawing/2010/main" w="28575" cap="flat" cmpd="sng">
                      <a:solidFill>
                        <a:schemeClr val="accent2"/>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sp>
              <p:nvSpPr>
                <p:cNvPr id="111" name="Freeform 92"/>
                <p:cNvSpPr>
                  <a:spLocks/>
                </p:cNvSpPr>
                <p:nvPr/>
              </p:nvSpPr>
              <p:spPr bwMode="auto">
                <a:xfrm>
                  <a:off x="2178" y="2295"/>
                  <a:ext cx="140" cy="336"/>
                </a:xfrm>
                <a:custGeom>
                  <a:avLst/>
                  <a:gdLst>
                    <a:gd name="T0" fmla="*/ 28 w 380"/>
                    <a:gd name="T1" fmla="*/ 21 h 376"/>
                    <a:gd name="T2" fmla="*/ 27 w 380"/>
                    <a:gd name="T3" fmla="*/ 94 h 376"/>
                    <a:gd name="T4" fmla="*/ 20 w 380"/>
                    <a:gd name="T5" fmla="*/ 104 h 376"/>
                    <a:gd name="T6" fmla="*/ 4 w 380"/>
                    <a:gd name="T7" fmla="*/ 166 h 376"/>
                    <a:gd name="T8" fmla="*/ 6 w 380"/>
                    <a:gd name="T9" fmla="*/ 271 h 376"/>
                    <a:gd name="T10" fmla="*/ 50 w 380"/>
                    <a:gd name="T11" fmla="*/ 250 h 376"/>
                    <a:gd name="T12" fmla="*/ 41 w 380"/>
                    <a:gd name="T13" fmla="*/ 83 h 376"/>
                    <a:gd name="T14" fmla="*/ 32 w 380"/>
                    <a:gd name="T15" fmla="*/ 21 h 376"/>
                    <a:gd name="T16" fmla="*/ 28 w 380"/>
                    <a:gd name="T17" fmla="*/ 0 h 376"/>
                    <a:gd name="T18" fmla="*/ 28 w 380"/>
                    <a:gd name="T19" fmla="*/ 21 h 3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0" h="376">
                      <a:moveTo>
                        <a:pt x="210" y="26"/>
                      </a:moveTo>
                      <a:cubicBezTo>
                        <a:pt x="206" y="56"/>
                        <a:pt x="213" y="91"/>
                        <a:pt x="197" y="117"/>
                      </a:cubicBezTo>
                      <a:cubicBezTo>
                        <a:pt x="188" y="132"/>
                        <a:pt x="156" y="116"/>
                        <a:pt x="145" y="130"/>
                      </a:cubicBezTo>
                      <a:cubicBezTo>
                        <a:pt x="55" y="238"/>
                        <a:pt x="265" y="178"/>
                        <a:pt x="28" y="208"/>
                      </a:cubicBezTo>
                      <a:cubicBezTo>
                        <a:pt x="32" y="252"/>
                        <a:pt x="0" y="322"/>
                        <a:pt x="41" y="339"/>
                      </a:cubicBezTo>
                      <a:cubicBezTo>
                        <a:pt x="130" y="376"/>
                        <a:pt x="266" y="338"/>
                        <a:pt x="367" y="313"/>
                      </a:cubicBezTo>
                      <a:cubicBezTo>
                        <a:pt x="358" y="212"/>
                        <a:pt x="380" y="156"/>
                        <a:pt x="302" y="104"/>
                      </a:cubicBezTo>
                      <a:cubicBezTo>
                        <a:pt x="281" y="40"/>
                        <a:pt x="302" y="80"/>
                        <a:pt x="237" y="26"/>
                      </a:cubicBezTo>
                      <a:cubicBezTo>
                        <a:pt x="227" y="18"/>
                        <a:pt x="222" y="0"/>
                        <a:pt x="210" y="0"/>
                      </a:cubicBezTo>
                      <a:cubicBezTo>
                        <a:pt x="201" y="0"/>
                        <a:pt x="210" y="17"/>
                        <a:pt x="210" y="26"/>
                      </a:cubicBezTo>
                      <a:close/>
                    </a:path>
                  </a:pathLst>
                </a:custGeom>
                <a:gradFill rotWithShape="0">
                  <a:gsLst>
                    <a:gs pos="0">
                      <a:srgbClr val="FFFFCC"/>
                    </a:gs>
                    <a:gs pos="100000">
                      <a:srgbClr val="76765E"/>
                    </a:gs>
                  </a:gsLst>
                  <a:lin ang="0" scaled="1"/>
                </a:gradFill>
                <a:ln>
                  <a:noFill/>
                </a:ln>
                <a:effectLst/>
                <a:extLst>
                  <a:ext uri="{91240B29-F687-4F45-9708-019B960494DF}">
                    <a14:hiddenLine xmlns:a14="http://schemas.microsoft.com/office/drawing/2010/main" w="28575" cap="flat" cmpd="sng">
                      <a:solidFill>
                        <a:srgbClr val="FF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grpSp>
          <p:sp>
            <p:nvSpPr>
              <p:cNvPr id="109" name="Text Box 93"/>
              <p:cNvSpPr txBox="1">
                <a:spLocks noChangeArrowheads="1"/>
              </p:cNvSpPr>
              <p:nvPr/>
            </p:nvSpPr>
            <p:spPr bwMode="auto">
              <a:xfrm>
                <a:off x="4747" y="3068"/>
                <a:ext cx="534" cy="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sz="1400">
                    <a:latin typeface="+mj-lt"/>
                  </a:rPr>
                  <a:t>2,00 g S</a:t>
                </a:r>
              </a:p>
            </p:txBody>
          </p:sp>
        </p:grpSp>
        <p:grpSp>
          <p:nvGrpSpPr>
            <p:cNvPr id="112" name="Group 94"/>
            <p:cNvGrpSpPr>
              <a:grpSpLocks/>
            </p:cNvGrpSpPr>
            <p:nvPr/>
          </p:nvGrpSpPr>
          <p:grpSpPr bwMode="auto">
            <a:xfrm>
              <a:off x="5748622" y="3789103"/>
              <a:ext cx="1336675" cy="922338"/>
              <a:chOff x="3613" y="2688"/>
              <a:chExt cx="842" cy="581"/>
            </a:xfrm>
          </p:grpSpPr>
          <p:sp>
            <p:nvSpPr>
              <p:cNvPr id="113" name="Text Box 95"/>
              <p:cNvSpPr txBox="1">
                <a:spLocks noChangeArrowheads="1"/>
              </p:cNvSpPr>
              <p:nvPr/>
            </p:nvSpPr>
            <p:spPr bwMode="auto">
              <a:xfrm>
                <a:off x="3613" y="3075"/>
                <a:ext cx="842" cy="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sz="1400">
                    <a:latin typeface="+mj-lt"/>
                  </a:rPr>
                  <a:t>15,06 g CuS</a:t>
                </a:r>
              </a:p>
            </p:txBody>
          </p:sp>
          <p:sp>
            <p:nvSpPr>
              <p:cNvPr id="114" name="Freeform 96"/>
              <p:cNvSpPr>
                <a:spLocks/>
              </p:cNvSpPr>
              <p:nvPr/>
            </p:nvSpPr>
            <p:spPr bwMode="auto">
              <a:xfrm>
                <a:off x="3744" y="2688"/>
                <a:ext cx="480" cy="362"/>
              </a:xfrm>
              <a:custGeom>
                <a:avLst/>
                <a:gdLst>
                  <a:gd name="T0" fmla="*/ 0 w 432"/>
                  <a:gd name="T1" fmla="*/ 334 h 336"/>
                  <a:gd name="T2" fmla="*/ 119 w 432"/>
                  <a:gd name="T3" fmla="*/ 223 h 336"/>
                  <a:gd name="T4" fmla="*/ 178 w 432"/>
                  <a:gd name="T5" fmla="*/ 56 h 336"/>
                  <a:gd name="T6" fmla="*/ 297 w 432"/>
                  <a:gd name="T7" fmla="*/ 56 h 336"/>
                  <a:gd name="T8" fmla="*/ 414 w 432"/>
                  <a:gd name="T9" fmla="*/ 0 h 336"/>
                  <a:gd name="T10" fmla="*/ 474 w 432"/>
                  <a:gd name="T11" fmla="*/ 167 h 336"/>
                  <a:gd name="T12" fmla="*/ 533 w 432"/>
                  <a:gd name="T13" fmla="*/ 279 h 336"/>
                  <a:gd name="T14" fmla="*/ 356 w 432"/>
                  <a:gd name="T15" fmla="*/ 390 h 336"/>
                  <a:gd name="T16" fmla="*/ 237 w 432"/>
                  <a:gd name="T17" fmla="*/ 390 h 336"/>
                  <a:gd name="T18" fmla="*/ 0 w 432"/>
                  <a:gd name="T19" fmla="*/ 334 h 3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2" h="336">
                    <a:moveTo>
                      <a:pt x="0" y="288"/>
                    </a:moveTo>
                    <a:lnTo>
                      <a:pt x="96" y="192"/>
                    </a:lnTo>
                    <a:lnTo>
                      <a:pt x="144" y="48"/>
                    </a:lnTo>
                    <a:lnTo>
                      <a:pt x="240" y="48"/>
                    </a:lnTo>
                    <a:lnTo>
                      <a:pt x="336" y="0"/>
                    </a:lnTo>
                    <a:lnTo>
                      <a:pt x="384" y="144"/>
                    </a:lnTo>
                    <a:lnTo>
                      <a:pt x="432" y="240"/>
                    </a:lnTo>
                    <a:lnTo>
                      <a:pt x="288" y="336"/>
                    </a:lnTo>
                    <a:lnTo>
                      <a:pt x="192" y="336"/>
                    </a:lnTo>
                    <a:lnTo>
                      <a:pt x="0" y="288"/>
                    </a:lnTo>
                    <a:close/>
                  </a:path>
                </a:pathLst>
              </a:custGeom>
              <a:gradFill rotWithShape="0">
                <a:gsLst>
                  <a:gs pos="0">
                    <a:srgbClr val="656301"/>
                  </a:gs>
                  <a:gs pos="100000">
                    <a:srgbClr val="2F2E00"/>
                  </a:gs>
                </a:gsLst>
                <a:lin ang="0" scaled="1"/>
              </a:gradFill>
              <a:ln>
                <a:noFill/>
              </a:ln>
              <a:effectLst/>
              <a:extLst>
                <a:ext uri="{91240B29-F687-4F45-9708-019B960494DF}">
                  <a14:hiddenLine xmlns:a14="http://schemas.microsoft.com/office/drawing/2010/main" w="28575" cap="flat" cmpd="sng">
                    <a:solidFill>
                      <a:schemeClr val="accent2"/>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grpSp>
      </p:grpSp>
      <p:grpSp>
        <p:nvGrpSpPr>
          <p:cNvPr id="143" name="142 Grupo"/>
          <p:cNvGrpSpPr/>
          <p:nvPr/>
        </p:nvGrpSpPr>
        <p:grpSpPr>
          <a:xfrm>
            <a:off x="1154852" y="4849556"/>
            <a:ext cx="7396162" cy="1163632"/>
            <a:chOff x="1227422" y="4849556"/>
            <a:chExt cx="7396162" cy="1163632"/>
          </a:xfrm>
        </p:grpSpPr>
        <p:grpSp>
          <p:nvGrpSpPr>
            <p:cNvPr id="56" name="Group 37"/>
            <p:cNvGrpSpPr>
              <a:grpSpLocks/>
            </p:cNvGrpSpPr>
            <p:nvPr/>
          </p:nvGrpSpPr>
          <p:grpSpPr bwMode="auto">
            <a:xfrm>
              <a:off x="1227422" y="4876538"/>
              <a:ext cx="1214438" cy="1136650"/>
              <a:chOff x="765" y="3373"/>
              <a:chExt cx="765" cy="716"/>
            </a:xfrm>
          </p:grpSpPr>
          <p:grpSp>
            <p:nvGrpSpPr>
              <p:cNvPr id="57" name="Group 38"/>
              <p:cNvGrpSpPr>
                <a:grpSpLocks/>
              </p:cNvGrpSpPr>
              <p:nvPr/>
            </p:nvGrpSpPr>
            <p:grpSpPr bwMode="auto">
              <a:xfrm>
                <a:off x="765" y="3373"/>
                <a:ext cx="755" cy="534"/>
                <a:chOff x="621" y="3373"/>
                <a:chExt cx="755" cy="534"/>
              </a:xfrm>
            </p:grpSpPr>
            <p:grpSp>
              <p:nvGrpSpPr>
                <p:cNvPr id="59" name="Group 39"/>
                <p:cNvGrpSpPr>
                  <a:grpSpLocks/>
                </p:cNvGrpSpPr>
                <p:nvPr/>
              </p:nvGrpSpPr>
              <p:grpSpPr bwMode="auto">
                <a:xfrm rot="5400000">
                  <a:off x="507" y="3487"/>
                  <a:ext cx="534" cy="305"/>
                  <a:chOff x="1675" y="1633"/>
                  <a:chExt cx="1351" cy="293"/>
                </a:xfrm>
              </p:grpSpPr>
              <p:sp>
                <p:nvSpPr>
                  <p:cNvPr id="74" name="Oval 40"/>
                  <p:cNvSpPr>
                    <a:spLocks noChangeArrowheads="1"/>
                  </p:cNvSpPr>
                  <p:nvPr/>
                </p:nvSpPr>
                <p:spPr bwMode="auto">
                  <a:xfrm>
                    <a:off x="225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75" name="Oval 41"/>
                  <p:cNvSpPr>
                    <a:spLocks noChangeArrowheads="1"/>
                  </p:cNvSpPr>
                  <p:nvPr/>
                </p:nvSpPr>
                <p:spPr bwMode="auto">
                  <a:xfrm>
                    <a:off x="2371"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76" name="Oval 42"/>
                  <p:cNvSpPr>
                    <a:spLocks noChangeArrowheads="1"/>
                  </p:cNvSpPr>
                  <p:nvPr/>
                </p:nvSpPr>
                <p:spPr bwMode="auto">
                  <a:xfrm>
                    <a:off x="249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77" name="Oval 43"/>
                  <p:cNvSpPr>
                    <a:spLocks noChangeArrowheads="1"/>
                  </p:cNvSpPr>
                  <p:nvPr/>
                </p:nvSpPr>
                <p:spPr bwMode="auto">
                  <a:xfrm>
                    <a:off x="261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78" name="Oval 44"/>
                  <p:cNvSpPr>
                    <a:spLocks noChangeArrowheads="1"/>
                  </p:cNvSpPr>
                  <p:nvPr/>
                </p:nvSpPr>
                <p:spPr bwMode="auto">
                  <a:xfrm>
                    <a:off x="1775"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79" name="Oval 45"/>
                  <p:cNvSpPr>
                    <a:spLocks noChangeArrowheads="1"/>
                  </p:cNvSpPr>
                  <p:nvPr/>
                </p:nvSpPr>
                <p:spPr bwMode="auto">
                  <a:xfrm>
                    <a:off x="1894"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80" name="Oval 46"/>
                  <p:cNvSpPr>
                    <a:spLocks noChangeArrowheads="1"/>
                  </p:cNvSpPr>
                  <p:nvPr/>
                </p:nvSpPr>
                <p:spPr bwMode="auto">
                  <a:xfrm>
                    <a:off x="2014"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81" name="Oval 47"/>
                  <p:cNvSpPr>
                    <a:spLocks noChangeArrowheads="1"/>
                  </p:cNvSpPr>
                  <p:nvPr/>
                </p:nvSpPr>
                <p:spPr bwMode="auto">
                  <a:xfrm>
                    <a:off x="2135"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82" name="Line 48"/>
                  <p:cNvSpPr>
                    <a:spLocks noChangeShapeType="1"/>
                  </p:cNvSpPr>
                  <p:nvPr/>
                </p:nvSpPr>
                <p:spPr bwMode="auto">
                  <a:xfrm>
                    <a:off x="1983" y="1651"/>
                    <a:ext cx="837" cy="0"/>
                  </a:xfrm>
                  <a:prstGeom prst="line">
                    <a:avLst/>
                  </a:prstGeom>
                  <a:noFill/>
                  <a:ln w="635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83" name="Arc 49"/>
                  <p:cNvSpPr>
                    <a:spLocks/>
                  </p:cNvSpPr>
                  <p:nvPr/>
                </p:nvSpPr>
                <p:spPr bwMode="auto">
                  <a:xfrm rot="17435409">
                    <a:off x="1816" y="1492"/>
                    <a:ext cx="209" cy="491"/>
                  </a:xfrm>
                  <a:custGeom>
                    <a:avLst/>
                    <a:gdLst>
                      <a:gd name="T0" fmla="*/ 0 w 23262"/>
                      <a:gd name="T1" fmla="*/ 0 h 21600"/>
                      <a:gd name="T2" fmla="*/ 2 w 23262"/>
                      <a:gd name="T3" fmla="*/ 0 h 21600"/>
                      <a:gd name="T4" fmla="*/ 0 w 23262"/>
                      <a:gd name="T5" fmla="*/ 1 h 21600"/>
                      <a:gd name="T6" fmla="*/ 0 60000 65536"/>
                      <a:gd name="T7" fmla="*/ 0 60000 65536"/>
                      <a:gd name="T8" fmla="*/ 0 60000 65536"/>
                    </a:gdLst>
                    <a:ahLst/>
                    <a:cxnLst>
                      <a:cxn ang="T6">
                        <a:pos x="T0" y="T1"/>
                      </a:cxn>
                      <a:cxn ang="T7">
                        <a:pos x="T2" y="T3"/>
                      </a:cxn>
                      <a:cxn ang="T8">
                        <a:pos x="T4" y="T5"/>
                      </a:cxn>
                    </a:cxnLst>
                    <a:rect l="0" t="0" r="r" b="b"/>
                    <a:pathLst>
                      <a:path w="23262" h="21600" fill="none" extrusionOk="0">
                        <a:moveTo>
                          <a:pt x="0" y="135"/>
                        </a:moveTo>
                        <a:cubicBezTo>
                          <a:pt x="801" y="45"/>
                          <a:pt x="1607" y="-1"/>
                          <a:pt x="2414" y="0"/>
                        </a:cubicBezTo>
                        <a:cubicBezTo>
                          <a:pt x="12167" y="0"/>
                          <a:pt x="20711" y="6536"/>
                          <a:pt x="23262" y="15950"/>
                        </a:cubicBezTo>
                      </a:path>
                      <a:path w="23262" h="21600" stroke="0" extrusionOk="0">
                        <a:moveTo>
                          <a:pt x="0" y="135"/>
                        </a:moveTo>
                        <a:cubicBezTo>
                          <a:pt x="801" y="45"/>
                          <a:pt x="1607" y="-1"/>
                          <a:pt x="2414" y="0"/>
                        </a:cubicBezTo>
                        <a:cubicBezTo>
                          <a:pt x="12167" y="0"/>
                          <a:pt x="20711" y="6536"/>
                          <a:pt x="23262" y="15950"/>
                        </a:cubicBezTo>
                        <a:lnTo>
                          <a:pt x="2414" y="21600"/>
                        </a:lnTo>
                        <a:lnTo>
                          <a:pt x="0" y="135"/>
                        </a:lnTo>
                        <a:close/>
                      </a:path>
                    </a:pathLst>
                  </a:cu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84" name="Line 50"/>
                  <p:cNvSpPr>
                    <a:spLocks noChangeShapeType="1"/>
                  </p:cNvSpPr>
                  <p:nvPr/>
                </p:nvSpPr>
                <p:spPr bwMode="auto">
                  <a:xfrm>
                    <a:off x="1769" y="1818"/>
                    <a:ext cx="69" cy="2"/>
                  </a:xfrm>
                  <a:prstGeom prst="line">
                    <a:avLst/>
                  </a:prstGeom>
                  <a:noFill/>
                  <a:ln w="127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85" name="Arc 51"/>
                  <p:cNvSpPr>
                    <a:spLocks/>
                  </p:cNvSpPr>
                  <p:nvPr/>
                </p:nvSpPr>
                <p:spPr bwMode="auto">
                  <a:xfrm>
                    <a:off x="2820" y="1677"/>
                    <a:ext cx="133" cy="186"/>
                  </a:xfrm>
                  <a:custGeom>
                    <a:avLst/>
                    <a:gdLst>
                      <a:gd name="T0" fmla="*/ 0 w 20392"/>
                      <a:gd name="T1" fmla="*/ 0 h 21600"/>
                      <a:gd name="T2" fmla="*/ 1 w 20392"/>
                      <a:gd name="T3" fmla="*/ 2 h 21600"/>
                      <a:gd name="T4" fmla="*/ 0 w 20392"/>
                      <a:gd name="T5" fmla="*/ 3 h 21600"/>
                      <a:gd name="T6" fmla="*/ 0 60000 65536"/>
                      <a:gd name="T7" fmla="*/ 0 60000 65536"/>
                      <a:gd name="T8" fmla="*/ 0 60000 65536"/>
                    </a:gdLst>
                    <a:ahLst/>
                    <a:cxnLst>
                      <a:cxn ang="T6">
                        <a:pos x="T0" y="T1"/>
                      </a:cxn>
                      <a:cxn ang="T7">
                        <a:pos x="T2" y="T3"/>
                      </a:cxn>
                      <a:cxn ang="T8">
                        <a:pos x="T4" y="T5"/>
                      </a:cxn>
                    </a:cxnLst>
                    <a:rect l="0" t="0" r="r" b="b"/>
                    <a:pathLst>
                      <a:path w="20392" h="21600" fill="none" extrusionOk="0">
                        <a:moveTo>
                          <a:pt x="-1" y="0"/>
                        </a:moveTo>
                        <a:cubicBezTo>
                          <a:pt x="9184" y="0"/>
                          <a:pt x="17364" y="5807"/>
                          <a:pt x="20392" y="14478"/>
                        </a:cubicBezTo>
                      </a:path>
                      <a:path w="20392" h="21600" stroke="0" extrusionOk="0">
                        <a:moveTo>
                          <a:pt x="-1" y="0"/>
                        </a:moveTo>
                        <a:cubicBezTo>
                          <a:pt x="9184" y="0"/>
                          <a:pt x="17364" y="5807"/>
                          <a:pt x="20392" y="14478"/>
                        </a:cubicBezTo>
                        <a:lnTo>
                          <a:pt x="0" y="21600"/>
                        </a:lnTo>
                        <a:lnTo>
                          <a:pt x="-1" y="0"/>
                        </a:lnTo>
                        <a:close/>
                      </a:path>
                    </a:pathLst>
                  </a:cu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86" name="Line 52"/>
                  <p:cNvSpPr>
                    <a:spLocks noChangeShapeType="1"/>
                  </p:cNvSpPr>
                  <p:nvPr/>
                </p:nvSpPr>
                <p:spPr bwMode="auto">
                  <a:xfrm flipV="1">
                    <a:off x="2954" y="1807"/>
                    <a:ext cx="64" cy="0"/>
                  </a:xfrm>
                  <a:prstGeom prst="line">
                    <a:avLst/>
                  </a:prstGeom>
                  <a:noFill/>
                  <a:ln w="127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grpSp>
            <p:grpSp>
              <p:nvGrpSpPr>
                <p:cNvPr id="60" name="Group 53"/>
                <p:cNvGrpSpPr>
                  <a:grpSpLocks/>
                </p:cNvGrpSpPr>
                <p:nvPr/>
              </p:nvGrpSpPr>
              <p:grpSpPr bwMode="auto">
                <a:xfrm rot="5400000">
                  <a:off x="957" y="3487"/>
                  <a:ext cx="534" cy="305"/>
                  <a:chOff x="1675" y="1633"/>
                  <a:chExt cx="1351" cy="293"/>
                </a:xfrm>
              </p:grpSpPr>
              <p:sp>
                <p:nvSpPr>
                  <p:cNvPr id="61" name="Oval 54"/>
                  <p:cNvSpPr>
                    <a:spLocks noChangeArrowheads="1"/>
                  </p:cNvSpPr>
                  <p:nvPr/>
                </p:nvSpPr>
                <p:spPr bwMode="auto">
                  <a:xfrm>
                    <a:off x="225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62" name="Oval 55"/>
                  <p:cNvSpPr>
                    <a:spLocks noChangeArrowheads="1"/>
                  </p:cNvSpPr>
                  <p:nvPr/>
                </p:nvSpPr>
                <p:spPr bwMode="auto">
                  <a:xfrm>
                    <a:off x="2371"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63" name="Oval 56"/>
                  <p:cNvSpPr>
                    <a:spLocks noChangeArrowheads="1"/>
                  </p:cNvSpPr>
                  <p:nvPr/>
                </p:nvSpPr>
                <p:spPr bwMode="auto">
                  <a:xfrm>
                    <a:off x="249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64" name="Oval 57"/>
                  <p:cNvSpPr>
                    <a:spLocks noChangeArrowheads="1"/>
                  </p:cNvSpPr>
                  <p:nvPr/>
                </p:nvSpPr>
                <p:spPr bwMode="auto">
                  <a:xfrm>
                    <a:off x="261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65" name="Oval 58"/>
                  <p:cNvSpPr>
                    <a:spLocks noChangeArrowheads="1"/>
                  </p:cNvSpPr>
                  <p:nvPr/>
                </p:nvSpPr>
                <p:spPr bwMode="auto">
                  <a:xfrm>
                    <a:off x="1775"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66" name="Oval 59"/>
                  <p:cNvSpPr>
                    <a:spLocks noChangeArrowheads="1"/>
                  </p:cNvSpPr>
                  <p:nvPr/>
                </p:nvSpPr>
                <p:spPr bwMode="auto">
                  <a:xfrm>
                    <a:off x="1894"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67" name="Oval 60"/>
                  <p:cNvSpPr>
                    <a:spLocks noChangeArrowheads="1"/>
                  </p:cNvSpPr>
                  <p:nvPr/>
                </p:nvSpPr>
                <p:spPr bwMode="auto">
                  <a:xfrm>
                    <a:off x="2014"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68" name="Oval 61"/>
                  <p:cNvSpPr>
                    <a:spLocks noChangeArrowheads="1"/>
                  </p:cNvSpPr>
                  <p:nvPr/>
                </p:nvSpPr>
                <p:spPr bwMode="auto">
                  <a:xfrm>
                    <a:off x="2135"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69" name="Line 62"/>
                  <p:cNvSpPr>
                    <a:spLocks noChangeShapeType="1"/>
                  </p:cNvSpPr>
                  <p:nvPr/>
                </p:nvSpPr>
                <p:spPr bwMode="auto">
                  <a:xfrm>
                    <a:off x="1983" y="1651"/>
                    <a:ext cx="837" cy="0"/>
                  </a:xfrm>
                  <a:prstGeom prst="line">
                    <a:avLst/>
                  </a:prstGeom>
                  <a:noFill/>
                  <a:ln w="635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70" name="Arc 63"/>
                  <p:cNvSpPr>
                    <a:spLocks/>
                  </p:cNvSpPr>
                  <p:nvPr/>
                </p:nvSpPr>
                <p:spPr bwMode="auto">
                  <a:xfrm rot="17435409">
                    <a:off x="1816" y="1492"/>
                    <a:ext cx="209" cy="491"/>
                  </a:xfrm>
                  <a:custGeom>
                    <a:avLst/>
                    <a:gdLst>
                      <a:gd name="T0" fmla="*/ 0 w 23262"/>
                      <a:gd name="T1" fmla="*/ 0 h 21600"/>
                      <a:gd name="T2" fmla="*/ 2 w 23262"/>
                      <a:gd name="T3" fmla="*/ 0 h 21600"/>
                      <a:gd name="T4" fmla="*/ 0 w 23262"/>
                      <a:gd name="T5" fmla="*/ 1 h 21600"/>
                      <a:gd name="T6" fmla="*/ 0 60000 65536"/>
                      <a:gd name="T7" fmla="*/ 0 60000 65536"/>
                      <a:gd name="T8" fmla="*/ 0 60000 65536"/>
                    </a:gdLst>
                    <a:ahLst/>
                    <a:cxnLst>
                      <a:cxn ang="T6">
                        <a:pos x="T0" y="T1"/>
                      </a:cxn>
                      <a:cxn ang="T7">
                        <a:pos x="T2" y="T3"/>
                      </a:cxn>
                      <a:cxn ang="T8">
                        <a:pos x="T4" y="T5"/>
                      </a:cxn>
                    </a:cxnLst>
                    <a:rect l="0" t="0" r="r" b="b"/>
                    <a:pathLst>
                      <a:path w="23262" h="21600" fill="none" extrusionOk="0">
                        <a:moveTo>
                          <a:pt x="0" y="135"/>
                        </a:moveTo>
                        <a:cubicBezTo>
                          <a:pt x="801" y="45"/>
                          <a:pt x="1607" y="-1"/>
                          <a:pt x="2414" y="0"/>
                        </a:cubicBezTo>
                        <a:cubicBezTo>
                          <a:pt x="12167" y="0"/>
                          <a:pt x="20711" y="6536"/>
                          <a:pt x="23262" y="15950"/>
                        </a:cubicBezTo>
                      </a:path>
                      <a:path w="23262" h="21600" stroke="0" extrusionOk="0">
                        <a:moveTo>
                          <a:pt x="0" y="135"/>
                        </a:moveTo>
                        <a:cubicBezTo>
                          <a:pt x="801" y="45"/>
                          <a:pt x="1607" y="-1"/>
                          <a:pt x="2414" y="0"/>
                        </a:cubicBezTo>
                        <a:cubicBezTo>
                          <a:pt x="12167" y="0"/>
                          <a:pt x="20711" y="6536"/>
                          <a:pt x="23262" y="15950"/>
                        </a:cubicBezTo>
                        <a:lnTo>
                          <a:pt x="2414" y="21600"/>
                        </a:lnTo>
                        <a:lnTo>
                          <a:pt x="0" y="135"/>
                        </a:lnTo>
                        <a:close/>
                      </a:path>
                    </a:pathLst>
                  </a:cu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71" name="Line 64"/>
                  <p:cNvSpPr>
                    <a:spLocks noChangeShapeType="1"/>
                  </p:cNvSpPr>
                  <p:nvPr/>
                </p:nvSpPr>
                <p:spPr bwMode="auto">
                  <a:xfrm>
                    <a:off x="1769" y="1818"/>
                    <a:ext cx="69" cy="2"/>
                  </a:xfrm>
                  <a:prstGeom prst="line">
                    <a:avLst/>
                  </a:prstGeom>
                  <a:noFill/>
                  <a:ln w="127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72" name="Arc 65"/>
                  <p:cNvSpPr>
                    <a:spLocks/>
                  </p:cNvSpPr>
                  <p:nvPr/>
                </p:nvSpPr>
                <p:spPr bwMode="auto">
                  <a:xfrm>
                    <a:off x="2820" y="1677"/>
                    <a:ext cx="133" cy="186"/>
                  </a:xfrm>
                  <a:custGeom>
                    <a:avLst/>
                    <a:gdLst>
                      <a:gd name="T0" fmla="*/ 0 w 20392"/>
                      <a:gd name="T1" fmla="*/ 0 h 21600"/>
                      <a:gd name="T2" fmla="*/ 1 w 20392"/>
                      <a:gd name="T3" fmla="*/ 2 h 21600"/>
                      <a:gd name="T4" fmla="*/ 0 w 20392"/>
                      <a:gd name="T5" fmla="*/ 3 h 21600"/>
                      <a:gd name="T6" fmla="*/ 0 60000 65536"/>
                      <a:gd name="T7" fmla="*/ 0 60000 65536"/>
                      <a:gd name="T8" fmla="*/ 0 60000 65536"/>
                    </a:gdLst>
                    <a:ahLst/>
                    <a:cxnLst>
                      <a:cxn ang="T6">
                        <a:pos x="T0" y="T1"/>
                      </a:cxn>
                      <a:cxn ang="T7">
                        <a:pos x="T2" y="T3"/>
                      </a:cxn>
                      <a:cxn ang="T8">
                        <a:pos x="T4" y="T5"/>
                      </a:cxn>
                    </a:cxnLst>
                    <a:rect l="0" t="0" r="r" b="b"/>
                    <a:pathLst>
                      <a:path w="20392" h="21600" fill="none" extrusionOk="0">
                        <a:moveTo>
                          <a:pt x="-1" y="0"/>
                        </a:moveTo>
                        <a:cubicBezTo>
                          <a:pt x="9184" y="0"/>
                          <a:pt x="17364" y="5807"/>
                          <a:pt x="20392" y="14478"/>
                        </a:cubicBezTo>
                      </a:path>
                      <a:path w="20392" h="21600" stroke="0" extrusionOk="0">
                        <a:moveTo>
                          <a:pt x="-1" y="0"/>
                        </a:moveTo>
                        <a:cubicBezTo>
                          <a:pt x="9184" y="0"/>
                          <a:pt x="17364" y="5807"/>
                          <a:pt x="20392" y="14478"/>
                        </a:cubicBezTo>
                        <a:lnTo>
                          <a:pt x="0" y="21600"/>
                        </a:lnTo>
                        <a:lnTo>
                          <a:pt x="-1" y="0"/>
                        </a:lnTo>
                        <a:close/>
                      </a:path>
                    </a:pathLst>
                  </a:cu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73" name="Line 66"/>
                  <p:cNvSpPr>
                    <a:spLocks noChangeShapeType="1"/>
                  </p:cNvSpPr>
                  <p:nvPr/>
                </p:nvSpPr>
                <p:spPr bwMode="auto">
                  <a:xfrm flipV="1">
                    <a:off x="2954" y="1807"/>
                    <a:ext cx="64" cy="0"/>
                  </a:xfrm>
                  <a:prstGeom prst="line">
                    <a:avLst/>
                  </a:prstGeom>
                  <a:noFill/>
                  <a:ln w="127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grpSp>
          </p:grpSp>
          <p:sp>
            <p:nvSpPr>
              <p:cNvPr id="58" name="Text Box 67"/>
              <p:cNvSpPr txBox="1">
                <a:spLocks noChangeArrowheads="1"/>
              </p:cNvSpPr>
              <p:nvPr/>
            </p:nvSpPr>
            <p:spPr bwMode="auto">
              <a:xfrm>
                <a:off x="814" y="3895"/>
                <a:ext cx="716" cy="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sz="1400">
                    <a:latin typeface="+mj-lt"/>
                  </a:rPr>
                  <a:t>20,0 g Cu</a:t>
                </a:r>
              </a:p>
            </p:txBody>
          </p:sp>
        </p:grpSp>
        <p:sp>
          <p:nvSpPr>
            <p:cNvPr id="99" name="Text Box 81"/>
            <p:cNvSpPr txBox="1">
              <a:spLocks noChangeArrowheads="1"/>
            </p:cNvSpPr>
            <p:nvPr/>
          </p:nvSpPr>
          <p:spPr bwMode="auto">
            <a:xfrm>
              <a:off x="2756184" y="5035289"/>
              <a:ext cx="45720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sz="1400" b="1">
                  <a:solidFill>
                    <a:srgbClr val="FF3300"/>
                  </a:solidFill>
                  <a:latin typeface="+mj-lt"/>
                </a:rPr>
                <a:t>+</a:t>
              </a:r>
            </a:p>
          </p:txBody>
        </p:sp>
        <p:sp>
          <p:nvSpPr>
            <p:cNvPr id="101" name="AutoShape 83"/>
            <p:cNvSpPr>
              <a:spLocks noChangeArrowheads="1"/>
            </p:cNvSpPr>
            <p:nvPr/>
          </p:nvSpPr>
          <p:spPr bwMode="auto">
            <a:xfrm>
              <a:off x="4610384" y="5230551"/>
              <a:ext cx="987425" cy="401638"/>
            </a:xfrm>
            <a:custGeom>
              <a:avLst/>
              <a:gdLst>
                <a:gd name="T0" fmla="*/ 33854460 w 21600"/>
                <a:gd name="T1" fmla="*/ 0 h 21600"/>
                <a:gd name="T2" fmla="*/ 0 w 21600"/>
                <a:gd name="T3" fmla="*/ 3734099 h 21600"/>
                <a:gd name="T4" fmla="*/ 33854460 w 21600"/>
                <a:gd name="T5" fmla="*/ 7468198 h 21600"/>
                <a:gd name="T6" fmla="*/ 45139265 w 21600"/>
                <a:gd name="T7" fmla="*/ 3734099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3300"/>
            </a:solidFill>
            <a:ln w="6350">
              <a:solidFill>
                <a:schemeClr val="tx1"/>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grpSp>
          <p:nvGrpSpPr>
            <p:cNvPr id="115" name="Group 97"/>
            <p:cNvGrpSpPr>
              <a:grpSpLocks/>
            </p:cNvGrpSpPr>
            <p:nvPr/>
          </p:nvGrpSpPr>
          <p:grpSpPr bwMode="auto">
            <a:xfrm>
              <a:off x="7486934" y="4849556"/>
              <a:ext cx="1136650" cy="1090613"/>
              <a:chOff x="4708" y="3356"/>
              <a:chExt cx="716" cy="687"/>
            </a:xfrm>
          </p:grpSpPr>
          <p:grpSp>
            <p:nvGrpSpPr>
              <p:cNvPr id="116" name="Group 98"/>
              <p:cNvGrpSpPr>
                <a:grpSpLocks/>
              </p:cNvGrpSpPr>
              <p:nvPr/>
            </p:nvGrpSpPr>
            <p:grpSpPr bwMode="auto">
              <a:xfrm rot="5400000">
                <a:off x="4779" y="3470"/>
                <a:ext cx="534" cy="305"/>
                <a:chOff x="1675" y="1633"/>
                <a:chExt cx="1351" cy="293"/>
              </a:xfrm>
            </p:grpSpPr>
            <p:sp>
              <p:nvSpPr>
                <p:cNvPr id="118" name="Oval 99"/>
                <p:cNvSpPr>
                  <a:spLocks noChangeArrowheads="1"/>
                </p:cNvSpPr>
                <p:nvPr/>
              </p:nvSpPr>
              <p:spPr bwMode="auto">
                <a:xfrm>
                  <a:off x="225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119" name="Oval 100"/>
                <p:cNvSpPr>
                  <a:spLocks noChangeArrowheads="1"/>
                </p:cNvSpPr>
                <p:nvPr/>
              </p:nvSpPr>
              <p:spPr bwMode="auto">
                <a:xfrm>
                  <a:off x="2371"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120" name="Oval 101"/>
                <p:cNvSpPr>
                  <a:spLocks noChangeArrowheads="1"/>
                </p:cNvSpPr>
                <p:nvPr/>
              </p:nvSpPr>
              <p:spPr bwMode="auto">
                <a:xfrm>
                  <a:off x="249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121" name="Oval 102"/>
                <p:cNvSpPr>
                  <a:spLocks noChangeArrowheads="1"/>
                </p:cNvSpPr>
                <p:nvPr/>
              </p:nvSpPr>
              <p:spPr bwMode="auto">
                <a:xfrm>
                  <a:off x="2612"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122" name="Oval 103"/>
                <p:cNvSpPr>
                  <a:spLocks noChangeArrowheads="1"/>
                </p:cNvSpPr>
                <p:nvPr/>
              </p:nvSpPr>
              <p:spPr bwMode="auto">
                <a:xfrm>
                  <a:off x="1775"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123" name="Oval 104"/>
                <p:cNvSpPr>
                  <a:spLocks noChangeArrowheads="1"/>
                </p:cNvSpPr>
                <p:nvPr/>
              </p:nvSpPr>
              <p:spPr bwMode="auto">
                <a:xfrm>
                  <a:off x="1894" y="1664"/>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124" name="Oval 105"/>
                <p:cNvSpPr>
                  <a:spLocks noChangeArrowheads="1"/>
                </p:cNvSpPr>
                <p:nvPr/>
              </p:nvSpPr>
              <p:spPr bwMode="auto">
                <a:xfrm>
                  <a:off x="2014"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125" name="Oval 106"/>
                <p:cNvSpPr>
                  <a:spLocks noChangeArrowheads="1"/>
                </p:cNvSpPr>
                <p:nvPr/>
              </p:nvSpPr>
              <p:spPr bwMode="auto">
                <a:xfrm>
                  <a:off x="2135" y="1663"/>
                  <a:ext cx="414" cy="262"/>
                </a:xfrm>
                <a:prstGeom prst="ellipse">
                  <a:avLst/>
                </a:pr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126" name="Line 107"/>
                <p:cNvSpPr>
                  <a:spLocks noChangeShapeType="1"/>
                </p:cNvSpPr>
                <p:nvPr/>
              </p:nvSpPr>
              <p:spPr bwMode="auto">
                <a:xfrm>
                  <a:off x="1983" y="1651"/>
                  <a:ext cx="837" cy="0"/>
                </a:xfrm>
                <a:prstGeom prst="line">
                  <a:avLst/>
                </a:prstGeom>
                <a:noFill/>
                <a:ln w="635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1400">
                    <a:latin typeface="+mj-lt"/>
                  </a:endParaRPr>
                </a:p>
              </p:txBody>
            </p:sp>
            <p:sp>
              <p:nvSpPr>
                <p:cNvPr id="127" name="Arc 108"/>
                <p:cNvSpPr>
                  <a:spLocks/>
                </p:cNvSpPr>
                <p:nvPr/>
              </p:nvSpPr>
              <p:spPr bwMode="auto">
                <a:xfrm rot="17435409">
                  <a:off x="1816" y="1492"/>
                  <a:ext cx="209" cy="491"/>
                </a:xfrm>
                <a:custGeom>
                  <a:avLst/>
                  <a:gdLst>
                    <a:gd name="T0" fmla="*/ 0 w 23262"/>
                    <a:gd name="T1" fmla="*/ 0 h 21600"/>
                    <a:gd name="T2" fmla="*/ 2 w 23262"/>
                    <a:gd name="T3" fmla="*/ 0 h 21600"/>
                    <a:gd name="T4" fmla="*/ 0 w 23262"/>
                    <a:gd name="T5" fmla="*/ 1 h 21600"/>
                    <a:gd name="T6" fmla="*/ 0 60000 65536"/>
                    <a:gd name="T7" fmla="*/ 0 60000 65536"/>
                    <a:gd name="T8" fmla="*/ 0 60000 65536"/>
                  </a:gdLst>
                  <a:ahLst/>
                  <a:cxnLst>
                    <a:cxn ang="T6">
                      <a:pos x="T0" y="T1"/>
                    </a:cxn>
                    <a:cxn ang="T7">
                      <a:pos x="T2" y="T3"/>
                    </a:cxn>
                    <a:cxn ang="T8">
                      <a:pos x="T4" y="T5"/>
                    </a:cxn>
                  </a:cxnLst>
                  <a:rect l="0" t="0" r="r" b="b"/>
                  <a:pathLst>
                    <a:path w="23262" h="21600" fill="none" extrusionOk="0">
                      <a:moveTo>
                        <a:pt x="0" y="135"/>
                      </a:moveTo>
                      <a:cubicBezTo>
                        <a:pt x="801" y="45"/>
                        <a:pt x="1607" y="-1"/>
                        <a:pt x="2414" y="0"/>
                      </a:cubicBezTo>
                      <a:cubicBezTo>
                        <a:pt x="12167" y="0"/>
                        <a:pt x="20711" y="6536"/>
                        <a:pt x="23262" y="15950"/>
                      </a:cubicBezTo>
                    </a:path>
                    <a:path w="23262" h="21600" stroke="0" extrusionOk="0">
                      <a:moveTo>
                        <a:pt x="0" y="135"/>
                      </a:moveTo>
                      <a:cubicBezTo>
                        <a:pt x="801" y="45"/>
                        <a:pt x="1607" y="-1"/>
                        <a:pt x="2414" y="0"/>
                      </a:cubicBezTo>
                      <a:cubicBezTo>
                        <a:pt x="12167" y="0"/>
                        <a:pt x="20711" y="6536"/>
                        <a:pt x="23262" y="15950"/>
                      </a:cubicBezTo>
                      <a:lnTo>
                        <a:pt x="2414" y="21600"/>
                      </a:lnTo>
                      <a:lnTo>
                        <a:pt x="0" y="135"/>
                      </a:lnTo>
                      <a:close/>
                    </a:path>
                  </a:pathLst>
                </a:cu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128" name="Line 109"/>
                <p:cNvSpPr>
                  <a:spLocks noChangeShapeType="1"/>
                </p:cNvSpPr>
                <p:nvPr/>
              </p:nvSpPr>
              <p:spPr bwMode="auto">
                <a:xfrm>
                  <a:off x="1769" y="1818"/>
                  <a:ext cx="69" cy="2"/>
                </a:xfrm>
                <a:prstGeom prst="line">
                  <a:avLst/>
                </a:prstGeom>
                <a:noFill/>
                <a:ln w="127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129" name="Arc 110"/>
                <p:cNvSpPr>
                  <a:spLocks/>
                </p:cNvSpPr>
                <p:nvPr/>
              </p:nvSpPr>
              <p:spPr bwMode="auto">
                <a:xfrm>
                  <a:off x="2820" y="1677"/>
                  <a:ext cx="133" cy="186"/>
                </a:xfrm>
                <a:custGeom>
                  <a:avLst/>
                  <a:gdLst>
                    <a:gd name="T0" fmla="*/ 0 w 20392"/>
                    <a:gd name="T1" fmla="*/ 0 h 21600"/>
                    <a:gd name="T2" fmla="*/ 1 w 20392"/>
                    <a:gd name="T3" fmla="*/ 2 h 21600"/>
                    <a:gd name="T4" fmla="*/ 0 w 20392"/>
                    <a:gd name="T5" fmla="*/ 3 h 21600"/>
                    <a:gd name="T6" fmla="*/ 0 60000 65536"/>
                    <a:gd name="T7" fmla="*/ 0 60000 65536"/>
                    <a:gd name="T8" fmla="*/ 0 60000 65536"/>
                  </a:gdLst>
                  <a:ahLst/>
                  <a:cxnLst>
                    <a:cxn ang="T6">
                      <a:pos x="T0" y="T1"/>
                    </a:cxn>
                    <a:cxn ang="T7">
                      <a:pos x="T2" y="T3"/>
                    </a:cxn>
                    <a:cxn ang="T8">
                      <a:pos x="T4" y="T5"/>
                    </a:cxn>
                  </a:cxnLst>
                  <a:rect l="0" t="0" r="r" b="b"/>
                  <a:pathLst>
                    <a:path w="20392" h="21600" fill="none" extrusionOk="0">
                      <a:moveTo>
                        <a:pt x="-1" y="0"/>
                      </a:moveTo>
                      <a:cubicBezTo>
                        <a:pt x="9184" y="0"/>
                        <a:pt x="17364" y="5807"/>
                        <a:pt x="20392" y="14478"/>
                      </a:cubicBezTo>
                    </a:path>
                    <a:path w="20392" h="21600" stroke="0" extrusionOk="0">
                      <a:moveTo>
                        <a:pt x="-1" y="0"/>
                      </a:moveTo>
                      <a:cubicBezTo>
                        <a:pt x="9184" y="0"/>
                        <a:pt x="17364" y="5807"/>
                        <a:pt x="20392" y="14478"/>
                      </a:cubicBezTo>
                      <a:lnTo>
                        <a:pt x="0" y="21600"/>
                      </a:lnTo>
                      <a:lnTo>
                        <a:pt x="-1" y="0"/>
                      </a:lnTo>
                      <a:close/>
                    </a:path>
                  </a:pathLst>
                </a:custGeom>
                <a:noFill/>
                <a:ln w="127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sp>
              <p:nvSpPr>
                <p:cNvPr id="130" name="Line 111"/>
                <p:cNvSpPr>
                  <a:spLocks noChangeShapeType="1"/>
                </p:cNvSpPr>
                <p:nvPr/>
              </p:nvSpPr>
              <p:spPr bwMode="auto">
                <a:xfrm flipV="1">
                  <a:off x="2954" y="1807"/>
                  <a:ext cx="64" cy="0"/>
                </a:xfrm>
                <a:prstGeom prst="line">
                  <a:avLst/>
                </a:prstGeom>
                <a:noFill/>
                <a:ln w="127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sz="1400">
                    <a:latin typeface="+mj-lt"/>
                  </a:endParaRPr>
                </a:p>
              </p:txBody>
            </p:sp>
          </p:grpSp>
          <p:sp>
            <p:nvSpPr>
              <p:cNvPr id="117" name="Text Box 112"/>
              <p:cNvSpPr txBox="1">
                <a:spLocks noChangeArrowheads="1"/>
              </p:cNvSpPr>
              <p:nvPr/>
            </p:nvSpPr>
            <p:spPr bwMode="auto">
              <a:xfrm>
                <a:off x="4708" y="3849"/>
                <a:ext cx="716" cy="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sz="1400">
                    <a:latin typeface="+mj-lt"/>
                  </a:rPr>
                  <a:t>10,0 g Cu</a:t>
                </a:r>
              </a:p>
            </p:txBody>
          </p:sp>
        </p:grpSp>
        <p:grpSp>
          <p:nvGrpSpPr>
            <p:cNvPr id="131" name="Group 113"/>
            <p:cNvGrpSpPr>
              <a:grpSpLocks/>
            </p:cNvGrpSpPr>
            <p:nvPr/>
          </p:nvGrpSpPr>
          <p:grpSpPr bwMode="auto">
            <a:xfrm>
              <a:off x="3310222" y="5008298"/>
              <a:ext cx="1136650" cy="901700"/>
              <a:chOff x="2077" y="3456"/>
              <a:chExt cx="716" cy="568"/>
            </a:xfrm>
          </p:grpSpPr>
          <p:grpSp>
            <p:nvGrpSpPr>
              <p:cNvPr id="132" name="Group 114"/>
              <p:cNvGrpSpPr>
                <a:grpSpLocks/>
              </p:cNvGrpSpPr>
              <p:nvPr/>
            </p:nvGrpSpPr>
            <p:grpSpPr bwMode="auto">
              <a:xfrm>
                <a:off x="2178" y="3456"/>
                <a:ext cx="480" cy="375"/>
                <a:chOff x="1920" y="2256"/>
                <a:chExt cx="480" cy="375"/>
              </a:xfrm>
            </p:grpSpPr>
            <p:sp>
              <p:nvSpPr>
                <p:cNvPr id="134" name="Freeform 115"/>
                <p:cNvSpPr>
                  <a:spLocks/>
                </p:cNvSpPr>
                <p:nvPr/>
              </p:nvSpPr>
              <p:spPr bwMode="auto">
                <a:xfrm>
                  <a:off x="1920" y="2256"/>
                  <a:ext cx="480" cy="362"/>
                </a:xfrm>
                <a:custGeom>
                  <a:avLst/>
                  <a:gdLst>
                    <a:gd name="T0" fmla="*/ 0 w 432"/>
                    <a:gd name="T1" fmla="*/ 334 h 336"/>
                    <a:gd name="T2" fmla="*/ 119 w 432"/>
                    <a:gd name="T3" fmla="*/ 223 h 336"/>
                    <a:gd name="T4" fmla="*/ 178 w 432"/>
                    <a:gd name="T5" fmla="*/ 56 h 336"/>
                    <a:gd name="T6" fmla="*/ 297 w 432"/>
                    <a:gd name="T7" fmla="*/ 56 h 336"/>
                    <a:gd name="T8" fmla="*/ 414 w 432"/>
                    <a:gd name="T9" fmla="*/ 0 h 336"/>
                    <a:gd name="T10" fmla="*/ 474 w 432"/>
                    <a:gd name="T11" fmla="*/ 167 h 336"/>
                    <a:gd name="T12" fmla="*/ 533 w 432"/>
                    <a:gd name="T13" fmla="*/ 279 h 336"/>
                    <a:gd name="T14" fmla="*/ 356 w 432"/>
                    <a:gd name="T15" fmla="*/ 390 h 336"/>
                    <a:gd name="T16" fmla="*/ 237 w 432"/>
                    <a:gd name="T17" fmla="*/ 390 h 336"/>
                    <a:gd name="T18" fmla="*/ 0 w 432"/>
                    <a:gd name="T19" fmla="*/ 334 h 3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2" h="336">
                      <a:moveTo>
                        <a:pt x="0" y="288"/>
                      </a:moveTo>
                      <a:lnTo>
                        <a:pt x="96" y="192"/>
                      </a:lnTo>
                      <a:lnTo>
                        <a:pt x="144" y="48"/>
                      </a:lnTo>
                      <a:lnTo>
                        <a:pt x="240" y="48"/>
                      </a:lnTo>
                      <a:lnTo>
                        <a:pt x="336" y="0"/>
                      </a:lnTo>
                      <a:lnTo>
                        <a:pt x="384" y="144"/>
                      </a:lnTo>
                      <a:lnTo>
                        <a:pt x="432" y="240"/>
                      </a:lnTo>
                      <a:lnTo>
                        <a:pt x="288" y="336"/>
                      </a:lnTo>
                      <a:lnTo>
                        <a:pt x="192" y="336"/>
                      </a:lnTo>
                      <a:lnTo>
                        <a:pt x="0" y="288"/>
                      </a:lnTo>
                      <a:close/>
                    </a:path>
                  </a:pathLst>
                </a:custGeom>
                <a:gradFill rotWithShape="0">
                  <a:gsLst>
                    <a:gs pos="0">
                      <a:srgbClr val="EEE802"/>
                    </a:gs>
                    <a:gs pos="100000">
                      <a:srgbClr val="FFFFFF"/>
                    </a:gs>
                  </a:gsLst>
                  <a:lin ang="0" scaled="1"/>
                </a:gradFill>
                <a:ln>
                  <a:noFill/>
                </a:ln>
                <a:effectLst/>
                <a:extLst>
                  <a:ext uri="{91240B29-F687-4F45-9708-019B960494DF}">
                    <a14:hiddenLine xmlns:a14="http://schemas.microsoft.com/office/drawing/2010/main" w="28575" cap="flat" cmpd="sng">
                      <a:solidFill>
                        <a:schemeClr val="accent2"/>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sp>
              <p:nvSpPr>
                <p:cNvPr id="135" name="Freeform 116"/>
                <p:cNvSpPr>
                  <a:spLocks/>
                </p:cNvSpPr>
                <p:nvPr/>
              </p:nvSpPr>
              <p:spPr bwMode="auto">
                <a:xfrm>
                  <a:off x="2178" y="2295"/>
                  <a:ext cx="140" cy="336"/>
                </a:xfrm>
                <a:custGeom>
                  <a:avLst/>
                  <a:gdLst>
                    <a:gd name="T0" fmla="*/ 28 w 380"/>
                    <a:gd name="T1" fmla="*/ 21 h 376"/>
                    <a:gd name="T2" fmla="*/ 27 w 380"/>
                    <a:gd name="T3" fmla="*/ 94 h 376"/>
                    <a:gd name="T4" fmla="*/ 20 w 380"/>
                    <a:gd name="T5" fmla="*/ 104 h 376"/>
                    <a:gd name="T6" fmla="*/ 4 w 380"/>
                    <a:gd name="T7" fmla="*/ 166 h 376"/>
                    <a:gd name="T8" fmla="*/ 6 w 380"/>
                    <a:gd name="T9" fmla="*/ 271 h 376"/>
                    <a:gd name="T10" fmla="*/ 50 w 380"/>
                    <a:gd name="T11" fmla="*/ 250 h 376"/>
                    <a:gd name="T12" fmla="*/ 41 w 380"/>
                    <a:gd name="T13" fmla="*/ 83 h 376"/>
                    <a:gd name="T14" fmla="*/ 32 w 380"/>
                    <a:gd name="T15" fmla="*/ 21 h 376"/>
                    <a:gd name="T16" fmla="*/ 28 w 380"/>
                    <a:gd name="T17" fmla="*/ 0 h 376"/>
                    <a:gd name="T18" fmla="*/ 28 w 380"/>
                    <a:gd name="T19" fmla="*/ 21 h 3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0" h="376">
                      <a:moveTo>
                        <a:pt x="210" y="26"/>
                      </a:moveTo>
                      <a:cubicBezTo>
                        <a:pt x="206" y="56"/>
                        <a:pt x="213" y="91"/>
                        <a:pt x="197" y="117"/>
                      </a:cubicBezTo>
                      <a:cubicBezTo>
                        <a:pt x="188" y="132"/>
                        <a:pt x="156" y="116"/>
                        <a:pt x="145" y="130"/>
                      </a:cubicBezTo>
                      <a:cubicBezTo>
                        <a:pt x="55" y="238"/>
                        <a:pt x="265" y="178"/>
                        <a:pt x="28" y="208"/>
                      </a:cubicBezTo>
                      <a:cubicBezTo>
                        <a:pt x="32" y="252"/>
                        <a:pt x="0" y="322"/>
                        <a:pt x="41" y="339"/>
                      </a:cubicBezTo>
                      <a:cubicBezTo>
                        <a:pt x="130" y="376"/>
                        <a:pt x="266" y="338"/>
                        <a:pt x="367" y="313"/>
                      </a:cubicBezTo>
                      <a:cubicBezTo>
                        <a:pt x="358" y="212"/>
                        <a:pt x="380" y="156"/>
                        <a:pt x="302" y="104"/>
                      </a:cubicBezTo>
                      <a:cubicBezTo>
                        <a:pt x="281" y="40"/>
                        <a:pt x="302" y="80"/>
                        <a:pt x="237" y="26"/>
                      </a:cubicBezTo>
                      <a:cubicBezTo>
                        <a:pt x="227" y="18"/>
                        <a:pt x="222" y="0"/>
                        <a:pt x="210" y="0"/>
                      </a:cubicBezTo>
                      <a:cubicBezTo>
                        <a:pt x="201" y="0"/>
                        <a:pt x="210" y="17"/>
                        <a:pt x="210" y="26"/>
                      </a:cubicBezTo>
                      <a:close/>
                    </a:path>
                  </a:pathLst>
                </a:custGeom>
                <a:gradFill rotWithShape="0">
                  <a:gsLst>
                    <a:gs pos="0">
                      <a:srgbClr val="FFFFCC"/>
                    </a:gs>
                    <a:gs pos="100000">
                      <a:srgbClr val="76765E"/>
                    </a:gs>
                  </a:gsLst>
                  <a:lin ang="0" scaled="1"/>
                </a:gradFill>
                <a:ln>
                  <a:noFill/>
                </a:ln>
                <a:effectLst/>
                <a:extLst>
                  <a:ext uri="{91240B29-F687-4F45-9708-019B960494DF}">
                    <a14:hiddenLine xmlns:a14="http://schemas.microsoft.com/office/drawing/2010/main" w="28575" cap="flat" cmpd="sng">
                      <a:solidFill>
                        <a:srgbClr val="FF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grpSp>
          <p:sp>
            <p:nvSpPr>
              <p:cNvPr id="133" name="Text Box 117"/>
              <p:cNvSpPr txBox="1">
                <a:spLocks noChangeArrowheads="1"/>
              </p:cNvSpPr>
              <p:nvPr/>
            </p:nvSpPr>
            <p:spPr bwMode="auto">
              <a:xfrm>
                <a:off x="2077" y="3830"/>
                <a:ext cx="716" cy="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sz="1400">
                    <a:latin typeface="+mj-lt"/>
                  </a:rPr>
                  <a:t>5,06 g S</a:t>
                </a:r>
              </a:p>
            </p:txBody>
          </p:sp>
        </p:grpSp>
        <p:grpSp>
          <p:nvGrpSpPr>
            <p:cNvPr id="136" name="Group 118"/>
            <p:cNvGrpSpPr>
              <a:grpSpLocks/>
            </p:cNvGrpSpPr>
            <p:nvPr/>
          </p:nvGrpSpPr>
          <p:grpSpPr bwMode="auto">
            <a:xfrm>
              <a:off x="5756559" y="5033698"/>
              <a:ext cx="1322388" cy="882650"/>
              <a:chOff x="3618" y="3472"/>
              <a:chExt cx="833" cy="556"/>
            </a:xfrm>
          </p:grpSpPr>
          <p:sp>
            <p:nvSpPr>
              <p:cNvPr id="137" name="Text Box 119"/>
              <p:cNvSpPr txBox="1">
                <a:spLocks noChangeArrowheads="1"/>
              </p:cNvSpPr>
              <p:nvPr/>
            </p:nvSpPr>
            <p:spPr bwMode="auto">
              <a:xfrm>
                <a:off x="3618" y="3834"/>
                <a:ext cx="833" cy="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sz="1400">
                    <a:latin typeface="+mj-lt"/>
                  </a:rPr>
                  <a:t>15,06 g CuS</a:t>
                </a:r>
              </a:p>
            </p:txBody>
          </p:sp>
          <p:sp>
            <p:nvSpPr>
              <p:cNvPr id="138" name="Freeform 120"/>
              <p:cNvSpPr>
                <a:spLocks/>
              </p:cNvSpPr>
              <p:nvPr/>
            </p:nvSpPr>
            <p:spPr bwMode="auto">
              <a:xfrm>
                <a:off x="3759" y="3472"/>
                <a:ext cx="480" cy="362"/>
              </a:xfrm>
              <a:custGeom>
                <a:avLst/>
                <a:gdLst>
                  <a:gd name="T0" fmla="*/ 0 w 432"/>
                  <a:gd name="T1" fmla="*/ 334 h 336"/>
                  <a:gd name="T2" fmla="*/ 119 w 432"/>
                  <a:gd name="T3" fmla="*/ 223 h 336"/>
                  <a:gd name="T4" fmla="*/ 178 w 432"/>
                  <a:gd name="T5" fmla="*/ 56 h 336"/>
                  <a:gd name="T6" fmla="*/ 297 w 432"/>
                  <a:gd name="T7" fmla="*/ 56 h 336"/>
                  <a:gd name="T8" fmla="*/ 414 w 432"/>
                  <a:gd name="T9" fmla="*/ 0 h 336"/>
                  <a:gd name="T10" fmla="*/ 474 w 432"/>
                  <a:gd name="T11" fmla="*/ 167 h 336"/>
                  <a:gd name="T12" fmla="*/ 533 w 432"/>
                  <a:gd name="T13" fmla="*/ 279 h 336"/>
                  <a:gd name="T14" fmla="*/ 356 w 432"/>
                  <a:gd name="T15" fmla="*/ 390 h 336"/>
                  <a:gd name="T16" fmla="*/ 237 w 432"/>
                  <a:gd name="T17" fmla="*/ 390 h 336"/>
                  <a:gd name="T18" fmla="*/ 0 w 432"/>
                  <a:gd name="T19" fmla="*/ 334 h 3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2" h="336">
                    <a:moveTo>
                      <a:pt x="0" y="288"/>
                    </a:moveTo>
                    <a:lnTo>
                      <a:pt x="96" y="192"/>
                    </a:lnTo>
                    <a:lnTo>
                      <a:pt x="144" y="48"/>
                    </a:lnTo>
                    <a:lnTo>
                      <a:pt x="240" y="48"/>
                    </a:lnTo>
                    <a:lnTo>
                      <a:pt x="336" y="0"/>
                    </a:lnTo>
                    <a:lnTo>
                      <a:pt x="384" y="144"/>
                    </a:lnTo>
                    <a:lnTo>
                      <a:pt x="432" y="240"/>
                    </a:lnTo>
                    <a:lnTo>
                      <a:pt x="288" y="336"/>
                    </a:lnTo>
                    <a:lnTo>
                      <a:pt x="192" y="336"/>
                    </a:lnTo>
                    <a:lnTo>
                      <a:pt x="0" y="288"/>
                    </a:lnTo>
                    <a:close/>
                  </a:path>
                </a:pathLst>
              </a:custGeom>
              <a:gradFill rotWithShape="0">
                <a:gsLst>
                  <a:gs pos="0">
                    <a:srgbClr val="656301"/>
                  </a:gs>
                  <a:gs pos="100000">
                    <a:srgbClr val="2F2E00"/>
                  </a:gs>
                </a:gsLst>
                <a:lin ang="0" scaled="1"/>
              </a:gradFill>
              <a:ln>
                <a:noFill/>
              </a:ln>
              <a:effectLst/>
              <a:extLst>
                <a:ext uri="{91240B29-F687-4F45-9708-019B960494DF}">
                  <a14:hiddenLine xmlns:a14="http://schemas.microsoft.com/office/drawing/2010/main" w="28575" cap="flat" cmpd="sng">
                    <a:solidFill>
                      <a:schemeClr val="accent2"/>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a:latin typeface="+mj-lt"/>
                </a:endParaRPr>
              </a:p>
            </p:txBody>
          </p:sp>
        </p:grpSp>
      </p:grpSp>
      <p:sp>
        <p:nvSpPr>
          <p:cNvPr id="144"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12</a:t>
            </a:fld>
            <a:endParaRPr lang="es-ES" dirty="0">
              <a:solidFill>
                <a:srgbClr val="C00000"/>
              </a:solidFill>
            </a:endParaRPr>
          </a:p>
        </p:txBody>
      </p:sp>
      <p:sp>
        <p:nvSpPr>
          <p:cNvPr id="146" name="14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147" name="146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3</a:t>
            </a:r>
            <a:r>
              <a:rPr lang="es-ES" b="1" dirty="0" smtClean="0">
                <a:solidFill>
                  <a:srgbClr val="C00000"/>
                </a:solidFill>
                <a:latin typeface="Arial" pitchFamily="34" charset="0"/>
                <a:cs typeface="Arial" pitchFamily="34" charset="0"/>
              </a:rPr>
              <a:t> Leyes ponderales</a:t>
            </a:r>
            <a:endParaRPr lang="es-ES"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val="13372679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wipe(left)">
                                      <p:cBhvr>
                                        <p:cTn id="17" dur="1000"/>
                                        <p:tgtEl>
                                          <p:spTgt spid="13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42"/>
                                        </p:tgtEl>
                                        <p:attrNameLst>
                                          <p:attrName>style.visibility</p:attrName>
                                        </p:attrNameLst>
                                      </p:cBhvr>
                                      <p:to>
                                        <p:strVal val="visible"/>
                                      </p:to>
                                    </p:set>
                                    <p:animEffect transition="in" filter="wipe(left)">
                                      <p:cBhvr>
                                        <p:cTn id="22" dur="1000"/>
                                        <p:tgtEl>
                                          <p:spTgt spid="14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43"/>
                                        </p:tgtEl>
                                        <p:attrNameLst>
                                          <p:attrName>style.visibility</p:attrName>
                                        </p:attrNameLst>
                                      </p:cBhvr>
                                      <p:to>
                                        <p:strVal val="visible"/>
                                      </p:to>
                                    </p:set>
                                    <p:animEffect transition="in" filter="wipe(left)">
                                      <p:cBhvr>
                                        <p:cTn id="27" dur="10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532263" y="996288"/>
            <a:ext cx="1733266"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smtClean="0">
                <a:solidFill>
                  <a:schemeClr val="bg1"/>
                </a:solidFill>
              </a:rPr>
              <a:t>EJERCICIO  1</a:t>
            </a:r>
            <a:endParaRPr lang="es-ES" b="1" dirty="0">
              <a:solidFill>
                <a:schemeClr val="bg1"/>
              </a:solidFill>
            </a:endParaRPr>
          </a:p>
        </p:txBody>
      </p:sp>
      <p:sp>
        <p:nvSpPr>
          <p:cNvPr id="19" name="18 CuadroTexto"/>
          <p:cNvSpPr txBox="1"/>
          <p:nvPr/>
        </p:nvSpPr>
        <p:spPr>
          <a:xfrm>
            <a:off x="464023" y="3480179"/>
            <a:ext cx="8147714" cy="1754326"/>
          </a:xfrm>
          <a:prstGeom prst="rect">
            <a:avLst/>
          </a:prstGeom>
          <a:noFill/>
        </p:spPr>
        <p:txBody>
          <a:bodyPr wrap="square" rtlCol="0">
            <a:spAutoFit/>
          </a:bodyPr>
          <a:lstStyle/>
          <a:p>
            <a:pPr algn="just"/>
            <a:r>
              <a:rPr lang="es-ES" dirty="0" smtClean="0"/>
              <a:t>El cloro y el sodio se combinan para dar cloruro de sodio en la siguiente relación: 71 g de cloro con 46 g de sodio. Calcula:</a:t>
            </a:r>
          </a:p>
          <a:p>
            <a:pPr marL="355600" indent="-355600" algn="just">
              <a:buAutoNum type="alphaLcParenR"/>
            </a:pPr>
            <a:r>
              <a:rPr lang="es-ES" dirty="0" smtClean="0"/>
              <a:t>La cantidad necesaria de sodio para que se combine totalmente con 30 g de cloro.</a:t>
            </a:r>
          </a:p>
          <a:p>
            <a:pPr marL="355600" indent="-355600" algn="just">
              <a:buAutoNum type="alphaLcParenR"/>
            </a:pPr>
            <a:r>
              <a:rPr lang="es-ES" dirty="0" smtClean="0"/>
              <a:t>La cantidad de cloruro de sodio que se formará al mezclar 50 g de cloro con 80 g de sodio.</a:t>
            </a:r>
            <a:endParaRPr lang="es-ES" dirty="0"/>
          </a:p>
        </p:txBody>
      </p:sp>
      <p:sp>
        <p:nvSpPr>
          <p:cNvPr id="16"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13</a:t>
            </a:fld>
            <a:endParaRPr lang="es-ES" dirty="0">
              <a:solidFill>
                <a:srgbClr val="C00000"/>
              </a:solidFill>
            </a:endParaRPr>
          </a:p>
        </p:txBody>
      </p:sp>
      <p:sp>
        <p:nvSpPr>
          <p:cNvPr id="17" name="16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22" name="21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3</a:t>
            </a:r>
            <a:r>
              <a:rPr lang="es-ES" b="1" dirty="0" smtClean="0">
                <a:solidFill>
                  <a:srgbClr val="C00000"/>
                </a:solidFill>
                <a:latin typeface="Arial" pitchFamily="34" charset="0"/>
                <a:cs typeface="Arial" pitchFamily="34" charset="0"/>
              </a:rPr>
              <a:t> Leyes ponderales</a:t>
            </a:r>
            <a:endParaRPr lang="es-ES" b="1" dirty="0">
              <a:solidFill>
                <a:srgbClr val="C00000"/>
              </a:solidFill>
              <a:latin typeface="Arial" pitchFamily="34" charset="0"/>
              <a:cs typeface="Arial" pitchFamily="34" charset="0"/>
            </a:endParaRPr>
          </a:p>
        </p:txBody>
      </p:sp>
      <p:sp>
        <p:nvSpPr>
          <p:cNvPr id="7" name="6 CuadroTexto"/>
          <p:cNvSpPr txBox="1"/>
          <p:nvPr/>
        </p:nvSpPr>
        <p:spPr>
          <a:xfrm>
            <a:off x="466298" y="1544471"/>
            <a:ext cx="8147714" cy="923330"/>
          </a:xfrm>
          <a:prstGeom prst="rect">
            <a:avLst/>
          </a:prstGeom>
          <a:noFill/>
        </p:spPr>
        <p:txBody>
          <a:bodyPr wrap="square" rtlCol="0">
            <a:spAutoFit/>
          </a:bodyPr>
          <a:lstStyle/>
          <a:p>
            <a:pPr algn="just"/>
            <a:r>
              <a:rPr lang="es-ES" dirty="0" smtClean="0"/>
              <a:t>El bromo y el potasio se combinan para dar bromuro de potasio en una proporción de 79,9 g de bromo y 39,1 g de potasio. ¿Cuál será la cantidad de potasio necesaria para combinarse con 25 g de bromo?</a:t>
            </a:r>
            <a:endParaRPr lang="es-ES" dirty="0"/>
          </a:p>
        </p:txBody>
      </p:sp>
      <p:sp>
        <p:nvSpPr>
          <p:cNvPr id="8" name="7 CuadroTexto"/>
          <p:cNvSpPr txBox="1"/>
          <p:nvPr/>
        </p:nvSpPr>
        <p:spPr>
          <a:xfrm>
            <a:off x="561833" y="2950193"/>
            <a:ext cx="1733266"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2</a:t>
            </a:r>
            <a:endParaRPr lang="es-ES" b="1" dirty="0">
              <a:solidFill>
                <a:schemeClr val="bg1"/>
              </a:solidFill>
            </a:endParaRPr>
          </a:p>
        </p:txBody>
      </p:sp>
    </p:spTree>
    <p:extLst>
      <p:ext uri="{BB962C8B-B14F-4D97-AF65-F5344CB8AC3E}">
        <p14:creationId xmlns:p14="http://schemas.microsoft.com/office/powerpoint/2010/main" val="20869787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95785" y="928049"/>
            <a:ext cx="5231304" cy="369332"/>
          </a:xfrm>
          <a:prstGeom prst="rect">
            <a:avLst/>
          </a:prstGeom>
          <a:noFill/>
        </p:spPr>
        <p:txBody>
          <a:bodyPr wrap="none" rtlCol="0">
            <a:spAutoFit/>
          </a:bodyPr>
          <a:lstStyle/>
          <a:p>
            <a:r>
              <a:rPr lang="es-ES" b="1" dirty="0" smtClean="0">
                <a:solidFill>
                  <a:srgbClr val="C00000"/>
                </a:solidFill>
              </a:rPr>
              <a:t>3.3. </a:t>
            </a:r>
            <a:r>
              <a:rPr lang="es-ES" b="1" dirty="0" smtClean="0">
                <a:solidFill>
                  <a:srgbClr val="00B050"/>
                </a:solidFill>
              </a:rPr>
              <a:t>Ley de las  proporciones múltiples o de Dalton </a:t>
            </a:r>
            <a:endParaRPr lang="es-ES" b="1" dirty="0">
              <a:solidFill>
                <a:srgbClr val="00B050"/>
              </a:solidFill>
            </a:endParaRPr>
          </a:p>
        </p:txBody>
      </p:sp>
      <p:sp>
        <p:nvSpPr>
          <p:cNvPr id="2" name="1 CuadroTexto"/>
          <p:cNvSpPr txBox="1"/>
          <p:nvPr/>
        </p:nvSpPr>
        <p:spPr>
          <a:xfrm>
            <a:off x="518615" y="1528550"/>
            <a:ext cx="8052180"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Cuando determinada cantidad fija de un elemento se combina con cantidades variables de otro elemento, las cantidades variables de este último elemento guardan entre sí una relación de números enteros sencillos</a:t>
            </a:r>
            <a:endParaRPr lang="es-ES" dirty="0"/>
          </a:p>
        </p:txBody>
      </p:sp>
      <p:grpSp>
        <p:nvGrpSpPr>
          <p:cNvPr id="29" name="28 Grupo"/>
          <p:cNvGrpSpPr/>
          <p:nvPr/>
        </p:nvGrpSpPr>
        <p:grpSpPr>
          <a:xfrm>
            <a:off x="619820" y="2732703"/>
            <a:ext cx="1201004" cy="2770496"/>
            <a:chOff x="619820" y="2732703"/>
            <a:chExt cx="1201004" cy="2770496"/>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1089" y="3679729"/>
              <a:ext cx="609464" cy="404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18 CuadroTexto"/>
            <p:cNvSpPr txBox="1"/>
            <p:nvPr/>
          </p:nvSpPr>
          <p:spPr>
            <a:xfrm>
              <a:off x="619820" y="4152070"/>
              <a:ext cx="821059" cy="369332"/>
            </a:xfrm>
            <a:prstGeom prst="rect">
              <a:avLst/>
            </a:prstGeom>
            <a:noFill/>
          </p:spPr>
          <p:txBody>
            <a:bodyPr wrap="none" rtlCol="0">
              <a:spAutoFit/>
            </a:bodyPr>
            <a:lstStyle/>
            <a:p>
              <a:r>
                <a:rPr lang="es-ES" dirty="0" smtClean="0"/>
                <a:t>32 g S</a:t>
              </a:r>
              <a:endParaRPr lang="es-ES" dirty="0"/>
            </a:p>
          </p:txBody>
        </p:sp>
        <p:sp>
          <p:nvSpPr>
            <p:cNvPr id="20" name="19 Abrir llave"/>
            <p:cNvSpPr/>
            <p:nvPr/>
          </p:nvSpPr>
          <p:spPr>
            <a:xfrm>
              <a:off x="1616108" y="2732703"/>
              <a:ext cx="204716" cy="2770496"/>
            </a:xfrm>
            <a:prstGeom prst="leftBrace">
              <a:avLst>
                <a:gd name="adj1" fmla="val 8333"/>
                <a:gd name="adj2" fmla="val 49507"/>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30" name="29 Grupo"/>
          <p:cNvGrpSpPr/>
          <p:nvPr/>
        </p:nvGrpSpPr>
        <p:grpSpPr>
          <a:xfrm>
            <a:off x="2432276" y="2777556"/>
            <a:ext cx="5909107" cy="776453"/>
            <a:chOff x="2432276" y="2777556"/>
            <a:chExt cx="5909107" cy="776453"/>
          </a:xfrm>
        </p:grpSpPr>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2276" y="2777556"/>
              <a:ext cx="516694" cy="776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8" name="147 CuadroTexto"/>
            <p:cNvSpPr txBox="1"/>
            <p:nvPr/>
          </p:nvSpPr>
          <p:spPr>
            <a:xfrm>
              <a:off x="2978538" y="3007933"/>
              <a:ext cx="835422" cy="369332"/>
            </a:xfrm>
            <a:prstGeom prst="rect">
              <a:avLst/>
            </a:prstGeom>
            <a:noFill/>
          </p:spPr>
          <p:txBody>
            <a:bodyPr wrap="none" rtlCol="0">
              <a:spAutoFit/>
            </a:bodyPr>
            <a:lstStyle/>
            <a:p>
              <a:r>
                <a:rPr lang="es-ES" dirty="0" smtClean="0"/>
                <a:t>16 g O</a:t>
              </a:r>
              <a:endParaRPr lang="es-ES" dirty="0"/>
            </a:p>
          </p:txBody>
        </p:sp>
        <p:sp>
          <p:nvSpPr>
            <p:cNvPr id="21" name="20 Flecha derecha"/>
            <p:cNvSpPr/>
            <p:nvPr/>
          </p:nvSpPr>
          <p:spPr>
            <a:xfrm>
              <a:off x="3822424" y="3114839"/>
              <a:ext cx="491319" cy="204717"/>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CuadroTexto"/>
            <p:cNvSpPr txBox="1"/>
            <p:nvPr/>
          </p:nvSpPr>
          <p:spPr>
            <a:xfrm>
              <a:off x="4432164" y="3018465"/>
              <a:ext cx="2138727" cy="369332"/>
            </a:xfrm>
            <a:prstGeom prst="rect">
              <a:avLst/>
            </a:prstGeom>
            <a:noFill/>
          </p:spPr>
          <p:txBody>
            <a:bodyPr wrap="none" rtlCol="0">
              <a:spAutoFit/>
            </a:bodyPr>
            <a:lstStyle/>
            <a:p>
              <a:r>
                <a:rPr lang="es-ES" dirty="0"/>
                <a:t>m</a:t>
              </a:r>
              <a:r>
                <a:rPr lang="es-ES" dirty="0" smtClean="0"/>
                <a:t>onóxido de azufre</a:t>
              </a:r>
              <a:endParaRPr lang="es-ES" dirty="0"/>
            </a:p>
          </p:txBody>
        </p:sp>
        <mc:AlternateContent xmlns:mc="http://schemas.openxmlformats.org/markup-compatibility/2006" xmlns:a14="http://schemas.microsoft.com/office/drawing/2010/main">
          <mc:Choice Requires="a14">
            <p:sp>
              <p:nvSpPr>
                <p:cNvPr id="23" name="22 CuadroTexto"/>
                <p:cNvSpPr txBox="1"/>
                <p:nvPr/>
              </p:nvSpPr>
              <p:spPr>
                <a:xfrm>
                  <a:off x="7004157" y="2822199"/>
                  <a:ext cx="1337226" cy="6613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ES" i="1" smtClean="0">
                                <a:latin typeface="Cambria Math" panose="02040503050406030204" pitchFamily="18" charset="0"/>
                              </a:rPr>
                            </m:ctrlPr>
                          </m:fPr>
                          <m:num>
                            <m:r>
                              <a:rPr lang="es-ES" b="0" i="1" smtClean="0">
                                <a:latin typeface="Cambria Math"/>
                              </a:rPr>
                              <m:t>32 </m:t>
                            </m:r>
                            <m:r>
                              <a:rPr lang="es-ES" b="0" i="1" smtClean="0">
                                <a:latin typeface="Cambria Math"/>
                              </a:rPr>
                              <m:t>𝑔</m:t>
                            </m:r>
                            <m:r>
                              <a:rPr lang="es-ES" b="0" i="1" smtClean="0">
                                <a:latin typeface="Cambria Math"/>
                              </a:rPr>
                              <m:t> </m:t>
                            </m:r>
                            <m:r>
                              <a:rPr lang="es-ES" b="0" i="1" smtClean="0">
                                <a:latin typeface="Cambria Math"/>
                              </a:rPr>
                              <m:t>𝑂</m:t>
                            </m:r>
                          </m:num>
                          <m:den>
                            <m:r>
                              <a:rPr lang="es-ES" b="0" i="1" smtClean="0">
                                <a:latin typeface="Cambria Math"/>
                              </a:rPr>
                              <m:t>16 </m:t>
                            </m:r>
                            <m:r>
                              <a:rPr lang="es-ES" b="0" i="1" smtClean="0">
                                <a:latin typeface="Cambria Math"/>
                              </a:rPr>
                              <m:t>𝑔</m:t>
                            </m:r>
                            <m:r>
                              <a:rPr lang="es-ES" b="0" i="1" smtClean="0">
                                <a:latin typeface="Cambria Math"/>
                              </a:rPr>
                              <m:t> </m:t>
                            </m:r>
                            <m:r>
                              <a:rPr lang="es-ES" b="0" i="1" smtClean="0">
                                <a:latin typeface="Cambria Math"/>
                              </a:rPr>
                              <m:t>𝑂</m:t>
                            </m:r>
                          </m:den>
                        </m:f>
                        <m:r>
                          <a:rPr lang="es-ES" b="0" i="1" smtClean="0">
                            <a:latin typeface="Cambria Math"/>
                          </a:rPr>
                          <m:t>=2</m:t>
                        </m:r>
                      </m:oMath>
                    </m:oMathPara>
                  </a14:m>
                  <a:endParaRPr lang="es-ES"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7004157" y="2822199"/>
                  <a:ext cx="1337226" cy="661335"/>
                </a:xfrm>
                <a:prstGeom prst="rect">
                  <a:avLst/>
                </a:prstGeom>
                <a:blipFill rotWithShape="1">
                  <a:blip r:embed="rId4"/>
                  <a:stretch>
                    <a:fillRect/>
                  </a:stretch>
                </a:blipFill>
              </p:spPr>
              <p:txBody>
                <a:bodyPr/>
                <a:lstStyle/>
                <a:p>
                  <a:r>
                    <a:rPr lang="es-ES">
                      <a:noFill/>
                    </a:rPr>
                    <a:t> </a:t>
                  </a:r>
                </a:p>
              </p:txBody>
            </p:sp>
          </mc:Fallback>
        </mc:AlternateContent>
      </p:grpSp>
      <p:grpSp>
        <p:nvGrpSpPr>
          <p:cNvPr id="31" name="30 Grupo"/>
          <p:cNvGrpSpPr/>
          <p:nvPr/>
        </p:nvGrpSpPr>
        <p:grpSpPr>
          <a:xfrm>
            <a:off x="2052411" y="3687408"/>
            <a:ext cx="6300695" cy="783276"/>
            <a:chOff x="2052411" y="3687408"/>
            <a:chExt cx="6300695" cy="783276"/>
          </a:xfrm>
        </p:grpSpPr>
        <p:pic>
          <p:nvPicPr>
            <p:cNvPr id="14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2411" y="3694231"/>
              <a:ext cx="516694" cy="776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5022" y="3687408"/>
              <a:ext cx="516694" cy="776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9" name="148 CuadroTexto"/>
            <p:cNvSpPr txBox="1"/>
            <p:nvPr/>
          </p:nvSpPr>
          <p:spPr>
            <a:xfrm>
              <a:off x="2967165" y="3965551"/>
              <a:ext cx="838691" cy="369332"/>
            </a:xfrm>
            <a:prstGeom prst="rect">
              <a:avLst/>
            </a:prstGeom>
            <a:noFill/>
          </p:spPr>
          <p:txBody>
            <a:bodyPr wrap="none" rtlCol="0">
              <a:spAutoFit/>
            </a:bodyPr>
            <a:lstStyle/>
            <a:p>
              <a:r>
                <a:rPr lang="es-ES" dirty="0" smtClean="0"/>
                <a:t>32 g O</a:t>
              </a:r>
              <a:endParaRPr lang="es-ES" dirty="0"/>
            </a:p>
          </p:txBody>
        </p:sp>
        <p:sp>
          <p:nvSpPr>
            <p:cNvPr id="32" name="31 Flecha derecha"/>
            <p:cNvSpPr/>
            <p:nvPr/>
          </p:nvSpPr>
          <p:spPr>
            <a:xfrm>
              <a:off x="3865643" y="4058809"/>
              <a:ext cx="491319" cy="204717"/>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34 CuadroTexto"/>
            <p:cNvSpPr txBox="1"/>
            <p:nvPr/>
          </p:nvSpPr>
          <p:spPr>
            <a:xfrm>
              <a:off x="4486090" y="3958656"/>
              <a:ext cx="1872629" cy="369332"/>
            </a:xfrm>
            <a:prstGeom prst="rect">
              <a:avLst/>
            </a:prstGeom>
            <a:noFill/>
          </p:spPr>
          <p:txBody>
            <a:bodyPr wrap="none" rtlCol="0">
              <a:spAutoFit/>
            </a:bodyPr>
            <a:lstStyle/>
            <a:p>
              <a:r>
                <a:rPr lang="es-ES" dirty="0" smtClean="0"/>
                <a:t>dióxido de azufre</a:t>
              </a:r>
              <a:endParaRPr lang="es-ES" dirty="0"/>
            </a:p>
          </p:txBody>
        </p:sp>
        <mc:AlternateContent xmlns:mc="http://schemas.openxmlformats.org/markup-compatibility/2006" xmlns:a14="http://schemas.microsoft.com/office/drawing/2010/main">
          <mc:Choice Requires="a14">
            <p:sp>
              <p:nvSpPr>
                <p:cNvPr id="38" name="37 CuadroTexto"/>
                <p:cNvSpPr txBox="1"/>
                <p:nvPr/>
              </p:nvSpPr>
              <p:spPr>
                <a:xfrm>
                  <a:off x="7015880" y="3790526"/>
                  <a:ext cx="1337226" cy="6613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ES" i="1" smtClean="0">
                                <a:latin typeface="Cambria Math" panose="02040503050406030204" pitchFamily="18" charset="0"/>
                              </a:rPr>
                            </m:ctrlPr>
                          </m:fPr>
                          <m:num>
                            <m:r>
                              <a:rPr lang="es-ES" b="0" i="1" smtClean="0">
                                <a:latin typeface="Cambria Math"/>
                              </a:rPr>
                              <m:t>48 </m:t>
                            </m:r>
                            <m:r>
                              <a:rPr lang="es-ES" b="0" i="1" smtClean="0">
                                <a:latin typeface="Cambria Math"/>
                              </a:rPr>
                              <m:t>𝑔</m:t>
                            </m:r>
                            <m:r>
                              <a:rPr lang="es-ES" b="0" i="1" smtClean="0">
                                <a:latin typeface="Cambria Math"/>
                              </a:rPr>
                              <m:t> </m:t>
                            </m:r>
                            <m:r>
                              <a:rPr lang="es-ES" b="0" i="1" smtClean="0">
                                <a:latin typeface="Cambria Math"/>
                              </a:rPr>
                              <m:t>𝑂</m:t>
                            </m:r>
                          </m:num>
                          <m:den>
                            <m:r>
                              <a:rPr lang="es-ES" b="0" i="1" smtClean="0">
                                <a:latin typeface="Cambria Math"/>
                              </a:rPr>
                              <m:t>16 </m:t>
                            </m:r>
                            <m:r>
                              <a:rPr lang="es-ES" b="0" i="1" smtClean="0">
                                <a:latin typeface="Cambria Math"/>
                              </a:rPr>
                              <m:t>𝑔</m:t>
                            </m:r>
                            <m:r>
                              <a:rPr lang="es-ES" b="0" i="1" smtClean="0">
                                <a:latin typeface="Cambria Math"/>
                              </a:rPr>
                              <m:t> </m:t>
                            </m:r>
                            <m:r>
                              <a:rPr lang="es-ES" b="0" i="1" smtClean="0">
                                <a:latin typeface="Cambria Math"/>
                              </a:rPr>
                              <m:t>𝑂</m:t>
                            </m:r>
                          </m:den>
                        </m:f>
                        <m:r>
                          <a:rPr lang="es-ES" b="0" i="1" smtClean="0">
                            <a:latin typeface="Cambria Math"/>
                          </a:rPr>
                          <m:t>=3</m:t>
                        </m:r>
                      </m:oMath>
                    </m:oMathPara>
                  </a14:m>
                  <a:endParaRPr lang="es-ES" dirty="0"/>
                </a:p>
              </p:txBody>
            </p:sp>
          </mc:Choice>
          <mc:Fallback xmlns="">
            <p:sp>
              <p:nvSpPr>
                <p:cNvPr id="38" name="37 CuadroTexto"/>
                <p:cNvSpPr txBox="1">
                  <a:spLocks noRot="1" noChangeAspect="1" noMove="1" noResize="1" noEditPoints="1" noAdjustHandles="1" noChangeArrowheads="1" noChangeShapeType="1" noTextEdit="1"/>
                </p:cNvSpPr>
                <p:nvPr/>
              </p:nvSpPr>
              <p:spPr>
                <a:xfrm>
                  <a:off x="7015880" y="3790526"/>
                  <a:ext cx="1337226" cy="661335"/>
                </a:xfrm>
                <a:prstGeom prst="rect">
                  <a:avLst/>
                </a:prstGeom>
                <a:blipFill rotWithShape="1">
                  <a:blip r:embed="rId5"/>
                  <a:stretch>
                    <a:fillRect/>
                  </a:stretch>
                </a:blipFill>
              </p:spPr>
              <p:txBody>
                <a:bodyPr/>
                <a:lstStyle/>
                <a:p>
                  <a:r>
                    <a:rPr lang="es-ES">
                      <a:noFill/>
                    </a:rPr>
                    <a:t> </a:t>
                  </a:r>
                </a:p>
              </p:txBody>
            </p:sp>
          </mc:Fallback>
        </mc:AlternateContent>
      </p:grpSp>
      <p:grpSp>
        <p:nvGrpSpPr>
          <p:cNvPr id="34" name="33 Grupo"/>
          <p:cNvGrpSpPr/>
          <p:nvPr/>
        </p:nvGrpSpPr>
        <p:grpSpPr>
          <a:xfrm>
            <a:off x="1733963" y="4638201"/>
            <a:ext cx="6633211" cy="810572"/>
            <a:chOff x="1733963" y="4638201"/>
            <a:chExt cx="6633211" cy="810572"/>
          </a:xfrm>
        </p:grpSpPr>
        <p:pic>
          <p:nvPicPr>
            <p:cNvPr id="1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1414" y="4638201"/>
              <a:ext cx="516694" cy="776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3963" y="4672320"/>
              <a:ext cx="516694" cy="776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04728" y="4647300"/>
              <a:ext cx="516694" cy="776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1" name="150 CuadroTexto"/>
            <p:cNvSpPr txBox="1"/>
            <p:nvPr/>
          </p:nvSpPr>
          <p:spPr>
            <a:xfrm>
              <a:off x="2985361" y="4870852"/>
              <a:ext cx="838691" cy="369332"/>
            </a:xfrm>
            <a:prstGeom prst="rect">
              <a:avLst/>
            </a:prstGeom>
            <a:noFill/>
          </p:spPr>
          <p:txBody>
            <a:bodyPr wrap="none" rtlCol="0">
              <a:spAutoFit/>
            </a:bodyPr>
            <a:lstStyle/>
            <a:p>
              <a:r>
                <a:rPr lang="es-ES" dirty="0" smtClean="0"/>
                <a:t>48 g O</a:t>
              </a:r>
              <a:endParaRPr lang="es-ES" dirty="0"/>
            </a:p>
          </p:txBody>
        </p:sp>
        <p:sp>
          <p:nvSpPr>
            <p:cNvPr id="33" name="32 Flecha derecha"/>
            <p:cNvSpPr/>
            <p:nvPr/>
          </p:nvSpPr>
          <p:spPr>
            <a:xfrm>
              <a:off x="3881565" y="4961837"/>
              <a:ext cx="491319" cy="204717"/>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35 CuadroTexto"/>
            <p:cNvSpPr txBox="1"/>
            <p:nvPr/>
          </p:nvSpPr>
          <p:spPr>
            <a:xfrm>
              <a:off x="4556429" y="4873056"/>
              <a:ext cx="1898277" cy="369332"/>
            </a:xfrm>
            <a:prstGeom prst="rect">
              <a:avLst/>
            </a:prstGeom>
            <a:noFill/>
          </p:spPr>
          <p:txBody>
            <a:bodyPr wrap="none" rtlCol="0">
              <a:spAutoFit/>
            </a:bodyPr>
            <a:lstStyle/>
            <a:p>
              <a:r>
                <a:rPr lang="es-ES" dirty="0" smtClean="0"/>
                <a:t>trióxido de azufre</a:t>
              </a:r>
              <a:endParaRPr lang="es-ES" dirty="0"/>
            </a:p>
          </p:txBody>
        </p:sp>
        <mc:AlternateContent xmlns:mc="http://schemas.openxmlformats.org/markup-compatibility/2006" xmlns:a14="http://schemas.microsoft.com/office/drawing/2010/main">
          <mc:Choice Requires="a14">
            <p:sp>
              <p:nvSpPr>
                <p:cNvPr id="39" name="38 CuadroTexto"/>
                <p:cNvSpPr txBox="1"/>
                <p:nvPr/>
              </p:nvSpPr>
              <p:spPr>
                <a:xfrm>
                  <a:off x="7029948" y="4718992"/>
                  <a:ext cx="1337226" cy="6613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ES" i="1" smtClean="0">
                                <a:latin typeface="Cambria Math" panose="02040503050406030204" pitchFamily="18" charset="0"/>
                              </a:rPr>
                            </m:ctrlPr>
                          </m:fPr>
                          <m:num>
                            <m:r>
                              <a:rPr lang="es-ES" b="0" i="1" smtClean="0">
                                <a:latin typeface="Cambria Math"/>
                              </a:rPr>
                              <m:t>32 </m:t>
                            </m:r>
                            <m:r>
                              <a:rPr lang="es-ES" b="0" i="1" smtClean="0">
                                <a:latin typeface="Cambria Math"/>
                              </a:rPr>
                              <m:t>𝑔</m:t>
                            </m:r>
                            <m:r>
                              <a:rPr lang="es-ES" b="0" i="1" smtClean="0">
                                <a:latin typeface="Cambria Math"/>
                              </a:rPr>
                              <m:t> </m:t>
                            </m:r>
                            <m:r>
                              <a:rPr lang="es-ES" b="0" i="1" smtClean="0">
                                <a:latin typeface="Cambria Math"/>
                              </a:rPr>
                              <m:t>𝑂</m:t>
                            </m:r>
                          </m:num>
                          <m:den>
                            <m:r>
                              <a:rPr lang="es-ES" b="0" i="1" smtClean="0">
                                <a:latin typeface="Cambria Math"/>
                              </a:rPr>
                              <m:t>48 </m:t>
                            </m:r>
                            <m:r>
                              <a:rPr lang="es-ES" b="0" i="1" smtClean="0">
                                <a:latin typeface="Cambria Math"/>
                              </a:rPr>
                              <m:t>𝑔</m:t>
                            </m:r>
                            <m:r>
                              <a:rPr lang="es-ES" b="0" i="1" smtClean="0">
                                <a:latin typeface="Cambria Math"/>
                              </a:rPr>
                              <m:t> </m:t>
                            </m:r>
                            <m:r>
                              <a:rPr lang="es-ES" b="0" i="1" smtClean="0">
                                <a:latin typeface="Cambria Math"/>
                              </a:rPr>
                              <m:t>𝑂</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2</m:t>
                            </m:r>
                          </m:num>
                          <m:den>
                            <m:r>
                              <a:rPr lang="es-ES" b="0" i="1" smtClean="0">
                                <a:latin typeface="Cambria Math"/>
                              </a:rPr>
                              <m:t>3</m:t>
                            </m:r>
                          </m:den>
                        </m:f>
                      </m:oMath>
                    </m:oMathPara>
                  </a14:m>
                  <a:endParaRPr lang="es-ES" dirty="0"/>
                </a:p>
              </p:txBody>
            </p:sp>
          </mc:Choice>
          <mc:Fallback xmlns="">
            <p:sp>
              <p:nvSpPr>
                <p:cNvPr id="39" name="38 CuadroTexto"/>
                <p:cNvSpPr txBox="1">
                  <a:spLocks noRot="1" noChangeAspect="1" noMove="1" noResize="1" noEditPoints="1" noAdjustHandles="1" noChangeArrowheads="1" noChangeShapeType="1" noTextEdit="1"/>
                </p:cNvSpPr>
                <p:nvPr/>
              </p:nvSpPr>
              <p:spPr>
                <a:xfrm>
                  <a:off x="7029948" y="4718992"/>
                  <a:ext cx="1337226" cy="661335"/>
                </a:xfrm>
                <a:prstGeom prst="rect">
                  <a:avLst/>
                </a:prstGeom>
                <a:blipFill rotWithShape="1">
                  <a:blip r:embed="rId6"/>
                  <a:stretch>
                    <a:fillRect/>
                  </a:stretch>
                </a:blipFill>
              </p:spPr>
              <p:txBody>
                <a:bodyPr/>
                <a:lstStyle/>
                <a:p>
                  <a:r>
                    <a:rPr lang="es-ES">
                      <a:noFill/>
                    </a:rPr>
                    <a:t> </a:t>
                  </a:r>
                </a:p>
              </p:txBody>
            </p:sp>
          </mc:Fallback>
        </mc:AlternateContent>
      </p:grpSp>
      <p:sp>
        <p:nvSpPr>
          <p:cNvPr id="37"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14</a:t>
            </a:fld>
            <a:endParaRPr lang="es-ES" dirty="0">
              <a:solidFill>
                <a:srgbClr val="C00000"/>
              </a:solidFill>
            </a:endParaRPr>
          </a:p>
        </p:txBody>
      </p:sp>
      <p:sp>
        <p:nvSpPr>
          <p:cNvPr id="40" name="39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42" name="41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3</a:t>
            </a:r>
            <a:r>
              <a:rPr lang="es-ES" b="1" dirty="0" smtClean="0">
                <a:solidFill>
                  <a:srgbClr val="C00000"/>
                </a:solidFill>
                <a:latin typeface="Arial" pitchFamily="34" charset="0"/>
                <a:cs typeface="Arial" pitchFamily="34" charset="0"/>
              </a:rPr>
              <a:t> Leyes ponderales</a:t>
            </a:r>
            <a:endParaRPr lang="es-ES"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val="40432474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10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10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10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15</a:t>
            </a:fld>
            <a:endParaRPr lang="es-ES" dirty="0">
              <a:solidFill>
                <a:srgbClr val="C00000"/>
              </a:solidFill>
            </a:endParaRPr>
          </a:p>
        </p:txBody>
      </p:sp>
      <p:sp>
        <p:nvSpPr>
          <p:cNvPr id="40" name="39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cs typeface="Arial" pitchFamily="34" charset="0"/>
              </a:rPr>
              <a:t>I</a:t>
            </a:r>
            <a:r>
              <a:rPr lang="es-ES" b="1" dirty="0" smtClean="0">
                <a:solidFill>
                  <a:srgbClr val="002060"/>
                </a:solidFill>
                <a:cs typeface="Arial" pitchFamily="34" charset="0"/>
              </a:rPr>
              <a:t>. TEORÍA ATÓMICO-MOLECULAR</a:t>
            </a:r>
            <a:endParaRPr lang="es-ES" b="1" dirty="0">
              <a:solidFill>
                <a:srgbClr val="002060"/>
              </a:solidFill>
              <a:cs typeface="Arial" pitchFamily="34" charset="0"/>
            </a:endParaRPr>
          </a:p>
        </p:txBody>
      </p:sp>
      <p:sp>
        <p:nvSpPr>
          <p:cNvPr id="42" name="41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smtClean="0">
                <a:solidFill>
                  <a:srgbClr val="00B050"/>
                </a:solidFill>
                <a:cs typeface="Arial" pitchFamily="34" charset="0"/>
              </a:rPr>
              <a:t>3</a:t>
            </a:r>
            <a:r>
              <a:rPr lang="es-ES" b="1" dirty="0" smtClean="0">
                <a:solidFill>
                  <a:srgbClr val="C00000"/>
                </a:solidFill>
                <a:cs typeface="Arial" pitchFamily="34" charset="0"/>
              </a:rPr>
              <a:t> Leyes ponderales</a:t>
            </a:r>
            <a:endParaRPr lang="es-ES" b="1" dirty="0">
              <a:solidFill>
                <a:srgbClr val="C00000"/>
              </a:solidFill>
              <a:cs typeface="Arial" pitchFamily="34" charset="0"/>
            </a:endParaRPr>
          </a:p>
        </p:txBody>
      </p:sp>
      <p:sp>
        <p:nvSpPr>
          <p:cNvPr id="41" name="40 CuadroTexto"/>
          <p:cNvSpPr txBox="1"/>
          <p:nvPr/>
        </p:nvSpPr>
        <p:spPr>
          <a:xfrm>
            <a:off x="423080" y="1569493"/>
            <a:ext cx="8147714" cy="2585323"/>
          </a:xfrm>
          <a:prstGeom prst="rect">
            <a:avLst/>
          </a:prstGeom>
          <a:noFill/>
        </p:spPr>
        <p:txBody>
          <a:bodyPr wrap="square" rtlCol="0">
            <a:spAutoFit/>
          </a:bodyPr>
          <a:lstStyle/>
          <a:p>
            <a:pPr algn="just"/>
            <a:r>
              <a:rPr lang="es-ES" dirty="0" smtClean="0"/>
              <a:t>El carbono se combina con oxígeno en dos proporciones en masa, 3:4 y 3:8. Con la primera forma monóxido de carbono (CO), y con la segunda, dióxido de carbono (CO</a:t>
            </a:r>
            <a:r>
              <a:rPr lang="es-ES" baseline="-25000" dirty="0" smtClean="0"/>
              <a:t>2</a:t>
            </a:r>
            <a:r>
              <a:rPr lang="es-ES" dirty="0" smtClean="0"/>
              <a:t>). Razona cuáles de las siguientes afirmaciones son correctas:</a:t>
            </a:r>
          </a:p>
          <a:p>
            <a:pPr marL="342900" indent="-342900" algn="just">
              <a:buAutoNum type="alphaLcParenR"/>
            </a:pPr>
            <a:r>
              <a:rPr lang="es-ES" dirty="0" smtClean="0"/>
              <a:t>12 g de carbono reaccionan con 48 g de oxígeno para dar CO.</a:t>
            </a:r>
          </a:p>
          <a:p>
            <a:pPr marL="342900" indent="-342900" algn="just">
              <a:buFontTx/>
              <a:buAutoNum type="alphaLcParenR"/>
            </a:pPr>
            <a:r>
              <a:rPr lang="es-ES" dirty="0"/>
              <a:t>12 g de carbono reaccionan con </a:t>
            </a:r>
            <a:r>
              <a:rPr lang="es-ES" dirty="0" smtClean="0"/>
              <a:t>16 </a:t>
            </a:r>
            <a:r>
              <a:rPr lang="es-ES" dirty="0"/>
              <a:t>g de oxígeno para dar CO.</a:t>
            </a:r>
          </a:p>
          <a:p>
            <a:pPr marL="342900" indent="-342900" algn="just">
              <a:buFontTx/>
              <a:buAutoNum type="alphaLcParenR"/>
            </a:pPr>
            <a:r>
              <a:rPr lang="es-ES" dirty="0"/>
              <a:t>12 g de carbono reaccionan con </a:t>
            </a:r>
            <a:r>
              <a:rPr lang="es-ES" dirty="0" smtClean="0"/>
              <a:t>32 </a:t>
            </a:r>
            <a:r>
              <a:rPr lang="es-ES" dirty="0"/>
              <a:t>g de oxígeno para dar </a:t>
            </a:r>
            <a:r>
              <a:rPr lang="es-ES" dirty="0" smtClean="0"/>
              <a:t>CO</a:t>
            </a:r>
            <a:r>
              <a:rPr lang="es-ES" baseline="-25000" dirty="0" smtClean="0"/>
              <a:t>2</a:t>
            </a:r>
            <a:r>
              <a:rPr lang="es-ES" dirty="0" smtClean="0"/>
              <a:t>.</a:t>
            </a:r>
            <a:endParaRPr lang="es-ES" dirty="0"/>
          </a:p>
          <a:p>
            <a:pPr marL="342900" indent="-342900" algn="just">
              <a:buFontTx/>
              <a:buAutoNum type="alphaLcParenR"/>
            </a:pPr>
            <a:r>
              <a:rPr lang="es-ES" dirty="0"/>
              <a:t>12 g de carbono reaccionan con </a:t>
            </a:r>
            <a:r>
              <a:rPr lang="es-ES" dirty="0" smtClean="0"/>
              <a:t>36 </a:t>
            </a:r>
            <a:r>
              <a:rPr lang="es-ES" dirty="0"/>
              <a:t>g de oxígeno para dar </a:t>
            </a:r>
            <a:r>
              <a:rPr lang="es-ES" dirty="0" smtClean="0"/>
              <a:t>CO</a:t>
            </a:r>
            <a:r>
              <a:rPr lang="es-ES" baseline="-25000" dirty="0" smtClean="0"/>
              <a:t>2</a:t>
            </a:r>
            <a:r>
              <a:rPr lang="es-ES" dirty="0" smtClean="0"/>
              <a:t>.</a:t>
            </a:r>
            <a:endParaRPr lang="es-ES" dirty="0"/>
          </a:p>
          <a:p>
            <a:pPr marL="342900" indent="-342900" algn="just">
              <a:buAutoNum type="alphaLcParenR"/>
            </a:pPr>
            <a:endParaRPr lang="es-ES" dirty="0"/>
          </a:p>
        </p:txBody>
      </p:sp>
      <p:sp>
        <p:nvSpPr>
          <p:cNvPr id="43" name="42 CuadroTexto"/>
          <p:cNvSpPr txBox="1"/>
          <p:nvPr/>
        </p:nvSpPr>
        <p:spPr>
          <a:xfrm>
            <a:off x="520890" y="1039507"/>
            <a:ext cx="1733266"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3</a:t>
            </a:r>
          </a:p>
        </p:txBody>
      </p:sp>
    </p:spTree>
    <p:extLst>
      <p:ext uri="{BB962C8B-B14F-4D97-AF65-F5344CB8AC3E}">
        <p14:creationId xmlns:p14="http://schemas.microsoft.com/office/powerpoint/2010/main" val="132501696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82138" y="900754"/>
            <a:ext cx="3179928"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Enunciado de la teoría </a:t>
            </a:r>
            <a:endParaRPr lang="es-ES" b="1" dirty="0">
              <a:solidFill>
                <a:srgbClr val="00B050"/>
              </a:solidFill>
            </a:endParaRPr>
          </a:p>
        </p:txBody>
      </p:sp>
      <p:sp>
        <p:nvSpPr>
          <p:cNvPr id="24" name="23 CuadroTexto"/>
          <p:cNvSpPr txBox="1"/>
          <p:nvPr/>
        </p:nvSpPr>
        <p:spPr>
          <a:xfrm>
            <a:off x="423082" y="1364778"/>
            <a:ext cx="6481261" cy="369332"/>
          </a:xfrm>
          <a:prstGeom prst="rect">
            <a:avLst/>
          </a:prstGeom>
          <a:noFill/>
        </p:spPr>
        <p:txBody>
          <a:bodyPr wrap="none" rtlCol="0">
            <a:spAutoFit/>
          </a:bodyPr>
          <a:lstStyle/>
          <a:p>
            <a:pPr marL="355600" indent="-355600"/>
            <a:r>
              <a:rPr lang="es-ES" dirty="0" smtClean="0">
                <a:sym typeface="Wingdings"/>
              </a:rPr>
              <a:t>	</a:t>
            </a:r>
            <a:r>
              <a:rPr lang="es-ES" dirty="0" smtClean="0"/>
              <a:t>Dalton justificó las leyes ponderales con su teoría atómica</a:t>
            </a:r>
            <a:endParaRPr lang="es-ES" dirty="0"/>
          </a:p>
        </p:txBody>
      </p:sp>
      <p:sp>
        <p:nvSpPr>
          <p:cNvPr id="25" name="24 CuadroTexto"/>
          <p:cNvSpPr txBox="1"/>
          <p:nvPr/>
        </p:nvSpPr>
        <p:spPr>
          <a:xfrm>
            <a:off x="846160" y="1965278"/>
            <a:ext cx="7710985" cy="3693319"/>
          </a:xfrm>
          <a:prstGeom prst="rect">
            <a:avLst/>
          </a:prstGeom>
          <a:solidFill>
            <a:srgbClr val="CCFF99"/>
          </a:solidFill>
          <a:effectLst>
            <a:outerShdw blurRad="50800" dist="38100" dir="18900000" algn="bl" rotWithShape="0">
              <a:prstClr val="black">
                <a:alpha val="40000"/>
              </a:prstClr>
            </a:outerShdw>
          </a:effectLst>
        </p:spPr>
        <p:txBody>
          <a:bodyPr wrap="square" rtlCol="0">
            <a:spAutoFit/>
          </a:bodyPr>
          <a:lstStyle/>
          <a:p>
            <a:pPr marL="355600" indent="-355600" algn="just"/>
            <a:r>
              <a:rPr lang="es-ES" dirty="0" smtClean="0">
                <a:sym typeface="Wingdings"/>
              </a:rPr>
              <a:t>	Los elementos químicos está formados por partículas pequeñísimas, llamadas </a:t>
            </a:r>
            <a:r>
              <a:rPr lang="es-ES" b="1" dirty="0" smtClean="0">
                <a:effectLst>
                  <a:outerShdw blurRad="38100" dist="38100" dir="2700000" algn="tl">
                    <a:srgbClr val="000000">
                      <a:alpha val="43137"/>
                    </a:srgbClr>
                  </a:outerShdw>
                </a:effectLst>
                <a:sym typeface="Wingdings"/>
              </a:rPr>
              <a:t>átomos</a:t>
            </a:r>
            <a:r>
              <a:rPr lang="es-ES" dirty="0" smtClean="0">
                <a:sym typeface="Wingdings"/>
              </a:rPr>
              <a:t>, que son indivisibles e inalterables.</a:t>
            </a:r>
          </a:p>
          <a:p>
            <a:pPr marL="355600" indent="-355600" algn="just">
              <a:buFont typeface="Wingdings"/>
              <a:buChar char="l"/>
            </a:pPr>
            <a:endParaRPr lang="es-ES" dirty="0" smtClean="0">
              <a:sym typeface="Wingdings"/>
            </a:endParaRPr>
          </a:p>
          <a:p>
            <a:pPr marL="355600" indent="-355600" algn="just"/>
            <a:r>
              <a:rPr lang="es-ES" dirty="0" smtClean="0">
                <a:sym typeface="Wingdings"/>
              </a:rPr>
              <a:t>	Todos los átomos de un mismo elemento son iguales y, por tanto, tienen la misma masa y propiedades, mientras que los átomos de diferentes elementos tienen distinta masa y propiedades.</a:t>
            </a:r>
          </a:p>
          <a:p>
            <a:pPr marL="355600" indent="-355600" algn="just">
              <a:buFont typeface="Wingdings"/>
              <a:buChar char="l"/>
            </a:pPr>
            <a:endParaRPr lang="es-ES" dirty="0" smtClean="0">
              <a:sym typeface="Wingdings"/>
            </a:endParaRPr>
          </a:p>
          <a:p>
            <a:pPr marL="355600" indent="-355600" algn="just"/>
            <a:r>
              <a:rPr lang="es-ES" dirty="0" smtClean="0">
                <a:sym typeface="Wingdings"/>
              </a:rPr>
              <a:t>	Los compuestos químicos están formados por la unión de átomos de diferentes elementos, y estos átomos se combinan entre sí en una relación de números enteros sencillos.</a:t>
            </a:r>
          </a:p>
          <a:p>
            <a:pPr marL="355600" indent="-355600" algn="just">
              <a:buFont typeface="Wingdings"/>
              <a:buChar char="l"/>
            </a:pPr>
            <a:endParaRPr lang="es-ES" dirty="0" smtClean="0">
              <a:sym typeface="Wingdings"/>
            </a:endParaRPr>
          </a:p>
          <a:p>
            <a:pPr marL="355600" indent="-355600" algn="just"/>
            <a:r>
              <a:rPr lang="es-ES" dirty="0" smtClean="0">
                <a:sym typeface="Wingdings"/>
              </a:rPr>
              <a:t>	Los átomos no se crean ni se destruyen en una reacción química, solo se redistribuyen.	</a:t>
            </a:r>
            <a:endParaRPr lang="es-ES" dirty="0"/>
          </a:p>
        </p:txBody>
      </p:sp>
      <p:sp>
        <p:nvSpPr>
          <p:cNvPr id="9"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16</a:t>
            </a:fld>
            <a:endParaRPr lang="es-ES" dirty="0">
              <a:solidFill>
                <a:srgbClr val="C00000"/>
              </a:solidFill>
            </a:endParaRPr>
          </a:p>
        </p:txBody>
      </p:sp>
      <p:sp>
        <p:nvSpPr>
          <p:cNvPr id="10" name="9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11" name="10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Teoría atómica de Dalton</a:t>
            </a:r>
            <a:endParaRPr lang="es-ES"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val="24164417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94265" y="919599"/>
            <a:ext cx="4209037" cy="369332"/>
          </a:xfrm>
          <a:prstGeom prst="rect">
            <a:avLst/>
          </a:prstGeom>
          <a:noFill/>
        </p:spPr>
        <p:txBody>
          <a:bodyPr wrap="none" rtlCol="0">
            <a:spAutoFit/>
          </a:bodyPr>
          <a:lstStyle/>
          <a:p>
            <a:r>
              <a:rPr lang="es-ES" b="1" dirty="0" smtClean="0">
                <a:solidFill>
                  <a:srgbClr val="C00000"/>
                </a:solidFill>
              </a:rPr>
              <a:t>4.2. </a:t>
            </a:r>
            <a:r>
              <a:rPr lang="es-ES" b="1" dirty="0" smtClean="0">
                <a:solidFill>
                  <a:srgbClr val="00B050"/>
                </a:solidFill>
              </a:rPr>
              <a:t>Justificación de las leyes ponderales</a:t>
            </a:r>
            <a:endParaRPr lang="es-ES" b="1" dirty="0">
              <a:solidFill>
                <a:srgbClr val="00B050"/>
              </a:solidFill>
            </a:endParaRPr>
          </a:p>
        </p:txBody>
      </p:sp>
      <p:grpSp>
        <p:nvGrpSpPr>
          <p:cNvPr id="46" name="45 Grupo"/>
          <p:cNvGrpSpPr/>
          <p:nvPr/>
        </p:nvGrpSpPr>
        <p:grpSpPr>
          <a:xfrm>
            <a:off x="627799" y="1831075"/>
            <a:ext cx="7534439" cy="1322400"/>
            <a:chOff x="627799" y="1831075"/>
            <a:chExt cx="7534439" cy="1322400"/>
          </a:xfrm>
        </p:grpSpPr>
        <p:sp>
          <p:nvSpPr>
            <p:cNvPr id="2" name="1 Elipse"/>
            <p:cNvSpPr/>
            <p:nvPr/>
          </p:nvSpPr>
          <p:spPr>
            <a:xfrm>
              <a:off x="941697" y="1924334"/>
              <a:ext cx="736979" cy="70968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Elipse"/>
            <p:cNvSpPr/>
            <p:nvPr/>
          </p:nvSpPr>
          <p:spPr>
            <a:xfrm>
              <a:off x="2677238" y="2090383"/>
              <a:ext cx="311623" cy="325271"/>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4" name="13 Grupo"/>
            <p:cNvGrpSpPr/>
            <p:nvPr/>
          </p:nvGrpSpPr>
          <p:grpSpPr>
            <a:xfrm>
              <a:off x="6102826" y="1831075"/>
              <a:ext cx="1023582" cy="709684"/>
              <a:chOff x="5543266" y="2254156"/>
              <a:chExt cx="1023582" cy="709684"/>
            </a:xfrm>
          </p:grpSpPr>
          <p:sp>
            <p:nvSpPr>
              <p:cNvPr id="20" name="19 Elipse"/>
              <p:cNvSpPr/>
              <p:nvPr/>
            </p:nvSpPr>
            <p:spPr>
              <a:xfrm>
                <a:off x="5543266" y="2254156"/>
                <a:ext cx="736979" cy="70968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Elipse"/>
              <p:cNvSpPr/>
              <p:nvPr/>
            </p:nvSpPr>
            <p:spPr>
              <a:xfrm>
                <a:off x="6255225" y="2433852"/>
                <a:ext cx="311623" cy="325271"/>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5" name="14 Flecha derecha"/>
            <p:cNvSpPr/>
            <p:nvPr/>
          </p:nvSpPr>
          <p:spPr>
            <a:xfrm>
              <a:off x="3944205" y="2169994"/>
              <a:ext cx="1160059" cy="136477"/>
            </a:xfrm>
            <a:prstGeom prst="rightArrow">
              <a:avLst>
                <a:gd name="adj1" fmla="val 45833"/>
                <a:gd name="adj2" fmla="val 812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Más"/>
            <p:cNvSpPr/>
            <p:nvPr/>
          </p:nvSpPr>
          <p:spPr>
            <a:xfrm>
              <a:off x="1937984" y="2019868"/>
              <a:ext cx="395785" cy="464024"/>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CuadroTexto"/>
            <p:cNvSpPr txBox="1"/>
            <p:nvPr/>
          </p:nvSpPr>
          <p:spPr>
            <a:xfrm>
              <a:off x="627799" y="2784143"/>
              <a:ext cx="1332673"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rPr>
                <a:t>a</a:t>
              </a:r>
              <a:r>
                <a:rPr lang="es-ES" dirty="0" smtClean="0"/>
                <a:t> g de cloro</a:t>
              </a:r>
              <a:endParaRPr lang="es-ES" dirty="0"/>
            </a:p>
          </p:txBody>
        </p:sp>
        <p:sp>
          <p:nvSpPr>
            <p:cNvPr id="29" name="28 CuadroTexto"/>
            <p:cNvSpPr txBox="1"/>
            <p:nvPr/>
          </p:nvSpPr>
          <p:spPr>
            <a:xfrm>
              <a:off x="2226862" y="2772770"/>
              <a:ext cx="1378904" cy="369332"/>
            </a:xfrm>
            <a:prstGeom prst="rect">
              <a:avLst/>
            </a:prstGeom>
            <a:noFill/>
          </p:spPr>
          <p:txBody>
            <a:bodyPr wrap="none" rtlCol="0">
              <a:spAutoFit/>
            </a:bodyPr>
            <a:lstStyle/>
            <a:p>
              <a:r>
                <a:rPr lang="es-ES" b="1" dirty="0" smtClean="0">
                  <a:effectLst>
                    <a:outerShdw blurRad="38100" dist="38100" dir="2700000" algn="tl">
                      <a:srgbClr val="000000">
                        <a:alpha val="43137"/>
                      </a:srgbClr>
                    </a:outerShdw>
                  </a:effectLst>
                </a:rPr>
                <a:t>b</a:t>
              </a:r>
              <a:r>
                <a:rPr lang="es-ES" dirty="0" smtClean="0"/>
                <a:t> g de sodio</a:t>
              </a:r>
              <a:endParaRPr lang="es-ES" dirty="0"/>
            </a:p>
          </p:txBody>
        </p:sp>
        <p:sp>
          <p:nvSpPr>
            <p:cNvPr id="30" name="29 CuadroTexto"/>
            <p:cNvSpPr txBox="1"/>
            <p:nvPr/>
          </p:nvSpPr>
          <p:spPr>
            <a:xfrm>
              <a:off x="5475028" y="2772769"/>
              <a:ext cx="2687210" cy="369332"/>
            </a:xfrm>
            <a:prstGeom prst="rect">
              <a:avLst/>
            </a:prstGeom>
            <a:noFill/>
          </p:spPr>
          <p:txBody>
            <a:bodyPr wrap="none" rtlCol="0">
              <a:spAutoFit/>
            </a:bodyPr>
            <a:lstStyle/>
            <a:p>
              <a:r>
                <a:rPr lang="es-ES" b="1" dirty="0" err="1" smtClean="0">
                  <a:effectLst>
                    <a:outerShdw blurRad="38100" dist="38100" dir="2700000" algn="tl">
                      <a:srgbClr val="000000">
                        <a:alpha val="43137"/>
                      </a:srgbClr>
                    </a:outerShdw>
                  </a:effectLst>
                </a:rPr>
                <a:t>a+b</a:t>
              </a:r>
              <a:r>
                <a:rPr lang="es-ES" dirty="0" smtClean="0"/>
                <a:t> g de cloruro de sodio</a:t>
              </a:r>
              <a:endParaRPr lang="es-ES" dirty="0"/>
            </a:p>
          </p:txBody>
        </p:sp>
      </p:grpSp>
      <p:grpSp>
        <p:nvGrpSpPr>
          <p:cNvPr id="48" name="47 Grupo"/>
          <p:cNvGrpSpPr/>
          <p:nvPr/>
        </p:nvGrpSpPr>
        <p:grpSpPr>
          <a:xfrm>
            <a:off x="657369" y="3621205"/>
            <a:ext cx="7647776" cy="1755842"/>
            <a:chOff x="657369" y="3621205"/>
            <a:chExt cx="7647776" cy="1755842"/>
          </a:xfrm>
        </p:grpSpPr>
        <p:sp>
          <p:nvSpPr>
            <p:cNvPr id="32" name="31 Elipse"/>
            <p:cNvSpPr/>
            <p:nvPr/>
          </p:nvSpPr>
          <p:spPr>
            <a:xfrm>
              <a:off x="971267" y="3687169"/>
              <a:ext cx="736979" cy="70968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32 Elipse"/>
            <p:cNvSpPr/>
            <p:nvPr/>
          </p:nvSpPr>
          <p:spPr>
            <a:xfrm>
              <a:off x="2706808" y="3853218"/>
              <a:ext cx="311623" cy="325271"/>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4" name="33 Grupo"/>
            <p:cNvGrpSpPr/>
            <p:nvPr/>
          </p:nvGrpSpPr>
          <p:grpSpPr>
            <a:xfrm>
              <a:off x="5572837" y="3621205"/>
              <a:ext cx="1023582" cy="709684"/>
              <a:chOff x="5543266" y="2254156"/>
              <a:chExt cx="1023582" cy="709684"/>
            </a:xfrm>
          </p:grpSpPr>
          <p:sp>
            <p:nvSpPr>
              <p:cNvPr id="35" name="34 Elipse"/>
              <p:cNvSpPr/>
              <p:nvPr/>
            </p:nvSpPr>
            <p:spPr>
              <a:xfrm>
                <a:off x="5543266" y="2254156"/>
                <a:ext cx="736979" cy="70968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35 Elipse"/>
              <p:cNvSpPr/>
              <p:nvPr/>
            </p:nvSpPr>
            <p:spPr>
              <a:xfrm>
                <a:off x="6255225" y="2433852"/>
                <a:ext cx="311623" cy="325271"/>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7" name="36 Flecha derecha"/>
            <p:cNvSpPr/>
            <p:nvPr/>
          </p:nvSpPr>
          <p:spPr>
            <a:xfrm>
              <a:off x="3973775" y="3932829"/>
              <a:ext cx="1160059" cy="136477"/>
            </a:xfrm>
            <a:prstGeom prst="rightArrow">
              <a:avLst>
                <a:gd name="adj1" fmla="val 45833"/>
                <a:gd name="adj2" fmla="val 812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37 Más"/>
            <p:cNvSpPr/>
            <p:nvPr/>
          </p:nvSpPr>
          <p:spPr>
            <a:xfrm>
              <a:off x="1967554" y="3782703"/>
              <a:ext cx="395785" cy="464024"/>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38 CuadroTexto"/>
            <p:cNvSpPr txBox="1"/>
            <p:nvPr/>
          </p:nvSpPr>
          <p:spPr>
            <a:xfrm>
              <a:off x="657369" y="4546978"/>
              <a:ext cx="1332673"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rPr>
                <a:t>a</a:t>
              </a:r>
              <a:r>
                <a:rPr lang="es-ES" dirty="0" smtClean="0"/>
                <a:t> g de cloro</a:t>
              </a:r>
              <a:endParaRPr lang="es-ES" dirty="0"/>
            </a:p>
          </p:txBody>
        </p:sp>
        <p:sp>
          <p:nvSpPr>
            <p:cNvPr id="40" name="39 CuadroTexto"/>
            <p:cNvSpPr txBox="1"/>
            <p:nvPr/>
          </p:nvSpPr>
          <p:spPr>
            <a:xfrm>
              <a:off x="2256432" y="4535605"/>
              <a:ext cx="1515158" cy="369332"/>
            </a:xfrm>
            <a:prstGeom prst="rect">
              <a:avLst/>
            </a:prstGeom>
            <a:noFill/>
          </p:spPr>
          <p:txBody>
            <a:bodyPr wrap="none" rtlCol="0">
              <a:spAutoFit/>
            </a:bodyPr>
            <a:lstStyle/>
            <a:p>
              <a:r>
                <a:rPr lang="es-ES" b="1" dirty="0" smtClean="0">
                  <a:effectLst>
                    <a:outerShdw blurRad="38100" dist="38100" dir="2700000" algn="tl">
                      <a:srgbClr val="000000">
                        <a:alpha val="43137"/>
                      </a:srgbClr>
                    </a:outerShdw>
                  </a:effectLst>
                </a:rPr>
                <a:t>2b</a:t>
              </a:r>
              <a:r>
                <a:rPr lang="es-ES" dirty="0" smtClean="0"/>
                <a:t> g de sodio</a:t>
              </a:r>
              <a:endParaRPr lang="es-ES" dirty="0"/>
            </a:p>
          </p:txBody>
        </p:sp>
        <p:sp>
          <p:nvSpPr>
            <p:cNvPr id="41" name="40 CuadroTexto"/>
            <p:cNvSpPr txBox="1"/>
            <p:nvPr/>
          </p:nvSpPr>
          <p:spPr>
            <a:xfrm>
              <a:off x="5190700" y="4453717"/>
              <a:ext cx="1605887" cy="923330"/>
            </a:xfrm>
            <a:prstGeom prst="rect">
              <a:avLst/>
            </a:prstGeom>
            <a:noFill/>
          </p:spPr>
          <p:txBody>
            <a:bodyPr wrap="square" rtlCol="0">
              <a:spAutoFit/>
            </a:bodyPr>
            <a:lstStyle/>
            <a:p>
              <a:pPr algn="ctr"/>
              <a:r>
                <a:rPr lang="es-ES" b="1" dirty="0" err="1" smtClean="0">
                  <a:effectLst>
                    <a:outerShdw blurRad="38100" dist="38100" dir="2700000" algn="tl">
                      <a:srgbClr val="000000">
                        <a:alpha val="43137"/>
                      </a:srgbClr>
                    </a:outerShdw>
                  </a:effectLst>
                </a:rPr>
                <a:t>a+b</a:t>
              </a:r>
              <a:r>
                <a:rPr lang="es-ES" dirty="0" smtClean="0"/>
                <a:t> g de cloruro de sodio</a:t>
              </a:r>
              <a:endParaRPr lang="es-ES" dirty="0"/>
            </a:p>
          </p:txBody>
        </p:sp>
        <p:sp>
          <p:nvSpPr>
            <p:cNvPr id="42" name="41 Elipse"/>
            <p:cNvSpPr/>
            <p:nvPr/>
          </p:nvSpPr>
          <p:spPr>
            <a:xfrm>
              <a:off x="3091220" y="3841845"/>
              <a:ext cx="311623" cy="325271"/>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42 Elipse"/>
            <p:cNvSpPr/>
            <p:nvPr/>
          </p:nvSpPr>
          <p:spPr>
            <a:xfrm>
              <a:off x="7406187" y="3803176"/>
              <a:ext cx="311623" cy="325271"/>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43 Más"/>
            <p:cNvSpPr/>
            <p:nvPr/>
          </p:nvSpPr>
          <p:spPr>
            <a:xfrm>
              <a:off x="6839804" y="3741760"/>
              <a:ext cx="395785" cy="464024"/>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44 CuadroTexto"/>
            <p:cNvSpPr txBox="1"/>
            <p:nvPr/>
          </p:nvSpPr>
          <p:spPr>
            <a:xfrm>
              <a:off x="6926241" y="4415050"/>
              <a:ext cx="1378904" cy="369332"/>
            </a:xfrm>
            <a:prstGeom prst="rect">
              <a:avLst/>
            </a:prstGeom>
            <a:noFill/>
          </p:spPr>
          <p:txBody>
            <a:bodyPr wrap="none" rtlCol="0">
              <a:spAutoFit/>
            </a:bodyPr>
            <a:lstStyle/>
            <a:p>
              <a:r>
                <a:rPr lang="es-ES" b="1" dirty="0" smtClean="0">
                  <a:effectLst>
                    <a:outerShdw blurRad="38100" dist="38100" dir="2700000" algn="tl">
                      <a:srgbClr val="000000">
                        <a:alpha val="43137"/>
                      </a:srgbClr>
                    </a:outerShdw>
                  </a:effectLst>
                </a:rPr>
                <a:t>b</a:t>
              </a:r>
              <a:r>
                <a:rPr lang="es-ES" dirty="0" smtClean="0"/>
                <a:t> g de sodio</a:t>
              </a:r>
              <a:endParaRPr lang="es-ES" dirty="0"/>
            </a:p>
          </p:txBody>
        </p:sp>
      </p:grpSp>
      <p:sp>
        <p:nvSpPr>
          <p:cNvPr id="49"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17</a:t>
            </a:fld>
            <a:endParaRPr lang="es-ES" dirty="0">
              <a:solidFill>
                <a:srgbClr val="C00000"/>
              </a:solidFill>
            </a:endParaRPr>
          </a:p>
        </p:txBody>
      </p:sp>
      <p:sp>
        <p:nvSpPr>
          <p:cNvPr id="50" name="49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51" name="50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Teoría atómica de Dalton</a:t>
            </a:r>
            <a:endParaRPr lang="es-ES"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val="42374720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left)">
                                      <p:cBhvr>
                                        <p:cTn id="12" dur="10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left)">
                                      <p:cBhvr>
                                        <p:cTn id="17"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418308" y="868473"/>
            <a:ext cx="4209037" cy="369332"/>
          </a:xfrm>
          <a:prstGeom prst="rect">
            <a:avLst/>
          </a:prstGeom>
          <a:noFill/>
        </p:spPr>
        <p:txBody>
          <a:bodyPr wrap="none" rtlCol="0">
            <a:spAutoFit/>
          </a:bodyPr>
          <a:lstStyle/>
          <a:p>
            <a:r>
              <a:rPr lang="es-ES" b="1" dirty="0" smtClean="0">
                <a:solidFill>
                  <a:srgbClr val="C00000"/>
                </a:solidFill>
              </a:rPr>
              <a:t>4.2. </a:t>
            </a:r>
            <a:r>
              <a:rPr lang="es-ES" b="1" dirty="0" smtClean="0">
                <a:solidFill>
                  <a:srgbClr val="00B050"/>
                </a:solidFill>
              </a:rPr>
              <a:t>Justificación de las leyes ponderales</a:t>
            </a:r>
            <a:endParaRPr lang="es-ES" b="1" dirty="0">
              <a:solidFill>
                <a:srgbClr val="00B050"/>
              </a:solidFill>
            </a:endParaRPr>
          </a:p>
        </p:txBody>
      </p:sp>
      <p:grpSp>
        <p:nvGrpSpPr>
          <p:cNvPr id="43" name="42 Grupo"/>
          <p:cNvGrpSpPr/>
          <p:nvPr/>
        </p:nvGrpSpPr>
        <p:grpSpPr>
          <a:xfrm>
            <a:off x="732208" y="1621373"/>
            <a:ext cx="7274162" cy="1270084"/>
            <a:chOff x="558040" y="1621373"/>
            <a:chExt cx="7274162" cy="1270084"/>
          </a:xfrm>
        </p:grpSpPr>
        <p:sp>
          <p:nvSpPr>
            <p:cNvPr id="2" name="1 Elipse"/>
            <p:cNvSpPr/>
            <p:nvPr/>
          </p:nvSpPr>
          <p:spPr>
            <a:xfrm>
              <a:off x="1158541" y="1673689"/>
              <a:ext cx="736979" cy="709684"/>
            </a:xfrm>
            <a:prstGeom prst="ellipse">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Elipse"/>
            <p:cNvSpPr/>
            <p:nvPr/>
          </p:nvSpPr>
          <p:spPr>
            <a:xfrm>
              <a:off x="2894082" y="1839738"/>
              <a:ext cx="311623" cy="32527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4" name="13 Grupo"/>
            <p:cNvGrpSpPr/>
            <p:nvPr/>
          </p:nvGrpSpPr>
          <p:grpSpPr>
            <a:xfrm>
              <a:off x="6319670" y="1621373"/>
              <a:ext cx="873457" cy="709684"/>
              <a:chOff x="5543266" y="2254156"/>
              <a:chExt cx="873457" cy="709684"/>
            </a:xfrm>
          </p:grpSpPr>
          <p:sp>
            <p:nvSpPr>
              <p:cNvPr id="20" name="19 Elipse"/>
              <p:cNvSpPr/>
              <p:nvPr/>
            </p:nvSpPr>
            <p:spPr>
              <a:xfrm>
                <a:off x="5543266" y="2254156"/>
                <a:ext cx="736979" cy="709684"/>
              </a:xfrm>
              <a:prstGeom prst="ellipse">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Elipse"/>
              <p:cNvSpPr/>
              <p:nvPr/>
            </p:nvSpPr>
            <p:spPr>
              <a:xfrm>
                <a:off x="6105100" y="2543034"/>
                <a:ext cx="311623" cy="32527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5" name="14 Flecha derecha"/>
            <p:cNvSpPr/>
            <p:nvPr/>
          </p:nvSpPr>
          <p:spPr>
            <a:xfrm>
              <a:off x="4161049" y="1919349"/>
              <a:ext cx="1160059" cy="136477"/>
            </a:xfrm>
            <a:prstGeom prst="rightArrow">
              <a:avLst>
                <a:gd name="adj1" fmla="val 45833"/>
                <a:gd name="adj2" fmla="val 812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Más"/>
            <p:cNvSpPr/>
            <p:nvPr/>
          </p:nvSpPr>
          <p:spPr>
            <a:xfrm>
              <a:off x="2154828" y="1769223"/>
              <a:ext cx="395785" cy="464024"/>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CuadroTexto"/>
            <p:cNvSpPr txBox="1"/>
            <p:nvPr/>
          </p:nvSpPr>
          <p:spPr>
            <a:xfrm>
              <a:off x="558040" y="2519850"/>
              <a:ext cx="1693733" cy="369332"/>
            </a:xfrm>
            <a:prstGeom prst="rect">
              <a:avLst/>
            </a:prstGeom>
            <a:noFill/>
          </p:spPr>
          <p:txBody>
            <a:bodyPr wrap="none" rtlCol="0">
              <a:spAutoFit/>
            </a:bodyPr>
            <a:lstStyle/>
            <a:p>
              <a:r>
                <a:rPr lang="es-ES" dirty="0" smtClean="0"/>
                <a:t>1 átomo azufre</a:t>
              </a:r>
              <a:endParaRPr lang="es-ES" dirty="0"/>
            </a:p>
          </p:txBody>
        </p:sp>
        <p:sp>
          <p:nvSpPr>
            <p:cNvPr id="29" name="28 CuadroTexto"/>
            <p:cNvSpPr txBox="1"/>
            <p:nvPr/>
          </p:nvSpPr>
          <p:spPr>
            <a:xfrm>
              <a:off x="2443706" y="2522125"/>
              <a:ext cx="1841402" cy="369332"/>
            </a:xfrm>
            <a:prstGeom prst="rect">
              <a:avLst/>
            </a:prstGeom>
            <a:noFill/>
          </p:spPr>
          <p:txBody>
            <a:bodyPr wrap="none" rtlCol="0">
              <a:spAutoFit/>
            </a:bodyPr>
            <a:lstStyle/>
            <a:p>
              <a:r>
                <a:rPr lang="es-ES" dirty="0"/>
                <a:t>1</a:t>
              </a:r>
              <a:r>
                <a:rPr lang="es-ES" dirty="0" smtClean="0"/>
                <a:t> átomo oxígeno</a:t>
              </a:r>
              <a:endParaRPr lang="es-ES" dirty="0"/>
            </a:p>
          </p:txBody>
        </p:sp>
        <p:sp>
          <p:nvSpPr>
            <p:cNvPr id="30" name="29 CuadroTexto"/>
            <p:cNvSpPr txBox="1"/>
            <p:nvPr/>
          </p:nvSpPr>
          <p:spPr>
            <a:xfrm>
              <a:off x="5691872" y="2522124"/>
              <a:ext cx="2140330" cy="369332"/>
            </a:xfrm>
            <a:prstGeom prst="rect">
              <a:avLst/>
            </a:prstGeom>
            <a:noFill/>
          </p:spPr>
          <p:txBody>
            <a:bodyPr wrap="none" rtlCol="0">
              <a:spAutoFit/>
            </a:bodyPr>
            <a:lstStyle/>
            <a:p>
              <a:r>
                <a:rPr lang="es-ES" dirty="0"/>
                <a:t>m</a:t>
              </a:r>
              <a:r>
                <a:rPr lang="es-ES" dirty="0" smtClean="0"/>
                <a:t>onóxido de azufre</a:t>
              </a:r>
              <a:endParaRPr lang="es-ES" dirty="0"/>
            </a:p>
          </p:txBody>
        </p:sp>
      </p:grpSp>
      <p:grpSp>
        <p:nvGrpSpPr>
          <p:cNvPr id="44" name="43 Grupo"/>
          <p:cNvGrpSpPr/>
          <p:nvPr/>
        </p:nvGrpSpPr>
        <p:grpSpPr>
          <a:xfrm>
            <a:off x="748130" y="3015720"/>
            <a:ext cx="7115643" cy="1612710"/>
            <a:chOff x="573962" y="3015720"/>
            <a:chExt cx="7115643" cy="1612710"/>
          </a:xfrm>
        </p:grpSpPr>
        <p:sp>
          <p:nvSpPr>
            <p:cNvPr id="67" name="66 Elipse"/>
            <p:cNvSpPr/>
            <p:nvPr/>
          </p:nvSpPr>
          <p:spPr>
            <a:xfrm>
              <a:off x="6230960" y="3361463"/>
              <a:ext cx="311623" cy="32527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6" name="55 Elipse"/>
            <p:cNvSpPr/>
            <p:nvPr/>
          </p:nvSpPr>
          <p:spPr>
            <a:xfrm>
              <a:off x="1174463" y="3027093"/>
              <a:ext cx="736979" cy="709684"/>
            </a:xfrm>
            <a:prstGeom prst="ellipse">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7" name="56 Elipse"/>
            <p:cNvSpPr/>
            <p:nvPr/>
          </p:nvSpPr>
          <p:spPr>
            <a:xfrm>
              <a:off x="2910004" y="3193142"/>
              <a:ext cx="311623" cy="32527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58" name="57 Grupo"/>
            <p:cNvGrpSpPr/>
            <p:nvPr/>
          </p:nvGrpSpPr>
          <p:grpSpPr>
            <a:xfrm>
              <a:off x="6321944" y="3015720"/>
              <a:ext cx="859809" cy="709684"/>
              <a:chOff x="5543266" y="2254156"/>
              <a:chExt cx="859809" cy="709684"/>
            </a:xfrm>
          </p:grpSpPr>
          <p:sp>
            <p:nvSpPr>
              <p:cNvPr id="59" name="58 Elipse"/>
              <p:cNvSpPr/>
              <p:nvPr/>
            </p:nvSpPr>
            <p:spPr>
              <a:xfrm>
                <a:off x="5543266" y="2254156"/>
                <a:ext cx="736979" cy="709684"/>
              </a:xfrm>
              <a:prstGeom prst="ellipse">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0" name="59 Elipse"/>
              <p:cNvSpPr/>
              <p:nvPr/>
            </p:nvSpPr>
            <p:spPr>
              <a:xfrm>
                <a:off x="6091452" y="2583977"/>
                <a:ext cx="311623" cy="32527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61" name="60 Flecha derecha"/>
            <p:cNvSpPr/>
            <p:nvPr/>
          </p:nvSpPr>
          <p:spPr>
            <a:xfrm>
              <a:off x="4176971" y="3272753"/>
              <a:ext cx="1160059" cy="136477"/>
            </a:xfrm>
            <a:prstGeom prst="rightArrow">
              <a:avLst>
                <a:gd name="adj1" fmla="val 45833"/>
                <a:gd name="adj2" fmla="val 812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2" name="61 Más"/>
            <p:cNvSpPr/>
            <p:nvPr/>
          </p:nvSpPr>
          <p:spPr>
            <a:xfrm>
              <a:off x="2170750" y="3122627"/>
              <a:ext cx="395785" cy="464024"/>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3" name="62 CuadroTexto"/>
            <p:cNvSpPr txBox="1"/>
            <p:nvPr/>
          </p:nvSpPr>
          <p:spPr>
            <a:xfrm>
              <a:off x="573962" y="3873254"/>
              <a:ext cx="1693733" cy="369332"/>
            </a:xfrm>
            <a:prstGeom prst="rect">
              <a:avLst/>
            </a:prstGeom>
            <a:noFill/>
          </p:spPr>
          <p:txBody>
            <a:bodyPr wrap="none" rtlCol="0">
              <a:spAutoFit/>
            </a:bodyPr>
            <a:lstStyle/>
            <a:p>
              <a:r>
                <a:rPr lang="es-ES" dirty="0" smtClean="0"/>
                <a:t>1 átomo azufre</a:t>
              </a:r>
              <a:endParaRPr lang="es-ES" dirty="0"/>
            </a:p>
          </p:txBody>
        </p:sp>
        <p:sp>
          <p:nvSpPr>
            <p:cNvPr id="64" name="63 CuadroTexto"/>
            <p:cNvSpPr txBox="1"/>
            <p:nvPr/>
          </p:nvSpPr>
          <p:spPr>
            <a:xfrm>
              <a:off x="2459628" y="3875529"/>
              <a:ext cx="1943994" cy="369332"/>
            </a:xfrm>
            <a:prstGeom prst="rect">
              <a:avLst/>
            </a:prstGeom>
            <a:noFill/>
          </p:spPr>
          <p:txBody>
            <a:bodyPr wrap="none" rtlCol="0">
              <a:spAutoFit/>
            </a:bodyPr>
            <a:lstStyle/>
            <a:p>
              <a:r>
                <a:rPr lang="es-ES" dirty="0" smtClean="0"/>
                <a:t>2 átomos oxígeno</a:t>
              </a:r>
              <a:endParaRPr lang="es-ES" dirty="0"/>
            </a:p>
          </p:txBody>
        </p:sp>
        <p:sp>
          <p:nvSpPr>
            <p:cNvPr id="65" name="64 CuadroTexto"/>
            <p:cNvSpPr txBox="1"/>
            <p:nvPr/>
          </p:nvSpPr>
          <p:spPr>
            <a:xfrm>
              <a:off x="5816976" y="3875528"/>
              <a:ext cx="1872629" cy="369332"/>
            </a:xfrm>
            <a:prstGeom prst="rect">
              <a:avLst/>
            </a:prstGeom>
            <a:noFill/>
          </p:spPr>
          <p:txBody>
            <a:bodyPr wrap="none" rtlCol="0">
              <a:spAutoFit/>
            </a:bodyPr>
            <a:lstStyle/>
            <a:p>
              <a:r>
                <a:rPr lang="es-ES" dirty="0" smtClean="0"/>
                <a:t>dióxido de azufre</a:t>
              </a:r>
              <a:endParaRPr lang="es-ES" dirty="0"/>
            </a:p>
          </p:txBody>
        </p:sp>
        <p:sp>
          <p:nvSpPr>
            <p:cNvPr id="66" name="65 Elipse"/>
            <p:cNvSpPr/>
            <p:nvPr/>
          </p:nvSpPr>
          <p:spPr>
            <a:xfrm>
              <a:off x="3280768" y="3181769"/>
              <a:ext cx="311623" cy="32527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1" name="80 Elipse"/>
            <p:cNvSpPr/>
            <p:nvPr/>
          </p:nvSpPr>
          <p:spPr>
            <a:xfrm>
              <a:off x="6572152" y="4303159"/>
              <a:ext cx="311623" cy="32527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45" name="44 Grupo"/>
          <p:cNvGrpSpPr/>
          <p:nvPr/>
        </p:nvGrpSpPr>
        <p:grpSpPr>
          <a:xfrm>
            <a:off x="750404" y="4410066"/>
            <a:ext cx="7141291" cy="1229141"/>
            <a:chOff x="576236" y="4410066"/>
            <a:chExt cx="7141291" cy="1229141"/>
          </a:xfrm>
        </p:grpSpPr>
        <p:sp>
          <p:nvSpPr>
            <p:cNvPr id="69" name="68 Elipse"/>
            <p:cNvSpPr/>
            <p:nvPr/>
          </p:nvSpPr>
          <p:spPr>
            <a:xfrm>
              <a:off x="1176737" y="4421439"/>
              <a:ext cx="736979" cy="709684"/>
            </a:xfrm>
            <a:prstGeom prst="ellipse">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0" name="69 Elipse"/>
            <p:cNvSpPr/>
            <p:nvPr/>
          </p:nvSpPr>
          <p:spPr>
            <a:xfrm>
              <a:off x="2748505" y="4587488"/>
              <a:ext cx="311623" cy="32527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71" name="70 Grupo"/>
            <p:cNvGrpSpPr/>
            <p:nvPr/>
          </p:nvGrpSpPr>
          <p:grpSpPr>
            <a:xfrm>
              <a:off x="6324218" y="4410066"/>
              <a:ext cx="859809" cy="709684"/>
              <a:chOff x="5543266" y="2254156"/>
              <a:chExt cx="859809" cy="709684"/>
            </a:xfrm>
          </p:grpSpPr>
          <p:sp>
            <p:nvSpPr>
              <p:cNvPr id="73" name="72 Elipse"/>
              <p:cNvSpPr/>
              <p:nvPr/>
            </p:nvSpPr>
            <p:spPr>
              <a:xfrm>
                <a:off x="6091452" y="2583977"/>
                <a:ext cx="311623" cy="32527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2" name="71 Elipse"/>
              <p:cNvSpPr/>
              <p:nvPr/>
            </p:nvSpPr>
            <p:spPr>
              <a:xfrm>
                <a:off x="5543266" y="2254156"/>
                <a:ext cx="736979" cy="709684"/>
              </a:xfrm>
              <a:prstGeom prst="ellipse">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74" name="73 Flecha derecha"/>
            <p:cNvSpPr/>
            <p:nvPr/>
          </p:nvSpPr>
          <p:spPr>
            <a:xfrm>
              <a:off x="4179245" y="4667099"/>
              <a:ext cx="1160059" cy="136477"/>
            </a:xfrm>
            <a:prstGeom prst="rightArrow">
              <a:avLst>
                <a:gd name="adj1" fmla="val 45833"/>
                <a:gd name="adj2" fmla="val 812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5" name="74 Más"/>
            <p:cNvSpPr/>
            <p:nvPr/>
          </p:nvSpPr>
          <p:spPr>
            <a:xfrm>
              <a:off x="2173024" y="4516973"/>
              <a:ext cx="395785" cy="464024"/>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6" name="75 CuadroTexto"/>
            <p:cNvSpPr txBox="1"/>
            <p:nvPr/>
          </p:nvSpPr>
          <p:spPr>
            <a:xfrm>
              <a:off x="576236" y="5267600"/>
              <a:ext cx="1693733" cy="369332"/>
            </a:xfrm>
            <a:prstGeom prst="rect">
              <a:avLst/>
            </a:prstGeom>
            <a:noFill/>
          </p:spPr>
          <p:txBody>
            <a:bodyPr wrap="none" rtlCol="0">
              <a:spAutoFit/>
            </a:bodyPr>
            <a:lstStyle/>
            <a:p>
              <a:r>
                <a:rPr lang="es-ES" dirty="0" smtClean="0"/>
                <a:t>1 átomo azufre</a:t>
              </a:r>
              <a:endParaRPr lang="es-ES" dirty="0"/>
            </a:p>
          </p:txBody>
        </p:sp>
        <p:sp>
          <p:nvSpPr>
            <p:cNvPr id="77" name="76 CuadroTexto"/>
            <p:cNvSpPr txBox="1"/>
            <p:nvPr/>
          </p:nvSpPr>
          <p:spPr>
            <a:xfrm>
              <a:off x="2461902" y="5269875"/>
              <a:ext cx="1943994" cy="369332"/>
            </a:xfrm>
            <a:prstGeom prst="rect">
              <a:avLst/>
            </a:prstGeom>
            <a:noFill/>
          </p:spPr>
          <p:txBody>
            <a:bodyPr wrap="none" rtlCol="0">
              <a:spAutoFit/>
            </a:bodyPr>
            <a:lstStyle/>
            <a:p>
              <a:r>
                <a:rPr lang="es-ES" dirty="0"/>
                <a:t>3</a:t>
              </a:r>
              <a:r>
                <a:rPr lang="es-ES" dirty="0" smtClean="0"/>
                <a:t> átomos oxígeno</a:t>
              </a:r>
              <a:endParaRPr lang="es-ES" dirty="0"/>
            </a:p>
          </p:txBody>
        </p:sp>
        <p:sp>
          <p:nvSpPr>
            <p:cNvPr id="78" name="77 CuadroTexto"/>
            <p:cNvSpPr txBox="1"/>
            <p:nvPr/>
          </p:nvSpPr>
          <p:spPr>
            <a:xfrm>
              <a:off x="5819250" y="5269874"/>
              <a:ext cx="1898277" cy="369332"/>
            </a:xfrm>
            <a:prstGeom prst="rect">
              <a:avLst/>
            </a:prstGeom>
            <a:noFill/>
          </p:spPr>
          <p:txBody>
            <a:bodyPr wrap="none" rtlCol="0">
              <a:spAutoFit/>
            </a:bodyPr>
            <a:lstStyle/>
            <a:p>
              <a:r>
                <a:rPr lang="es-ES" dirty="0" smtClean="0"/>
                <a:t>trióxido de azufre</a:t>
              </a:r>
              <a:endParaRPr lang="es-ES" dirty="0"/>
            </a:p>
          </p:txBody>
        </p:sp>
        <p:sp>
          <p:nvSpPr>
            <p:cNvPr id="79" name="78 Elipse"/>
            <p:cNvSpPr/>
            <p:nvPr/>
          </p:nvSpPr>
          <p:spPr>
            <a:xfrm>
              <a:off x="3146565" y="4576115"/>
              <a:ext cx="311623" cy="32527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0" name="79 Elipse"/>
            <p:cNvSpPr/>
            <p:nvPr/>
          </p:nvSpPr>
          <p:spPr>
            <a:xfrm>
              <a:off x="3571920" y="4578390"/>
              <a:ext cx="311623" cy="32527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8" name="67 Elipse"/>
            <p:cNvSpPr/>
            <p:nvPr/>
          </p:nvSpPr>
          <p:spPr>
            <a:xfrm>
              <a:off x="6233234" y="4755809"/>
              <a:ext cx="311623" cy="32527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6"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18</a:t>
            </a:fld>
            <a:endParaRPr lang="es-ES" dirty="0">
              <a:solidFill>
                <a:srgbClr val="C00000"/>
              </a:solidFill>
            </a:endParaRPr>
          </a:p>
        </p:txBody>
      </p:sp>
      <p:sp>
        <p:nvSpPr>
          <p:cNvPr id="47" name="46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48" name="47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Teoría atómica de Dalton</a:t>
            </a:r>
            <a:endParaRPr lang="es-ES"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val="20244879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left)">
                                      <p:cBhvr>
                                        <p:cTn id="12" dur="10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10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left)">
                                      <p:cBhvr>
                                        <p:cTn id="22"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00250" y="873457"/>
            <a:ext cx="7683690" cy="369332"/>
          </a:xfrm>
          <a:prstGeom prst="rect">
            <a:avLst/>
          </a:prstGeom>
          <a:noFill/>
        </p:spPr>
        <p:txBody>
          <a:bodyPr wrap="square" rtlCol="0">
            <a:spAutoFit/>
          </a:bodyPr>
          <a:lstStyle/>
          <a:p>
            <a:r>
              <a:rPr lang="es-ES" b="1" dirty="0" smtClean="0">
                <a:solidFill>
                  <a:srgbClr val="C00000"/>
                </a:solidFill>
              </a:rPr>
              <a:t>5.1. </a:t>
            </a:r>
            <a:r>
              <a:rPr lang="es-ES" b="1" dirty="0" smtClean="0">
                <a:solidFill>
                  <a:srgbClr val="00B050"/>
                </a:solidFill>
              </a:rPr>
              <a:t>Ley de los volúmenes de  combinación o de Gay Lussac</a:t>
            </a:r>
            <a:endParaRPr lang="es-ES" b="1" dirty="0">
              <a:solidFill>
                <a:srgbClr val="00B050"/>
              </a:solidFill>
            </a:endParaRPr>
          </a:p>
        </p:txBody>
      </p:sp>
      <p:sp>
        <p:nvSpPr>
          <p:cNvPr id="23" name="22 CuadroTexto"/>
          <p:cNvSpPr txBox="1"/>
          <p:nvPr/>
        </p:nvSpPr>
        <p:spPr>
          <a:xfrm>
            <a:off x="436729" y="1501253"/>
            <a:ext cx="8175008"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a:t>En cualquier reacción química los volúmenes de todas las substancias gaseosas que intervienen en la misma, medidos en las mismas condiciones de presión y temperatura, están en una relación de números enteros sencillos</a:t>
            </a:r>
            <a:r>
              <a:rPr lang="es-ES" dirty="0" smtClean="0"/>
              <a:t>.</a:t>
            </a:r>
            <a:endParaRPr lang="es-ES" dirty="0"/>
          </a:p>
        </p:txBody>
      </p:sp>
      <p:grpSp>
        <p:nvGrpSpPr>
          <p:cNvPr id="29" name="28 Grupo"/>
          <p:cNvGrpSpPr/>
          <p:nvPr/>
        </p:nvGrpSpPr>
        <p:grpSpPr>
          <a:xfrm>
            <a:off x="832514" y="3029590"/>
            <a:ext cx="6519276" cy="1256649"/>
            <a:chOff x="832514" y="3029590"/>
            <a:chExt cx="6519276" cy="1256649"/>
          </a:xfrm>
        </p:grpSpPr>
        <p:sp>
          <p:nvSpPr>
            <p:cNvPr id="24" name="23 Cubo"/>
            <p:cNvSpPr/>
            <p:nvPr/>
          </p:nvSpPr>
          <p:spPr>
            <a:xfrm>
              <a:off x="1241946" y="3098042"/>
              <a:ext cx="668740" cy="655093"/>
            </a:xfrm>
            <a:prstGeom prst="cube">
              <a:avLst/>
            </a:prstGeom>
            <a:solidFill>
              <a:schemeClr val="accent5">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2" name="81 Cubo"/>
            <p:cNvSpPr/>
            <p:nvPr/>
          </p:nvSpPr>
          <p:spPr>
            <a:xfrm>
              <a:off x="2922896" y="3045725"/>
              <a:ext cx="668740" cy="655093"/>
            </a:xfrm>
            <a:prstGeom prst="cube">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3" name="82 Cubo"/>
            <p:cNvSpPr/>
            <p:nvPr/>
          </p:nvSpPr>
          <p:spPr>
            <a:xfrm>
              <a:off x="3430138" y="3043236"/>
              <a:ext cx="668740" cy="655093"/>
            </a:xfrm>
            <a:prstGeom prst="cube">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4" name="83 Más"/>
            <p:cNvSpPr/>
            <p:nvPr/>
          </p:nvSpPr>
          <p:spPr>
            <a:xfrm>
              <a:off x="2224586" y="3166279"/>
              <a:ext cx="395785" cy="464024"/>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6" name="85 Cubo"/>
            <p:cNvSpPr/>
            <p:nvPr/>
          </p:nvSpPr>
          <p:spPr>
            <a:xfrm>
              <a:off x="6143767" y="3032078"/>
              <a:ext cx="668740" cy="655093"/>
            </a:xfrm>
            <a:prstGeom prst="cube">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7" name="86 Cubo"/>
            <p:cNvSpPr/>
            <p:nvPr/>
          </p:nvSpPr>
          <p:spPr>
            <a:xfrm>
              <a:off x="6641484" y="3029590"/>
              <a:ext cx="668740" cy="655093"/>
            </a:xfrm>
            <a:prstGeom prst="cube">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8" name="87 Flecha derecha"/>
            <p:cNvSpPr/>
            <p:nvPr/>
          </p:nvSpPr>
          <p:spPr>
            <a:xfrm>
              <a:off x="4653888" y="3316406"/>
              <a:ext cx="1160059" cy="136477"/>
            </a:xfrm>
            <a:prstGeom prst="rightArrow">
              <a:avLst>
                <a:gd name="adj1" fmla="val 45833"/>
                <a:gd name="adj2" fmla="val 812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CuadroTexto"/>
            <p:cNvSpPr txBox="1"/>
            <p:nvPr/>
          </p:nvSpPr>
          <p:spPr>
            <a:xfrm>
              <a:off x="832514" y="3916907"/>
              <a:ext cx="1479123" cy="369332"/>
            </a:xfrm>
            <a:prstGeom prst="rect">
              <a:avLst/>
            </a:prstGeom>
            <a:noFill/>
          </p:spPr>
          <p:txBody>
            <a:bodyPr wrap="none" rtlCol="0">
              <a:spAutoFit/>
            </a:bodyPr>
            <a:lstStyle/>
            <a:p>
              <a:r>
                <a:rPr lang="es-ES" dirty="0" smtClean="0"/>
                <a:t>1 </a:t>
              </a:r>
              <a:r>
                <a:rPr lang="es-ES" dirty="0" err="1" smtClean="0"/>
                <a:t>vol</a:t>
              </a:r>
              <a:r>
                <a:rPr lang="es-ES" dirty="0" smtClean="0"/>
                <a:t> oxígeno</a:t>
              </a:r>
              <a:endParaRPr lang="es-ES" dirty="0"/>
            </a:p>
          </p:txBody>
        </p:sp>
        <p:sp>
          <p:nvSpPr>
            <p:cNvPr id="89" name="88 CuadroTexto"/>
            <p:cNvSpPr txBox="1"/>
            <p:nvPr/>
          </p:nvSpPr>
          <p:spPr>
            <a:xfrm>
              <a:off x="2731827" y="3905534"/>
              <a:ext cx="1706557" cy="369332"/>
            </a:xfrm>
            <a:prstGeom prst="rect">
              <a:avLst/>
            </a:prstGeom>
            <a:noFill/>
          </p:spPr>
          <p:txBody>
            <a:bodyPr wrap="none" rtlCol="0">
              <a:spAutoFit/>
            </a:bodyPr>
            <a:lstStyle/>
            <a:p>
              <a:r>
                <a:rPr lang="es-ES" dirty="0"/>
                <a:t>2</a:t>
              </a:r>
              <a:r>
                <a:rPr lang="es-ES" dirty="0" smtClean="0"/>
                <a:t> </a:t>
              </a:r>
              <a:r>
                <a:rPr lang="es-ES" dirty="0" err="1" smtClean="0"/>
                <a:t>vol</a:t>
              </a:r>
              <a:r>
                <a:rPr lang="es-ES" dirty="0" smtClean="0"/>
                <a:t> hidrógeno</a:t>
              </a:r>
              <a:endParaRPr lang="es-ES" dirty="0"/>
            </a:p>
          </p:txBody>
        </p:sp>
        <p:sp>
          <p:nvSpPr>
            <p:cNvPr id="90" name="89 CuadroTexto"/>
            <p:cNvSpPr txBox="1"/>
            <p:nvPr/>
          </p:nvSpPr>
          <p:spPr>
            <a:xfrm>
              <a:off x="6143767" y="3850943"/>
              <a:ext cx="1208023" cy="369332"/>
            </a:xfrm>
            <a:prstGeom prst="rect">
              <a:avLst/>
            </a:prstGeom>
            <a:noFill/>
          </p:spPr>
          <p:txBody>
            <a:bodyPr wrap="none" rtlCol="0">
              <a:spAutoFit/>
            </a:bodyPr>
            <a:lstStyle/>
            <a:p>
              <a:r>
                <a:rPr lang="es-ES" dirty="0"/>
                <a:t>2</a:t>
              </a:r>
              <a:r>
                <a:rPr lang="es-ES" dirty="0" smtClean="0"/>
                <a:t> </a:t>
              </a:r>
              <a:r>
                <a:rPr lang="es-ES" dirty="0" err="1" smtClean="0"/>
                <a:t>vol</a:t>
              </a:r>
              <a:r>
                <a:rPr lang="es-ES" dirty="0" smtClean="0"/>
                <a:t> agua</a:t>
              </a:r>
              <a:endParaRPr lang="es-ES" dirty="0"/>
            </a:p>
          </p:txBody>
        </p:sp>
      </p:grpSp>
      <p:grpSp>
        <p:nvGrpSpPr>
          <p:cNvPr id="30" name="29 Grupo"/>
          <p:cNvGrpSpPr/>
          <p:nvPr/>
        </p:nvGrpSpPr>
        <p:grpSpPr>
          <a:xfrm>
            <a:off x="834788" y="4601999"/>
            <a:ext cx="7074828" cy="1256007"/>
            <a:chOff x="834788" y="4601999"/>
            <a:chExt cx="7074828" cy="1256007"/>
          </a:xfrm>
        </p:grpSpPr>
        <p:sp>
          <p:nvSpPr>
            <p:cNvPr id="91" name="90 Cubo"/>
            <p:cNvSpPr/>
            <p:nvPr/>
          </p:nvSpPr>
          <p:spPr>
            <a:xfrm>
              <a:off x="1312459" y="4669809"/>
              <a:ext cx="668740" cy="655093"/>
            </a:xfrm>
            <a:prstGeom prst="cube">
              <a:avLst/>
            </a:prstGeom>
            <a:solidFill>
              <a:srgbClr val="CC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2" name="91 Cubo"/>
            <p:cNvSpPr/>
            <p:nvPr/>
          </p:nvSpPr>
          <p:spPr>
            <a:xfrm>
              <a:off x="2829636" y="4617492"/>
              <a:ext cx="668740" cy="655093"/>
            </a:xfrm>
            <a:prstGeom prst="cube">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3" name="92 Cubo"/>
            <p:cNvSpPr/>
            <p:nvPr/>
          </p:nvSpPr>
          <p:spPr>
            <a:xfrm>
              <a:off x="3323869" y="4615002"/>
              <a:ext cx="668740" cy="655093"/>
            </a:xfrm>
            <a:prstGeom prst="cube">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4" name="93 Más"/>
            <p:cNvSpPr/>
            <p:nvPr/>
          </p:nvSpPr>
          <p:spPr>
            <a:xfrm>
              <a:off x="2295099" y="4738046"/>
              <a:ext cx="395785" cy="464024"/>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5" name="94 Cubo"/>
            <p:cNvSpPr/>
            <p:nvPr/>
          </p:nvSpPr>
          <p:spPr>
            <a:xfrm>
              <a:off x="6214280" y="4603845"/>
              <a:ext cx="668740" cy="655093"/>
            </a:xfrm>
            <a:prstGeom prst="cub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6" name="95 Cubo"/>
            <p:cNvSpPr/>
            <p:nvPr/>
          </p:nvSpPr>
          <p:spPr>
            <a:xfrm>
              <a:off x="6698351" y="4601999"/>
              <a:ext cx="668740" cy="655093"/>
            </a:xfrm>
            <a:prstGeom prst="cub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7" name="96 Flecha derecha"/>
            <p:cNvSpPr/>
            <p:nvPr/>
          </p:nvSpPr>
          <p:spPr>
            <a:xfrm>
              <a:off x="4724401" y="4888173"/>
              <a:ext cx="1160059" cy="136477"/>
            </a:xfrm>
            <a:prstGeom prst="rightArrow">
              <a:avLst>
                <a:gd name="adj1" fmla="val 45833"/>
                <a:gd name="adj2" fmla="val 812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8" name="97 CuadroTexto"/>
            <p:cNvSpPr txBox="1"/>
            <p:nvPr/>
          </p:nvSpPr>
          <p:spPr>
            <a:xfrm>
              <a:off x="834788" y="5488674"/>
              <a:ext cx="1655261" cy="369332"/>
            </a:xfrm>
            <a:prstGeom prst="rect">
              <a:avLst/>
            </a:prstGeom>
            <a:noFill/>
          </p:spPr>
          <p:txBody>
            <a:bodyPr wrap="none" rtlCol="0">
              <a:spAutoFit/>
            </a:bodyPr>
            <a:lstStyle/>
            <a:p>
              <a:r>
                <a:rPr lang="es-ES" dirty="0" smtClean="0"/>
                <a:t>1 </a:t>
              </a:r>
              <a:r>
                <a:rPr lang="es-ES" dirty="0" err="1" smtClean="0"/>
                <a:t>vol</a:t>
              </a:r>
              <a:r>
                <a:rPr lang="es-ES" dirty="0" smtClean="0"/>
                <a:t> nitrógeno</a:t>
              </a:r>
              <a:endParaRPr lang="es-ES" dirty="0"/>
            </a:p>
          </p:txBody>
        </p:sp>
        <p:sp>
          <p:nvSpPr>
            <p:cNvPr id="99" name="98 CuadroTexto"/>
            <p:cNvSpPr txBox="1"/>
            <p:nvPr/>
          </p:nvSpPr>
          <p:spPr>
            <a:xfrm>
              <a:off x="2802340" y="5477301"/>
              <a:ext cx="1706557" cy="369332"/>
            </a:xfrm>
            <a:prstGeom prst="rect">
              <a:avLst/>
            </a:prstGeom>
            <a:noFill/>
          </p:spPr>
          <p:txBody>
            <a:bodyPr wrap="none" rtlCol="0">
              <a:spAutoFit/>
            </a:bodyPr>
            <a:lstStyle/>
            <a:p>
              <a:r>
                <a:rPr lang="es-ES" dirty="0" smtClean="0"/>
                <a:t>3 </a:t>
              </a:r>
              <a:r>
                <a:rPr lang="es-ES" dirty="0" err="1" smtClean="0"/>
                <a:t>vol</a:t>
              </a:r>
              <a:r>
                <a:rPr lang="es-ES" dirty="0" smtClean="0"/>
                <a:t> hidrógeno</a:t>
              </a:r>
              <a:endParaRPr lang="es-ES" dirty="0"/>
            </a:p>
          </p:txBody>
        </p:sp>
        <p:sp>
          <p:nvSpPr>
            <p:cNvPr id="100" name="99 CuadroTexto"/>
            <p:cNvSpPr txBox="1"/>
            <p:nvPr/>
          </p:nvSpPr>
          <p:spPr>
            <a:xfrm>
              <a:off x="6214280" y="5422710"/>
              <a:ext cx="1695336" cy="369332"/>
            </a:xfrm>
            <a:prstGeom prst="rect">
              <a:avLst/>
            </a:prstGeom>
            <a:noFill/>
          </p:spPr>
          <p:txBody>
            <a:bodyPr wrap="none" rtlCol="0">
              <a:spAutoFit/>
            </a:bodyPr>
            <a:lstStyle/>
            <a:p>
              <a:r>
                <a:rPr lang="es-ES" dirty="0"/>
                <a:t>2</a:t>
              </a:r>
              <a:r>
                <a:rPr lang="es-ES" dirty="0" smtClean="0"/>
                <a:t> </a:t>
              </a:r>
              <a:r>
                <a:rPr lang="es-ES" dirty="0" err="1" smtClean="0"/>
                <a:t>vol</a:t>
              </a:r>
              <a:r>
                <a:rPr lang="es-ES" dirty="0" smtClean="0"/>
                <a:t> amoníaco</a:t>
              </a:r>
              <a:endParaRPr lang="es-ES" dirty="0"/>
            </a:p>
          </p:txBody>
        </p:sp>
        <p:sp>
          <p:nvSpPr>
            <p:cNvPr id="101" name="100 Cubo"/>
            <p:cNvSpPr/>
            <p:nvPr/>
          </p:nvSpPr>
          <p:spPr>
            <a:xfrm>
              <a:off x="3803177" y="4617917"/>
              <a:ext cx="668740" cy="655093"/>
            </a:xfrm>
            <a:prstGeom prst="cube">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1"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19</a:t>
            </a:fld>
            <a:endParaRPr lang="es-ES" dirty="0">
              <a:solidFill>
                <a:srgbClr val="C00000"/>
              </a:solidFill>
            </a:endParaRPr>
          </a:p>
        </p:txBody>
      </p:sp>
      <p:sp>
        <p:nvSpPr>
          <p:cNvPr id="32" name="3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33" name="32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5</a:t>
            </a:r>
            <a:r>
              <a:rPr lang="es-ES" b="1" dirty="0" smtClean="0">
                <a:solidFill>
                  <a:srgbClr val="C00000"/>
                </a:solidFill>
                <a:latin typeface="Arial" pitchFamily="34" charset="0"/>
                <a:cs typeface="Arial" pitchFamily="34" charset="0"/>
              </a:rPr>
              <a:t> Leyes volumétricas</a:t>
            </a:r>
            <a:endParaRPr lang="es-ES"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val="185143884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10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10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13899" y="887104"/>
            <a:ext cx="7683690" cy="369332"/>
          </a:xfrm>
          <a:prstGeom prst="rect">
            <a:avLst/>
          </a:prstGeom>
          <a:noFill/>
        </p:spPr>
        <p:txBody>
          <a:bodyPr wrap="square" rtlCol="0">
            <a:spAutoFit/>
          </a:bodyPr>
          <a:lstStyle/>
          <a:p>
            <a:r>
              <a:rPr lang="es-ES" b="1" dirty="0" smtClean="0">
                <a:solidFill>
                  <a:srgbClr val="C00000"/>
                </a:solidFill>
              </a:rPr>
              <a:t>5.2. </a:t>
            </a:r>
            <a:r>
              <a:rPr lang="es-ES" b="1" dirty="0" smtClean="0">
                <a:solidFill>
                  <a:srgbClr val="00B050"/>
                </a:solidFill>
              </a:rPr>
              <a:t>La hipótesis de Avogadro</a:t>
            </a:r>
            <a:endParaRPr lang="es-ES" b="1" dirty="0">
              <a:solidFill>
                <a:srgbClr val="00B050"/>
              </a:solidFill>
            </a:endParaRPr>
          </a:p>
        </p:txBody>
      </p:sp>
      <p:sp>
        <p:nvSpPr>
          <p:cNvPr id="23" name="22 CuadroTexto"/>
          <p:cNvSpPr txBox="1"/>
          <p:nvPr/>
        </p:nvSpPr>
        <p:spPr>
          <a:xfrm>
            <a:off x="477672" y="1419366"/>
            <a:ext cx="8134065"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solidFill>
                  <a:srgbClr val="C00000"/>
                </a:solidFill>
              </a:rPr>
              <a:t>Volúmenes iguales de gases diferentes, en las mismas condiciones de presión y temperatura, contienen el mismo número de partículas.</a:t>
            </a:r>
            <a:endParaRPr lang="es-ES" dirty="0">
              <a:solidFill>
                <a:srgbClr val="C00000"/>
              </a:solidFill>
            </a:endParaRPr>
          </a:p>
        </p:txBody>
      </p:sp>
      <p:grpSp>
        <p:nvGrpSpPr>
          <p:cNvPr id="56" name="55 Grupo"/>
          <p:cNvGrpSpPr/>
          <p:nvPr/>
        </p:nvGrpSpPr>
        <p:grpSpPr>
          <a:xfrm>
            <a:off x="996289" y="2445224"/>
            <a:ext cx="6519276" cy="1254161"/>
            <a:chOff x="982641" y="2240507"/>
            <a:chExt cx="6519276" cy="1254161"/>
          </a:xfrm>
        </p:grpSpPr>
        <p:sp>
          <p:nvSpPr>
            <p:cNvPr id="24" name="23 Cubo"/>
            <p:cNvSpPr/>
            <p:nvPr/>
          </p:nvSpPr>
          <p:spPr>
            <a:xfrm>
              <a:off x="1392073" y="2306471"/>
              <a:ext cx="668740" cy="655093"/>
            </a:xfrm>
            <a:prstGeom prst="cube">
              <a:avLst/>
            </a:prstGeom>
            <a:solidFill>
              <a:schemeClr val="accent5">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2" name="81 Cubo"/>
            <p:cNvSpPr/>
            <p:nvPr/>
          </p:nvSpPr>
          <p:spPr>
            <a:xfrm>
              <a:off x="3073023" y="2254154"/>
              <a:ext cx="668740" cy="655093"/>
            </a:xfrm>
            <a:prstGeom prst="cube">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3" name="82 Cubo"/>
            <p:cNvSpPr/>
            <p:nvPr/>
          </p:nvSpPr>
          <p:spPr>
            <a:xfrm>
              <a:off x="3580265" y="2256427"/>
              <a:ext cx="668740" cy="652324"/>
            </a:xfrm>
            <a:prstGeom prst="cube">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4" name="83 Más"/>
            <p:cNvSpPr/>
            <p:nvPr/>
          </p:nvSpPr>
          <p:spPr>
            <a:xfrm>
              <a:off x="2374713" y="2374708"/>
              <a:ext cx="395785" cy="464024"/>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6" name="85 Cubo"/>
            <p:cNvSpPr/>
            <p:nvPr/>
          </p:nvSpPr>
          <p:spPr>
            <a:xfrm>
              <a:off x="6293894" y="2240507"/>
              <a:ext cx="668740" cy="655093"/>
            </a:xfrm>
            <a:prstGeom prst="cube">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7" name="86 Cubo"/>
            <p:cNvSpPr/>
            <p:nvPr/>
          </p:nvSpPr>
          <p:spPr>
            <a:xfrm>
              <a:off x="6801136" y="2242783"/>
              <a:ext cx="668740" cy="651680"/>
            </a:xfrm>
            <a:prstGeom prst="cube">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8" name="87 Flecha derecha"/>
            <p:cNvSpPr/>
            <p:nvPr/>
          </p:nvSpPr>
          <p:spPr>
            <a:xfrm>
              <a:off x="4804015" y="2524835"/>
              <a:ext cx="1160059" cy="136477"/>
            </a:xfrm>
            <a:prstGeom prst="rightArrow">
              <a:avLst>
                <a:gd name="adj1" fmla="val 45833"/>
                <a:gd name="adj2" fmla="val 812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CuadroTexto"/>
            <p:cNvSpPr txBox="1"/>
            <p:nvPr/>
          </p:nvSpPr>
          <p:spPr>
            <a:xfrm>
              <a:off x="982641" y="3125336"/>
              <a:ext cx="1479123" cy="369332"/>
            </a:xfrm>
            <a:prstGeom prst="rect">
              <a:avLst/>
            </a:prstGeom>
            <a:noFill/>
          </p:spPr>
          <p:txBody>
            <a:bodyPr wrap="none" rtlCol="0">
              <a:spAutoFit/>
            </a:bodyPr>
            <a:lstStyle/>
            <a:p>
              <a:r>
                <a:rPr lang="es-ES" dirty="0" smtClean="0"/>
                <a:t>1 </a:t>
              </a:r>
              <a:r>
                <a:rPr lang="es-ES" dirty="0" err="1" smtClean="0"/>
                <a:t>vol</a:t>
              </a:r>
              <a:r>
                <a:rPr lang="es-ES" dirty="0" smtClean="0"/>
                <a:t> oxígeno</a:t>
              </a:r>
              <a:endParaRPr lang="es-ES" dirty="0"/>
            </a:p>
          </p:txBody>
        </p:sp>
        <p:sp>
          <p:nvSpPr>
            <p:cNvPr id="89" name="88 CuadroTexto"/>
            <p:cNvSpPr txBox="1"/>
            <p:nvPr/>
          </p:nvSpPr>
          <p:spPr>
            <a:xfrm>
              <a:off x="2881954" y="3113963"/>
              <a:ext cx="1706557" cy="369332"/>
            </a:xfrm>
            <a:prstGeom prst="rect">
              <a:avLst/>
            </a:prstGeom>
            <a:noFill/>
          </p:spPr>
          <p:txBody>
            <a:bodyPr wrap="none" rtlCol="0">
              <a:spAutoFit/>
            </a:bodyPr>
            <a:lstStyle/>
            <a:p>
              <a:r>
                <a:rPr lang="es-ES" dirty="0"/>
                <a:t>2</a:t>
              </a:r>
              <a:r>
                <a:rPr lang="es-ES" dirty="0" smtClean="0"/>
                <a:t> </a:t>
              </a:r>
              <a:r>
                <a:rPr lang="es-ES" dirty="0" err="1" smtClean="0"/>
                <a:t>vol</a:t>
              </a:r>
              <a:r>
                <a:rPr lang="es-ES" dirty="0" smtClean="0"/>
                <a:t> hidrógeno</a:t>
              </a:r>
              <a:endParaRPr lang="es-ES" dirty="0"/>
            </a:p>
          </p:txBody>
        </p:sp>
        <p:sp>
          <p:nvSpPr>
            <p:cNvPr id="90" name="89 CuadroTexto"/>
            <p:cNvSpPr txBox="1"/>
            <p:nvPr/>
          </p:nvSpPr>
          <p:spPr>
            <a:xfrm>
              <a:off x="6293894" y="3059372"/>
              <a:ext cx="1208023" cy="369332"/>
            </a:xfrm>
            <a:prstGeom prst="rect">
              <a:avLst/>
            </a:prstGeom>
            <a:noFill/>
          </p:spPr>
          <p:txBody>
            <a:bodyPr wrap="none" rtlCol="0">
              <a:spAutoFit/>
            </a:bodyPr>
            <a:lstStyle/>
            <a:p>
              <a:r>
                <a:rPr lang="es-ES" dirty="0"/>
                <a:t>2</a:t>
              </a:r>
              <a:r>
                <a:rPr lang="es-ES" dirty="0" smtClean="0"/>
                <a:t> </a:t>
              </a:r>
              <a:r>
                <a:rPr lang="es-ES" dirty="0" err="1" smtClean="0"/>
                <a:t>vol</a:t>
              </a:r>
              <a:r>
                <a:rPr lang="es-ES" dirty="0" smtClean="0"/>
                <a:t> agua</a:t>
              </a:r>
              <a:endParaRPr lang="es-ES" dirty="0"/>
            </a:p>
          </p:txBody>
        </p:sp>
      </p:grpSp>
      <p:sp>
        <p:nvSpPr>
          <p:cNvPr id="2" name="1 Flecha abajo"/>
          <p:cNvSpPr/>
          <p:nvPr/>
        </p:nvSpPr>
        <p:spPr>
          <a:xfrm>
            <a:off x="4340830" y="4564021"/>
            <a:ext cx="450377" cy="354842"/>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60" name="59 Grupo"/>
          <p:cNvGrpSpPr/>
          <p:nvPr/>
        </p:nvGrpSpPr>
        <p:grpSpPr>
          <a:xfrm>
            <a:off x="1081291" y="5044176"/>
            <a:ext cx="6519276" cy="1256228"/>
            <a:chOff x="1081290" y="4702981"/>
            <a:chExt cx="6519276" cy="1256228"/>
          </a:xfrm>
        </p:grpSpPr>
        <p:sp>
          <p:nvSpPr>
            <p:cNvPr id="41" name="40 Cubo"/>
            <p:cNvSpPr/>
            <p:nvPr/>
          </p:nvSpPr>
          <p:spPr>
            <a:xfrm>
              <a:off x="1490722" y="4771012"/>
              <a:ext cx="668740" cy="655093"/>
            </a:xfrm>
            <a:prstGeom prst="cube">
              <a:avLst/>
            </a:prstGeom>
            <a:solidFill>
              <a:schemeClr val="accent5">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41 Cubo"/>
            <p:cNvSpPr/>
            <p:nvPr/>
          </p:nvSpPr>
          <p:spPr>
            <a:xfrm>
              <a:off x="3171672" y="4718695"/>
              <a:ext cx="668740" cy="655093"/>
            </a:xfrm>
            <a:prstGeom prst="cube">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42 Cubo"/>
            <p:cNvSpPr/>
            <p:nvPr/>
          </p:nvSpPr>
          <p:spPr>
            <a:xfrm>
              <a:off x="3678914" y="4716205"/>
              <a:ext cx="668740" cy="659520"/>
            </a:xfrm>
            <a:prstGeom prst="cube">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43 Más"/>
            <p:cNvSpPr/>
            <p:nvPr/>
          </p:nvSpPr>
          <p:spPr>
            <a:xfrm>
              <a:off x="2473362" y="4839249"/>
              <a:ext cx="395785" cy="464024"/>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44 Cubo"/>
            <p:cNvSpPr/>
            <p:nvPr/>
          </p:nvSpPr>
          <p:spPr>
            <a:xfrm>
              <a:off x="6392543" y="4705048"/>
              <a:ext cx="668740" cy="655093"/>
            </a:xfrm>
            <a:prstGeom prst="cube">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45 Cubo"/>
            <p:cNvSpPr/>
            <p:nvPr/>
          </p:nvSpPr>
          <p:spPr>
            <a:xfrm>
              <a:off x="6895222" y="4702981"/>
              <a:ext cx="668740" cy="658456"/>
            </a:xfrm>
            <a:prstGeom prst="cube">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7" name="46 Flecha derecha"/>
            <p:cNvSpPr/>
            <p:nvPr/>
          </p:nvSpPr>
          <p:spPr>
            <a:xfrm>
              <a:off x="4902664" y="4989376"/>
              <a:ext cx="1160059" cy="136477"/>
            </a:xfrm>
            <a:prstGeom prst="rightArrow">
              <a:avLst>
                <a:gd name="adj1" fmla="val 45833"/>
                <a:gd name="adj2" fmla="val 812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47 CuadroTexto"/>
            <p:cNvSpPr txBox="1"/>
            <p:nvPr/>
          </p:nvSpPr>
          <p:spPr>
            <a:xfrm>
              <a:off x="1081290" y="5589877"/>
              <a:ext cx="1479123" cy="369332"/>
            </a:xfrm>
            <a:prstGeom prst="rect">
              <a:avLst/>
            </a:prstGeom>
            <a:noFill/>
          </p:spPr>
          <p:txBody>
            <a:bodyPr wrap="none" rtlCol="0">
              <a:spAutoFit/>
            </a:bodyPr>
            <a:lstStyle/>
            <a:p>
              <a:r>
                <a:rPr lang="es-ES" dirty="0" smtClean="0"/>
                <a:t>1 </a:t>
              </a:r>
              <a:r>
                <a:rPr lang="es-ES" dirty="0" err="1" smtClean="0"/>
                <a:t>vol</a:t>
              </a:r>
              <a:r>
                <a:rPr lang="es-ES" dirty="0" smtClean="0"/>
                <a:t> oxígeno</a:t>
              </a:r>
              <a:endParaRPr lang="es-ES" dirty="0"/>
            </a:p>
          </p:txBody>
        </p:sp>
        <p:sp>
          <p:nvSpPr>
            <p:cNvPr id="49" name="48 CuadroTexto"/>
            <p:cNvSpPr txBox="1"/>
            <p:nvPr/>
          </p:nvSpPr>
          <p:spPr>
            <a:xfrm>
              <a:off x="2980603" y="5578504"/>
              <a:ext cx="1706557" cy="369332"/>
            </a:xfrm>
            <a:prstGeom prst="rect">
              <a:avLst/>
            </a:prstGeom>
            <a:noFill/>
          </p:spPr>
          <p:txBody>
            <a:bodyPr wrap="none" rtlCol="0">
              <a:spAutoFit/>
            </a:bodyPr>
            <a:lstStyle/>
            <a:p>
              <a:r>
                <a:rPr lang="es-ES" dirty="0"/>
                <a:t>2</a:t>
              </a:r>
              <a:r>
                <a:rPr lang="es-ES" dirty="0" smtClean="0"/>
                <a:t> </a:t>
              </a:r>
              <a:r>
                <a:rPr lang="es-ES" dirty="0" err="1" smtClean="0"/>
                <a:t>vol</a:t>
              </a:r>
              <a:r>
                <a:rPr lang="es-ES" dirty="0" smtClean="0"/>
                <a:t> hidrógeno</a:t>
              </a:r>
              <a:endParaRPr lang="es-ES" dirty="0"/>
            </a:p>
          </p:txBody>
        </p:sp>
        <p:sp>
          <p:nvSpPr>
            <p:cNvPr id="50" name="49 CuadroTexto"/>
            <p:cNvSpPr txBox="1"/>
            <p:nvPr/>
          </p:nvSpPr>
          <p:spPr>
            <a:xfrm>
              <a:off x="6392543" y="5523913"/>
              <a:ext cx="1208023" cy="369332"/>
            </a:xfrm>
            <a:prstGeom prst="rect">
              <a:avLst/>
            </a:prstGeom>
            <a:noFill/>
          </p:spPr>
          <p:txBody>
            <a:bodyPr wrap="none" rtlCol="0">
              <a:spAutoFit/>
            </a:bodyPr>
            <a:lstStyle/>
            <a:p>
              <a:r>
                <a:rPr lang="es-ES" dirty="0"/>
                <a:t>2</a:t>
              </a:r>
              <a:r>
                <a:rPr lang="es-ES" dirty="0" smtClean="0"/>
                <a:t> </a:t>
              </a:r>
              <a:r>
                <a:rPr lang="es-ES" dirty="0" err="1" smtClean="0"/>
                <a:t>vol</a:t>
              </a:r>
              <a:r>
                <a:rPr lang="es-ES" dirty="0" smtClean="0"/>
                <a:t> agua</a:t>
              </a:r>
              <a:endParaRPr lang="es-ES" dirty="0"/>
            </a:p>
          </p:txBody>
        </p:sp>
        <p:grpSp>
          <p:nvGrpSpPr>
            <p:cNvPr id="14" name="13 Grupo"/>
            <p:cNvGrpSpPr/>
            <p:nvPr/>
          </p:nvGrpSpPr>
          <p:grpSpPr>
            <a:xfrm>
              <a:off x="1572608" y="4959805"/>
              <a:ext cx="407158" cy="436729"/>
              <a:chOff x="725607" y="2909249"/>
              <a:chExt cx="516340" cy="489044"/>
            </a:xfrm>
          </p:grpSpPr>
          <p:sp>
            <p:nvSpPr>
              <p:cNvPr id="51" name="50 Elipse"/>
              <p:cNvSpPr/>
              <p:nvPr/>
            </p:nvSpPr>
            <p:spPr>
              <a:xfrm>
                <a:off x="725607" y="2909249"/>
                <a:ext cx="311623" cy="32527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51 Elipse"/>
              <p:cNvSpPr/>
              <p:nvPr/>
            </p:nvSpPr>
            <p:spPr>
              <a:xfrm>
                <a:off x="930324" y="3073022"/>
                <a:ext cx="311623" cy="32527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5" name="14 Grupo"/>
            <p:cNvGrpSpPr/>
            <p:nvPr/>
          </p:nvGrpSpPr>
          <p:grpSpPr>
            <a:xfrm>
              <a:off x="3360466" y="5030320"/>
              <a:ext cx="232009" cy="218363"/>
              <a:chOff x="-1075896" y="3618933"/>
              <a:chExt cx="232009" cy="218363"/>
            </a:xfrm>
          </p:grpSpPr>
          <p:sp>
            <p:nvSpPr>
              <p:cNvPr id="54" name="53 Elipse"/>
              <p:cNvSpPr/>
              <p:nvPr/>
            </p:nvSpPr>
            <p:spPr>
              <a:xfrm>
                <a:off x="-1075896" y="3618933"/>
                <a:ext cx="161496" cy="161497"/>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54 Elipse"/>
              <p:cNvSpPr/>
              <p:nvPr/>
            </p:nvSpPr>
            <p:spPr>
              <a:xfrm>
                <a:off x="-1005383" y="3675799"/>
                <a:ext cx="161496" cy="161497"/>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57" name="56 Grupo"/>
            <p:cNvGrpSpPr/>
            <p:nvPr/>
          </p:nvGrpSpPr>
          <p:grpSpPr>
            <a:xfrm>
              <a:off x="3867709" y="5032596"/>
              <a:ext cx="232009" cy="218363"/>
              <a:chOff x="-1075896" y="3618933"/>
              <a:chExt cx="232009" cy="218363"/>
            </a:xfrm>
          </p:grpSpPr>
          <p:sp>
            <p:nvSpPr>
              <p:cNvPr id="58" name="57 Elipse"/>
              <p:cNvSpPr/>
              <p:nvPr/>
            </p:nvSpPr>
            <p:spPr>
              <a:xfrm>
                <a:off x="-1075896" y="3618933"/>
                <a:ext cx="161496" cy="161497"/>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9" name="58 Elipse"/>
              <p:cNvSpPr/>
              <p:nvPr/>
            </p:nvSpPr>
            <p:spPr>
              <a:xfrm>
                <a:off x="-1005383" y="3675799"/>
                <a:ext cx="161496" cy="161497"/>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6" name="15 Grupo"/>
            <p:cNvGrpSpPr/>
            <p:nvPr/>
          </p:nvGrpSpPr>
          <p:grpSpPr>
            <a:xfrm>
              <a:off x="7006693" y="4934784"/>
              <a:ext cx="395783" cy="316173"/>
              <a:chOff x="-1742363" y="2881951"/>
              <a:chExt cx="395783" cy="316173"/>
            </a:xfrm>
          </p:grpSpPr>
          <p:sp>
            <p:nvSpPr>
              <p:cNvPr id="67" name="66 Elipse"/>
              <p:cNvSpPr/>
              <p:nvPr/>
            </p:nvSpPr>
            <p:spPr>
              <a:xfrm>
                <a:off x="-1742363" y="3034352"/>
                <a:ext cx="161496" cy="161497"/>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1" name="60 Elipse"/>
              <p:cNvSpPr/>
              <p:nvPr/>
            </p:nvSpPr>
            <p:spPr>
              <a:xfrm>
                <a:off x="-1660477" y="2881951"/>
                <a:ext cx="245729" cy="290475"/>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8" name="67 Elipse"/>
              <p:cNvSpPr/>
              <p:nvPr/>
            </p:nvSpPr>
            <p:spPr>
              <a:xfrm>
                <a:off x="-1508076" y="3036627"/>
                <a:ext cx="161496" cy="161497"/>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70" name="69 Grupo"/>
            <p:cNvGrpSpPr/>
            <p:nvPr/>
          </p:nvGrpSpPr>
          <p:grpSpPr>
            <a:xfrm>
              <a:off x="6476705" y="4937058"/>
              <a:ext cx="395783" cy="316173"/>
              <a:chOff x="-1742363" y="2881951"/>
              <a:chExt cx="395783" cy="316173"/>
            </a:xfrm>
          </p:grpSpPr>
          <p:sp>
            <p:nvSpPr>
              <p:cNvPr id="71" name="70 Elipse"/>
              <p:cNvSpPr/>
              <p:nvPr/>
            </p:nvSpPr>
            <p:spPr>
              <a:xfrm>
                <a:off x="-1742363" y="3034352"/>
                <a:ext cx="161496" cy="161497"/>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2" name="71 Elipse"/>
              <p:cNvSpPr/>
              <p:nvPr/>
            </p:nvSpPr>
            <p:spPr>
              <a:xfrm>
                <a:off x="-1660477" y="2881951"/>
                <a:ext cx="245729" cy="290475"/>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3" name="72 Elipse"/>
              <p:cNvSpPr/>
              <p:nvPr/>
            </p:nvSpPr>
            <p:spPr>
              <a:xfrm>
                <a:off x="-1508076" y="3036627"/>
                <a:ext cx="161496" cy="161497"/>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sp>
        <p:nvSpPr>
          <p:cNvPr id="19" name="18 CuadroTexto"/>
          <p:cNvSpPr txBox="1"/>
          <p:nvPr/>
        </p:nvSpPr>
        <p:spPr>
          <a:xfrm>
            <a:off x="600500" y="3782529"/>
            <a:ext cx="8038533" cy="646331"/>
          </a:xfrm>
          <a:prstGeom prst="rect">
            <a:avLst/>
          </a:prstGeom>
          <a:solidFill>
            <a:srgbClr val="FF0000"/>
          </a:solidFill>
          <a:effectLst>
            <a:outerShdw blurRad="50800" dist="38100" dir="18900000" algn="bl" rotWithShape="0">
              <a:prstClr val="black">
                <a:alpha val="40000"/>
              </a:prstClr>
            </a:outerShdw>
          </a:effectLst>
        </p:spPr>
        <p:txBody>
          <a:bodyPr wrap="square" rtlCol="0">
            <a:spAutoFit/>
          </a:bodyPr>
          <a:lstStyle/>
          <a:p>
            <a:pPr algn="just"/>
            <a:r>
              <a:rPr lang="es-ES" dirty="0" smtClean="0">
                <a:solidFill>
                  <a:schemeClr val="bg1"/>
                </a:solidFill>
              </a:rPr>
              <a:t>Solución de Avogadro: “Las partículas fundamentales no son átomos, sino agrupaciones de varios átomos que se llaman </a:t>
            </a:r>
            <a:r>
              <a:rPr lang="es-ES" b="1" dirty="0" smtClean="0">
                <a:solidFill>
                  <a:schemeClr val="bg1"/>
                </a:solidFill>
                <a:effectLst>
                  <a:outerShdw blurRad="38100" dist="38100" dir="2700000" algn="tl">
                    <a:srgbClr val="000000">
                      <a:alpha val="43137"/>
                    </a:srgbClr>
                  </a:outerShdw>
                </a:effectLst>
              </a:rPr>
              <a:t>moléculas</a:t>
            </a:r>
            <a:r>
              <a:rPr lang="es-ES" dirty="0" smtClean="0">
                <a:solidFill>
                  <a:schemeClr val="bg1"/>
                </a:solidFill>
              </a:rPr>
              <a:t>”</a:t>
            </a:r>
            <a:endParaRPr lang="es-ES" dirty="0">
              <a:solidFill>
                <a:schemeClr val="bg1"/>
              </a:solidFill>
            </a:endParaRPr>
          </a:p>
        </p:txBody>
      </p:sp>
      <p:sp>
        <p:nvSpPr>
          <p:cNvPr id="63"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20</a:t>
            </a:fld>
            <a:endParaRPr lang="es-ES" dirty="0">
              <a:solidFill>
                <a:srgbClr val="C00000"/>
              </a:solidFill>
            </a:endParaRPr>
          </a:p>
        </p:txBody>
      </p:sp>
      <p:sp>
        <p:nvSpPr>
          <p:cNvPr id="64" name="6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65" name="64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5</a:t>
            </a:r>
            <a:r>
              <a:rPr lang="es-ES" b="1" dirty="0" smtClean="0">
                <a:solidFill>
                  <a:srgbClr val="C00000"/>
                </a:solidFill>
                <a:latin typeface="Arial" pitchFamily="34" charset="0"/>
                <a:cs typeface="Arial" pitchFamily="34" charset="0"/>
              </a:rPr>
              <a:t> Leyes volumétricas</a:t>
            </a:r>
            <a:endParaRPr lang="es-ES"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val="19457399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10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wipe(left)">
                                      <p:cBhvr>
                                        <p:cTn id="17" dur="10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10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10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wipe(left)">
                                      <p:cBhvr>
                                        <p:cTn id="32"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animBg="1"/>
      <p:bldP spid="2"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21</a:t>
            </a:fld>
            <a:endParaRPr lang="es-ES" dirty="0">
              <a:solidFill>
                <a:srgbClr val="C00000"/>
              </a:solidFill>
            </a:endParaRPr>
          </a:p>
        </p:txBody>
      </p:sp>
      <p:sp>
        <p:nvSpPr>
          <p:cNvPr id="64" name="6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cs typeface="Arial" pitchFamily="34" charset="0"/>
              </a:rPr>
              <a:t>I</a:t>
            </a:r>
            <a:r>
              <a:rPr lang="es-ES" b="1" dirty="0" smtClean="0">
                <a:solidFill>
                  <a:srgbClr val="002060"/>
                </a:solidFill>
                <a:cs typeface="Arial" pitchFamily="34" charset="0"/>
              </a:rPr>
              <a:t>. TEORÍA ATÓMICO-MOLECULAR</a:t>
            </a:r>
            <a:endParaRPr lang="es-ES" b="1" dirty="0">
              <a:solidFill>
                <a:srgbClr val="002060"/>
              </a:solidFill>
              <a:cs typeface="Arial" pitchFamily="34" charset="0"/>
            </a:endParaRPr>
          </a:p>
        </p:txBody>
      </p:sp>
      <p:sp>
        <p:nvSpPr>
          <p:cNvPr id="65" name="64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smtClean="0">
                <a:solidFill>
                  <a:srgbClr val="00B050"/>
                </a:solidFill>
                <a:cs typeface="Arial" pitchFamily="34" charset="0"/>
              </a:rPr>
              <a:t>5</a:t>
            </a:r>
            <a:r>
              <a:rPr lang="es-ES" b="1" dirty="0" smtClean="0">
                <a:solidFill>
                  <a:srgbClr val="C00000"/>
                </a:solidFill>
                <a:cs typeface="Arial" pitchFamily="34" charset="0"/>
              </a:rPr>
              <a:t> Leyes volumétricas</a:t>
            </a:r>
            <a:endParaRPr lang="es-ES" b="1" dirty="0">
              <a:solidFill>
                <a:srgbClr val="C00000"/>
              </a:solidFill>
              <a:cs typeface="Arial" pitchFamily="34" charset="0"/>
            </a:endParaRPr>
          </a:p>
        </p:txBody>
      </p:sp>
      <p:sp>
        <p:nvSpPr>
          <p:cNvPr id="53" name="52 CuadroTexto"/>
          <p:cNvSpPr txBox="1"/>
          <p:nvPr/>
        </p:nvSpPr>
        <p:spPr>
          <a:xfrm>
            <a:off x="423080" y="1569493"/>
            <a:ext cx="8147714" cy="2031325"/>
          </a:xfrm>
          <a:prstGeom prst="rect">
            <a:avLst/>
          </a:prstGeom>
          <a:noFill/>
        </p:spPr>
        <p:txBody>
          <a:bodyPr wrap="square" rtlCol="0">
            <a:spAutoFit/>
          </a:bodyPr>
          <a:lstStyle/>
          <a:p>
            <a:pPr algn="just"/>
            <a:r>
              <a:rPr lang="es-ES" dirty="0" smtClean="0"/>
              <a:t>Cuando 1 L de nitrógeno reacciona con 3 L de hidrógeno, se obtiene el siguiente volumen de amoníaco:</a:t>
            </a:r>
          </a:p>
          <a:p>
            <a:pPr marL="342900" indent="-342900" algn="just">
              <a:buAutoNum type="alphaLcParenR"/>
            </a:pPr>
            <a:r>
              <a:rPr lang="es-ES" dirty="0" smtClean="0"/>
              <a:t>1 L</a:t>
            </a:r>
          </a:p>
          <a:p>
            <a:pPr marL="342900" indent="-342900" algn="just">
              <a:buAutoNum type="alphaLcParenR"/>
            </a:pPr>
            <a:r>
              <a:rPr lang="es-ES" dirty="0" smtClean="0"/>
              <a:t>2 L</a:t>
            </a:r>
          </a:p>
          <a:p>
            <a:pPr marL="342900" indent="-342900" algn="just">
              <a:buAutoNum type="alphaLcParenR"/>
            </a:pPr>
            <a:r>
              <a:rPr lang="es-ES" dirty="0" smtClean="0"/>
              <a:t>4 L</a:t>
            </a:r>
          </a:p>
          <a:p>
            <a:pPr marL="342900" indent="-342900" algn="just">
              <a:buAutoNum type="alphaLcParenR"/>
            </a:pPr>
            <a:r>
              <a:rPr lang="es-ES" dirty="0" smtClean="0"/>
              <a:t>3,15 L</a:t>
            </a:r>
            <a:endParaRPr lang="es-ES" dirty="0"/>
          </a:p>
          <a:p>
            <a:pPr marL="342900" indent="-342900" algn="just">
              <a:buAutoNum type="alphaLcParenR"/>
            </a:pPr>
            <a:endParaRPr lang="es-ES" dirty="0"/>
          </a:p>
        </p:txBody>
      </p:sp>
      <p:sp>
        <p:nvSpPr>
          <p:cNvPr id="62" name="61 CuadroTexto"/>
          <p:cNvSpPr txBox="1"/>
          <p:nvPr/>
        </p:nvSpPr>
        <p:spPr>
          <a:xfrm>
            <a:off x="520890" y="1039507"/>
            <a:ext cx="1733266"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4</a:t>
            </a:r>
            <a:endParaRPr lang="es-ES" b="1" dirty="0">
              <a:solidFill>
                <a:schemeClr val="bg1"/>
              </a:solidFill>
            </a:endParaRPr>
          </a:p>
        </p:txBody>
      </p:sp>
    </p:spTree>
    <p:extLst>
      <p:ext uri="{BB962C8B-B14F-4D97-AF65-F5344CB8AC3E}">
        <p14:creationId xmlns:p14="http://schemas.microsoft.com/office/powerpoint/2010/main" val="15567050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31012" y="900753"/>
            <a:ext cx="3558600" cy="369332"/>
          </a:xfrm>
          <a:prstGeom prst="rect">
            <a:avLst/>
          </a:prstGeom>
          <a:noFill/>
        </p:spPr>
        <p:txBody>
          <a:bodyPr wrap="square" rtlCol="0">
            <a:spAutoFit/>
          </a:bodyPr>
          <a:lstStyle/>
          <a:p>
            <a:r>
              <a:rPr lang="es-ES" b="1" dirty="0" smtClean="0">
                <a:solidFill>
                  <a:srgbClr val="C00000"/>
                </a:solidFill>
              </a:rPr>
              <a:t>6.1. </a:t>
            </a:r>
            <a:r>
              <a:rPr lang="es-ES" b="1" dirty="0" smtClean="0">
                <a:solidFill>
                  <a:srgbClr val="00B050"/>
                </a:solidFill>
              </a:rPr>
              <a:t>Fórmulas químicas</a:t>
            </a:r>
            <a:endParaRPr lang="es-ES" b="1" dirty="0">
              <a:solidFill>
                <a:srgbClr val="00B05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173" y="2489722"/>
            <a:ext cx="2565140" cy="3610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19 CuadroTexto"/>
          <p:cNvSpPr txBox="1"/>
          <p:nvPr/>
        </p:nvSpPr>
        <p:spPr>
          <a:xfrm>
            <a:off x="440194" y="1405718"/>
            <a:ext cx="3763316" cy="923330"/>
          </a:xfrm>
          <a:prstGeom prst="rect">
            <a:avLst/>
          </a:prstGeom>
          <a:noFill/>
        </p:spPr>
        <p:txBody>
          <a:bodyPr wrap="square" rtlCol="0">
            <a:spAutoFit/>
          </a:bodyPr>
          <a:lstStyle/>
          <a:p>
            <a:pPr marL="355600" indent="-355600" algn="just"/>
            <a:r>
              <a:rPr lang="es-ES" b="1" dirty="0" smtClean="0">
                <a:effectLst>
                  <a:outerShdw blurRad="38100" dist="38100" dir="2700000" algn="tl">
                    <a:srgbClr val="000000">
                      <a:alpha val="43137"/>
                    </a:srgbClr>
                  </a:outerShdw>
                </a:effectLst>
                <a:sym typeface="Wingdings"/>
              </a:rPr>
              <a:t>	</a:t>
            </a:r>
            <a:r>
              <a:rPr lang="es-ES" b="1" dirty="0" smtClean="0">
                <a:effectLst>
                  <a:outerShdw blurRad="38100" dist="38100" dir="2700000" algn="tl">
                    <a:srgbClr val="000000">
                      <a:alpha val="43137"/>
                    </a:srgbClr>
                  </a:outerShdw>
                </a:effectLst>
              </a:rPr>
              <a:t>Dalton</a:t>
            </a:r>
            <a:r>
              <a:rPr lang="es-ES" dirty="0" smtClean="0"/>
              <a:t> se sirvió de símbolos para representar átomos y moléculas:</a:t>
            </a:r>
            <a:endParaRPr lang="es-ES" dirty="0"/>
          </a:p>
        </p:txBody>
      </p:sp>
      <p:sp>
        <p:nvSpPr>
          <p:cNvPr id="60" name="59 CuadroTexto"/>
          <p:cNvSpPr txBox="1"/>
          <p:nvPr/>
        </p:nvSpPr>
        <p:spPr>
          <a:xfrm>
            <a:off x="4869328" y="1407993"/>
            <a:ext cx="3507474" cy="2862322"/>
          </a:xfrm>
          <a:prstGeom prst="rect">
            <a:avLst/>
          </a:prstGeom>
          <a:noFill/>
        </p:spPr>
        <p:txBody>
          <a:bodyPr wrap="square" rtlCol="0">
            <a:spAutoFit/>
          </a:bodyPr>
          <a:lstStyle/>
          <a:p>
            <a:pPr marL="355600" indent="-355600" algn="just"/>
            <a:r>
              <a:rPr lang="es-ES" b="1" dirty="0" smtClean="0">
                <a:effectLst>
                  <a:outerShdw blurRad="38100" dist="38100" dir="2700000" algn="tl">
                    <a:srgbClr val="000000">
                      <a:alpha val="43137"/>
                    </a:srgbClr>
                  </a:outerShdw>
                </a:effectLst>
                <a:sym typeface="Wingdings"/>
              </a:rPr>
              <a:t>	</a:t>
            </a:r>
            <a:r>
              <a:rPr lang="es-ES" b="1" dirty="0" err="1" smtClean="0">
                <a:effectLst>
                  <a:outerShdw blurRad="38100" dist="38100" dir="2700000" algn="tl">
                    <a:srgbClr val="000000">
                      <a:alpha val="43137"/>
                    </a:srgbClr>
                  </a:outerShdw>
                </a:effectLst>
              </a:rPr>
              <a:t>Berzelius</a:t>
            </a:r>
            <a:r>
              <a:rPr lang="es-ES" dirty="0" smtClean="0"/>
              <a:t> sugirió que cada elemento tuviese un símbolo (inicial del nombre de latino y si coincidían añadir una de las letras siguientes).</a:t>
            </a:r>
          </a:p>
          <a:p>
            <a:pPr algn="just"/>
            <a:endParaRPr lang="es-ES" dirty="0"/>
          </a:p>
          <a:p>
            <a:pPr marL="355600" indent="-355600" algn="just"/>
            <a:r>
              <a:rPr lang="es-ES" dirty="0" smtClean="0">
                <a:sym typeface="Wingdings"/>
              </a:rPr>
              <a:t>	</a:t>
            </a:r>
            <a:r>
              <a:rPr lang="es-ES" dirty="0" smtClean="0"/>
              <a:t>Para representar moléculas s unirían los símbolos y con números se indicaría la cantidad de cada uno.</a:t>
            </a:r>
            <a:endParaRPr lang="es-ES" dirty="0"/>
          </a:p>
        </p:txBody>
      </p:sp>
      <p:sp>
        <p:nvSpPr>
          <p:cNvPr id="21" name="20 CuadroTexto"/>
          <p:cNvSpPr txBox="1"/>
          <p:nvPr/>
        </p:nvSpPr>
        <p:spPr>
          <a:xfrm>
            <a:off x="4967785" y="4490981"/>
            <a:ext cx="3589361" cy="1754326"/>
          </a:xfrm>
          <a:prstGeom prst="rect">
            <a:avLst/>
          </a:prstGeom>
          <a:solidFill>
            <a:srgbClr val="CC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La </a:t>
            </a:r>
            <a:r>
              <a:rPr lang="es-ES" b="1" dirty="0" smtClean="0">
                <a:effectLst>
                  <a:outerShdw blurRad="38100" dist="38100" dir="2700000" algn="tl">
                    <a:srgbClr val="000000">
                      <a:alpha val="43137"/>
                    </a:srgbClr>
                  </a:outerShdw>
                </a:effectLst>
              </a:rPr>
              <a:t>fórmula química </a:t>
            </a:r>
            <a:r>
              <a:rPr lang="es-ES" dirty="0" smtClean="0"/>
              <a:t>de una sustancia representa los elementos que contiene, así como la relación en la que se encuentran los átomos de dichos elementos.</a:t>
            </a:r>
            <a:endParaRPr lang="es-ES" dirty="0"/>
          </a:p>
        </p:txBody>
      </p:sp>
      <p:sp>
        <p:nvSpPr>
          <p:cNvPr id="11"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22</a:t>
            </a:fld>
            <a:endParaRPr lang="es-ES" dirty="0">
              <a:solidFill>
                <a:srgbClr val="C00000"/>
              </a:solidFill>
            </a:endParaRPr>
          </a:p>
        </p:txBody>
      </p:sp>
      <p:sp>
        <p:nvSpPr>
          <p:cNvPr id="12" name="1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13" name="12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6</a:t>
            </a:r>
            <a:r>
              <a:rPr lang="es-ES" b="1" dirty="0" smtClean="0">
                <a:solidFill>
                  <a:srgbClr val="C00000"/>
                </a:solidFill>
                <a:latin typeface="Arial" pitchFamily="34" charset="0"/>
                <a:cs typeface="Arial" pitchFamily="34" charset="0"/>
              </a:rPr>
              <a:t> La unidad de cantidad de sustancia: el mol</a:t>
            </a:r>
            <a:endParaRPr lang="es-ES"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val="6089256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1000"/>
                                        <p:tgtEl>
                                          <p:spTgt spid="20"/>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wipe(left)">
                                      <p:cBhvr>
                                        <p:cTn id="16" dur="10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wipe(left)">
                                      <p:cBhvr>
                                        <p:cTn id="21" dur="1000"/>
                                        <p:tgtEl>
                                          <p:spTgt spid="6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left)">
                                      <p:cBhvr>
                                        <p:cTn id="26"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P spid="60" grpId="0"/>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41193" y="859810"/>
            <a:ext cx="7683690" cy="369332"/>
          </a:xfrm>
          <a:prstGeom prst="rect">
            <a:avLst/>
          </a:prstGeom>
          <a:noFill/>
        </p:spPr>
        <p:txBody>
          <a:bodyPr wrap="square" rtlCol="0">
            <a:spAutoFit/>
          </a:bodyPr>
          <a:lstStyle/>
          <a:p>
            <a:r>
              <a:rPr lang="es-ES" b="1" dirty="0" smtClean="0">
                <a:solidFill>
                  <a:srgbClr val="C00000"/>
                </a:solidFill>
              </a:rPr>
              <a:t>6.2. </a:t>
            </a:r>
            <a:r>
              <a:rPr lang="es-ES" b="1" dirty="0" smtClean="0">
                <a:solidFill>
                  <a:srgbClr val="00B050"/>
                </a:solidFill>
              </a:rPr>
              <a:t>Masas atómicas y moleculares</a:t>
            </a:r>
            <a:endParaRPr lang="es-ES" b="1" dirty="0">
              <a:solidFill>
                <a:srgbClr val="00B050"/>
              </a:solidFill>
            </a:endParaRPr>
          </a:p>
        </p:txBody>
      </p:sp>
      <p:sp>
        <p:nvSpPr>
          <p:cNvPr id="20" name="19 CuadroTexto"/>
          <p:cNvSpPr txBox="1"/>
          <p:nvPr/>
        </p:nvSpPr>
        <p:spPr>
          <a:xfrm>
            <a:off x="805217" y="1323832"/>
            <a:ext cx="7724634" cy="1477328"/>
          </a:xfrm>
          <a:prstGeom prst="rect">
            <a:avLst/>
          </a:prstGeom>
          <a:noFill/>
        </p:spPr>
        <p:txBody>
          <a:bodyPr wrap="square" rtlCol="0">
            <a:spAutoFit/>
          </a:bodyPr>
          <a:lstStyle/>
          <a:p>
            <a:pPr marL="355600" indent="-355600" algn="just">
              <a:buFont typeface="Wingdings"/>
              <a:buChar char="ü"/>
            </a:pPr>
            <a:r>
              <a:rPr lang="es-ES" b="1" dirty="0" smtClean="0">
                <a:effectLst>
                  <a:outerShdw blurRad="38100" dist="38100" dir="2700000" algn="tl">
                    <a:srgbClr val="000000">
                      <a:alpha val="43137"/>
                    </a:srgbClr>
                  </a:outerShdw>
                </a:effectLst>
              </a:rPr>
              <a:t>Dalton</a:t>
            </a:r>
            <a:r>
              <a:rPr lang="es-ES" dirty="0" smtClean="0"/>
              <a:t> elaboró la primera tabla de masas relativas al hidrógeno.</a:t>
            </a:r>
          </a:p>
          <a:p>
            <a:pPr marL="355600" indent="-355600" algn="just">
              <a:buFont typeface="Wingdings"/>
              <a:buChar char="ü"/>
            </a:pPr>
            <a:r>
              <a:rPr lang="es-ES" dirty="0" smtClean="0"/>
              <a:t>Más tarde se eligió como patrón al </a:t>
            </a:r>
            <a:r>
              <a:rPr lang="es-ES" b="1" dirty="0" smtClean="0">
                <a:effectLst>
                  <a:outerShdw blurRad="38100" dist="38100" dir="2700000" algn="tl">
                    <a:srgbClr val="000000">
                      <a:alpha val="43137"/>
                    </a:srgbClr>
                  </a:outerShdw>
                </a:effectLst>
              </a:rPr>
              <a:t>oxígeno</a:t>
            </a:r>
            <a:r>
              <a:rPr lang="es-ES" dirty="0" smtClean="0"/>
              <a:t>, al que se le asigno una masa atómica de 16,0000.</a:t>
            </a:r>
          </a:p>
          <a:p>
            <a:pPr marL="355600" indent="-355600" algn="just">
              <a:buFont typeface="Wingdings"/>
              <a:buChar char="ü"/>
            </a:pPr>
            <a:r>
              <a:rPr lang="es-ES" dirty="0" smtClean="0"/>
              <a:t>En 1961 la IUPAC acordó establecer una escala de masas atómicas relativas que tenía como patrón de referencia el </a:t>
            </a:r>
            <a:r>
              <a:rPr lang="es-ES" b="1" dirty="0" smtClean="0">
                <a:effectLst>
                  <a:outerShdw blurRad="38100" dist="38100" dir="2700000" algn="tl">
                    <a:srgbClr val="000000">
                      <a:alpha val="43137"/>
                    </a:srgbClr>
                  </a:outerShdw>
                </a:effectLst>
              </a:rPr>
              <a:t>carbono-12</a:t>
            </a:r>
            <a:r>
              <a:rPr lang="es-ES" dirty="0" smtClean="0"/>
              <a:t> (</a:t>
            </a:r>
            <a:r>
              <a:rPr lang="es-ES" baseline="30000" dirty="0" smtClean="0"/>
              <a:t>12</a:t>
            </a:r>
            <a:r>
              <a:rPr lang="es-ES" dirty="0" smtClean="0"/>
              <a:t>C). </a:t>
            </a:r>
            <a:endParaRPr lang="es-ES" dirty="0"/>
          </a:p>
        </p:txBody>
      </p:sp>
      <p:sp>
        <p:nvSpPr>
          <p:cNvPr id="2" name="1 CuadroTexto"/>
          <p:cNvSpPr txBox="1"/>
          <p:nvPr/>
        </p:nvSpPr>
        <p:spPr>
          <a:xfrm>
            <a:off x="491319" y="3089224"/>
            <a:ext cx="8147713"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La </a:t>
            </a:r>
            <a:r>
              <a:rPr lang="es-ES" b="1" dirty="0" smtClean="0">
                <a:effectLst>
                  <a:outerShdw blurRad="38100" dist="38100" dir="2700000" algn="tl">
                    <a:srgbClr val="000000">
                      <a:alpha val="43137"/>
                    </a:srgbClr>
                  </a:outerShdw>
                </a:effectLst>
              </a:rPr>
              <a:t>masa atómica relativa </a:t>
            </a:r>
            <a:r>
              <a:rPr lang="es-ES" dirty="0" smtClean="0"/>
              <a:t>(simplemente masa atómica) de un elemento es la masa que le corresponde a un átomo de ese elemento cuando se le compara con un átomo patrón, el isótopo carbono-12.</a:t>
            </a:r>
            <a:endParaRPr lang="es-ES" dirty="0"/>
          </a:p>
        </p:txBody>
      </p:sp>
      <p:sp>
        <p:nvSpPr>
          <p:cNvPr id="14" name="13 CuadroTexto"/>
          <p:cNvSpPr txBox="1"/>
          <p:nvPr/>
        </p:nvSpPr>
        <p:spPr>
          <a:xfrm>
            <a:off x="532262" y="4258102"/>
            <a:ext cx="8120419" cy="646331"/>
          </a:xfrm>
          <a:prstGeom prst="rect">
            <a:avLst/>
          </a:prstGeom>
          <a:solidFill>
            <a:srgbClr val="CC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La </a:t>
            </a:r>
            <a:r>
              <a:rPr lang="es-ES" b="1" dirty="0" smtClean="0">
                <a:effectLst>
                  <a:outerShdw blurRad="38100" dist="38100" dir="2700000" algn="tl">
                    <a:srgbClr val="000000">
                      <a:alpha val="43137"/>
                    </a:srgbClr>
                  </a:outerShdw>
                </a:effectLst>
              </a:rPr>
              <a:t>unidad de masa atómica </a:t>
            </a:r>
            <a:r>
              <a:rPr lang="es-ES" dirty="0" smtClean="0"/>
              <a:t>(</a:t>
            </a:r>
            <a:r>
              <a:rPr lang="es-ES" b="1" dirty="0" smtClean="0">
                <a:effectLst>
                  <a:outerShdw blurRad="38100" dist="38100" dir="2700000" algn="tl">
                    <a:srgbClr val="000000">
                      <a:alpha val="43137"/>
                    </a:srgbClr>
                  </a:outerShdw>
                </a:effectLst>
              </a:rPr>
              <a:t>u</a:t>
            </a:r>
            <a:r>
              <a:rPr lang="es-ES" dirty="0" smtClean="0"/>
              <a:t>) se define como 1/12 de la masa del isótopo del carbono-12.</a:t>
            </a:r>
            <a:endParaRPr lang="es-ES" dirty="0"/>
          </a:p>
        </p:txBody>
      </p:sp>
      <p:sp>
        <p:nvSpPr>
          <p:cNvPr id="24" name="23 CuadroTexto"/>
          <p:cNvSpPr txBox="1"/>
          <p:nvPr/>
        </p:nvSpPr>
        <p:spPr>
          <a:xfrm>
            <a:off x="532263" y="5147481"/>
            <a:ext cx="8106770" cy="923330"/>
          </a:xfrm>
          <a:prstGeom prst="rect">
            <a:avLst/>
          </a:prstGeom>
          <a:solidFill>
            <a:srgbClr val="FFE5E5"/>
          </a:solidFill>
          <a:effectLst>
            <a:outerShdw blurRad="50800" dist="38100" dir="18900000" algn="bl" rotWithShape="0">
              <a:prstClr val="black">
                <a:alpha val="40000"/>
              </a:prstClr>
            </a:outerShdw>
          </a:effectLst>
        </p:spPr>
        <p:txBody>
          <a:bodyPr wrap="square" rtlCol="0">
            <a:spAutoFit/>
          </a:bodyPr>
          <a:lstStyle/>
          <a:p>
            <a:pPr algn="just"/>
            <a:r>
              <a:rPr lang="es-ES" dirty="0" smtClean="0"/>
              <a:t>La </a:t>
            </a:r>
            <a:r>
              <a:rPr lang="es-ES" b="1" dirty="0" smtClean="0">
                <a:effectLst>
                  <a:outerShdw blurRad="38100" dist="38100" dir="2700000" algn="tl">
                    <a:srgbClr val="000000">
                      <a:alpha val="43137"/>
                    </a:srgbClr>
                  </a:outerShdw>
                </a:effectLst>
              </a:rPr>
              <a:t>masa molecular </a:t>
            </a:r>
            <a:r>
              <a:rPr lang="es-ES" dirty="0" smtClean="0"/>
              <a:t>de un compuesto es la suma de las masas atómicas de los elementos de la fórmula, multiplicadas cada una por el número de veces en que está presente el elemento. </a:t>
            </a:r>
            <a:endParaRPr lang="es-ES" dirty="0"/>
          </a:p>
        </p:txBody>
      </p:sp>
      <p:sp>
        <p:nvSpPr>
          <p:cNvPr id="11"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23</a:t>
            </a:fld>
            <a:endParaRPr lang="es-ES" dirty="0">
              <a:solidFill>
                <a:srgbClr val="C00000"/>
              </a:solidFill>
            </a:endParaRPr>
          </a:p>
        </p:txBody>
      </p:sp>
      <p:sp>
        <p:nvSpPr>
          <p:cNvPr id="12" name="1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13" name="12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6</a:t>
            </a:r>
            <a:r>
              <a:rPr lang="es-ES" b="1" dirty="0" smtClean="0">
                <a:solidFill>
                  <a:srgbClr val="C00000"/>
                </a:solidFill>
                <a:latin typeface="Arial" pitchFamily="34" charset="0"/>
                <a:cs typeface="Arial" pitchFamily="34" charset="0"/>
              </a:rPr>
              <a:t> La unidad de cantidad de sustancia: el mol</a:t>
            </a:r>
            <a:endParaRPr lang="es-ES"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val="6453541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P spid="2" grpId="0" animBg="1"/>
      <p:bldP spid="14" grpId="0" animBg="1"/>
      <p:bldP spid="2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24</a:t>
            </a:fld>
            <a:endParaRPr lang="es-ES" dirty="0">
              <a:solidFill>
                <a:srgbClr val="C00000"/>
              </a:solidFill>
            </a:endParaRPr>
          </a:p>
        </p:txBody>
      </p:sp>
      <p:sp>
        <p:nvSpPr>
          <p:cNvPr id="12" name="1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cs typeface="Arial" pitchFamily="34" charset="0"/>
              </a:rPr>
              <a:t>I</a:t>
            </a:r>
            <a:r>
              <a:rPr lang="es-ES" b="1" dirty="0" smtClean="0">
                <a:solidFill>
                  <a:srgbClr val="002060"/>
                </a:solidFill>
                <a:cs typeface="Arial" pitchFamily="34" charset="0"/>
              </a:rPr>
              <a:t>. TEORÍA ATÓMICO-MOLECULAR</a:t>
            </a:r>
            <a:endParaRPr lang="es-ES" b="1" dirty="0">
              <a:solidFill>
                <a:srgbClr val="002060"/>
              </a:solidFill>
              <a:cs typeface="Arial" pitchFamily="34" charset="0"/>
            </a:endParaRPr>
          </a:p>
        </p:txBody>
      </p:sp>
      <p:sp>
        <p:nvSpPr>
          <p:cNvPr id="13" name="12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a:solidFill>
                  <a:srgbClr val="00B050"/>
                </a:solidFill>
                <a:cs typeface="Arial" pitchFamily="34" charset="0"/>
              </a:rPr>
              <a:t>6</a:t>
            </a:r>
            <a:r>
              <a:rPr lang="es-ES" b="1" dirty="0" smtClean="0">
                <a:solidFill>
                  <a:srgbClr val="C00000"/>
                </a:solidFill>
                <a:cs typeface="Arial" pitchFamily="34" charset="0"/>
              </a:rPr>
              <a:t> La unidad de cantidad de sustancia: el mol</a:t>
            </a:r>
            <a:endParaRPr lang="es-ES" b="1" dirty="0">
              <a:solidFill>
                <a:srgbClr val="C00000"/>
              </a:solidFill>
              <a:cs typeface="Arial" pitchFamily="34" charset="0"/>
            </a:endParaRPr>
          </a:p>
        </p:txBody>
      </p:sp>
      <p:sp>
        <p:nvSpPr>
          <p:cNvPr id="10" name="9 CuadroTexto"/>
          <p:cNvSpPr txBox="1"/>
          <p:nvPr/>
        </p:nvSpPr>
        <p:spPr>
          <a:xfrm>
            <a:off x="423080" y="1569493"/>
            <a:ext cx="8147714" cy="1477328"/>
          </a:xfrm>
          <a:prstGeom prst="rect">
            <a:avLst/>
          </a:prstGeom>
          <a:noFill/>
        </p:spPr>
        <p:txBody>
          <a:bodyPr wrap="square" rtlCol="0">
            <a:spAutoFit/>
          </a:bodyPr>
          <a:lstStyle/>
          <a:p>
            <a:pPr algn="just"/>
            <a:r>
              <a:rPr lang="es-ES" dirty="0" smtClean="0"/>
              <a:t>Calcula las masas moleculares de las siguientes sustancias:</a:t>
            </a:r>
          </a:p>
          <a:p>
            <a:pPr marL="342900" indent="-342900" algn="just">
              <a:buAutoNum type="alphaLcParenR"/>
            </a:pPr>
            <a:r>
              <a:rPr lang="es-ES" dirty="0" smtClean="0"/>
              <a:t>N</a:t>
            </a:r>
            <a:r>
              <a:rPr lang="es-ES" baseline="-25000" dirty="0" smtClean="0"/>
              <a:t>2</a:t>
            </a:r>
          </a:p>
          <a:p>
            <a:pPr marL="342900" indent="-342900" algn="just">
              <a:buAutoNum type="alphaLcParenR"/>
            </a:pPr>
            <a:r>
              <a:rPr lang="es-ES" dirty="0" smtClean="0"/>
              <a:t>C</a:t>
            </a:r>
            <a:r>
              <a:rPr lang="es-ES" baseline="-25000" dirty="0" smtClean="0"/>
              <a:t>9</a:t>
            </a:r>
            <a:r>
              <a:rPr lang="es-ES" dirty="0" smtClean="0"/>
              <a:t>H</a:t>
            </a:r>
            <a:r>
              <a:rPr lang="es-ES" baseline="-25000" dirty="0" smtClean="0"/>
              <a:t>8</a:t>
            </a:r>
            <a:r>
              <a:rPr lang="es-ES" dirty="0" smtClean="0"/>
              <a:t>O</a:t>
            </a:r>
            <a:r>
              <a:rPr lang="es-ES" baseline="-25000" dirty="0" smtClean="0"/>
              <a:t>4</a:t>
            </a:r>
          </a:p>
          <a:p>
            <a:pPr marL="342900" indent="-342900" algn="just">
              <a:buAutoNum type="alphaLcParenR"/>
            </a:pPr>
            <a:r>
              <a:rPr lang="es-ES" dirty="0" smtClean="0"/>
              <a:t>Al</a:t>
            </a:r>
            <a:r>
              <a:rPr lang="es-ES" baseline="-25000" dirty="0" smtClean="0"/>
              <a:t>2</a:t>
            </a:r>
            <a:r>
              <a:rPr lang="es-ES" dirty="0" smtClean="0"/>
              <a:t>(SO</a:t>
            </a:r>
            <a:r>
              <a:rPr lang="es-ES" baseline="-25000" dirty="0" smtClean="0"/>
              <a:t>4</a:t>
            </a:r>
            <a:r>
              <a:rPr lang="es-ES" dirty="0" smtClean="0"/>
              <a:t>)</a:t>
            </a:r>
            <a:r>
              <a:rPr lang="es-ES" baseline="-25000" dirty="0" smtClean="0"/>
              <a:t>3</a:t>
            </a:r>
            <a:endParaRPr lang="es-ES" baseline="-25000" dirty="0"/>
          </a:p>
          <a:p>
            <a:pPr marL="342900" indent="-342900" algn="just">
              <a:buAutoNum type="alphaLcParenR"/>
            </a:pPr>
            <a:endParaRPr lang="es-ES" dirty="0"/>
          </a:p>
        </p:txBody>
      </p:sp>
      <p:sp>
        <p:nvSpPr>
          <p:cNvPr id="15" name="14 CuadroTexto"/>
          <p:cNvSpPr txBox="1"/>
          <p:nvPr/>
        </p:nvSpPr>
        <p:spPr>
          <a:xfrm>
            <a:off x="520890" y="1039507"/>
            <a:ext cx="1733266"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5</a:t>
            </a:r>
          </a:p>
        </p:txBody>
      </p:sp>
    </p:spTree>
    <p:extLst>
      <p:ext uri="{BB962C8B-B14F-4D97-AF65-F5344CB8AC3E}">
        <p14:creationId xmlns:p14="http://schemas.microsoft.com/office/powerpoint/2010/main" val="31002766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27547" y="887105"/>
            <a:ext cx="7683690" cy="369332"/>
          </a:xfrm>
          <a:prstGeom prst="rect">
            <a:avLst/>
          </a:prstGeom>
          <a:noFill/>
        </p:spPr>
        <p:txBody>
          <a:bodyPr wrap="square" rtlCol="0">
            <a:spAutoFit/>
          </a:bodyPr>
          <a:lstStyle/>
          <a:p>
            <a:r>
              <a:rPr lang="es-ES" b="1" dirty="0" smtClean="0">
                <a:solidFill>
                  <a:srgbClr val="C00000"/>
                </a:solidFill>
              </a:rPr>
              <a:t>6.3. </a:t>
            </a:r>
            <a:r>
              <a:rPr lang="es-ES" b="1" dirty="0" smtClean="0">
                <a:solidFill>
                  <a:srgbClr val="00B050"/>
                </a:solidFill>
              </a:rPr>
              <a:t>Concepto de mol y masa molar</a:t>
            </a:r>
            <a:endParaRPr lang="es-ES" b="1" dirty="0">
              <a:solidFill>
                <a:srgbClr val="00B050"/>
              </a:solidFill>
            </a:endParaRPr>
          </a:p>
        </p:txBody>
      </p:sp>
      <p:sp>
        <p:nvSpPr>
          <p:cNvPr id="20" name="19 CuadroTexto"/>
          <p:cNvSpPr txBox="1"/>
          <p:nvPr/>
        </p:nvSpPr>
        <p:spPr>
          <a:xfrm>
            <a:off x="477672" y="1446662"/>
            <a:ext cx="8093123" cy="646331"/>
          </a:xfrm>
          <a:prstGeom prst="rect">
            <a:avLst/>
          </a:prstGeom>
          <a:solidFill>
            <a:srgbClr val="CC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El </a:t>
            </a:r>
            <a:r>
              <a:rPr lang="es-ES" b="1" dirty="0" smtClean="0">
                <a:effectLst>
                  <a:outerShdw blurRad="38100" dist="38100" dir="2700000" algn="tl">
                    <a:srgbClr val="000000">
                      <a:alpha val="43137"/>
                    </a:srgbClr>
                  </a:outerShdw>
                </a:effectLst>
              </a:rPr>
              <a:t>mol</a:t>
            </a:r>
            <a:r>
              <a:rPr lang="es-ES" dirty="0" smtClean="0"/>
              <a:t> es la cantidad de sustancia que contiene tantas partículas (átomos, moléculas, iones, etc.), como las que hay en 0,012 kg (12 g) de carbono-12.</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7749" y="2395427"/>
            <a:ext cx="1876750" cy="1418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14 CuadroTexto"/>
          <p:cNvSpPr txBox="1"/>
          <p:nvPr/>
        </p:nvSpPr>
        <p:spPr>
          <a:xfrm>
            <a:off x="408172" y="2223115"/>
            <a:ext cx="5869797" cy="923330"/>
          </a:xfrm>
          <a:prstGeom prst="rect">
            <a:avLst/>
          </a:prstGeom>
          <a:noFill/>
        </p:spPr>
        <p:txBody>
          <a:bodyPr wrap="square" rtlCol="0">
            <a:spAutoFit/>
          </a:bodyPr>
          <a:lstStyle/>
          <a:p>
            <a:pPr algn="just"/>
            <a:r>
              <a:rPr lang="es-ES" dirty="0" smtClean="0"/>
              <a:t>El </a:t>
            </a:r>
            <a:r>
              <a:rPr lang="es-ES" b="1" dirty="0" smtClean="0">
                <a:effectLst>
                  <a:outerShdw blurRad="38100" dist="38100" dir="2700000" algn="tl">
                    <a:srgbClr val="000000">
                      <a:alpha val="43137"/>
                    </a:srgbClr>
                  </a:outerShdw>
                </a:effectLst>
              </a:rPr>
              <a:t>número de partículas existentes en 1 mol de sustancia es 6,022·10</a:t>
            </a:r>
            <a:r>
              <a:rPr lang="es-ES" b="1" baseline="30000" dirty="0" smtClean="0">
                <a:effectLst>
                  <a:outerShdw blurRad="38100" dist="38100" dir="2700000" algn="tl">
                    <a:srgbClr val="000000">
                      <a:alpha val="43137"/>
                    </a:srgbClr>
                  </a:outerShdw>
                </a:effectLst>
              </a:rPr>
              <a:t>23</a:t>
            </a:r>
            <a:r>
              <a:rPr lang="es-ES" dirty="0" smtClean="0"/>
              <a:t>. Este número se conoce como </a:t>
            </a:r>
            <a:r>
              <a:rPr lang="es-ES" b="1" dirty="0" smtClean="0">
                <a:effectLst>
                  <a:outerShdw blurRad="38100" dist="38100" dir="2700000" algn="tl">
                    <a:srgbClr val="000000">
                      <a:alpha val="43137"/>
                    </a:srgbClr>
                  </a:outerShdw>
                </a:effectLst>
              </a:rPr>
              <a:t>constante de Avogadro</a:t>
            </a:r>
            <a:r>
              <a:rPr lang="es-ES" dirty="0" smtClean="0"/>
              <a:t> (N</a:t>
            </a:r>
            <a:r>
              <a:rPr lang="es-ES" baseline="-25000" dirty="0" smtClean="0"/>
              <a:t>A</a:t>
            </a:r>
            <a:r>
              <a:rPr lang="es-ES" dirty="0" smtClean="0"/>
              <a:t>), en honor al científico.</a:t>
            </a:r>
            <a:endParaRPr lang="es-ES" dirty="0"/>
          </a:p>
        </p:txBody>
      </p:sp>
      <p:sp>
        <p:nvSpPr>
          <p:cNvPr id="16" name="15 CuadroTexto"/>
          <p:cNvSpPr txBox="1"/>
          <p:nvPr/>
        </p:nvSpPr>
        <p:spPr>
          <a:xfrm>
            <a:off x="2801152" y="3382965"/>
            <a:ext cx="1920077" cy="369332"/>
          </a:xfrm>
          <a:prstGeom prst="rect">
            <a:avLst/>
          </a:prstGeom>
          <a:solidFill>
            <a:srgbClr val="0070C0"/>
          </a:solidFill>
          <a:effectLst>
            <a:outerShdw blurRad="50800" dist="38100" dir="18900000" algn="bl" rotWithShape="0">
              <a:prstClr val="black">
                <a:alpha val="40000"/>
              </a:prstClr>
            </a:outerShdw>
          </a:effectLst>
        </p:spPr>
        <p:txBody>
          <a:bodyPr wrap="none" rtlCol="0">
            <a:spAutoFit/>
          </a:bodyPr>
          <a:lstStyle/>
          <a:p>
            <a:r>
              <a:rPr lang="es-ES" b="1" dirty="0" smtClean="0">
                <a:solidFill>
                  <a:schemeClr val="bg1"/>
                </a:solidFill>
              </a:rPr>
              <a:t>N</a:t>
            </a:r>
            <a:r>
              <a:rPr lang="es-ES" b="1" baseline="-25000" dirty="0" smtClean="0">
                <a:solidFill>
                  <a:schemeClr val="bg1"/>
                </a:solidFill>
              </a:rPr>
              <a:t>A</a:t>
            </a:r>
            <a:r>
              <a:rPr lang="es-ES" b="1" dirty="0" smtClean="0">
                <a:solidFill>
                  <a:schemeClr val="bg1"/>
                </a:solidFill>
              </a:rPr>
              <a:t> = 6,022 ·  10</a:t>
            </a:r>
            <a:r>
              <a:rPr lang="es-ES" b="1" baseline="30000" dirty="0" smtClean="0">
                <a:solidFill>
                  <a:schemeClr val="bg1"/>
                </a:solidFill>
              </a:rPr>
              <a:t>23</a:t>
            </a:r>
            <a:endParaRPr lang="es-ES" b="1" baseline="30000" dirty="0">
              <a:solidFill>
                <a:schemeClr val="bg1"/>
              </a:solidFill>
            </a:endParaRPr>
          </a:p>
        </p:txBody>
      </p:sp>
      <p:sp>
        <p:nvSpPr>
          <p:cNvPr id="19" name="18 CuadroTexto"/>
          <p:cNvSpPr txBox="1"/>
          <p:nvPr/>
        </p:nvSpPr>
        <p:spPr>
          <a:xfrm>
            <a:off x="395786" y="3957143"/>
            <a:ext cx="8199575" cy="1477328"/>
          </a:xfrm>
          <a:prstGeom prst="rect">
            <a:avLst/>
          </a:prstGeom>
          <a:noFill/>
        </p:spPr>
        <p:txBody>
          <a:bodyPr wrap="square" rtlCol="0">
            <a:spAutoFit/>
          </a:bodyPr>
          <a:lstStyle/>
          <a:p>
            <a:pPr marL="365125" indent="-365125" algn="just">
              <a:buFont typeface="Wingdings"/>
              <a:buChar char="F"/>
            </a:pPr>
            <a:r>
              <a:rPr lang="es-ES" dirty="0" smtClean="0"/>
              <a:t>La masa molar es la masa de un mol de átomos, moléculas, iones, etc. Se representa mediante la letra M y se expresa en kg/mol o en g/mol.</a:t>
            </a:r>
          </a:p>
          <a:p>
            <a:pPr marL="365125" indent="-365125" algn="just">
              <a:buFont typeface="Wingdings"/>
              <a:buChar char="F"/>
            </a:pPr>
            <a:r>
              <a:rPr lang="es-ES" dirty="0"/>
              <a:t>El valor numérico de la masa molar coincide con el valor numérico de la masa atómica, molecular o iónica</a:t>
            </a:r>
            <a:r>
              <a:rPr lang="es-ES" dirty="0" smtClean="0"/>
              <a:t>.</a:t>
            </a:r>
          </a:p>
          <a:p>
            <a:pPr marL="365125" indent="-365125" algn="just">
              <a:buFont typeface="Wingdings"/>
              <a:buChar char="F"/>
            </a:pPr>
            <a:r>
              <a:rPr lang="es-ES" dirty="0" smtClean="0"/>
              <a:t>La relación entre la cantidad de sustancia y masa molar es:</a:t>
            </a:r>
            <a:endParaRPr lang="es-ES" dirty="0"/>
          </a:p>
        </p:txBody>
      </p:sp>
      <mc:AlternateContent xmlns:mc="http://schemas.openxmlformats.org/markup-compatibility/2006" xmlns:a14="http://schemas.microsoft.com/office/drawing/2010/main">
        <mc:Choice Requires="a14">
          <p:sp>
            <p:nvSpPr>
              <p:cNvPr id="22" name="21 CuadroTexto"/>
              <p:cNvSpPr txBox="1"/>
              <p:nvPr/>
            </p:nvSpPr>
            <p:spPr>
              <a:xfrm>
                <a:off x="3571687" y="5540415"/>
                <a:ext cx="2112501" cy="8027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𝑛</m:t>
                      </m:r>
                      <m:d>
                        <m:dPr>
                          <m:ctrlPr>
                            <a:rPr lang="es-ES" b="0" i="1" smtClean="0">
                              <a:latin typeface="Cambria Math" panose="02040503050406030204" pitchFamily="18" charset="0"/>
                            </a:rPr>
                          </m:ctrlPr>
                        </m:dPr>
                        <m:e>
                          <m:r>
                            <a:rPr lang="es-ES" b="0" i="1" smtClean="0">
                              <a:latin typeface="Cambria Math"/>
                            </a:rPr>
                            <m:t>𝑚𝑜𝑙</m:t>
                          </m:r>
                        </m:e>
                      </m:d>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𝑚</m:t>
                          </m:r>
                          <m:r>
                            <a:rPr lang="es-ES" b="0" i="1" smtClean="0">
                              <a:latin typeface="Cambria Math"/>
                            </a:rPr>
                            <m:t> (</m:t>
                          </m:r>
                          <m:r>
                            <a:rPr lang="es-ES" b="0" i="1" smtClean="0">
                              <a:latin typeface="Cambria Math"/>
                            </a:rPr>
                            <m:t>𝑔</m:t>
                          </m:r>
                          <m:r>
                            <a:rPr lang="es-ES" b="0" i="1" smtClean="0">
                              <a:latin typeface="Cambria Math"/>
                            </a:rPr>
                            <m:t>)</m:t>
                          </m:r>
                        </m:num>
                        <m:den>
                          <m:r>
                            <a:rPr lang="es-ES" b="0" i="1" smtClean="0">
                              <a:latin typeface="Cambria Math"/>
                            </a:rPr>
                            <m:t>𝑀</m:t>
                          </m:r>
                          <m:r>
                            <a:rPr lang="es-ES" b="0" i="1" smtClean="0">
                              <a:latin typeface="Cambria Math"/>
                            </a:rPr>
                            <m:t> (</m:t>
                          </m:r>
                          <m:f>
                            <m:fPr>
                              <m:ctrlPr>
                                <a:rPr lang="es-ES" b="0" i="1" smtClean="0">
                                  <a:latin typeface="Cambria Math" panose="02040503050406030204" pitchFamily="18" charset="0"/>
                                </a:rPr>
                              </m:ctrlPr>
                            </m:fPr>
                            <m:num>
                              <m:r>
                                <a:rPr lang="es-ES" b="0" i="1" smtClean="0">
                                  <a:latin typeface="Cambria Math"/>
                                </a:rPr>
                                <m:t>𝑔</m:t>
                              </m:r>
                            </m:num>
                            <m:den>
                              <m:r>
                                <a:rPr lang="es-ES" b="0" i="1" smtClean="0">
                                  <a:latin typeface="Cambria Math"/>
                                </a:rPr>
                                <m:t>𝑚𝑜𝑙</m:t>
                              </m:r>
                            </m:den>
                          </m:f>
                          <m:r>
                            <a:rPr lang="es-ES" b="0" i="1" smtClean="0">
                              <a:latin typeface="Cambria Math"/>
                            </a:rPr>
                            <m:t>)</m:t>
                          </m:r>
                        </m:den>
                      </m:f>
                    </m:oMath>
                  </m:oMathPara>
                </a14:m>
                <a:endParaRPr lang="es-ES" dirty="0"/>
              </a:p>
            </p:txBody>
          </p:sp>
        </mc:Choice>
        <mc:Fallback xmlns="">
          <p:sp>
            <p:nvSpPr>
              <p:cNvPr id="22" name="21 CuadroTexto"/>
              <p:cNvSpPr txBox="1">
                <a:spLocks noRot="1" noChangeAspect="1" noMove="1" noResize="1" noEditPoints="1" noAdjustHandles="1" noChangeArrowheads="1" noChangeShapeType="1" noTextEdit="1"/>
              </p:cNvSpPr>
              <p:nvPr/>
            </p:nvSpPr>
            <p:spPr>
              <a:xfrm>
                <a:off x="3571687" y="5540415"/>
                <a:ext cx="2112501" cy="802720"/>
              </a:xfrm>
              <a:prstGeom prst="rect">
                <a:avLst/>
              </a:prstGeom>
              <a:blipFill rotWithShape="1">
                <a:blip r:embed="rId3"/>
                <a:stretch>
                  <a:fillRect/>
                </a:stretch>
              </a:blipFill>
            </p:spPr>
            <p:txBody>
              <a:bodyPr/>
              <a:lstStyle/>
              <a:p>
                <a:r>
                  <a:rPr lang="es-ES">
                    <a:noFill/>
                  </a:rPr>
                  <a:t> </a:t>
                </a:r>
              </a:p>
            </p:txBody>
          </p:sp>
        </mc:Fallback>
      </mc:AlternateContent>
      <p:sp>
        <p:nvSpPr>
          <p:cNvPr id="13"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25</a:t>
            </a:fld>
            <a:endParaRPr lang="es-ES" dirty="0">
              <a:solidFill>
                <a:srgbClr val="C00000"/>
              </a:solidFill>
            </a:endParaRPr>
          </a:p>
        </p:txBody>
      </p:sp>
      <p:sp>
        <p:nvSpPr>
          <p:cNvPr id="14" name="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17" name="16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6</a:t>
            </a:r>
            <a:r>
              <a:rPr lang="es-ES" b="1" dirty="0" smtClean="0">
                <a:solidFill>
                  <a:srgbClr val="C00000"/>
                </a:solidFill>
                <a:latin typeface="Arial" pitchFamily="34" charset="0"/>
                <a:cs typeface="Arial" pitchFamily="34" charset="0"/>
              </a:rPr>
              <a:t> La unidad de cantidad de sustancia: el mol</a:t>
            </a:r>
            <a:endParaRPr lang="es-ES"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val="27920405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1000"/>
                                        <p:tgtEl>
                                          <p:spTgt spid="15"/>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000"/>
                                        <p:tgtEl>
                                          <p:spTgt spid="16"/>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wipe(left)">
                                      <p:cBhvr>
                                        <p:cTn id="25" dur="1000"/>
                                        <p:tgtEl>
                                          <p:spTgt spid="205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10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animBg="1"/>
      <p:bldP spid="15" grpId="0"/>
      <p:bldP spid="16" grpId="0" animBg="1"/>
      <p:bldP spid="19" grpId="0"/>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23 CuadroTexto"/>
          <p:cNvSpPr txBox="1"/>
          <p:nvPr/>
        </p:nvSpPr>
        <p:spPr>
          <a:xfrm>
            <a:off x="641445" y="996288"/>
            <a:ext cx="1678674"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6</a:t>
            </a:r>
            <a:endParaRPr lang="es-ES" b="1" dirty="0">
              <a:solidFill>
                <a:schemeClr val="bg1"/>
              </a:solidFill>
            </a:endParaRPr>
          </a:p>
        </p:txBody>
      </p:sp>
      <p:sp>
        <p:nvSpPr>
          <p:cNvPr id="25" name="24 CuadroTexto"/>
          <p:cNvSpPr txBox="1"/>
          <p:nvPr/>
        </p:nvSpPr>
        <p:spPr>
          <a:xfrm>
            <a:off x="559558" y="1501254"/>
            <a:ext cx="8120419" cy="923330"/>
          </a:xfrm>
          <a:prstGeom prst="rect">
            <a:avLst/>
          </a:prstGeom>
          <a:noFill/>
        </p:spPr>
        <p:txBody>
          <a:bodyPr wrap="square" rtlCol="0">
            <a:spAutoFit/>
          </a:bodyPr>
          <a:lstStyle/>
          <a:p>
            <a:pPr algn="just"/>
            <a:r>
              <a:rPr lang="es-ES" dirty="0" smtClean="0"/>
              <a:t>Se tiene una muestra de 2,5 mol de agua (H</a:t>
            </a:r>
            <a:r>
              <a:rPr lang="es-ES" baseline="-25000" dirty="0" smtClean="0"/>
              <a:t>2</a:t>
            </a:r>
            <a:r>
              <a:rPr lang="es-ES" dirty="0" smtClean="0"/>
              <a:t>O). Calcula:</a:t>
            </a:r>
          </a:p>
          <a:p>
            <a:pPr marL="355600" indent="-355600" algn="just">
              <a:buAutoNum type="alphaLcParenR"/>
            </a:pPr>
            <a:r>
              <a:rPr lang="es-ES" dirty="0" smtClean="0"/>
              <a:t>La cantidad de agua en gramos.</a:t>
            </a:r>
          </a:p>
          <a:p>
            <a:pPr marL="355600" indent="-355600" algn="just">
              <a:buFontTx/>
              <a:buAutoNum type="alphaLcParenR"/>
            </a:pPr>
            <a:r>
              <a:rPr lang="es-ES" dirty="0" smtClean="0"/>
              <a:t>El número de moléculas de H</a:t>
            </a:r>
            <a:r>
              <a:rPr lang="es-ES" baseline="-25000" dirty="0" smtClean="0"/>
              <a:t>2</a:t>
            </a:r>
            <a:r>
              <a:rPr lang="es-ES" dirty="0" smtClean="0"/>
              <a:t>O y el de átomos de H y O.</a:t>
            </a:r>
            <a:endParaRPr lang="es-ES" dirty="0"/>
          </a:p>
        </p:txBody>
      </p:sp>
      <p:sp>
        <p:nvSpPr>
          <p:cNvPr id="16"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26</a:t>
            </a:fld>
            <a:endParaRPr lang="es-ES" dirty="0">
              <a:solidFill>
                <a:srgbClr val="C00000"/>
              </a:solidFill>
            </a:endParaRPr>
          </a:p>
        </p:txBody>
      </p:sp>
      <p:sp>
        <p:nvSpPr>
          <p:cNvPr id="17" name="16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18" name="17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6</a:t>
            </a:r>
            <a:r>
              <a:rPr lang="es-ES" b="1" dirty="0" smtClean="0">
                <a:solidFill>
                  <a:srgbClr val="C00000"/>
                </a:solidFill>
                <a:latin typeface="Arial" pitchFamily="34" charset="0"/>
                <a:cs typeface="Arial" pitchFamily="34" charset="0"/>
              </a:rPr>
              <a:t> La unidad de cantidad de sustancia: el mol</a:t>
            </a:r>
            <a:endParaRPr lang="es-ES" b="1" dirty="0">
              <a:solidFill>
                <a:srgbClr val="C00000"/>
              </a:solidFill>
              <a:latin typeface="Arial" pitchFamily="34" charset="0"/>
              <a:cs typeface="Arial" pitchFamily="34" charset="0"/>
            </a:endParaRPr>
          </a:p>
        </p:txBody>
      </p:sp>
      <p:sp>
        <p:nvSpPr>
          <p:cNvPr id="7" name="6 CuadroTexto"/>
          <p:cNvSpPr txBox="1"/>
          <p:nvPr/>
        </p:nvSpPr>
        <p:spPr>
          <a:xfrm>
            <a:off x="671015" y="2690885"/>
            <a:ext cx="1690048"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7</a:t>
            </a:r>
          </a:p>
        </p:txBody>
      </p:sp>
      <p:sp>
        <p:nvSpPr>
          <p:cNvPr id="8" name="7 CuadroTexto"/>
          <p:cNvSpPr txBox="1"/>
          <p:nvPr/>
        </p:nvSpPr>
        <p:spPr>
          <a:xfrm>
            <a:off x="589128" y="3195851"/>
            <a:ext cx="8120419" cy="646331"/>
          </a:xfrm>
          <a:prstGeom prst="rect">
            <a:avLst/>
          </a:prstGeom>
          <a:noFill/>
        </p:spPr>
        <p:txBody>
          <a:bodyPr wrap="square" rtlCol="0">
            <a:spAutoFit/>
          </a:bodyPr>
          <a:lstStyle/>
          <a:p>
            <a:pPr algn="just"/>
            <a:r>
              <a:rPr lang="es-ES" dirty="0" smtClean="0"/>
              <a:t>¿Cuántas moléculas hay en 200 g de ácido sulfúrico? ¿Y cuántos átomos de H, S y O?</a:t>
            </a:r>
            <a:endParaRPr lang="es-ES" dirty="0"/>
          </a:p>
        </p:txBody>
      </p:sp>
      <p:sp>
        <p:nvSpPr>
          <p:cNvPr id="9" name="8 CuadroTexto"/>
          <p:cNvSpPr txBox="1"/>
          <p:nvPr/>
        </p:nvSpPr>
        <p:spPr>
          <a:xfrm>
            <a:off x="659642" y="4167117"/>
            <a:ext cx="1742364"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8</a:t>
            </a:r>
            <a:endParaRPr lang="es-ES" b="1" dirty="0">
              <a:solidFill>
                <a:schemeClr val="bg1"/>
              </a:solidFill>
            </a:endParaRPr>
          </a:p>
        </p:txBody>
      </p:sp>
      <p:sp>
        <p:nvSpPr>
          <p:cNvPr id="10" name="9 CuadroTexto"/>
          <p:cNvSpPr txBox="1"/>
          <p:nvPr/>
        </p:nvSpPr>
        <p:spPr>
          <a:xfrm>
            <a:off x="577755" y="4672083"/>
            <a:ext cx="8120419" cy="923330"/>
          </a:xfrm>
          <a:prstGeom prst="rect">
            <a:avLst/>
          </a:prstGeom>
          <a:noFill/>
        </p:spPr>
        <p:txBody>
          <a:bodyPr wrap="square" rtlCol="0">
            <a:spAutoFit/>
          </a:bodyPr>
          <a:lstStyle/>
          <a:p>
            <a:pPr algn="just"/>
            <a:r>
              <a:rPr lang="es-ES" dirty="0" smtClean="0"/>
              <a:t>Una muestra de glucosa (C</a:t>
            </a:r>
            <a:r>
              <a:rPr lang="es-ES" baseline="-25000" dirty="0" smtClean="0"/>
              <a:t>6</a:t>
            </a:r>
            <a:r>
              <a:rPr lang="es-ES" dirty="0" smtClean="0"/>
              <a:t>H</a:t>
            </a:r>
            <a:r>
              <a:rPr lang="es-ES" baseline="-25000" dirty="0" smtClean="0"/>
              <a:t>12</a:t>
            </a:r>
            <a:r>
              <a:rPr lang="es-ES" dirty="0" smtClean="0"/>
              <a:t>O</a:t>
            </a:r>
            <a:r>
              <a:rPr lang="es-ES" baseline="-25000" dirty="0" smtClean="0"/>
              <a:t>6</a:t>
            </a:r>
            <a:r>
              <a:rPr lang="es-ES" dirty="0" smtClean="0"/>
              <a:t>) tiene una masa de 18 g. Calcula:</a:t>
            </a:r>
          </a:p>
          <a:p>
            <a:pPr marL="342900" indent="-342900" algn="just">
              <a:buAutoNum type="alphaLcParenR"/>
            </a:pPr>
            <a:r>
              <a:rPr lang="es-ES" dirty="0" smtClean="0"/>
              <a:t>La cantidad, en mol, de </a:t>
            </a:r>
            <a:r>
              <a:rPr lang="es-ES" dirty="0"/>
              <a:t>C</a:t>
            </a:r>
            <a:r>
              <a:rPr lang="es-ES" baseline="-25000" dirty="0"/>
              <a:t>6</a:t>
            </a:r>
            <a:r>
              <a:rPr lang="es-ES" dirty="0"/>
              <a:t>H</a:t>
            </a:r>
            <a:r>
              <a:rPr lang="es-ES" baseline="-25000" dirty="0"/>
              <a:t>12</a:t>
            </a:r>
            <a:r>
              <a:rPr lang="es-ES" dirty="0"/>
              <a:t>O</a:t>
            </a:r>
            <a:r>
              <a:rPr lang="es-ES" baseline="-25000" dirty="0"/>
              <a:t>6</a:t>
            </a:r>
            <a:r>
              <a:rPr lang="es-ES" dirty="0" smtClean="0"/>
              <a:t>, de C, de H y de O.</a:t>
            </a:r>
          </a:p>
          <a:p>
            <a:pPr marL="342900" indent="-342900" algn="just">
              <a:buAutoNum type="alphaLcParenR"/>
            </a:pPr>
            <a:r>
              <a:rPr lang="es-ES" dirty="0" smtClean="0"/>
              <a:t>El número de partículas </a:t>
            </a:r>
            <a:r>
              <a:rPr lang="es-ES" dirty="0"/>
              <a:t>de C</a:t>
            </a:r>
            <a:r>
              <a:rPr lang="es-ES" baseline="-25000" dirty="0"/>
              <a:t>6</a:t>
            </a:r>
            <a:r>
              <a:rPr lang="es-ES" dirty="0"/>
              <a:t>H</a:t>
            </a:r>
            <a:r>
              <a:rPr lang="es-ES" baseline="-25000" dirty="0"/>
              <a:t>12</a:t>
            </a:r>
            <a:r>
              <a:rPr lang="es-ES" dirty="0"/>
              <a:t>O</a:t>
            </a:r>
            <a:r>
              <a:rPr lang="es-ES" baseline="-25000" dirty="0"/>
              <a:t>6</a:t>
            </a:r>
            <a:r>
              <a:rPr lang="es-ES" dirty="0" smtClean="0"/>
              <a:t>, de C, de H y de O.</a:t>
            </a:r>
            <a:endParaRPr lang="es-ES" dirty="0"/>
          </a:p>
        </p:txBody>
      </p:sp>
    </p:spTree>
    <p:extLst>
      <p:ext uri="{BB962C8B-B14F-4D97-AF65-F5344CB8AC3E}">
        <p14:creationId xmlns:p14="http://schemas.microsoft.com/office/powerpoint/2010/main" val="23056729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1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1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1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7" grpId="0" animBg="1"/>
      <p:bldP spid="8" grpId="0"/>
      <p:bldP spid="9" grpId="0" animBg="1"/>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95786" y="887105"/>
            <a:ext cx="4558352" cy="369332"/>
          </a:xfrm>
          <a:prstGeom prst="rect">
            <a:avLst/>
          </a:prstGeom>
          <a:noFill/>
        </p:spPr>
        <p:txBody>
          <a:bodyPr wrap="square" rtlCol="0">
            <a:spAutoFit/>
          </a:bodyPr>
          <a:lstStyle/>
          <a:p>
            <a:r>
              <a:rPr lang="es-ES" b="1" dirty="0" smtClean="0">
                <a:solidFill>
                  <a:srgbClr val="C00000"/>
                </a:solidFill>
              </a:rPr>
              <a:t>6.4. </a:t>
            </a:r>
            <a:r>
              <a:rPr lang="es-ES" b="1" dirty="0" smtClean="0">
                <a:solidFill>
                  <a:srgbClr val="00B050"/>
                </a:solidFill>
              </a:rPr>
              <a:t>Composición centesimal</a:t>
            </a:r>
            <a:endParaRPr lang="es-ES" b="1" dirty="0">
              <a:solidFill>
                <a:srgbClr val="00B050"/>
              </a:solidFill>
            </a:endParaRPr>
          </a:p>
        </p:txBody>
      </p:sp>
      <p:sp>
        <p:nvSpPr>
          <p:cNvPr id="20" name="19 CuadroTexto"/>
          <p:cNvSpPr txBox="1"/>
          <p:nvPr/>
        </p:nvSpPr>
        <p:spPr>
          <a:xfrm>
            <a:off x="532263" y="1542195"/>
            <a:ext cx="8052179" cy="646331"/>
          </a:xfrm>
          <a:prstGeom prst="rect">
            <a:avLst/>
          </a:prstGeom>
          <a:solidFill>
            <a:srgbClr val="CC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La </a:t>
            </a:r>
            <a:r>
              <a:rPr lang="es-ES" b="1" dirty="0" smtClean="0">
                <a:effectLst>
                  <a:outerShdw blurRad="38100" dist="38100" dir="2700000" algn="tl">
                    <a:srgbClr val="000000">
                      <a:alpha val="43137"/>
                    </a:srgbClr>
                  </a:outerShdw>
                </a:effectLst>
              </a:rPr>
              <a:t>composición centesimal </a:t>
            </a:r>
            <a:r>
              <a:rPr lang="es-ES" dirty="0" smtClean="0"/>
              <a:t>indica el porcentaje de masa de cada elemento que forma parte del compuesto.</a:t>
            </a:r>
          </a:p>
        </p:txBody>
      </p:sp>
      <p:sp>
        <p:nvSpPr>
          <p:cNvPr id="24" name="23 CuadroTexto"/>
          <p:cNvSpPr txBox="1"/>
          <p:nvPr/>
        </p:nvSpPr>
        <p:spPr>
          <a:xfrm>
            <a:off x="559328" y="2550398"/>
            <a:ext cx="1719848"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9</a:t>
            </a:r>
          </a:p>
        </p:txBody>
      </p:sp>
      <p:sp>
        <p:nvSpPr>
          <p:cNvPr id="2" name="1 CuadroTexto"/>
          <p:cNvSpPr txBox="1"/>
          <p:nvPr/>
        </p:nvSpPr>
        <p:spPr>
          <a:xfrm>
            <a:off x="504738" y="3096310"/>
            <a:ext cx="6005105" cy="369332"/>
          </a:xfrm>
          <a:prstGeom prst="rect">
            <a:avLst/>
          </a:prstGeom>
          <a:noFill/>
        </p:spPr>
        <p:txBody>
          <a:bodyPr wrap="none" rtlCol="0">
            <a:spAutoFit/>
          </a:bodyPr>
          <a:lstStyle/>
          <a:p>
            <a:r>
              <a:rPr lang="es-ES" dirty="0" smtClean="0"/>
              <a:t>Calcula la composición centesimal del ácido nítrico (HNO</a:t>
            </a:r>
            <a:r>
              <a:rPr lang="es-ES" baseline="-25000" dirty="0" smtClean="0"/>
              <a:t>3</a:t>
            </a:r>
            <a:r>
              <a:rPr lang="es-ES" dirty="0" smtClean="0"/>
              <a:t>).</a:t>
            </a:r>
            <a:endParaRPr lang="es-ES" dirty="0"/>
          </a:p>
        </p:txBody>
      </p:sp>
      <p:sp>
        <p:nvSpPr>
          <p:cNvPr id="14"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27</a:t>
            </a:fld>
            <a:endParaRPr lang="es-ES" dirty="0">
              <a:solidFill>
                <a:srgbClr val="C00000"/>
              </a:solidFill>
            </a:endParaRPr>
          </a:p>
        </p:txBody>
      </p:sp>
      <p:sp>
        <p:nvSpPr>
          <p:cNvPr id="15" name="14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16" name="15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6</a:t>
            </a:r>
            <a:r>
              <a:rPr lang="es-ES" b="1" dirty="0" smtClean="0">
                <a:solidFill>
                  <a:srgbClr val="C00000"/>
                </a:solidFill>
                <a:latin typeface="Arial" pitchFamily="34" charset="0"/>
                <a:cs typeface="Arial" pitchFamily="34" charset="0"/>
              </a:rPr>
              <a:t> La unidad de cantidad de sustancia: el mol</a:t>
            </a:r>
            <a:endParaRPr lang="es-ES"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val="41404460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10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animBg="1"/>
      <p:bldP spid="24" grpId="0" animBg="1"/>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60251" y="873458"/>
            <a:ext cx="8278781" cy="369332"/>
          </a:xfrm>
          <a:prstGeom prst="rect">
            <a:avLst/>
          </a:prstGeom>
          <a:noFill/>
        </p:spPr>
        <p:txBody>
          <a:bodyPr wrap="square" rtlCol="0">
            <a:spAutoFit/>
          </a:bodyPr>
          <a:lstStyle/>
          <a:p>
            <a:r>
              <a:rPr lang="es-ES" b="1" dirty="0" smtClean="0">
                <a:solidFill>
                  <a:srgbClr val="C00000"/>
                </a:solidFill>
              </a:rPr>
              <a:t>6.5. </a:t>
            </a:r>
            <a:r>
              <a:rPr lang="es-ES" b="1" dirty="0" smtClean="0">
                <a:solidFill>
                  <a:srgbClr val="00B050"/>
                </a:solidFill>
              </a:rPr>
              <a:t>Determinación de la fórmula empírica y molecular de un compuesto</a:t>
            </a:r>
            <a:endParaRPr lang="es-ES" b="1" dirty="0">
              <a:solidFill>
                <a:srgbClr val="00B050"/>
              </a:solidFill>
            </a:endParaRPr>
          </a:p>
        </p:txBody>
      </p:sp>
      <p:sp>
        <p:nvSpPr>
          <p:cNvPr id="20" name="19 CuadroTexto"/>
          <p:cNvSpPr txBox="1"/>
          <p:nvPr/>
        </p:nvSpPr>
        <p:spPr>
          <a:xfrm>
            <a:off x="491319" y="1433014"/>
            <a:ext cx="8120417" cy="1477328"/>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55600" indent="-355600" algn="just">
              <a:buFont typeface="Wingdings"/>
              <a:buChar char=""/>
            </a:pPr>
            <a:r>
              <a:rPr lang="es-ES" dirty="0" smtClean="0"/>
              <a:t>La </a:t>
            </a:r>
            <a:r>
              <a:rPr lang="es-ES" b="1" dirty="0" smtClean="0">
                <a:effectLst>
                  <a:outerShdw blurRad="38100" dist="38100" dir="2700000" algn="tl">
                    <a:srgbClr val="000000">
                      <a:alpha val="43137"/>
                    </a:srgbClr>
                  </a:outerShdw>
                </a:effectLst>
              </a:rPr>
              <a:t>fórmula empírica </a:t>
            </a:r>
            <a:r>
              <a:rPr lang="es-ES" dirty="0" smtClean="0"/>
              <a:t>de un compuesto es aquella que indica la relación más sencilla en que están combinados los átomos de cada uno de los elementos.</a:t>
            </a:r>
          </a:p>
          <a:p>
            <a:pPr marL="355600" indent="-355600" algn="just">
              <a:buFont typeface="Wingdings"/>
              <a:buChar char=""/>
            </a:pPr>
            <a:r>
              <a:rPr lang="es-ES" dirty="0" smtClean="0"/>
              <a:t>La </a:t>
            </a:r>
            <a:r>
              <a:rPr lang="es-ES" b="1" dirty="0" smtClean="0">
                <a:effectLst>
                  <a:outerShdw blurRad="38100" dist="38100" dir="2700000" algn="tl">
                    <a:srgbClr val="000000">
                      <a:alpha val="43137"/>
                    </a:srgbClr>
                  </a:outerShdw>
                </a:effectLst>
              </a:rPr>
              <a:t>fórmula molecular </a:t>
            </a:r>
            <a:r>
              <a:rPr lang="es-ES" dirty="0" smtClean="0"/>
              <a:t>expresa el número real de átomos de cada clase que forma la molécula de un compuesto.</a:t>
            </a:r>
          </a:p>
        </p:txBody>
      </p:sp>
      <p:sp>
        <p:nvSpPr>
          <p:cNvPr id="14" name="13 CuadroTexto"/>
          <p:cNvSpPr txBox="1"/>
          <p:nvPr/>
        </p:nvSpPr>
        <p:spPr>
          <a:xfrm>
            <a:off x="450376" y="3084393"/>
            <a:ext cx="8215952" cy="2585323"/>
          </a:xfrm>
          <a:prstGeom prst="rect">
            <a:avLst/>
          </a:prstGeom>
          <a:noFill/>
        </p:spPr>
        <p:txBody>
          <a:bodyPr wrap="square" rtlCol="0">
            <a:spAutoFit/>
          </a:bodyPr>
          <a:lstStyle/>
          <a:p>
            <a:pPr marL="355600" indent="-355600" algn="just">
              <a:buAutoNum type="arabicPeriod"/>
            </a:pPr>
            <a:r>
              <a:rPr lang="es-ES" dirty="0" smtClean="0"/>
              <a:t>Se calcula la cantidad de sustancia, en mol, de cada uno de los elementos, dividiendo los porcentajes entre la masa molar de cada elemento.</a:t>
            </a:r>
          </a:p>
          <a:p>
            <a:pPr marL="355600" indent="-355600" algn="just">
              <a:buAutoNum type="arabicPeriod"/>
            </a:pPr>
            <a:r>
              <a:rPr lang="es-ES" dirty="0" smtClean="0"/>
              <a:t>Si los cocientes no son cifras enteras, se dividen entre la menor; si aún no fueran enteros, se multiplican todas por el número necesario para conseguirlo.</a:t>
            </a:r>
          </a:p>
          <a:p>
            <a:pPr marL="355600" indent="-355600" algn="just">
              <a:buAutoNum type="arabicPeriod"/>
            </a:pPr>
            <a:r>
              <a:rPr lang="es-ES" dirty="0" smtClean="0"/>
              <a:t>Supongamos que la fórmula empírica es AB</a:t>
            </a:r>
            <a:r>
              <a:rPr lang="es-ES" baseline="-25000" dirty="0" smtClean="0"/>
              <a:t>2</a:t>
            </a:r>
            <a:r>
              <a:rPr lang="es-ES" dirty="0" smtClean="0"/>
              <a:t>. La fórmula molecular responderá a la expresión (AB</a:t>
            </a:r>
            <a:r>
              <a:rPr lang="es-ES" baseline="-25000" dirty="0" smtClean="0"/>
              <a:t>2</a:t>
            </a:r>
            <a:r>
              <a:rPr lang="es-ES" dirty="0" smtClean="0"/>
              <a:t>)</a:t>
            </a:r>
            <a:r>
              <a:rPr lang="es-ES" baseline="-25000" dirty="0" smtClean="0"/>
              <a:t>n</a:t>
            </a:r>
            <a:r>
              <a:rPr lang="es-ES" dirty="0" smtClean="0"/>
              <a:t>, donde n es el cociente de la masa molar real y la empírica.</a:t>
            </a:r>
          </a:p>
          <a:p>
            <a:pPr marL="355600" indent="-355600" algn="just">
              <a:buAutoNum type="arabicPeriod"/>
            </a:pPr>
            <a:r>
              <a:rPr lang="es-ES" dirty="0" smtClean="0"/>
              <a:t>La fórmula molecular será: A</a:t>
            </a:r>
            <a:r>
              <a:rPr lang="es-ES" baseline="-25000" dirty="0" smtClean="0"/>
              <a:t>n</a:t>
            </a:r>
            <a:r>
              <a:rPr lang="es-ES" dirty="0" smtClean="0"/>
              <a:t>B</a:t>
            </a:r>
            <a:r>
              <a:rPr lang="es-ES" baseline="-25000" dirty="0" smtClean="0"/>
              <a:t>2n</a:t>
            </a:r>
            <a:r>
              <a:rPr lang="es-ES" dirty="0" smtClean="0"/>
              <a:t>.</a:t>
            </a:r>
          </a:p>
        </p:txBody>
      </p:sp>
      <p:sp>
        <p:nvSpPr>
          <p:cNvPr id="9"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28</a:t>
            </a:fld>
            <a:endParaRPr lang="es-ES" dirty="0">
              <a:solidFill>
                <a:srgbClr val="C00000"/>
              </a:solidFill>
            </a:endParaRPr>
          </a:p>
        </p:txBody>
      </p:sp>
      <p:sp>
        <p:nvSpPr>
          <p:cNvPr id="10" name="9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11" name="10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6</a:t>
            </a:r>
            <a:r>
              <a:rPr lang="es-ES" b="1" dirty="0" smtClean="0">
                <a:solidFill>
                  <a:srgbClr val="C00000"/>
                </a:solidFill>
                <a:latin typeface="Arial" pitchFamily="34" charset="0"/>
                <a:cs typeface="Arial" pitchFamily="34" charset="0"/>
              </a:rPr>
              <a:t> La unidad de cantidad de sustancia: el mol</a:t>
            </a:r>
            <a:endParaRPr lang="es-ES"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val="230916424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animBg="1"/>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23 CuadroTexto"/>
          <p:cNvSpPr txBox="1"/>
          <p:nvPr/>
        </p:nvSpPr>
        <p:spPr>
          <a:xfrm>
            <a:off x="464022" y="996287"/>
            <a:ext cx="1828801"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10</a:t>
            </a:r>
            <a:endParaRPr lang="es-ES" b="1" dirty="0">
              <a:solidFill>
                <a:schemeClr val="bg1"/>
              </a:solidFill>
            </a:endParaRPr>
          </a:p>
        </p:txBody>
      </p:sp>
      <p:sp>
        <p:nvSpPr>
          <p:cNvPr id="25" name="24 CuadroTexto"/>
          <p:cNvSpPr txBox="1"/>
          <p:nvPr/>
        </p:nvSpPr>
        <p:spPr>
          <a:xfrm>
            <a:off x="395786" y="1569492"/>
            <a:ext cx="8284192" cy="646331"/>
          </a:xfrm>
          <a:prstGeom prst="rect">
            <a:avLst/>
          </a:prstGeom>
          <a:noFill/>
        </p:spPr>
        <p:txBody>
          <a:bodyPr wrap="square" rtlCol="0">
            <a:spAutoFit/>
          </a:bodyPr>
          <a:lstStyle/>
          <a:p>
            <a:pPr algn="just"/>
            <a:r>
              <a:rPr lang="es-ES" dirty="0" smtClean="0"/>
              <a:t>Un hidrocarburo contiene 85,63 % de C y 14,37 % de H. Si su masa molecular es 28, calcula su fórmula molecular.</a:t>
            </a:r>
          </a:p>
        </p:txBody>
      </p:sp>
      <p:sp>
        <p:nvSpPr>
          <p:cNvPr id="16" name="13 Marcador de número de diapositiva"/>
          <p:cNvSpPr txBox="1">
            <a:spLocks/>
          </p:cNvSpPr>
          <p:nvPr/>
        </p:nvSpPr>
        <p:spPr>
          <a:xfrm>
            <a:off x="8429577" y="6578600"/>
            <a:ext cx="593678" cy="142874"/>
          </a:xfrm>
          <a:prstGeom prst="rect">
            <a:avLst/>
          </a:prstGeom>
          <a:ln w="19050">
            <a:noFill/>
          </a:ln>
        </p:spPr>
        <p:txBody>
          <a:bodyPr vert="horz" lIns="91440" tIns="45720" rIns="91440" bIns="45720" rtlCol="0" anchor="ctr"/>
          <a:lstStyle>
            <a:defPPr>
              <a:defRPr lang="es-ES"/>
            </a:defPPr>
            <a:lvl1pPr marL="0" algn="ctr"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E07C7F-89CF-4626-85D0-0A10A7194231}" type="slidenum">
              <a:rPr lang="es-ES" smtClean="0">
                <a:solidFill>
                  <a:srgbClr val="C00000"/>
                </a:solidFill>
              </a:rPr>
              <a:pPr algn="r"/>
              <a:t>29</a:t>
            </a:fld>
            <a:endParaRPr lang="es-ES" dirty="0">
              <a:solidFill>
                <a:srgbClr val="C00000"/>
              </a:solidFill>
            </a:endParaRPr>
          </a:p>
        </p:txBody>
      </p:sp>
      <p:sp>
        <p:nvSpPr>
          <p:cNvPr id="17" name="16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a:solidFill>
                  <a:srgbClr val="002060"/>
                </a:solidFill>
                <a:latin typeface="Arial" pitchFamily="34" charset="0"/>
                <a:cs typeface="Arial" pitchFamily="34" charset="0"/>
              </a:rPr>
              <a:t>I</a:t>
            </a:r>
            <a:r>
              <a:rPr lang="es-ES" b="1" dirty="0" smtClean="0">
                <a:solidFill>
                  <a:srgbClr val="002060"/>
                </a:solidFill>
                <a:latin typeface="Arial" pitchFamily="34" charset="0"/>
                <a:cs typeface="Arial" pitchFamily="34" charset="0"/>
              </a:rPr>
              <a:t>. TEORÍA ATÓMICO-MOLECULAR</a:t>
            </a:r>
            <a:endParaRPr lang="es-ES" b="1" dirty="0">
              <a:solidFill>
                <a:srgbClr val="002060"/>
              </a:solidFill>
              <a:latin typeface="Arial" pitchFamily="34" charset="0"/>
              <a:cs typeface="Arial" pitchFamily="34" charset="0"/>
            </a:endParaRPr>
          </a:p>
        </p:txBody>
      </p:sp>
      <p:sp>
        <p:nvSpPr>
          <p:cNvPr id="18" name="17 CuadroTexto"/>
          <p:cNvSpPr txBox="1"/>
          <p:nvPr/>
        </p:nvSpPr>
        <p:spPr>
          <a:xfrm>
            <a:off x="1841501" y="385549"/>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6</a:t>
            </a:r>
            <a:r>
              <a:rPr lang="es-ES" b="1" dirty="0" smtClean="0">
                <a:solidFill>
                  <a:srgbClr val="C00000"/>
                </a:solidFill>
                <a:latin typeface="Arial" pitchFamily="34" charset="0"/>
                <a:cs typeface="Arial" pitchFamily="34" charset="0"/>
              </a:rPr>
              <a:t> La unidad de cantidad de sustancia: el mol</a:t>
            </a:r>
            <a:endParaRPr lang="es-ES" b="1" dirty="0">
              <a:solidFill>
                <a:srgbClr val="C00000"/>
              </a:solidFill>
              <a:latin typeface="Arial" pitchFamily="34" charset="0"/>
              <a:cs typeface="Arial" pitchFamily="34" charset="0"/>
            </a:endParaRPr>
          </a:p>
        </p:txBody>
      </p:sp>
      <p:sp>
        <p:nvSpPr>
          <p:cNvPr id="7" name="6 CuadroTexto"/>
          <p:cNvSpPr txBox="1"/>
          <p:nvPr/>
        </p:nvSpPr>
        <p:spPr>
          <a:xfrm>
            <a:off x="548184" y="2554407"/>
            <a:ext cx="1840173"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11</a:t>
            </a:r>
            <a:endParaRPr lang="es-ES" b="1" dirty="0">
              <a:solidFill>
                <a:schemeClr val="bg1"/>
              </a:solidFill>
            </a:endParaRPr>
          </a:p>
        </p:txBody>
      </p:sp>
      <p:sp>
        <p:nvSpPr>
          <p:cNvPr id="8" name="7 CuadroTexto"/>
          <p:cNvSpPr txBox="1"/>
          <p:nvPr/>
        </p:nvSpPr>
        <p:spPr>
          <a:xfrm>
            <a:off x="479948" y="3127612"/>
            <a:ext cx="8284192" cy="923330"/>
          </a:xfrm>
          <a:prstGeom prst="rect">
            <a:avLst/>
          </a:prstGeom>
          <a:noFill/>
        </p:spPr>
        <p:txBody>
          <a:bodyPr wrap="square" rtlCol="0">
            <a:spAutoFit/>
          </a:bodyPr>
          <a:lstStyle/>
          <a:p>
            <a:pPr algn="just"/>
            <a:r>
              <a:rPr lang="es-ES" dirty="0" smtClean="0"/>
              <a:t>Cierto azúcar tiene por composición centesimal la siguiente: 40 % de carbono, 6,67 % de hidrógeno y 53,33 % de oxígeno. Si tiene una masa molar de 180 g/mol, ¿cuál es su fórmula molecular?</a:t>
            </a:r>
          </a:p>
        </p:txBody>
      </p:sp>
    </p:spTree>
    <p:extLst>
      <p:ext uri="{BB962C8B-B14F-4D97-AF65-F5344CB8AC3E}">
        <p14:creationId xmlns:p14="http://schemas.microsoft.com/office/powerpoint/2010/main" val="37026906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1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1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7" grpId="0" animBg="1"/>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0018&quot;&gt;&lt;property id=&quot;20148&quot; value=&quot;5&quot;/&gt;&lt;property id=&quot;20300&quot; value=&quot;Diapositiva 3&quot;/&gt;&lt;property id=&quot;20307&quot; value=&quot;258&quot;/&gt;&lt;/object&gt;&lt;object type=&quot;3&quot; unique_id=&quot;10025&quot;&gt;&lt;property id=&quot;20148&quot; value=&quot;5&quot;/&gt;&lt;property id=&quot;20300&quot; value=&quot;Diapositiva 4&quot;/&gt;&lt;property id=&quot;20307&quot; value=&quot;259&quot;/&gt;&lt;/object&gt;&lt;object type=&quot;3&quot; unique_id=&quot;10026&quot;&gt;&lt;property id=&quot;20148&quot; value=&quot;5&quot;/&gt;&lt;property id=&quot;20300&quot; value=&quot;Diapositiva 5&quot;/&gt;&lt;property id=&quot;20307&quot; value=&quot;260&quot;/&gt;&lt;/object&gt;&lt;object type=&quot;3&quot; unique_id=&quot;10027&quot;&gt;&lt;property id=&quot;20148&quot; value=&quot;5&quot;/&gt;&lt;property id=&quot;20300&quot; value=&quot;Diapositiva 6&quot;/&gt;&lt;property id=&quot;20307&quot; value=&quot;261&quot;/&gt;&lt;/object&gt;&lt;object type=&quot;3&quot; unique_id=&quot;10052&quot;&gt;&lt;property id=&quot;20148&quot; value=&quot;5&quot;/&gt;&lt;property id=&quot;20300&quot; value=&quot;Diapositiva 7&quot;/&gt;&lt;property id=&quot;20307&quot; value=&quot;262&quot;/&gt;&lt;/object&gt;&lt;object type=&quot;3&quot; unique_id=&quot;10071&quot;&gt;&lt;property id=&quot;20148&quot; value=&quot;5&quot;/&gt;&lt;property id=&quot;20300&quot; value=&quot;Diapositiva 11&quot;/&gt;&lt;property id=&quot;20307&quot; value=&quot;263&quot;/&gt;&lt;/object&gt;&lt;object type=&quot;3&quot; unique_id=&quot;10073&quot;&gt;&lt;property id=&quot;20148&quot; value=&quot;5&quot;/&gt;&lt;property id=&quot;20300&quot; value=&quot;Diapositiva 12&quot;/&gt;&lt;property id=&quot;20307&quot; value=&quot;264&quot;/&gt;&lt;/object&gt;&lt;object type=&quot;3&quot; unique_id=&quot;10107&quot;&gt;&lt;property id=&quot;20148&quot; value=&quot;5&quot;/&gt;&lt;property id=&quot;20300&quot; value=&quot;Diapositiva 13&quot;/&gt;&lt;property id=&quot;20307&quot; value=&quot;265&quot;/&gt;&lt;/object&gt;&lt;object type=&quot;3&quot; unique_id=&quot;10109&quot;&gt;&lt;property id=&quot;20148&quot; value=&quot;5&quot;/&gt;&lt;property id=&quot;20300&quot; value=&quot;Diapositiva 14&quot;/&gt;&lt;property id=&quot;20307&quot; value=&quot;266&quot;/&gt;&lt;/object&gt;&lt;object type=&quot;3&quot; unique_id=&quot;10150&quot;&gt;&lt;property id=&quot;20148&quot; value=&quot;5&quot;/&gt;&lt;property id=&quot;20300&quot; value=&quot;Diapositiva 15&quot;/&gt;&lt;property id=&quot;20307&quot; value=&quot;267&quot;/&gt;&lt;/object&gt;&lt;object type=&quot;3&quot; unique_id=&quot;10151&quot;&gt;&lt;property id=&quot;20148&quot; value=&quot;5&quot;/&gt;&lt;property id=&quot;20300&quot; value=&quot;Diapositiva 16&quot;/&gt;&lt;property id=&quot;20307&quot; value=&quot;268&quot;/&gt;&lt;/object&gt;&lt;object type=&quot;3&quot; unique_id=&quot;10168&quot;&gt;&lt;property id=&quot;20148&quot; value=&quot;5&quot;/&gt;&lt;property id=&quot;20300&quot; value=&quot;Diapositiva 17&quot;/&gt;&lt;property id=&quot;20307&quot; value=&quot;269&quot;/&gt;&lt;/object&gt;&lt;object type=&quot;3&quot; unique_id=&quot;10217&quot;&gt;&lt;property id=&quot;20148&quot; value=&quot;5&quot;/&gt;&lt;property id=&quot;20300&quot; value=&quot;Diapositiva 18&quot;/&gt;&lt;property id=&quot;20307&quot; value=&quot;270&quot;/&gt;&lt;/object&gt;&lt;object type=&quot;3&quot; unique_id=&quot;10252&quot;&gt;&lt;property id=&quot;20148&quot; value=&quot;5&quot;/&gt;&lt;property id=&quot;20300&quot; value=&quot;Diapositiva 19&quot;/&gt;&lt;property id=&quot;20307&quot; value=&quot;271&quot;/&gt;&lt;/object&gt;&lt;object type=&quot;3&quot; unique_id=&quot;10308&quot;&gt;&lt;property id=&quot;20148&quot; value=&quot;5&quot;/&gt;&lt;property id=&quot;20300&quot; value=&quot;Diapositiva 20&quot;/&gt;&lt;property id=&quot;20307&quot; value=&quot;272&quot;/&gt;&lt;/object&gt;&lt;object type=&quot;3&quot; unique_id=&quot;10347&quot;&gt;&lt;property id=&quot;20148&quot; value=&quot;5&quot;/&gt;&lt;property id=&quot;20300&quot; value=&quot;Diapositiva 21&quot;/&gt;&lt;property id=&quot;20307&quot; value=&quot;273&quot;/&gt;&lt;/object&gt;&lt;object type=&quot;3&quot; unique_id=&quot;10348&quot;&gt;&lt;property id=&quot;20148&quot; value=&quot;5&quot;/&gt;&lt;property id=&quot;20300&quot; value=&quot;Diapositiva 22&quot;/&gt;&lt;property id=&quot;20307&quot; value=&quot;274&quot;/&gt;&lt;/object&gt;&lt;object type=&quot;3&quot; unique_id=&quot;10391&quot;&gt;&lt;property id=&quot;20148&quot; value=&quot;5&quot;/&gt;&lt;property id=&quot;20300&quot; value=&quot;Diapositiva 23&quot;/&gt;&lt;property id=&quot;20307&quot; value=&quot;275&quot;/&gt;&lt;/object&gt;&lt;object type=&quot;3&quot; unique_id=&quot;10436&quot;&gt;&lt;property id=&quot;20148&quot; value=&quot;5&quot;/&gt;&lt;property id=&quot;20300&quot; value=&quot;Diapositiva 24&quot;/&gt;&lt;property id=&quot;20307&quot; value=&quot;276&quot;/&gt;&lt;/object&gt;&lt;object type=&quot;3&quot; unique_id=&quot;10437&quot;&gt;&lt;property id=&quot;20148&quot; value=&quot;5&quot;/&gt;&lt;property id=&quot;20300&quot; value=&quot;Diapositiva 25&quot;/&gt;&lt;property id=&quot;20307&quot; value=&quot;277&quot;/&gt;&lt;/object&gt;&lt;object type=&quot;3&quot; unique_id=&quot;10438&quot;&gt;&lt;property id=&quot;20148&quot; value=&quot;5&quot;/&gt;&lt;property id=&quot;20300&quot; value=&quot;Diapositiva 26&quot;/&gt;&lt;property id=&quot;20307&quot; value=&quot;278&quot;/&gt;&lt;/object&gt;&lt;object type=&quot;3&quot; unique_id=&quot;10465&quot;&gt;&lt;property id=&quot;20148&quot; value=&quot;5&quot;/&gt;&lt;property id=&quot;20300&quot; value=&quot;Diapositiva 27&quot;/&gt;&lt;property id=&quot;20307&quot; value=&quot;279&quot;/&gt;&lt;/object&gt;&lt;object type=&quot;3&quot; unique_id=&quot;10466&quot;&gt;&lt;property id=&quot;20148&quot; value=&quot;5&quot;/&gt;&lt;property id=&quot;20300&quot; value=&quot;Diapositiva 28&quot;/&gt;&lt;property id=&quot;20307&quot; value=&quot;280&quot;/&gt;&lt;/object&gt;&lt;object type=&quot;3&quot; unique_id=&quot;10548&quot;&gt;&lt;property id=&quot;20148&quot; value=&quot;5&quot;/&gt;&lt;property id=&quot;20300&quot; value=&quot;Diapositiva 29&quot;/&gt;&lt;property id=&quot;20307&quot; value=&quot;281&quot;/&gt;&lt;/object&gt;&lt;object type=&quot;3&quot; unique_id=&quot;10605&quot;&gt;&lt;property id=&quot;20148&quot; value=&quot;5&quot;/&gt;&lt;property id=&quot;20300&quot; value=&quot;Diapositiva 30&quot;/&gt;&lt;property id=&quot;20307&quot; value=&quot;282&quot;/&gt;&lt;/object&gt;&lt;object type=&quot;3&quot; unique_id=&quot;10636&quot;&gt;&lt;property id=&quot;20148&quot; value=&quot;5&quot;/&gt;&lt;property id=&quot;20300&quot; value=&quot;Diapositiva 8&quot;/&gt;&lt;property id=&quot;20307&quot; value=&quot;284&quot;/&gt;&lt;/object&gt;&lt;object type=&quot;3&quot; unique_id=&quot;10637&quot;&gt;&lt;property id=&quot;20148&quot; value=&quot;5&quot;/&gt;&lt;property id=&quot;20300&quot; value=&quot;Diapositiva 10&quot;/&gt;&lt;property id=&quot;20307&quot; value=&quot;283&quot;/&gt;&lt;/object&gt;&lt;object type=&quot;3&quot; unique_id=&quot;10639&quot;&gt;&lt;property id=&quot;20148&quot; value=&quot;5&quot;/&gt;&lt;property id=&quot;20300&quot; value=&quot;Diapositiva 9&quot;/&gt;&lt;property id=&quot;20307&quot; value=&quot;285&quot;/&gt;&lt;/object&gt;&lt;/object&gt;&lt;object type=&quot;8&quot; unique_id=&quot;10017&quo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adrícula">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Cuadrícula">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2_Cuadrícula">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3_Cuadrícula">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631</TotalTime>
  <Words>2026</Words>
  <Application>Microsoft Office PowerPoint</Application>
  <PresentationFormat>Presentación en pantalla (4:3)</PresentationFormat>
  <Paragraphs>293</Paragraphs>
  <Slides>29</Slides>
  <Notes>0</Notes>
  <HiddenSlides>0</HiddenSlides>
  <MMClips>0</MMClips>
  <ScaleCrop>false</ScaleCrop>
  <HeadingPairs>
    <vt:vector size="6" baseType="variant">
      <vt:variant>
        <vt:lpstr>Fuentes usadas</vt:lpstr>
      </vt:variant>
      <vt:variant>
        <vt:i4>6</vt:i4>
      </vt:variant>
      <vt:variant>
        <vt:lpstr>Tema</vt:lpstr>
      </vt:variant>
      <vt:variant>
        <vt:i4>4</vt:i4>
      </vt:variant>
      <vt:variant>
        <vt:lpstr>Títulos de diapositiva</vt:lpstr>
      </vt:variant>
      <vt:variant>
        <vt:i4>29</vt:i4>
      </vt:variant>
    </vt:vector>
  </HeadingPairs>
  <TitlesOfParts>
    <vt:vector size="39" baseType="lpstr">
      <vt:lpstr>Arial</vt:lpstr>
      <vt:lpstr>Calibri</vt:lpstr>
      <vt:lpstr>Cambria Math</vt:lpstr>
      <vt:lpstr>Times New Roman</vt:lpstr>
      <vt:lpstr>Wingdings</vt:lpstr>
      <vt:lpstr>Wingdings 2</vt:lpstr>
      <vt:lpstr>Cuadrícula</vt:lpstr>
      <vt:lpstr>1_Cuadrícula</vt:lpstr>
      <vt:lpstr>2_Cuadrícula</vt:lpstr>
      <vt:lpstr>3_Cuadrícula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Física y Química 1º de Bachillerato</dc:title>
  <dc:creator>Rafael Artacho Cañadas</dc:creator>
  <cp:lastModifiedBy>Rafael Artacho Cañadas</cp:lastModifiedBy>
  <cp:revision>95</cp:revision>
  <dcterms:created xsi:type="dcterms:W3CDTF">2012-01-21T08:16:49Z</dcterms:created>
  <dcterms:modified xsi:type="dcterms:W3CDTF">2016-08-22T17:49:05Z</dcterms:modified>
</cp:coreProperties>
</file>