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 id="2147483696" r:id="rId2"/>
    <p:sldMasterId id="2147483708" r:id="rId3"/>
    <p:sldMasterId id="2147483720" r:id="rId4"/>
  </p:sldMasterIdLst>
  <p:notesMasterIdLst>
    <p:notesMasterId r:id="rId29"/>
  </p:notesMasterIdLst>
  <p:sldIdLst>
    <p:sldId id="256" r:id="rId5"/>
    <p:sldId id="257" r:id="rId6"/>
    <p:sldId id="258" r:id="rId7"/>
    <p:sldId id="259" r:id="rId8"/>
    <p:sldId id="265" r:id="rId9"/>
    <p:sldId id="260" r:id="rId10"/>
    <p:sldId id="284" r:id="rId11"/>
    <p:sldId id="261" r:id="rId12"/>
    <p:sldId id="285" r:id="rId13"/>
    <p:sldId id="262" r:id="rId14"/>
    <p:sldId id="264" r:id="rId15"/>
    <p:sldId id="286" r:id="rId16"/>
    <p:sldId id="263" r:id="rId17"/>
    <p:sldId id="266" r:id="rId18"/>
    <p:sldId id="267" r:id="rId19"/>
    <p:sldId id="268" r:id="rId20"/>
    <p:sldId id="269" r:id="rId21"/>
    <p:sldId id="270" r:id="rId22"/>
    <p:sldId id="271" r:id="rId23"/>
    <p:sldId id="273" r:id="rId24"/>
    <p:sldId id="274" r:id="rId25"/>
    <p:sldId id="275" r:id="rId26"/>
    <p:sldId id="276" r:id="rId27"/>
    <p:sldId id="283" r:id="rId28"/>
  </p:sldIdLst>
  <p:sldSz cx="9144000" cy="6858000" type="screen4x3"/>
  <p:notesSz cx="6858000" cy="9144000"/>
  <p:custDataLst>
    <p:tags r:id="rId30"/>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5"/>
            <p14:sldId id="260"/>
            <p14:sldId id="284"/>
            <p14:sldId id="261"/>
            <p14:sldId id="285"/>
            <p14:sldId id="262"/>
            <p14:sldId id="264"/>
            <p14:sldId id="286"/>
            <p14:sldId id="263"/>
            <p14:sldId id="266"/>
            <p14:sldId id="267"/>
            <p14:sldId id="268"/>
            <p14:sldId id="269"/>
            <p14:sldId id="270"/>
            <p14:sldId id="271"/>
            <p14:sldId id="273"/>
            <p14:sldId id="274"/>
            <p14:sldId id="275"/>
            <p14:sldId id="276"/>
            <p14:sldId id="28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99"/>
    <a:srgbClr val="F2DBDA"/>
    <a:srgbClr val="FF6600"/>
    <a:srgbClr val="FF00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6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Hoja_de_c_lculo_de_Microsoft_Excel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Serie 1</c:v>
                </c:pt>
              </c:strCache>
            </c:strRef>
          </c:tx>
          <c:spPr>
            <a:ln w="47625">
              <a:solidFill>
                <a:srgbClr val="0070C0"/>
              </a:solidFill>
            </a:ln>
          </c:spPr>
          <c:marker>
            <c:symbol val="none"/>
          </c:marker>
          <c:cat>
            <c:numRef>
              <c:f>Hoja1!$A$2:$A$58</c:f>
              <c:numCache>
                <c:formatCode>General</c:formatCode>
                <c:ptCount val="57"/>
                <c:pt idx="0">
                  <c:v>1</c:v>
                </c:pt>
                <c:pt idx="1">
                  <c:v>2</c:v>
                </c:pt>
                <c:pt idx="2">
                  <c:v>3</c:v>
                </c:pt>
                <c:pt idx="3">
                  <c:v>4</c:v>
                </c:pt>
                <c:pt idx="4">
                  <c:v>5</c:v>
                </c:pt>
                <c:pt idx="5">
                  <c:v>6</c:v>
                </c:pt>
                <c:pt idx="6">
                  <c:v>7</c:v>
                </c:pt>
                <c:pt idx="7">
                  <c:v>8</c:v>
                </c:pt>
                <c:pt idx="8">
                  <c:v>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cat>
          <c:val>
            <c:numRef>
              <c:f>Hoja1!$B$2:$B$58</c:f>
              <c:numCache>
                <c:formatCode>General</c:formatCode>
                <c:ptCount val="57"/>
                <c:pt idx="0">
                  <c:v>-40</c:v>
                </c:pt>
                <c:pt idx="1">
                  <c:v>-35</c:v>
                </c:pt>
                <c:pt idx="2">
                  <c:v>-30</c:v>
                </c:pt>
                <c:pt idx="3">
                  <c:v>-25</c:v>
                </c:pt>
                <c:pt idx="4">
                  <c:v>-20</c:v>
                </c:pt>
                <c:pt idx="5">
                  <c:v>-15</c:v>
                </c:pt>
                <c:pt idx="6">
                  <c:v>-10</c:v>
                </c:pt>
                <c:pt idx="7">
                  <c:v>-5</c:v>
                </c:pt>
                <c:pt idx="8">
                  <c:v>0</c:v>
                </c:pt>
                <c:pt idx="9">
                  <c:v>0</c:v>
                </c:pt>
                <c:pt idx="10">
                  <c:v>0</c:v>
                </c:pt>
                <c:pt idx="11">
                  <c:v>0</c:v>
                </c:pt>
                <c:pt idx="12">
                  <c:v>0</c:v>
                </c:pt>
                <c:pt idx="13">
                  <c:v>0</c:v>
                </c:pt>
                <c:pt idx="14">
                  <c:v>0</c:v>
                </c:pt>
                <c:pt idx="15">
                  <c:v>0</c:v>
                </c:pt>
                <c:pt idx="16">
                  <c:v>0</c:v>
                </c:pt>
                <c:pt idx="17">
                  <c:v>0</c:v>
                </c:pt>
                <c:pt idx="18">
                  <c:v>5</c:v>
                </c:pt>
                <c:pt idx="19">
                  <c:v>10</c:v>
                </c:pt>
                <c:pt idx="20">
                  <c:v>15</c:v>
                </c:pt>
                <c:pt idx="21">
                  <c:v>20</c:v>
                </c:pt>
                <c:pt idx="22">
                  <c:v>25</c:v>
                </c:pt>
                <c:pt idx="23">
                  <c:v>30</c:v>
                </c:pt>
                <c:pt idx="24">
                  <c:v>35</c:v>
                </c:pt>
                <c:pt idx="25">
                  <c:v>40</c:v>
                </c:pt>
                <c:pt idx="26">
                  <c:v>45</c:v>
                </c:pt>
                <c:pt idx="27">
                  <c:v>50</c:v>
                </c:pt>
                <c:pt idx="28">
                  <c:v>55</c:v>
                </c:pt>
                <c:pt idx="29">
                  <c:v>60</c:v>
                </c:pt>
                <c:pt idx="30">
                  <c:v>65</c:v>
                </c:pt>
                <c:pt idx="31">
                  <c:v>70</c:v>
                </c:pt>
                <c:pt idx="32">
                  <c:v>75</c:v>
                </c:pt>
                <c:pt idx="33">
                  <c:v>80</c:v>
                </c:pt>
                <c:pt idx="34">
                  <c:v>85</c:v>
                </c:pt>
                <c:pt idx="35">
                  <c:v>90</c:v>
                </c:pt>
                <c:pt idx="36">
                  <c:v>95</c:v>
                </c:pt>
                <c:pt idx="37">
                  <c:v>100</c:v>
                </c:pt>
                <c:pt idx="38">
                  <c:v>100</c:v>
                </c:pt>
                <c:pt idx="39">
                  <c:v>100</c:v>
                </c:pt>
                <c:pt idx="40">
                  <c:v>100</c:v>
                </c:pt>
                <c:pt idx="41">
                  <c:v>100</c:v>
                </c:pt>
                <c:pt idx="42">
                  <c:v>100</c:v>
                </c:pt>
                <c:pt idx="43">
                  <c:v>100</c:v>
                </c:pt>
                <c:pt idx="44">
                  <c:v>100</c:v>
                </c:pt>
                <c:pt idx="45">
                  <c:v>100</c:v>
                </c:pt>
                <c:pt idx="46">
                  <c:v>100</c:v>
                </c:pt>
                <c:pt idx="47">
                  <c:v>100</c:v>
                </c:pt>
                <c:pt idx="48">
                  <c:v>107</c:v>
                </c:pt>
                <c:pt idx="49">
                  <c:v>114</c:v>
                </c:pt>
                <c:pt idx="50">
                  <c:v>121</c:v>
                </c:pt>
                <c:pt idx="51">
                  <c:v>128</c:v>
                </c:pt>
                <c:pt idx="52">
                  <c:v>135</c:v>
                </c:pt>
                <c:pt idx="53">
                  <c:v>142</c:v>
                </c:pt>
                <c:pt idx="54">
                  <c:v>149</c:v>
                </c:pt>
                <c:pt idx="55">
                  <c:v>156</c:v>
                </c:pt>
                <c:pt idx="56">
                  <c:v>163</c:v>
                </c:pt>
              </c:numCache>
            </c:numRef>
          </c:val>
          <c:smooth val="0"/>
        </c:ser>
        <c:dLbls>
          <c:showLegendKey val="0"/>
          <c:showVal val="0"/>
          <c:showCatName val="0"/>
          <c:showSerName val="0"/>
          <c:showPercent val="0"/>
          <c:showBubbleSize val="0"/>
        </c:dLbls>
        <c:dropLines>
          <c:spPr>
            <a:ln>
              <a:noFill/>
            </a:ln>
          </c:spPr>
        </c:dropLines>
        <c:smooth val="0"/>
        <c:axId val="1168773840"/>
        <c:axId val="1168780912"/>
      </c:lineChart>
      <c:catAx>
        <c:axId val="1168773840"/>
        <c:scaling>
          <c:orientation val="minMax"/>
        </c:scaling>
        <c:delete val="0"/>
        <c:axPos val="b"/>
        <c:title>
          <c:tx>
            <c:rich>
              <a:bodyPr/>
              <a:lstStyle/>
              <a:p>
                <a:pPr>
                  <a:defRPr sz="1400"/>
                </a:pPr>
                <a:r>
                  <a:rPr lang="es-ES" sz="1400" dirty="0" smtClean="0"/>
                  <a:t>t</a:t>
                </a:r>
                <a:endParaRPr lang="es-ES" sz="1400" dirty="0"/>
              </a:p>
            </c:rich>
          </c:tx>
          <c:layout>
            <c:manualLayout>
              <c:xMode val="edge"/>
              <c:yMode val="edge"/>
              <c:x val="0.9443218503937012"/>
              <c:y val="0.90978124999999999"/>
            </c:manualLayout>
          </c:layout>
          <c:overlay val="0"/>
        </c:title>
        <c:numFmt formatCode="General" sourceLinked="1"/>
        <c:majorTickMark val="none"/>
        <c:minorTickMark val="none"/>
        <c:tickLblPos val="none"/>
        <c:crossAx val="1168780912"/>
        <c:crosses val="autoZero"/>
        <c:auto val="1"/>
        <c:lblAlgn val="ctr"/>
        <c:lblOffset val="100"/>
        <c:noMultiLvlLbl val="0"/>
      </c:catAx>
      <c:valAx>
        <c:axId val="1168780912"/>
        <c:scaling>
          <c:orientation val="minMax"/>
        </c:scaling>
        <c:delete val="0"/>
        <c:axPos val="l"/>
        <c:majorGridlines/>
        <c:title>
          <c:tx>
            <c:rich>
              <a:bodyPr rot="0" vert="horz"/>
              <a:lstStyle/>
              <a:p>
                <a:pPr>
                  <a:defRPr sz="1400"/>
                </a:pPr>
                <a:r>
                  <a:rPr lang="es-ES" sz="1400" dirty="0" smtClean="0"/>
                  <a:t>T</a:t>
                </a:r>
                <a:endParaRPr lang="es-ES" sz="1400" dirty="0"/>
              </a:p>
            </c:rich>
          </c:tx>
          <c:layout>
            <c:manualLayout>
              <c:xMode val="edge"/>
              <c:yMode val="edge"/>
              <c:x val="2.0833333333333346E-2"/>
              <c:y val="1.2210137795275603E-2"/>
            </c:manualLayout>
          </c:layout>
          <c:overlay val="0"/>
        </c:title>
        <c:numFmt formatCode="General" sourceLinked="1"/>
        <c:majorTickMark val="out"/>
        <c:minorTickMark val="none"/>
        <c:tickLblPos val="none"/>
        <c:crossAx val="116877384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Hoja1!$B$1</c:f>
              <c:strCache>
                <c:ptCount val="1"/>
                <c:pt idx="0">
                  <c:v>P</c:v>
                </c:pt>
              </c:strCache>
            </c:strRef>
          </c:tx>
          <c:spPr>
            <a:ln w="44450">
              <a:solidFill>
                <a:srgbClr val="C00000"/>
              </a:solidFill>
            </a:ln>
          </c:spPr>
          <c:marker>
            <c:symbol val="none"/>
          </c:marker>
          <c:cat>
            <c:numRef>
              <c:f>Hoja1!$A$2:$A$100</c:f>
              <c:numCache>
                <c:formatCode>General</c:formatCode>
                <c:ptCount val="99"/>
                <c:pt idx="0">
                  <c:v>10</c:v>
                </c:pt>
                <c:pt idx="1">
                  <c:v>10.5</c:v>
                </c:pt>
                <c:pt idx="2">
                  <c:v>11</c:v>
                </c:pt>
                <c:pt idx="3">
                  <c:v>11.5</c:v>
                </c:pt>
                <c:pt idx="4">
                  <c:v>12</c:v>
                </c:pt>
                <c:pt idx="5">
                  <c:v>12.5</c:v>
                </c:pt>
                <c:pt idx="6">
                  <c:v>13</c:v>
                </c:pt>
                <c:pt idx="7">
                  <c:v>13.5</c:v>
                </c:pt>
                <c:pt idx="8">
                  <c:v>14</c:v>
                </c:pt>
                <c:pt idx="9">
                  <c:v>14.5</c:v>
                </c:pt>
                <c:pt idx="10">
                  <c:v>15</c:v>
                </c:pt>
                <c:pt idx="11">
                  <c:v>15.5</c:v>
                </c:pt>
                <c:pt idx="12">
                  <c:v>16</c:v>
                </c:pt>
                <c:pt idx="13">
                  <c:v>16.5</c:v>
                </c:pt>
                <c:pt idx="14">
                  <c:v>17</c:v>
                </c:pt>
                <c:pt idx="15">
                  <c:v>17.5</c:v>
                </c:pt>
                <c:pt idx="16">
                  <c:v>18</c:v>
                </c:pt>
                <c:pt idx="17">
                  <c:v>18.5</c:v>
                </c:pt>
                <c:pt idx="18">
                  <c:v>19</c:v>
                </c:pt>
                <c:pt idx="19">
                  <c:v>19.5</c:v>
                </c:pt>
                <c:pt idx="20">
                  <c:v>20</c:v>
                </c:pt>
                <c:pt idx="21">
                  <c:v>20.5</c:v>
                </c:pt>
                <c:pt idx="22">
                  <c:v>21</c:v>
                </c:pt>
                <c:pt idx="23">
                  <c:v>21.5</c:v>
                </c:pt>
                <c:pt idx="24">
                  <c:v>22</c:v>
                </c:pt>
                <c:pt idx="25">
                  <c:v>22.5</c:v>
                </c:pt>
                <c:pt idx="26">
                  <c:v>23</c:v>
                </c:pt>
                <c:pt idx="27">
                  <c:v>23.5</c:v>
                </c:pt>
                <c:pt idx="28">
                  <c:v>24</c:v>
                </c:pt>
                <c:pt idx="29">
                  <c:v>24.5</c:v>
                </c:pt>
                <c:pt idx="30">
                  <c:v>25</c:v>
                </c:pt>
                <c:pt idx="31">
                  <c:v>25.5</c:v>
                </c:pt>
                <c:pt idx="32">
                  <c:v>26</c:v>
                </c:pt>
                <c:pt idx="33">
                  <c:v>26.5</c:v>
                </c:pt>
                <c:pt idx="34">
                  <c:v>27</c:v>
                </c:pt>
                <c:pt idx="35">
                  <c:v>27.5</c:v>
                </c:pt>
                <c:pt idx="36">
                  <c:v>28</c:v>
                </c:pt>
                <c:pt idx="37">
                  <c:v>28.5</c:v>
                </c:pt>
                <c:pt idx="38">
                  <c:v>29</c:v>
                </c:pt>
                <c:pt idx="39">
                  <c:v>29.5</c:v>
                </c:pt>
                <c:pt idx="40">
                  <c:v>30</c:v>
                </c:pt>
                <c:pt idx="41">
                  <c:v>30.5</c:v>
                </c:pt>
                <c:pt idx="42">
                  <c:v>31</c:v>
                </c:pt>
                <c:pt idx="43">
                  <c:v>31.5</c:v>
                </c:pt>
                <c:pt idx="44">
                  <c:v>32</c:v>
                </c:pt>
                <c:pt idx="45">
                  <c:v>32.5</c:v>
                </c:pt>
                <c:pt idx="46">
                  <c:v>33</c:v>
                </c:pt>
                <c:pt idx="47">
                  <c:v>33.5</c:v>
                </c:pt>
                <c:pt idx="48">
                  <c:v>34</c:v>
                </c:pt>
                <c:pt idx="49">
                  <c:v>34.5</c:v>
                </c:pt>
                <c:pt idx="50">
                  <c:v>35</c:v>
                </c:pt>
                <c:pt idx="51">
                  <c:v>35.5</c:v>
                </c:pt>
                <c:pt idx="52">
                  <c:v>36</c:v>
                </c:pt>
                <c:pt idx="53">
                  <c:v>36.5</c:v>
                </c:pt>
                <c:pt idx="54">
                  <c:v>37</c:v>
                </c:pt>
                <c:pt idx="55">
                  <c:v>37.5</c:v>
                </c:pt>
                <c:pt idx="56">
                  <c:v>38</c:v>
                </c:pt>
                <c:pt idx="57">
                  <c:v>38.5</c:v>
                </c:pt>
                <c:pt idx="58">
                  <c:v>39</c:v>
                </c:pt>
                <c:pt idx="59">
                  <c:v>39.5</c:v>
                </c:pt>
                <c:pt idx="60">
                  <c:v>40</c:v>
                </c:pt>
                <c:pt idx="61">
                  <c:v>40.5</c:v>
                </c:pt>
                <c:pt idx="62">
                  <c:v>41</c:v>
                </c:pt>
                <c:pt idx="63">
                  <c:v>41.5</c:v>
                </c:pt>
                <c:pt idx="64">
                  <c:v>42</c:v>
                </c:pt>
                <c:pt idx="65">
                  <c:v>42.5</c:v>
                </c:pt>
                <c:pt idx="66">
                  <c:v>43</c:v>
                </c:pt>
                <c:pt idx="67">
                  <c:v>43.5</c:v>
                </c:pt>
                <c:pt idx="68">
                  <c:v>44</c:v>
                </c:pt>
                <c:pt idx="69">
                  <c:v>44.5</c:v>
                </c:pt>
                <c:pt idx="70">
                  <c:v>45</c:v>
                </c:pt>
                <c:pt idx="71">
                  <c:v>45.5</c:v>
                </c:pt>
                <c:pt idx="72">
                  <c:v>46</c:v>
                </c:pt>
                <c:pt idx="73">
                  <c:v>46.5</c:v>
                </c:pt>
                <c:pt idx="74">
                  <c:v>47</c:v>
                </c:pt>
                <c:pt idx="75">
                  <c:v>47.5</c:v>
                </c:pt>
                <c:pt idx="76">
                  <c:v>48</c:v>
                </c:pt>
                <c:pt idx="77">
                  <c:v>48.5</c:v>
                </c:pt>
                <c:pt idx="78">
                  <c:v>49</c:v>
                </c:pt>
                <c:pt idx="79">
                  <c:v>49.5</c:v>
                </c:pt>
                <c:pt idx="80">
                  <c:v>50</c:v>
                </c:pt>
                <c:pt idx="81">
                  <c:v>50.5</c:v>
                </c:pt>
                <c:pt idx="82">
                  <c:v>51</c:v>
                </c:pt>
                <c:pt idx="83">
                  <c:v>51.5</c:v>
                </c:pt>
                <c:pt idx="84">
                  <c:v>52</c:v>
                </c:pt>
                <c:pt idx="85">
                  <c:v>52.5</c:v>
                </c:pt>
                <c:pt idx="86">
                  <c:v>53</c:v>
                </c:pt>
                <c:pt idx="87">
                  <c:v>53.5</c:v>
                </c:pt>
                <c:pt idx="88">
                  <c:v>54</c:v>
                </c:pt>
                <c:pt idx="89">
                  <c:v>54.5</c:v>
                </c:pt>
                <c:pt idx="90">
                  <c:v>55</c:v>
                </c:pt>
                <c:pt idx="91">
                  <c:v>55.5</c:v>
                </c:pt>
                <c:pt idx="92">
                  <c:v>56</c:v>
                </c:pt>
                <c:pt idx="93">
                  <c:v>56.5</c:v>
                </c:pt>
                <c:pt idx="94">
                  <c:v>57</c:v>
                </c:pt>
                <c:pt idx="95">
                  <c:v>57.5</c:v>
                </c:pt>
                <c:pt idx="96">
                  <c:v>58</c:v>
                </c:pt>
                <c:pt idx="97">
                  <c:v>58.5</c:v>
                </c:pt>
                <c:pt idx="98">
                  <c:v>59</c:v>
                </c:pt>
              </c:numCache>
            </c:numRef>
          </c:cat>
          <c:val>
            <c:numRef>
              <c:f>Hoja1!$B$2:$B$100</c:f>
              <c:numCache>
                <c:formatCode>General</c:formatCode>
                <c:ptCount val="99"/>
                <c:pt idx="0">
                  <c:v>5</c:v>
                </c:pt>
                <c:pt idx="1">
                  <c:v>4.7619047619047619</c:v>
                </c:pt>
                <c:pt idx="2">
                  <c:v>4.5454545454545459</c:v>
                </c:pt>
                <c:pt idx="3">
                  <c:v>4.3478260869565215</c:v>
                </c:pt>
                <c:pt idx="4">
                  <c:v>4.166666666666667</c:v>
                </c:pt>
                <c:pt idx="5">
                  <c:v>4</c:v>
                </c:pt>
                <c:pt idx="6">
                  <c:v>3.8461538461538463</c:v>
                </c:pt>
                <c:pt idx="7">
                  <c:v>3.7037037037037042</c:v>
                </c:pt>
                <c:pt idx="8">
                  <c:v>3.5714285714285707</c:v>
                </c:pt>
                <c:pt idx="9">
                  <c:v>3.4482758620689653</c:v>
                </c:pt>
                <c:pt idx="10">
                  <c:v>3.3333333333333335</c:v>
                </c:pt>
                <c:pt idx="11">
                  <c:v>3.2258064516129039</c:v>
                </c:pt>
                <c:pt idx="12">
                  <c:v>3.125</c:v>
                </c:pt>
                <c:pt idx="13">
                  <c:v>3.0303030303030303</c:v>
                </c:pt>
                <c:pt idx="14">
                  <c:v>2.9411764705882346</c:v>
                </c:pt>
                <c:pt idx="15">
                  <c:v>2.8571428571428572</c:v>
                </c:pt>
                <c:pt idx="16">
                  <c:v>2.7777777777777799</c:v>
                </c:pt>
                <c:pt idx="17">
                  <c:v>2.7027027027027035</c:v>
                </c:pt>
                <c:pt idx="18">
                  <c:v>2.6315789473684208</c:v>
                </c:pt>
                <c:pt idx="19">
                  <c:v>2.5641025641025652</c:v>
                </c:pt>
                <c:pt idx="20">
                  <c:v>2.5</c:v>
                </c:pt>
                <c:pt idx="21">
                  <c:v>2.4390243902439024</c:v>
                </c:pt>
                <c:pt idx="22">
                  <c:v>2.3809523809523809</c:v>
                </c:pt>
                <c:pt idx="23">
                  <c:v>2.3255813953488373</c:v>
                </c:pt>
                <c:pt idx="24">
                  <c:v>2.2727272727272747</c:v>
                </c:pt>
                <c:pt idx="25">
                  <c:v>2.2222222222222232</c:v>
                </c:pt>
                <c:pt idx="26">
                  <c:v>2.1739130434782608</c:v>
                </c:pt>
                <c:pt idx="27">
                  <c:v>2.1276595744680842</c:v>
                </c:pt>
                <c:pt idx="28">
                  <c:v>2.0833333333333344</c:v>
                </c:pt>
                <c:pt idx="29">
                  <c:v>2.0408163265306132</c:v>
                </c:pt>
                <c:pt idx="30">
                  <c:v>2</c:v>
                </c:pt>
                <c:pt idx="31">
                  <c:v>1.9607843137254899</c:v>
                </c:pt>
                <c:pt idx="32">
                  <c:v>1.9230769230769238</c:v>
                </c:pt>
                <c:pt idx="33">
                  <c:v>1.8867924528301883</c:v>
                </c:pt>
                <c:pt idx="34">
                  <c:v>1.8518518518518521</c:v>
                </c:pt>
                <c:pt idx="35">
                  <c:v>1.8181818181818181</c:v>
                </c:pt>
                <c:pt idx="36">
                  <c:v>1.7857142857142854</c:v>
                </c:pt>
                <c:pt idx="37">
                  <c:v>1.7543859649122815</c:v>
                </c:pt>
                <c:pt idx="38">
                  <c:v>1.7241379310344827</c:v>
                </c:pt>
                <c:pt idx="39">
                  <c:v>1.6949152542372881</c:v>
                </c:pt>
                <c:pt idx="40">
                  <c:v>1.6666666666666667</c:v>
                </c:pt>
                <c:pt idx="41">
                  <c:v>1.6393442622950818</c:v>
                </c:pt>
                <c:pt idx="42">
                  <c:v>1.6129032258064515</c:v>
                </c:pt>
                <c:pt idx="43">
                  <c:v>1.5873015873015872</c:v>
                </c:pt>
                <c:pt idx="44">
                  <c:v>1.5625</c:v>
                </c:pt>
                <c:pt idx="45">
                  <c:v>1.5384615384615385</c:v>
                </c:pt>
                <c:pt idx="46">
                  <c:v>1.5151515151515151</c:v>
                </c:pt>
                <c:pt idx="47">
                  <c:v>1.4925373134328359</c:v>
                </c:pt>
                <c:pt idx="48">
                  <c:v>1.4705882352941178</c:v>
                </c:pt>
                <c:pt idx="49">
                  <c:v>1.4492753623188406</c:v>
                </c:pt>
                <c:pt idx="50">
                  <c:v>1.4285714285714286</c:v>
                </c:pt>
                <c:pt idx="51">
                  <c:v>1.408450704225352</c:v>
                </c:pt>
                <c:pt idx="52">
                  <c:v>1.3888888888888893</c:v>
                </c:pt>
                <c:pt idx="53">
                  <c:v>1.3698630136986298</c:v>
                </c:pt>
                <c:pt idx="54">
                  <c:v>1.3513513513513513</c:v>
                </c:pt>
                <c:pt idx="55">
                  <c:v>1.3333333333333333</c:v>
                </c:pt>
                <c:pt idx="56">
                  <c:v>1.3157894736842106</c:v>
                </c:pt>
                <c:pt idx="57">
                  <c:v>1.2987012987012982</c:v>
                </c:pt>
                <c:pt idx="58">
                  <c:v>1.2820512820512822</c:v>
                </c:pt>
                <c:pt idx="59">
                  <c:v>1.2658227848101262</c:v>
                </c:pt>
                <c:pt idx="60">
                  <c:v>1.25</c:v>
                </c:pt>
                <c:pt idx="61">
                  <c:v>1.2345679012345681</c:v>
                </c:pt>
                <c:pt idx="62">
                  <c:v>1.2195121951219512</c:v>
                </c:pt>
                <c:pt idx="63">
                  <c:v>1.2048192771084334</c:v>
                </c:pt>
                <c:pt idx="64">
                  <c:v>1.1904761904761905</c:v>
                </c:pt>
                <c:pt idx="65">
                  <c:v>1.1764705882352946</c:v>
                </c:pt>
                <c:pt idx="66">
                  <c:v>1.1627906976744178</c:v>
                </c:pt>
                <c:pt idx="67">
                  <c:v>1.1494252873563218</c:v>
                </c:pt>
                <c:pt idx="68">
                  <c:v>1.1363636363636365</c:v>
                </c:pt>
                <c:pt idx="69">
                  <c:v>1.1235955056179776</c:v>
                </c:pt>
                <c:pt idx="70">
                  <c:v>1.1111111111111116</c:v>
                </c:pt>
                <c:pt idx="71">
                  <c:v>1.098901098901099</c:v>
                </c:pt>
                <c:pt idx="72">
                  <c:v>1.0869565217391308</c:v>
                </c:pt>
                <c:pt idx="73">
                  <c:v>1.0752688172043006</c:v>
                </c:pt>
                <c:pt idx="74">
                  <c:v>1.0638297872340414</c:v>
                </c:pt>
                <c:pt idx="75">
                  <c:v>1.0526315789473684</c:v>
                </c:pt>
                <c:pt idx="76">
                  <c:v>1.0416666666666663</c:v>
                </c:pt>
                <c:pt idx="77">
                  <c:v>1.0309278350515463</c:v>
                </c:pt>
                <c:pt idx="78">
                  <c:v>1.0204081632653061</c:v>
                </c:pt>
                <c:pt idx="79">
                  <c:v>1.0101010101010102</c:v>
                </c:pt>
                <c:pt idx="80">
                  <c:v>1</c:v>
                </c:pt>
                <c:pt idx="81">
                  <c:v>0.99009900990099009</c:v>
                </c:pt>
                <c:pt idx="82">
                  <c:v>0.98039215686274472</c:v>
                </c:pt>
                <c:pt idx="83">
                  <c:v>0.970873786407767</c:v>
                </c:pt>
                <c:pt idx="84">
                  <c:v>0.96153846153846168</c:v>
                </c:pt>
                <c:pt idx="85">
                  <c:v>0.95238095238095233</c:v>
                </c:pt>
                <c:pt idx="86">
                  <c:v>0.94339622641509469</c:v>
                </c:pt>
                <c:pt idx="87">
                  <c:v>0.93457943925233644</c:v>
                </c:pt>
                <c:pt idx="88">
                  <c:v>0.92592592592592571</c:v>
                </c:pt>
                <c:pt idx="89">
                  <c:v>0.91743119266055062</c:v>
                </c:pt>
                <c:pt idx="90">
                  <c:v>0.90909090909090906</c:v>
                </c:pt>
                <c:pt idx="91">
                  <c:v>0.90090090090090069</c:v>
                </c:pt>
                <c:pt idx="92">
                  <c:v>0.89285714285714268</c:v>
                </c:pt>
                <c:pt idx="93">
                  <c:v>0.88495575221238965</c:v>
                </c:pt>
                <c:pt idx="94">
                  <c:v>0.87719298245614052</c:v>
                </c:pt>
                <c:pt idx="95">
                  <c:v>0.86956521739130455</c:v>
                </c:pt>
                <c:pt idx="96">
                  <c:v>0.8620689655172411</c:v>
                </c:pt>
                <c:pt idx="97">
                  <c:v>0.85470085470085488</c:v>
                </c:pt>
                <c:pt idx="98">
                  <c:v>0.84745762711864403</c:v>
                </c:pt>
              </c:numCache>
            </c:numRef>
          </c:val>
          <c:smooth val="0"/>
        </c:ser>
        <c:dLbls>
          <c:showLegendKey val="0"/>
          <c:showVal val="0"/>
          <c:showCatName val="0"/>
          <c:showSerName val="0"/>
          <c:showPercent val="0"/>
          <c:showBubbleSize val="0"/>
        </c:dLbls>
        <c:dropLines>
          <c:spPr>
            <a:ln>
              <a:noFill/>
            </a:ln>
          </c:spPr>
        </c:dropLines>
        <c:smooth val="0"/>
        <c:axId val="1168779824"/>
        <c:axId val="1168766224"/>
      </c:lineChart>
      <c:catAx>
        <c:axId val="1168779824"/>
        <c:scaling>
          <c:orientation val="minMax"/>
        </c:scaling>
        <c:delete val="0"/>
        <c:axPos val="b"/>
        <c:minorGridlines/>
        <c:title>
          <c:tx>
            <c:rich>
              <a:bodyPr/>
              <a:lstStyle/>
              <a:p>
                <a:pPr>
                  <a:defRPr sz="1400" b="0"/>
                </a:pPr>
                <a:r>
                  <a:rPr lang="es-ES" sz="1400" b="0" dirty="0" smtClean="0"/>
                  <a:t>V</a:t>
                </a:r>
                <a:endParaRPr lang="es-ES" sz="1400" b="0" dirty="0"/>
              </a:p>
            </c:rich>
          </c:tx>
          <c:layout>
            <c:manualLayout>
              <c:xMode val="edge"/>
              <c:yMode val="edge"/>
              <c:x val="0.91609251927988133"/>
              <c:y val="0.77912735891299412"/>
            </c:manualLayout>
          </c:layout>
          <c:overlay val="0"/>
        </c:title>
        <c:numFmt formatCode="General" sourceLinked="1"/>
        <c:majorTickMark val="none"/>
        <c:minorTickMark val="none"/>
        <c:tickLblPos val="nextTo"/>
        <c:spPr>
          <a:ln>
            <a:solidFill>
              <a:schemeClr val="tx1"/>
            </a:solidFill>
          </a:ln>
        </c:spPr>
        <c:txPr>
          <a:bodyPr/>
          <a:lstStyle/>
          <a:p>
            <a:pPr>
              <a:defRPr sz="1400"/>
            </a:pPr>
            <a:endParaRPr lang="es-ES"/>
          </a:p>
        </c:txPr>
        <c:crossAx val="1168766224"/>
        <c:crosses val="autoZero"/>
        <c:auto val="1"/>
        <c:lblAlgn val="ctr"/>
        <c:lblOffset val="100"/>
        <c:tickLblSkip val="20"/>
        <c:tickMarkSkip val="20"/>
        <c:noMultiLvlLbl val="0"/>
      </c:catAx>
      <c:valAx>
        <c:axId val="1168766224"/>
        <c:scaling>
          <c:orientation val="minMax"/>
        </c:scaling>
        <c:delete val="0"/>
        <c:axPos val="l"/>
        <c:majorGridlines/>
        <c:title>
          <c:tx>
            <c:rich>
              <a:bodyPr rot="0" vert="horz"/>
              <a:lstStyle/>
              <a:p>
                <a:pPr>
                  <a:defRPr sz="1400" b="0"/>
                </a:pPr>
                <a:r>
                  <a:rPr lang="es-ES" sz="1400" b="0" dirty="0" smtClean="0"/>
                  <a:t>P</a:t>
                </a:r>
                <a:endParaRPr lang="es-ES" sz="1400" b="0" dirty="0"/>
              </a:p>
            </c:rich>
          </c:tx>
          <c:layout>
            <c:manualLayout>
              <c:xMode val="edge"/>
              <c:yMode val="edge"/>
              <c:x val="3.1367026038199165E-2"/>
              <c:y val="3.3141772995300503E-3"/>
            </c:manualLayout>
          </c:layout>
          <c:overlay val="0"/>
        </c:title>
        <c:numFmt formatCode="General" sourceLinked="1"/>
        <c:majorTickMark val="out"/>
        <c:minorTickMark val="none"/>
        <c:tickLblPos val="nextTo"/>
        <c:spPr>
          <a:ln>
            <a:solidFill>
              <a:schemeClr val="tx1"/>
            </a:solidFill>
          </a:ln>
        </c:spPr>
        <c:txPr>
          <a:bodyPr/>
          <a:lstStyle/>
          <a:p>
            <a:pPr>
              <a:defRPr sz="1400"/>
            </a:pPr>
            <a:endParaRPr lang="es-ES"/>
          </a:p>
        </c:txPr>
        <c:crossAx val="1168779824"/>
        <c:crossesAt val="1"/>
        <c:crossBetween val="between"/>
      </c:valAx>
    </c:plotArea>
    <c:plotVisOnly val="1"/>
    <c:dispBlanksAs val="zero"/>
    <c:showDLblsOverMax val="0"/>
  </c:chart>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Serie 1</c:v>
                </c:pt>
              </c:strCache>
            </c:strRef>
          </c:tx>
          <c:spPr>
            <a:ln>
              <a:solidFill>
                <a:srgbClr val="00B050"/>
              </a:solidFill>
            </a:ln>
          </c:spPr>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Hoja1!$B$2:$B$50</c:f>
              <c:numCache>
                <c:formatCode>General</c:formatCode>
                <c:ptCount val="49"/>
                <c:pt idx="0">
                  <c:v>136.57499999999999</c:v>
                </c:pt>
                <c:pt idx="1">
                  <c:v>141.57499999999999</c:v>
                </c:pt>
                <c:pt idx="2">
                  <c:v>146.57499999999999</c:v>
                </c:pt>
                <c:pt idx="3">
                  <c:v>151.57499999999999</c:v>
                </c:pt>
                <c:pt idx="4">
                  <c:v>156.57499999999999</c:v>
                </c:pt>
                <c:pt idx="5">
                  <c:v>161.57499999999999</c:v>
                </c:pt>
                <c:pt idx="6">
                  <c:v>166.57499999999999</c:v>
                </c:pt>
                <c:pt idx="7">
                  <c:v>171.57499999999999</c:v>
                </c:pt>
                <c:pt idx="8">
                  <c:v>176.57499999999999</c:v>
                </c:pt>
                <c:pt idx="9">
                  <c:v>181.57499999999999</c:v>
                </c:pt>
                <c:pt idx="10">
                  <c:v>186.57499999999999</c:v>
                </c:pt>
                <c:pt idx="11">
                  <c:v>191.57499999999999</c:v>
                </c:pt>
                <c:pt idx="12">
                  <c:v>196.57499999999999</c:v>
                </c:pt>
                <c:pt idx="13">
                  <c:v>201.57499999999999</c:v>
                </c:pt>
                <c:pt idx="14">
                  <c:v>206.57499999999999</c:v>
                </c:pt>
                <c:pt idx="15">
                  <c:v>211.57499999999999</c:v>
                </c:pt>
                <c:pt idx="16">
                  <c:v>216.57499999999999</c:v>
                </c:pt>
                <c:pt idx="17">
                  <c:v>221.57499999999999</c:v>
                </c:pt>
                <c:pt idx="18">
                  <c:v>226.57499999999999</c:v>
                </c:pt>
                <c:pt idx="19">
                  <c:v>231.57499999999999</c:v>
                </c:pt>
                <c:pt idx="20">
                  <c:v>236.57499999999999</c:v>
                </c:pt>
                <c:pt idx="21">
                  <c:v>241.57499999999999</c:v>
                </c:pt>
                <c:pt idx="22">
                  <c:v>246.57499999999999</c:v>
                </c:pt>
                <c:pt idx="23">
                  <c:v>251.57499999999999</c:v>
                </c:pt>
                <c:pt idx="24">
                  <c:v>256.57499999999999</c:v>
                </c:pt>
                <c:pt idx="25">
                  <c:v>261.57499999999999</c:v>
                </c:pt>
                <c:pt idx="26">
                  <c:v>266.57499999999999</c:v>
                </c:pt>
                <c:pt idx="27">
                  <c:v>271.57499999999999</c:v>
                </c:pt>
                <c:pt idx="28">
                  <c:v>276.57499999999999</c:v>
                </c:pt>
                <c:pt idx="29">
                  <c:v>281.57499999999999</c:v>
                </c:pt>
                <c:pt idx="30">
                  <c:v>286.57499999999999</c:v>
                </c:pt>
                <c:pt idx="31">
                  <c:v>291.57499999999999</c:v>
                </c:pt>
                <c:pt idx="32">
                  <c:v>296.57499999999999</c:v>
                </c:pt>
                <c:pt idx="33">
                  <c:v>301.57499999999999</c:v>
                </c:pt>
                <c:pt idx="34">
                  <c:v>306.57499999999999</c:v>
                </c:pt>
                <c:pt idx="35">
                  <c:v>311.57499999999999</c:v>
                </c:pt>
                <c:pt idx="36">
                  <c:v>316.57499999999999</c:v>
                </c:pt>
                <c:pt idx="37">
                  <c:v>321.57499999999999</c:v>
                </c:pt>
                <c:pt idx="38">
                  <c:v>326.57499999999999</c:v>
                </c:pt>
                <c:pt idx="39">
                  <c:v>331.57499999999999</c:v>
                </c:pt>
                <c:pt idx="40">
                  <c:v>336.57499999999999</c:v>
                </c:pt>
                <c:pt idx="41">
                  <c:v>341.57499999999999</c:v>
                </c:pt>
                <c:pt idx="42">
                  <c:v>346.57499999999999</c:v>
                </c:pt>
                <c:pt idx="43">
                  <c:v>351.57499999999999</c:v>
                </c:pt>
                <c:pt idx="44">
                  <c:v>356.57499999999999</c:v>
                </c:pt>
                <c:pt idx="45">
                  <c:v>361.57499999999999</c:v>
                </c:pt>
                <c:pt idx="46">
                  <c:v>366.57499999999999</c:v>
                </c:pt>
                <c:pt idx="47">
                  <c:v>371.57499999999999</c:v>
                </c:pt>
                <c:pt idx="48">
                  <c:v>376.57499999999999</c:v>
                </c:pt>
              </c:numCache>
            </c:numRef>
          </c:val>
          <c:smooth val="0"/>
        </c:ser>
        <c:ser>
          <c:idx val="1"/>
          <c:order val="1"/>
          <c:tx>
            <c:strRef>
              <c:f>Hoja1!$C$1</c:f>
              <c:strCache>
                <c:ptCount val="1"/>
                <c:pt idx="0">
                  <c:v>Serie 2</c:v>
                </c:pt>
              </c:strCache>
            </c:strRef>
          </c:tx>
          <c:spPr>
            <a:ln>
              <a:solidFill>
                <a:srgbClr val="0070C0"/>
              </a:solidFill>
            </a:ln>
          </c:spPr>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Hoja1!$C$2:$C$50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val>
          <c:smooth val="0"/>
        </c:ser>
        <c:ser>
          <c:idx val="2"/>
          <c:order val="2"/>
          <c:tx>
            <c:strRef>
              <c:f>Hoja1!$D$1</c:f>
              <c:strCache>
                <c:ptCount val="1"/>
                <c:pt idx="0">
                  <c:v>Serie 3</c:v>
                </c:pt>
              </c:strCache>
            </c:strRef>
          </c:tx>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Hoja1!$D$2:$D$50</c:f>
              <c:numCache>
                <c:formatCode>General</c:formatCode>
                <c:ptCount val="49"/>
                <c:pt idx="0">
                  <c:v>409.72499999999985</c:v>
                </c:pt>
                <c:pt idx="1">
                  <c:v>424.72499999999985</c:v>
                </c:pt>
                <c:pt idx="2">
                  <c:v>439.72499999999985</c:v>
                </c:pt>
                <c:pt idx="3">
                  <c:v>454.72499999999985</c:v>
                </c:pt>
                <c:pt idx="4">
                  <c:v>469.72499999999985</c:v>
                </c:pt>
                <c:pt idx="5">
                  <c:v>484.72499999999985</c:v>
                </c:pt>
                <c:pt idx="6">
                  <c:v>499.72499999999985</c:v>
                </c:pt>
                <c:pt idx="7">
                  <c:v>514.72499999999991</c:v>
                </c:pt>
                <c:pt idx="8">
                  <c:v>529.72499999999991</c:v>
                </c:pt>
                <c:pt idx="9">
                  <c:v>544.72499999999991</c:v>
                </c:pt>
                <c:pt idx="10">
                  <c:v>559.72499999999991</c:v>
                </c:pt>
                <c:pt idx="11">
                  <c:v>574.72499999999991</c:v>
                </c:pt>
                <c:pt idx="12">
                  <c:v>589.72499999999991</c:v>
                </c:pt>
                <c:pt idx="13">
                  <c:v>604.72499999999991</c:v>
                </c:pt>
                <c:pt idx="14">
                  <c:v>619.72499999999991</c:v>
                </c:pt>
                <c:pt idx="15">
                  <c:v>634.72499999999991</c:v>
                </c:pt>
                <c:pt idx="16">
                  <c:v>649.72499999999991</c:v>
                </c:pt>
                <c:pt idx="17">
                  <c:v>664.72499999999991</c:v>
                </c:pt>
                <c:pt idx="18">
                  <c:v>679.72499999999991</c:v>
                </c:pt>
                <c:pt idx="19">
                  <c:v>694.72499999999991</c:v>
                </c:pt>
                <c:pt idx="20">
                  <c:v>709.72499999999991</c:v>
                </c:pt>
                <c:pt idx="21">
                  <c:v>724.72499999999991</c:v>
                </c:pt>
                <c:pt idx="22">
                  <c:v>739.72499999999991</c:v>
                </c:pt>
                <c:pt idx="23">
                  <c:v>754.72499999999991</c:v>
                </c:pt>
                <c:pt idx="24">
                  <c:v>769.72499999999991</c:v>
                </c:pt>
                <c:pt idx="25">
                  <c:v>784.72499999999991</c:v>
                </c:pt>
                <c:pt idx="26">
                  <c:v>799.72499999999991</c:v>
                </c:pt>
                <c:pt idx="27">
                  <c:v>814.72499999999991</c:v>
                </c:pt>
                <c:pt idx="28">
                  <c:v>829.72499999999991</c:v>
                </c:pt>
                <c:pt idx="29">
                  <c:v>844.72499999999991</c:v>
                </c:pt>
                <c:pt idx="30">
                  <c:v>859.72499999999991</c:v>
                </c:pt>
                <c:pt idx="31">
                  <c:v>874.72499999999991</c:v>
                </c:pt>
                <c:pt idx="32">
                  <c:v>889.72499999999991</c:v>
                </c:pt>
                <c:pt idx="33">
                  <c:v>904.72499999999991</c:v>
                </c:pt>
                <c:pt idx="34">
                  <c:v>919.72499999999991</c:v>
                </c:pt>
                <c:pt idx="35">
                  <c:v>934.72499999999991</c:v>
                </c:pt>
                <c:pt idx="36">
                  <c:v>949.72499999999991</c:v>
                </c:pt>
                <c:pt idx="37">
                  <c:v>964.72499999999991</c:v>
                </c:pt>
                <c:pt idx="38">
                  <c:v>979.72499999999991</c:v>
                </c:pt>
                <c:pt idx="39">
                  <c:v>994.72499999999991</c:v>
                </c:pt>
                <c:pt idx="40">
                  <c:v>1009.7249999999999</c:v>
                </c:pt>
                <c:pt idx="41">
                  <c:v>1024.7249999999999</c:v>
                </c:pt>
                <c:pt idx="42">
                  <c:v>1039.7249999999999</c:v>
                </c:pt>
                <c:pt idx="43">
                  <c:v>1054.7249999999999</c:v>
                </c:pt>
                <c:pt idx="44">
                  <c:v>1069.7249999999999</c:v>
                </c:pt>
                <c:pt idx="45">
                  <c:v>1084.7249999999999</c:v>
                </c:pt>
                <c:pt idx="46">
                  <c:v>1099.7249999999999</c:v>
                </c:pt>
                <c:pt idx="47">
                  <c:v>1114.7249999999999</c:v>
                </c:pt>
                <c:pt idx="48">
                  <c:v>1129.7249999999999</c:v>
                </c:pt>
              </c:numCache>
            </c:numRef>
          </c:val>
          <c:smooth val="0"/>
        </c:ser>
        <c:dLbls>
          <c:showLegendKey val="0"/>
          <c:showVal val="0"/>
          <c:showCatName val="0"/>
          <c:showSerName val="0"/>
          <c:showPercent val="0"/>
          <c:showBubbleSize val="0"/>
        </c:dLbls>
        <c:hiLowLines>
          <c:spPr>
            <a:ln>
              <a:noFill/>
            </a:ln>
          </c:spPr>
        </c:hiLowLines>
        <c:smooth val="0"/>
        <c:axId val="1168765680"/>
        <c:axId val="1168779280"/>
      </c:lineChart>
      <c:catAx>
        <c:axId val="1168765680"/>
        <c:scaling>
          <c:orientation val="minMax"/>
        </c:scaling>
        <c:delete val="0"/>
        <c:axPos val="b"/>
        <c:minorGridlines/>
        <c:title>
          <c:tx>
            <c:rich>
              <a:bodyPr/>
              <a:lstStyle/>
              <a:p>
                <a:pPr>
                  <a:defRPr sz="1200" b="0"/>
                </a:pPr>
                <a:r>
                  <a:rPr lang="es-ES" sz="1200" b="0" dirty="0" smtClean="0"/>
                  <a:t>T</a:t>
                </a:r>
                <a:endParaRPr lang="es-ES" sz="1200" b="0" dirty="0"/>
              </a:p>
            </c:rich>
          </c:tx>
          <c:layout>
            <c:manualLayout>
              <c:xMode val="edge"/>
              <c:yMode val="edge"/>
              <c:x val="0.91877685796033748"/>
              <c:y val="0.83958890155475752"/>
            </c:manualLayout>
          </c:layout>
          <c:overlay val="0"/>
        </c:title>
        <c:numFmt formatCode="General" sourceLinked="1"/>
        <c:majorTickMark val="none"/>
        <c:minorTickMark val="none"/>
        <c:tickLblPos val="none"/>
        <c:spPr>
          <a:ln>
            <a:solidFill>
              <a:schemeClr val="tx1"/>
            </a:solidFill>
          </a:ln>
        </c:spPr>
        <c:txPr>
          <a:bodyPr/>
          <a:lstStyle/>
          <a:p>
            <a:pPr>
              <a:defRPr sz="1200"/>
            </a:pPr>
            <a:endParaRPr lang="es-ES"/>
          </a:p>
        </c:txPr>
        <c:crossAx val="1168779280"/>
        <c:crosses val="autoZero"/>
        <c:auto val="1"/>
        <c:lblAlgn val="ctr"/>
        <c:lblOffset val="100"/>
        <c:tickLblSkip val="20"/>
        <c:tickMarkSkip val="10"/>
        <c:noMultiLvlLbl val="0"/>
      </c:catAx>
      <c:valAx>
        <c:axId val="1168779280"/>
        <c:scaling>
          <c:orientation val="minMax"/>
        </c:scaling>
        <c:delete val="0"/>
        <c:axPos val="l"/>
        <c:majorGridlines/>
        <c:title>
          <c:tx>
            <c:rich>
              <a:bodyPr rot="0" vert="horz"/>
              <a:lstStyle/>
              <a:p>
                <a:pPr>
                  <a:defRPr sz="1200" b="0"/>
                </a:pPr>
                <a:r>
                  <a:rPr lang="es-ES" sz="1200" b="0" dirty="0" smtClean="0"/>
                  <a:t>V</a:t>
                </a:r>
                <a:endParaRPr lang="es-ES" sz="1200" b="0" dirty="0"/>
              </a:p>
            </c:rich>
          </c:tx>
          <c:layout>
            <c:manualLayout>
              <c:xMode val="edge"/>
              <c:yMode val="edge"/>
              <c:x val="3.3998641839032034E-2"/>
              <c:y val="2.6767334526937782E-2"/>
            </c:manualLayout>
          </c:layout>
          <c:overlay val="0"/>
        </c:title>
        <c:numFmt formatCode="General" sourceLinked="1"/>
        <c:majorTickMark val="out"/>
        <c:minorTickMark val="none"/>
        <c:tickLblPos val="none"/>
        <c:spPr>
          <a:ln>
            <a:solidFill>
              <a:schemeClr val="tx1"/>
            </a:solidFill>
          </a:ln>
        </c:spPr>
        <c:txPr>
          <a:bodyPr/>
          <a:lstStyle/>
          <a:p>
            <a:pPr>
              <a:defRPr sz="1200"/>
            </a:pPr>
            <a:endParaRPr lang="es-ES"/>
          </a:p>
        </c:txPr>
        <c:crossAx val="116876568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Serie 1</c:v>
                </c:pt>
              </c:strCache>
            </c:strRef>
          </c:tx>
          <c:spPr>
            <a:ln>
              <a:solidFill>
                <a:srgbClr val="00B050"/>
              </a:solidFill>
            </a:ln>
          </c:spPr>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Hoja1!$B$2:$B$50</c:f>
              <c:numCache>
                <c:formatCode>General</c:formatCode>
                <c:ptCount val="49"/>
                <c:pt idx="0">
                  <c:v>136.57499999999999</c:v>
                </c:pt>
                <c:pt idx="1">
                  <c:v>141.57499999999999</c:v>
                </c:pt>
                <c:pt idx="2">
                  <c:v>146.57499999999999</c:v>
                </c:pt>
                <c:pt idx="3">
                  <c:v>151.57499999999999</c:v>
                </c:pt>
                <c:pt idx="4">
                  <c:v>156.57499999999999</c:v>
                </c:pt>
                <c:pt idx="5">
                  <c:v>161.57499999999999</c:v>
                </c:pt>
                <c:pt idx="6">
                  <c:v>166.57499999999999</c:v>
                </c:pt>
                <c:pt idx="7">
                  <c:v>171.57499999999999</c:v>
                </c:pt>
                <c:pt idx="8">
                  <c:v>176.57499999999999</c:v>
                </c:pt>
                <c:pt idx="9">
                  <c:v>181.57499999999999</c:v>
                </c:pt>
                <c:pt idx="10">
                  <c:v>186.57499999999999</c:v>
                </c:pt>
                <c:pt idx="11">
                  <c:v>191.57499999999999</c:v>
                </c:pt>
                <c:pt idx="12">
                  <c:v>196.57499999999999</c:v>
                </c:pt>
                <c:pt idx="13">
                  <c:v>201.57499999999999</c:v>
                </c:pt>
                <c:pt idx="14">
                  <c:v>206.57499999999999</c:v>
                </c:pt>
                <c:pt idx="15">
                  <c:v>211.57499999999999</c:v>
                </c:pt>
                <c:pt idx="16">
                  <c:v>216.57499999999999</c:v>
                </c:pt>
                <c:pt idx="17">
                  <c:v>221.57499999999999</c:v>
                </c:pt>
                <c:pt idx="18">
                  <c:v>226.57499999999999</c:v>
                </c:pt>
                <c:pt idx="19">
                  <c:v>231.57499999999999</c:v>
                </c:pt>
                <c:pt idx="20">
                  <c:v>236.57499999999999</c:v>
                </c:pt>
                <c:pt idx="21">
                  <c:v>241.57499999999999</c:v>
                </c:pt>
                <c:pt idx="22">
                  <c:v>246.57499999999999</c:v>
                </c:pt>
                <c:pt idx="23">
                  <c:v>251.57499999999999</c:v>
                </c:pt>
                <c:pt idx="24">
                  <c:v>256.57499999999999</c:v>
                </c:pt>
                <c:pt idx="25">
                  <c:v>261.57499999999999</c:v>
                </c:pt>
                <c:pt idx="26">
                  <c:v>266.57499999999999</c:v>
                </c:pt>
                <c:pt idx="27">
                  <c:v>271.57499999999999</c:v>
                </c:pt>
                <c:pt idx="28">
                  <c:v>276.57499999999999</c:v>
                </c:pt>
                <c:pt idx="29">
                  <c:v>281.57499999999999</c:v>
                </c:pt>
                <c:pt idx="30">
                  <c:v>286.57499999999999</c:v>
                </c:pt>
                <c:pt idx="31">
                  <c:v>291.57499999999999</c:v>
                </c:pt>
                <c:pt idx="32">
                  <c:v>296.57499999999999</c:v>
                </c:pt>
                <c:pt idx="33">
                  <c:v>301.57499999999999</c:v>
                </c:pt>
                <c:pt idx="34">
                  <c:v>306.57499999999999</c:v>
                </c:pt>
                <c:pt idx="35">
                  <c:v>311.57499999999999</c:v>
                </c:pt>
                <c:pt idx="36">
                  <c:v>316.57499999999999</c:v>
                </c:pt>
                <c:pt idx="37">
                  <c:v>321.57499999999999</c:v>
                </c:pt>
                <c:pt idx="38">
                  <c:v>326.57499999999999</c:v>
                </c:pt>
                <c:pt idx="39">
                  <c:v>331.57499999999999</c:v>
                </c:pt>
                <c:pt idx="40">
                  <c:v>336.57499999999999</c:v>
                </c:pt>
                <c:pt idx="41">
                  <c:v>341.57499999999999</c:v>
                </c:pt>
                <c:pt idx="42">
                  <c:v>346.57499999999999</c:v>
                </c:pt>
                <c:pt idx="43">
                  <c:v>351.57499999999999</c:v>
                </c:pt>
                <c:pt idx="44">
                  <c:v>356.57499999999999</c:v>
                </c:pt>
                <c:pt idx="45">
                  <c:v>361.57499999999999</c:v>
                </c:pt>
                <c:pt idx="46">
                  <c:v>366.57499999999999</c:v>
                </c:pt>
                <c:pt idx="47">
                  <c:v>371.57499999999999</c:v>
                </c:pt>
                <c:pt idx="48">
                  <c:v>376.57499999999999</c:v>
                </c:pt>
              </c:numCache>
            </c:numRef>
          </c:val>
          <c:smooth val="0"/>
        </c:ser>
        <c:ser>
          <c:idx val="1"/>
          <c:order val="1"/>
          <c:tx>
            <c:strRef>
              <c:f>Hoja1!$C$1</c:f>
              <c:strCache>
                <c:ptCount val="1"/>
                <c:pt idx="0">
                  <c:v>Serie 2</c:v>
                </c:pt>
              </c:strCache>
            </c:strRef>
          </c:tx>
          <c:spPr>
            <a:ln>
              <a:solidFill>
                <a:srgbClr val="0070C0"/>
              </a:solidFill>
            </a:ln>
          </c:spPr>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Hoja1!$C$2:$C$50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val>
          <c:smooth val="0"/>
        </c:ser>
        <c:ser>
          <c:idx val="2"/>
          <c:order val="2"/>
          <c:tx>
            <c:strRef>
              <c:f>Hoja1!$D$1</c:f>
              <c:strCache>
                <c:ptCount val="1"/>
                <c:pt idx="0">
                  <c:v>Serie 3</c:v>
                </c:pt>
              </c:strCache>
            </c:strRef>
          </c:tx>
          <c:marker>
            <c:symbol val="none"/>
          </c:marker>
          <c:cat>
            <c:numRef>
              <c:f>Hoja1!$A$2:$A$50</c:f>
              <c:numCache>
                <c:formatCode>General</c:formatCode>
                <c:ptCount val="49"/>
                <c:pt idx="0">
                  <c:v>273.14999999999998</c:v>
                </c:pt>
                <c:pt idx="1">
                  <c:v>283.14999999999998</c:v>
                </c:pt>
                <c:pt idx="2">
                  <c:v>293.14999999999998</c:v>
                </c:pt>
                <c:pt idx="3">
                  <c:v>303.14999999999998</c:v>
                </c:pt>
                <c:pt idx="4">
                  <c:v>313.14999999999998</c:v>
                </c:pt>
                <c:pt idx="5">
                  <c:v>323.14999999999998</c:v>
                </c:pt>
                <c:pt idx="6">
                  <c:v>333.15000000000009</c:v>
                </c:pt>
                <c:pt idx="7">
                  <c:v>343.15000000000009</c:v>
                </c:pt>
                <c:pt idx="8">
                  <c:v>353.15000000000009</c:v>
                </c:pt>
                <c:pt idx="9">
                  <c:v>363.15000000000009</c:v>
                </c:pt>
                <c:pt idx="10">
                  <c:v>373.15000000000009</c:v>
                </c:pt>
                <c:pt idx="11">
                  <c:v>383.15000000000009</c:v>
                </c:pt>
                <c:pt idx="12">
                  <c:v>393.15000000000009</c:v>
                </c:pt>
                <c:pt idx="13">
                  <c:v>403.15000000000009</c:v>
                </c:pt>
                <c:pt idx="14">
                  <c:v>413.15000000000009</c:v>
                </c:pt>
                <c:pt idx="15">
                  <c:v>423.15000000000009</c:v>
                </c:pt>
                <c:pt idx="16">
                  <c:v>433.15000000000009</c:v>
                </c:pt>
                <c:pt idx="17">
                  <c:v>443.15000000000009</c:v>
                </c:pt>
                <c:pt idx="18">
                  <c:v>453.15000000000009</c:v>
                </c:pt>
                <c:pt idx="19">
                  <c:v>463.15000000000009</c:v>
                </c:pt>
                <c:pt idx="20">
                  <c:v>473.15000000000009</c:v>
                </c:pt>
                <c:pt idx="21">
                  <c:v>483.15000000000009</c:v>
                </c:pt>
                <c:pt idx="22">
                  <c:v>493.15000000000009</c:v>
                </c:pt>
                <c:pt idx="23">
                  <c:v>503.15000000000009</c:v>
                </c:pt>
                <c:pt idx="24">
                  <c:v>513.15</c:v>
                </c:pt>
                <c:pt idx="25">
                  <c:v>523.15</c:v>
                </c:pt>
                <c:pt idx="26">
                  <c:v>533.15</c:v>
                </c:pt>
                <c:pt idx="27">
                  <c:v>543.15</c:v>
                </c:pt>
                <c:pt idx="28">
                  <c:v>553.15</c:v>
                </c:pt>
                <c:pt idx="29">
                  <c:v>563.15</c:v>
                </c:pt>
                <c:pt idx="30">
                  <c:v>573.15</c:v>
                </c:pt>
                <c:pt idx="31">
                  <c:v>583.15</c:v>
                </c:pt>
                <c:pt idx="32">
                  <c:v>593.15</c:v>
                </c:pt>
                <c:pt idx="33">
                  <c:v>603.15</c:v>
                </c:pt>
                <c:pt idx="34">
                  <c:v>613.15</c:v>
                </c:pt>
                <c:pt idx="35">
                  <c:v>623.15</c:v>
                </c:pt>
                <c:pt idx="36">
                  <c:v>633.15</c:v>
                </c:pt>
                <c:pt idx="37">
                  <c:v>643.15</c:v>
                </c:pt>
                <c:pt idx="38">
                  <c:v>653.15</c:v>
                </c:pt>
                <c:pt idx="39">
                  <c:v>663.15</c:v>
                </c:pt>
                <c:pt idx="40">
                  <c:v>673.15</c:v>
                </c:pt>
                <c:pt idx="41">
                  <c:v>683.15</c:v>
                </c:pt>
                <c:pt idx="42">
                  <c:v>693.15</c:v>
                </c:pt>
                <c:pt idx="43">
                  <c:v>703.15</c:v>
                </c:pt>
                <c:pt idx="44">
                  <c:v>713.15</c:v>
                </c:pt>
                <c:pt idx="45">
                  <c:v>723.15</c:v>
                </c:pt>
                <c:pt idx="46">
                  <c:v>733.15</c:v>
                </c:pt>
                <c:pt idx="47">
                  <c:v>743.15</c:v>
                </c:pt>
                <c:pt idx="48">
                  <c:v>753.15</c:v>
                </c:pt>
              </c:numCache>
            </c:numRef>
          </c:cat>
          <c:val>
            <c:numRef>
              <c:f>Hoja1!$D$2:$D$50</c:f>
              <c:numCache>
                <c:formatCode>General</c:formatCode>
                <c:ptCount val="49"/>
                <c:pt idx="0">
                  <c:v>409.72499999999985</c:v>
                </c:pt>
                <c:pt idx="1">
                  <c:v>424.72499999999985</c:v>
                </c:pt>
                <c:pt idx="2">
                  <c:v>439.72499999999985</c:v>
                </c:pt>
                <c:pt idx="3">
                  <c:v>454.72499999999985</c:v>
                </c:pt>
                <c:pt idx="4">
                  <c:v>469.72499999999985</c:v>
                </c:pt>
                <c:pt idx="5">
                  <c:v>484.72499999999985</c:v>
                </c:pt>
                <c:pt idx="6">
                  <c:v>499.72499999999985</c:v>
                </c:pt>
                <c:pt idx="7">
                  <c:v>514.72499999999991</c:v>
                </c:pt>
                <c:pt idx="8">
                  <c:v>529.72499999999991</c:v>
                </c:pt>
                <c:pt idx="9">
                  <c:v>544.72499999999991</c:v>
                </c:pt>
                <c:pt idx="10">
                  <c:v>559.72499999999991</c:v>
                </c:pt>
                <c:pt idx="11">
                  <c:v>574.72499999999991</c:v>
                </c:pt>
                <c:pt idx="12">
                  <c:v>589.72499999999991</c:v>
                </c:pt>
                <c:pt idx="13">
                  <c:v>604.72499999999991</c:v>
                </c:pt>
                <c:pt idx="14">
                  <c:v>619.72499999999991</c:v>
                </c:pt>
                <c:pt idx="15">
                  <c:v>634.72499999999991</c:v>
                </c:pt>
                <c:pt idx="16">
                  <c:v>649.72499999999991</c:v>
                </c:pt>
                <c:pt idx="17">
                  <c:v>664.72499999999991</c:v>
                </c:pt>
                <c:pt idx="18">
                  <c:v>679.72499999999991</c:v>
                </c:pt>
                <c:pt idx="19">
                  <c:v>694.72499999999991</c:v>
                </c:pt>
                <c:pt idx="20">
                  <c:v>709.72499999999991</c:v>
                </c:pt>
                <c:pt idx="21">
                  <c:v>724.72499999999991</c:v>
                </c:pt>
                <c:pt idx="22">
                  <c:v>739.72499999999991</c:v>
                </c:pt>
                <c:pt idx="23">
                  <c:v>754.72499999999991</c:v>
                </c:pt>
                <c:pt idx="24">
                  <c:v>769.72499999999991</c:v>
                </c:pt>
                <c:pt idx="25">
                  <c:v>784.72499999999991</c:v>
                </c:pt>
                <c:pt idx="26">
                  <c:v>799.72499999999991</c:v>
                </c:pt>
                <c:pt idx="27">
                  <c:v>814.72499999999991</c:v>
                </c:pt>
                <c:pt idx="28">
                  <c:v>829.72499999999991</c:v>
                </c:pt>
                <c:pt idx="29">
                  <c:v>844.72499999999991</c:v>
                </c:pt>
                <c:pt idx="30">
                  <c:v>859.72499999999991</c:v>
                </c:pt>
                <c:pt idx="31">
                  <c:v>874.72499999999991</c:v>
                </c:pt>
                <c:pt idx="32">
                  <c:v>889.72499999999991</c:v>
                </c:pt>
                <c:pt idx="33">
                  <c:v>904.72499999999991</c:v>
                </c:pt>
                <c:pt idx="34">
                  <c:v>919.72499999999991</c:v>
                </c:pt>
                <c:pt idx="35">
                  <c:v>934.72499999999991</c:v>
                </c:pt>
                <c:pt idx="36">
                  <c:v>949.72499999999991</c:v>
                </c:pt>
                <c:pt idx="37">
                  <c:v>964.72499999999991</c:v>
                </c:pt>
                <c:pt idx="38">
                  <c:v>979.72499999999991</c:v>
                </c:pt>
                <c:pt idx="39">
                  <c:v>994.72499999999991</c:v>
                </c:pt>
                <c:pt idx="40">
                  <c:v>1009.7249999999999</c:v>
                </c:pt>
                <c:pt idx="41">
                  <c:v>1024.7249999999999</c:v>
                </c:pt>
                <c:pt idx="42">
                  <c:v>1039.7249999999999</c:v>
                </c:pt>
                <c:pt idx="43">
                  <c:v>1054.7249999999999</c:v>
                </c:pt>
                <c:pt idx="44">
                  <c:v>1069.7249999999999</c:v>
                </c:pt>
                <c:pt idx="45">
                  <c:v>1084.7249999999999</c:v>
                </c:pt>
                <c:pt idx="46">
                  <c:v>1099.7249999999999</c:v>
                </c:pt>
                <c:pt idx="47">
                  <c:v>1114.7249999999999</c:v>
                </c:pt>
                <c:pt idx="48">
                  <c:v>1129.7249999999999</c:v>
                </c:pt>
              </c:numCache>
            </c:numRef>
          </c:val>
          <c:smooth val="0"/>
        </c:ser>
        <c:dLbls>
          <c:showLegendKey val="0"/>
          <c:showVal val="0"/>
          <c:showCatName val="0"/>
          <c:showSerName val="0"/>
          <c:showPercent val="0"/>
          <c:showBubbleSize val="0"/>
        </c:dLbls>
        <c:hiLowLines>
          <c:spPr>
            <a:ln>
              <a:noFill/>
            </a:ln>
          </c:spPr>
        </c:hiLowLines>
        <c:smooth val="0"/>
        <c:axId val="1168771664"/>
        <c:axId val="1168767856"/>
      </c:lineChart>
      <c:catAx>
        <c:axId val="1168771664"/>
        <c:scaling>
          <c:orientation val="minMax"/>
        </c:scaling>
        <c:delete val="0"/>
        <c:axPos val="b"/>
        <c:minorGridlines/>
        <c:title>
          <c:tx>
            <c:rich>
              <a:bodyPr/>
              <a:lstStyle/>
              <a:p>
                <a:pPr>
                  <a:defRPr sz="1200" b="0"/>
                </a:pPr>
                <a:r>
                  <a:rPr lang="es-ES" sz="1200" b="0" dirty="0" smtClean="0"/>
                  <a:t>T</a:t>
                </a:r>
                <a:endParaRPr lang="es-ES" sz="1200" b="0" dirty="0"/>
              </a:p>
            </c:rich>
          </c:tx>
          <c:layout>
            <c:manualLayout>
              <c:xMode val="edge"/>
              <c:yMode val="edge"/>
              <c:x val="0.91877685796033748"/>
              <c:y val="0.83958890155475752"/>
            </c:manualLayout>
          </c:layout>
          <c:overlay val="0"/>
        </c:title>
        <c:numFmt formatCode="General" sourceLinked="1"/>
        <c:majorTickMark val="none"/>
        <c:minorTickMark val="none"/>
        <c:tickLblPos val="none"/>
        <c:spPr>
          <a:ln>
            <a:solidFill>
              <a:schemeClr val="tx1"/>
            </a:solidFill>
          </a:ln>
        </c:spPr>
        <c:txPr>
          <a:bodyPr/>
          <a:lstStyle/>
          <a:p>
            <a:pPr>
              <a:defRPr sz="1200"/>
            </a:pPr>
            <a:endParaRPr lang="es-ES"/>
          </a:p>
        </c:txPr>
        <c:crossAx val="1168767856"/>
        <c:crosses val="autoZero"/>
        <c:auto val="1"/>
        <c:lblAlgn val="ctr"/>
        <c:lblOffset val="100"/>
        <c:tickLblSkip val="20"/>
        <c:tickMarkSkip val="10"/>
        <c:noMultiLvlLbl val="0"/>
      </c:catAx>
      <c:valAx>
        <c:axId val="1168767856"/>
        <c:scaling>
          <c:orientation val="minMax"/>
        </c:scaling>
        <c:delete val="0"/>
        <c:axPos val="l"/>
        <c:majorGridlines/>
        <c:title>
          <c:tx>
            <c:rich>
              <a:bodyPr rot="0" vert="horz"/>
              <a:lstStyle/>
              <a:p>
                <a:pPr>
                  <a:defRPr sz="1200" b="0"/>
                </a:pPr>
                <a:r>
                  <a:rPr lang="es-ES" sz="1200" b="0" dirty="0" smtClean="0"/>
                  <a:t>P</a:t>
                </a:r>
                <a:endParaRPr lang="es-ES" sz="1200" b="0" dirty="0"/>
              </a:p>
            </c:rich>
          </c:tx>
          <c:layout>
            <c:manualLayout>
              <c:xMode val="edge"/>
              <c:yMode val="edge"/>
              <c:x val="3.3998641839032034E-2"/>
              <c:y val="2.6767334526937782E-2"/>
            </c:manualLayout>
          </c:layout>
          <c:overlay val="0"/>
        </c:title>
        <c:numFmt formatCode="General" sourceLinked="1"/>
        <c:majorTickMark val="out"/>
        <c:minorTickMark val="none"/>
        <c:tickLblPos val="none"/>
        <c:spPr>
          <a:ln>
            <a:solidFill>
              <a:schemeClr val="tx1"/>
            </a:solidFill>
          </a:ln>
        </c:spPr>
        <c:txPr>
          <a:bodyPr/>
          <a:lstStyle/>
          <a:p>
            <a:pPr>
              <a:defRPr sz="1200"/>
            </a:pPr>
            <a:endParaRPr lang="es-ES"/>
          </a:p>
        </c:txPr>
        <c:crossAx val="1168771664"/>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Hoja1!$B$1</c:f>
              <c:strCache>
                <c:ptCount val="1"/>
                <c:pt idx="0">
                  <c:v>P</c:v>
                </c:pt>
              </c:strCache>
            </c:strRef>
          </c:tx>
          <c:spPr>
            <a:ln w="44450">
              <a:solidFill>
                <a:srgbClr val="C00000"/>
              </a:solidFill>
            </a:ln>
          </c:spPr>
          <c:marker>
            <c:symbol val="none"/>
          </c:marker>
          <c:cat>
            <c:numRef>
              <c:f>Hoja1!$A$2:$A$58</c:f>
              <c:numCache>
                <c:formatCode>General</c:formatCode>
                <c:ptCount val="57"/>
                <c:pt idx="0">
                  <c:v>2</c:v>
                </c:pt>
                <c:pt idx="1">
                  <c:v>2.5</c:v>
                </c:pt>
                <c:pt idx="2">
                  <c:v>3</c:v>
                </c:pt>
                <c:pt idx="3">
                  <c:v>3.5</c:v>
                </c:pt>
                <c:pt idx="4">
                  <c:v>4</c:v>
                </c:pt>
                <c:pt idx="5">
                  <c:v>4.5</c:v>
                </c:pt>
                <c:pt idx="6">
                  <c:v>5</c:v>
                </c:pt>
                <c:pt idx="7">
                  <c:v>5.5</c:v>
                </c:pt>
                <c:pt idx="8">
                  <c:v>6</c:v>
                </c:pt>
                <c:pt idx="9">
                  <c:v>6.5</c:v>
                </c:pt>
                <c:pt idx="10">
                  <c:v>7</c:v>
                </c:pt>
                <c:pt idx="11">
                  <c:v>7.5</c:v>
                </c:pt>
                <c:pt idx="12">
                  <c:v>8</c:v>
                </c:pt>
                <c:pt idx="13">
                  <c:v>8.5</c:v>
                </c:pt>
                <c:pt idx="14">
                  <c:v>9</c:v>
                </c:pt>
                <c:pt idx="15">
                  <c:v>9.5</c:v>
                </c:pt>
                <c:pt idx="16">
                  <c:v>10</c:v>
                </c:pt>
                <c:pt idx="17">
                  <c:v>10.5</c:v>
                </c:pt>
                <c:pt idx="18">
                  <c:v>11</c:v>
                </c:pt>
                <c:pt idx="19">
                  <c:v>11.5</c:v>
                </c:pt>
                <c:pt idx="20">
                  <c:v>12</c:v>
                </c:pt>
                <c:pt idx="21">
                  <c:v>12.5</c:v>
                </c:pt>
                <c:pt idx="22">
                  <c:v>13</c:v>
                </c:pt>
                <c:pt idx="23">
                  <c:v>13.5</c:v>
                </c:pt>
                <c:pt idx="24">
                  <c:v>14</c:v>
                </c:pt>
                <c:pt idx="25">
                  <c:v>14.5</c:v>
                </c:pt>
                <c:pt idx="26">
                  <c:v>15</c:v>
                </c:pt>
                <c:pt idx="27">
                  <c:v>15.5</c:v>
                </c:pt>
                <c:pt idx="28">
                  <c:v>16</c:v>
                </c:pt>
                <c:pt idx="29">
                  <c:v>16.5</c:v>
                </c:pt>
                <c:pt idx="30">
                  <c:v>17</c:v>
                </c:pt>
                <c:pt idx="31">
                  <c:v>17.5</c:v>
                </c:pt>
                <c:pt idx="32">
                  <c:v>18</c:v>
                </c:pt>
                <c:pt idx="33">
                  <c:v>18.5</c:v>
                </c:pt>
                <c:pt idx="34">
                  <c:v>19</c:v>
                </c:pt>
                <c:pt idx="35">
                  <c:v>19.5</c:v>
                </c:pt>
                <c:pt idx="36">
                  <c:v>20</c:v>
                </c:pt>
                <c:pt idx="37">
                  <c:v>20.5</c:v>
                </c:pt>
                <c:pt idx="38">
                  <c:v>21</c:v>
                </c:pt>
                <c:pt idx="39">
                  <c:v>21.5</c:v>
                </c:pt>
                <c:pt idx="40">
                  <c:v>22</c:v>
                </c:pt>
                <c:pt idx="41">
                  <c:v>22.5</c:v>
                </c:pt>
                <c:pt idx="42">
                  <c:v>23</c:v>
                </c:pt>
                <c:pt idx="43">
                  <c:v>23.5</c:v>
                </c:pt>
                <c:pt idx="44">
                  <c:v>24</c:v>
                </c:pt>
                <c:pt idx="45">
                  <c:v>24.5</c:v>
                </c:pt>
                <c:pt idx="46">
                  <c:v>25</c:v>
                </c:pt>
                <c:pt idx="47">
                  <c:v>25.5</c:v>
                </c:pt>
                <c:pt idx="48">
                  <c:v>26</c:v>
                </c:pt>
                <c:pt idx="49">
                  <c:v>26.5</c:v>
                </c:pt>
                <c:pt idx="50">
                  <c:v>27</c:v>
                </c:pt>
                <c:pt idx="51">
                  <c:v>27.5</c:v>
                </c:pt>
                <c:pt idx="52">
                  <c:v>28</c:v>
                </c:pt>
                <c:pt idx="53">
                  <c:v>28.5</c:v>
                </c:pt>
                <c:pt idx="54">
                  <c:v>29</c:v>
                </c:pt>
                <c:pt idx="55">
                  <c:v>29.5</c:v>
                </c:pt>
                <c:pt idx="56">
                  <c:v>30</c:v>
                </c:pt>
              </c:numCache>
            </c:numRef>
          </c:cat>
          <c:val>
            <c:numRef>
              <c:f>Hoja1!$B$2:$B$58</c:f>
              <c:numCache>
                <c:formatCode>General</c:formatCode>
                <c:ptCount val="57"/>
                <c:pt idx="0">
                  <c:v>12.5</c:v>
                </c:pt>
                <c:pt idx="1">
                  <c:v>10</c:v>
                </c:pt>
                <c:pt idx="2">
                  <c:v>8.3333333333333357</c:v>
                </c:pt>
                <c:pt idx="3">
                  <c:v>7.1428571428571415</c:v>
                </c:pt>
                <c:pt idx="4">
                  <c:v>6.25</c:v>
                </c:pt>
                <c:pt idx="5">
                  <c:v>5.5555555555555518</c:v>
                </c:pt>
                <c:pt idx="6">
                  <c:v>5</c:v>
                </c:pt>
                <c:pt idx="7">
                  <c:v>4.5454545454545459</c:v>
                </c:pt>
                <c:pt idx="8">
                  <c:v>4.166666666666667</c:v>
                </c:pt>
                <c:pt idx="9">
                  <c:v>3.8461538461538463</c:v>
                </c:pt>
                <c:pt idx="10">
                  <c:v>3.5714285714285707</c:v>
                </c:pt>
                <c:pt idx="11">
                  <c:v>3.3333333333333335</c:v>
                </c:pt>
                <c:pt idx="12">
                  <c:v>3.125</c:v>
                </c:pt>
                <c:pt idx="13">
                  <c:v>2.9411764705882346</c:v>
                </c:pt>
                <c:pt idx="14">
                  <c:v>2.7777777777777799</c:v>
                </c:pt>
                <c:pt idx="15">
                  <c:v>2.6315789473684208</c:v>
                </c:pt>
                <c:pt idx="16">
                  <c:v>2.5</c:v>
                </c:pt>
                <c:pt idx="17">
                  <c:v>2.3809523809523809</c:v>
                </c:pt>
                <c:pt idx="18">
                  <c:v>2.2727272727272747</c:v>
                </c:pt>
                <c:pt idx="19">
                  <c:v>2.1739130434782608</c:v>
                </c:pt>
                <c:pt idx="20">
                  <c:v>2.0833333333333344</c:v>
                </c:pt>
                <c:pt idx="21">
                  <c:v>2</c:v>
                </c:pt>
                <c:pt idx="22">
                  <c:v>1.9230769230769238</c:v>
                </c:pt>
                <c:pt idx="23">
                  <c:v>1.8518518518518521</c:v>
                </c:pt>
                <c:pt idx="24">
                  <c:v>1.7857142857142854</c:v>
                </c:pt>
                <c:pt idx="25">
                  <c:v>1.7241379310344827</c:v>
                </c:pt>
                <c:pt idx="26">
                  <c:v>1.6666666666666667</c:v>
                </c:pt>
                <c:pt idx="27">
                  <c:v>1.6129032258064515</c:v>
                </c:pt>
                <c:pt idx="28">
                  <c:v>1.5625</c:v>
                </c:pt>
                <c:pt idx="29">
                  <c:v>1.5151515151515151</c:v>
                </c:pt>
                <c:pt idx="30">
                  <c:v>1.4705882352941178</c:v>
                </c:pt>
                <c:pt idx="31">
                  <c:v>1.4285714285714286</c:v>
                </c:pt>
                <c:pt idx="32">
                  <c:v>1.3888888888888893</c:v>
                </c:pt>
                <c:pt idx="33">
                  <c:v>1.3513513513513513</c:v>
                </c:pt>
                <c:pt idx="34">
                  <c:v>1.3157894736842106</c:v>
                </c:pt>
                <c:pt idx="35">
                  <c:v>1.2820512820512822</c:v>
                </c:pt>
                <c:pt idx="36">
                  <c:v>1.25</c:v>
                </c:pt>
                <c:pt idx="37">
                  <c:v>1.2195121951219512</c:v>
                </c:pt>
                <c:pt idx="38">
                  <c:v>1.1904761904761905</c:v>
                </c:pt>
                <c:pt idx="39">
                  <c:v>1.1627906976744178</c:v>
                </c:pt>
                <c:pt idx="40">
                  <c:v>1.1363636363636365</c:v>
                </c:pt>
                <c:pt idx="41">
                  <c:v>1.1111111111111116</c:v>
                </c:pt>
                <c:pt idx="42">
                  <c:v>1.0869565217391308</c:v>
                </c:pt>
                <c:pt idx="43">
                  <c:v>1.0638297872340414</c:v>
                </c:pt>
                <c:pt idx="44">
                  <c:v>1.0416666666666663</c:v>
                </c:pt>
                <c:pt idx="45">
                  <c:v>1.0204081632653061</c:v>
                </c:pt>
                <c:pt idx="46">
                  <c:v>1</c:v>
                </c:pt>
                <c:pt idx="47">
                  <c:v>0.98039215686274472</c:v>
                </c:pt>
                <c:pt idx="48">
                  <c:v>0.96153846153846168</c:v>
                </c:pt>
                <c:pt idx="49">
                  <c:v>0.94339622641509469</c:v>
                </c:pt>
                <c:pt idx="50">
                  <c:v>0.92592592592592571</c:v>
                </c:pt>
                <c:pt idx="51">
                  <c:v>0.90909090909090906</c:v>
                </c:pt>
                <c:pt idx="52">
                  <c:v>0.89285714285714268</c:v>
                </c:pt>
                <c:pt idx="53">
                  <c:v>0.87719298245614052</c:v>
                </c:pt>
                <c:pt idx="54">
                  <c:v>0.8620689655172411</c:v>
                </c:pt>
                <c:pt idx="55">
                  <c:v>0.84745762711864403</c:v>
                </c:pt>
                <c:pt idx="56">
                  <c:v>0.83333333333333359</c:v>
                </c:pt>
              </c:numCache>
            </c:numRef>
          </c:val>
          <c:smooth val="0"/>
        </c:ser>
        <c:ser>
          <c:idx val="1"/>
          <c:order val="1"/>
          <c:tx>
            <c:strRef>
              <c:f>Hoja1!$C$1</c:f>
              <c:strCache>
                <c:ptCount val="1"/>
                <c:pt idx="0">
                  <c:v>Columna1</c:v>
                </c:pt>
              </c:strCache>
            </c:strRef>
          </c:tx>
          <c:marker>
            <c:symbol val="none"/>
          </c:marker>
          <c:cat>
            <c:numRef>
              <c:f>Hoja1!$A$2:$A$58</c:f>
              <c:numCache>
                <c:formatCode>General</c:formatCode>
                <c:ptCount val="57"/>
                <c:pt idx="0">
                  <c:v>2</c:v>
                </c:pt>
                <c:pt idx="1">
                  <c:v>2.5</c:v>
                </c:pt>
                <c:pt idx="2">
                  <c:v>3</c:v>
                </c:pt>
                <c:pt idx="3">
                  <c:v>3.5</c:v>
                </c:pt>
                <c:pt idx="4">
                  <c:v>4</c:v>
                </c:pt>
                <c:pt idx="5">
                  <c:v>4.5</c:v>
                </c:pt>
                <c:pt idx="6">
                  <c:v>5</c:v>
                </c:pt>
                <c:pt idx="7">
                  <c:v>5.5</c:v>
                </c:pt>
                <c:pt idx="8">
                  <c:v>6</c:v>
                </c:pt>
                <c:pt idx="9">
                  <c:v>6.5</c:v>
                </c:pt>
                <c:pt idx="10">
                  <c:v>7</c:v>
                </c:pt>
                <c:pt idx="11">
                  <c:v>7.5</c:v>
                </c:pt>
                <c:pt idx="12">
                  <c:v>8</c:v>
                </c:pt>
                <c:pt idx="13">
                  <c:v>8.5</c:v>
                </c:pt>
                <c:pt idx="14">
                  <c:v>9</c:v>
                </c:pt>
                <c:pt idx="15">
                  <c:v>9.5</c:v>
                </c:pt>
                <c:pt idx="16">
                  <c:v>10</c:v>
                </c:pt>
                <c:pt idx="17">
                  <c:v>10.5</c:v>
                </c:pt>
                <c:pt idx="18">
                  <c:v>11</c:v>
                </c:pt>
                <c:pt idx="19">
                  <c:v>11.5</c:v>
                </c:pt>
                <c:pt idx="20">
                  <c:v>12</c:v>
                </c:pt>
                <c:pt idx="21">
                  <c:v>12.5</c:v>
                </c:pt>
                <c:pt idx="22">
                  <c:v>13</c:v>
                </c:pt>
                <c:pt idx="23">
                  <c:v>13.5</c:v>
                </c:pt>
                <c:pt idx="24">
                  <c:v>14</c:v>
                </c:pt>
                <c:pt idx="25">
                  <c:v>14.5</c:v>
                </c:pt>
                <c:pt idx="26">
                  <c:v>15</c:v>
                </c:pt>
                <c:pt idx="27">
                  <c:v>15.5</c:v>
                </c:pt>
                <c:pt idx="28">
                  <c:v>16</c:v>
                </c:pt>
                <c:pt idx="29">
                  <c:v>16.5</c:v>
                </c:pt>
                <c:pt idx="30">
                  <c:v>17</c:v>
                </c:pt>
                <c:pt idx="31">
                  <c:v>17.5</c:v>
                </c:pt>
                <c:pt idx="32">
                  <c:v>18</c:v>
                </c:pt>
                <c:pt idx="33">
                  <c:v>18.5</c:v>
                </c:pt>
                <c:pt idx="34">
                  <c:v>19</c:v>
                </c:pt>
                <c:pt idx="35">
                  <c:v>19.5</c:v>
                </c:pt>
                <c:pt idx="36">
                  <c:v>20</c:v>
                </c:pt>
                <c:pt idx="37">
                  <c:v>20.5</c:v>
                </c:pt>
                <c:pt idx="38">
                  <c:v>21</c:v>
                </c:pt>
                <c:pt idx="39">
                  <c:v>21.5</c:v>
                </c:pt>
                <c:pt idx="40">
                  <c:v>22</c:v>
                </c:pt>
                <c:pt idx="41">
                  <c:v>22.5</c:v>
                </c:pt>
                <c:pt idx="42">
                  <c:v>23</c:v>
                </c:pt>
                <c:pt idx="43">
                  <c:v>23.5</c:v>
                </c:pt>
                <c:pt idx="44">
                  <c:v>24</c:v>
                </c:pt>
                <c:pt idx="45">
                  <c:v>24.5</c:v>
                </c:pt>
                <c:pt idx="46">
                  <c:v>25</c:v>
                </c:pt>
                <c:pt idx="47">
                  <c:v>25.5</c:v>
                </c:pt>
                <c:pt idx="48">
                  <c:v>26</c:v>
                </c:pt>
                <c:pt idx="49">
                  <c:v>26.5</c:v>
                </c:pt>
                <c:pt idx="50">
                  <c:v>27</c:v>
                </c:pt>
                <c:pt idx="51">
                  <c:v>27.5</c:v>
                </c:pt>
                <c:pt idx="52">
                  <c:v>28</c:v>
                </c:pt>
                <c:pt idx="53">
                  <c:v>28.5</c:v>
                </c:pt>
                <c:pt idx="54">
                  <c:v>29</c:v>
                </c:pt>
                <c:pt idx="55">
                  <c:v>29.5</c:v>
                </c:pt>
                <c:pt idx="56">
                  <c:v>30</c:v>
                </c:pt>
              </c:numCache>
            </c:numRef>
          </c:cat>
          <c:val>
            <c:numRef>
              <c:f>Hoja1!$C$2:$C$58</c:f>
              <c:numCache>
                <c:formatCode>General</c:formatCode>
                <c:ptCount val="57"/>
                <c:pt idx="0">
                  <c:v>17.5</c:v>
                </c:pt>
                <c:pt idx="1">
                  <c:v>14</c:v>
                </c:pt>
                <c:pt idx="2">
                  <c:v>11.666666666666671</c:v>
                </c:pt>
                <c:pt idx="3">
                  <c:v>10</c:v>
                </c:pt>
                <c:pt idx="4">
                  <c:v>8.75</c:v>
                </c:pt>
                <c:pt idx="5">
                  <c:v>7.7777777777777777</c:v>
                </c:pt>
                <c:pt idx="6">
                  <c:v>7</c:v>
                </c:pt>
                <c:pt idx="7">
                  <c:v>6.3636363636363615</c:v>
                </c:pt>
                <c:pt idx="8">
                  <c:v>5.8333333333333348</c:v>
                </c:pt>
                <c:pt idx="9">
                  <c:v>5.384615384615385</c:v>
                </c:pt>
                <c:pt idx="10">
                  <c:v>5</c:v>
                </c:pt>
                <c:pt idx="11">
                  <c:v>4.666666666666667</c:v>
                </c:pt>
                <c:pt idx="12">
                  <c:v>4.375</c:v>
                </c:pt>
                <c:pt idx="13">
                  <c:v>4.117647058823529</c:v>
                </c:pt>
                <c:pt idx="14">
                  <c:v>3.888888888888888</c:v>
                </c:pt>
                <c:pt idx="15">
                  <c:v>3.6842105263157894</c:v>
                </c:pt>
                <c:pt idx="16">
                  <c:v>3.5</c:v>
                </c:pt>
                <c:pt idx="17">
                  <c:v>3.3333333333333335</c:v>
                </c:pt>
                <c:pt idx="18">
                  <c:v>3.1818181818181803</c:v>
                </c:pt>
                <c:pt idx="19">
                  <c:v>3.0434782608695654</c:v>
                </c:pt>
                <c:pt idx="20">
                  <c:v>2.9166666666666656</c:v>
                </c:pt>
                <c:pt idx="21">
                  <c:v>2.8</c:v>
                </c:pt>
                <c:pt idx="22">
                  <c:v>2.6923076923076934</c:v>
                </c:pt>
                <c:pt idx="23">
                  <c:v>2.5925925925925934</c:v>
                </c:pt>
                <c:pt idx="24">
                  <c:v>2.5</c:v>
                </c:pt>
                <c:pt idx="25">
                  <c:v>2.4137931034482749</c:v>
                </c:pt>
                <c:pt idx="26">
                  <c:v>2.3333333333333335</c:v>
                </c:pt>
                <c:pt idx="27">
                  <c:v>2.2580645161290334</c:v>
                </c:pt>
                <c:pt idx="28">
                  <c:v>2.1875000000000009</c:v>
                </c:pt>
                <c:pt idx="29">
                  <c:v>2.1212121212121207</c:v>
                </c:pt>
                <c:pt idx="30">
                  <c:v>2.0588235294117636</c:v>
                </c:pt>
                <c:pt idx="31">
                  <c:v>2</c:v>
                </c:pt>
                <c:pt idx="32">
                  <c:v>1.9444444444444444</c:v>
                </c:pt>
                <c:pt idx="33">
                  <c:v>1.8918918918918919</c:v>
                </c:pt>
                <c:pt idx="34">
                  <c:v>1.8421052631578947</c:v>
                </c:pt>
                <c:pt idx="35">
                  <c:v>1.7948717948717949</c:v>
                </c:pt>
                <c:pt idx="36">
                  <c:v>1.75</c:v>
                </c:pt>
                <c:pt idx="37">
                  <c:v>1.7073170731707321</c:v>
                </c:pt>
                <c:pt idx="38">
                  <c:v>1.6666666666666667</c:v>
                </c:pt>
                <c:pt idx="39">
                  <c:v>1.6279069767441858</c:v>
                </c:pt>
                <c:pt idx="40">
                  <c:v>1.5909090909090904</c:v>
                </c:pt>
                <c:pt idx="41">
                  <c:v>1.555555555555556</c:v>
                </c:pt>
                <c:pt idx="42">
                  <c:v>1.5217391304347823</c:v>
                </c:pt>
                <c:pt idx="43">
                  <c:v>1.4893617021276586</c:v>
                </c:pt>
                <c:pt idx="44">
                  <c:v>1.4583333333333333</c:v>
                </c:pt>
                <c:pt idx="45">
                  <c:v>1.4285714285714286</c:v>
                </c:pt>
                <c:pt idx="46">
                  <c:v>1.4</c:v>
                </c:pt>
                <c:pt idx="47">
                  <c:v>1.3725490196078431</c:v>
                </c:pt>
                <c:pt idx="48">
                  <c:v>1.3461538461538467</c:v>
                </c:pt>
                <c:pt idx="49">
                  <c:v>1.320754716981132</c:v>
                </c:pt>
                <c:pt idx="50">
                  <c:v>1.2962962962962958</c:v>
                </c:pt>
                <c:pt idx="51">
                  <c:v>1.2727272727272723</c:v>
                </c:pt>
                <c:pt idx="52">
                  <c:v>1.25</c:v>
                </c:pt>
                <c:pt idx="53">
                  <c:v>1.2280701754385965</c:v>
                </c:pt>
                <c:pt idx="54">
                  <c:v>1.2068965517241375</c:v>
                </c:pt>
                <c:pt idx="55">
                  <c:v>1.1864406779661021</c:v>
                </c:pt>
                <c:pt idx="56">
                  <c:v>1.1666666666666667</c:v>
                </c:pt>
              </c:numCache>
            </c:numRef>
          </c:val>
          <c:smooth val="0"/>
        </c:ser>
        <c:dLbls>
          <c:showLegendKey val="0"/>
          <c:showVal val="0"/>
          <c:showCatName val="0"/>
          <c:showSerName val="0"/>
          <c:showPercent val="0"/>
          <c:showBubbleSize val="0"/>
        </c:dLbls>
        <c:dropLines>
          <c:spPr>
            <a:ln>
              <a:noFill/>
            </a:ln>
          </c:spPr>
        </c:dropLines>
        <c:smooth val="0"/>
        <c:axId val="1224348048"/>
        <c:axId val="1224349136"/>
      </c:lineChart>
      <c:catAx>
        <c:axId val="1224348048"/>
        <c:scaling>
          <c:orientation val="minMax"/>
        </c:scaling>
        <c:delete val="0"/>
        <c:axPos val="b"/>
        <c:minorGridlines>
          <c:spPr>
            <a:ln>
              <a:noFill/>
            </a:ln>
          </c:spPr>
        </c:minorGridlines>
        <c:title>
          <c:tx>
            <c:rich>
              <a:bodyPr/>
              <a:lstStyle/>
              <a:p>
                <a:pPr>
                  <a:defRPr sz="1400" b="0"/>
                </a:pPr>
                <a:r>
                  <a:rPr lang="es-ES" sz="1400" b="0" dirty="0" smtClean="0"/>
                  <a:t>V</a:t>
                </a:r>
                <a:endParaRPr lang="es-ES" sz="1400" b="0" dirty="0"/>
              </a:p>
            </c:rich>
          </c:tx>
          <c:layout>
            <c:manualLayout>
              <c:xMode val="edge"/>
              <c:yMode val="edge"/>
              <c:x val="0.91260729416452591"/>
              <c:y val="0.86597919007980828"/>
            </c:manualLayout>
          </c:layout>
          <c:overlay val="0"/>
        </c:title>
        <c:numFmt formatCode="General" sourceLinked="1"/>
        <c:majorTickMark val="none"/>
        <c:minorTickMark val="none"/>
        <c:tickLblPos val="none"/>
        <c:spPr>
          <a:ln>
            <a:solidFill>
              <a:schemeClr val="tx1"/>
            </a:solidFill>
          </a:ln>
        </c:spPr>
        <c:txPr>
          <a:bodyPr/>
          <a:lstStyle/>
          <a:p>
            <a:pPr>
              <a:defRPr sz="1400"/>
            </a:pPr>
            <a:endParaRPr lang="es-ES"/>
          </a:p>
        </c:txPr>
        <c:crossAx val="1224349136"/>
        <c:crosses val="autoZero"/>
        <c:auto val="1"/>
        <c:lblAlgn val="ctr"/>
        <c:lblOffset val="100"/>
        <c:tickLblSkip val="20"/>
        <c:tickMarkSkip val="20"/>
        <c:noMultiLvlLbl val="0"/>
      </c:catAx>
      <c:valAx>
        <c:axId val="1224349136"/>
        <c:scaling>
          <c:orientation val="minMax"/>
        </c:scaling>
        <c:delete val="0"/>
        <c:axPos val="l"/>
        <c:majorGridlines>
          <c:spPr>
            <a:ln>
              <a:noFill/>
            </a:ln>
          </c:spPr>
        </c:majorGridlines>
        <c:title>
          <c:tx>
            <c:rich>
              <a:bodyPr rot="0" vert="horz"/>
              <a:lstStyle/>
              <a:p>
                <a:pPr>
                  <a:defRPr sz="1400" b="0"/>
                </a:pPr>
                <a:r>
                  <a:rPr lang="es-ES" sz="1400" b="0" dirty="0" smtClean="0"/>
                  <a:t>P</a:t>
                </a:r>
                <a:endParaRPr lang="es-ES" sz="1400" b="0" dirty="0"/>
              </a:p>
            </c:rich>
          </c:tx>
          <c:layout>
            <c:manualLayout>
              <c:xMode val="edge"/>
              <c:yMode val="edge"/>
              <c:x val="3.1367026038199165E-2"/>
              <c:y val="3.3141772995300503E-3"/>
            </c:manualLayout>
          </c:layout>
          <c:overlay val="0"/>
        </c:title>
        <c:numFmt formatCode="General" sourceLinked="1"/>
        <c:majorTickMark val="none"/>
        <c:minorTickMark val="none"/>
        <c:tickLblPos val="none"/>
        <c:spPr>
          <a:ln>
            <a:solidFill>
              <a:schemeClr val="tx1"/>
            </a:solidFill>
          </a:ln>
        </c:spPr>
        <c:txPr>
          <a:bodyPr/>
          <a:lstStyle/>
          <a:p>
            <a:pPr>
              <a:defRPr sz="1400"/>
            </a:pPr>
            <a:endParaRPr lang="es-ES"/>
          </a:p>
        </c:txPr>
        <c:crossAx val="1224348048"/>
        <c:crossesAt val="1"/>
        <c:crossBetween val="between"/>
      </c:valAx>
    </c:plotArea>
    <c:plotVisOnly val="1"/>
    <c:dispBlanksAs val="zero"/>
    <c:showDLblsOverMax val="0"/>
  </c:chart>
  <c:txPr>
    <a:bodyPr/>
    <a:lstStyle/>
    <a:p>
      <a:pPr>
        <a:defRPr sz="1800"/>
      </a:pPr>
      <a:endParaRPr lang="es-E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0.09151</cdr:x>
      <cdr:y>0.81526</cdr:y>
    </cdr:from>
    <cdr:to>
      <cdr:x>0.44891</cdr:x>
      <cdr:y>0.81678</cdr:y>
    </cdr:to>
    <cdr:cxnSp macro="">
      <cdr:nvCxnSpPr>
        <cdr:cNvPr id="2" name="27 Conector recto"/>
        <cdr:cNvCxnSpPr/>
      </cdr:nvCxnSpPr>
      <cdr:spPr>
        <a:xfrm xmlns:a="http://schemas.openxmlformats.org/drawingml/2006/main" flipH="1" flipV="1">
          <a:off x="333449" y="2503443"/>
          <a:ext cx="1302364" cy="4690"/>
        </a:xfrm>
        <a:prstGeom xmlns:a="http://schemas.openxmlformats.org/drawingml/2006/main" prst="line">
          <a:avLst/>
        </a:prstGeom>
        <a:ln xmlns:a="http://schemas.openxmlformats.org/drawingml/2006/main">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0.08846</cdr:x>
      <cdr:y>0.63812</cdr:y>
    </cdr:from>
    <cdr:to>
      <cdr:x>0.22</cdr:x>
      <cdr:y>0.63888</cdr:y>
    </cdr:to>
    <cdr:cxnSp macro="">
      <cdr:nvCxnSpPr>
        <cdr:cNvPr id="5" name="27 Conector recto"/>
        <cdr:cNvCxnSpPr/>
      </cdr:nvCxnSpPr>
      <cdr:spPr>
        <a:xfrm xmlns:a="http://schemas.openxmlformats.org/drawingml/2006/main" flipH="1">
          <a:off x="322335" y="1959497"/>
          <a:ext cx="479353" cy="2347"/>
        </a:xfrm>
        <a:prstGeom xmlns:a="http://schemas.openxmlformats.org/drawingml/2006/main" prst="line">
          <a:avLst/>
        </a:prstGeom>
        <a:ln xmlns:a="http://schemas.openxmlformats.org/drawingml/2006/main">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AB78B-36E7-4C69-B86D-B7715E2C1DC0}" type="datetimeFigureOut">
              <a:rPr lang="es-ES" smtClean="0"/>
              <a:pPr/>
              <a:t>22/08/2016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8CFF2-5E04-4CC5-82AA-7F57CF887B75}" type="slidenum">
              <a:rPr lang="es-ES" smtClean="0"/>
              <a:pPr/>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16</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17</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18</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19</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20</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21</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22</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23</a:t>
            </a:fld>
            <a:endParaRPr lang="es-ES" dirty="0"/>
          </a:p>
        </p:txBody>
      </p:sp>
    </p:spTree>
    <p:extLst>
      <p:ext uri="{BB962C8B-B14F-4D97-AF65-F5344CB8AC3E}">
        <p14:creationId xmlns:p14="http://schemas.microsoft.com/office/powerpoint/2010/main" val="3755925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24</a:t>
            </a:fld>
            <a:endParaRPr lang="es-ES" dirty="0"/>
          </a:p>
        </p:txBody>
      </p:sp>
    </p:spTree>
    <p:extLst>
      <p:ext uri="{BB962C8B-B14F-4D97-AF65-F5344CB8AC3E}">
        <p14:creationId xmlns:p14="http://schemas.microsoft.com/office/powerpoint/2010/main" val="3755925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323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44721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76018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392149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84913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9066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1510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52277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2240229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1219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490996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82140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9111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62617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24291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77493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8934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48014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37579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41964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53006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72734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259198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69953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1255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377031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45440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79852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26564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15668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71004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313090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2064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939677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59291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865106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144067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883283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540564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39819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592539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25913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40726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781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23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275063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4830159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43683424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chart" Target="../charts/chart1.xml"/><Relationship Id="rId4" Type="http://schemas.openxmlformats.org/officeDocument/2006/relationships/chart" Target="../charts/chart1.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chart" Target="../charts/chart3.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chart" Target="../charts/chart4.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chart" Target="../charts/chart5.xml"/><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chart" Target="../charts/chart5.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7.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6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9.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09182" y="3521122"/>
            <a:ext cx="6523629"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II. ESTADOS DE AGREGACIÓN.</a:t>
            </a:r>
          </a:p>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TEORÍA CINÉTICO-MOLECULAR</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0367"/>
          <a:stretch/>
        </p:blipFill>
        <p:spPr bwMode="auto">
          <a:xfrm>
            <a:off x="2126562" y="4653318"/>
            <a:ext cx="2853132" cy="165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número de diapositiva"/>
          <p:cNvSpPr>
            <a:spLocks noGrp="1"/>
          </p:cNvSpPr>
          <p:nvPr>
            <p:ph type="sldNum" sz="quarter" idx="12"/>
          </p:nvPr>
        </p:nvSpPr>
        <p:spPr/>
        <p:txBody>
          <a:bodyPr/>
          <a:lstStyle/>
          <a:p>
            <a:fld id="{28E07C7F-89CF-4626-85D0-0A10A7194231}" type="slidenum">
              <a:rPr lang="es-ES" smtClean="0"/>
              <a:pPr/>
              <a:t>1</a:t>
            </a:fld>
            <a:endParaRPr lang="es-ES" dirty="0"/>
          </a:p>
        </p:txBody>
      </p:sp>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1883391" y="2142698"/>
            <a:ext cx="4698722" cy="1200329"/>
          </a:xfrm>
          <a:prstGeom prst="rect">
            <a:avLst/>
          </a:prstGeom>
          <a:noFill/>
        </p:spPr>
        <p:txBody>
          <a:bodyPr wrap="none" rtlCol="0">
            <a:spAutoFit/>
          </a:bodyPr>
          <a:lstStyle/>
          <a:p>
            <a:pPr marL="342900" indent="-342900">
              <a:buAutoNum type="arabicPeriod"/>
            </a:pPr>
            <a:r>
              <a:rPr lang="es-ES" dirty="0" smtClean="0"/>
              <a:t>Los estados de agregación de la materia</a:t>
            </a:r>
          </a:p>
          <a:p>
            <a:pPr marL="342900" indent="-342900">
              <a:buAutoNum type="arabicPeriod"/>
            </a:pPr>
            <a:r>
              <a:rPr lang="es-ES" dirty="0" smtClean="0"/>
              <a:t>Los gases y la teoría cinética</a:t>
            </a:r>
          </a:p>
          <a:p>
            <a:pPr marL="342900" indent="-342900">
              <a:buAutoNum type="arabicPeriod"/>
            </a:pPr>
            <a:r>
              <a:rPr lang="es-ES" dirty="0" smtClean="0"/>
              <a:t>Las leyes de los gases</a:t>
            </a:r>
          </a:p>
          <a:p>
            <a:pPr marL="342900" indent="-342900">
              <a:buAutoNum type="arabicPeriod"/>
            </a:pPr>
            <a:r>
              <a:rPr lang="es-ES" dirty="0" smtClean="0"/>
              <a:t>La teoría cinético-molecular</a:t>
            </a:r>
          </a:p>
        </p:txBody>
      </p:sp>
      <p:sp>
        <p:nvSpPr>
          <p:cNvPr id="7"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a:t>
            </a:fld>
            <a:endParaRPr lang="es-ES" dirty="0">
              <a:solidFill>
                <a:srgbClr val="C00000"/>
              </a:solidFill>
            </a:endParaRPr>
          </a:p>
        </p:txBody>
      </p:sp>
      <p:sp>
        <p:nvSpPr>
          <p:cNvPr id="8" name="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Arial" pitchFamily="34" charset="0"/>
                <a:cs typeface="Arial" pitchFamily="34" charset="0"/>
              </a:rPr>
              <a:t>Índice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1</a:t>
            </a:r>
            <a:r>
              <a:rPr lang="es-ES" b="1" dirty="0" smtClean="0">
                <a:solidFill>
                  <a:srgbClr val="C00000"/>
                </a:solidFill>
              </a:rPr>
              <a:t> Los estados de agregación de la materia</a:t>
            </a:r>
            <a:endParaRPr lang="es-ES" b="1" dirty="0">
              <a:solidFill>
                <a:srgbClr val="C0000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2233293439"/>
              </p:ext>
            </p:extLst>
          </p:nvPr>
        </p:nvGraphicFramePr>
        <p:xfrm>
          <a:off x="791571" y="1241943"/>
          <a:ext cx="7492620" cy="4444396"/>
        </p:xfrm>
        <a:graphic>
          <a:graphicData uri="http://schemas.openxmlformats.org/drawingml/2006/table">
            <a:tbl>
              <a:tblPr firstRow="1" bandRow="1">
                <a:tableStyleId>{5C22544A-7EE6-4342-B048-85BDC9FD1C3A}</a:tableStyleId>
              </a:tblPr>
              <a:tblGrid>
                <a:gridCol w="1873155"/>
                <a:gridCol w="1873155"/>
                <a:gridCol w="1873155"/>
                <a:gridCol w="1873155"/>
              </a:tblGrid>
              <a:tr h="407589">
                <a:tc>
                  <a:txBody>
                    <a:bodyPr/>
                    <a:lstStyle/>
                    <a:p>
                      <a:endParaRPr lang="es-E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gridSpan="3">
                  <a:txBody>
                    <a:bodyPr/>
                    <a:lstStyle/>
                    <a:p>
                      <a:pPr algn="ctr"/>
                      <a:r>
                        <a:rPr lang="es-ES" dirty="0" smtClean="0">
                          <a:solidFill>
                            <a:srgbClr val="C00000"/>
                          </a:solidFill>
                        </a:rPr>
                        <a:t>Estados de la materia</a:t>
                      </a:r>
                      <a:endParaRPr lang="es-E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s-ES" dirty="0"/>
                    </a:p>
                  </a:txBody>
                  <a:tcPr/>
                </a:tc>
                <a:tc hMerge="1">
                  <a:txBody>
                    <a:bodyPr/>
                    <a:lstStyle/>
                    <a:p>
                      <a:endParaRPr lang="es-ES" dirty="0"/>
                    </a:p>
                  </a:txBody>
                  <a:tcPr/>
                </a:tc>
              </a:tr>
              <a:tr h="407589">
                <a:tc>
                  <a:txBody>
                    <a:bodyPr/>
                    <a:lstStyle/>
                    <a:p>
                      <a:pPr algn="ctr"/>
                      <a:r>
                        <a:rPr lang="es-ES" b="1" dirty="0" smtClean="0">
                          <a:solidFill>
                            <a:schemeClr val="bg1"/>
                          </a:solidFill>
                        </a:rPr>
                        <a:t>Propiedad</a:t>
                      </a:r>
                      <a:endParaRPr lang="es-E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s-ES" b="1" dirty="0" smtClean="0"/>
                        <a:t>Sólido</a:t>
                      </a:r>
                      <a:endParaRPr lang="es-E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b="1" dirty="0" smtClean="0"/>
                        <a:t>Líquido</a:t>
                      </a:r>
                      <a:endParaRPr lang="es-E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b="1" dirty="0" smtClean="0"/>
                        <a:t>Gaseoso</a:t>
                      </a:r>
                      <a:endParaRPr lang="es-E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3510">
                <a:tc>
                  <a:txBody>
                    <a:bodyPr/>
                    <a:lstStyle/>
                    <a:p>
                      <a:r>
                        <a:rPr lang="es-ES" sz="1600" dirty="0" smtClean="0">
                          <a:solidFill>
                            <a:schemeClr val="bg1"/>
                          </a:solidFill>
                        </a:rPr>
                        <a:t>Forma</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Propia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Se adapta al recipiente</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Se adapta al recipiente</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703510">
                <a:tc>
                  <a:txBody>
                    <a:bodyPr/>
                    <a:lstStyle/>
                    <a:p>
                      <a:r>
                        <a:rPr lang="es-ES" sz="1600" dirty="0" smtClean="0">
                          <a:solidFill>
                            <a:schemeClr val="bg1"/>
                          </a:solidFill>
                        </a:rPr>
                        <a:t>Volumen</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Propio</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Propio</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Ocupa</a:t>
                      </a:r>
                      <a:r>
                        <a:rPr lang="es-ES" sz="1600" baseline="0" dirty="0" smtClean="0">
                          <a:solidFill>
                            <a:srgbClr val="C00000"/>
                          </a:solidFill>
                        </a:rPr>
                        <a:t> el del recipiente</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407589">
                <a:tc>
                  <a:txBody>
                    <a:bodyPr/>
                    <a:lstStyle/>
                    <a:p>
                      <a:r>
                        <a:rPr lang="es-ES" sz="1600" dirty="0" smtClean="0">
                          <a:solidFill>
                            <a:schemeClr val="bg1"/>
                          </a:solidFill>
                        </a:rPr>
                        <a:t>Rigidez</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Rígido</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Fluido</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Fluido</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703510">
                <a:tc>
                  <a:txBody>
                    <a:bodyPr/>
                    <a:lstStyle/>
                    <a:p>
                      <a:r>
                        <a:rPr lang="es-ES" sz="1600" dirty="0" smtClean="0">
                          <a:solidFill>
                            <a:schemeClr val="bg1"/>
                          </a:solidFill>
                        </a:rPr>
                        <a:t>Expansión/</a:t>
                      </a:r>
                    </a:p>
                    <a:p>
                      <a:r>
                        <a:rPr lang="es-ES" sz="1600" dirty="0" smtClean="0">
                          <a:solidFill>
                            <a:schemeClr val="bg1"/>
                          </a:solidFill>
                        </a:rPr>
                        <a:t>dilatación</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Pequeña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Pequeña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Expansión ilimitada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703510">
                <a:tc>
                  <a:txBody>
                    <a:bodyPr/>
                    <a:lstStyle/>
                    <a:p>
                      <a:r>
                        <a:rPr lang="es-ES" sz="1600" dirty="0" smtClean="0">
                          <a:solidFill>
                            <a:schemeClr val="bg1"/>
                          </a:solidFill>
                        </a:rPr>
                        <a:t>Compresibilidad</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Prácticamente nula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Prácticamente nula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Muy elevada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407589">
                <a:tc>
                  <a:txBody>
                    <a:bodyPr/>
                    <a:lstStyle/>
                    <a:p>
                      <a:r>
                        <a:rPr lang="es-ES" sz="1600" dirty="0" smtClean="0">
                          <a:solidFill>
                            <a:schemeClr val="bg1"/>
                          </a:solidFill>
                        </a:rPr>
                        <a:t>Densidad</a:t>
                      </a:r>
                      <a:endParaRPr lang="es-E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s-ES" sz="1600" dirty="0" smtClean="0">
                          <a:solidFill>
                            <a:srgbClr val="C00000"/>
                          </a:solidFill>
                        </a:rPr>
                        <a:t>Alta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Media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algn="ctr"/>
                      <a:r>
                        <a:rPr lang="es-ES" sz="1600" dirty="0" smtClean="0">
                          <a:solidFill>
                            <a:srgbClr val="C00000"/>
                          </a:solidFill>
                        </a:rPr>
                        <a:t>Baja</a:t>
                      </a:r>
                      <a:endParaRPr lang="es-ES" sz="1600"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bl>
          </a:graphicData>
        </a:graphic>
      </p:graphicFrame>
      <p:sp>
        <p:nvSpPr>
          <p:cNvPr id="7" name="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8"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3</a:t>
            </a:fld>
            <a:endParaRPr lang="es-ES" dirty="0">
              <a:solidFill>
                <a:srgbClr val="C00000"/>
              </a:solidFill>
            </a:endParaRPr>
          </a:p>
        </p:txBody>
      </p:sp>
    </p:spTree>
    <p:extLst>
      <p:ext uri="{BB962C8B-B14F-4D97-AF65-F5344CB8AC3E}">
        <p14:creationId xmlns:p14="http://schemas.microsoft.com/office/powerpoint/2010/main" val="9803483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13" name="212 Grupo"/>
          <p:cNvGrpSpPr/>
          <p:nvPr/>
        </p:nvGrpSpPr>
        <p:grpSpPr>
          <a:xfrm>
            <a:off x="2412327" y="3587180"/>
            <a:ext cx="4278266" cy="544379"/>
            <a:chOff x="2412327" y="3587180"/>
            <a:chExt cx="4278266" cy="544379"/>
          </a:xfrm>
        </p:grpSpPr>
        <p:sp>
          <p:nvSpPr>
            <p:cNvPr id="118" name="117 Flecha a la derecha con bandas"/>
            <p:cNvSpPr/>
            <p:nvPr/>
          </p:nvSpPr>
          <p:spPr>
            <a:xfrm flipH="1">
              <a:off x="2412327" y="3591439"/>
              <a:ext cx="1215909" cy="224511"/>
            </a:xfrm>
            <a:prstGeom prst="stripedRightArrow">
              <a:avLst>
                <a:gd name="adj1" fmla="val 43307"/>
                <a:gd name="adj2" fmla="val 141403"/>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0" name="119 Flecha a la derecha con bandas"/>
            <p:cNvSpPr/>
            <p:nvPr/>
          </p:nvSpPr>
          <p:spPr>
            <a:xfrm flipH="1">
              <a:off x="5474684" y="3587180"/>
              <a:ext cx="1215909" cy="190674"/>
            </a:xfrm>
            <a:prstGeom prst="stripedRightArrow">
              <a:avLst>
                <a:gd name="adj1" fmla="val 43307"/>
                <a:gd name="adj2" fmla="val 141403"/>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6" name="125 CuadroTexto"/>
            <p:cNvSpPr txBox="1"/>
            <p:nvPr/>
          </p:nvSpPr>
          <p:spPr>
            <a:xfrm>
              <a:off x="2426394" y="3763786"/>
              <a:ext cx="1355243" cy="338554"/>
            </a:xfrm>
            <a:prstGeom prst="rect">
              <a:avLst/>
            </a:prstGeom>
            <a:noFill/>
          </p:spPr>
          <p:txBody>
            <a:bodyPr wrap="none" rtlCol="0">
              <a:spAutoFit/>
            </a:bodyPr>
            <a:lstStyle/>
            <a:p>
              <a:r>
                <a:rPr lang="es-ES" sz="1600" dirty="0" smtClean="0"/>
                <a:t>Solidificación</a:t>
              </a:r>
              <a:endParaRPr lang="es-ES" sz="1600" baseline="-25000" dirty="0"/>
            </a:p>
          </p:txBody>
        </p:sp>
        <p:sp>
          <p:nvSpPr>
            <p:cNvPr id="128" name="127 CuadroTexto"/>
            <p:cNvSpPr txBox="1"/>
            <p:nvPr/>
          </p:nvSpPr>
          <p:spPr>
            <a:xfrm>
              <a:off x="5529309" y="3793005"/>
              <a:ext cx="1019831" cy="338554"/>
            </a:xfrm>
            <a:prstGeom prst="rect">
              <a:avLst/>
            </a:prstGeom>
            <a:noFill/>
          </p:spPr>
          <p:txBody>
            <a:bodyPr wrap="none" rtlCol="0">
              <a:spAutoFit/>
            </a:bodyPr>
            <a:lstStyle/>
            <a:p>
              <a:r>
                <a:rPr lang="es-ES" sz="1600" dirty="0" smtClean="0"/>
                <a:t>Licuación</a:t>
              </a:r>
              <a:endParaRPr lang="es-ES" sz="1600" baseline="-25000" dirty="0"/>
            </a:p>
          </p:txBody>
        </p:sp>
      </p:grpSp>
      <p:grpSp>
        <p:nvGrpSpPr>
          <p:cNvPr id="239" name="238 Grupo"/>
          <p:cNvGrpSpPr/>
          <p:nvPr/>
        </p:nvGrpSpPr>
        <p:grpSpPr>
          <a:xfrm>
            <a:off x="1649384" y="1438063"/>
            <a:ext cx="5924303" cy="1771757"/>
            <a:chOff x="1649384" y="1438063"/>
            <a:chExt cx="5924303" cy="1771757"/>
          </a:xfrm>
        </p:grpSpPr>
        <p:sp>
          <p:nvSpPr>
            <p:cNvPr id="64" name="63 Flecha curvada hacia abajo"/>
            <p:cNvSpPr/>
            <p:nvPr/>
          </p:nvSpPr>
          <p:spPr>
            <a:xfrm>
              <a:off x="1649384" y="1794155"/>
              <a:ext cx="5924303" cy="1415665"/>
            </a:xfrm>
            <a:prstGeom prst="curvedDownArrow">
              <a:avLst>
                <a:gd name="adj1" fmla="val 32537"/>
                <a:gd name="adj2" fmla="val 56147"/>
                <a:gd name="adj3" fmla="val 31106"/>
              </a:avLst>
            </a:prstGeom>
            <a:gradFill>
              <a:gsLst>
                <a:gs pos="0">
                  <a:srgbClr val="002060"/>
                </a:gs>
                <a:gs pos="21001">
                  <a:srgbClr val="0819FB"/>
                </a:gs>
                <a:gs pos="35001">
                  <a:srgbClr val="1A8D48"/>
                </a:gs>
                <a:gs pos="52000">
                  <a:srgbClr val="FFFF00"/>
                </a:gs>
                <a:gs pos="73000">
                  <a:srgbClr val="EE3F17"/>
                </a:gs>
                <a:gs pos="88000">
                  <a:srgbClr val="E81766"/>
                </a:gs>
                <a:gs pos="100000">
                  <a:srgbClr val="A603AB"/>
                </a:gs>
              </a:gsLst>
              <a:lin ang="5400000" scaled="0"/>
            </a:gra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129" name="128 CuadroTexto"/>
            <p:cNvSpPr txBox="1"/>
            <p:nvPr/>
          </p:nvSpPr>
          <p:spPr>
            <a:xfrm>
              <a:off x="4049230" y="1438063"/>
              <a:ext cx="1276311" cy="338554"/>
            </a:xfrm>
            <a:prstGeom prst="rect">
              <a:avLst/>
            </a:prstGeom>
            <a:noFill/>
          </p:spPr>
          <p:txBody>
            <a:bodyPr wrap="none" rtlCol="0">
              <a:spAutoFit/>
            </a:bodyPr>
            <a:lstStyle/>
            <a:p>
              <a:r>
                <a:rPr lang="es-ES" sz="1600" dirty="0" smtClean="0"/>
                <a:t>Sublimación</a:t>
              </a:r>
              <a:endParaRPr lang="es-ES" sz="1600" baseline="-25000" dirty="0"/>
            </a:p>
          </p:txBody>
        </p:sp>
      </p:grpSp>
      <p:grpSp>
        <p:nvGrpSpPr>
          <p:cNvPr id="240" name="239 Grupo"/>
          <p:cNvGrpSpPr/>
          <p:nvPr/>
        </p:nvGrpSpPr>
        <p:grpSpPr>
          <a:xfrm>
            <a:off x="1478528" y="3763099"/>
            <a:ext cx="5924303" cy="2066929"/>
            <a:chOff x="1478528" y="3763099"/>
            <a:chExt cx="5924303" cy="2066929"/>
          </a:xfrm>
        </p:grpSpPr>
        <p:sp>
          <p:nvSpPr>
            <p:cNvPr id="125" name="124 Flecha curvada hacia abajo"/>
            <p:cNvSpPr/>
            <p:nvPr/>
          </p:nvSpPr>
          <p:spPr>
            <a:xfrm flipH="1" flipV="1">
              <a:off x="1478528" y="3763099"/>
              <a:ext cx="5924303" cy="1646452"/>
            </a:xfrm>
            <a:prstGeom prst="curvedDownArrow">
              <a:avLst>
                <a:gd name="adj1" fmla="val 32537"/>
                <a:gd name="adj2" fmla="val 56147"/>
                <a:gd name="adj3" fmla="val 31106"/>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130" name="129 CuadroTexto"/>
            <p:cNvSpPr txBox="1"/>
            <p:nvPr/>
          </p:nvSpPr>
          <p:spPr>
            <a:xfrm>
              <a:off x="3688883" y="5491474"/>
              <a:ext cx="1955792" cy="338554"/>
            </a:xfrm>
            <a:prstGeom prst="rect">
              <a:avLst/>
            </a:prstGeom>
            <a:noFill/>
          </p:spPr>
          <p:txBody>
            <a:bodyPr wrap="none" rtlCol="0">
              <a:spAutoFit/>
            </a:bodyPr>
            <a:lstStyle/>
            <a:p>
              <a:r>
                <a:rPr lang="es-ES" sz="1600" dirty="0" smtClean="0"/>
                <a:t>Sublimación inversa</a:t>
              </a:r>
              <a:endParaRPr lang="es-ES" sz="1600" baseline="-25000" dirty="0"/>
            </a:p>
          </p:txBody>
        </p:sp>
      </p:grpSp>
      <p:grpSp>
        <p:nvGrpSpPr>
          <p:cNvPr id="3" name="2 Grupo"/>
          <p:cNvGrpSpPr/>
          <p:nvPr/>
        </p:nvGrpSpPr>
        <p:grpSpPr>
          <a:xfrm>
            <a:off x="180234" y="3836077"/>
            <a:ext cx="1386636" cy="1487939"/>
            <a:chOff x="193882" y="4081737"/>
            <a:chExt cx="1386636" cy="1487939"/>
          </a:xfrm>
        </p:grpSpPr>
        <p:grpSp>
          <p:nvGrpSpPr>
            <p:cNvPr id="2" name="1 Grupo"/>
            <p:cNvGrpSpPr/>
            <p:nvPr/>
          </p:nvGrpSpPr>
          <p:grpSpPr>
            <a:xfrm>
              <a:off x="531506" y="4081737"/>
              <a:ext cx="1049012" cy="1178451"/>
              <a:chOff x="320491" y="4236481"/>
              <a:chExt cx="1049012" cy="1178451"/>
            </a:xfrm>
          </p:grpSpPr>
          <p:grpSp>
            <p:nvGrpSpPr>
              <p:cNvPr id="68" name="67 Grupo"/>
              <p:cNvGrpSpPr/>
              <p:nvPr/>
            </p:nvGrpSpPr>
            <p:grpSpPr>
              <a:xfrm>
                <a:off x="320491" y="4916418"/>
                <a:ext cx="1037289" cy="261706"/>
                <a:chOff x="334559" y="4916418"/>
                <a:chExt cx="1037289" cy="261706"/>
              </a:xfrm>
            </p:grpSpPr>
            <p:pic>
              <p:nvPicPr>
                <p:cNvPr id="15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7" name="156 Grupo"/>
              <p:cNvGrpSpPr/>
              <p:nvPr/>
            </p:nvGrpSpPr>
            <p:grpSpPr>
              <a:xfrm>
                <a:off x="332214" y="5153226"/>
                <a:ext cx="1037289" cy="261706"/>
                <a:chOff x="334559" y="4916418"/>
                <a:chExt cx="1037289" cy="261706"/>
              </a:xfrm>
            </p:grpSpPr>
            <p:pic>
              <p:nvPicPr>
                <p:cNvPr id="15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6" name="55 Grupo"/>
              <p:cNvGrpSpPr/>
              <p:nvPr/>
            </p:nvGrpSpPr>
            <p:grpSpPr>
              <a:xfrm>
                <a:off x="329870" y="4686647"/>
                <a:ext cx="1037289" cy="261706"/>
                <a:chOff x="334559" y="4916418"/>
                <a:chExt cx="1037289" cy="261706"/>
              </a:xfrm>
            </p:grpSpPr>
            <p:pic>
              <p:nvPicPr>
                <p:cNvPr id="5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5" name="64 Grupo"/>
              <p:cNvGrpSpPr/>
              <p:nvPr/>
            </p:nvGrpSpPr>
            <p:grpSpPr>
              <a:xfrm>
                <a:off x="329869" y="4461565"/>
                <a:ext cx="1037289" cy="261706"/>
                <a:chOff x="334559" y="4916418"/>
                <a:chExt cx="1037289" cy="261706"/>
              </a:xfrm>
            </p:grpSpPr>
            <p:pic>
              <p:nvPicPr>
                <p:cNvPr id="6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3" name="72 Grupo"/>
              <p:cNvGrpSpPr/>
              <p:nvPr/>
            </p:nvGrpSpPr>
            <p:grpSpPr>
              <a:xfrm>
                <a:off x="329870" y="4236481"/>
                <a:ext cx="1037289" cy="261706"/>
                <a:chOff x="334559" y="4916418"/>
                <a:chExt cx="1037289" cy="261706"/>
              </a:xfrm>
            </p:grpSpPr>
            <p:pic>
              <p:nvPicPr>
                <p:cNvPr id="7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85" name="84 Grupo"/>
            <p:cNvGrpSpPr/>
            <p:nvPr/>
          </p:nvGrpSpPr>
          <p:grpSpPr>
            <a:xfrm>
              <a:off x="430688" y="4191934"/>
              <a:ext cx="1049012" cy="1178451"/>
              <a:chOff x="320491" y="4236481"/>
              <a:chExt cx="1049012" cy="1178451"/>
            </a:xfrm>
          </p:grpSpPr>
          <p:grpSp>
            <p:nvGrpSpPr>
              <p:cNvPr id="86" name="85 Grupo"/>
              <p:cNvGrpSpPr/>
              <p:nvPr/>
            </p:nvGrpSpPr>
            <p:grpSpPr>
              <a:xfrm>
                <a:off x="320491" y="4916418"/>
                <a:ext cx="1037289" cy="261706"/>
                <a:chOff x="334559" y="4916418"/>
                <a:chExt cx="1037289" cy="261706"/>
              </a:xfrm>
            </p:grpSpPr>
            <p:pic>
              <p:nvPicPr>
                <p:cNvPr id="11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7" name="86 Grupo"/>
              <p:cNvGrpSpPr/>
              <p:nvPr/>
            </p:nvGrpSpPr>
            <p:grpSpPr>
              <a:xfrm>
                <a:off x="332214" y="5153226"/>
                <a:ext cx="1037289" cy="261706"/>
                <a:chOff x="334559" y="4916418"/>
                <a:chExt cx="1037289" cy="261706"/>
              </a:xfrm>
            </p:grpSpPr>
            <p:pic>
              <p:nvPicPr>
                <p:cNvPr id="10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8" name="87 Grupo"/>
              <p:cNvGrpSpPr/>
              <p:nvPr/>
            </p:nvGrpSpPr>
            <p:grpSpPr>
              <a:xfrm>
                <a:off x="329870" y="4686647"/>
                <a:ext cx="1037289" cy="261706"/>
                <a:chOff x="334559" y="4916418"/>
                <a:chExt cx="1037289" cy="261706"/>
              </a:xfrm>
            </p:grpSpPr>
            <p:pic>
              <p:nvPicPr>
                <p:cNvPr id="10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9" name="88 Grupo"/>
              <p:cNvGrpSpPr/>
              <p:nvPr/>
            </p:nvGrpSpPr>
            <p:grpSpPr>
              <a:xfrm>
                <a:off x="329869" y="4461565"/>
                <a:ext cx="1037289" cy="261706"/>
                <a:chOff x="334559" y="4916418"/>
                <a:chExt cx="1037289" cy="261706"/>
              </a:xfrm>
            </p:grpSpPr>
            <p:pic>
              <p:nvPicPr>
                <p:cNvPr id="9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0" name="89 Grupo"/>
              <p:cNvGrpSpPr/>
              <p:nvPr/>
            </p:nvGrpSpPr>
            <p:grpSpPr>
              <a:xfrm>
                <a:off x="329870" y="4236481"/>
                <a:ext cx="1037289" cy="261706"/>
                <a:chOff x="334559" y="4916418"/>
                <a:chExt cx="1037289" cy="261706"/>
              </a:xfrm>
            </p:grpSpPr>
            <p:pic>
              <p:nvPicPr>
                <p:cNvPr id="9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17" name="116 Grupo"/>
            <p:cNvGrpSpPr/>
            <p:nvPr/>
          </p:nvGrpSpPr>
          <p:grpSpPr>
            <a:xfrm>
              <a:off x="306424" y="4306819"/>
              <a:ext cx="1049012" cy="1178451"/>
              <a:chOff x="320491" y="4236481"/>
              <a:chExt cx="1049012" cy="1178451"/>
            </a:xfrm>
          </p:grpSpPr>
          <p:grpSp>
            <p:nvGrpSpPr>
              <p:cNvPr id="121" name="120 Grupo"/>
              <p:cNvGrpSpPr/>
              <p:nvPr/>
            </p:nvGrpSpPr>
            <p:grpSpPr>
              <a:xfrm>
                <a:off x="320491" y="4916418"/>
                <a:ext cx="1037289" cy="261706"/>
                <a:chOff x="334559" y="4916418"/>
                <a:chExt cx="1037289" cy="261706"/>
              </a:xfrm>
            </p:grpSpPr>
            <p:pic>
              <p:nvPicPr>
                <p:cNvPr id="17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2" name="121 Grupo"/>
              <p:cNvGrpSpPr/>
              <p:nvPr/>
            </p:nvGrpSpPr>
            <p:grpSpPr>
              <a:xfrm>
                <a:off x="332214" y="5153226"/>
                <a:ext cx="1037289" cy="261706"/>
                <a:chOff x="334559" y="4916418"/>
                <a:chExt cx="1037289" cy="261706"/>
              </a:xfrm>
            </p:grpSpPr>
            <p:pic>
              <p:nvPicPr>
                <p:cNvPr id="16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3" name="122 Grupo"/>
              <p:cNvGrpSpPr/>
              <p:nvPr/>
            </p:nvGrpSpPr>
            <p:grpSpPr>
              <a:xfrm>
                <a:off x="329870" y="4686647"/>
                <a:ext cx="1037289" cy="261706"/>
                <a:chOff x="334559" y="4916418"/>
                <a:chExt cx="1037289" cy="261706"/>
              </a:xfrm>
            </p:grpSpPr>
            <p:pic>
              <p:nvPicPr>
                <p:cNvPr id="15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4" name="123 Grupo"/>
              <p:cNvGrpSpPr/>
              <p:nvPr/>
            </p:nvGrpSpPr>
            <p:grpSpPr>
              <a:xfrm>
                <a:off x="329869" y="4461565"/>
                <a:ext cx="1037289" cy="261706"/>
                <a:chOff x="334559" y="4916418"/>
                <a:chExt cx="1037289" cy="261706"/>
              </a:xfrm>
            </p:grpSpPr>
            <p:pic>
              <p:nvPicPr>
                <p:cNvPr id="14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1" name="130 Grupo"/>
              <p:cNvGrpSpPr/>
              <p:nvPr/>
            </p:nvGrpSpPr>
            <p:grpSpPr>
              <a:xfrm>
                <a:off x="329870" y="4236481"/>
                <a:ext cx="1037289" cy="261706"/>
                <a:chOff x="334559" y="4916418"/>
                <a:chExt cx="1037289" cy="261706"/>
              </a:xfrm>
            </p:grpSpPr>
            <p:pic>
              <p:nvPicPr>
                <p:cNvPr id="13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77" name="176 Grupo"/>
            <p:cNvGrpSpPr/>
            <p:nvPr/>
          </p:nvGrpSpPr>
          <p:grpSpPr>
            <a:xfrm>
              <a:off x="193882" y="4391225"/>
              <a:ext cx="1049012" cy="1178451"/>
              <a:chOff x="320491" y="4236481"/>
              <a:chExt cx="1049012" cy="1178451"/>
            </a:xfrm>
          </p:grpSpPr>
          <p:grpSp>
            <p:nvGrpSpPr>
              <p:cNvPr id="178" name="177 Grupo"/>
              <p:cNvGrpSpPr/>
              <p:nvPr/>
            </p:nvGrpSpPr>
            <p:grpSpPr>
              <a:xfrm>
                <a:off x="320491" y="4916418"/>
                <a:ext cx="1037289" cy="261706"/>
                <a:chOff x="334559" y="4916418"/>
                <a:chExt cx="1037289" cy="261706"/>
              </a:xfrm>
            </p:grpSpPr>
            <p:pic>
              <p:nvPicPr>
                <p:cNvPr id="20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9" name="178 Grupo"/>
              <p:cNvGrpSpPr/>
              <p:nvPr/>
            </p:nvGrpSpPr>
            <p:grpSpPr>
              <a:xfrm>
                <a:off x="332214" y="5153226"/>
                <a:ext cx="1037289" cy="261706"/>
                <a:chOff x="334559" y="4916418"/>
                <a:chExt cx="1037289" cy="261706"/>
              </a:xfrm>
            </p:grpSpPr>
            <p:pic>
              <p:nvPicPr>
                <p:cNvPr id="19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0" name="179 Grupo"/>
              <p:cNvGrpSpPr/>
              <p:nvPr/>
            </p:nvGrpSpPr>
            <p:grpSpPr>
              <a:xfrm>
                <a:off x="329870" y="4686647"/>
                <a:ext cx="1037289" cy="261706"/>
                <a:chOff x="334559" y="4916418"/>
                <a:chExt cx="1037289" cy="261706"/>
              </a:xfrm>
            </p:grpSpPr>
            <p:pic>
              <p:nvPicPr>
                <p:cNvPr id="19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1" name="180 Grupo"/>
              <p:cNvGrpSpPr/>
              <p:nvPr/>
            </p:nvGrpSpPr>
            <p:grpSpPr>
              <a:xfrm>
                <a:off x="329869" y="4461565"/>
                <a:ext cx="1037289" cy="261706"/>
                <a:chOff x="334559" y="4916418"/>
                <a:chExt cx="1037289" cy="261706"/>
              </a:xfrm>
            </p:grpSpPr>
            <p:pic>
              <p:nvPicPr>
                <p:cNvPr id="18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2" name="181 Grupo"/>
              <p:cNvGrpSpPr/>
              <p:nvPr/>
            </p:nvGrpSpPr>
            <p:grpSpPr>
              <a:xfrm>
                <a:off x="329870" y="4236481"/>
                <a:ext cx="1037289" cy="261706"/>
                <a:chOff x="334559" y="4916418"/>
                <a:chExt cx="1037289" cy="261706"/>
              </a:xfrm>
            </p:grpSpPr>
            <p:pic>
              <p:nvPicPr>
                <p:cNvPr id="18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grpSp>
        <p:nvGrpSpPr>
          <p:cNvPr id="209" name="208 Grupo"/>
          <p:cNvGrpSpPr/>
          <p:nvPr/>
        </p:nvGrpSpPr>
        <p:grpSpPr>
          <a:xfrm>
            <a:off x="3792482" y="3765739"/>
            <a:ext cx="1526258" cy="1358986"/>
            <a:chOff x="3792482" y="3765739"/>
            <a:chExt cx="1526258" cy="1358986"/>
          </a:xfrm>
        </p:grpSpPr>
        <p:pic>
          <p:nvPicPr>
            <p:cNvPr id="23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88334" y="438940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2482" y="440347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70880" y="4656691"/>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04083" y="445974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51300" y="398144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89042" y="452773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12168" y="421825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48031" y="458401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9196" y="4232317"/>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50482" y="448553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13307" y="406116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41011" y="4328447"/>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57034" y="421590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521" y="483488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63732" y="418777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0764" y="376573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33380" y="390641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12972" y="4694207"/>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9737" y="480674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60346" y="411743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9412" y="382201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9147" y="400488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05342" y="472234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35160" y="486301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04409" y="3793874"/>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0" name="209 Grupo"/>
          <p:cNvGrpSpPr/>
          <p:nvPr/>
        </p:nvGrpSpPr>
        <p:grpSpPr>
          <a:xfrm>
            <a:off x="6817840" y="3709468"/>
            <a:ext cx="2115362" cy="2010787"/>
            <a:chOff x="6817840" y="3709468"/>
            <a:chExt cx="2115362" cy="2010787"/>
          </a:xfrm>
        </p:grpSpPr>
        <p:pic>
          <p:nvPicPr>
            <p:cNvPr id="26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61528" y="545854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15509" y="479736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95767" y="4009577"/>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61350" y="536007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38229" y="502245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35958" y="442926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57558" y="486536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17840" y="503417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31202" y="523112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09608" y="4513671"/>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56839" y="473640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08100" y="382200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2782" y="504589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9036" y="460980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71165" y="505996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94463" y="482081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6912" y="518657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28369" y="441285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86321" y="4666071"/>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71496" y="370946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39719" y="422997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0476" y="418776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7"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2782" y="459573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8"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1240" y="427217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32014" y="382200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2" name="241 Grupo"/>
          <p:cNvGrpSpPr/>
          <p:nvPr/>
        </p:nvGrpSpPr>
        <p:grpSpPr>
          <a:xfrm>
            <a:off x="820818" y="2840971"/>
            <a:ext cx="7561601" cy="845651"/>
            <a:chOff x="820818" y="2840971"/>
            <a:chExt cx="7561601" cy="845651"/>
          </a:xfrm>
        </p:grpSpPr>
        <p:grpSp>
          <p:nvGrpSpPr>
            <p:cNvPr id="212" name="211 Grupo"/>
            <p:cNvGrpSpPr/>
            <p:nvPr/>
          </p:nvGrpSpPr>
          <p:grpSpPr>
            <a:xfrm>
              <a:off x="820818" y="2840971"/>
              <a:ext cx="7561601" cy="845651"/>
              <a:chOff x="820818" y="2840971"/>
              <a:chExt cx="7561601" cy="845651"/>
            </a:xfrm>
          </p:grpSpPr>
          <p:sp>
            <p:nvSpPr>
              <p:cNvPr id="19" name="18 CuadroTexto"/>
              <p:cNvSpPr txBox="1"/>
              <p:nvPr/>
            </p:nvSpPr>
            <p:spPr>
              <a:xfrm>
                <a:off x="820818" y="3277999"/>
                <a:ext cx="1463040" cy="408623"/>
              </a:xfrm>
              <a:prstGeom prst="roundRect">
                <a:avLst/>
              </a:prstGeom>
              <a:solidFill>
                <a:schemeClr val="accent1">
                  <a:lumMod val="40000"/>
                  <a:lumOff val="60000"/>
                </a:schemeClr>
              </a:solidFill>
              <a:ln>
                <a:solidFill>
                  <a:srgbClr val="C0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dirty="0" smtClean="0"/>
                  <a:t>Sólido</a:t>
                </a:r>
                <a:endParaRPr lang="es-ES" dirty="0"/>
              </a:p>
            </p:txBody>
          </p:sp>
          <p:sp>
            <p:nvSpPr>
              <p:cNvPr id="23" name="22 CuadroTexto"/>
              <p:cNvSpPr txBox="1"/>
              <p:nvPr/>
            </p:nvSpPr>
            <p:spPr>
              <a:xfrm>
                <a:off x="3831515" y="3276312"/>
                <a:ext cx="1463040" cy="408623"/>
              </a:xfrm>
              <a:prstGeom prst="roundRect">
                <a:avLst/>
              </a:prstGeom>
              <a:solidFill>
                <a:srgbClr val="FFC000"/>
              </a:solidFill>
              <a:ln>
                <a:solidFill>
                  <a:srgbClr val="C0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dirty="0" smtClean="0">
                    <a:solidFill>
                      <a:srgbClr val="C00000"/>
                    </a:solidFill>
                  </a:rPr>
                  <a:t>Líquido</a:t>
                </a:r>
                <a:endParaRPr lang="es-ES" dirty="0">
                  <a:solidFill>
                    <a:srgbClr val="C00000"/>
                  </a:solidFill>
                </a:endParaRPr>
              </a:p>
            </p:txBody>
          </p:sp>
          <p:sp>
            <p:nvSpPr>
              <p:cNvPr id="24" name="23 CuadroTexto"/>
              <p:cNvSpPr txBox="1"/>
              <p:nvPr/>
            </p:nvSpPr>
            <p:spPr>
              <a:xfrm>
                <a:off x="6919379" y="3276312"/>
                <a:ext cx="1463040" cy="408623"/>
              </a:xfrm>
              <a:prstGeom prst="roundRect">
                <a:avLst/>
              </a:prstGeom>
              <a:solidFill>
                <a:srgbClr val="FF0000"/>
              </a:solidFill>
              <a:ln>
                <a:solidFill>
                  <a:srgbClr val="C0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dirty="0" smtClean="0">
                    <a:solidFill>
                      <a:schemeClr val="bg1"/>
                    </a:solidFill>
                  </a:rPr>
                  <a:t>Gaseoso</a:t>
                </a:r>
                <a:endParaRPr lang="es-ES" dirty="0">
                  <a:solidFill>
                    <a:schemeClr val="bg1"/>
                  </a:solidFill>
                </a:endParaRPr>
              </a:p>
            </p:txBody>
          </p:sp>
          <p:sp>
            <p:nvSpPr>
              <p:cNvPr id="59" name="58 CuadroTexto"/>
              <p:cNvSpPr txBox="1"/>
              <p:nvPr/>
            </p:nvSpPr>
            <p:spPr>
              <a:xfrm>
                <a:off x="2638948" y="2863934"/>
                <a:ext cx="754502" cy="338554"/>
              </a:xfrm>
              <a:prstGeom prst="rect">
                <a:avLst/>
              </a:prstGeom>
              <a:noFill/>
            </p:spPr>
            <p:txBody>
              <a:bodyPr wrap="none" rtlCol="0">
                <a:spAutoFit/>
              </a:bodyPr>
              <a:lstStyle/>
              <a:p>
                <a:r>
                  <a:rPr lang="es-ES" sz="1600" dirty="0" smtClean="0"/>
                  <a:t>Fusión</a:t>
                </a:r>
                <a:endParaRPr lang="es-ES" sz="1600" baseline="-25000" dirty="0"/>
              </a:p>
            </p:txBody>
          </p:sp>
          <p:sp>
            <p:nvSpPr>
              <p:cNvPr id="63" name="62 Flecha a la derecha con bandas"/>
              <p:cNvSpPr/>
              <p:nvPr/>
            </p:nvSpPr>
            <p:spPr>
              <a:xfrm>
                <a:off x="2490839" y="3193592"/>
                <a:ext cx="1215909" cy="220377"/>
              </a:xfrm>
              <a:prstGeom prst="stripedRightArrow">
                <a:avLst>
                  <a:gd name="adj1" fmla="val 43307"/>
                  <a:gd name="adj2" fmla="val 141403"/>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9" name="118 Flecha a la derecha con bandas"/>
              <p:cNvSpPr/>
              <p:nvPr/>
            </p:nvSpPr>
            <p:spPr>
              <a:xfrm>
                <a:off x="5529309" y="3179522"/>
                <a:ext cx="1215909" cy="204313"/>
              </a:xfrm>
              <a:prstGeom prst="stripedRightArrow">
                <a:avLst>
                  <a:gd name="adj1" fmla="val 43307"/>
                  <a:gd name="adj2" fmla="val 141403"/>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7" name="126 CuadroTexto"/>
              <p:cNvSpPr txBox="1"/>
              <p:nvPr/>
            </p:nvSpPr>
            <p:spPr>
              <a:xfrm>
                <a:off x="5436904" y="2840971"/>
                <a:ext cx="1349472" cy="338554"/>
              </a:xfrm>
              <a:prstGeom prst="rect">
                <a:avLst/>
              </a:prstGeom>
              <a:noFill/>
            </p:spPr>
            <p:txBody>
              <a:bodyPr wrap="none" rtlCol="0">
                <a:spAutoFit/>
              </a:bodyPr>
              <a:lstStyle/>
              <a:p>
                <a:r>
                  <a:rPr lang="es-ES" sz="1600" dirty="0" smtClean="0"/>
                  <a:t>Vaporización</a:t>
                </a:r>
                <a:endParaRPr lang="es-ES" sz="1600" baseline="-25000" dirty="0"/>
              </a:p>
            </p:txBody>
          </p:sp>
        </p:grpSp>
        <p:sp>
          <p:nvSpPr>
            <p:cNvPr id="26" name="25 CuadroTexto"/>
            <p:cNvSpPr txBox="1"/>
            <p:nvPr/>
          </p:nvSpPr>
          <p:spPr>
            <a:xfrm>
              <a:off x="2842095" y="3285333"/>
              <a:ext cx="378630" cy="369332"/>
            </a:xfrm>
            <a:prstGeom prst="rect">
              <a:avLst/>
            </a:prstGeom>
            <a:noFill/>
          </p:spPr>
          <p:txBody>
            <a:bodyPr wrap="none" rtlCol="0">
              <a:spAutoFit/>
            </a:bodyPr>
            <a:lstStyle/>
            <a:p>
              <a:r>
                <a:rPr lang="es-ES" b="1" dirty="0" smtClean="0">
                  <a:solidFill>
                    <a:srgbClr val="FF0000"/>
                  </a:solidFill>
                  <a:effectLst>
                    <a:outerShdw blurRad="38100" dist="38100" dir="2700000" algn="tl">
                      <a:srgbClr val="000000">
                        <a:alpha val="43137"/>
                      </a:srgbClr>
                    </a:outerShdw>
                  </a:effectLst>
                </a:rPr>
                <a:t>L</a:t>
              </a:r>
              <a:r>
                <a:rPr lang="es-ES" b="1" baseline="-25000" dirty="0" smtClean="0">
                  <a:solidFill>
                    <a:srgbClr val="FF0000"/>
                  </a:solidFill>
                  <a:effectLst>
                    <a:outerShdw blurRad="38100" dist="38100" dir="2700000" algn="tl">
                      <a:srgbClr val="000000">
                        <a:alpha val="43137"/>
                      </a:srgbClr>
                    </a:outerShdw>
                  </a:effectLst>
                </a:rPr>
                <a:t>F</a:t>
              </a:r>
              <a:endParaRPr lang="es-ES" b="1" dirty="0">
                <a:solidFill>
                  <a:srgbClr val="FF0000"/>
                </a:solidFill>
                <a:effectLst>
                  <a:outerShdw blurRad="38100" dist="38100" dir="2700000" algn="tl">
                    <a:srgbClr val="000000">
                      <a:alpha val="43137"/>
                    </a:srgbClr>
                  </a:outerShdw>
                </a:effectLst>
              </a:endParaRPr>
            </a:p>
          </p:txBody>
        </p:sp>
        <p:sp>
          <p:nvSpPr>
            <p:cNvPr id="271" name="270 CuadroTexto"/>
            <p:cNvSpPr txBox="1"/>
            <p:nvPr/>
          </p:nvSpPr>
          <p:spPr>
            <a:xfrm>
              <a:off x="5920576" y="3297056"/>
              <a:ext cx="370486" cy="369332"/>
            </a:xfrm>
            <a:prstGeom prst="rect">
              <a:avLst/>
            </a:prstGeom>
            <a:noFill/>
          </p:spPr>
          <p:txBody>
            <a:bodyPr wrap="none" rtlCol="0">
              <a:spAutoFit/>
            </a:bodyPr>
            <a:lstStyle/>
            <a:p>
              <a:r>
                <a:rPr lang="es-ES" b="1" dirty="0" smtClean="0">
                  <a:solidFill>
                    <a:srgbClr val="FF0000"/>
                  </a:solidFill>
                  <a:effectLst>
                    <a:outerShdw blurRad="38100" dist="38100" dir="2700000" algn="tl">
                      <a:srgbClr val="000000">
                        <a:alpha val="43137"/>
                      </a:srgbClr>
                    </a:outerShdw>
                  </a:effectLst>
                </a:rPr>
                <a:t>L</a:t>
              </a:r>
              <a:r>
                <a:rPr lang="es-ES" b="1" baseline="-25000" dirty="0">
                  <a:solidFill>
                    <a:srgbClr val="FF0000"/>
                  </a:solidFill>
                  <a:effectLst>
                    <a:outerShdw blurRad="38100" dist="38100" dir="2700000" algn="tl">
                      <a:srgbClr val="000000">
                        <a:alpha val="43137"/>
                      </a:srgbClr>
                    </a:outerShdw>
                  </a:effectLst>
                </a:rPr>
                <a:t>V</a:t>
              </a:r>
              <a:endParaRPr lang="es-ES" b="1" dirty="0">
                <a:solidFill>
                  <a:srgbClr val="FF0000"/>
                </a:solidFill>
                <a:effectLst>
                  <a:outerShdw blurRad="38100" dist="38100" dir="2700000" algn="tl">
                    <a:srgbClr val="000000">
                      <a:alpha val="43137"/>
                    </a:srgbClr>
                  </a:outerShdw>
                </a:effectLst>
              </a:endParaRPr>
            </a:p>
          </p:txBody>
        </p:sp>
      </p:grpSp>
      <p:grpSp>
        <p:nvGrpSpPr>
          <p:cNvPr id="241" name="240 Grupo"/>
          <p:cNvGrpSpPr/>
          <p:nvPr/>
        </p:nvGrpSpPr>
        <p:grpSpPr>
          <a:xfrm>
            <a:off x="464654" y="1788936"/>
            <a:ext cx="7990449" cy="1263961"/>
            <a:chOff x="464654" y="1788936"/>
            <a:chExt cx="7990449" cy="1263961"/>
          </a:xfrm>
        </p:grpSpPr>
        <p:pic>
          <p:nvPicPr>
            <p:cNvPr id="1026" name="Picture 2" descr="http://media5.picsearch.com/is?Ywrs4arGDfwODmDmu6oINDZcp2wM_oOYY34Cbrdhh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54" y="1960958"/>
              <a:ext cx="900332" cy="10289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4.picsearch.com/is?TUiBzdm0xX7MOrUw33o5mj3TK06Sl05M5-bnnqlhaz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1219" y="1920765"/>
              <a:ext cx="769495" cy="113213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2991" y="1788936"/>
              <a:ext cx="792112" cy="1139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3" name="242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1</a:t>
            </a:r>
            <a:r>
              <a:rPr lang="es-ES" b="1" dirty="0" smtClean="0">
                <a:solidFill>
                  <a:srgbClr val="C00000"/>
                </a:solidFill>
              </a:rPr>
              <a:t> Los estados de agregación de la materia</a:t>
            </a:r>
            <a:endParaRPr lang="es-ES" b="1" dirty="0">
              <a:solidFill>
                <a:srgbClr val="C00000"/>
              </a:solidFill>
            </a:endParaRPr>
          </a:p>
        </p:txBody>
      </p:sp>
      <p:sp>
        <p:nvSpPr>
          <p:cNvPr id="244" name="24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27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4</a:t>
            </a:fld>
            <a:endParaRPr lang="es-ES" dirty="0">
              <a:solidFill>
                <a:srgbClr val="C00000"/>
              </a:solidFill>
            </a:endParaRPr>
          </a:p>
        </p:txBody>
      </p:sp>
    </p:spTree>
    <p:extLst>
      <p:ext uri="{BB962C8B-B14F-4D97-AF65-F5344CB8AC3E}">
        <p14:creationId xmlns:p14="http://schemas.microsoft.com/office/powerpoint/2010/main" val="16167574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wipe(left)">
                                      <p:cBhvr>
                                        <p:cTn id="7" dur="10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9"/>
                                        </p:tgtEl>
                                        <p:attrNameLst>
                                          <p:attrName>style.visibility</p:attrName>
                                        </p:attrNameLst>
                                      </p:cBhvr>
                                      <p:to>
                                        <p:strVal val="visible"/>
                                      </p:to>
                                    </p:set>
                                    <p:animEffect transition="in" filter="wipe(left)">
                                      <p:cBhvr>
                                        <p:cTn id="17" dur="1000"/>
                                        <p:tgtEl>
                                          <p:spTgt spid="20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0"/>
                                        </p:tgtEl>
                                        <p:attrNameLst>
                                          <p:attrName>style.visibility</p:attrName>
                                        </p:attrNameLst>
                                      </p:cBhvr>
                                      <p:to>
                                        <p:strVal val="visible"/>
                                      </p:to>
                                    </p:set>
                                    <p:animEffect transition="in" filter="wipe(left)">
                                      <p:cBhvr>
                                        <p:cTn id="22" dur="1000"/>
                                        <p:tgtEl>
                                          <p:spTgt spid="2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wipe(right)">
                                      <p:cBhvr>
                                        <p:cTn id="27" dur="1000"/>
                                        <p:tgtEl>
                                          <p:spTgt spid="2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39"/>
                                        </p:tgtEl>
                                        <p:attrNameLst>
                                          <p:attrName>style.visibility</p:attrName>
                                        </p:attrNameLst>
                                      </p:cBhvr>
                                      <p:to>
                                        <p:strVal val="visible"/>
                                      </p:to>
                                    </p:set>
                                    <p:animEffect transition="in" filter="wipe(left)">
                                      <p:cBhvr>
                                        <p:cTn id="32" dur="1000"/>
                                        <p:tgtEl>
                                          <p:spTgt spid="23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240"/>
                                        </p:tgtEl>
                                        <p:attrNameLst>
                                          <p:attrName>style.visibility</p:attrName>
                                        </p:attrNameLst>
                                      </p:cBhvr>
                                      <p:to>
                                        <p:strVal val="visible"/>
                                      </p:to>
                                    </p:set>
                                    <p:animEffect transition="in" filter="wipe(right)">
                                      <p:cBhvr>
                                        <p:cTn id="37" dur="1000"/>
                                        <p:tgtEl>
                                          <p:spTgt spid="24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41"/>
                                        </p:tgtEl>
                                        <p:attrNameLst>
                                          <p:attrName>style.visibility</p:attrName>
                                        </p:attrNameLst>
                                      </p:cBhvr>
                                      <p:to>
                                        <p:strVal val="visible"/>
                                      </p:to>
                                    </p:set>
                                    <p:animEffect transition="in" filter="wipe(left)">
                                      <p:cBhvr>
                                        <p:cTn id="42" dur="10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423082" y="928048"/>
            <a:ext cx="2787943" cy="369332"/>
          </a:xfrm>
          <a:prstGeom prst="rect">
            <a:avLst/>
          </a:prstGeom>
          <a:noFill/>
        </p:spPr>
        <p:txBody>
          <a:bodyPr wrap="none" rtlCol="0">
            <a:spAutoFit/>
          </a:bodyPr>
          <a:lstStyle/>
          <a:p>
            <a:r>
              <a:rPr lang="es-ES" b="1" dirty="0" smtClean="0">
                <a:solidFill>
                  <a:srgbClr val="C00000"/>
                </a:solidFill>
              </a:rPr>
              <a:t>Curva de calentamiento</a:t>
            </a:r>
            <a:endParaRPr lang="es-ES" b="1" dirty="0">
              <a:solidFill>
                <a:srgbClr val="C00000"/>
              </a:solidFill>
            </a:endParaRPr>
          </a:p>
        </p:txBody>
      </p:sp>
      <p:grpSp>
        <p:nvGrpSpPr>
          <p:cNvPr id="23" name="22 Grupo"/>
          <p:cNvGrpSpPr/>
          <p:nvPr/>
        </p:nvGrpSpPr>
        <p:grpSpPr>
          <a:xfrm>
            <a:off x="1692323" y="3930554"/>
            <a:ext cx="1421411" cy="403312"/>
            <a:chOff x="1692323" y="3930554"/>
            <a:chExt cx="1421411" cy="403312"/>
          </a:xfrm>
        </p:grpSpPr>
        <mc:AlternateContent xmlns:mc="http://schemas.openxmlformats.org/markup-compatibility/2006" xmlns:a14="http://schemas.microsoft.com/office/drawing/2010/main">
          <mc:Choice Requires="a14">
            <p:sp>
              <p:nvSpPr>
                <p:cNvPr id="21" name="20 CuadroTexto"/>
                <p:cNvSpPr txBox="1"/>
                <p:nvPr/>
              </p:nvSpPr>
              <p:spPr>
                <a:xfrm>
                  <a:off x="1965279" y="4026089"/>
                  <a:ext cx="114845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latin typeface="Cambria Math" panose="02040503050406030204" pitchFamily="18" charset="0"/>
                              </a:rPr>
                            </m:ctrlPr>
                          </m:sSubPr>
                          <m:e>
                            <m:r>
                              <a:rPr lang="es-ES" sz="1400" b="0" i="1" smtClean="0">
                                <a:latin typeface="Cambria Math"/>
                              </a:rPr>
                              <m:t>𝑄</m:t>
                            </m:r>
                          </m:e>
                          <m:sub>
                            <m:r>
                              <a:rPr lang="es-ES" sz="1400" b="0" i="1" smtClean="0">
                                <a:latin typeface="Cambria Math"/>
                              </a:rPr>
                              <m:t>𝐹</m:t>
                            </m:r>
                          </m:sub>
                        </m:sSub>
                        <m:r>
                          <a:rPr lang="es-ES" sz="1400" b="0" i="1" smtClean="0">
                            <a:latin typeface="Cambria Math"/>
                          </a:rPr>
                          <m:t>=</m:t>
                        </m:r>
                        <m:r>
                          <a:rPr lang="es-ES" sz="1400" b="0" i="1" smtClean="0">
                            <a:latin typeface="Cambria Math"/>
                          </a:rPr>
                          <m:t>𝑚</m:t>
                        </m:r>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𝐿</m:t>
                            </m:r>
                          </m:e>
                          <m:sub>
                            <m:r>
                              <a:rPr lang="es-ES" sz="1400" b="0" i="1" smtClean="0">
                                <a:latin typeface="Cambria Math"/>
                              </a:rPr>
                              <m:t>𝐹</m:t>
                            </m:r>
                          </m:sub>
                        </m:sSub>
                      </m:oMath>
                    </m:oMathPara>
                  </a14:m>
                  <a:endParaRPr lang="es-ES" sz="14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1965279" y="4026089"/>
                  <a:ext cx="1148455" cy="307777"/>
                </a:xfrm>
                <a:prstGeom prst="rect">
                  <a:avLst/>
                </a:prstGeom>
                <a:blipFill rotWithShape="1">
                  <a:blip r:embed="rId2"/>
                  <a:stretch>
                    <a:fillRect b="-5882"/>
                  </a:stretch>
                </a:blipFill>
              </p:spPr>
              <p:txBody>
                <a:bodyPr/>
                <a:lstStyle/>
                <a:p>
                  <a:r>
                    <a:rPr lang="es-ES">
                      <a:noFill/>
                    </a:rPr>
                    <a:t> </a:t>
                  </a:r>
                </a:p>
              </p:txBody>
            </p:sp>
          </mc:Fallback>
        </mc:AlternateContent>
        <p:cxnSp>
          <p:nvCxnSpPr>
            <p:cNvPr id="25" name="24 Conector recto de flecha"/>
            <p:cNvCxnSpPr>
              <a:stCxn id="21" idx="1"/>
            </p:cNvCxnSpPr>
            <p:nvPr/>
          </p:nvCxnSpPr>
          <p:spPr>
            <a:xfrm flipH="1" flipV="1">
              <a:off x="1692323" y="3930554"/>
              <a:ext cx="272956" cy="249424"/>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2" name="21 Grupo"/>
          <p:cNvGrpSpPr/>
          <p:nvPr/>
        </p:nvGrpSpPr>
        <p:grpSpPr>
          <a:xfrm>
            <a:off x="2090383" y="2499815"/>
            <a:ext cx="1471683" cy="352566"/>
            <a:chOff x="2090383" y="2499815"/>
            <a:chExt cx="1471683" cy="352566"/>
          </a:xfrm>
        </p:grpSpPr>
        <mc:AlternateContent xmlns:mc="http://schemas.openxmlformats.org/markup-compatibility/2006" xmlns:a14="http://schemas.microsoft.com/office/drawing/2010/main">
          <mc:Choice Requires="a14">
            <p:sp>
              <p:nvSpPr>
                <p:cNvPr id="239" name="238 CuadroTexto"/>
                <p:cNvSpPr txBox="1"/>
                <p:nvPr/>
              </p:nvSpPr>
              <p:spPr>
                <a:xfrm>
                  <a:off x="2090383" y="2499815"/>
                  <a:ext cx="118814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latin typeface="Cambria Math" panose="02040503050406030204" pitchFamily="18" charset="0"/>
                              </a:rPr>
                            </m:ctrlPr>
                          </m:sSubPr>
                          <m:e>
                            <m:r>
                              <a:rPr lang="es-ES" sz="1400" b="0" i="1" smtClean="0">
                                <a:latin typeface="Cambria Math"/>
                              </a:rPr>
                              <m:t>𝑄</m:t>
                            </m:r>
                          </m:e>
                          <m:sub>
                            <m:r>
                              <a:rPr lang="es-ES" sz="1400" b="0" i="1" smtClean="0">
                                <a:latin typeface="Cambria Math"/>
                              </a:rPr>
                              <m:t>𝑉</m:t>
                            </m:r>
                          </m:sub>
                        </m:sSub>
                        <m:r>
                          <a:rPr lang="es-ES" sz="1400" b="0" i="1" smtClean="0">
                            <a:latin typeface="Cambria Math"/>
                          </a:rPr>
                          <m:t>=</m:t>
                        </m:r>
                        <m:r>
                          <a:rPr lang="es-ES" sz="1400" b="0" i="1" smtClean="0">
                            <a:latin typeface="Cambria Math"/>
                          </a:rPr>
                          <m:t>𝑚</m:t>
                        </m:r>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𝐿</m:t>
                            </m:r>
                          </m:e>
                          <m:sub>
                            <m:r>
                              <a:rPr lang="es-ES" sz="1400" b="0" i="1" smtClean="0">
                                <a:latin typeface="Cambria Math"/>
                              </a:rPr>
                              <m:t>𝑉</m:t>
                            </m:r>
                          </m:sub>
                        </m:sSub>
                      </m:oMath>
                    </m:oMathPara>
                  </a14:m>
                  <a:endParaRPr lang="es-ES" sz="1400" dirty="0"/>
                </a:p>
              </p:txBody>
            </p:sp>
          </mc:Choice>
          <mc:Fallback xmlns="">
            <p:sp>
              <p:nvSpPr>
                <p:cNvPr id="239" name="238 CuadroTexto"/>
                <p:cNvSpPr txBox="1">
                  <a:spLocks noRot="1" noChangeAspect="1" noMove="1" noResize="1" noEditPoints="1" noAdjustHandles="1" noChangeArrowheads="1" noChangeShapeType="1" noTextEdit="1"/>
                </p:cNvSpPr>
                <p:nvPr/>
              </p:nvSpPr>
              <p:spPr>
                <a:xfrm>
                  <a:off x="2090383" y="2499815"/>
                  <a:ext cx="1188146" cy="307777"/>
                </a:xfrm>
                <a:prstGeom prst="rect">
                  <a:avLst/>
                </a:prstGeom>
                <a:blipFill rotWithShape="1">
                  <a:blip r:embed="rId3"/>
                  <a:stretch>
                    <a:fillRect b="-5882"/>
                  </a:stretch>
                </a:blipFill>
              </p:spPr>
              <p:txBody>
                <a:bodyPr/>
                <a:lstStyle/>
                <a:p>
                  <a:r>
                    <a:rPr lang="es-ES">
                      <a:noFill/>
                    </a:rPr>
                    <a:t> </a:t>
                  </a:r>
                </a:p>
              </p:txBody>
            </p:sp>
          </mc:Fallback>
        </mc:AlternateContent>
        <p:cxnSp>
          <p:nvCxnSpPr>
            <p:cNvPr id="240" name="239 Conector recto de flecha"/>
            <p:cNvCxnSpPr/>
            <p:nvPr/>
          </p:nvCxnSpPr>
          <p:spPr>
            <a:xfrm>
              <a:off x="3207224" y="2674960"/>
              <a:ext cx="354842" cy="177421"/>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23 Grupo"/>
          <p:cNvGrpSpPr/>
          <p:nvPr/>
        </p:nvGrpSpPr>
        <p:grpSpPr>
          <a:xfrm>
            <a:off x="489277" y="1842447"/>
            <a:ext cx="4191906" cy="3400188"/>
            <a:chOff x="489277" y="1842447"/>
            <a:chExt cx="4191906" cy="3400188"/>
          </a:xfrm>
        </p:grpSpPr>
        <mc:AlternateContent xmlns:mc="http://schemas.openxmlformats.org/markup-compatibility/2006" xmlns:a14="http://schemas.microsoft.com/office/drawing/2010/main">
          <mc:Choice Requires="a14">
            <p:graphicFrame>
              <p:nvGraphicFramePr>
                <p:cNvPr id="3" name="2 Gráfico"/>
                <p:cNvGraphicFramePr/>
                <p:nvPr>
                  <p:extLst>
                    <p:ext uri="{D42A27DB-BD31-4B8C-83A1-F6EECF244321}">
                      <p14:modId xmlns:p14="http://schemas.microsoft.com/office/powerpoint/2010/main" val="3504072375"/>
                    </p:ext>
                  </p:extLst>
                </p:nvPr>
              </p:nvGraphicFramePr>
              <p:xfrm>
                <a:off x="595953" y="1842447"/>
                <a:ext cx="4085230" cy="3400188"/>
              </p:xfrm>
              <a:graphic>
                <a:graphicData uri="http://schemas.openxmlformats.org/drawingml/2006/chart">
                  <c:chart xmlns:c="http://schemas.openxmlformats.org/drawingml/2006/chart" xmlns:r="http://schemas.openxmlformats.org/officeDocument/2006/relationships" r:id="rId4"/>
                </a:graphicData>
              </a:graphic>
            </p:graphicFrame>
          </mc:Choice>
          <mc:Fallback xmlns="">
            <p:graphicFrame>
              <p:nvGraphicFramePr>
                <p:cNvPr id="3" name="2 Gráfico"/>
                <p:cNvGraphicFramePr/>
                <p:nvPr>
                  <p:extLst>
                    <p:ext uri="{D42A27DB-BD31-4B8C-83A1-F6EECF244321}">
                      <p14:modId xmlns:p14="http://schemas.microsoft.com/office/powerpoint/2010/main" val="3504072375"/>
                    </p:ext>
                  </p:extLst>
                </p:nvPr>
              </p:nvGraphicFramePr>
              <p:xfrm>
                <a:off x="595953" y="1842447"/>
                <a:ext cx="4085230" cy="3400188"/>
              </p:xfrm>
              <a:graphic>
                <a:graphicData uri="http://schemas.openxmlformats.org/drawingml/2006/chart">
                  <c:chart xmlns:c="http://schemas.openxmlformats.org/drawingml/2006/chart" xmlns:r="http://schemas.openxmlformats.org/officeDocument/2006/relationships" r:id="rId5"/>
                </a:graphicData>
              </a:graphic>
            </p:graphicFrame>
          </mc:Fallback>
        </mc:AlternateContent>
        <mc:AlternateContent xmlns:mc="http://schemas.openxmlformats.org/markup-compatibility/2006" xmlns:a14="http://schemas.microsoft.com/office/drawing/2010/main">
          <mc:Choice Requires="a14">
            <p:sp>
              <p:nvSpPr>
                <p:cNvPr id="241" name="240 CuadroTexto"/>
                <p:cNvSpPr txBox="1"/>
                <p:nvPr/>
              </p:nvSpPr>
              <p:spPr>
                <a:xfrm>
                  <a:off x="489277" y="3700816"/>
                  <a:ext cx="41133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latin typeface="Cambria Math" panose="02040503050406030204" pitchFamily="18" charset="0"/>
                              </a:rPr>
                            </m:ctrlPr>
                          </m:sSubPr>
                          <m:e>
                            <m:r>
                              <a:rPr lang="es-ES" sz="1400" b="0" i="1" smtClean="0">
                                <a:latin typeface="Cambria Math"/>
                              </a:rPr>
                              <m:t>𝑇</m:t>
                            </m:r>
                          </m:e>
                          <m:sub>
                            <m:r>
                              <a:rPr lang="es-ES" sz="1400" b="0" i="1" smtClean="0">
                                <a:latin typeface="Cambria Math"/>
                              </a:rPr>
                              <m:t>𝐹</m:t>
                            </m:r>
                          </m:sub>
                        </m:sSub>
                      </m:oMath>
                    </m:oMathPara>
                  </a14:m>
                  <a:endParaRPr lang="es-ES" sz="1400" dirty="0"/>
                </a:p>
              </p:txBody>
            </p:sp>
          </mc:Choice>
          <mc:Fallback xmlns="">
            <p:sp>
              <p:nvSpPr>
                <p:cNvPr id="241" name="240 CuadroTexto"/>
                <p:cNvSpPr txBox="1">
                  <a:spLocks noRot="1" noChangeAspect="1" noMove="1" noResize="1" noEditPoints="1" noAdjustHandles="1" noChangeArrowheads="1" noChangeShapeType="1" noTextEdit="1"/>
                </p:cNvSpPr>
                <p:nvPr/>
              </p:nvSpPr>
              <p:spPr>
                <a:xfrm>
                  <a:off x="489277" y="3700816"/>
                  <a:ext cx="411331" cy="307777"/>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2" name="241 CuadroTexto"/>
                <p:cNvSpPr txBox="1"/>
                <p:nvPr/>
              </p:nvSpPr>
              <p:spPr>
                <a:xfrm>
                  <a:off x="491552" y="2747747"/>
                  <a:ext cx="41357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latin typeface="Cambria Math" panose="02040503050406030204" pitchFamily="18" charset="0"/>
                              </a:rPr>
                            </m:ctrlPr>
                          </m:sSubPr>
                          <m:e>
                            <m:r>
                              <a:rPr lang="es-ES" sz="1400" b="0" i="1" smtClean="0">
                                <a:latin typeface="Cambria Math"/>
                              </a:rPr>
                              <m:t>𝑇</m:t>
                            </m:r>
                          </m:e>
                          <m:sub>
                            <m:r>
                              <a:rPr lang="es-ES" sz="1400" b="0" i="1" smtClean="0">
                                <a:latin typeface="Cambria Math"/>
                              </a:rPr>
                              <m:t>𝐸</m:t>
                            </m:r>
                          </m:sub>
                        </m:sSub>
                      </m:oMath>
                    </m:oMathPara>
                  </a14:m>
                  <a:endParaRPr lang="es-ES" sz="1400" dirty="0"/>
                </a:p>
              </p:txBody>
            </p:sp>
          </mc:Choice>
          <mc:Fallback xmlns="">
            <p:sp>
              <p:nvSpPr>
                <p:cNvPr id="242" name="241 CuadroTexto"/>
                <p:cNvSpPr txBox="1">
                  <a:spLocks noRot="1" noChangeAspect="1" noMove="1" noResize="1" noEditPoints="1" noAdjustHandles="1" noChangeArrowheads="1" noChangeShapeType="1" noTextEdit="1"/>
                </p:cNvSpPr>
                <p:nvPr/>
              </p:nvSpPr>
              <p:spPr>
                <a:xfrm>
                  <a:off x="491552" y="2747747"/>
                  <a:ext cx="413575" cy="307777"/>
                </a:xfrm>
                <a:prstGeom prst="rect">
                  <a:avLst/>
                </a:prstGeom>
                <a:blipFill rotWithShape="1">
                  <a:blip r:embed="rId7"/>
                  <a:stretch>
                    <a:fillRect/>
                  </a:stretch>
                </a:blipFill>
              </p:spPr>
              <p:txBody>
                <a:bodyPr/>
                <a:lstStyle/>
                <a:p>
                  <a:r>
                    <a:rPr lang="es-ES">
                      <a:noFill/>
                    </a:rPr>
                    <a:t> </a:t>
                  </a:r>
                </a:p>
              </p:txBody>
            </p:sp>
          </mc:Fallback>
        </mc:AlternateContent>
      </p:grpSp>
      <p:sp>
        <p:nvSpPr>
          <p:cNvPr id="30" name="29 CuadroTexto"/>
          <p:cNvSpPr txBox="1"/>
          <p:nvPr/>
        </p:nvSpPr>
        <p:spPr>
          <a:xfrm>
            <a:off x="5172500" y="1787856"/>
            <a:ext cx="3521123"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b="1" dirty="0" smtClean="0">
                <a:effectLst>
                  <a:outerShdw blurRad="38100" dist="38100" dir="2700000" algn="tl">
                    <a:srgbClr val="000000">
                      <a:alpha val="43137"/>
                    </a:srgbClr>
                  </a:outerShdw>
                </a:effectLst>
              </a:rPr>
              <a:t>Calor latente de fusión (L</a:t>
            </a:r>
            <a:r>
              <a:rPr lang="es-ES" b="1" baseline="-25000" dirty="0" smtClean="0">
                <a:effectLst>
                  <a:outerShdw blurRad="38100" dist="38100" dir="2700000" algn="tl">
                    <a:srgbClr val="000000">
                      <a:alpha val="43137"/>
                    </a:srgbClr>
                  </a:outerShdw>
                </a:effectLst>
              </a:rPr>
              <a:t>F</a:t>
            </a:r>
            <a:r>
              <a:rPr lang="es-ES" b="1" dirty="0" smtClean="0">
                <a:effectLst>
                  <a:outerShdw blurRad="38100" dist="38100" dir="2700000" algn="tl">
                    <a:srgbClr val="000000">
                      <a:alpha val="43137"/>
                    </a:srgbClr>
                  </a:outerShdw>
                </a:effectLst>
              </a:rPr>
              <a:t>) </a:t>
            </a:r>
            <a:r>
              <a:rPr lang="es-ES" dirty="0" smtClean="0"/>
              <a:t>es la energía que hay suministrar a 1 kg de sustancia sólida pura para que pase a estado líquido.</a:t>
            </a:r>
            <a:endParaRPr lang="es-ES" dirty="0"/>
          </a:p>
        </p:txBody>
      </p:sp>
      <p:sp>
        <p:nvSpPr>
          <p:cNvPr id="243" name="242 CuadroTexto"/>
          <p:cNvSpPr txBox="1"/>
          <p:nvPr/>
        </p:nvSpPr>
        <p:spPr>
          <a:xfrm>
            <a:off x="5227094" y="3946478"/>
            <a:ext cx="3482452" cy="1477328"/>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b="1" dirty="0" smtClean="0">
                <a:effectLst>
                  <a:outerShdw blurRad="38100" dist="38100" dir="2700000" algn="tl">
                    <a:srgbClr val="000000">
                      <a:alpha val="43137"/>
                    </a:srgbClr>
                  </a:outerShdw>
                </a:effectLst>
              </a:rPr>
              <a:t>Calor latente de vaporización (L</a:t>
            </a:r>
            <a:r>
              <a:rPr lang="es-ES" b="1" baseline="-25000" dirty="0" smtClean="0">
                <a:effectLst>
                  <a:outerShdw blurRad="38100" dist="38100" dir="2700000" algn="tl">
                    <a:srgbClr val="000000">
                      <a:alpha val="43137"/>
                    </a:srgbClr>
                  </a:outerShdw>
                </a:effectLst>
              </a:rPr>
              <a:t>V</a:t>
            </a:r>
            <a:r>
              <a:rPr lang="es-ES" b="1" dirty="0" smtClean="0">
                <a:effectLst>
                  <a:outerShdw blurRad="38100" dist="38100" dir="2700000" algn="tl">
                    <a:srgbClr val="000000">
                      <a:alpha val="43137"/>
                    </a:srgbClr>
                  </a:outerShdw>
                </a:effectLst>
              </a:rPr>
              <a:t>) </a:t>
            </a:r>
            <a:r>
              <a:rPr lang="es-ES" dirty="0" smtClean="0"/>
              <a:t>es la energía que hay suministrar a 1 kg de sustancia líquida pura para que pase a estado vapor.</a:t>
            </a:r>
            <a:endParaRPr lang="es-ES" dirty="0"/>
          </a:p>
        </p:txBody>
      </p:sp>
      <mc:AlternateContent xmlns:mc="http://schemas.openxmlformats.org/markup-compatibility/2006" xmlns:a14="http://schemas.microsoft.com/office/drawing/2010/main">
        <mc:Choice Requires="a14">
          <p:sp>
            <p:nvSpPr>
              <p:cNvPr id="244" name="243 CuadroTexto"/>
              <p:cNvSpPr txBox="1"/>
              <p:nvPr/>
            </p:nvSpPr>
            <p:spPr>
              <a:xfrm>
                <a:off x="6293893" y="3195851"/>
                <a:ext cx="14238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𝑄</m:t>
                          </m:r>
                        </m:e>
                        <m:sub>
                          <m:r>
                            <a:rPr lang="es-ES" b="0" i="1" smtClean="0">
                              <a:latin typeface="Cambria Math"/>
                            </a:rPr>
                            <m:t>𝐹</m:t>
                          </m:r>
                        </m:sub>
                      </m:sSub>
                      <m:r>
                        <a:rPr lang="es-ES" b="0" i="1" smtClean="0">
                          <a:latin typeface="Cambria Math"/>
                        </a:rPr>
                        <m:t>=</m:t>
                      </m:r>
                      <m:r>
                        <a:rPr lang="es-ES" b="0" i="1" smtClean="0">
                          <a:latin typeface="Cambria Math"/>
                        </a:rPr>
                        <m:t>𝑚</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𝐿</m:t>
                          </m:r>
                        </m:e>
                        <m:sub>
                          <m:r>
                            <a:rPr lang="es-ES" b="0" i="1" smtClean="0">
                              <a:latin typeface="Cambria Math"/>
                            </a:rPr>
                            <m:t>𝐹</m:t>
                          </m:r>
                        </m:sub>
                      </m:sSub>
                    </m:oMath>
                  </m:oMathPara>
                </a14:m>
                <a:endParaRPr lang="es-ES" dirty="0"/>
              </a:p>
            </p:txBody>
          </p:sp>
        </mc:Choice>
        <mc:Fallback xmlns="">
          <p:sp>
            <p:nvSpPr>
              <p:cNvPr id="244" name="243 CuadroTexto"/>
              <p:cNvSpPr txBox="1">
                <a:spLocks noRot="1" noChangeAspect="1" noMove="1" noResize="1" noEditPoints="1" noAdjustHandles="1" noChangeArrowheads="1" noChangeShapeType="1" noTextEdit="1"/>
              </p:cNvSpPr>
              <p:nvPr/>
            </p:nvSpPr>
            <p:spPr>
              <a:xfrm>
                <a:off x="6293893" y="3195851"/>
                <a:ext cx="1423851" cy="369332"/>
              </a:xfrm>
              <a:prstGeom prst="rect">
                <a:avLst/>
              </a:prstGeom>
              <a:blipFill rotWithShape="1">
                <a:blip r:embed="rId8"/>
                <a:stretch>
                  <a:fillRect b="-98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0" name="269 CuadroTexto"/>
              <p:cNvSpPr txBox="1"/>
              <p:nvPr/>
            </p:nvSpPr>
            <p:spPr>
              <a:xfrm>
                <a:off x="6405350" y="5682019"/>
                <a:ext cx="143205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𝑄</m:t>
                          </m:r>
                        </m:e>
                        <m:sub>
                          <m:r>
                            <a:rPr lang="es-ES" b="0" i="1" smtClean="0">
                              <a:latin typeface="Cambria Math"/>
                            </a:rPr>
                            <m:t>𝑉</m:t>
                          </m:r>
                        </m:sub>
                      </m:sSub>
                      <m:r>
                        <a:rPr lang="es-ES" b="0" i="1" smtClean="0">
                          <a:latin typeface="Cambria Math"/>
                        </a:rPr>
                        <m:t>=</m:t>
                      </m:r>
                      <m:r>
                        <a:rPr lang="es-ES" b="0" i="1" smtClean="0">
                          <a:latin typeface="Cambria Math"/>
                        </a:rPr>
                        <m:t>𝑚</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𝐿</m:t>
                          </m:r>
                        </m:e>
                        <m:sub>
                          <m:r>
                            <a:rPr lang="es-ES" b="0" i="1" smtClean="0">
                              <a:latin typeface="Cambria Math"/>
                            </a:rPr>
                            <m:t>𝑉</m:t>
                          </m:r>
                        </m:sub>
                      </m:sSub>
                    </m:oMath>
                  </m:oMathPara>
                </a14:m>
                <a:endParaRPr lang="es-ES" dirty="0"/>
              </a:p>
            </p:txBody>
          </p:sp>
        </mc:Choice>
        <mc:Fallback xmlns="">
          <p:sp>
            <p:nvSpPr>
              <p:cNvPr id="270" name="269 CuadroTexto"/>
              <p:cNvSpPr txBox="1">
                <a:spLocks noRot="1" noChangeAspect="1" noMove="1" noResize="1" noEditPoints="1" noAdjustHandles="1" noChangeArrowheads="1" noChangeShapeType="1" noTextEdit="1"/>
              </p:cNvSpPr>
              <p:nvPr/>
            </p:nvSpPr>
            <p:spPr>
              <a:xfrm>
                <a:off x="6405350" y="5682019"/>
                <a:ext cx="1432059" cy="369332"/>
              </a:xfrm>
              <a:prstGeom prst="rect">
                <a:avLst/>
              </a:prstGeom>
              <a:blipFill rotWithShape="1">
                <a:blip r:embed="rId9"/>
                <a:stretch>
                  <a:fillRect b="-9836"/>
                </a:stretch>
              </a:blipFill>
            </p:spPr>
            <p:txBody>
              <a:bodyPr/>
              <a:lstStyle/>
              <a:p>
                <a:r>
                  <a:rPr lang="es-ES">
                    <a:noFill/>
                  </a:rPr>
                  <a:t> </a:t>
                </a:r>
              </a:p>
            </p:txBody>
          </p:sp>
        </mc:Fallback>
      </mc:AlternateContent>
      <p:sp>
        <p:nvSpPr>
          <p:cNvPr id="31" name="30 CuadroTexto"/>
          <p:cNvSpPr txBox="1"/>
          <p:nvPr/>
        </p:nvSpPr>
        <p:spPr>
          <a:xfrm>
            <a:off x="709684" y="5308978"/>
            <a:ext cx="3998794" cy="646331"/>
          </a:xfrm>
          <a:prstGeom prst="rect">
            <a:avLst/>
          </a:prstGeom>
          <a:noFill/>
        </p:spPr>
        <p:txBody>
          <a:bodyPr wrap="square" rtlCol="0">
            <a:spAutoFit/>
          </a:bodyPr>
          <a:lstStyle/>
          <a:p>
            <a:pPr algn="just"/>
            <a:r>
              <a:rPr lang="es-ES" b="1" dirty="0" smtClean="0">
                <a:solidFill>
                  <a:srgbClr val="FF0000"/>
                </a:solidFill>
              </a:rPr>
              <a:t>¡Mientras dura el cambio de estado, la temperatura permanece constante!</a:t>
            </a:r>
            <a:endParaRPr lang="es-ES" b="1" dirty="0">
              <a:solidFill>
                <a:srgbClr val="FF0000"/>
              </a:solidFill>
            </a:endParaRPr>
          </a:p>
        </p:txBody>
      </p:sp>
      <p:sp>
        <p:nvSpPr>
          <p:cNvPr id="26" name="25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1</a:t>
            </a:r>
            <a:r>
              <a:rPr lang="es-ES" b="1" dirty="0" smtClean="0">
                <a:solidFill>
                  <a:srgbClr val="C00000"/>
                </a:solidFill>
              </a:rPr>
              <a:t> Los estados de agregación de la materia</a:t>
            </a:r>
            <a:endParaRPr lang="es-ES" b="1" dirty="0">
              <a:solidFill>
                <a:srgbClr val="C00000"/>
              </a:solidFill>
            </a:endParaRPr>
          </a:p>
        </p:txBody>
      </p:sp>
      <p:sp>
        <p:nvSpPr>
          <p:cNvPr id="27" name="2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28"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5</a:t>
            </a:fld>
            <a:endParaRPr lang="es-ES" dirty="0">
              <a:solidFill>
                <a:srgbClr val="C00000"/>
              </a:solidFill>
            </a:endParaRPr>
          </a:p>
        </p:txBody>
      </p:sp>
    </p:spTree>
    <p:extLst>
      <p:ext uri="{BB962C8B-B14F-4D97-AF65-F5344CB8AC3E}">
        <p14:creationId xmlns:p14="http://schemas.microsoft.com/office/powerpoint/2010/main" val="35709170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1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44"/>
                                        </p:tgtEl>
                                        <p:attrNameLst>
                                          <p:attrName>style.visibility</p:attrName>
                                        </p:attrNameLst>
                                      </p:cBhvr>
                                      <p:to>
                                        <p:strVal val="visible"/>
                                      </p:to>
                                    </p:set>
                                    <p:animEffect transition="in" filter="wipe(up)">
                                      <p:cBhvr>
                                        <p:cTn id="22" dur="1000"/>
                                        <p:tgtEl>
                                          <p:spTgt spid="2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1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43"/>
                                        </p:tgtEl>
                                        <p:attrNameLst>
                                          <p:attrName>style.visibility</p:attrName>
                                        </p:attrNameLst>
                                      </p:cBhvr>
                                      <p:to>
                                        <p:strVal val="visible"/>
                                      </p:to>
                                    </p:set>
                                    <p:animEffect transition="in" filter="wipe(up)">
                                      <p:cBhvr>
                                        <p:cTn id="32" dur="1000"/>
                                        <p:tgtEl>
                                          <p:spTgt spid="2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70"/>
                                        </p:tgtEl>
                                        <p:attrNameLst>
                                          <p:attrName>style.visibility</p:attrName>
                                        </p:attrNameLst>
                                      </p:cBhvr>
                                      <p:to>
                                        <p:strVal val="visible"/>
                                      </p:to>
                                    </p:set>
                                    <p:animEffect transition="in" filter="wipe(up)">
                                      <p:cBhvr>
                                        <p:cTn id="37" dur="1000"/>
                                        <p:tgtEl>
                                          <p:spTgt spid="2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1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up)">
                                      <p:cBhvr>
                                        <p:cTn id="4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0" grpId="0" animBg="1"/>
      <p:bldP spid="243" grpId="0" animBg="1"/>
      <p:bldP spid="244" grpId="0" animBg="1"/>
      <p:bldP spid="270" grpId="0" animBg="1"/>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 name="25 Grupo"/>
          <p:cNvGrpSpPr/>
          <p:nvPr/>
        </p:nvGrpSpPr>
        <p:grpSpPr>
          <a:xfrm>
            <a:off x="778814" y="2219510"/>
            <a:ext cx="3155107" cy="2991205"/>
            <a:chOff x="778814" y="2219510"/>
            <a:chExt cx="3155107" cy="2991205"/>
          </a:xfrm>
        </p:grpSpPr>
        <p:grpSp>
          <p:nvGrpSpPr>
            <p:cNvPr id="20" name="19 Grupo"/>
            <p:cNvGrpSpPr/>
            <p:nvPr/>
          </p:nvGrpSpPr>
          <p:grpSpPr>
            <a:xfrm>
              <a:off x="778814" y="2219510"/>
              <a:ext cx="3155107" cy="2991205"/>
              <a:chOff x="778814" y="2219510"/>
              <a:chExt cx="3155107" cy="2991205"/>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814" y="2219510"/>
                <a:ext cx="3155107" cy="299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981378" y="2917891"/>
                <a:ext cx="1105495" cy="523220"/>
              </a:xfrm>
              <a:prstGeom prst="rect">
                <a:avLst/>
              </a:prstGeom>
              <a:solidFill>
                <a:schemeClr val="accent3">
                  <a:lumMod val="20000"/>
                  <a:lumOff val="80000"/>
                </a:schemeClr>
              </a:solidFill>
            </p:spPr>
            <p:txBody>
              <a:bodyPr wrap="none" rtlCol="0">
                <a:spAutoFit/>
              </a:bodyPr>
              <a:lstStyle/>
              <a:p>
                <a:r>
                  <a:rPr lang="es-ES" sz="1400" dirty="0" smtClean="0"/>
                  <a:t>Tubo lleno</a:t>
                </a:r>
              </a:p>
              <a:p>
                <a:r>
                  <a:rPr lang="es-ES" sz="1400" dirty="0"/>
                  <a:t>d</a:t>
                </a:r>
                <a:r>
                  <a:rPr lang="es-ES" sz="1400" dirty="0" smtClean="0"/>
                  <a:t>e mercurio</a:t>
                </a:r>
                <a:endParaRPr lang="es-ES" sz="1400" dirty="0"/>
              </a:p>
            </p:txBody>
          </p:sp>
        </p:grpSp>
        <p:sp>
          <p:nvSpPr>
            <p:cNvPr id="239" name="238 CuadroTexto"/>
            <p:cNvSpPr txBox="1"/>
            <p:nvPr/>
          </p:nvSpPr>
          <p:spPr>
            <a:xfrm rot="16200000">
              <a:off x="3317419" y="3711735"/>
              <a:ext cx="850361" cy="307777"/>
            </a:xfrm>
            <a:prstGeom prst="rect">
              <a:avLst/>
            </a:prstGeom>
            <a:solidFill>
              <a:schemeClr val="accent3">
                <a:lumMod val="20000"/>
                <a:lumOff val="80000"/>
              </a:schemeClr>
            </a:solidFill>
          </p:spPr>
          <p:txBody>
            <a:bodyPr wrap="none" rtlCol="0">
              <a:spAutoFit/>
            </a:bodyPr>
            <a:lstStyle/>
            <a:p>
              <a:r>
                <a:rPr lang="es-ES" sz="1400" dirty="0" smtClean="0"/>
                <a:t>760 mm</a:t>
              </a:r>
              <a:endParaRPr lang="es-ES" sz="1400" dirty="0"/>
            </a:p>
          </p:txBody>
        </p:sp>
      </p:grpSp>
      <p:sp>
        <p:nvSpPr>
          <p:cNvPr id="21" name="20 CuadroTexto"/>
          <p:cNvSpPr txBox="1"/>
          <p:nvPr/>
        </p:nvSpPr>
        <p:spPr>
          <a:xfrm>
            <a:off x="1090560" y="1853366"/>
            <a:ext cx="2516907" cy="369332"/>
          </a:xfrm>
          <a:prstGeom prst="rect">
            <a:avLst/>
          </a:prstGeom>
          <a:noFill/>
        </p:spPr>
        <p:txBody>
          <a:bodyPr wrap="none" rtlCol="0">
            <a:spAutoFit/>
          </a:bodyPr>
          <a:lstStyle/>
          <a:p>
            <a:r>
              <a:rPr lang="es-ES" b="1" dirty="0" smtClean="0">
                <a:solidFill>
                  <a:srgbClr val="FF0000"/>
                </a:solidFill>
                <a:effectLst>
                  <a:outerShdw blurRad="38100" dist="38100" dir="2700000" algn="tl">
                    <a:srgbClr val="000000">
                      <a:alpha val="43137"/>
                    </a:srgbClr>
                  </a:outerShdw>
                </a:effectLst>
              </a:rPr>
              <a:t>Experiencia de Torricelli</a:t>
            </a:r>
            <a:endParaRPr lang="es-ES" b="1" dirty="0">
              <a:solidFill>
                <a:srgbClr val="FF00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22" name="21 CuadroTexto"/>
              <p:cNvSpPr txBox="1"/>
              <p:nvPr/>
            </p:nvSpPr>
            <p:spPr>
              <a:xfrm>
                <a:off x="822644" y="5336905"/>
                <a:ext cx="3151440" cy="3724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𝑝</m:t>
                      </m:r>
                      <m:r>
                        <a:rPr lang="es-ES" b="0" i="1" smtClean="0">
                          <a:latin typeface="Cambria Math"/>
                        </a:rPr>
                        <m:t>=</m:t>
                      </m:r>
                      <m:r>
                        <a:rPr lang="es-ES" b="0" i="1" smtClean="0">
                          <a:latin typeface="Cambria Math"/>
                        </a:rPr>
                        <m:t>𝑑</m:t>
                      </m:r>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h</m:t>
                      </m:r>
                      <m:r>
                        <a:rPr lang="es-ES" b="0" i="1" smtClean="0">
                          <a:latin typeface="Cambria Math"/>
                        </a:rPr>
                        <m:t>=1,013·</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5</m:t>
                          </m:r>
                        </m:sup>
                      </m:sSup>
                      <m:r>
                        <a:rPr lang="es-ES" b="0" i="1" smtClean="0">
                          <a:latin typeface="Cambria Math"/>
                        </a:rPr>
                        <m:t> </m:t>
                      </m:r>
                      <m:r>
                        <a:rPr lang="es-ES" b="0" i="1" smtClean="0">
                          <a:latin typeface="Cambria Math"/>
                        </a:rPr>
                        <m:t>𝑃𝑎</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822644" y="5336905"/>
                <a:ext cx="3151440" cy="372410"/>
              </a:xfrm>
              <a:prstGeom prst="rect">
                <a:avLst/>
              </a:prstGeom>
              <a:blipFill rotWithShape="1">
                <a:blip r:embed="rId3"/>
                <a:stretch>
                  <a:fillRect b="-645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0" name="239 CuadroTexto"/>
              <p:cNvSpPr txBox="1"/>
              <p:nvPr/>
            </p:nvSpPr>
            <p:spPr>
              <a:xfrm>
                <a:off x="496743" y="5812862"/>
                <a:ext cx="4000519" cy="3724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1 </m:t>
                      </m:r>
                      <m:r>
                        <a:rPr lang="es-ES" b="0" i="1" smtClean="0">
                          <a:latin typeface="Cambria Math"/>
                        </a:rPr>
                        <m:t>𝑎𝑡𝑚</m:t>
                      </m:r>
                      <m:r>
                        <a:rPr lang="es-ES" b="0" i="1" smtClean="0">
                          <a:latin typeface="Cambria Math"/>
                        </a:rPr>
                        <m:t>=760 </m:t>
                      </m:r>
                      <m:r>
                        <a:rPr lang="es-ES" b="0" i="1" smtClean="0">
                          <a:latin typeface="Cambria Math"/>
                        </a:rPr>
                        <m:t>𝑚𝑚𝐻𝑔</m:t>
                      </m:r>
                      <m:r>
                        <a:rPr lang="es-ES" b="0" i="1" smtClean="0">
                          <a:latin typeface="Cambria Math"/>
                        </a:rPr>
                        <m:t>=1,013·</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5</m:t>
                          </m:r>
                        </m:sup>
                      </m:sSup>
                      <m:r>
                        <a:rPr lang="es-ES" b="0" i="1" smtClean="0">
                          <a:latin typeface="Cambria Math"/>
                        </a:rPr>
                        <m:t> </m:t>
                      </m:r>
                      <m:r>
                        <a:rPr lang="es-ES" b="0" i="1" smtClean="0">
                          <a:latin typeface="Cambria Math"/>
                        </a:rPr>
                        <m:t>𝑃𝑎</m:t>
                      </m:r>
                    </m:oMath>
                  </m:oMathPara>
                </a14:m>
                <a:endParaRPr lang="es-ES" dirty="0"/>
              </a:p>
            </p:txBody>
          </p:sp>
        </mc:Choice>
        <mc:Fallback xmlns="">
          <p:sp>
            <p:nvSpPr>
              <p:cNvPr id="240" name="239 CuadroTexto"/>
              <p:cNvSpPr txBox="1">
                <a:spLocks noRot="1" noChangeAspect="1" noMove="1" noResize="1" noEditPoints="1" noAdjustHandles="1" noChangeArrowheads="1" noChangeShapeType="1" noTextEdit="1"/>
              </p:cNvSpPr>
              <p:nvPr/>
            </p:nvSpPr>
            <p:spPr>
              <a:xfrm>
                <a:off x="496743" y="5812862"/>
                <a:ext cx="4000519" cy="372410"/>
              </a:xfrm>
              <a:prstGeom prst="rect">
                <a:avLst/>
              </a:prstGeom>
              <a:blipFill rotWithShape="1">
                <a:blip r:embed="rId4"/>
                <a:stretch>
                  <a:fillRect b="-14754"/>
                </a:stretch>
              </a:blipFill>
            </p:spPr>
            <p:txBody>
              <a:bodyPr/>
              <a:lstStyle/>
              <a:p>
                <a:r>
                  <a:rPr lang="es-ES">
                    <a:noFill/>
                  </a:rPr>
                  <a:t> </a:t>
                </a:r>
              </a:p>
            </p:txBody>
          </p:sp>
        </mc:Fallback>
      </mc:AlternateContent>
      <p:grpSp>
        <p:nvGrpSpPr>
          <p:cNvPr id="28" name="27 Grupo"/>
          <p:cNvGrpSpPr/>
          <p:nvPr/>
        </p:nvGrpSpPr>
        <p:grpSpPr>
          <a:xfrm>
            <a:off x="4094958" y="2380798"/>
            <a:ext cx="4824654" cy="2785404"/>
            <a:chOff x="4094958" y="2380798"/>
            <a:chExt cx="4824654" cy="2785404"/>
          </a:xfrm>
        </p:grpSpPr>
        <p:pic>
          <p:nvPicPr>
            <p:cNvPr id="2054" name="Picture 6" descr="fig_10_4_401x2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4958" y="2380798"/>
              <a:ext cx="4684541" cy="278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22 Grupo"/>
            <p:cNvGrpSpPr/>
            <p:nvPr/>
          </p:nvGrpSpPr>
          <p:grpSpPr>
            <a:xfrm>
              <a:off x="4109795" y="2873168"/>
              <a:ext cx="1242007" cy="2292921"/>
              <a:chOff x="4109795" y="2873168"/>
              <a:chExt cx="1242007" cy="2292921"/>
            </a:xfrm>
          </p:grpSpPr>
          <p:sp>
            <p:nvSpPr>
              <p:cNvPr id="25" name="24 CuadroTexto"/>
              <p:cNvSpPr txBox="1"/>
              <p:nvPr/>
            </p:nvSpPr>
            <p:spPr>
              <a:xfrm>
                <a:off x="4235635" y="2873168"/>
                <a:ext cx="769763" cy="307777"/>
              </a:xfrm>
              <a:prstGeom prst="rect">
                <a:avLst/>
              </a:prstGeom>
              <a:solidFill>
                <a:schemeClr val="bg1"/>
              </a:solidFill>
            </p:spPr>
            <p:txBody>
              <a:bodyPr wrap="none" rtlCol="0">
                <a:spAutoFit/>
              </a:bodyPr>
              <a:lstStyle/>
              <a:p>
                <a:r>
                  <a:rPr lang="es-ES" sz="1400" dirty="0" smtClean="0"/>
                  <a:t>cerrado</a:t>
                </a:r>
                <a:endParaRPr lang="es-ES" sz="1400" dirty="0"/>
              </a:p>
            </p:txBody>
          </p:sp>
          <mc:AlternateContent xmlns:mc="http://schemas.openxmlformats.org/markup-compatibility/2006" xmlns:a14="http://schemas.microsoft.com/office/drawing/2010/main">
            <mc:Choice Requires="a14">
              <p:sp>
                <p:nvSpPr>
                  <p:cNvPr id="243" name="242 CuadroTexto"/>
                  <p:cNvSpPr txBox="1"/>
                  <p:nvPr/>
                </p:nvSpPr>
                <p:spPr>
                  <a:xfrm>
                    <a:off x="4109795" y="4839846"/>
                    <a:ext cx="1242007" cy="326243"/>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0" i="1" smtClean="0">
                              <a:latin typeface="Cambria Math"/>
                            </a:rPr>
                            <m:t>𝑎</m:t>
                          </m:r>
                          <m:r>
                            <a:rPr lang="es-ES" sz="1400" b="0" i="1" smtClean="0">
                              <a:latin typeface="Cambria Math"/>
                            </a:rPr>
                            <m:t>) </m:t>
                          </m:r>
                          <m:sSub>
                            <m:sSubPr>
                              <m:ctrlPr>
                                <a:rPr lang="es-ES" sz="1400" b="0" i="1" smtClean="0">
                                  <a:latin typeface="Cambria Math" panose="02040503050406030204" pitchFamily="18" charset="0"/>
                                </a:rPr>
                              </m:ctrlPr>
                            </m:sSubPr>
                            <m:e>
                              <m:r>
                                <a:rPr lang="es-ES" sz="1400" b="0" i="1" smtClean="0">
                                  <a:latin typeface="Cambria Math"/>
                                </a:rPr>
                                <m:t>𝑃</m:t>
                              </m:r>
                            </m:e>
                            <m:sub>
                              <m:r>
                                <a:rPr lang="es-ES" sz="1400" b="0" i="1" smtClean="0">
                                  <a:latin typeface="Cambria Math"/>
                                </a:rPr>
                                <m:t>𝑔𝑎𝑠</m:t>
                              </m:r>
                            </m:sub>
                          </m:sSub>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𝑃</m:t>
                              </m:r>
                            </m:e>
                            <m:sub>
                              <m:sSub>
                                <m:sSubPr>
                                  <m:ctrlPr>
                                    <a:rPr lang="es-ES" sz="1400" b="0" i="1" smtClean="0">
                                      <a:latin typeface="Cambria Math" panose="02040503050406030204" pitchFamily="18" charset="0"/>
                                    </a:rPr>
                                  </m:ctrlPr>
                                </m:sSubPr>
                                <m:e>
                                  <m:r>
                                    <a:rPr lang="es-ES" sz="1400" b="0" i="1" smtClean="0">
                                      <a:latin typeface="Cambria Math"/>
                                    </a:rPr>
                                    <m:t>h</m:t>
                                  </m:r>
                                </m:e>
                                <m:sub>
                                  <m:r>
                                    <a:rPr lang="es-ES" sz="1400" b="0" i="1" smtClean="0">
                                      <a:latin typeface="Cambria Math"/>
                                    </a:rPr>
                                    <m:t>1</m:t>
                                  </m:r>
                                </m:sub>
                              </m:sSub>
                            </m:sub>
                          </m:sSub>
                        </m:oMath>
                      </m:oMathPara>
                    </a14:m>
                    <a:endParaRPr lang="es-ES" sz="1400" dirty="0"/>
                  </a:p>
                </p:txBody>
              </p:sp>
            </mc:Choice>
            <mc:Fallback xmlns="">
              <p:sp>
                <p:nvSpPr>
                  <p:cNvPr id="243" name="242 CuadroTexto"/>
                  <p:cNvSpPr txBox="1">
                    <a:spLocks noRot="1" noChangeAspect="1" noMove="1" noResize="1" noEditPoints="1" noAdjustHandles="1" noChangeArrowheads="1" noChangeShapeType="1" noTextEdit="1"/>
                  </p:cNvSpPr>
                  <p:nvPr/>
                </p:nvSpPr>
                <p:spPr>
                  <a:xfrm>
                    <a:off x="4109795" y="4839846"/>
                    <a:ext cx="1242007" cy="326243"/>
                  </a:xfrm>
                  <a:prstGeom prst="rect">
                    <a:avLst/>
                  </a:prstGeom>
                  <a:blipFill rotWithShape="1">
                    <a:blip r:embed="rId6"/>
                    <a:stretch>
                      <a:fillRect b="-3774"/>
                    </a:stretch>
                  </a:blipFill>
                </p:spPr>
                <p:txBody>
                  <a:bodyPr/>
                  <a:lstStyle/>
                  <a:p>
                    <a:r>
                      <a:rPr lang="es-ES">
                        <a:noFill/>
                      </a:rPr>
                      <a:t> </a:t>
                    </a:r>
                  </a:p>
                </p:txBody>
              </p:sp>
            </mc:Fallback>
          </mc:AlternateContent>
        </p:grpSp>
        <p:grpSp>
          <p:nvGrpSpPr>
            <p:cNvPr id="24" name="23 Grupo"/>
            <p:cNvGrpSpPr/>
            <p:nvPr/>
          </p:nvGrpSpPr>
          <p:grpSpPr>
            <a:xfrm>
              <a:off x="5429814" y="2786418"/>
              <a:ext cx="3489798" cy="2377326"/>
              <a:chOff x="5429814" y="2786418"/>
              <a:chExt cx="3489798" cy="2377326"/>
            </a:xfrm>
          </p:grpSpPr>
          <p:sp>
            <p:nvSpPr>
              <p:cNvPr id="241" name="240 CuadroTexto"/>
              <p:cNvSpPr txBox="1"/>
              <p:nvPr/>
            </p:nvSpPr>
            <p:spPr>
              <a:xfrm>
                <a:off x="7314115" y="2786418"/>
                <a:ext cx="728405" cy="307777"/>
              </a:xfrm>
              <a:prstGeom prst="rect">
                <a:avLst/>
              </a:prstGeom>
              <a:solidFill>
                <a:schemeClr val="bg1"/>
              </a:solidFill>
            </p:spPr>
            <p:txBody>
              <a:bodyPr wrap="none" rtlCol="0">
                <a:spAutoFit/>
              </a:bodyPr>
              <a:lstStyle/>
              <a:p>
                <a:r>
                  <a:rPr lang="es-ES" sz="1400" dirty="0" smtClean="0"/>
                  <a:t>abierto</a:t>
                </a:r>
                <a:endParaRPr lang="es-ES" sz="1400" dirty="0"/>
              </a:p>
            </p:txBody>
          </p:sp>
          <mc:AlternateContent xmlns:mc="http://schemas.openxmlformats.org/markup-compatibility/2006" xmlns:a14="http://schemas.microsoft.com/office/drawing/2010/main">
            <mc:Choice Requires="a14">
              <p:sp>
                <p:nvSpPr>
                  <p:cNvPr id="244" name="243 CuadroTexto"/>
                  <p:cNvSpPr txBox="1"/>
                  <p:nvPr/>
                </p:nvSpPr>
                <p:spPr>
                  <a:xfrm>
                    <a:off x="5429814" y="4837501"/>
                    <a:ext cx="1815112" cy="326243"/>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0" i="1" smtClean="0">
                              <a:latin typeface="Cambria Math"/>
                            </a:rPr>
                            <m:t>𝑏</m:t>
                          </m:r>
                          <m:r>
                            <a:rPr lang="es-ES" sz="1400" b="0" i="1" smtClean="0">
                              <a:latin typeface="Cambria Math"/>
                            </a:rPr>
                            <m:t>) </m:t>
                          </m:r>
                          <m:sSub>
                            <m:sSubPr>
                              <m:ctrlPr>
                                <a:rPr lang="es-ES" sz="1400" b="0" i="1" smtClean="0">
                                  <a:latin typeface="Cambria Math" panose="02040503050406030204" pitchFamily="18" charset="0"/>
                                </a:rPr>
                              </m:ctrlPr>
                            </m:sSubPr>
                            <m:e>
                              <m:r>
                                <a:rPr lang="es-ES" sz="1400" b="0" i="1" smtClean="0">
                                  <a:latin typeface="Cambria Math"/>
                                </a:rPr>
                                <m:t>𝑃</m:t>
                              </m:r>
                            </m:e>
                            <m:sub>
                              <m:r>
                                <a:rPr lang="es-ES" sz="1400" b="0" i="1" smtClean="0">
                                  <a:latin typeface="Cambria Math"/>
                                </a:rPr>
                                <m:t>𝑔𝑎𝑠</m:t>
                              </m:r>
                            </m:sub>
                          </m:sSub>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𝑃</m:t>
                              </m:r>
                            </m:e>
                            <m:sub>
                              <m:sSub>
                                <m:sSubPr>
                                  <m:ctrlPr>
                                    <a:rPr lang="es-ES" sz="1400" b="0" i="1" smtClean="0">
                                      <a:latin typeface="Cambria Math" panose="02040503050406030204" pitchFamily="18" charset="0"/>
                                    </a:rPr>
                                  </m:ctrlPr>
                                </m:sSubPr>
                                <m:e>
                                  <m:r>
                                    <a:rPr lang="es-ES" sz="1400" b="0" i="1" smtClean="0">
                                      <a:latin typeface="Cambria Math"/>
                                    </a:rPr>
                                    <m:t>h</m:t>
                                  </m:r>
                                </m:e>
                                <m:sub>
                                  <m:r>
                                    <a:rPr lang="es-ES" sz="1400" b="0" i="1" smtClean="0">
                                      <a:latin typeface="Cambria Math"/>
                                    </a:rPr>
                                    <m:t>2</m:t>
                                  </m:r>
                                </m:sub>
                              </m:sSub>
                            </m:sub>
                          </m:sSub>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𝑃</m:t>
                              </m:r>
                            </m:e>
                            <m:sub>
                              <m:r>
                                <a:rPr lang="es-ES" sz="1400" b="0" i="1" smtClean="0">
                                  <a:latin typeface="Cambria Math"/>
                                </a:rPr>
                                <m:t>𝑎𝑡𝑚</m:t>
                              </m:r>
                            </m:sub>
                          </m:sSub>
                        </m:oMath>
                      </m:oMathPara>
                    </a14:m>
                    <a:endParaRPr lang="es-ES" sz="1400" dirty="0"/>
                  </a:p>
                </p:txBody>
              </p:sp>
            </mc:Choice>
            <mc:Fallback xmlns="">
              <p:sp>
                <p:nvSpPr>
                  <p:cNvPr id="244" name="243 CuadroTexto"/>
                  <p:cNvSpPr txBox="1">
                    <a:spLocks noRot="1" noChangeAspect="1" noMove="1" noResize="1" noEditPoints="1" noAdjustHandles="1" noChangeArrowheads="1" noChangeShapeType="1" noTextEdit="1"/>
                  </p:cNvSpPr>
                  <p:nvPr/>
                </p:nvSpPr>
                <p:spPr>
                  <a:xfrm>
                    <a:off x="5429814" y="4837501"/>
                    <a:ext cx="1815112" cy="326243"/>
                  </a:xfrm>
                  <a:prstGeom prst="rect">
                    <a:avLst/>
                  </a:prstGeom>
                  <a:blipFill rotWithShape="1">
                    <a:blip r:embed="rId7"/>
                    <a:stretch>
                      <a:fillRect b="-37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0" name="269 CuadroTexto"/>
                  <p:cNvSpPr txBox="1"/>
                  <p:nvPr/>
                </p:nvSpPr>
                <p:spPr>
                  <a:xfrm>
                    <a:off x="7115592" y="4821091"/>
                    <a:ext cx="1804020" cy="327205"/>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0" i="1" smtClean="0">
                              <a:latin typeface="Cambria Math"/>
                            </a:rPr>
                            <m:t>𝑐</m:t>
                          </m:r>
                          <m:r>
                            <a:rPr lang="es-ES" sz="1400" b="0" i="1" smtClean="0">
                              <a:latin typeface="Cambria Math"/>
                            </a:rPr>
                            <m:t>) </m:t>
                          </m:r>
                          <m:sSub>
                            <m:sSubPr>
                              <m:ctrlPr>
                                <a:rPr lang="es-ES" sz="1400" b="0" i="1" smtClean="0">
                                  <a:latin typeface="Cambria Math" panose="02040503050406030204" pitchFamily="18" charset="0"/>
                                </a:rPr>
                              </m:ctrlPr>
                            </m:sSubPr>
                            <m:e>
                              <m:r>
                                <a:rPr lang="es-ES" sz="1400" b="0" i="1" smtClean="0">
                                  <a:latin typeface="Cambria Math"/>
                                </a:rPr>
                                <m:t>𝑃</m:t>
                              </m:r>
                            </m:e>
                            <m:sub>
                              <m:r>
                                <a:rPr lang="es-ES" sz="1400" b="0" i="1" smtClean="0">
                                  <a:latin typeface="Cambria Math"/>
                                </a:rPr>
                                <m:t>𝑔𝑎𝑠</m:t>
                              </m:r>
                            </m:sub>
                          </m:sSub>
                          <m:r>
                            <a:rPr lang="es-ES" sz="1400" b="0" i="1" smtClean="0">
                              <a:latin typeface="Cambria Math"/>
                            </a:rPr>
                            <m:t>=</m:t>
                          </m:r>
                          <m:sSub>
                            <m:sSubPr>
                              <m:ctrlPr>
                                <a:rPr lang="es-ES" sz="1400" b="0" i="1" smtClean="0">
                                  <a:latin typeface="Cambria Math" panose="02040503050406030204" pitchFamily="18" charset="0"/>
                                </a:rPr>
                              </m:ctrlPr>
                            </m:sSubPr>
                            <m:e>
                              <m:r>
                                <a:rPr lang="es-ES" sz="1400" b="0" i="1" smtClean="0">
                                  <a:latin typeface="Cambria Math"/>
                                </a:rPr>
                                <m:t>𝑃</m:t>
                              </m:r>
                            </m:e>
                            <m:sub>
                              <m:r>
                                <a:rPr lang="es-ES" sz="1400" b="0" i="1" smtClean="0">
                                  <a:latin typeface="Cambria Math"/>
                                </a:rPr>
                                <m:t>𝑎𝑡𝑚</m:t>
                              </m:r>
                            </m:sub>
                          </m:sSub>
                          <m:r>
                            <a:rPr lang="es-ES" sz="1400" b="0" i="1" smtClean="0">
                              <a:latin typeface="Cambria Math"/>
                            </a:rPr>
                            <m:t>+</m:t>
                          </m:r>
                          <m:sSub>
                            <m:sSubPr>
                              <m:ctrlPr>
                                <a:rPr lang="es-ES" sz="1400" i="1">
                                  <a:latin typeface="Cambria Math" panose="02040503050406030204" pitchFamily="18" charset="0"/>
                                </a:rPr>
                              </m:ctrlPr>
                            </m:sSubPr>
                            <m:e>
                              <m:r>
                                <a:rPr lang="es-ES" sz="1400" i="1">
                                  <a:latin typeface="Cambria Math"/>
                                </a:rPr>
                                <m:t>𝑃</m:t>
                              </m:r>
                            </m:e>
                            <m:sub>
                              <m:sSub>
                                <m:sSubPr>
                                  <m:ctrlPr>
                                    <a:rPr lang="es-ES" sz="1400" i="1">
                                      <a:latin typeface="Cambria Math" panose="02040503050406030204" pitchFamily="18" charset="0"/>
                                    </a:rPr>
                                  </m:ctrlPr>
                                </m:sSubPr>
                                <m:e>
                                  <m:r>
                                    <a:rPr lang="es-ES" sz="1400" i="1">
                                      <a:latin typeface="Cambria Math"/>
                                    </a:rPr>
                                    <m:t>h</m:t>
                                  </m:r>
                                </m:e>
                                <m:sub>
                                  <m:r>
                                    <a:rPr lang="es-ES" sz="1400" b="0" i="1" smtClean="0">
                                      <a:latin typeface="Cambria Math"/>
                                    </a:rPr>
                                    <m:t>3</m:t>
                                  </m:r>
                                </m:sub>
                              </m:sSub>
                            </m:sub>
                          </m:sSub>
                        </m:oMath>
                      </m:oMathPara>
                    </a14:m>
                    <a:endParaRPr lang="es-ES" sz="1400" dirty="0"/>
                  </a:p>
                </p:txBody>
              </p:sp>
            </mc:Choice>
            <mc:Fallback xmlns="">
              <p:sp>
                <p:nvSpPr>
                  <p:cNvPr id="270" name="269 CuadroTexto"/>
                  <p:cNvSpPr txBox="1">
                    <a:spLocks noRot="1" noChangeAspect="1" noMove="1" noResize="1" noEditPoints="1" noAdjustHandles="1" noChangeArrowheads="1" noChangeShapeType="1" noTextEdit="1"/>
                  </p:cNvSpPr>
                  <p:nvPr/>
                </p:nvSpPr>
                <p:spPr>
                  <a:xfrm>
                    <a:off x="7115592" y="4821091"/>
                    <a:ext cx="1804020" cy="327205"/>
                  </a:xfrm>
                  <a:prstGeom prst="rect">
                    <a:avLst/>
                  </a:prstGeom>
                  <a:blipFill rotWithShape="1">
                    <a:blip r:embed="rId8"/>
                    <a:stretch>
                      <a:fillRect b="-1852"/>
                    </a:stretch>
                  </a:blipFill>
                </p:spPr>
                <p:txBody>
                  <a:bodyPr/>
                  <a:lstStyle/>
                  <a:p>
                    <a:r>
                      <a:rPr lang="es-ES">
                        <a:noFill/>
                      </a:rPr>
                      <a:t> </a:t>
                    </a:r>
                  </a:p>
                </p:txBody>
              </p:sp>
            </mc:Fallback>
          </mc:AlternateContent>
        </p:grpSp>
      </p:grpSp>
      <p:sp>
        <p:nvSpPr>
          <p:cNvPr id="272" name="271 CuadroTexto"/>
          <p:cNvSpPr txBox="1"/>
          <p:nvPr/>
        </p:nvSpPr>
        <p:spPr>
          <a:xfrm>
            <a:off x="5744621" y="1879157"/>
            <a:ext cx="1437125" cy="369332"/>
          </a:xfrm>
          <a:prstGeom prst="rect">
            <a:avLst/>
          </a:prstGeom>
          <a:noFill/>
        </p:spPr>
        <p:txBody>
          <a:bodyPr wrap="none" rtlCol="0">
            <a:spAutoFit/>
          </a:bodyPr>
          <a:lstStyle/>
          <a:p>
            <a:r>
              <a:rPr lang="es-ES" b="1" dirty="0" smtClean="0">
                <a:solidFill>
                  <a:srgbClr val="FF0000"/>
                </a:solidFill>
                <a:effectLst>
                  <a:outerShdw blurRad="38100" dist="38100" dir="2700000" algn="tl">
                    <a:srgbClr val="000000">
                      <a:alpha val="43137"/>
                    </a:srgbClr>
                  </a:outerShdw>
                </a:effectLst>
              </a:rPr>
              <a:t>Manómetros</a:t>
            </a:r>
            <a:endParaRPr lang="es-ES" b="1" dirty="0">
              <a:solidFill>
                <a:srgbClr val="FF0000"/>
              </a:solidFill>
              <a:effectLst>
                <a:outerShdw blurRad="38100" dist="38100" dir="2700000" algn="tl">
                  <a:srgbClr val="000000">
                    <a:alpha val="43137"/>
                  </a:srgbClr>
                </a:outerShdw>
              </a:effectLst>
            </a:endParaRPr>
          </a:p>
        </p:txBody>
      </p:sp>
      <p:sp>
        <p:nvSpPr>
          <p:cNvPr id="27" name="26 CuadroTexto"/>
          <p:cNvSpPr txBox="1"/>
          <p:nvPr/>
        </p:nvSpPr>
        <p:spPr>
          <a:xfrm>
            <a:off x="521765" y="1019593"/>
            <a:ext cx="8117058"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TCM</a:t>
            </a:r>
            <a:r>
              <a:rPr lang="es-ES" dirty="0" smtClean="0"/>
              <a:t> explicaba satisfactoriamente las leyes de los gases y dotaba de sentido físico a los conceptos de </a:t>
            </a:r>
            <a:r>
              <a:rPr lang="es-ES" b="1" dirty="0" smtClean="0">
                <a:effectLst>
                  <a:outerShdw blurRad="38100" dist="38100" dir="2700000" algn="tl">
                    <a:srgbClr val="000000">
                      <a:alpha val="43137"/>
                    </a:srgbClr>
                  </a:outerShdw>
                </a:effectLst>
              </a:rPr>
              <a:t>presión</a:t>
            </a:r>
            <a:r>
              <a:rPr lang="es-ES" dirty="0" smtClean="0"/>
              <a:t> y </a:t>
            </a:r>
            <a:r>
              <a:rPr lang="es-ES" b="1" dirty="0" smtClean="0">
                <a:effectLst>
                  <a:outerShdw blurRad="38100" dist="38100" dir="2700000" algn="tl">
                    <a:srgbClr val="000000">
                      <a:alpha val="43137"/>
                    </a:srgbClr>
                  </a:outerShdw>
                </a:effectLst>
              </a:rPr>
              <a:t>temperatura</a:t>
            </a:r>
            <a:r>
              <a:rPr lang="es-ES" dirty="0" smtClean="0"/>
              <a:t>. </a:t>
            </a:r>
            <a:endParaRPr lang="es-ES" dirty="0"/>
          </a:p>
        </p:txBody>
      </p:sp>
      <p:sp>
        <p:nvSpPr>
          <p:cNvPr id="29" name="2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2</a:t>
            </a:r>
            <a:r>
              <a:rPr lang="es-ES" b="1" dirty="0" smtClean="0">
                <a:solidFill>
                  <a:srgbClr val="C00000"/>
                </a:solidFill>
              </a:rPr>
              <a:t> Los gases y la teoría cinética</a:t>
            </a:r>
            <a:endParaRPr lang="es-ES" b="1" dirty="0">
              <a:solidFill>
                <a:srgbClr val="C00000"/>
              </a:solidFill>
            </a:endParaRPr>
          </a:p>
        </p:txBody>
      </p:sp>
      <p:sp>
        <p:nvSpPr>
          <p:cNvPr id="31" name="3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32"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6</a:t>
            </a:fld>
            <a:endParaRPr lang="es-ES" dirty="0">
              <a:solidFill>
                <a:srgbClr val="C00000"/>
              </a:solidFill>
            </a:endParaRPr>
          </a:p>
        </p:txBody>
      </p:sp>
      <p:sp>
        <p:nvSpPr>
          <p:cNvPr id="2" name="1 CuadroTexto"/>
          <p:cNvSpPr txBox="1"/>
          <p:nvPr/>
        </p:nvSpPr>
        <p:spPr>
          <a:xfrm>
            <a:off x="4708478" y="5281683"/>
            <a:ext cx="3930555"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unidad de presión en el S.I. es el </a:t>
            </a:r>
            <a:r>
              <a:rPr lang="es-ES" b="1" dirty="0" smtClean="0">
                <a:effectLst>
                  <a:outerShdw blurRad="38100" dist="38100" dir="2700000" algn="tl">
                    <a:srgbClr val="000000">
                      <a:alpha val="43137"/>
                    </a:srgbClr>
                  </a:outerShdw>
                </a:effectLst>
              </a:rPr>
              <a:t>pascal</a:t>
            </a:r>
            <a:r>
              <a:rPr lang="es-ES" dirty="0" smtClean="0"/>
              <a:t> (Pa):</a:t>
            </a:r>
            <a:endParaRPr lang="es-ES" dirty="0"/>
          </a:p>
        </p:txBody>
      </p:sp>
      <mc:AlternateContent xmlns:mc="http://schemas.openxmlformats.org/markup-compatibility/2006" xmlns:a14="http://schemas.microsoft.com/office/drawing/2010/main">
        <mc:Choice Requires="a14">
          <p:sp>
            <p:nvSpPr>
              <p:cNvPr id="4" name="3 CuadroTexto"/>
              <p:cNvSpPr txBox="1"/>
              <p:nvPr/>
            </p:nvSpPr>
            <p:spPr>
              <a:xfrm>
                <a:off x="6143482" y="5874679"/>
                <a:ext cx="1535933" cy="6277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1 </m:t>
                      </m:r>
                      <m:r>
                        <a:rPr lang="es-ES" b="0" i="1" smtClean="0">
                          <a:latin typeface="Cambria Math"/>
                        </a:rPr>
                        <m:t>𝑃𝑎</m:t>
                      </m:r>
                      <m:r>
                        <a:rPr lang="es-ES" b="0" i="1" smtClean="0">
                          <a:latin typeface="Cambria Math"/>
                        </a:rPr>
                        <m:t>=1</m:t>
                      </m:r>
                      <m:f>
                        <m:fPr>
                          <m:ctrlPr>
                            <a:rPr lang="es-ES" b="0" i="1" smtClean="0">
                              <a:latin typeface="Cambria Math" panose="02040503050406030204" pitchFamily="18" charset="0"/>
                            </a:rPr>
                          </m:ctrlPr>
                        </m:fPr>
                        <m:num>
                          <m:r>
                            <a:rPr lang="es-ES" b="0" i="1" smtClean="0">
                              <a:latin typeface="Cambria Math"/>
                            </a:rPr>
                            <m:t>𝑁</m:t>
                          </m:r>
                        </m:num>
                        <m:den>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2</m:t>
                              </m:r>
                            </m:sup>
                          </m:sSup>
                        </m:den>
                      </m:f>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6143482" y="5874679"/>
                <a:ext cx="1535933" cy="627736"/>
              </a:xfrm>
              <a:prstGeom prst="rect">
                <a:avLst/>
              </a:prstGeom>
              <a:blipFill rotWithShape="1">
                <a:blip r:embed="rId9"/>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5679104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to="" calcmode="lin" valueType="num">
                                      <p:cBhvr>
                                        <p:cTn id="17" dur="1" fill="hold"/>
                                        <p:tgtEl>
                                          <p:spTgt spid="2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72"/>
                                        </p:tgtEl>
                                        <p:attrNameLst>
                                          <p:attrName>style.visibility</p:attrName>
                                        </p:attrNameLst>
                                      </p:cBhvr>
                                      <p:to>
                                        <p:strVal val="visible"/>
                                      </p:to>
                                    </p:set>
                                    <p:anim to="" calcmode="lin" valueType="num">
                                      <p:cBhvr>
                                        <p:cTn id="27" dur="1" fill="hold"/>
                                        <p:tgtEl>
                                          <p:spTgt spid="27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to="" calcmode="lin" valueType="num">
                                      <p:cBhvr>
                                        <p:cTn id="32" dur="1" fill="hold"/>
                                        <p:tgtEl>
                                          <p:spTgt spid="28"/>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40"/>
                                        </p:tgtEl>
                                        <p:attrNameLst>
                                          <p:attrName>style.visibility</p:attrName>
                                        </p:attrNameLst>
                                      </p:cBhvr>
                                      <p:to>
                                        <p:strVal val="visible"/>
                                      </p:to>
                                    </p:set>
                                    <p:animEffect transition="in" filter="wipe(left)">
                                      <p:cBhvr>
                                        <p:cTn id="37" dur="1000"/>
                                        <p:tgtEl>
                                          <p:spTgt spid="24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40" grpId="0" animBg="1"/>
      <p:bldP spid="272" grpId="0"/>
      <p:bldP spid="27" grpId="0" animBg="1"/>
      <p:bldP spid="2"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2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2</a:t>
            </a:r>
            <a:r>
              <a:rPr lang="es-ES" b="1" dirty="0" smtClean="0">
                <a:solidFill>
                  <a:srgbClr val="C00000"/>
                </a:solidFill>
              </a:rPr>
              <a:t> Los gases y la teoría cinética</a:t>
            </a:r>
            <a:endParaRPr lang="es-ES" b="1" dirty="0">
              <a:solidFill>
                <a:srgbClr val="C00000"/>
              </a:solidFill>
            </a:endParaRPr>
          </a:p>
        </p:txBody>
      </p:sp>
      <p:sp>
        <p:nvSpPr>
          <p:cNvPr id="31" name="3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cs typeface="Arial" pitchFamily="34" charset="0"/>
              </a:rPr>
              <a:t>II. ESTADOS DE AGREGACIÓN. TCM</a:t>
            </a:r>
            <a:endParaRPr lang="es-ES" b="1" dirty="0">
              <a:solidFill>
                <a:srgbClr val="002060"/>
              </a:solidFill>
              <a:cs typeface="Arial" pitchFamily="34" charset="0"/>
            </a:endParaRPr>
          </a:p>
        </p:txBody>
      </p:sp>
      <p:sp>
        <p:nvSpPr>
          <p:cNvPr id="32"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7</a:t>
            </a:fld>
            <a:endParaRPr lang="es-ES" dirty="0">
              <a:solidFill>
                <a:srgbClr val="C00000"/>
              </a:solidFill>
            </a:endParaRPr>
          </a:p>
        </p:txBody>
      </p:sp>
      <p:sp>
        <p:nvSpPr>
          <p:cNvPr id="30" name="29 CuadroTexto"/>
          <p:cNvSpPr txBox="1"/>
          <p:nvPr/>
        </p:nvSpPr>
        <p:spPr>
          <a:xfrm>
            <a:off x="507566" y="1037229"/>
            <a:ext cx="179890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1</a:t>
            </a:r>
            <a:endParaRPr lang="es-ES" b="1" dirty="0">
              <a:solidFill>
                <a:schemeClr val="bg1"/>
              </a:solidFill>
            </a:endParaRPr>
          </a:p>
        </p:txBody>
      </p:sp>
      <p:sp>
        <p:nvSpPr>
          <p:cNvPr id="33" name="32 CuadroTexto"/>
          <p:cNvSpPr txBox="1"/>
          <p:nvPr/>
        </p:nvSpPr>
        <p:spPr>
          <a:xfrm>
            <a:off x="412034" y="1542196"/>
            <a:ext cx="8240648" cy="646331"/>
          </a:xfrm>
          <a:prstGeom prst="rect">
            <a:avLst/>
          </a:prstGeom>
          <a:noFill/>
        </p:spPr>
        <p:txBody>
          <a:bodyPr wrap="square" rtlCol="0">
            <a:spAutoFit/>
          </a:bodyPr>
          <a:lstStyle/>
          <a:p>
            <a:pPr algn="just"/>
            <a:r>
              <a:rPr lang="es-ES" dirty="0" smtClean="0"/>
              <a:t>Si utilizáramos agua en lugar de mercurio, ¿qué altura mínima debería tener el tubo del experimento de Torricelli para soportar la presión normal de 1 atm?</a:t>
            </a:r>
          </a:p>
        </p:txBody>
      </p:sp>
      <p:sp>
        <p:nvSpPr>
          <p:cNvPr id="34" name="33 CuadroTexto"/>
          <p:cNvSpPr txBox="1"/>
          <p:nvPr/>
        </p:nvSpPr>
        <p:spPr>
          <a:xfrm>
            <a:off x="561834" y="2581701"/>
            <a:ext cx="1730990"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2</a:t>
            </a:r>
            <a:endParaRPr lang="es-ES" b="1" dirty="0">
              <a:solidFill>
                <a:schemeClr val="bg1"/>
              </a:solidFill>
            </a:endParaRPr>
          </a:p>
        </p:txBody>
      </p:sp>
      <p:sp>
        <p:nvSpPr>
          <p:cNvPr id="35" name="34 CuadroTexto"/>
          <p:cNvSpPr txBox="1"/>
          <p:nvPr/>
        </p:nvSpPr>
        <p:spPr>
          <a:xfrm>
            <a:off x="479948" y="3127611"/>
            <a:ext cx="8240971" cy="646331"/>
          </a:xfrm>
          <a:prstGeom prst="rect">
            <a:avLst/>
          </a:prstGeom>
          <a:noFill/>
        </p:spPr>
        <p:txBody>
          <a:bodyPr wrap="square" rtlCol="0">
            <a:spAutoFit/>
          </a:bodyPr>
          <a:lstStyle/>
          <a:p>
            <a:pPr algn="just"/>
            <a:r>
              <a:rPr lang="es-ES" dirty="0" smtClean="0"/>
              <a:t>Calcula el valor de la presión atmosférica en Pa un día en el que el barómetro indica una altura de mercurio de 700 mmHg</a:t>
            </a:r>
          </a:p>
        </p:txBody>
      </p:sp>
    </p:spTree>
    <p:extLst>
      <p:ext uri="{BB962C8B-B14F-4D97-AF65-F5344CB8AC3E}">
        <p14:creationId xmlns:p14="http://schemas.microsoft.com/office/powerpoint/2010/main" val="22278766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1000"/>
                                        <p:tgtEl>
                                          <p:spTgt spid="3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3" grpId="0"/>
      <p:bldP spid="34"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64025" y="914401"/>
            <a:ext cx="1863652" cy="369332"/>
          </a:xfrm>
          <a:prstGeom prst="rect">
            <a:avLst/>
          </a:prstGeom>
          <a:noFill/>
        </p:spPr>
        <p:txBody>
          <a:bodyPr wrap="none" rtlCol="0">
            <a:spAutoFit/>
          </a:bodyPr>
          <a:lstStyle/>
          <a:p>
            <a:r>
              <a:rPr lang="es-ES" b="1" dirty="0" smtClean="0">
                <a:solidFill>
                  <a:srgbClr val="C00000"/>
                </a:solidFill>
              </a:rPr>
              <a:t>3.1. </a:t>
            </a:r>
            <a:r>
              <a:rPr lang="es-ES" b="1" dirty="0" smtClean="0">
                <a:solidFill>
                  <a:srgbClr val="00B050"/>
                </a:solidFill>
              </a:rPr>
              <a:t>Ley de Boyle</a:t>
            </a:r>
            <a:endParaRPr lang="es-ES" b="1" dirty="0">
              <a:solidFill>
                <a:srgbClr val="00B05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413" y="1811599"/>
            <a:ext cx="3325434" cy="2184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9" name="18 Gráfico"/>
          <p:cNvGraphicFramePr/>
          <p:nvPr>
            <p:extLst>
              <p:ext uri="{D42A27DB-BD31-4B8C-83A1-F6EECF244321}">
                <p14:modId xmlns:p14="http://schemas.microsoft.com/office/powerpoint/2010/main" val="547709935"/>
              </p:ext>
            </p:extLst>
          </p:nvPr>
        </p:nvGraphicFramePr>
        <p:xfrm>
          <a:off x="4872250" y="1405719"/>
          <a:ext cx="3643954" cy="3070747"/>
        </p:xfrm>
        <a:graphic>
          <a:graphicData uri="http://schemas.openxmlformats.org/drawingml/2006/chart">
            <c:chart xmlns:c="http://schemas.openxmlformats.org/drawingml/2006/chart" xmlns:r="http://schemas.openxmlformats.org/officeDocument/2006/relationships" r:id="rId3"/>
          </a:graphicData>
        </a:graphic>
      </p:graphicFrame>
      <p:sp>
        <p:nvSpPr>
          <p:cNvPr id="20" name="19 CuadroTexto"/>
          <p:cNvSpPr txBox="1"/>
          <p:nvPr/>
        </p:nvSpPr>
        <p:spPr>
          <a:xfrm>
            <a:off x="614150" y="4230807"/>
            <a:ext cx="8024884" cy="923330"/>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temperatura constante</a:t>
            </a:r>
            <a:r>
              <a:rPr lang="es-ES" dirty="0" smtClean="0"/>
              <a:t>, el volumen que ocupa una masa de gas es inversamente proporcional a la presión que ejerce dicho gas sobre las paredes del recipiente que lo contiene.</a:t>
            </a:r>
            <a:endParaRPr lang="es-ES" dirty="0"/>
          </a:p>
        </p:txBody>
      </p:sp>
      <p:grpSp>
        <p:nvGrpSpPr>
          <p:cNvPr id="13" name="12 Grupo"/>
          <p:cNvGrpSpPr/>
          <p:nvPr/>
        </p:nvGrpSpPr>
        <p:grpSpPr>
          <a:xfrm>
            <a:off x="2347415" y="5295332"/>
            <a:ext cx="4551556" cy="385254"/>
            <a:chOff x="2347415" y="5295332"/>
            <a:chExt cx="4551556" cy="385254"/>
          </a:xfrm>
        </p:grpSpPr>
        <mc:AlternateContent xmlns:mc="http://schemas.openxmlformats.org/markup-compatibility/2006" xmlns:a14="http://schemas.microsoft.com/office/drawing/2010/main">
          <mc:Choice Requires="a14">
            <p:sp>
              <p:nvSpPr>
                <p:cNvPr id="23" name="22 CuadroTexto"/>
                <p:cNvSpPr txBox="1"/>
                <p:nvPr/>
              </p:nvSpPr>
              <p:spPr>
                <a:xfrm>
                  <a:off x="2347415" y="5295332"/>
                  <a:ext cx="11453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r>
                          <a:rPr lang="es-ES" b="0" i="1" smtClean="0">
                            <a:latin typeface="Cambria Math"/>
                          </a:rPr>
                          <m:t>𝑉</m:t>
                        </m:r>
                        <m:r>
                          <a:rPr lang="es-ES" b="0" i="1" smtClean="0">
                            <a:latin typeface="Cambria Math"/>
                          </a:rPr>
                          <m:t>=</m:t>
                        </m:r>
                        <m:r>
                          <a:rPr lang="es-ES" b="0" i="1" smtClean="0">
                            <a:latin typeface="Cambria Math"/>
                          </a:rPr>
                          <m:t>𝑘</m:t>
                        </m:r>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2347415" y="5295332"/>
                  <a:ext cx="1145314" cy="369332"/>
                </a:xfrm>
                <a:prstGeom prst="rect">
                  <a:avLst/>
                </a:prstGeom>
                <a:blipFill rotWithShape="1">
                  <a:blip r:embed="rId4"/>
                  <a:stretch>
                    <a:fillRect/>
                  </a:stretch>
                </a:blipFill>
              </p:spPr>
              <p:txBody>
                <a:bodyPr/>
                <a:lstStyle/>
                <a:p>
                  <a:r>
                    <a:rPr lang="es-ES">
                      <a:noFill/>
                    </a:rPr>
                    <a:t> </a:t>
                  </a:r>
                </a:p>
              </p:txBody>
            </p:sp>
          </mc:Fallback>
        </mc:AlternateContent>
        <p:sp>
          <p:nvSpPr>
            <p:cNvPr id="3" name="2 Flecha derecha"/>
            <p:cNvSpPr/>
            <p:nvPr/>
          </p:nvSpPr>
          <p:spPr>
            <a:xfrm>
              <a:off x="4148919" y="5404514"/>
              <a:ext cx="450376" cy="150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4" name="23 CuadroTexto"/>
                <p:cNvSpPr txBox="1"/>
                <p:nvPr/>
              </p:nvSpPr>
              <p:spPr>
                <a:xfrm>
                  <a:off x="5079242" y="5311254"/>
                  <a:ext cx="18197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1</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𝑃</m:t>
                            </m:r>
                          </m:e>
                          <m:sub>
                            <m:r>
                              <a:rPr lang="es-ES" b="0" i="1" smtClean="0">
                                <a:latin typeface="Cambria Math"/>
                              </a:rPr>
                              <m:t>2</m:t>
                            </m:r>
                          </m:sub>
                        </m:sSub>
                        <m:r>
                          <a:rPr lang="es-ES" i="1">
                            <a:latin typeface="Cambria Math"/>
                          </a:rPr>
                          <m:t>·</m:t>
                        </m:r>
                        <m:sSub>
                          <m:sSubPr>
                            <m:ctrlPr>
                              <a:rPr lang="es-ES" i="1">
                                <a:latin typeface="Cambria Math" panose="02040503050406030204" pitchFamily="18" charset="0"/>
                              </a:rPr>
                            </m:ctrlPr>
                          </m:sSubPr>
                          <m:e>
                            <m:r>
                              <a:rPr lang="es-ES" i="1">
                                <a:latin typeface="Cambria Math"/>
                              </a:rPr>
                              <m:t>𝑉</m:t>
                            </m:r>
                          </m:e>
                          <m:sub>
                            <m:r>
                              <a:rPr lang="es-ES" b="0" i="1" smtClean="0">
                                <a:latin typeface="Cambria Math"/>
                              </a:rPr>
                              <m:t>2</m:t>
                            </m:r>
                          </m:sub>
                        </m:sSub>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5079242" y="5311254"/>
                  <a:ext cx="1819729" cy="369332"/>
                </a:xfrm>
                <a:prstGeom prst="rect">
                  <a:avLst/>
                </a:prstGeom>
                <a:blipFill rotWithShape="1">
                  <a:blip r:embed="rId5"/>
                  <a:stretch>
                    <a:fillRect/>
                  </a:stretch>
                </a:blipFill>
              </p:spPr>
              <p:txBody>
                <a:bodyPr/>
                <a:lstStyle/>
                <a:p>
                  <a:r>
                    <a:rPr lang="es-ES">
                      <a:noFill/>
                    </a:rPr>
                    <a:t> </a:t>
                  </a:r>
                </a:p>
              </p:txBody>
            </p:sp>
          </mc:Fallback>
        </mc:AlternateContent>
      </p:grpSp>
      <p:sp>
        <p:nvSpPr>
          <p:cNvPr id="14" name="13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8</a:t>
            </a:fld>
            <a:endParaRPr lang="es-ES" dirty="0">
              <a:solidFill>
                <a:srgbClr val="C00000"/>
              </a:solidFill>
            </a:endParaRPr>
          </a:p>
        </p:txBody>
      </p:sp>
    </p:spTree>
    <p:extLst>
      <p:ext uri="{BB962C8B-B14F-4D97-AF65-F5344CB8AC3E}">
        <p14:creationId xmlns:p14="http://schemas.microsoft.com/office/powerpoint/2010/main" val="19558785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left)">
                                      <p:cBhvr>
                                        <p:cTn id="12" dur="1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to="" calcmode="lin" valueType="num">
                                      <p:cBhvr>
                                        <p:cTn id="27" dur="1" fill="hold"/>
                                        <p:tgtEl>
                                          <p:spTgt spid="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9" grpId="0">
        <p:bldAsOne/>
      </p:bldGraphic>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cs typeface="Arial" pitchFamily="34" charset="0"/>
              </a:rPr>
              <a:t>II. ESTADOS DE AGREGACIÓN. TCM</a:t>
            </a:r>
            <a:endParaRPr lang="es-ES" b="1" dirty="0">
              <a:solidFill>
                <a:srgbClr val="002060"/>
              </a:solidFill>
              <a:cs typeface="Arial" pitchFamily="34" charset="0"/>
            </a:endParaRPr>
          </a:p>
        </p:txBody>
      </p:sp>
      <p:sp>
        <p:nvSpPr>
          <p:cNvPr id="1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9</a:t>
            </a:fld>
            <a:endParaRPr lang="es-ES" dirty="0">
              <a:solidFill>
                <a:srgbClr val="C00000"/>
              </a:solidFill>
            </a:endParaRPr>
          </a:p>
        </p:txBody>
      </p:sp>
      <p:sp>
        <p:nvSpPr>
          <p:cNvPr id="17" name="16 CuadroTexto"/>
          <p:cNvSpPr txBox="1"/>
          <p:nvPr/>
        </p:nvSpPr>
        <p:spPr>
          <a:xfrm>
            <a:off x="507566" y="1037229"/>
            <a:ext cx="179890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3</a:t>
            </a:r>
            <a:endParaRPr lang="es-ES" b="1" dirty="0">
              <a:solidFill>
                <a:schemeClr val="bg1"/>
              </a:solidFill>
            </a:endParaRPr>
          </a:p>
        </p:txBody>
      </p:sp>
      <p:sp>
        <p:nvSpPr>
          <p:cNvPr id="18" name="17 CuadroTexto"/>
          <p:cNvSpPr txBox="1"/>
          <p:nvPr/>
        </p:nvSpPr>
        <p:spPr>
          <a:xfrm>
            <a:off x="412034" y="1542196"/>
            <a:ext cx="8240648" cy="646331"/>
          </a:xfrm>
          <a:prstGeom prst="rect">
            <a:avLst/>
          </a:prstGeom>
          <a:noFill/>
        </p:spPr>
        <p:txBody>
          <a:bodyPr wrap="square" rtlCol="0">
            <a:spAutoFit/>
          </a:bodyPr>
          <a:lstStyle/>
          <a:p>
            <a:pPr algn="just"/>
            <a:r>
              <a:rPr lang="es-ES" dirty="0" smtClean="0"/>
              <a:t>Calcula la presión ejercida por 2,5 L de un gas ideal si se sabe que a la misma temperatura y a 5 atm ocupa un volumen de 100 mL.</a:t>
            </a:r>
          </a:p>
        </p:txBody>
      </p:sp>
      <p:sp>
        <p:nvSpPr>
          <p:cNvPr id="21" name="20 CuadroTexto"/>
          <p:cNvSpPr txBox="1"/>
          <p:nvPr/>
        </p:nvSpPr>
        <p:spPr>
          <a:xfrm>
            <a:off x="561834" y="2581701"/>
            <a:ext cx="1717342"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4</a:t>
            </a:r>
            <a:endParaRPr lang="es-ES" b="1" dirty="0">
              <a:solidFill>
                <a:schemeClr val="bg1"/>
              </a:solidFill>
            </a:endParaRPr>
          </a:p>
        </p:txBody>
      </p:sp>
      <p:sp>
        <p:nvSpPr>
          <p:cNvPr id="22" name="21 CuadroTexto"/>
          <p:cNvSpPr txBox="1"/>
          <p:nvPr/>
        </p:nvSpPr>
        <p:spPr>
          <a:xfrm>
            <a:off x="479948" y="3127611"/>
            <a:ext cx="8240971" cy="646331"/>
          </a:xfrm>
          <a:prstGeom prst="rect">
            <a:avLst/>
          </a:prstGeom>
          <a:noFill/>
        </p:spPr>
        <p:txBody>
          <a:bodyPr wrap="square" rtlCol="0">
            <a:spAutoFit/>
          </a:bodyPr>
          <a:lstStyle/>
          <a:p>
            <a:pPr algn="just"/>
            <a:r>
              <a:rPr lang="es-ES" dirty="0" smtClean="0"/>
              <a:t>Si la presión de 10 L de hidrógeno se triplica a temperatura constante, ¿en qué porcentaje cambiará el volumen?</a:t>
            </a:r>
          </a:p>
        </p:txBody>
      </p:sp>
    </p:spTree>
    <p:extLst>
      <p:ext uri="{BB962C8B-B14F-4D97-AF65-F5344CB8AC3E}">
        <p14:creationId xmlns:p14="http://schemas.microsoft.com/office/powerpoint/2010/main" val="15510471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1000"/>
                                        <p:tgtEl>
                                          <p:spTgt spid="1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1000"/>
                                        <p:tgtEl>
                                          <p:spTgt spid="2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36728" y="900752"/>
            <a:ext cx="4544704" cy="369332"/>
          </a:xfrm>
          <a:prstGeom prst="rect">
            <a:avLst/>
          </a:prstGeom>
          <a:noFill/>
        </p:spPr>
        <p:txBody>
          <a:bodyPr wrap="square" rtlCol="0">
            <a:spAutoFit/>
          </a:bodyPr>
          <a:lstStyle/>
          <a:p>
            <a:r>
              <a:rPr lang="es-ES" b="1" dirty="0" smtClean="0">
                <a:solidFill>
                  <a:srgbClr val="C00000"/>
                </a:solidFill>
              </a:rPr>
              <a:t>3.2. </a:t>
            </a:r>
            <a:r>
              <a:rPr lang="es-ES" b="1" dirty="0" smtClean="0">
                <a:solidFill>
                  <a:srgbClr val="00B050"/>
                </a:solidFill>
              </a:rPr>
              <a:t>Leyes de Charles y Gay-Lussac </a:t>
            </a:r>
            <a:endParaRPr lang="es-ES" b="1" dirty="0">
              <a:solidFill>
                <a:srgbClr val="00B050"/>
              </a:solidFill>
            </a:endParaRPr>
          </a:p>
        </p:txBody>
      </p:sp>
      <p:sp>
        <p:nvSpPr>
          <p:cNvPr id="20" name="19 CuadroTexto"/>
          <p:cNvSpPr txBox="1"/>
          <p:nvPr/>
        </p:nvSpPr>
        <p:spPr>
          <a:xfrm>
            <a:off x="4681182" y="2333768"/>
            <a:ext cx="3998796" cy="1200329"/>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presión constante</a:t>
            </a:r>
            <a:r>
              <a:rPr lang="es-ES" dirty="0" smtClean="0"/>
              <a:t>, el volumen de una masa de gas es directamente proporcional a su temperatura absoluta.</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6382" y="1712854"/>
            <a:ext cx="3416561" cy="193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28 Grupo"/>
          <p:cNvGrpSpPr/>
          <p:nvPr/>
        </p:nvGrpSpPr>
        <p:grpSpPr>
          <a:xfrm>
            <a:off x="4790365" y="1555846"/>
            <a:ext cx="3725805" cy="685774"/>
            <a:chOff x="4790365" y="1555846"/>
            <a:chExt cx="3725805" cy="685774"/>
          </a:xfrm>
        </p:grpSpPr>
        <mc:AlternateContent xmlns:mc="http://schemas.openxmlformats.org/markup-compatibility/2006" xmlns:a14="http://schemas.microsoft.com/office/drawing/2010/main">
          <mc:Choice Requires="a14">
            <p:sp>
              <p:nvSpPr>
                <p:cNvPr id="23" name="22 CuadroTexto"/>
                <p:cNvSpPr txBox="1"/>
                <p:nvPr/>
              </p:nvSpPr>
              <p:spPr>
                <a:xfrm>
                  <a:off x="4790365" y="1555846"/>
                  <a:ext cx="2276136" cy="6219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𝑉</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0</m:t>
                            </m:r>
                          </m:sub>
                        </m:sSub>
                        <m:d>
                          <m:dPr>
                            <m:ctrlPr>
                              <a:rPr lang="es-ES" b="0" i="1" smtClean="0">
                                <a:latin typeface="Cambria Math" panose="02040503050406030204" pitchFamily="18" charset="0"/>
                              </a:rPr>
                            </m:ctrlPr>
                          </m:dPr>
                          <m:e>
                            <m:r>
                              <a:rPr lang="es-ES" b="0" i="1" smtClean="0">
                                <a:latin typeface="Cambria Math"/>
                              </a:rPr>
                              <m:t>1+</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𝐶</m:t>
                                    </m:r>
                                  </m:sub>
                                </m:sSub>
                              </m:num>
                              <m:den>
                                <m:r>
                                  <a:rPr lang="es-ES" b="0" i="1" smtClean="0">
                                    <a:latin typeface="Cambria Math"/>
                                  </a:rPr>
                                  <m:t>273,15</m:t>
                                </m:r>
                              </m:den>
                            </m:f>
                          </m:e>
                        </m:d>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4790365" y="1555846"/>
                  <a:ext cx="2276136" cy="621965"/>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7535837" y="1585415"/>
                  <a:ext cx="980333"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1</m:t>
                                </m:r>
                              </m:sub>
                            </m:sSub>
                          </m:num>
                          <m:den>
                            <m:sSub>
                              <m:sSubPr>
                                <m:ctrlPr>
                                  <a:rPr lang="es-ES" b="0" i="1" smtClean="0">
                                    <a:latin typeface="Cambria Math" panose="02040503050406030204" pitchFamily="18" charset="0"/>
                                  </a:rPr>
                                </m:ctrlPr>
                              </m:sSubPr>
                              <m:e>
                                <m:r>
                                  <a:rPr lang="es-ES" b="0" i="1" smtClean="0">
                                    <a:latin typeface="Cambria Math"/>
                                  </a:rPr>
                                  <m:t>𝑇</m:t>
                                </m:r>
                              </m:e>
                              <m:sub>
                                <m:r>
                                  <a:rPr lang="es-ES" b="0" i="1" smtClean="0">
                                    <a:latin typeface="Cambria Math"/>
                                  </a:rPr>
                                  <m:t>1</m:t>
                                </m:r>
                              </m:sub>
                            </m:sSub>
                          </m:den>
                        </m:f>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𝑉</m:t>
                                </m:r>
                              </m:e>
                              <m:sub>
                                <m:r>
                                  <a:rPr lang="es-ES" b="0" i="1" smtClean="0">
                                    <a:latin typeface="Cambria Math"/>
                                  </a:rPr>
                                  <m:t>2</m:t>
                                </m:r>
                              </m:sub>
                            </m:sSub>
                          </m:num>
                          <m:den>
                            <m:sSub>
                              <m:sSubPr>
                                <m:ctrlPr>
                                  <a:rPr lang="es-ES" i="1">
                                    <a:latin typeface="Cambria Math" panose="02040503050406030204" pitchFamily="18" charset="0"/>
                                  </a:rPr>
                                </m:ctrlPr>
                              </m:sSubPr>
                              <m:e>
                                <m:r>
                                  <a:rPr lang="es-ES" i="1">
                                    <a:latin typeface="Cambria Math"/>
                                  </a:rPr>
                                  <m:t>𝑇</m:t>
                                </m:r>
                              </m:e>
                              <m:sub>
                                <m:r>
                                  <a:rPr lang="es-ES" b="0" i="1" smtClean="0">
                                    <a:latin typeface="Cambria Math"/>
                                  </a:rPr>
                                  <m:t>2</m:t>
                                </m:r>
                              </m:sub>
                            </m:sSub>
                          </m:den>
                        </m:f>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7535837" y="1585415"/>
                  <a:ext cx="980333" cy="656205"/>
                </a:xfrm>
                <a:prstGeom prst="rect">
                  <a:avLst/>
                </a:prstGeom>
                <a:blipFill rotWithShape="1">
                  <a:blip r:embed="rId4"/>
                  <a:stretch>
                    <a:fillRect/>
                  </a:stretch>
                </a:blipFill>
              </p:spPr>
              <p:txBody>
                <a:bodyPr/>
                <a:lstStyle/>
                <a:p>
                  <a:r>
                    <a:rPr lang="es-ES">
                      <a:noFill/>
                    </a:rPr>
                    <a:t> </a:t>
                  </a:r>
                </a:p>
              </p:txBody>
            </p:sp>
          </mc:Fallback>
        </mc:AlternateContent>
        <p:sp>
          <p:nvSpPr>
            <p:cNvPr id="21" name="20 Flecha abajo"/>
            <p:cNvSpPr/>
            <p:nvPr/>
          </p:nvSpPr>
          <p:spPr>
            <a:xfrm rot="16200000">
              <a:off x="7233313" y="1719617"/>
              <a:ext cx="163774" cy="43672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aphicFrame>
        <p:nvGraphicFramePr>
          <p:cNvPr id="22" name="21 Gráfico"/>
          <p:cNvGraphicFramePr/>
          <p:nvPr>
            <p:extLst>
              <p:ext uri="{D42A27DB-BD31-4B8C-83A1-F6EECF244321}">
                <p14:modId xmlns:p14="http://schemas.microsoft.com/office/powerpoint/2010/main" val="712630353"/>
              </p:ext>
            </p:extLst>
          </p:nvPr>
        </p:nvGraphicFramePr>
        <p:xfrm>
          <a:off x="1269242" y="3630304"/>
          <a:ext cx="3179926" cy="2374711"/>
        </p:xfrm>
        <a:graphic>
          <a:graphicData uri="http://schemas.openxmlformats.org/drawingml/2006/chart">
            <c:chart xmlns:c="http://schemas.openxmlformats.org/drawingml/2006/chart" xmlns:r="http://schemas.openxmlformats.org/officeDocument/2006/relationships" r:id="rId5"/>
          </a:graphicData>
        </a:graphic>
      </p:graphicFrame>
      <p:sp>
        <p:nvSpPr>
          <p:cNvPr id="25" name="24 CuadroTexto"/>
          <p:cNvSpPr txBox="1"/>
          <p:nvPr/>
        </p:nvSpPr>
        <p:spPr>
          <a:xfrm flipH="1">
            <a:off x="4490113" y="3693767"/>
            <a:ext cx="4121624" cy="1754326"/>
          </a:xfrm>
          <a:prstGeom prst="rect">
            <a:avLst/>
          </a:prstGeom>
          <a:noFill/>
        </p:spPr>
        <p:txBody>
          <a:bodyPr wrap="square" rtlCol="0">
            <a:spAutoFit/>
          </a:bodyPr>
          <a:lstStyle/>
          <a:p>
            <a:pPr algn="just"/>
            <a:r>
              <a:rPr lang="es-ES" b="1" dirty="0" smtClean="0">
                <a:effectLst>
                  <a:outerShdw blurRad="38100" dist="38100" dir="2700000" algn="tl">
                    <a:srgbClr val="000000">
                      <a:alpha val="43137"/>
                    </a:srgbClr>
                  </a:outerShdw>
                </a:effectLst>
              </a:rPr>
              <a:t>William Thomson</a:t>
            </a:r>
            <a:r>
              <a:rPr lang="es-ES" dirty="0" smtClean="0"/>
              <a:t>, conocido como </a:t>
            </a:r>
            <a:r>
              <a:rPr lang="es-ES" b="1" dirty="0" smtClean="0">
                <a:effectLst>
                  <a:outerShdw blurRad="38100" dist="38100" dir="2700000" algn="tl">
                    <a:srgbClr val="000000">
                      <a:alpha val="43137"/>
                    </a:srgbClr>
                  </a:outerShdw>
                </a:effectLst>
              </a:rPr>
              <a:t>lord Kelvin</a:t>
            </a:r>
            <a:r>
              <a:rPr lang="es-ES" dirty="0" smtClean="0"/>
              <a:t> observó que al prolongar las distintas rectas hasta un hipotético volumen cero, todas se encontraban en un punto común: </a:t>
            </a:r>
            <a:r>
              <a:rPr lang="es-ES" b="1" dirty="0" smtClean="0">
                <a:effectLst>
                  <a:outerShdw blurRad="38100" dist="38100" dir="2700000" algn="tl">
                    <a:srgbClr val="000000">
                      <a:alpha val="43137"/>
                    </a:srgbClr>
                  </a:outerShdw>
                </a:effectLst>
              </a:rPr>
              <a:t>-273,15 </a:t>
            </a:r>
            <a:r>
              <a:rPr lang="es-ES" b="1" dirty="0" err="1" smtClean="0">
                <a:effectLst>
                  <a:outerShdw blurRad="38100" dist="38100" dir="2700000" algn="tl">
                    <a:srgbClr val="000000">
                      <a:alpha val="43137"/>
                    </a:srgbClr>
                  </a:outerShdw>
                </a:effectLst>
              </a:rPr>
              <a:t>ºC</a:t>
            </a:r>
            <a:r>
              <a:rPr lang="es-ES" dirty="0" smtClean="0"/>
              <a:t>, que se conoce como </a:t>
            </a:r>
            <a:r>
              <a:rPr lang="es-ES" b="1" dirty="0" smtClean="0">
                <a:effectLst>
                  <a:outerShdw blurRad="38100" dist="38100" dir="2700000" algn="tl">
                    <a:srgbClr val="000000">
                      <a:alpha val="43137"/>
                    </a:srgbClr>
                  </a:outerShdw>
                </a:effectLst>
              </a:rPr>
              <a:t>0 K</a:t>
            </a:r>
            <a:r>
              <a:rPr lang="es-ES" dirty="0" smtClean="0"/>
              <a:t>.</a:t>
            </a:r>
            <a:endParaRPr lang="es-ES" dirty="0"/>
          </a:p>
        </p:txBody>
      </p:sp>
      <mc:AlternateContent xmlns:mc="http://schemas.openxmlformats.org/markup-compatibility/2006" xmlns:a14="http://schemas.microsoft.com/office/drawing/2010/main">
        <mc:Choice Requires="a14">
          <p:sp>
            <p:nvSpPr>
              <p:cNvPr id="26" name="25 CuadroTexto"/>
              <p:cNvSpPr txBox="1"/>
              <p:nvPr/>
            </p:nvSpPr>
            <p:spPr>
              <a:xfrm>
                <a:off x="5868537" y="5459104"/>
                <a:ext cx="185916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𝐶</m:t>
                          </m:r>
                        </m:sub>
                      </m:sSub>
                      <m:r>
                        <a:rPr lang="es-ES" b="0" i="1" smtClean="0">
                          <a:latin typeface="Cambria Math"/>
                        </a:rPr>
                        <m:t>+273,15</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5868537" y="5459104"/>
                <a:ext cx="1859163" cy="369332"/>
              </a:xfrm>
              <a:prstGeom prst="rect">
                <a:avLst/>
              </a:prstGeom>
              <a:blipFill rotWithShape="1">
                <a:blip r:embed="rId6"/>
                <a:stretch>
                  <a:fillRect b="-1667"/>
                </a:stretch>
              </a:blipFill>
            </p:spPr>
            <p:txBody>
              <a:bodyPr/>
              <a:lstStyle/>
              <a:p>
                <a:r>
                  <a:rPr lang="es-ES">
                    <a:noFill/>
                  </a:rPr>
                  <a:t> </a:t>
                </a:r>
              </a:p>
            </p:txBody>
          </p:sp>
        </mc:Fallback>
      </mc:AlternateContent>
      <p:grpSp>
        <p:nvGrpSpPr>
          <p:cNvPr id="31" name="30 Grupo"/>
          <p:cNvGrpSpPr/>
          <p:nvPr/>
        </p:nvGrpSpPr>
        <p:grpSpPr>
          <a:xfrm>
            <a:off x="109182" y="4981433"/>
            <a:ext cx="1460310" cy="850205"/>
            <a:chOff x="109182" y="4981433"/>
            <a:chExt cx="1460310" cy="850205"/>
          </a:xfrm>
        </p:grpSpPr>
        <p:cxnSp>
          <p:nvCxnSpPr>
            <p:cNvPr id="28" name="27 Conector recto"/>
            <p:cNvCxnSpPr/>
            <p:nvPr/>
          </p:nvCxnSpPr>
          <p:spPr>
            <a:xfrm flipH="1">
              <a:off x="218364" y="5595582"/>
              <a:ext cx="13374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26 Grupo"/>
            <p:cNvGrpSpPr/>
            <p:nvPr/>
          </p:nvGrpSpPr>
          <p:grpSpPr>
            <a:xfrm>
              <a:off x="109182" y="4981433"/>
              <a:ext cx="1460310" cy="850205"/>
              <a:chOff x="109182" y="4981433"/>
              <a:chExt cx="1460310" cy="850205"/>
            </a:xfrm>
          </p:grpSpPr>
          <p:cxnSp>
            <p:nvCxnSpPr>
              <p:cNvPr id="33" name="32 Conector recto"/>
              <p:cNvCxnSpPr/>
              <p:nvPr/>
            </p:nvCxnSpPr>
            <p:spPr>
              <a:xfrm flipH="1">
                <a:off x="286605" y="4981433"/>
                <a:ext cx="1282887" cy="614149"/>
              </a:xfrm>
              <a:prstGeom prst="line">
                <a:avLst/>
              </a:prstGeom>
              <a:ln>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41 Conector recto"/>
              <p:cNvCxnSpPr/>
              <p:nvPr/>
            </p:nvCxnSpPr>
            <p:spPr>
              <a:xfrm flipH="1">
                <a:off x="327548" y="5199797"/>
                <a:ext cx="1241944" cy="382137"/>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6" name="45 Conector recto"/>
              <p:cNvCxnSpPr/>
              <p:nvPr/>
            </p:nvCxnSpPr>
            <p:spPr>
              <a:xfrm flipH="1">
                <a:off x="327546" y="5390866"/>
                <a:ext cx="1241946" cy="204716"/>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47" name="46 CuadroTexto"/>
              <p:cNvSpPr txBox="1"/>
              <p:nvPr/>
            </p:nvSpPr>
            <p:spPr>
              <a:xfrm>
                <a:off x="109182" y="5554639"/>
                <a:ext cx="885114" cy="276999"/>
              </a:xfrm>
              <a:prstGeom prst="rect">
                <a:avLst/>
              </a:prstGeom>
              <a:noFill/>
            </p:spPr>
            <p:txBody>
              <a:bodyPr wrap="none" rtlCol="0">
                <a:spAutoFit/>
              </a:bodyPr>
              <a:lstStyle/>
              <a:p>
                <a:r>
                  <a:rPr lang="es-ES" sz="1200" dirty="0" smtClean="0"/>
                  <a:t>-273,15 </a:t>
                </a:r>
                <a:r>
                  <a:rPr lang="es-ES" sz="1200" dirty="0" err="1" smtClean="0"/>
                  <a:t>ºC</a:t>
                </a:r>
                <a:endParaRPr lang="es-ES" sz="1200" dirty="0"/>
              </a:p>
            </p:txBody>
          </p:sp>
        </p:grpSp>
      </p:grpSp>
      <p:sp>
        <p:nvSpPr>
          <p:cNvPr id="32" name="31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34" name="3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35"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10</a:t>
            </a:fld>
            <a:endParaRPr lang="es-ES" dirty="0">
              <a:solidFill>
                <a:srgbClr val="C00000"/>
              </a:solidFill>
            </a:endParaRPr>
          </a:p>
        </p:txBody>
      </p:sp>
    </p:spTree>
    <p:extLst>
      <p:ext uri="{BB962C8B-B14F-4D97-AF65-F5344CB8AC3E}">
        <p14:creationId xmlns:p14="http://schemas.microsoft.com/office/powerpoint/2010/main" val="1815416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left)">
                                      <p:cBhvr>
                                        <p:cTn id="12" dur="1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1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to="" calcmode="lin" valueType="num">
                                      <p:cBhvr>
                                        <p:cTn id="37" dur="1" fill="hold"/>
                                        <p:tgtEl>
                                          <p:spTgt spid="2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Graphic spid="22" grpId="0">
        <p:bldAsOne/>
      </p:bldGraphic>
      <p:bldP spid="25" grpId="0"/>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09434" y="873457"/>
            <a:ext cx="4544704" cy="369332"/>
          </a:xfrm>
          <a:prstGeom prst="rect">
            <a:avLst/>
          </a:prstGeom>
          <a:noFill/>
        </p:spPr>
        <p:txBody>
          <a:bodyPr wrap="square" rtlCol="0">
            <a:spAutoFit/>
          </a:bodyPr>
          <a:lstStyle/>
          <a:p>
            <a:r>
              <a:rPr lang="es-ES" b="1" dirty="0" smtClean="0">
                <a:solidFill>
                  <a:srgbClr val="C00000"/>
                </a:solidFill>
              </a:rPr>
              <a:t>3.2. </a:t>
            </a:r>
            <a:r>
              <a:rPr lang="es-ES" b="1" dirty="0" smtClean="0">
                <a:solidFill>
                  <a:srgbClr val="00B050"/>
                </a:solidFill>
              </a:rPr>
              <a:t>Leyes de Charles y Gay-Lussac </a:t>
            </a:r>
            <a:endParaRPr lang="es-ES" b="1" dirty="0">
              <a:solidFill>
                <a:srgbClr val="00B050"/>
              </a:solidFill>
            </a:endParaRPr>
          </a:p>
        </p:txBody>
      </p:sp>
      <p:sp>
        <p:nvSpPr>
          <p:cNvPr id="20" name="19 CuadroTexto"/>
          <p:cNvSpPr txBox="1"/>
          <p:nvPr/>
        </p:nvSpPr>
        <p:spPr>
          <a:xfrm>
            <a:off x="4653887" y="2361064"/>
            <a:ext cx="3998796" cy="1200329"/>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volumen constante</a:t>
            </a:r>
            <a:r>
              <a:rPr lang="es-ES" dirty="0" smtClean="0"/>
              <a:t>, la presión de una masa de gas es directamente proporcional a su temperatura absoluta.</a:t>
            </a:r>
            <a:endParaRPr lang="es-ES" dirty="0"/>
          </a:p>
        </p:txBody>
      </p:sp>
      <p:grpSp>
        <p:nvGrpSpPr>
          <p:cNvPr id="27" name="26 Grupo"/>
          <p:cNvGrpSpPr/>
          <p:nvPr/>
        </p:nvGrpSpPr>
        <p:grpSpPr>
          <a:xfrm>
            <a:off x="4763070" y="1481544"/>
            <a:ext cx="3734269" cy="685774"/>
            <a:chOff x="4763070" y="1583142"/>
            <a:chExt cx="3734269" cy="685774"/>
          </a:xfrm>
        </p:grpSpPr>
        <mc:AlternateContent xmlns:mc="http://schemas.openxmlformats.org/markup-compatibility/2006" xmlns:a14="http://schemas.microsoft.com/office/drawing/2010/main">
          <mc:Choice Requires="a14">
            <p:sp>
              <p:nvSpPr>
                <p:cNvPr id="23" name="22 CuadroTexto"/>
                <p:cNvSpPr txBox="1"/>
                <p:nvPr/>
              </p:nvSpPr>
              <p:spPr>
                <a:xfrm>
                  <a:off x="4763070" y="1583142"/>
                  <a:ext cx="2277098" cy="6219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0</m:t>
                            </m:r>
                          </m:sub>
                        </m:sSub>
                        <m:d>
                          <m:dPr>
                            <m:ctrlPr>
                              <a:rPr lang="es-ES" b="0" i="1" smtClean="0">
                                <a:latin typeface="Cambria Math" panose="02040503050406030204" pitchFamily="18" charset="0"/>
                              </a:rPr>
                            </m:ctrlPr>
                          </m:dPr>
                          <m:e>
                            <m:r>
                              <a:rPr lang="es-ES" b="0" i="1" smtClean="0">
                                <a:latin typeface="Cambria Math"/>
                              </a:rPr>
                              <m:t>1+</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𝐶</m:t>
                                    </m:r>
                                  </m:sub>
                                </m:sSub>
                              </m:num>
                              <m:den>
                                <m:r>
                                  <a:rPr lang="es-ES" b="0" i="1" smtClean="0">
                                    <a:latin typeface="Cambria Math"/>
                                  </a:rPr>
                                  <m:t>273,15</m:t>
                                </m:r>
                              </m:den>
                            </m:f>
                          </m:e>
                        </m:d>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4763070" y="1583142"/>
                  <a:ext cx="2277098" cy="621965"/>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7508542" y="1612711"/>
                  <a:ext cx="988797"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num>
                          <m:den>
                            <m:sSub>
                              <m:sSubPr>
                                <m:ctrlPr>
                                  <a:rPr lang="es-ES" b="0" i="1" smtClean="0">
                                    <a:latin typeface="Cambria Math" panose="02040503050406030204" pitchFamily="18" charset="0"/>
                                  </a:rPr>
                                </m:ctrlPr>
                              </m:sSubPr>
                              <m:e>
                                <m:r>
                                  <a:rPr lang="es-ES" b="0" i="1" smtClean="0">
                                    <a:latin typeface="Cambria Math"/>
                                  </a:rPr>
                                  <m:t>𝑇</m:t>
                                </m:r>
                              </m:e>
                              <m:sub>
                                <m:r>
                                  <a:rPr lang="es-ES" b="0" i="1" smtClean="0">
                                    <a:latin typeface="Cambria Math"/>
                                  </a:rPr>
                                  <m:t>1</m:t>
                                </m:r>
                              </m:sub>
                            </m:sSub>
                          </m:den>
                        </m:f>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b="0" i="1" smtClean="0">
                                    <a:latin typeface="Cambria Math"/>
                                  </a:rPr>
                                  <m:t>𝑃</m:t>
                                </m:r>
                              </m:e>
                              <m:sub>
                                <m:r>
                                  <a:rPr lang="es-ES" b="0" i="1" smtClean="0">
                                    <a:latin typeface="Cambria Math"/>
                                  </a:rPr>
                                  <m:t>2</m:t>
                                </m:r>
                              </m:sub>
                            </m:sSub>
                          </m:num>
                          <m:den>
                            <m:sSub>
                              <m:sSubPr>
                                <m:ctrlPr>
                                  <a:rPr lang="es-ES" i="1">
                                    <a:latin typeface="Cambria Math" panose="02040503050406030204" pitchFamily="18" charset="0"/>
                                  </a:rPr>
                                </m:ctrlPr>
                              </m:sSubPr>
                              <m:e>
                                <m:r>
                                  <a:rPr lang="es-ES" i="1">
                                    <a:latin typeface="Cambria Math"/>
                                  </a:rPr>
                                  <m:t>𝑇</m:t>
                                </m:r>
                              </m:e>
                              <m:sub>
                                <m:r>
                                  <a:rPr lang="es-ES" b="0" i="1" smtClean="0">
                                    <a:latin typeface="Cambria Math"/>
                                  </a:rPr>
                                  <m:t>2</m:t>
                                </m:r>
                              </m:sub>
                            </m:sSub>
                          </m:den>
                        </m:f>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7508542" y="1612711"/>
                  <a:ext cx="988797" cy="656205"/>
                </a:xfrm>
                <a:prstGeom prst="rect">
                  <a:avLst/>
                </a:prstGeom>
                <a:blipFill rotWithShape="1">
                  <a:blip r:embed="rId3"/>
                  <a:stretch>
                    <a:fillRect/>
                  </a:stretch>
                </a:blipFill>
              </p:spPr>
              <p:txBody>
                <a:bodyPr/>
                <a:lstStyle/>
                <a:p>
                  <a:r>
                    <a:rPr lang="es-ES">
                      <a:noFill/>
                    </a:rPr>
                    <a:t> </a:t>
                  </a:r>
                </a:p>
              </p:txBody>
            </p:sp>
          </mc:Fallback>
        </mc:AlternateContent>
        <p:sp>
          <p:nvSpPr>
            <p:cNvPr id="21" name="20 Flecha abajo"/>
            <p:cNvSpPr/>
            <p:nvPr/>
          </p:nvSpPr>
          <p:spPr>
            <a:xfrm rot="16200000">
              <a:off x="7178722" y="1733265"/>
              <a:ext cx="163774" cy="43672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26" name="25 CuadroTexto"/>
              <p:cNvSpPr txBox="1"/>
              <p:nvPr/>
            </p:nvSpPr>
            <p:spPr>
              <a:xfrm>
                <a:off x="6155141" y="4681182"/>
                <a:ext cx="185916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𝐶</m:t>
                          </m:r>
                        </m:sub>
                      </m:sSub>
                      <m:r>
                        <a:rPr lang="es-ES" b="0" i="1" smtClean="0">
                          <a:latin typeface="Cambria Math"/>
                        </a:rPr>
                        <m:t>+273,15</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6155141" y="4681182"/>
                <a:ext cx="1859163" cy="369332"/>
              </a:xfrm>
              <a:prstGeom prst="rect">
                <a:avLst/>
              </a:prstGeom>
              <a:blipFill rotWithShape="1">
                <a:blip r:embed="rId4"/>
                <a:stretch>
                  <a:fillRect b="-1667"/>
                </a:stretch>
              </a:blipFill>
            </p:spPr>
            <p:txBody>
              <a:bodyPr/>
              <a:lstStyle/>
              <a:p>
                <a:r>
                  <a:rPr lang="es-ES">
                    <a:noFill/>
                  </a:rPr>
                  <a:t> </a:t>
                </a:r>
              </a:p>
            </p:txBody>
          </p:sp>
        </mc:Fallback>
      </mc:AlternateContent>
      <p:graphicFrame>
        <p:nvGraphicFramePr>
          <p:cNvPr id="22" name="21 Gráfico"/>
          <p:cNvGraphicFramePr/>
          <p:nvPr>
            <p:extLst>
              <p:ext uri="{D42A27DB-BD31-4B8C-83A1-F6EECF244321}">
                <p14:modId xmlns:p14="http://schemas.microsoft.com/office/powerpoint/2010/main" val="3677294218"/>
              </p:ext>
            </p:extLst>
          </p:nvPr>
        </p:nvGraphicFramePr>
        <p:xfrm>
          <a:off x="2565780" y="3739487"/>
          <a:ext cx="3179926" cy="2374711"/>
        </p:xfrm>
        <a:graphic>
          <a:graphicData uri="http://schemas.openxmlformats.org/drawingml/2006/chart">
            <c:chart xmlns:c="http://schemas.openxmlformats.org/drawingml/2006/chart" xmlns:r="http://schemas.openxmlformats.org/officeDocument/2006/relationships" r:id="rId5"/>
          </a:graphicData>
        </a:graphic>
      </p:graphicFrame>
      <p:grpSp>
        <p:nvGrpSpPr>
          <p:cNvPr id="25" name="24 Grupo"/>
          <p:cNvGrpSpPr/>
          <p:nvPr/>
        </p:nvGrpSpPr>
        <p:grpSpPr>
          <a:xfrm>
            <a:off x="1405720" y="5090616"/>
            <a:ext cx="1460310" cy="850205"/>
            <a:chOff x="1405720" y="5090616"/>
            <a:chExt cx="1460310" cy="850205"/>
          </a:xfrm>
        </p:grpSpPr>
        <p:cxnSp>
          <p:nvCxnSpPr>
            <p:cNvPr id="28" name="27 Conector recto"/>
            <p:cNvCxnSpPr/>
            <p:nvPr/>
          </p:nvCxnSpPr>
          <p:spPr>
            <a:xfrm flipH="1">
              <a:off x="1514902" y="5704765"/>
              <a:ext cx="13374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flipH="1">
              <a:off x="1583143" y="5090616"/>
              <a:ext cx="1282887" cy="614149"/>
            </a:xfrm>
            <a:prstGeom prst="line">
              <a:avLst/>
            </a:prstGeom>
            <a:ln>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41 Conector recto"/>
            <p:cNvCxnSpPr/>
            <p:nvPr/>
          </p:nvCxnSpPr>
          <p:spPr>
            <a:xfrm flipH="1">
              <a:off x="1624086" y="5308980"/>
              <a:ext cx="1241944" cy="382137"/>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6" name="45 Conector recto"/>
            <p:cNvCxnSpPr/>
            <p:nvPr/>
          </p:nvCxnSpPr>
          <p:spPr>
            <a:xfrm flipH="1">
              <a:off x="1624084" y="5500049"/>
              <a:ext cx="1241946" cy="204716"/>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47" name="46 CuadroTexto"/>
            <p:cNvSpPr txBox="1"/>
            <p:nvPr/>
          </p:nvSpPr>
          <p:spPr>
            <a:xfrm>
              <a:off x="1405720" y="5663822"/>
              <a:ext cx="885114" cy="276999"/>
            </a:xfrm>
            <a:prstGeom prst="rect">
              <a:avLst/>
            </a:prstGeom>
            <a:noFill/>
          </p:spPr>
          <p:txBody>
            <a:bodyPr wrap="none" rtlCol="0">
              <a:spAutoFit/>
            </a:bodyPr>
            <a:lstStyle/>
            <a:p>
              <a:r>
                <a:rPr lang="es-ES" sz="1200" dirty="0" smtClean="0"/>
                <a:t>-273,15 </a:t>
              </a:r>
              <a:r>
                <a:rPr lang="es-ES" sz="1200" dirty="0" err="1" smtClean="0"/>
                <a:t>ºC</a:t>
              </a:r>
              <a:endParaRPr lang="es-ES" sz="1200" dirty="0"/>
            </a:p>
          </p:txBody>
        </p:sp>
      </p:grpSp>
      <p:pic>
        <p:nvPicPr>
          <p:cNvPr id="3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1481" y="1613124"/>
            <a:ext cx="2944859" cy="2138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2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30" name="2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3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11</a:t>
            </a:fld>
            <a:endParaRPr lang="es-ES" dirty="0">
              <a:solidFill>
                <a:srgbClr val="C00000"/>
              </a:solidFill>
            </a:endParaRPr>
          </a:p>
        </p:txBody>
      </p:sp>
    </p:spTree>
    <p:extLst>
      <p:ext uri="{BB962C8B-B14F-4D97-AF65-F5344CB8AC3E}">
        <p14:creationId xmlns:p14="http://schemas.microsoft.com/office/powerpoint/2010/main" val="25586959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1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to="" calcmode="lin" valueType="num">
                                      <p:cBhvr>
                                        <p:cTn id="27" dur="1" fill="hold"/>
                                        <p:tgtEl>
                                          <p:spTgt spid="2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right)">
                                      <p:cBhvr>
                                        <p:cTn id="3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Graphic spid="2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2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30" name="2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cs typeface="Arial" pitchFamily="34" charset="0"/>
              </a:rPr>
              <a:t>II. ESTADOS DE AGREGACIÓN. TCM</a:t>
            </a:r>
            <a:endParaRPr lang="es-ES" b="1" dirty="0">
              <a:solidFill>
                <a:srgbClr val="002060"/>
              </a:solidFill>
              <a:cs typeface="Arial" pitchFamily="34" charset="0"/>
            </a:endParaRPr>
          </a:p>
        </p:txBody>
      </p:sp>
      <p:sp>
        <p:nvSpPr>
          <p:cNvPr id="3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12</a:t>
            </a:fld>
            <a:endParaRPr lang="es-ES" dirty="0">
              <a:solidFill>
                <a:srgbClr val="C00000"/>
              </a:solidFill>
            </a:endParaRPr>
          </a:p>
        </p:txBody>
      </p:sp>
      <p:sp>
        <p:nvSpPr>
          <p:cNvPr id="36" name="35 CuadroTexto"/>
          <p:cNvSpPr txBox="1"/>
          <p:nvPr/>
        </p:nvSpPr>
        <p:spPr>
          <a:xfrm>
            <a:off x="507243" y="984913"/>
            <a:ext cx="1730990"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5</a:t>
            </a:r>
            <a:endParaRPr lang="es-ES" b="1" dirty="0">
              <a:solidFill>
                <a:schemeClr val="bg1"/>
              </a:solidFill>
            </a:endParaRPr>
          </a:p>
        </p:txBody>
      </p:sp>
      <p:sp>
        <p:nvSpPr>
          <p:cNvPr id="37" name="36 CuadroTexto"/>
          <p:cNvSpPr txBox="1"/>
          <p:nvPr/>
        </p:nvSpPr>
        <p:spPr>
          <a:xfrm>
            <a:off x="425357" y="1530823"/>
            <a:ext cx="8240971" cy="646331"/>
          </a:xfrm>
          <a:prstGeom prst="rect">
            <a:avLst/>
          </a:prstGeom>
          <a:noFill/>
        </p:spPr>
        <p:txBody>
          <a:bodyPr wrap="square" rtlCol="0">
            <a:spAutoFit/>
          </a:bodyPr>
          <a:lstStyle/>
          <a:p>
            <a:pPr algn="just"/>
            <a:r>
              <a:rPr lang="es-ES" dirty="0" smtClean="0"/>
              <a:t>A una temperatura de 25 ºC una masa de gas ocupa un volumen de 150 cm</a:t>
            </a:r>
            <a:r>
              <a:rPr lang="es-ES" baseline="30000" dirty="0" smtClean="0"/>
              <a:t>3</a:t>
            </a:r>
            <a:r>
              <a:rPr lang="es-ES" dirty="0" smtClean="0"/>
              <a:t>. Si a presión constante se calienta hasta 90 ºC, ¿cuál será el nuevo volumen?</a:t>
            </a:r>
          </a:p>
        </p:txBody>
      </p:sp>
    </p:spTree>
    <p:extLst>
      <p:ext uri="{BB962C8B-B14F-4D97-AF65-F5344CB8AC3E}">
        <p14:creationId xmlns:p14="http://schemas.microsoft.com/office/powerpoint/2010/main" val="14353014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68490" y="846162"/>
            <a:ext cx="4544704"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Ley de los gases ideales</a:t>
            </a:r>
            <a:endParaRPr lang="es-ES" b="1" dirty="0">
              <a:solidFill>
                <a:srgbClr val="00B050"/>
              </a:solidFill>
            </a:endParaRPr>
          </a:p>
        </p:txBody>
      </p:sp>
      <p:sp>
        <p:nvSpPr>
          <p:cNvPr id="32" name="31 CuadroTexto"/>
          <p:cNvSpPr txBox="1"/>
          <p:nvPr/>
        </p:nvSpPr>
        <p:spPr>
          <a:xfrm>
            <a:off x="805218" y="1624084"/>
            <a:ext cx="3971498"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Los gases que cumplen perfectamente las leyes de Boyle y de Charles y Gay-Lussac reciben el nombre de </a:t>
            </a:r>
            <a:r>
              <a:rPr lang="es-ES" b="1" dirty="0" smtClean="0">
                <a:effectLst>
                  <a:outerShdw blurRad="38100" dist="38100" dir="2700000" algn="tl">
                    <a:srgbClr val="000000">
                      <a:alpha val="43137"/>
                    </a:srgbClr>
                  </a:outerShdw>
                </a:effectLst>
              </a:rPr>
              <a:t>gases ideales.</a:t>
            </a:r>
            <a:endParaRPr lang="es-ES" b="1" dirty="0">
              <a:effectLst>
                <a:outerShdw blurRad="38100" dist="38100" dir="2700000" algn="tl">
                  <a:srgbClr val="000000">
                    <a:alpha val="43137"/>
                  </a:srgbClr>
                </a:outerShdw>
              </a:effectLst>
            </a:endParaRPr>
          </a:p>
        </p:txBody>
      </p:sp>
      <p:grpSp>
        <p:nvGrpSpPr>
          <p:cNvPr id="51" name="50 Grupo"/>
          <p:cNvGrpSpPr/>
          <p:nvPr/>
        </p:nvGrpSpPr>
        <p:grpSpPr>
          <a:xfrm>
            <a:off x="1050877" y="3016155"/>
            <a:ext cx="3835499" cy="3070747"/>
            <a:chOff x="1064525" y="3316405"/>
            <a:chExt cx="3835499" cy="3070747"/>
          </a:xfrm>
        </p:grpSpPr>
        <mc:AlternateContent xmlns:mc="http://schemas.openxmlformats.org/markup-compatibility/2006" xmlns:a14="http://schemas.microsoft.com/office/drawing/2010/main">
          <mc:Choice Requires="a14">
            <p:graphicFrame>
              <p:nvGraphicFramePr>
                <p:cNvPr id="20" name="19 Gráfico"/>
                <p:cNvGraphicFramePr/>
                <p:nvPr>
                  <p:extLst>
                    <p:ext uri="{D42A27DB-BD31-4B8C-83A1-F6EECF244321}">
                      <p14:modId xmlns:p14="http://schemas.microsoft.com/office/powerpoint/2010/main" val="545681811"/>
                    </p:ext>
                  </p:extLst>
                </p:nvPr>
              </p:nvGraphicFramePr>
              <p:xfrm>
                <a:off x="1064525" y="3316405"/>
                <a:ext cx="3643954" cy="3070747"/>
              </p:xfrm>
              <a:graphic>
                <a:graphicData uri="http://schemas.openxmlformats.org/drawingml/2006/chart">
                  <c:chart xmlns:c="http://schemas.openxmlformats.org/drawingml/2006/chart" xmlns:r="http://schemas.openxmlformats.org/officeDocument/2006/relationships" r:id="rId2"/>
                </a:graphicData>
              </a:graphic>
            </p:graphicFrame>
          </mc:Choice>
          <mc:Fallback xmlns="">
            <p:graphicFrame>
              <p:nvGraphicFramePr>
                <p:cNvPr id="20" name="19 Gráfico"/>
                <p:cNvGraphicFramePr/>
                <p:nvPr>
                  <p:extLst>
                    <p:ext uri="{D42A27DB-BD31-4B8C-83A1-F6EECF244321}">
                      <p14:modId xmlns:a14="http://schemas.microsoft.com/office/drawing/2010/main" xmlns="" xmlns:p14="http://schemas.microsoft.com/office/powerpoint/2010/main" val="545681811"/>
                    </p:ext>
                  </p:extLst>
                </p:nvPr>
              </p:nvGraphicFramePr>
              <p:xfrm>
                <a:off x="1064525" y="3316405"/>
                <a:ext cx="3643954" cy="3070747"/>
              </p:xfrm>
              <a:graphic>
                <a:graphicData uri="http://schemas.openxmlformats.org/drawingml/2006/chart">
                  <c:chart xmlns:c="http://schemas.openxmlformats.org/drawingml/2006/chart" xmlns:r="http://schemas.openxmlformats.org/officeDocument/2006/relationships" r:id="rId3"/>
                </a:graphicData>
              </a:graphic>
            </p:graphicFrame>
          </mc:Fallback>
        </mc:AlternateContent>
        <p:cxnSp>
          <p:nvCxnSpPr>
            <p:cNvPr id="23" name="22 Conector recto"/>
            <p:cNvCxnSpPr/>
            <p:nvPr/>
          </p:nvCxnSpPr>
          <p:spPr>
            <a:xfrm rot="5400000" flipH="1">
              <a:off x="1701777" y="5084574"/>
              <a:ext cx="995" cy="38874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a:off x="2712707" y="5815013"/>
              <a:ext cx="4477" cy="1363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a:off x="1895475" y="5276850"/>
              <a:ext cx="2559" cy="684024"/>
            </a:xfrm>
            <a:prstGeom prst="line">
              <a:avLst/>
            </a:prstGeom>
            <a:ln>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28 CuadroTexto"/>
                <p:cNvSpPr txBox="1"/>
                <p:nvPr/>
              </p:nvSpPr>
              <p:spPr>
                <a:xfrm>
                  <a:off x="4503762" y="5718412"/>
                  <a:ext cx="39626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C00000"/>
                                </a:solidFill>
                                <a:latin typeface="Cambria Math" panose="02040503050406030204" pitchFamily="18" charset="0"/>
                              </a:rPr>
                            </m:ctrlPr>
                          </m:sSubPr>
                          <m:e>
                            <m:r>
                              <a:rPr lang="es-ES" sz="1400" b="0" i="1" smtClean="0">
                                <a:solidFill>
                                  <a:srgbClr val="C00000"/>
                                </a:solidFill>
                                <a:latin typeface="Cambria Math"/>
                              </a:rPr>
                              <m:t>𝑇</m:t>
                            </m:r>
                          </m:e>
                          <m:sub>
                            <m:r>
                              <a:rPr lang="es-ES" sz="1400" b="0" i="1" smtClean="0">
                                <a:solidFill>
                                  <a:srgbClr val="C00000"/>
                                </a:solidFill>
                                <a:latin typeface="Cambria Math"/>
                              </a:rPr>
                              <m:t>1</m:t>
                            </m:r>
                          </m:sub>
                        </m:sSub>
                      </m:oMath>
                    </m:oMathPara>
                  </a14:m>
                  <a:endParaRPr lang="es-ES" sz="1400" dirty="0">
                    <a:solidFill>
                      <a:srgbClr val="C00000"/>
                    </a:solidFill>
                  </a:endParaRPr>
                </a:p>
              </p:txBody>
            </p:sp>
          </mc:Choice>
          <mc:Fallback xmlns="">
            <p:sp>
              <p:nvSpPr>
                <p:cNvPr id="29" name="28 CuadroTexto"/>
                <p:cNvSpPr txBox="1">
                  <a:spLocks noRot="1" noChangeAspect="1" noMove="1" noResize="1" noEditPoints="1" noAdjustHandles="1" noChangeArrowheads="1" noChangeShapeType="1" noTextEdit="1"/>
                </p:cNvSpPr>
                <p:nvPr/>
              </p:nvSpPr>
              <p:spPr>
                <a:xfrm>
                  <a:off x="4503762" y="5718412"/>
                  <a:ext cx="396262" cy="307777"/>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32 CuadroTexto"/>
                <p:cNvSpPr txBox="1"/>
                <p:nvPr/>
              </p:nvSpPr>
              <p:spPr>
                <a:xfrm>
                  <a:off x="4328616" y="5461379"/>
                  <a:ext cx="40043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0070C0"/>
                                </a:solidFill>
                                <a:latin typeface="Cambria Math" panose="02040503050406030204" pitchFamily="18" charset="0"/>
                              </a:rPr>
                            </m:ctrlPr>
                          </m:sSubPr>
                          <m:e>
                            <m:r>
                              <a:rPr lang="es-ES" sz="1400" b="0" i="1" smtClean="0">
                                <a:solidFill>
                                  <a:srgbClr val="0070C0"/>
                                </a:solidFill>
                                <a:latin typeface="Cambria Math"/>
                              </a:rPr>
                              <m:t>𝑇</m:t>
                            </m:r>
                          </m:e>
                          <m:sub>
                            <m:r>
                              <a:rPr lang="es-ES" sz="1400" b="0" i="1" smtClean="0">
                                <a:solidFill>
                                  <a:srgbClr val="0070C0"/>
                                </a:solidFill>
                                <a:latin typeface="Cambria Math"/>
                              </a:rPr>
                              <m:t>2</m:t>
                            </m:r>
                          </m:sub>
                        </m:sSub>
                      </m:oMath>
                    </m:oMathPara>
                  </a14:m>
                  <a:endParaRPr lang="es-ES" sz="1400" dirty="0">
                    <a:solidFill>
                      <a:srgbClr val="0070C0"/>
                    </a:solidFill>
                  </a:endParaRPr>
                </a:p>
              </p:txBody>
            </p:sp>
          </mc:Choice>
          <mc:Fallback xmlns="">
            <p:sp>
              <p:nvSpPr>
                <p:cNvPr id="33" name="32 CuadroTexto"/>
                <p:cNvSpPr txBox="1">
                  <a:spLocks noRot="1" noChangeAspect="1" noMove="1" noResize="1" noEditPoints="1" noAdjustHandles="1" noChangeArrowheads="1" noChangeShapeType="1" noTextEdit="1"/>
                </p:cNvSpPr>
                <p:nvPr/>
              </p:nvSpPr>
              <p:spPr>
                <a:xfrm>
                  <a:off x="4328616" y="5461379"/>
                  <a:ext cx="400430" cy="307777"/>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33 CuadroTexto"/>
                <p:cNvSpPr txBox="1"/>
                <p:nvPr/>
              </p:nvSpPr>
              <p:spPr>
                <a:xfrm>
                  <a:off x="2499816" y="5898108"/>
                  <a:ext cx="3965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7030A0"/>
                                </a:solidFill>
                                <a:latin typeface="Cambria Math" panose="02040503050406030204" pitchFamily="18" charset="0"/>
                              </a:rPr>
                            </m:ctrlPr>
                          </m:sSubPr>
                          <m:e>
                            <m:r>
                              <a:rPr lang="es-ES" sz="1400" b="0" i="1" smtClean="0">
                                <a:solidFill>
                                  <a:srgbClr val="7030A0"/>
                                </a:solidFill>
                                <a:latin typeface="Cambria Math"/>
                              </a:rPr>
                              <m:t>𝑉</m:t>
                            </m:r>
                          </m:e>
                          <m:sub>
                            <m:r>
                              <a:rPr lang="es-ES" sz="1400" b="0" i="1" smtClean="0">
                                <a:solidFill>
                                  <a:srgbClr val="7030A0"/>
                                </a:solidFill>
                                <a:latin typeface="Cambria Math"/>
                              </a:rPr>
                              <m:t>1</m:t>
                            </m:r>
                          </m:sub>
                        </m:sSub>
                      </m:oMath>
                    </m:oMathPara>
                  </a14:m>
                  <a:endParaRPr lang="es-ES" sz="1400" dirty="0">
                    <a:solidFill>
                      <a:srgbClr val="7030A0"/>
                    </a:solidFill>
                  </a:endParaRPr>
                </a:p>
              </p:txBody>
            </p:sp>
          </mc:Choice>
          <mc:Fallback xmlns="">
            <p:sp>
              <p:nvSpPr>
                <p:cNvPr id="34" name="33 CuadroTexto"/>
                <p:cNvSpPr txBox="1">
                  <a:spLocks noRot="1" noChangeAspect="1" noMove="1" noResize="1" noEditPoints="1" noAdjustHandles="1" noChangeArrowheads="1" noChangeShapeType="1" noTextEdit="1"/>
                </p:cNvSpPr>
                <p:nvPr/>
              </p:nvSpPr>
              <p:spPr>
                <a:xfrm>
                  <a:off x="2499816" y="5898108"/>
                  <a:ext cx="396519" cy="307777"/>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1669577" y="5900383"/>
                  <a:ext cx="4006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7030A0"/>
                                </a:solidFill>
                                <a:latin typeface="Cambria Math" panose="02040503050406030204" pitchFamily="18" charset="0"/>
                              </a:rPr>
                            </m:ctrlPr>
                          </m:sSubPr>
                          <m:e>
                            <m:r>
                              <a:rPr lang="es-ES" sz="1400" b="0" i="1" smtClean="0">
                                <a:solidFill>
                                  <a:srgbClr val="7030A0"/>
                                </a:solidFill>
                                <a:latin typeface="Cambria Math"/>
                              </a:rPr>
                              <m:t>𝑉</m:t>
                            </m:r>
                          </m:e>
                          <m:sub>
                            <m:r>
                              <a:rPr lang="es-ES" sz="1400" b="0" i="1" smtClean="0">
                                <a:solidFill>
                                  <a:srgbClr val="7030A0"/>
                                </a:solidFill>
                                <a:latin typeface="Cambria Math"/>
                              </a:rPr>
                              <m:t>2</m:t>
                            </m:r>
                          </m:sub>
                        </m:sSub>
                      </m:oMath>
                    </m:oMathPara>
                  </a14:m>
                  <a:endParaRPr lang="es-ES" sz="1400" dirty="0">
                    <a:solidFill>
                      <a:srgbClr val="7030A0"/>
                    </a:solidFill>
                  </a:endParaRPr>
                </a:p>
              </p:txBody>
            </p:sp>
          </mc:Choice>
          <mc:Fallback xmlns="">
            <p:sp>
              <p:nvSpPr>
                <p:cNvPr id="35" name="34 CuadroTexto"/>
                <p:cNvSpPr txBox="1">
                  <a:spLocks noRot="1" noChangeAspect="1" noMove="1" noResize="1" noEditPoints="1" noAdjustHandles="1" noChangeArrowheads="1" noChangeShapeType="1" noTextEdit="1"/>
                </p:cNvSpPr>
                <p:nvPr/>
              </p:nvSpPr>
              <p:spPr>
                <a:xfrm>
                  <a:off x="1669577" y="5900383"/>
                  <a:ext cx="400686" cy="307777"/>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1082723" y="5620177"/>
                  <a:ext cx="39946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7030A0"/>
                                </a:solidFill>
                                <a:latin typeface="Cambria Math" panose="02040503050406030204" pitchFamily="18" charset="0"/>
                              </a:rPr>
                            </m:ctrlPr>
                          </m:sSubPr>
                          <m:e>
                            <m:r>
                              <a:rPr lang="es-ES" sz="1400" b="0" i="1" smtClean="0">
                                <a:solidFill>
                                  <a:srgbClr val="7030A0"/>
                                </a:solidFill>
                                <a:latin typeface="Cambria Math"/>
                              </a:rPr>
                              <m:t>𝑃</m:t>
                            </m:r>
                          </m:e>
                          <m:sub>
                            <m:r>
                              <a:rPr lang="es-ES" sz="1400" b="0" i="1" smtClean="0">
                                <a:solidFill>
                                  <a:srgbClr val="7030A0"/>
                                </a:solidFill>
                                <a:latin typeface="Cambria Math"/>
                              </a:rPr>
                              <m:t>1</m:t>
                            </m:r>
                          </m:sub>
                        </m:sSub>
                      </m:oMath>
                    </m:oMathPara>
                  </a14:m>
                  <a:endParaRPr lang="es-ES" sz="1400" dirty="0">
                    <a:solidFill>
                      <a:srgbClr val="7030A0"/>
                    </a:solidFill>
                  </a:endParaRPr>
                </a:p>
              </p:txBody>
            </p:sp>
          </mc:Choice>
          <mc:Fallback xmlns="">
            <p:sp>
              <p:nvSpPr>
                <p:cNvPr id="36" name="35 CuadroTexto"/>
                <p:cNvSpPr txBox="1">
                  <a:spLocks noRot="1" noChangeAspect="1" noMove="1" noResize="1" noEditPoints="1" noAdjustHandles="1" noChangeArrowheads="1" noChangeShapeType="1" noTextEdit="1"/>
                </p:cNvSpPr>
                <p:nvPr/>
              </p:nvSpPr>
              <p:spPr>
                <a:xfrm>
                  <a:off x="1082723" y="5620177"/>
                  <a:ext cx="399468" cy="307777"/>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1069076" y="5095164"/>
                  <a:ext cx="40363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rgbClr val="7030A0"/>
                                </a:solidFill>
                                <a:latin typeface="Cambria Math" panose="02040503050406030204" pitchFamily="18" charset="0"/>
                              </a:rPr>
                            </m:ctrlPr>
                          </m:sSubPr>
                          <m:e>
                            <m:r>
                              <a:rPr lang="es-ES" sz="1400" b="0" i="1" smtClean="0">
                                <a:solidFill>
                                  <a:srgbClr val="7030A0"/>
                                </a:solidFill>
                                <a:latin typeface="Cambria Math"/>
                              </a:rPr>
                              <m:t>𝑃</m:t>
                            </m:r>
                          </m:e>
                          <m:sub>
                            <m:r>
                              <a:rPr lang="es-ES" sz="1400" b="0" i="1" smtClean="0">
                                <a:solidFill>
                                  <a:srgbClr val="7030A0"/>
                                </a:solidFill>
                                <a:latin typeface="Cambria Math"/>
                              </a:rPr>
                              <m:t>2</m:t>
                            </m:r>
                          </m:sub>
                        </m:sSub>
                      </m:oMath>
                    </m:oMathPara>
                  </a14:m>
                  <a:endParaRPr lang="es-ES" sz="1400" dirty="0">
                    <a:solidFill>
                      <a:srgbClr val="7030A0"/>
                    </a:solidFill>
                  </a:endParaRPr>
                </a:p>
              </p:txBody>
            </p:sp>
          </mc:Choice>
          <mc:Fallback xmlns="">
            <p:sp>
              <p:nvSpPr>
                <p:cNvPr id="37" name="36 CuadroTexto"/>
                <p:cNvSpPr txBox="1">
                  <a:spLocks noRot="1" noChangeAspect="1" noMove="1" noResize="1" noEditPoints="1" noAdjustHandles="1" noChangeArrowheads="1" noChangeShapeType="1" noTextEdit="1"/>
                </p:cNvSpPr>
                <p:nvPr/>
              </p:nvSpPr>
              <p:spPr>
                <a:xfrm>
                  <a:off x="1069076" y="5095164"/>
                  <a:ext cx="403637" cy="307777"/>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1329094" y="5903867"/>
                  <a:ext cx="40562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rgbClr val="7030A0"/>
                                </a:solidFill>
                                <a:latin typeface="Cambria Math" panose="02040503050406030204" pitchFamily="18" charset="0"/>
                              </a:rPr>
                            </m:ctrlPr>
                          </m:sSupPr>
                          <m:e>
                            <m:r>
                              <a:rPr lang="es-ES" sz="1400" b="0" i="1" smtClean="0">
                                <a:solidFill>
                                  <a:srgbClr val="7030A0"/>
                                </a:solidFill>
                                <a:latin typeface="Cambria Math"/>
                              </a:rPr>
                              <m:t>𝑉</m:t>
                            </m:r>
                          </m:e>
                          <m:sup>
                            <m:r>
                              <a:rPr lang="es-ES" sz="1400" b="0" i="1" smtClean="0">
                                <a:solidFill>
                                  <a:srgbClr val="7030A0"/>
                                </a:solidFill>
                                <a:latin typeface="Cambria Math"/>
                              </a:rPr>
                              <m:t>′</m:t>
                            </m:r>
                          </m:sup>
                        </m:sSup>
                      </m:oMath>
                    </m:oMathPara>
                  </a14:m>
                  <a:endParaRPr lang="es-ES" sz="1400" dirty="0">
                    <a:solidFill>
                      <a:srgbClr val="7030A0"/>
                    </a:solidFill>
                  </a:endParaRPr>
                </a:p>
              </p:txBody>
            </p:sp>
          </mc:Choice>
          <mc:Fallback xmlns="">
            <p:sp>
              <p:nvSpPr>
                <p:cNvPr id="38" name="37 CuadroTexto"/>
                <p:cNvSpPr txBox="1">
                  <a:spLocks noRot="1" noChangeAspect="1" noMove="1" noResize="1" noEditPoints="1" noAdjustHandles="1" noChangeArrowheads="1" noChangeShapeType="1" noTextEdit="1"/>
                </p:cNvSpPr>
                <p:nvPr/>
              </p:nvSpPr>
              <p:spPr>
                <a:xfrm>
                  <a:off x="1329094" y="5903867"/>
                  <a:ext cx="405624" cy="307777"/>
                </a:xfrm>
                <a:prstGeom prst="rect">
                  <a:avLst/>
                </a:prstGeom>
                <a:blipFill rotWithShape="1">
                  <a:blip r:embed="rId10"/>
                  <a:stretch>
                    <a:fillRect/>
                  </a:stretch>
                </a:blipFill>
              </p:spPr>
              <p:txBody>
                <a:bodyPr/>
                <a:lstStyle/>
                <a:p>
                  <a:r>
                    <a:rPr lang="es-ES">
                      <a:noFill/>
                    </a:rPr>
                    <a:t> </a:t>
                  </a:r>
                </a:p>
              </p:txBody>
            </p:sp>
          </mc:Fallback>
        </mc:AlternateContent>
        <p:cxnSp>
          <p:nvCxnSpPr>
            <p:cNvPr id="39" name="38 Conector recto"/>
            <p:cNvCxnSpPr/>
            <p:nvPr/>
          </p:nvCxnSpPr>
          <p:spPr>
            <a:xfrm flipH="1">
              <a:off x="1506016" y="5285096"/>
              <a:ext cx="3270" cy="66056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2" name="41 CuadroTexto"/>
            <p:cNvSpPr txBox="1"/>
            <p:nvPr/>
          </p:nvSpPr>
          <p:spPr>
            <a:xfrm>
              <a:off x="2650509" y="5571841"/>
              <a:ext cx="290464" cy="307777"/>
            </a:xfrm>
            <a:prstGeom prst="rect">
              <a:avLst/>
            </a:prstGeom>
            <a:noFill/>
          </p:spPr>
          <p:txBody>
            <a:bodyPr wrap="none" rtlCol="0">
              <a:spAutoFit/>
            </a:bodyPr>
            <a:lstStyle/>
            <a:p>
              <a:r>
                <a:rPr lang="es-ES" sz="1400" dirty="0" smtClean="0"/>
                <a:t>1</a:t>
              </a:r>
              <a:endParaRPr lang="es-ES" sz="1400" dirty="0"/>
            </a:p>
          </p:txBody>
        </p:sp>
        <p:sp>
          <p:nvSpPr>
            <p:cNvPr id="45" name="44 CuadroTexto"/>
            <p:cNvSpPr txBox="1"/>
            <p:nvPr/>
          </p:nvSpPr>
          <p:spPr>
            <a:xfrm>
              <a:off x="1435148" y="5008019"/>
              <a:ext cx="290464" cy="307777"/>
            </a:xfrm>
            <a:prstGeom prst="rect">
              <a:avLst/>
            </a:prstGeom>
            <a:noFill/>
          </p:spPr>
          <p:txBody>
            <a:bodyPr wrap="none" rtlCol="0">
              <a:spAutoFit/>
            </a:bodyPr>
            <a:lstStyle/>
            <a:p>
              <a:r>
                <a:rPr lang="es-ES" sz="1400" dirty="0"/>
                <a:t>2</a:t>
              </a:r>
            </a:p>
          </p:txBody>
        </p:sp>
        <p:sp>
          <p:nvSpPr>
            <p:cNvPr id="47" name="46 CuadroTexto"/>
            <p:cNvSpPr txBox="1"/>
            <p:nvPr/>
          </p:nvSpPr>
          <p:spPr>
            <a:xfrm>
              <a:off x="1820909" y="5005601"/>
              <a:ext cx="290464" cy="307777"/>
            </a:xfrm>
            <a:prstGeom prst="rect">
              <a:avLst/>
            </a:prstGeom>
            <a:noFill/>
          </p:spPr>
          <p:txBody>
            <a:bodyPr wrap="none" rtlCol="0">
              <a:spAutoFit/>
            </a:bodyPr>
            <a:lstStyle/>
            <a:p>
              <a:r>
                <a:rPr lang="es-ES" sz="1400" dirty="0" smtClean="0"/>
                <a:t>3</a:t>
              </a:r>
              <a:endParaRPr lang="es-ES" sz="1400" dirty="0"/>
            </a:p>
          </p:txBody>
        </p:sp>
      </p:grpSp>
      <p:grpSp>
        <p:nvGrpSpPr>
          <p:cNvPr id="46" name="45 Grupo"/>
          <p:cNvGrpSpPr/>
          <p:nvPr/>
        </p:nvGrpSpPr>
        <p:grpSpPr>
          <a:xfrm>
            <a:off x="5117910" y="1487607"/>
            <a:ext cx="2181372" cy="847004"/>
            <a:chOff x="5117910" y="1487607"/>
            <a:chExt cx="2181372" cy="847004"/>
          </a:xfrm>
        </p:grpSpPr>
        <p:sp>
          <p:nvSpPr>
            <p:cNvPr id="40" name="39 CuadroTexto"/>
            <p:cNvSpPr txBox="1"/>
            <p:nvPr/>
          </p:nvSpPr>
          <p:spPr>
            <a:xfrm>
              <a:off x="5117910" y="1487607"/>
              <a:ext cx="1953035" cy="369332"/>
            </a:xfrm>
            <a:prstGeom prst="rect">
              <a:avLst/>
            </a:prstGeom>
            <a:noFill/>
          </p:spPr>
          <p:txBody>
            <a:bodyPr wrap="none" rtlCol="0">
              <a:spAutoFit/>
            </a:bodyPr>
            <a:lstStyle/>
            <a:p>
              <a:r>
                <a:rPr lang="es-ES" b="1" dirty="0" smtClean="0"/>
                <a:t>1</a:t>
              </a:r>
              <a:r>
                <a:rPr lang="es-ES" b="1" baseline="30000" dirty="0" smtClean="0"/>
                <a:t>er</a:t>
              </a:r>
              <a:r>
                <a:rPr lang="es-ES" b="1" dirty="0" smtClean="0"/>
                <a:t> proceso (1</a:t>
              </a:r>
              <a:r>
                <a:rPr lang="es-ES" b="1" dirty="0" smtClean="0">
                  <a:sym typeface="Wingdings 3"/>
                </a:rPr>
                <a:t></a:t>
              </a:r>
              <a:r>
                <a:rPr lang="es-ES" b="1" dirty="0" smtClean="0">
                  <a:sym typeface="Wingdings"/>
                </a:rPr>
                <a:t>2)</a:t>
              </a:r>
              <a:endParaRPr lang="es-ES" b="1" dirty="0"/>
            </a:p>
          </p:txBody>
        </p:sp>
        <mc:AlternateContent xmlns:mc="http://schemas.openxmlformats.org/markup-compatibility/2006" xmlns:a14="http://schemas.microsoft.com/office/drawing/2010/main">
          <mc:Choice Requires="a14">
            <p:sp>
              <p:nvSpPr>
                <p:cNvPr id="44" name="43 CuadroTexto"/>
                <p:cNvSpPr txBox="1"/>
                <p:nvPr/>
              </p:nvSpPr>
              <p:spPr>
                <a:xfrm>
                  <a:off x="5554638" y="1965279"/>
                  <a:ext cx="17446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2</m:t>
                            </m:r>
                          </m:sub>
                        </m:sSub>
                        <m:r>
                          <a:rPr lang="es-ES" b="0" i="1" smtClean="0">
                            <a:latin typeface="Cambria Math"/>
                          </a:rPr>
                          <m:t>·</m:t>
                        </m:r>
                        <m:r>
                          <a:rPr lang="es-ES" b="0" i="1" smtClean="0">
                            <a:latin typeface="Cambria Math"/>
                          </a:rPr>
                          <m:t>𝑉</m:t>
                        </m:r>
                        <m:r>
                          <a:rPr lang="es-ES" b="0" i="1" smtClean="0">
                            <a:latin typeface="Cambria Math"/>
                          </a:rPr>
                          <m:t>′</m:t>
                        </m:r>
                      </m:oMath>
                    </m:oMathPara>
                  </a14:m>
                  <a:endParaRPr lang="es-ES"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5554638" y="1965279"/>
                  <a:ext cx="1744644" cy="369332"/>
                </a:xfrm>
                <a:prstGeom prst="rect">
                  <a:avLst/>
                </a:prstGeom>
                <a:blipFill rotWithShape="1">
                  <a:blip r:embed="rId11"/>
                  <a:stretch>
                    <a:fillRect/>
                  </a:stretch>
                </a:blipFill>
              </p:spPr>
              <p:txBody>
                <a:bodyPr/>
                <a:lstStyle/>
                <a:p>
                  <a:r>
                    <a:rPr lang="es-ES">
                      <a:noFill/>
                    </a:rPr>
                    <a:t> </a:t>
                  </a:r>
                </a:p>
              </p:txBody>
            </p:sp>
          </mc:Fallback>
        </mc:AlternateContent>
      </p:grpSp>
      <p:grpSp>
        <p:nvGrpSpPr>
          <p:cNvPr id="48" name="47 Grupo"/>
          <p:cNvGrpSpPr/>
          <p:nvPr/>
        </p:nvGrpSpPr>
        <p:grpSpPr>
          <a:xfrm>
            <a:off x="5133833" y="2472521"/>
            <a:ext cx="3295960" cy="1222732"/>
            <a:chOff x="5133833" y="2472521"/>
            <a:chExt cx="3295960" cy="1222732"/>
          </a:xfrm>
        </p:grpSpPr>
        <p:sp>
          <p:nvSpPr>
            <p:cNvPr id="54" name="53 CuadroTexto"/>
            <p:cNvSpPr txBox="1"/>
            <p:nvPr/>
          </p:nvSpPr>
          <p:spPr>
            <a:xfrm>
              <a:off x="5133833" y="2472521"/>
              <a:ext cx="1880900" cy="369332"/>
            </a:xfrm>
            <a:prstGeom prst="rect">
              <a:avLst/>
            </a:prstGeom>
            <a:noFill/>
          </p:spPr>
          <p:txBody>
            <a:bodyPr wrap="none" rtlCol="0">
              <a:spAutoFit/>
            </a:bodyPr>
            <a:lstStyle/>
            <a:p>
              <a:r>
                <a:rPr lang="es-ES" b="1" dirty="0"/>
                <a:t>2</a:t>
              </a:r>
              <a:r>
                <a:rPr lang="es-ES" b="1" baseline="30000" dirty="0" smtClean="0"/>
                <a:t>º</a:t>
              </a:r>
              <a:r>
                <a:rPr lang="es-ES" b="1" dirty="0" smtClean="0"/>
                <a:t> proceso (2</a:t>
              </a:r>
              <a:r>
                <a:rPr lang="es-ES" b="1" dirty="0" smtClean="0">
                  <a:sym typeface="Wingdings 3"/>
                </a:rPr>
                <a:t></a:t>
              </a:r>
              <a:r>
                <a:rPr lang="es-ES" b="1" dirty="0">
                  <a:sym typeface="Wingdings"/>
                </a:rPr>
                <a:t>3</a:t>
              </a:r>
              <a:r>
                <a:rPr lang="es-ES" b="1" dirty="0" smtClean="0">
                  <a:sym typeface="Wingdings"/>
                </a:rPr>
                <a:t>)</a:t>
              </a:r>
              <a:endParaRPr lang="es-ES" b="1" dirty="0"/>
            </a:p>
          </p:txBody>
        </p:sp>
        <mc:AlternateContent xmlns:mc="http://schemas.openxmlformats.org/markup-compatibility/2006" xmlns:a14="http://schemas.microsoft.com/office/drawing/2010/main">
          <mc:Choice Requires="a14">
            <p:sp>
              <p:nvSpPr>
                <p:cNvPr id="52" name="51 CuadroTexto"/>
                <p:cNvSpPr txBox="1"/>
                <p:nvPr/>
              </p:nvSpPr>
              <p:spPr>
                <a:xfrm>
                  <a:off x="5513695" y="3016156"/>
                  <a:ext cx="979755" cy="6790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𝑉</m:t>
                            </m:r>
                            <m:r>
                              <a:rPr lang="es-ES" b="0" i="1" smtClean="0">
                                <a:latin typeface="Cambria Math"/>
                              </a:rPr>
                              <m:t>′</m:t>
                            </m:r>
                          </m:num>
                          <m:den>
                            <m:sSub>
                              <m:sSubPr>
                                <m:ctrlPr>
                                  <a:rPr lang="es-ES" i="1" smtClean="0">
                                    <a:latin typeface="Cambria Math" panose="02040503050406030204" pitchFamily="18" charset="0"/>
                                  </a:rPr>
                                </m:ctrlPr>
                              </m:sSubPr>
                              <m:e>
                                <m:r>
                                  <a:rPr lang="es-ES" b="0" i="1" smtClean="0">
                                    <a:latin typeface="Cambria Math"/>
                                  </a:rPr>
                                  <m:t>𝑇</m:t>
                                </m:r>
                              </m:e>
                              <m:sub>
                                <m:r>
                                  <a:rPr lang="es-ES" b="0" i="1" smtClean="0">
                                    <a:latin typeface="Cambria Math"/>
                                  </a:rPr>
                                  <m:t>1</m:t>
                                </m:r>
                              </m:sub>
                            </m:sSub>
                          </m:den>
                        </m:f>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2</m:t>
                                </m:r>
                              </m:sub>
                            </m:sSub>
                          </m:num>
                          <m:den>
                            <m:sSub>
                              <m:sSubPr>
                                <m:ctrlPr>
                                  <a:rPr lang="es-ES" b="0" i="1" smtClean="0">
                                    <a:latin typeface="Cambria Math" panose="02040503050406030204" pitchFamily="18" charset="0"/>
                                  </a:rPr>
                                </m:ctrlPr>
                              </m:sSubPr>
                              <m:e>
                                <m:r>
                                  <a:rPr lang="es-ES" b="0" i="1" smtClean="0">
                                    <a:latin typeface="Cambria Math"/>
                                  </a:rPr>
                                  <m:t>𝑇</m:t>
                                </m:r>
                              </m:e>
                              <m:sub>
                                <m:r>
                                  <a:rPr lang="es-ES" b="0" i="1" smtClean="0">
                                    <a:latin typeface="Cambria Math"/>
                                  </a:rPr>
                                  <m:t>2</m:t>
                                </m:r>
                              </m:sub>
                            </m:sSub>
                          </m:den>
                        </m:f>
                      </m:oMath>
                    </m:oMathPara>
                  </a14:m>
                  <a:endParaRPr lang="es-ES"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5513695" y="3016156"/>
                  <a:ext cx="979755" cy="679097"/>
                </a:xfrm>
                <a:prstGeom prst="rect">
                  <a:avLst/>
                </a:prstGeom>
                <a:blipFill rotWithShape="1">
                  <a:blip r:embed="rId12"/>
                  <a:stretch>
                    <a:fillRect/>
                  </a:stretch>
                </a:blipFill>
              </p:spPr>
              <p:txBody>
                <a:bodyPr/>
                <a:lstStyle/>
                <a:p>
                  <a:r>
                    <a:rPr lang="es-ES">
                      <a:noFill/>
                    </a:rPr>
                    <a:t> </a:t>
                  </a:r>
                </a:p>
              </p:txBody>
            </p:sp>
          </mc:Fallback>
        </mc:AlternateContent>
        <p:sp>
          <p:nvSpPr>
            <p:cNvPr id="57" name="56 Flecha abajo"/>
            <p:cNvSpPr/>
            <p:nvPr/>
          </p:nvSpPr>
          <p:spPr>
            <a:xfrm rot="16200000">
              <a:off x="6701049" y="3138985"/>
              <a:ext cx="163774" cy="43672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55" name="54 CuadroTexto"/>
                <p:cNvSpPr txBox="1"/>
                <p:nvPr/>
              </p:nvSpPr>
              <p:spPr>
                <a:xfrm>
                  <a:off x="7055892" y="3029803"/>
                  <a:ext cx="1373901"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b="0" i="1" smtClean="0">
                                <a:latin typeface="Cambria Math" panose="02040503050406030204" pitchFamily="18" charset="0"/>
                              </a:rPr>
                            </m:ctrlPr>
                          </m:sSupPr>
                          <m:e>
                            <m:r>
                              <a:rPr lang="es-ES" b="0" i="1" smtClean="0">
                                <a:latin typeface="Cambria Math"/>
                              </a:rPr>
                              <m:t>𝑉</m:t>
                            </m:r>
                          </m:e>
                          <m:sup>
                            <m:r>
                              <a:rPr lang="es-ES" b="0" i="1" smtClean="0">
                                <a:latin typeface="Cambria Math"/>
                              </a:rPr>
                              <m:t>′</m:t>
                            </m:r>
                          </m:sup>
                        </m:sSup>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2</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𝑇</m:t>
                                </m:r>
                              </m:e>
                              <m:sub>
                                <m:r>
                                  <a:rPr lang="es-ES" b="0" i="1" smtClean="0">
                                    <a:latin typeface="Cambria Math"/>
                                  </a:rPr>
                                  <m:t>1</m:t>
                                </m:r>
                              </m:sub>
                            </m:sSub>
                          </m:num>
                          <m:den>
                            <m:sSub>
                              <m:sSubPr>
                                <m:ctrlPr>
                                  <a:rPr lang="es-ES" b="0" i="1" smtClean="0">
                                    <a:latin typeface="Cambria Math" panose="02040503050406030204" pitchFamily="18" charset="0"/>
                                  </a:rPr>
                                </m:ctrlPr>
                              </m:sSubPr>
                              <m:e>
                                <m:r>
                                  <a:rPr lang="es-ES" b="0" i="1" smtClean="0">
                                    <a:latin typeface="Cambria Math"/>
                                  </a:rPr>
                                  <m:t>𝑇</m:t>
                                </m:r>
                              </m:e>
                              <m:sub>
                                <m:r>
                                  <a:rPr lang="es-ES" b="0" i="1" smtClean="0">
                                    <a:latin typeface="Cambria Math"/>
                                  </a:rPr>
                                  <m:t>2</m:t>
                                </m:r>
                              </m:sub>
                            </m:sSub>
                          </m:den>
                        </m:f>
                      </m:oMath>
                    </m:oMathPara>
                  </a14:m>
                  <a:endParaRPr lang="es-ES"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7055892" y="3029803"/>
                  <a:ext cx="1373901" cy="656205"/>
                </a:xfrm>
                <a:prstGeom prst="rect">
                  <a:avLst/>
                </a:prstGeom>
                <a:blipFill rotWithShape="1">
                  <a:blip r:embed="rId13"/>
                  <a:stretch>
                    <a:fillRect/>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60" name="59 CuadroTexto"/>
              <p:cNvSpPr txBox="1"/>
              <p:nvPr/>
            </p:nvSpPr>
            <p:spPr>
              <a:xfrm>
                <a:off x="5802573" y="3932832"/>
                <a:ext cx="2145396"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𝑉</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2</m:t>
                          </m:r>
                        </m:sub>
                      </m:sSub>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𝑉</m:t>
                              </m:r>
                            </m:e>
                            <m:sub>
                              <m:r>
                                <a:rPr lang="es-ES" i="1">
                                  <a:latin typeface="Cambria Math"/>
                                </a:rPr>
                                <m:t>2</m:t>
                              </m:r>
                            </m:sub>
                          </m:sSub>
                          <m:r>
                            <a:rPr lang="es-ES" i="1">
                              <a:latin typeface="Cambria Math"/>
                            </a:rPr>
                            <m:t>·</m:t>
                          </m:r>
                          <m:sSub>
                            <m:sSubPr>
                              <m:ctrlPr>
                                <a:rPr lang="es-ES" i="1">
                                  <a:latin typeface="Cambria Math" panose="02040503050406030204" pitchFamily="18" charset="0"/>
                                </a:rPr>
                              </m:ctrlPr>
                            </m:sSubPr>
                            <m:e>
                              <m:r>
                                <a:rPr lang="es-ES" i="1">
                                  <a:latin typeface="Cambria Math"/>
                                </a:rPr>
                                <m:t>𝑇</m:t>
                              </m:r>
                            </m:e>
                            <m:sub>
                              <m:r>
                                <a:rPr lang="es-ES" i="1">
                                  <a:latin typeface="Cambria Math"/>
                                </a:rPr>
                                <m:t>1</m:t>
                              </m:r>
                            </m:sub>
                          </m:sSub>
                        </m:num>
                        <m:den>
                          <m:sSub>
                            <m:sSubPr>
                              <m:ctrlPr>
                                <a:rPr lang="es-ES" i="1">
                                  <a:latin typeface="Cambria Math" panose="02040503050406030204" pitchFamily="18" charset="0"/>
                                </a:rPr>
                              </m:ctrlPr>
                            </m:sSubPr>
                            <m:e>
                              <m:r>
                                <a:rPr lang="es-ES" i="1">
                                  <a:latin typeface="Cambria Math"/>
                                </a:rPr>
                                <m:t>𝑇</m:t>
                              </m:r>
                            </m:e>
                            <m:sub>
                              <m:r>
                                <a:rPr lang="es-ES" i="1">
                                  <a:latin typeface="Cambria Math"/>
                                </a:rPr>
                                <m:t>2</m:t>
                              </m:r>
                            </m:sub>
                          </m:sSub>
                        </m:den>
                      </m:f>
                    </m:oMath>
                  </m:oMathPara>
                </a14:m>
                <a:endParaRPr lang="es-ES" dirty="0"/>
              </a:p>
            </p:txBody>
          </p:sp>
        </mc:Choice>
        <mc:Fallback xmlns="">
          <p:sp>
            <p:nvSpPr>
              <p:cNvPr id="60" name="59 CuadroTexto"/>
              <p:cNvSpPr txBox="1">
                <a:spLocks noRot="1" noChangeAspect="1" noMove="1" noResize="1" noEditPoints="1" noAdjustHandles="1" noChangeArrowheads="1" noChangeShapeType="1" noTextEdit="1"/>
              </p:cNvSpPr>
              <p:nvPr/>
            </p:nvSpPr>
            <p:spPr>
              <a:xfrm>
                <a:off x="5802573" y="3932832"/>
                <a:ext cx="2145396" cy="656205"/>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5941326" y="4835859"/>
                <a:ext cx="1819729" cy="656205"/>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sSub>
                            <m:sSubPr>
                              <m:ctrlPr>
                                <a:rPr lang="es-ES" i="1">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i="1">
                              <a:latin typeface="Cambria Math"/>
                            </a:rPr>
                            <m:t>·</m:t>
                          </m:r>
                          <m:sSub>
                            <m:sSubPr>
                              <m:ctrlPr>
                                <a:rPr lang="es-ES" i="1">
                                  <a:latin typeface="Cambria Math" panose="02040503050406030204" pitchFamily="18" charset="0"/>
                                </a:rPr>
                              </m:ctrlPr>
                            </m:sSubPr>
                            <m:e>
                              <m:r>
                                <a:rPr lang="es-ES" b="0" i="1" smtClean="0">
                                  <a:latin typeface="Cambria Math"/>
                                </a:rPr>
                                <m:t>𝑉</m:t>
                              </m:r>
                            </m:e>
                            <m:sub>
                              <m:r>
                                <a:rPr lang="es-ES" i="1">
                                  <a:latin typeface="Cambria Math"/>
                                </a:rPr>
                                <m:t>1</m:t>
                              </m:r>
                            </m:sub>
                          </m:sSub>
                        </m:num>
                        <m:den>
                          <m:sSub>
                            <m:sSubPr>
                              <m:ctrlPr>
                                <a:rPr lang="es-ES" i="1">
                                  <a:latin typeface="Cambria Math" panose="02040503050406030204" pitchFamily="18" charset="0"/>
                                </a:rPr>
                              </m:ctrlPr>
                            </m:sSubPr>
                            <m:e>
                              <m:r>
                                <a:rPr lang="es-ES" i="1">
                                  <a:latin typeface="Cambria Math"/>
                                </a:rPr>
                                <m:t>𝑇</m:t>
                              </m:r>
                            </m:e>
                            <m:sub>
                              <m:r>
                                <a:rPr lang="es-ES" b="0" i="1" smtClean="0">
                                  <a:latin typeface="Cambria Math"/>
                                </a:rPr>
                                <m:t>1</m:t>
                              </m:r>
                            </m:sub>
                          </m:sSub>
                        </m:den>
                      </m:f>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𝑃</m:t>
                              </m:r>
                            </m:e>
                            <m:sub>
                              <m:r>
                                <a:rPr lang="es-ES" b="0" i="1" smtClean="0">
                                  <a:latin typeface="Cambria Math"/>
                                </a:rPr>
                                <m:t>2</m:t>
                              </m:r>
                            </m:sub>
                          </m:sSub>
                          <m:r>
                            <a:rPr lang="es-ES" i="1">
                              <a:latin typeface="Cambria Math"/>
                            </a:rPr>
                            <m:t>·</m:t>
                          </m:r>
                          <m:sSub>
                            <m:sSubPr>
                              <m:ctrlPr>
                                <a:rPr lang="es-ES" i="1">
                                  <a:latin typeface="Cambria Math" panose="02040503050406030204" pitchFamily="18" charset="0"/>
                                </a:rPr>
                              </m:ctrlPr>
                            </m:sSubPr>
                            <m:e>
                              <m:r>
                                <a:rPr lang="es-ES" i="1">
                                  <a:latin typeface="Cambria Math"/>
                                </a:rPr>
                                <m:t>𝑉</m:t>
                              </m:r>
                            </m:e>
                            <m:sub>
                              <m:r>
                                <a:rPr lang="es-ES" b="0" i="1" smtClean="0">
                                  <a:latin typeface="Cambria Math"/>
                                </a:rPr>
                                <m:t>2</m:t>
                              </m:r>
                            </m:sub>
                          </m:sSub>
                        </m:num>
                        <m:den>
                          <m:sSub>
                            <m:sSubPr>
                              <m:ctrlPr>
                                <a:rPr lang="es-ES" i="1">
                                  <a:latin typeface="Cambria Math" panose="02040503050406030204" pitchFamily="18" charset="0"/>
                                </a:rPr>
                              </m:ctrlPr>
                            </m:sSubPr>
                            <m:e>
                              <m:r>
                                <a:rPr lang="es-ES" i="1">
                                  <a:latin typeface="Cambria Math"/>
                                </a:rPr>
                                <m:t>𝑇</m:t>
                              </m:r>
                            </m:e>
                            <m:sub>
                              <m:r>
                                <a:rPr lang="es-ES" b="0" i="1" smtClean="0">
                                  <a:latin typeface="Cambria Math"/>
                                </a:rPr>
                                <m:t>2</m:t>
                              </m:r>
                            </m:sub>
                          </m:sSub>
                        </m:den>
                      </m:f>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5941326" y="4835859"/>
                <a:ext cx="1819729" cy="656205"/>
              </a:xfrm>
              <a:prstGeom prst="rect">
                <a:avLst/>
              </a:prstGeom>
              <a:blipFill rotWithShape="1">
                <a:blip r:embed="rId15"/>
                <a:stretch>
                  <a:fillRect/>
                </a:stretch>
              </a:blipFill>
              <a:ln>
                <a:solidFill>
                  <a:schemeClr val="tx1"/>
                </a:solidFill>
              </a:ln>
            </p:spPr>
            <p:txBody>
              <a:bodyPr/>
              <a:lstStyle/>
              <a:p>
                <a:r>
                  <a:rPr lang="es-ES">
                    <a:noFill/>
                  </a:rPr>
                  <a:t> </a:t>
                </a:r>
              </a:p>
            </p:txBody>
          </p:sp>
        </mc:Fallback>
      </mc:AlternateContent>
      <p:sp>
        <p:nvSpPr>
          <p:cNvPr id="49" name="4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50" name="4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5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13</a:t>
            </a:fld>
            <a:endParaRPr lang="es-ES" dirty="0">
              <a:solidFill>
                <a:srgbClr val="C00000"/>
              </a:solidFill>
            </a:endParaRPr>
          </a:p>
        </p:txBody>
      </p:sp>
    </p:spTree>
    <p:extLst>
      <p:ext uri="{BB962C8B-B14F-4D97-AF65-F5344CB8AC3E}">
        <p14:creationId xmlns:p14="http://schemas.microsoft.com/office/powerpoint/2010/main" val="5332762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10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 to="" calcmode="lin" valueType="num">
                                      <p:cBhvr>
                                        <p:cTn id="17" dur="1" fill="hold"/>
                                        <p:tgtEl>
                                          <p:spTgt spid="5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1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10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10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left)">
                                      <p:cBhvr>
                                        <p:cTn id="37"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60" grpId="0" animBg="1"/>
      <p:bldP spid="6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77672" y="914401"/>
            <a:ext cx="4544704"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Ley de los gases ideales</a:t>
            </a:r>
            <a:endParaRPr lang="es-ES" b="1" dirty="0">
              <a:solidFill>
                <a:srgbClr val="00B050"/>
              </a:solidFill>
            </a:endParaRPr>
          </a:p>
        </p:txBody>
      </p:sp>
      <p:sp>
        <p:nvSpPr>
          <p:cNvPr id="3" name="2 CuadroTexto"/>
          <p:cNvSpPr txBox="1"/>
          <p:nvPr/>
        </p:nvSpPr>
        <p:spPr>
          <a:xfrm>
            <a:off x="491320" y="1364777"/>
            <a:ext cx="3544560" cy="369332"/>
          </a:xfrm>
          <a:prstGeom prst="rect">
            <a:avLst/>
          </a:prstGeom>
          <a:noFill/>
        </p:spPr>
        <p:txBody>
          <a:bodyPr wrap="none" rtlCol="0">
            <a:spAutoFit/>
          </a:bodyPr>
          <a:lstStyle/>
          <a:p>
            <a:r>
              <a:rPr lang="es-ES" b="1" dirty="0" smtClean="0">
                <a:solidFill>
                  <a:srgbClr val="C00000"/>
                </a:solidFill>
              </a:rPr>
              <a:t>Ecuación general de los gases</a:t>
            </a:r>
            <a:endParaRPr lang="es-ES" b="1" dirty="0">
              <a:solidFill>
                <a:srgbClr val="C00000"/>
              </a:solidFill>
            </a:endParaRPr>
          </a:p>
        </p:txBody>
      </p:sp>
      <p:sp>
        <p:nvSpPr>
          <p:cNvPr id="19" name="18 CuadroTexto"/>
          <p:cNvSpPr txBox="1"/>
          <p:nvPr/>
        </p:nvSpPr>
        <p:spPr>
          <a:xfrm>
            <a:off x="1282890" y="2033518"/>
            <a:ext cx="3634328" cy="369332"/>
          </a:xfrm>
          <a:prstGeom prst="rect">
            <a:avLst/>
          </a:prstGeom>
          <a:noFill/>
        </p:spPr>
        <p:txBody>
          <a:bodyPr wrap="none" rtlCol="0">
            <a:spAutoFit/>
          </a:bodyPr>
          <a:lstStyle/>
          <a:p>
            <a:r>
              <a:rPr lang="es-ES" dirty="0" smtClean="0"/>
              <a:t>Para </a:t>
            </a:r>
            <a:r>
              <a:rPr lang="es-ES" b="1" dirty="0" smtClean="0">
                <a:effectLst>
                  <a:outerShdw blurRad="38100" dist="38100" dir="2700000" algn="tl">
                    <a:srgbClr val="000000">
                      <a:alpha val="43137"/>
                    </a:srgbClr>
                  </a:outerShdw>
                </a:effectLst>
              </a:rPr>
              <a:t>1 mol </a:t>
            </a:r>
            <a:r>
              <a:rPr lang="es-ES" dirty="0" smtClean="0"/>
              <a:t>de sustancia gaseosa</a:t>
            </a:r>
            <a:endParaRPr lang="es-ES" dirty="0"/>
          </a:p>
        </p:txBody>
      </p:sp>
      <mc:AlternateContent xmlns:mc="http://schemas.openxmlformats.org/markup-compatibility/2006" xmlns:a14="http://schemas.microsoft.com/office/drawing/2010/main">
        <mc:Choice Requires="a14">
          <p:sp>
            <p:nvSpPr>
              <p:cNvPr id="46" name="45 CuadroTexto"/>
              <p:cNvSpPr txBox="1"/>
              <p:nvPr/>
            </p:nvSpPr>
            <p:spPr>
              <a:xfrm>
                <a:off x="1368066" y="3049682"/>
                <a:ext cx="1166153" cy="6090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i="1" smtClean="0">
                              <a:latin typeface="Cambria Math"/>
                            </a:rPr>
                            <m:t>𝑃</m:t>
                          </m:r>
                          <m:r>
                            <a:rPr lang="es-ES" i="1">
                              <a:latin typeface="Cambria Math"/>
                            </a:rPr>
                            <m:t>·</m:t>
                          </m:r>
                          <m:r>
                            <a:rPr lang="es-ES" b="0" i="1" smtClean="0">
                              <a:latin typeface="Cambria Math"/>
                            </a:rPr>
                            <m:t>𝑉</m:t>
                          </m:r>
                        </m:num>
                        <m:den>
                          <m:r>
                            <a:rPr lang="es-ES" b="0" i="1" smtClean="0">
                              <a:latin typeface="Cambria Math"/>
                            </a:rPr>
                            <m:t>𝑇</m:t>
                          </m:r>
                        </m:den>
                      </m:f>
                      <m:r>
                        <a:rPr lang="es-ES" b="0" i="1" smtClean="0">
                          <a:latin typeface="Cambria Math"/>
                        </a:rPr>
                        <m:t>=</m:t>
                      </m:r>
                      <m:r>
                        <a:rPr lang="es-ES" b="0" i="1" smtClean="0">
                          <a:latin typeface="Cambria Math"/>
                        </a:rPr>
                        <m:t>𝑅</m:t>
                      </m:r>
                    </m:oMath>
                  </m:oMathPara>
                </a14:m>
                <a:endParaRPr lang="es-ES"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1368066" y="3049682"/>
                <a:ext cx="1166153" cy="609077"/>
              </a:xfrm>
              <a:prstGeom prst="rect">
                <a:avLst/>
              </a:prstGeom>
              <a:blipFill rotWithShape="1">
                <a:blip r:embed="rId2"/>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2510137" y="2475915"/>
                <a:ext cx="2240806" cy="17705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m>
                            <m:mPr>
                              <m:mcs>
                                <m:mc>
                                  <m:mcPr>
                                    <m:count m:val="1"/>
                                    <m:mcJc m:val="center"/>
                                  </m:mcPr>
                                </m:mc>
                              </m:mcs>
                              <m:ctrlPr>
                                <a:rPr lang="es-ES" i="1" smtClean="0">
                                  <a:latin typeface="Cambria Math" panose="02040503050406030204" pitchFamily="18" charset="0"/>
                                </a:rPr>
                              </m:ctrlPr>
                            </m:mPr>
                            <m:mr>
                              <m:e>
                                <m:r>
                                  <m:rPr>
                                    <m:brk m:alnAt="7"/>
                                  </m:rPr>
                                  <a:rPr lang="es-ES" b="0" i="1" smtClean="0">
                                    <a:latin typeface="Cambria Math"/>
                                  </a:rPr>
                                  <m:t>𝑅</m:t>
                                </m:r>
                                <m:r>
                                  <a:rPr lang="es-ES" b="0" i="1" smtClean="0">
                                    <a:latin typeface="Cambria Math"/>
                                  </a:rPr>
                                  <m:t>=0,082 </m:t>
                                </m:r>
                                <m:f>
                                  <m:fPr>
                                    <m:ctrlPr>
                                      <a:rPr lang="es-ES" b="0" i="1" smtClean="0">
                                        <a:latin typeface="Cambria Math" panose="02040503050406030204" pitchFamily="18" charset="0"/>
                                      </a:rPr>
                                    </m:ctrlPr>
                                  </m:fPr>
                                  <m:num>
                                    <m:r>
                                      <a:rPr lang="es-ES" b="0" i="1" smtClean="0">
                                        <a:latin typeface="Cambria Math"/>
                                      </a:rPr>
                                      <m:t>𝑎𝑡𝑚</m:t>
                                    </m:r>
                                    <m:r>
                                      <a:rPr lang="es-ES" b="0" i="1" smtClean="0">
                                        <a:latin typeface="Cambria Math"/>
                                      </a:rPr>
                                      <m:t>·</m:t>
                                    </m:r>
                                    <m:r>
                                      <m:rPr>
                                        <m:brk m:alnAt="7"/>
                                      </m:rPr>
                                      <a:rPr lang="es-ES" b="0" i="1" smtClean="0">
                                        <a:latin typeface="Cambria Math"/>
                                      </a:rPr>
                                      <m:t>𝐿</m:t>
                                    </m:r>
                                  </m:num>
                                  <m:den>
                                    <m:r>
                                      <m:rPr>
                                        <m:brk m:alnAt="7"/>
                                      </m:rPr>
                                      <a:rPr lang="es-ES" b="0" i="1" smtClean="0">
                                        <a:latin typeface="Cambria Math"/>
                                      </a:rPr>
                                      <m:t>𝑚</m:t>
                                    </m:r>
                                    <m:r>
                                      <a:rPr lang="es-ES" b="0" i="1" smtClean="0">
                                        <a:latin typeface="Cambria Math"/>
                                      </a:rPr>
                                      <m:t>𝑜𝑙</m:t>
                                    </m:r>
                                    <m:r>
                                      <a:rPr lang="es-ES" b="0" i="1" smtClean="0">
                                        <a:latin typeface="Cambria Math"/>
                                      </a:rPr>
                                      <m:t>·</m:t>
                                    </m:r>
                                    <m:r>
                                      <a:rPr lang="es-ES" b="0" i="1" smtClean="0">
                                        <a:latin typeface="Cambria Math"/>
                                      </a:rPr>
                                      <m:t>𝐾</m:t>
                                    </m:r>
                                  </m:den>
                                </m:f>
                              </m:e>
                            </m:mr>
                            <m:mr>
                              <m:e>
                                <m:r>
                                  <a:rPr lang="es-ES" b="0" i="1" smtClean="0">
                                    <a:latin typeface="Cambria Math"/>
                                  </a:rPr>
                                  <m:t>𝑅</m:t>
                                </m:r>
                                <m:r>
                                  <a:rPr lang="es-ES" b="0" i="1" smtClean="0">
                                    <a:latin typeface="Cambria Math"/>
                                  </a:rPr>
                                  <m:t>=8,31</m:t>
                                </m:r>
                                <m:f>
                                  <m:fPr>
                                    <m:ctrlPr>
                                      <a:rPr lang="es-ES" b="0" i="1" smtClean="0">
                                        <a:latin typeface="Cambria Math" panose="02040503050406030204" pitchFamily="18" charset="0"/>
                                      </a:rPr>
                                    </m:ctrlPr>
                                  </m:fPr>
                                  <m:num>
                                    <m:r>
                                      <a:rPr lang="es-ES" b="0" i="1" smtClean="0">
                                        <a:latin typeface="Cambria Math"/>
                                      </a:rPr>
                                      <m:t>𝑃𝑎</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3</m:t>
                                        </m:r>
                                      </m:sup>
                                    </m:sSup>
                                  </m:num>
                                  <m:den>
                                    <m:r>
                                      <a:rPr lang="es-ES" b="0" i="1" smtClean="0">
                                        <a:latin typeface="Cambria Math"/>
                                      </a:rPr>
                                      <m:t>𝑚𝑜𝑙</m:t>
                                    </m:r>
                                    <m:r>
                                      <a:rPr lang="es-ES" b="0" i="1" smtClean="0">
                                        <a:latin typeface="Cambria Math"/>
                                      </a:rPr>
                                      <m:t>·</m:t>
                                    </m:r>
                                    <m:r>
                                      <a:rPr lang="es-ES" b="0" i="1" smtClean="0">
                                        <a:latin typeface="Cambria Math"/>
                                      </a:rPr>
                                      <m:t>𝐾</m:t>
                                    </m:r>
                                  </m:den>
                                </m:f>
                                <m:r>
                                  <a:rPr lang="es-ES" b="0" i="1" smtClean="0">
                                    <a:latin typeface="Cambria Math"/>
                                  </a:rPr>
                                  <m:t> </m:t>
                                </m:r>
                              </m:e>
                            </m:mr>
                            <m:mr>
                              <m:e>
                                <m:r>
                                  <a:rPr lang="es-ES" b="0" i="1" smtClean="0">
                                    <a:latin typeface="Cambria Math"/>
                                  </a:rPr>
                                  <m:t>𝑅</m:t>
                                </m:r>
                                <m:r>
                                  <a:rPr lang="es-ES" b="0" i="1" smtClean="0">
                                    <a:latin typeface="Cambria Math"/>
                                  </a:rPr>
                                  <m:t>=1,99 </m:t>
                                </m:r>
                                <m:f>
                                  <m:fPr>
                                    <m:ctrlPr>
                                      <a:rPr lang="es-ES" b="0" i="1" smtClean="0">
                                        <a:latin typeface="Cambria Math" panose="02040503050406030204" pitchFamily="18" charset="0"/>
                                      </a:rPr>
                                    </m:ctrlPr>
                                  </m:fPr>
                                  <m:num>
                                    <m:r>
                                      <a:rPr lang="es-ES" b="0" i="1" smtClean="0">
                                        <a:latin typeface="Cambria Math"/>
                                      </a:rPr>
                                      <m:t>𝑐𝑎𝑙</m:t>
                                    </m:r>
                                  </m:num>
                                  <m:den>
                                    <m:r>
                                      <a:rPr lang="es-ES" b="0" i="1" smtClean="0">
                                        <a:latin typeface="Cambria Math"/>
                                      </a:rPr>
                                      <m:t>𝑚𝑜𝑙</m:t>
                                    </m:r>
                                    <m:r>
                                      <a:rPr lang="es-ES" b="0" i="1" smtClean="0">
                                        <a:latin typeface="Cambria Math"/>
                                      </a:rPr>
                                      <m:t>·</m:t>
                                    </m:r>
                                    <m:r>
                                      <a:rPr lang="es-ES" b="0" i="1" smtClean="0">
                                        <a:latin typeface="Cambria Math"/>
                                      </a:rPr>
                                      <m:t>𝐾</m:t>
                                    </m:r>
                                  </m:den>
                                </m:f>
                              </m:e>
                            </m:mr>
                          </m:m>
                        </m:e>
                      </m:d>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510137" y="2475915"/>
                <a:ext cx="2240806" cy="1770549"/>
              </a:xfrm>
              <a:prstGeom prst="rect">
                <a:avLst/>
              </a:prstGeom>
              <a:blipFill rotWithShape="1">
                <a:blip r:embed="rId3"/>
                <a:stretch>
                  <a:fillRect/>
                </a:stretch>
              </a:blipFill>
            </p:spPr>
            <p:txBody>
              <a:bodyPr/>
              <a:lstStyle/>
              <a:p>
                <a:r>
                  <a:rPr lang="es-ES">
                    <a:noFill/>
                  </a:rPr>
                  <a:t> </a:t>
                </a:r>
              </a:p>
            </p:txBody>
          </p:sp>
        </mc:Fallback>
      </mc:AlternateContent>
      <p:sp>
        <p:nvSpPr>
          <p:cNvPr id="48" name="47 CuadroTexto"/>
          <p:cNvSpPr txBox="1"/>
          <p:nvPr/>
        </p:nvSpPr>
        <p:spPr>
          <a:xfrm>
            <a:off x="4941505" y="2017525"/>
            <a:ext cx="3903633" cy="369332"/>
          </a:xfrm>
          <a:prstGeom prst="rect">
            <a:avLst/>
          </a:prstGeom>
          <a:noFill/>
        </p:spPr>
        <p:txBody>
          <a:bodyPr wrap="none" rtlCol="0">
            <a:spAutoFit/>
          </a:bodyPr>
          <a:lstStyle/>
          <a:p>
            <a:r>
              <a:rPr lang="es-ES" dirty="0" smtClean="0"/>
              <a:t>Para </a:t>
            </a:r>
            <a:r>
              <a:rPr lang="es-ES" b="1" dirty="0" smtClean="0">
                <a:effectLst>
                  <a:outerShdw blurRad="38100" dist="38100" dir="2700000" algn="tl">
                    <a:srgbClr val="000000">
                      <a:alpha val="43137"/>
                    </a:srgbClr>
                  </a:outerShdw>
                </a:effectLst>
              </a:rPr>
              <a:t>n moles </a:t>
            </a:r>
            <a:r>
              <a:rPr lang="es-ES" dirty="0" smtClean="0"/>
              <a:t>de sustancia gaseosa</a:t>
            </a:r>
            <a:endParaRPr lang="es-ES" dirty="0"/>
          </a:p>
        </p:txBody>
      </p:sp>
      <mc:AlternateContent xmlns:mc="http://schemas.openxmlformats.org/markup-compatibility/2006" xmlns:a14="http://schemas.microsoft.com/office/drawing/2010/main">
        <mc:Choice Requires="a14">
          <p:sp>
            <p:nvSpPr>
              <p:cNvPr id="49" name="48 CuadroTexto"/>
              <p:cNvSpPr txBox="1"/>
              <p:nvPr/>
            </p:nvSpPr>
            <p:spPr>
              <a:xfrm>
                <a:off x="6261277" y="2611239"/>
                <a:ext cx="1299202" cy="6090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i="1" smtClean="0">
                              <a:latin typeface="Cambria Math"/>
                            </a:rPr>
                            <m:t>𝑃</m:t>
                          </m:r>
                          <m:r>
                            <a:rPr lang="es-ES" i="1">
                              <a:latin typeface="Cambria Math"/>
                            </a:rPr>
                            <m:t>·</m:t>
                          </m:r>
                          <m:r>
                            <a:rPr lang="es-ES" b="0" i="1" smtClean="0">
                              <a:latin typeface="Cambria Math"/>
                            </a:rPr>
                            <m:t>𝑉</m:t>
                          </m:r>
                        </m:num>
                        <m:den>
                          <m:r>
                            <a:rPr lang="es-ES" b="0" i="1" smtClean="0">
                              <a:latin typeface="Cambria Math"/>
                            </a:rPr>
                            <m:t>𝑇</m:t>
                          </m:r>
                        </m:den>
                      </m:f>
                      <m:r>
                        <a:rPr lang="es-ES" b="0" i="1" smtClean="0">
                          <a:latin typeface="Cambria Math"/>
                        </a:rPr>
                        <m:t>=</m:t>
                      </m:r>
                      <m:r>
                        <a:rPr lang="es-ES" b="0" i="1" smtClean="0">
                          <a:latin typeface="Cambria Math"/>
                        </a:rPr>
                        <m:t>𝑛𝑅</m:t>
                      </m:r>
                    </m:oMath>
                  </m:oMathPara>
                </a14:m>
                <a:endParaRPr lang="es-ES" dirty="0"/>
              </a:p>
            </p:txBody>
          </p:sp>
        </mc:Choice>
        <mc:Fallback xmlns="">
          <p:sp>
            <p:nvSpPr>
              <p:cNvPr id="49" name="48 CuadroTexto"/>
              <p:cNvSpPr txBox="1">
                <a:spLocks noRot="1" noChangeAspect="1" noMove="1" noResize="1" noEditPoints="1" noAdjustHandles="1" noChangeArrowheads="1" noChangeShapeType="1" noTextEdit="1"/>
              </p:cNvSpPr>
              <p:nvPr/>
            </p:nvSpPr>
            <p:spPr>
              <a:xfrm>
                <a:off x="6261277" y="2611239"/>
                <a:ext cx="1299202" cy="609077"/>
              </a:xfrm>
              <a:prstGeom prst="rect">
                <a:avLst/>
              </a:prstGeom>
              <a:blipFill rotWithShape="1">
                <a:blip r:embed="rId4"/>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6258933" y="3438889"/>
                <a:ext cx="1435393" cy="369332"/>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r>
                        <a:rPr lang="es-ES" b="0" i="1" smtClean="0">
                          <a:latin typeface="Cambria Math"/>
                        </a:rPr>
                        <m:t>𝑉</m:t>
                      </m:r>
                      <m:r>
                        <a:rPr lang="es-ES" b="0" i="1" smtClean="0">
                          <a:latin typeface="Cambria Math"/>
                        </a:rPr>
                        <m:t>=</m:t>
                      </m:r>
                      <m:r>
                        <a:rPr lang="es-ES" b="0" i="1" smtClean="0">
                          <a:latin typeface="Cambria Math"/>
                        </a:rPr>
                        <m:t>𝑛𝑅𝑇</m:t>
                      </m:r>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6258933" y="3438889"/>
                <a:ext cx="1435393" cy="369332"/>
              </a:xfrm>
              <a:prstGeom prst="rect">
                <a:avLst/>
              </a:prstGeom>
              <a:blipFill rotWithShape="1">
                <a:blip r:embed="rId5"/>
                <a:stretch>
                  <a:fillRect/>
                </a:stretch>
              </a:blipFill>
              <a:ln>
                <a:solidFill>
                  <a:schemeClr val="tx1"/>
                </a:solidFill>
              </a:ln>
            </p:spPr>
            <p:txBody>
              <a:bodyPr/>
              <a:lstStyle/>
              <a:p>
                <a:r>
                  <a:rPr lang="es-ES">
                    <a:noFill/>
                  </a:rPr>
                  <a:t> </a:t>
                </a:r>
              </a:p>
            </p:txBody>
          </p:sp>
        </mc:Fallback>
      </mc:AlternateContent>
      <p:sp>
        <p:nvSpPr>
          <p:cNvPr id="22" name="21 CuadroTexto"/>
          <p:cNvSpPr txBox="1"/>
          <p:nvPr/>
        </p:nvSpPr>
        <p:spPr>
          <a:xfrm>
            <a:off x="614149" y="4666064"/>
            <a:ext cx="7970293" cy="923330"/>
          </a:xfrm>
          <a:prstGeom prst="rect">
            <a:avLst/>
          </a:prstGeom>
          <a:solidFill>
            <a:srgbClr val="F2DBDA"/>
          </a:solidFill>
          <a:effectLst>
            <a:outerShdw blurRad="50800" dist="38100" dir="18900000" algn="bl" rotWithShape="0">
              <a:prstClr val="black">
                <a:alpha val="40000"/>
              </a:prstClr>
            </a:outerShdw>
          </a:effectLst>
        </p:spPr>
        <p:txBody>
          <a:bodyPr wrap="square" rtlCol="0">
            <a:spAutoFit/>
          </a:bodyPr>
          <a:lstStyle/>
          <a:p>
            <a:pPr algn="just"/>
            <a:r>
              <a:rPr lang="es-ES" dirty="0" smtClean="0"/>
              <a:t>Para comparar cantidades de gas, se ha establecido una temperatura y una presión universales. Son </a:t>
            </a:r>
            <a:r>
              <a:rPr lang="es-ES" b="1" dirty="0" smtClean="0">
                <a:effectLst>
                  <a:outerShdw blurRad="38100" dist="38100" dir="2700000" algn="tl">
                    <a:srgbClr val="000000">
                      <a:alpha val="43137"/>
                    </a:srgbClr>
                  </a:outerShdw>
                </a:effectLst>
              </a:rPr>
              <a:t>0 </a:t>
            </a:r>
            <a:r>
              <a:rPr lang="es-ES" b="1" dirty="0" err="1" smtClean="0">
                <a:effectLst>
                  <a:outerShdw blurRad="38100" dist="38100" dir="2700000" algn="tl">
                    <a:srgbClr val="000000">
                      <a:alpha val="43137"/>
                    </a:srgbClr>
                  </a:outerShdw>
                </a:effectLst>
              </a:rPr>
              <a:t>ºC</a:t>
            </a:r>
            <a:r>
              <a:rPr lang="es-ES" b="1" dirty="0" smtClean="0">
                <a:effectLst>
                  <a:outerShdw blurRad="38100" dist="38100" dir="2700000" algn="tl">
                    <a:srgbClr val="000000">
                      <a:alpha val="43137"/>
                    </a:srgbClr>
                  </a:outerShdw>
                </a:effectLst>
              </a:rPr>
              <a:t> (273,15 K) </a:t>
            </a:r>
            <a:r>
              <a:rPr lang="es-ES" dirty="0" smtClean="0"/>
              <a:t>para la temperatura y </a:t>
            </a:r>
            <a:r>
              <a:rPr lang="es-ES" b="1" dirty="0" smtClean="0">
                <a:effectLst>
                  <a:outerShdw blurRad="38100" dist="38100" dir="2700000" algn="tl">
                    <a:srgbClr val="000000">
                      <a:alpha val="43137"/>
                    </a:srgbClr>
                  </a:outerShdw>
                </a:effectLst>
              </a:rPr>
              <a:t>1 atm </a:t>
            </a:r>
            <a:r>
              <a:rPr lang="es-ES" dirty="0" smtClean="0"/>
              <a:t>para la presión; a esto se llama </a:t>
            </a:r>
            <a:r>
              <a:rPr lang="es-ES" b="1" dirty="0" smtClean="0">
                <a:effectLst>
                  <a:outerShdw blurRad="38100" dist="38100" dir="2700000" algn="tl">
                    <a:srgbClr val="000000">
                      <a:alpha val="43137"/>
                    </a:srgbClr>
                  </a:outerShdw>
                </a:effectLst>
              </a:rPr>
              <a:t>condiciones normales (</a:t>
            </a:r>
            <a:r>
              <a:rPr lang="es-ES" b="1" dirty="0" err="1" smtClean="0">
                <a:effectLst>
                  <a:outerShdw blurRad="38100" dist="38100" dir="2700000" algn="tl">
                    <a:srgbClr val="000000">
                      <a:alpha val="43137"/>
                    </a:srgbClr>
                  </a:outerShdw>
                </a:effectLst>
              </a:rPr>
              <a:t>cn</a:t>
            </a:r>
            <a:r>
              <a:rPr lang="es-ES" b="1" dirty="0" smtClean="0">
                <a:effectLst>
                  <a:outerShdw blurRad="38100" dist="38100" dir="2700000" algn="tl">
                    <a:srgbClr val="000000">
                      <a:alpha val="43137"/>
                    </a:srgbClr>
                  </a:outerShdw>
                </a:effectLst>
              </a:rPr>
              <a:t>).</a:t>
            </a:r>
            <a:endParaRPr lang="es-ES" b="1" dirty="0">
              <a:effectLst>
                <a:outerShdw blurRad="38100" dist="38100" dir="2700000" algn="tl">
                  <a:srgbClr val="000000">
                    <a:alpha val="43137"/>
                  </a:srgbClr>
                </a:outerShdw>
              </a:effectLst>
            </a:endParaRPr>
          </a:p>
        </p:txBody>
      </p:sp>
      <p:sp>
        <p:nvSpPr>
          <p:cNvPr id="15" name="14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7"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14</a:t>
            </a:fld>
            <a:endParaRPr lang="es-ES" dirty="0">
              <a:solidFill>
                <a:srgbClr val="C00000"/>
              </a:solidFill>
            </a:endParaRPr>
          </a:p>
        </p:txBody>
      </p:sp>
    </p:spTree>
    <p:extLst>
      <p:ext uri="{BB962C8B-B14F-4D97-AF65-F5344CB8AC3E}">
        <p14:creationId xmlns:p14="http://schemas.microsoft.com/office/powerpoint/2010/main" val="311796864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1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10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10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10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9" grpId="0"/>
      <p:bldP spid="46" grpId="0" animBg="1"/>
      <p:bldP spid="21" grpId="0" animBg="1"/>
      <p:bldP spid="48" grpId="0"/>
      <p:bldP spid="49" grpId="0" animBg="1"/>
      <p:bldP spid="50"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25 CuadroTexto"/>
          <p:cNvSpPr txBox="1"/>
          <p:nvPr/>
        </p:nvSpPr>
        <p:spPr>
          <a:xfrm>
            <a:off x="507566" y="1037229"/>
            <a:ext cx="1812553"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6</a:t>
            </a:r>
            <a:endParaRPr lang="es-ES" b="1" dirty="0">
              <a:solidFill>
                <a:schemeClr val="bg1"/>
              </a:solidFill>
            </a:endParaRPr>
          </a:p>
        </p:txBody>
      </p:sp>
      <p:sp>
        <p:nvSpPr>
          <p:cNvPr id="27" name="26 CuadroTexto"/>
          <p:cNvSpPr txBox="1"/>
          <p:nvPr/>
        </p:nvSpPr>
        <p:spPr>
          <a:xfrm>
            <a:off x="412034" y="1542196"/>
            <a:ext cx="8240648" cy="646331"/>
          </a:xfrm>
          <a:prstGeom prst="rect">
            <a:avLst/>
          </a:prstGeom>
          <a:noFill/>
        </p:spPr>
        <p:txBody>
          <a:bodyPr wrap="square" rtlCol="0">
            <a:spAutoFit/>
          </a:bodyPr>
          <a:lstStyle/>
          <a:p>
            <a:pPr algn="just"/>
            <a:r>
              <a:rPr lang="es-ES" dirty="0" smtClean="0"/>
              <a:t>Un gas ideal a 30 </a:t>
            </a:r>
            <a:r>
              <a:rPr lang="es-ES" dirty="0" err="1" smtClean="0"/>
              <a:t>ºC</a:t>
            </a:r>
            <a:r>
              <a:rPr lang="es-ES" dirty="0" smtClean="0"/>
              <a:t> y 0,5 atm de presión ocupa un volumen de 50,5 L. ¿Qué volumen ocupará a 1 atm de presión y 0 </a:t>
            </a:r>
            <a:r>
              <a:rPr lang="es-ES" dirty="0" err="1" smtClean="0"/>
              <a:t>ºC</a:t>
            </a:r>
            <a:r>
              <a:rPr lang="es-ES" dirty="0" smtClean="0"/>
              <a:t> de temperatura? </a:t>
            </a:r>
          </a:p>
        </p:txBody>
      </p:sp>
      <p:sp>
        <p:nvSpPr>
          <p:cNvPr id="39" name="38 CuadroTexto"/>
          <p:cNvSpPr txBox="1"/>
          <p:nvPr/>
        </p:nvSpPr>
        <p:spPr>
          <a:xfrm>
            <a:off x="548186" y="3550691"/>
            <a:ext cx="175828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8</a:t>
            </a:r>
            <a:endParaRPr lang="es-ES" b="1" dirty="0">
              <a:solidFill>
                <a:schemeClr val="bg1"/>
              </a:solidFill>
            </a:endParaRPr>
          </a:p>
        </p:txBody>
      </p:sp>
      <p:sp>
        <p:nvSpPr>
          <p:cNvPr id="40" name="39 CuadroTexto"/>
          <p:cNvSpPr txBox="1"/>
          <p:nvPr/>
        </p:nvSpPr>
        <p:spPr>
          <a:xfrm>
            <a:off x="466300" y="4042010"/>
            <a:ext cx="8254619" cy="646331"/>
          </a:xfrm>
          <a:prstGeom prst="rect">
            <a:avLst/>
          </a:prstGeom>
          <a:noFill/>
        </p:spPr>
        <p:txBody>
          <a:bodyPr wrap="square" rtlCol="0">
            <a:spAutoFit/>
          </a:bodyPr>
          <a:lstStyle/>
          <a:p>
            <a:pPr algn="just"/>
            <a:r>
              <a:rPr lang="es-ES" dirty="0" smtClean="0"/>
              <a:t>¿Qué presión ejercen 20 g de metano (CH</a:t>
            </a:r>
            <a:r>
              <a:rPr lang="es-ES" baseline="-25000" dirty="0" smtClean="0"/>
              <a:t>4</a:t>
            </a:r>
            <a:r>
              <a:rPr lang="es-ES" dirty="0" smtClean="0"/>
              <a:t>) que se encuentran contenidos en un recipiente de 2 500 cm</a:t>
            </a:r>
            <a:r>
              <a:rPr lang="es-ES" baseline="30000" dirty="0" smtClean="0"/>
              <a:t>3</a:t>
            </a:r>
            <a:r>
              <a:rPr lang="es-ES" dirty="0" smtClean="0"/>
              <a:t> si la temperatura es de 60 ºC?</a:t>
            </a:r>
          </a:p>
        </p:txBody>
      </p:sp>
      <p:sp>
        <p:nvSpPr>
          <p:cNvPr id="23" name="22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24" name="2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25"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15</a:t>
            </a:fld>
            <a:endParaRPr lang="es-ES" dirty="0">
              <a:solidFill>
                <a:srgbClr val="C00000"/>
              </a:solidFill>
            </a:endParaRPr>
          </a:p>
        </p:txBody>
      </p:sp>
      <p:sp>
        <p:nvSpPr>
          <p:cNvPr id="9" name="8 CuadroTexto"/>
          <p:cNvSpPr txBox="1"/>
          <p:nvPr/>
        </p:nvSpPr>
        <p:spPr>
          <a:xfrm>
            <a:off x="564432" y="2267802"/>
            <a:ext cx="1782984"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7</a:t>
            </a:r>
          </a:p>
        </p:txBody>
      </p:sp>
      <p:sp>
        <p:nvSpPr>
          <p:cNvPr id="10" name="9 CuadroTexto"/>
          <p:cNvSpPr txBox="1"/>
          <p:nvPr/>
        </p:nvSpPr>
        <p:spPr>
          <a:xfrm>
            <a:off x="468899" y="2772769"/>
            <a:ext cx="8240648" cy="646331"/>
          </a:xfrm>
          <a:prstGeom prst="rect">
            <a:avLst/>
          </a:prstGeom>
          <a:noFill/>
        </p:spPr>
        <p:txBody>
          <a:bodyPr wrap="square" rtlCol="0">
            <a:spAutoFit/>
          </a:bodyPr>
          <a:lstStyle/>
          <a:p>
            <a:pPr algn="just"/>
            <a:r>
              <a:rPr lang="es-ES" dirty="0" smtClean="0"/>
              <a:t>¿Pueden 2 L de un gas ideal, a 20 ºC y 2 atm de presión, ocupar un volumen de 3 L si modificamos las condiciones hasta 4 atm y 606 ºC?</a:t>
            </a:r>
          </a:p>
        </p:txBody>
      </p:sp>
      <p:sp>
        <p:nvSpPr>
          <p:cNvPr id="11" name="10 CuadroTexto"/>
          <p:cNvSpPr txBox="1"/>
          <p:nvPr/>
        </p:nvSpPr>
        <p:spPr>
          <a:xfrm>
            <a:off x="577756" y="4822207"/>
            <a:ext cx="1701420"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9</a:t>
            </a:r>
          </a:p>
        </p:txBody>
      </p:sp>
      <p:sp>
        <p:nvSpPr>
          <p:cNvPr id="12" name="11 CuadroTexto"/>
          <p:cNvSpPr txBox="1"/>
          <p:nvPr/>
        </p:nvSpPr>
        <p:spPr>
          <a:xfrm>
            <a:off x="509518" y="5286230"/>
            <a:ext cx="8254619" cy="1200329"/>
          </a:xfrm>
          <a:prstGeom prst="rect">
            <a:avLst/>
          </a:prstGeom>
          <a:noFill/>
        </p:spPr>
        <p:txBody>
          <a:bodyPr wrap="square" rtlCol="0">
            <a:spAutoFit/>
          </a:bodyPr>
          <a:lstStyle/>
          <a:p>
            <a:pPr algn="just"/>
            <a:r>
              <a:rPr lang="es-ES" dirty="0" smtClean="0"/>
              <a:t>Se sabe que cierta cantidad d gas ideal a 20 ºC ocupa un volumen de 10 L cuando el manómetro indica 780 mmHg. Calcula: a) La cantidad de gas en mol; b) El número de partículas gaseosas allí existentes; c) El volumen que ocuparía en condiciones normales.</a:t>
            </a:r>
          </a:p>
        </p:txBody>
      </p:sp>
    </p:spTree>
    <p:extLst>
      <p:ext uri="{BB962C8B-B14F-4D97-AF65-F5344CB8AC3E}">
        <p14:creationId xmlns:p14="http://schemas.microsoft.com/office/powerpoint/2010/main" val="23415983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000"/>
                                        <p:tgtEl>
                                          <p:spTgt spid="3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10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000"/>
                                        <p:tgtEl>
                                          <p:spTgt spid="1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000"/>
                                        <p:tgtEl>
                                          <p:spTgt spid="11"/>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39" grpId="0" animBg="1"/>
      <p:bldP spid="40" grpId="0"/>
      <p:bldP spid="9" grpId="0" animBg="1"/>
      <p:bldP spid="10" grpId="0"/>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09434" y="887104"/>
            <a:ext cx="5363569" cy="369332"/>
          </a:xfrm>
          <a:prstGeom prst="rect">
            <a:avLst/>
          </a:prstGeom>
          <a:noFill/>
        </p:spPr>
        <p:txBody>
          <a:bodyPr wrap="square" rtlCol="0">
            <a:spAutoFit/>
          </a:bodyPr>
          <a:lstStyle/>
          <a:p>
            <a:r>
              <a:rPr lang="es-ES" b="1" dirty="0" smtClean="0">
                <a:solidFill>
                  <a:srgbClr val="C00000"/>
                </a:solidFill>
              </a:rPr>
              <a:t>3.4. </a:t>
            </a:r>
            <a:r>
              <a:rPr lang="es-ES" b="1" dirty="0" smtClean="0">
                <a:solidFill>
                  <a:srgbClr val="00B050"/>
                </a:solidFill>
              </a:rPr>
              <a:t>Ley de Dalton para presiones parciales</a:t>
            </a:r>
            <a:endParaRPr lang="es-ES" b="1" dirty="0">
              <a:solidFill>
                <a:srgbClr val="00B050"/>
              </a:solidFill>
            </a:endParaRPr>
          </a:p>
        </p:txBody>
      </p:sp>
      <p:sp>
        <p:nvSpPr>
          <p:cNvPr id="20" name="19 CuadroTexto"/>
          <p:cNvSpPr txBox="1"/>
          <p:nvPr/>
        </p:nvSpPr>
        <p:spPr>
          <a:xfrm>
            <a:off x="545910" y="1501254"/>
            <a:ext cx="7983941"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En una mezcla de gases ideales, cada gas ejerce una </a:t>
            </a:r>
            <a:r>
              <a:rPr lang="es-ES" b="1" dirty="0" smtClean="0">
                <a:effectLst>
                  <a:outerShdw blurRad="38100" dist="38100" dir="2700000" algn="tl">
                    <a:srgbClr val="000000">
                      <a:alpha val="43137"/>
                    </a:srgbClr>
                  </a:outerShdw>
                </a:effectLst>
              </a:rPr>
              <a:t>presión parcial </a:t>
            </a:r>
            <a:r>
              <a:rPr lang="es-ES" dirty="0" smtClean="0"/>
              <a:t>igual a la que ejercería si él solo ocupase todo el volumen a la misma temperatura, y la presión total de la mezcla coincide con la suma de las presiones parciales de todos los gases que la componen.</a:t>
            </a:r>
            <a:endParaRPr lang="es-ES" dirty="0"/>
          </a:p>
        </p:txBody>
      </p:sp>
      <p:grpSp>
        <p:nvGrpSpPr>
          <p:cNvPr id="76" name="75 Grupo"/>
          <p:cNvGrpSpPr/>
          <p:nvPr/>
        </p:nvGrpSpPr>
        <p:grpSpPr>
          <a:xfrm>
            <a:off x="1078173" y="3057097"/>
            <a:ext cx="1856096" cy="2320119"/>
            <a:chOff x="1433014" y="3384644"/>
            <a:chExt cx="1856096" cy="2320119"/>
          </a:xfrm>
        </p:grpSpPr>
        <p:sp>
          <p:nvSpPr>
            <p:cNvPr id="3" name="2 Cilindro"/>
            <p:cNvSpPr/>
            <p:nvPr/>
          </p:nvSpPr>
          <p:spPr>
            <a:xfrm>
              <a:off x="1433014" y="3384644"/>
              <a:ext cx="1856095" cy="2320119"/>
            </a:xfrm>
            <a:prstGeom prst="can">
              <a:avLst>
                <a:gd name="adj" fmla="val 2426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9" name="18 Grupo"/>
            <p:cNvGrpSpPr/>
            <p:nvPr/>
          </p:nvGrpSpPr>
          <p:grpSpPr>
            <a:xfrm>
              <a:off x="1971438" y="4458742"/>
              <a:ext cx="432843" cy="432843"/>
              <a:chOff x="3663760" y="4008366"/>
              <a:chExt cx="432843" cy="432843"/>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24 Grupo"/>
            <p:cNvGrpSpPr/>
            <p:nvPr/>
          </p:nvGrpSpPr>
          <p:grpSpPr>
            <a:xfrm rot="6576894">
              <a:off x="1850882" y="4952335"/>
              <a:ext cx="432843" cy="432843"/>
              <a:chOff x="3663760" y="4008366"/>
              <a:chExt cx="432843" cy="432843"/>
            </a:xfrm>
          </p:grpSpPr>
          <p:pic>
            <p:nvPicPr>
              <p:cNvPr id="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 name="27 Grupo"/>
            <p:cNvGrpSpPr/>
            <p:nvPr/>
          </p:nvGrpSpPr>
          <p:grpSpPr>
            <a:xfrm rot="18950490">
              <a:off x="2699317" y="5227566"/>
              <a:ext cx="432843" cy="432843"/>
              <a:chOff x="3663760" y="4008366"/>
              <a:chExt cx="432843" cy="432843"/>
            </a:xfrm>
          </p:grpSpPr>
          <p:pic>
            <p:nvPicPr>
              <p:cNvPr id="2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1" name="30 Grupo"/>
            <p:cNvGrpSpPr/>
            <p:nvPr/>
          </p:nvGrpSpPr>
          <p:grpSpPr>
            <a:xfrm rot="2250952">
              <a:off x="2687946" y="4356385"/>
              <a:ext cx="432843" cy="432843"/>
              <a:chOff x="3663760" y="4008366"/>
              <a:chExt cx="432843" cy="432843"/>
            </a:xfrm>
          </p:grpSpPr>
          <p:pic>
            <p:nvPicPr>
              <p:cNvPr id="3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 name="20 Grupo"/>
            <p:cNvGrpSpPr/>
            <p:nvPr/>
          </p:nvGrpSpPr>
          <p:grpSpPr>
            <a:xfrm rot="-2760000">
              <a:off x="1671188" y="4240379"/>
              <a:ext cx="211066" cy="238362"/>
              <a:chOff x="5328788" y="4131196"/>
              <a:chExt cx="211066" cy="238362"/>
            </a:xfrm>
          </p:grpSpPr>
          <p:pic>
            <p:nvPicPr>
              <p:cNvPr id="102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6" name="35 Grupo"/>
            <p:cNvGrpSpPr/>
            <p:nvPr/>
          </p:nvGrpSpPr>
          <p:grpSpPr>
            <a:xfrm rot="1140000">
              <a:off x="2451385" y="4242654"/>
              <a:ext cx="211066" cy="238362"/>
              <a:chOff x="5328788" y="4131196"/>
              <a:chExt cx="211066" cy="238362"/>
            </a:xfrm>
          </p:grpSpPr>
          <p:pic>
            <p:nvPicPr>
              <p:cNvPr id="3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9" name="38 Grupo"/>
            <p:cNvGrpSpPr/>
            <p:nvPr/>
          </p:nvGrpSpPr>
          <p:grpSpPr>
            <a:xfrm rot="-1200000">
              <a:off x="2396794" y="4856801"/>
              <a:ext cx="211066" cy="238362"/>
              <a:chOff x="5328788" y="4131196"/>
              <a:chExt cx="211066" cy="238362"/>
            </a:xfrm>
          </p:grpSpPr>
          <p:pic>
            <p:nvPicPr>
              <p:cNvPr id="40"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2" name="41 Grupo"/>
            <p:cNvGrpSpPr/>
            <p:nvPr/>
          </p:nvGrpSpPr>
          <p:grpSpPr>
            <a:xfrm>
              <a:off x="1630245" y="4608868"/>
              <a:ext cx="211066" cy="238362"/>
              <a:chOff x="5328788" y="4131196"/>
              <a:chExt cx="211066" cy="238362"/>
            </a:xfrm>
          </p:grpSpPr>
          <p:pic>
            <p:nvPicPr>
              <p:cNvPr id="4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44 Grupo"/>
            <p:cNvGrpSpPr/>
            <p:nvPr/>
          </p:nvGrpSpPr>
          <p:grpSpPr>
            <a:xfrm>
              <a:off x="2355851" y="5252587"/>
              <a:ext cx="211066" cy="238362"/>
              <a:chOff x="5328788" y="4131196"/>
              <a:chExt cx="211066" cy="238362"/>
            </a:xfrm>
          </p:grpSpPr>
          <p:pic>
            <p:nvPicPr>
              <p:cNvPr id="46"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8" name="47 Grupo"/>
            <p:cNvGrpSpPr/>
            <p:nvPr/>
          </p:nvGrpSpPr>
          <p:grpSpPr>
            <a:xfrm flipH="1">
              <a:off x="2981373" y="4786289"/>
              <a:ext cx="211066" cy="238362"/>
              <a:chOff x="5328788" y="4131196"/>
              <a:chExt cx="211066" cy="238362"/>
            </a:xfrm>
          </p:grpSpPr>
          <p:pic>
            <p:nvPicPr>
              <p:cNvPr id="49"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2" name="21 Grupo"/>
            <p:cNvGrpSpPr/>
            <p:nvPr/>
          </p:nvGrpSpPr>
          <p:grpSpPr>
            <a:xfrm rot="6058255">
              <a:off x="2687270" y="4950061"/>
              <a:ext cx="412582" cy="342857"/>
              <a:chOff x="4775378" y="4144843"/>
              <a:chExt cx="412582" cy="342857"/>
            </a:xfrm>
          </p:grpSpPr>
          <p:pic>
            <p:nvPicPr>
              <p:cNvPr id="1028"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5" name="54 Grupo"/>
            <p:cNvGrpSpPr/>
            <p:nvPr/>
          </p:nvGrpSpPr>
          <p:grpSpPr>
            <a:xfrm rot="2707307">
              <a:off x="1515838" y="3915106"/>
              <a:ext cx="412582" cy="342857"/>
              <a:chOff x="4775378" y="4144843"/>
              <a:chExt cx="412582" cy="342857"/>
            </a:xfrm>
          </p:grpSpPr>
          <p:pic>
            <p:nvPicPr>
              <p:cNvPr id="56"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9" name="58 Grupo"/>
            <p:cNvGrpSpPr/>
            <p:nvPr/>
          </p:nvGrpSpPr>
          <p:grpSpPr>
            <a:xfrm rot="19304329">
              <a:off x="1504465" y="4886371"/>
              <a:ext cx="412582" cy="342857"/>
              <a:chOff x="4775378" y="4144843"/>
              <a:chExt cx="412582" cy="342857"/>
            </a:xfrm>
          </p:grpSpPr>
          <p:pic>
            <p:nvPicPr>
              <p:cNvPr id="60"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3" name="62 Grupo"/>
            <p:cNvGrpSpPr/>
            <p:nvPr/>
          </p:nvGrpSpPr>
          <p:grpSpPr>
            <a:xfrm rot="2978404">
              <a:off x="1929820" y="5325375"/>
              <a:ext cx="412582" cy="342857"/>
              <a:chOff x="4775378" y="4144843"/>
              <a:chExt cx="412582" cy="342857"/>
            </a:xfrm>
          </p:grpSpPr>
          <p:pic>
            <p:nvPicPr>
              <p:cNvPr id="64"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7" name="66 Grupo"/>
            <p:cNvGrpSpPr/>
            <p:nvPr/>
          </p:nvGrpSpPr>
          <p:grpSpPr>
            <a:xfrm rot="19775814">
              <a:off x="2027629" y="3962872"/>
              <a:ext cx="412582" cy="342857"/>
              <a:chOff x="4775378" y="4144843"/>
              <a:chExt cx="412582" cy="342857"/>
            </a:xfrm>
          </p:grpSpPr>
          <p:pic>
            <p:nvPicPr>
              <p:cNvPr id="68"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1" name="70 Grupo"/>
            <p:cNvGrpSpPr/>
            <p:nvPr/>
          </p:nvGrpSpPr>
          <p:grpSpPr>
            <a:xfrm>
              <a:off x="2848770" y="3951500"/>
              <a:ext cx="412582" cy="342857"/>
              <a:chOff x="4775378" y="4144843"/>
              <a:chExt cx="412582" cy="342857"/>
            </a:xfrm>
          </p:grpSpPr>
          <p:pic>
            <p:nvPicPr>
              <p:cNvPr id="72"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23 Elipse"/>
            <p:cNvSpPr/>
            <p:nvPr/>
          </p:nvSpPr>
          <p:spPr>
            <a:xfrm>
              <a:off x="1446663" y="3398293"/>
              <a:ext cx="1842447" cy="436728"/>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35" name="34 CuadroTexto"/>
              <p:cNvSpPr txBox="1"/>
              <p:nvPr/>
            </p:nvSpPr>
            <p:spPr>
              <a:xfrm>
                <a:off x="3493828" y="2947916"/>
                <a:ext cx="1289071" cy="6090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1</m:t>
                              </m:r>
                            </m:sub>
                          </m:sSub>
                          <m:r>
                            <a:rPr lang="es-ES" b="0" i="1" smtClean="0">
                              <a:latin typeface="Cambria Math"/>
                            </a:rPr>
                            <m:t>𝑅𝑇</m:t>
                          </m:r>
                        </m:num>
                        <m:den>
                          <m:r>
                            <a:rPr lang="es-ES" b="0" i="1" smtClean="0">
                              <a:latin typeface="Cambria Math"/>
                            </a:rPr>
                            <m:t>𝑉</m:t>
                          </m:r>
                        </m:den>
                      </m:f>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493828" y="2947916"/>
                <a:ext cx="1289071" cy="609077"/>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7" name="76 CuadroTexto"/>
              <p:cNvSpPr txBox="1"/>
              <p:nvPr/>
            </p:nvSpPr>
            <p:spPr>
              <a:xfrm>
                <a:off x="5024652" y="2936545"/>
                <a:ext cx="1299715"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2</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𝑅𝑇</m:t>
                          </m:r>
                        </m:num>
                        <m:den>
                          <m:r>
                            <a:rPr lang="es-ES" b="0" i="1" smtClean="0">
                              <a:latin typeface="Cambria Math"/>
                            </a:rPr>
                            <m:t>𝑉</m:t>
                          </m:r>
                        </m:den>
                      </m:f>
                    </m:oMath>
                  </m:oMathPara>
                </a14:m>
                <a:endParaRPr lang="es-ES" dirty="0"/>
              </a:p>
            </p:txBody>
          </p:sp>
        </mc:Choice>
        <mc:Fallback xmlns="">
          <p:sp>
            <p:nvSpPr>
              <p:cNvPr id="77" name="76 CuadroTexto"/>
              <p:cNvSpPr txBox="1">
                <a:spLocks noRot="1" noChangeAspect="1" noMove="1" noResize="1" noEditPoints="1" noAdjustHandles="1" noChangeArrowheads="1" noChangeShapeType="1" noTextEdit="1"/>
              </p:cNvSpPr>
              <p:nvPr/>
            </p:nvSpPr>
            <p:spPr>
              <a:xfrm>
                <a:off x="5024652" y="2936545"/>
                <a:ext cx="1299715" cy="610936"/>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8" name="77 CuadroTexto"/>
              <p:cNvSpPr txBox="1"/>
              <p:nvPr/>
            </p:nvSpPr>
            <p:spPr>
              <a:xfrm>
                <a:off x="6648735" y="2922896"/>
                <a:ext cx="1299715"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3</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3</m:t>
                              </m:r>
                            </m:sub>
                          </m:sSub>
                          <m:r>
                            <a:rPr lang="es-ES" b="0" i="1" smtClean="0">
                              <a:latin typeface="Cambria Math"/>
                            </a:rPr>
                            <m:t>𝑅𝑇</m:t>
                          </m:r>
                        </m:num>
                        <m:den>
                          <m:r>
                            <a:rPr lang="es-ES" b="0" i="1" smtClean="0">
                              <a:latin typeface="Cambria Math"/>
                            </a:rPr>
                            <m:t>𝑉</m:t>
                          </m:r>
                        </m:den>
                      </m:f>
                    </m:oMath>
                  </m:oMathPara>
                </a14:m>
                <a:endParaRPr lang="es-ES" dirty="0"/>
              </a:p>
            </p:txBody>
          </p:sp>
        </mc:Choice>
        <mc:Fallback xmlns="">
          <p:sp>
            <p:nvSpPr>
              <p:cNvPr id="78" name="77 CuadroTexto"/>
              <p:cNvSpPr txBox="1">
                <a:spLocks noRot="1" noChangeAspect="1" noMove="1" noResize="1" noEditPoints="1" noAdjustHandles="1" noChangeArrowheads="1" noChangeShapeType="1" noTextEdit="1"/>
              </p:cNvSpPr>
              <p:nvPr/>
            </p:nvSpPr>
            <p:spPr>
              <a:xfrm>
                <a:off x="6648735" y="2922896"/>
                <a:ext cx="1299715" cy="610936"/>
              </a:xfrm>
              <a:prstGeom prst="rect">
                <a:avLst/>
              </a:prstGeom>
              <a:blipFill rotWithShape="1">
                <a:blip r:embed="rId8"/>
                <a:stretch>
                  <a:fillRect/>
                </a:stretch>
              </a:blipFill>
            </p:spPr>
            <p:txBody>
              <a:bodyPr/>
              <a:lstStyle/>
              <a:p>
                <a:r>
                  <a:rPr lang="es-ES">
                    <a:noFill/>
                  </a:rPr>
                  <a:t> </a:t>
                </a:r>
              </a:p>
            </p:txBody>
          </p:sp>
        </mc:Fallback>
      </mc:AlternateContent>
      <p:sp>
        <p:nvSpPr>
          <p:cNvPr id="54" name="53 CuadroTexto"/>
          <p:cNvSpPr txBox="1"/>
          <p:nvPr/>
        </p:nvSpPr>
        <p:spPr>
          <a:xfrm>
            <a:off x="3302759" y="3684895"/>
            <a:ext cx="3781805" cy="369332"/>
          </a:xfrm>
          <a:prstGeom prst="rect">
            <a:avLst/>
          </a:prstGeom>
          <a:noFill/>
        </p:spPr>
        <p:txBody>
          <a:bodyPr wrap="none" rtlCol="0">
            <a:spAutoFit/>
          </a:bodyPr>
          <a:lstStyle/>
          <a:p>
            <a:r>
              <a:rPr lang="es-ES" dirty="0" smtClean="0"/>
              <a:t>De la ecuación general de los gases:</a:t>
            </a:r>
            <a:endParaRPr lang="es-ES" dirty="0"/>
          </a:p>
        </p:txBody>
      </p:sp>
      <mc:AlternateContent xmlns:mc="http://schemas.openxmlformats.org/markup-compatibility/2006" xmlns:a14="http://schemas.microsoft.com/office/drawing/2010/main">
        <mc:Choice Requires="a14">
          <p:sp>
            <p:nvSpPr>
              <p:cNvPr id="81" name="80 CuadroTexto"/>
              <p:cNvSpPr txBox="1"/>
              <p:nvPr/>
            </p:nvSpPr>
            <p:spPr>
              <a:xfrm>
                <a:off x="4778992" y="4192137"/>
                <a:ext cx="1146981"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1</m:t>
                              </m:r>
                            </m:sub>
                          </m:sSub>
                          <m:r>
                            <a:rPr lang="es-ES" b="0" i="1" smtClean="0">
                              <a:latin typeface="Cambria Math"/>
                            </a:rPr>
                            <m:t>𝑃</m:t>
                          </m:r>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𝑇</m:t>
                              </m:r>
                            </m:sub>
                          </m:sSub>
                        </m:den>
                      </m:f>
                    </m:oMath>
                  </m:oMathPara>
                </a14:m>
                <a:endParaRPr lang="es-ES" dirty="0"/>
              </a:p>
            </p:txBody>
          </p:sp>
        </mc:Choice>
        <mc:Fallback xmlns="">
          <p:sp>
            <p:nvSpPr>
              <p:cNvPr id="81" name="80 CuadroTexto"/>
              <p:cNvSpPr txBox="1">
                <a:spLocks noRot="1" noChangeAspect="1" noMove="1" noResize="1" noEditPoints="1" noAdjustHandles="1" noChangeArrowheads="1" noChangeShapeType="1" noTextEdit="1"/>
              </p:cNvSpPr>
              <p:nvPr/>
            </p:nvSpPr>
            <p:spPr>
              <a:xfrm>
                <a:off x="4778992" y="4192137"/>
                <a:ext cx="1146981" cy="656205"/>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83 CuadroTexto"/>
              <p:cNvSpPr txBox="1"/>
              <p:nvPr/>
            </p:nvSpPr>
            <p:spPr>
              <a:xfrm>
                <a:off x="6064157" y="4180765"/>
                <a:ext cx="1157625"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2</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𝑃</m:t>
                          </m:r>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𝑇</m:t>
                              </m:r>
                            </m:sub>
                          </m:sSub>
                        </m:den>
                      </m:f>
                    </m:oMath>
                  </m:oMathPara>
                </a14:m>
                <a:endParaRPr lang="es-ES" dirty="0"/>
              </a:p>
            </p:txBody>
          </p:sp>
        </mc:Choice>
        <mc:Fallback xmlns="">
          <p:sp>
            <p:nvSpPr>
              <p:cNvPr id="84" name="83 CuadroTexto"/>
              <p:cNvSpPr txBox="1">
                <a:spLocks noRot="1" noChangeAspect="1" noMove="1" noResize="1" noEditPoints="1" noAdjustHandles="1" noChangeArrowheads="1" noChangeShapeType="1" noTextEdit="1"/>
              </p:cNvSpPr>
              <p:nvPr/>
            </p:nvSpPr>
            <p:spPr>
              <a:xfrm>
                <a:off x="6064157" y="4180765"/>
                <a:ext cx="1157625" cy="656205"/>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5" name="84 CuadroTexto"/>
              <p:cNvSpPr txBox="1"/>
              <p:nvPr/>
            </p:nvSpPr>
            <p:spPr>
              <a:xfrm>
                <a:off x="7360693" y="4167116"/>
                <a:ext cx="1157625"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3</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3</m:t>
                              </m:r>
                            </m:sub>
                          </m:sSub>
                          <m:r>
                            <a:rPr lang="es-ES" b="0" i="1" smtClean="0">
                              <a:latin typeface="Cambria Math"/>
                            </a:rPr>
                            <m:t>𝑃</m:t>
                          </m:r>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𝑇</m:t>
                              </m:r>
                            </m:sub>
                          </m:sSub>
                        </m:den>
                      </m:f>
                    </m:oMath>
                  </m:oMathPara>
                </a14:m>
                <a:endParaRPr lang="es-ES" dirty="0"/>
              </a:p>
            </p:txBody>
          </p:sp>
        </mc:Choice>
        <mc:Fallback xmlns="">
          <p:sp>
            <p:nvSpPr>
              <p:cNvPr id="85" name="84 CuadroTexto"/>
              <p:cNvSpPr txBox="1">
                <a:spLocks noRot="1" noChangeAspect="1" noMove="1" noResize="1" noEditPoints="1" noAdjustHandles="1" noChangeArrowheads="1" noChangeShapeType="1" noTextEdit="1"/>
              </p:cNvSpPr>
              <p:nvPr/>
            </p:nvSpPr>
            <p:spPr>
              <a:xfrm>
                <a:off x="7360693" y="4167116"/>
                <a:ext cx="1157625" cy="656205"/>
              </a:xfrm>
              <a:prstGeom prst="rect">
                <a:avLst/>
              </a:prstGeom>
              <a:blipFill rotWithShape="1">
                <a:blip r:embed="rId11"/>
                <a:stretch>
                  <a:fillRect/>
                </a:stretch>
              </a:blipFill>
            </p:spPr>
            <p:txBody>
              <a:bodyPr/>
              <a:lstStyle/>
              <a:p>
                <a:r>
                  <a:rPr lang="es-ES">
                    <a:noFill/>
                  </a:rPr>
                  <a:t> </a:t>
                </a:r>
              </a:p>
            </p:txBody>
          </p:sp>
        </mc:Fallback>
      </mc:AlternateContent>
      <p:grpSp>
        <p:nvGrpSpPr>
          <p:cNvPr id="82" name="81 Grupo"/>
          <p:cNvGrpSpPr/>
          <p:nvPr/>
        </p:nvGrpSpPr>
        <p:grpSpPr>
          <a:xfrm>
            <a:off x="3250444" y="4192138"/>
            <a:ext cx="1542194" cy="656205"/>
            <a:chOff x="3482456" y="4137547"/>
            <a:chExt cx="1542194" cy="656205"/>
          </a:xfrm>
        </p:grpSpPr>
        <mc:AlternateContent xmlns:mc="http://schemas.openxmlformats.org/markup-compatibility/2006" xmlns:a14="http://schemas.microsoft.com/office/drawing/2010/main">
          <mc:Choice Requires="a14">
            <p:sp>
              <p:nvSpPr>
                <p:cNvPr id="80" name="79 CuadroTexto"/>
                <p:cNvSpPr txBox="1"/>
                <p:nvPr/>
              </p:nvSpPr>
              <p:spPr>
                <a:xfrm>
                  <a:off x="3482456" y="4137547"/>
                  <a:ext cx="1132233"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b="0" i="1" smtClean="0">
                                <a:latin typeface="Cambria Math" panose="02040503050406030204" pitchFamily="18" charset="0"/>
                              </a:rPr>
                            </m:ctrlPr>
                          </m:fPr>
                          <m:num>
                            <m:r>
                              <a:rPr lang="es-ES" b="0" i="1" smtClean="0">
                                <a:latin typeface="Cambria Math"/>
                              </a:rPr>
                              <m:t>𝑅𝑇</m:t>
                            </m:r>
                          </m:num>
                          <m:den>
                            <m:r>
                              <a:rPr lang="es-ES" b="0" i="1" smtClean="0">
                                <a:latin typeface="Cambria Math"/>
                              </a:rPr>
                              <m:t>𝑉</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𝑃</m:t>
                            </m:r>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𝑇</m:t>
                                </m:r>
                              </m:sub>
                            </m:sSub>
                          </m:den>
                        </m:f>
                      </m:oMath>
                    </m:oMathPara>
                  </a14:m>
                  <a:endParaRPr lang="es-ES" dirty="0"/>
                </a:p>
              </p:txBody>
            </p:sp>
          </mc:Choice>
          <mc:Fallback xmlns="">
            <p:sp>
              <p:nvSpPr>
                <p:cNvPr id="80" name="79 CuadroTexto"/>
                <p:cNvSpPr txBox="1">
                  <a:spLocks noRot="1" noChangeAspect="1" noMove="1" noResize="1" noEditPoints="1" noAdjustHandles="1" noChangeArrowheads="1" noChangeShapeType="1" noTextEdit="1"/>
                </p:cNvSpPr>
                <p:nvPr/>
              </p:nvSpPr>
              <p:spPr>
                <a:xfrm>
                  <a:off x="3482456" y="4137547"/>
                  <a:ext cx="1132233" cy="656205"/>
                </a:xfrm>
                <a:prstGeom prst="rect">
                  <a:avLst/>
                </a:prstGeom>
                <a:blipFill rotWithShape="1">
                  <a:blip r:embed="rId12"/>
                  <a:stretch>
                    <a:fillRect/>
                  </a:stretch>
                </a:blipFill>
              </p:spPr>
              <p:txBody>
                <a:bodyPr/>
                <a:lstStyle/>
                <a:p>
                  <a:r>
                    <a:rPr lang="es-ES">
                      <a:noFill/>
                    </a:rPr>
                    <a:t> </a:t>
                  </a:r>
                </a:p>
              </p:txBody>
            </p:sp>
          </mc:Fallback>
        </mc:AlternateContent>
        <p:sp>
          <p:nvSpPr>
            <p:cNvPr id="86" name="85 Flecha abajo"/>
            <p:cNvSpPr/>
            <p:nvPr/>
          </p:nvSpPr>
          <p:spPr>
            <a:xfrm rot="16200000">
              <a:off x="4724399" y="4260374"/>
              <a:ext cx="163774" cy="43672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75" name="74 CuadroTexto"/>
              <p:cNvSpPr txBox="1"/>
              <p:nvPr/>
            </p:nvSpPr>
            <p:spPr>
              <a:xfrm>
                <a:off x="2975213" y="5117910"/>
                <a:ext cx="5718232" cy="6562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2</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3</m:t>
                          </m:r>
                        </m:sub>
                      </m:sSub>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𝑛</m:t>
                              </m:r>
                            </m:e>
                            <m:sub>
                              <m:r>
                                <a:rPr lang="es-ES" i="1">
                                  <a:latin typeface="Cambria Math"/>
                                </a:rPr>
                                <m:t>1</m:t>
                              </m:r>
                            </m:sub>
                          </m:sSub>
                          <m:r>
                            <a:rPr lang="es-ES" i="1">
                              <a:latin typeface="Cambria Math"/>
                            </a:rPr>
                            <m:t>𝑃</m:t>
                          </m:r>
                        </m:num>
                        <m:den>
                          <m:sSub>
                            <m:sSubPr>
                              <m:ctrlPr>
                                <a:rPr lang="es-ES" i="1">
                                  <a:latin typeface="Cambria Math" panose="02040503050406030204" pitchFamily="18" charset="0"/>
                                </a:rPr>
                              </m:ctrlPr>
                            </m:sSubPr>
                            <m:e>
                              <m:r>
                                <a:rPr lang="es-ES" i="1">
                                  <a:latin typeface="Cambria Math"/>
                                </a:rPr>
                                <m:t>𝑛</m:t>
                              </m:r>
                            </m:e>
                            <m:sub>
                              <m:r>
                                <a:rPr lang="es-ES" i="1">
                                  <a:latin typeface="Cambria Math"/>
                                </a:rPr>
                                <m:t>𝑇</m:t>
                              </m:r>
                            </m:sub>
                          </m:sSub>
                        </m:den>
                      </m:f>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𝑛</m:t>
                              </m:r>
                            </m:e>
                            <m:sub>
                              <m:r>
                                <a:rPr lang="es-ES" b="0" i="1" smtClean="0">
                                  <a:latin typeface="Cambria Math"/>
                                </a:rPr>
                                <m:t>2</m:t>
                              </m:r>
                            </m:sub>
                          </m:sSub>
                          <m:r>
                            <a:rPr lang="es-ES" i="1">
                              <a:latin typeface="Cambria Math"/>
                            </a:rPr>
                            <m:t>𝑃</m:t>
                          </m:r>
                        </m:num>
                        <m:den>
                          <m:sSub>
                            <m:sSubPr>
                              <m:ctrlPr>
                                <a:rPr lang="es-ES" i="1">
                                  <a:latin typeface="Cambria Math" panose="02040503050406030204" pitchFamily="18" charset="0"/>
                                </a:rPr>
                              </m:ctrlPr>
                            </m:sSubPr>
                            <m:e>
                              <m:r>
                                <a:rPr lang="es-ES" i="1">
                                  <a:latin typeface="Cambria Math"/>
                                </a:rPr>
                                <m:t>𝑛</m:t>
                              </m:r>
                            </m:e>
                            <m:sub>
                              <m:r>
                                <a:rPr lang="es-ES" i="1">
                                  <a:latin typeface="Cambria Math"/>
                                </a:rPr>
                                <m:t>𝑇</m:t>
                              </m:r>
                            </m:sub>
                          </m:sSub>
                        </m:den>
                      </m:f>
                      <m:r>
                        <a:rPr lang="es-ES" b="0" i="1" smtClean="0">
                          <a:latin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𝑛</m:t>
                              </m:r>
                            </m:e>
                            <m:sub>
                              <m:r>
                                <a:rPr lang="es-ES" b="0" i="1" smtClean="0">
                                  <a:latin typeface="Cambria Math"/>
                                </a:rPr>
                                <m:t>3</m:t>
                              </m:r>
                            </m:sub>
                          </m:sSub>
                          <m:r>
                            <a:rPr lang="es-ES" i="1">
                              <a:latin typeface="Cambria Math"/>
                            </a:rPr>
                            <m:t>𝑃</m:t>
                          </m:r>
                        </m:num>
                        <m:den>
                          <m:sSub>
                            <m:sSubPr>
                              <m:ctrlPr>
                                <a:rPr lang="es-ES" i="1">
                                  <a:latin typeface="Cambria Math" panose="02040503050406030204" pitchFamily="18" charset="0"/>
                                </a:rPr>
                              </m:ctrlPr>
                            </m:sSubPr>
                            <m:e>
                              <m:r>
                                <a:rPr lang="es-ES" i="1">
                                  <a:latin typeface="Cambria Math"/>
                                </a:rPr>
                                <m:t>𝑛</m:t>
                              </m:r>
                            </m:e>
                            <m:sub>
                              <m:r>
                                <a:rPr lang="es-ES" i="1">
                                  <a:latin typeface="Cambria Math"/>
                                </a:rPr>
                                <m:t>𝑇</m:t>
                              </m:r>
                            </m:sub>
                          </m:sSub>
                        </m:den>
                      </m:f>
                      <m:r>
                        <a:rPr lang="es-ES" b="0" i="1" smtClean="0">
                          <a:latin typeface="Cambria Math"/>
                        </a:rPr>
                        <m:t>=</m:t>
                      </m:r>
                      <m:r>
                        <a:rPr lang="es-ES" b="0" i="1" smtClean="0">
                          <a:latin typeface="Cambria Math"/>
                        </a:rPr>
                        <m:t>𝑃</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𝑛</m:t>
                              </m:r>
                            </m:e>
                            <m:sub>
                              <m:r>
                                <a:rPr lang="es-ES" i="1">
                                  <a:latin typeface="Cambria Math"/>
                                </a:rPr>
                                <m:t>1</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𝑛</m:t>
                              </m:r>
                            </m:e>
                            <m:sub>
                              <m:r>
                                <a:rPr lang="es-ES" b="0" i="1" smtClean="0">
                                  <a:latin typeface="Cambria Math"/>
                                </a:rPr>
                                <m:t>2</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𝑛</m:t>
                              </m:r>
                            </m:e>
                            <m:sub>
                              <m:r>
                                <a:rPr lang="es-ES" b="0" i="1" smtClean="0">
                                  <a:latin typeface="Cambria Math"/>
                                </a:rPr>
                                <m:t>3</m:t>
                              </m:r>
                            </m:sub>
                          </m:sSub>
                        </m:num>
                        <m:den>
                          <m:sSub>
                            <m:sSubPr>
                              <m:ctrlPr>
                                <a:rPr lang="es-ES" i="1">
                                  <a:latin typeface="Cambria Math" panose="02040503050406030204" pitchFamily="18" charset="0"/>
                                </a:rPr>
                              </m:ctrlPr>
                            </m:sSubPr>
                            <m:e>
                              <m:r>
                                <a:rPr lang="es-ES" i="1">
                                  <a:latin typeface="Cambria Math"/>
                                </a:rPr>
                                <m:t>𝑛</m:t>
                              </m:r>
                            </m:e>
                            <m:sub>
                              <m:r>
                                <a:rPr lang="es-ES" i="1">
                                  <a:latin typeface="Cambria Math"/>
                                </a:rPr>
                                <m:t>𝑇</m:t>
                              </m:r>
                            </m:sub>
                          </m:sSub>
                        </m:den>
                      </m:f>
                      <m:r>
                        <a:rPr lang="es-ES" b="0" i="0" smtClean="0">
                          <a:latin typeface="Cambria Math"/>
                        </a:rPr>
                        <m:t>=</m:t>
                      </m:r>
                      <m:r>
                        <m:rPr>
                          <m:sty m:val="p"/>
                        </m:rPr>
                        <a:rPr lang="es-ES" b="0" i="0" smtClean="0">
                          <a:latin typeface="Cambria Math"/>
                        </a:rPr>
                        <m:t>P</m:t>
                      </m:r>
                    </m:oMath>
                  </m:oMathPara>
                </a14:m>
                <a:endParaRPr lang="es-ES" dirty="0"/>
              </a:p>
            </p:txBody>
          </p:sp>
        </mc:Choice>
        <mc:Fallback xmlns="">
          <p:sp>
            <p:nvSpPr>
              <p:cNvPr id="75" name="74 CuadroTexto"/>
              <p:cNvSpPr txBox="1">
                <a:spLocks noRot="1" noChangeAspect="1" noMove="1" noResize="1" noEditPoints="1" noAdjustHandles="1" noChangeArrowheads="1" noChangeShapeType="1" noTextEdit="1"/>
              </p:cNvSpPr>
              <p:nvPr/>
            </p:nvSpPr>
            <p:spPr>
              <a:xfrm>
                <a:off x="2975213" y="5117910"/>
                <a:ext cx="5718232" cy="656205"/>
              </a:xfrm>
              <a:prstGeom prst="rect">
                <a:avLst/>
              </a:prstGeom>
              <a:blipFill rotWithShape="1">
                <a:blip r:embed="rId13"/>
                <a:stretch>
                  <a:fillRect/>
                </a:stretch>
              </a:blipFill>
            </p:spPr>
            <p:txBody>
              <a:bodyPr/>
              <a:lstStyle/>
              <a:p>
                <a:r>
                  <a:rPr lang="es-ES">
                    <a:noFill/>
                  </a:rPr>
                  <a:t> </a:t>
                </a:r>
              </a:p>
            </p:txBody>
          </p:sp>
        </mc:Fallback>
      </mc:AlternateContent>
      <p:sp>
        <p:nvSpPr>
          <p:cNvPr id="83" name="82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88" name="8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9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16</a:t>
            </a:fld>
            <a:endParaRPr lang="es-ES" dirty="0">
              <a:solidFill>
                <a:srgbClr val="C00000"/>
              </a:solidFill>
            </a:endParaRPr>
          </a:p>
        </p:txBody>
      </p:sp>
    </p:spTree>
    <p:extLst>
      <p:ext uri="{BB962C8B-B14F-4D97-AF65-F5344CB8AC3E}">
        <p14:creationId xmlns:p14="http://schemas.microsoft.com/office/powerpoint/2010/main" val="7115362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left)">
                                      <p:cBhvr>
                                        <p:cTn id="17" dur="1000"/>
                                        <p:tgtEl>
                                          <p:spTgt spid="7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1000"/>
                                        <p:tgtEl>
                                          <p:spTgt spid="35"/>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wipe(left)">
                                      <p:cBhvr>
                                        <p:cTn id="26" dur="1000"/>
                                        <p:tgtEl>
                                          <p:spTgt spid="77"/>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wipe(left)">
                                      <p:cBhvr>
                                        <p:cTn id="30" dur="1000"/>
                                        <p:tgtEl>
                                          <p:spTgt spid="7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10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wipe(left)">
                                      <p:cBhvr>
                                        <p:cTn id="40" dur="1000"/>
                                        <p:tgtEl>
                                          <p:spTgt spid="8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left)">
                                      <p:cBhvr>
                                        <p:cTn id="45" dur="1000"/>
                                        <p:tgtEl>
                                          <p:spTgt spid="81"/>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1000"/>
                                        <p:tgtEl>
                                          <p:spTgt spid="84"/>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wipe(left)">
                                      <p:cBhvr>
                                        <p:cTn id="53" dur="1000"/>
                                        <p:tgtEl>
                                          <p:spTgt spid="8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wipe(left)">
                                      <p:cBhvr>
                                        <p:cTn id="58"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35" grpId="0" animBg="1"/>
      <p:bldP spid="77" grpId="0" animBg="1"/>
      <p:bldP spid="78" grpId="0" animBg="1"/>
      <p:bldP spid="54" grpId="0"/>
      <p:bldP spid="81" grpId="0" animBg="1"/>
      <p:bldP spid="84" grpId="0" animBg="1"/>
      <p:bldP spid="85" grpId="0" animBg="1"/>
      <p:bldP spid="7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 name="86 CuadroTexto"/>
          <p:cNvSpPr txBox="1"/>
          <p:nvPr/>
        </p:nvSpPr>
        <p:spPr>
          <a:xfrm>
            <a:off x="578406" y="1064525"/>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88" name="87 CuadroTexto"/>
          <p:cNvSpPr txBox="1"/>
          <p:nvPr/>
        </p:nvSpPr>
        <p:spPr>
          <a:xfrm>
            <a:off x="510168" y="1569492"/>
            <a:ext cx="8156160" cy="923330"/>
          </a:xfrm>
          <a:prstGeom prst="rect">
            <a:avLst/>
          </a:prstGeom>
          <a:noFill/>
        </p:spPr>
        <p:txBody>
          <a:bodyPr wrap="square" rtlCol="0">
            <a:spAutoFit/>
          </a:bodyPr>
          <a:lstStyle/>
          <a:p>
            <a:pPr algn="just"/>
            <a:r>
              <a:rPr lang="es-ES" dirty="0" smtClean="0"/>
              <a:t>Se mezclan 1 L de oxígeno (O</a:t>
            </a:r>
            <a:r>
              <a:rPr lang="es-ES" baseline="-25000" dirty="0" smtClean="0"/>
              <a:t>2</a:t>
            </a:r>
            <a:r>
              <a:rPr lang="es-ES" dirty="0" smtClean="0"/>
              <a:t>) y 4 L de nitrógeno (N</a:t>
            </a:r>
            <a:r>
              <a:rPr lang="es-ES" baseline="-25000" dirty="0" smtClean="0"/>
              <a:t>2</a:t>
            </a:r>
            <a:r>
              <a:rPr lang="es-ES" dirty="0" smtClean="0"/>
              <a:t>) a 1 atm y 25 </a:t>
            </a:r>
            <a:r>
              <a:rPr lang="es-ES" dirty="0" err="1" smtClean="0"/>
              <a:t>ºC</a:t>
            </a:r>
            <a:r>
              <a:rPr lang="es-ES" dirty="0" smtClean="0"/>
              <a:t>. Sabiendo que la temperatura es constante, calcula la presión ejercida por cada uno de los gases considerando que se comportan como gases ideales.</a:t>
            </a:r>
          </a:p>
        </p:txBody>
      </p:sp>
      <p:sp>
        <p:nvSpPr>
          <p:cNvPr id="22" name="21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a:solidFill>
                  <a:srgbClr val="00B050"/>
                </a:solidFill>
              </a:rPr>
              <a:t>3</a:t>
            </a:r>
            <a:r>
              <a:rPr lang="es-ES" b="1" dirty="0" smtClean="0">
                <a:solidFill>
                  <a:srgbClr val="C00000"/>
                </a:solidFill>
              </a:rPr>
              <a:t> Las leyes de los gases</a:t>
            </a:r>
            <a:endParaRPr lang="es-ES" b="1" dirty="0">
              <a:solidFill>
                <a:srgbClr val="C00000"/>
              </a:solidFill>
            </a:endParaRPr>
          </a:p>
        </p:txBody>
      </p:sp>
      <p:sp>
        <p:nvSpPr>
          <p:cNvPr id="23" name="2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2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17</a:t>
            </a:fld>
            <a:endParaRPr lang="es-ES" dirty="0">
              <a:solidFill>
                <a:srgbClr val="C00000"/>
              </a:solidFill>
            </a:endParaRPr>
          </a:p>
        </p:txBody>
      </p:sp>
      <p:sp>
        <p:nvSpPr>
          <p:cNvPr id="7" name="6 CuadroTexto"/>
          <p:cNvSpPr txBox="1"/>
          <p:nvPr/>
        </p:nvSpPr>
        <p:spPr>
          <a:xfrm>
            <a:off x="662567" y="2636293"/>
            <a:ext cx="1800558"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11</a:t>
            </a:r>
            <a:endParaRPr lang="es-ES" b="1" dirty="0">
              <a:solidFill>
                <a:schemeClr val="bg1"/>
              </a:solidFill>
            </a:endParaRPr>
          </a:p>
        </p:txBody>
      </p:sp>
      <p:sp>
        <p:nvSpPr>
          <p:cNvPr id="8" name="7 CuadroTexto"/>
          <p:cNvSpPr txBox="1"/>
          <p:nvPr/>
        </p:nvSpPr>
        <p:spPr>
          <a:xfrm>
            <a:off x="594329" y="3141260"/>
            <a:ext cx="8156160" cy="923330"/>
          </a:xfrm>
          <a:prstGeom prst="rect">
            <a:avLst/>
          </a:prstGeom>
          <a:noFill/>
        </p:spPr>
        <p:txBody>
          <a:bodyPr wrap="square" rtlCol="0">
            <a:spAutoFit/>
          </a:bodyPr>
          <a:lstStyle/>
          <a:p>
            <a:pPr algn="just"/>
            <a:r>
              <a:rPr lang="es-ES" dirty="0" smtClean="0"/>
              <a:t>Calcula las presiones parciales que ejercen cada uno de los gases de una mezcla formada por 4 g de hidrógeno (H</a:t>
            </a:r>
            <a:r>
              <a:rPr lang="es-ES" baseline="-25000" dirty="0" smtClean="0"/>
              <a:t>2</a:t>
            </a:r>
            <a:r>
              <a:rPr lang="es-ES" dirty="0" smtClean="0"/>
              <a:t>) y 8 g de oxígeno (O</a:t>
            </a:r>
            <a:r>
              <a:rPr lang="es-ES" baseline="-25000" dirty="0" smtClean="0"/>
              <a:t>2</a:t>
            </a:r>
            <a:r>
              <a:rPr lang="es-ES" dirty="0" smtClean="0"/>
              <a:t>) si el manómetro instalado en el recipiente marca 2 atm.</a:t>
            </a:r>
          </a:p>
        </p:txBody>
      </p:sp>
    </p:spTree>
    <p:extLst>
      <p:ext uri="{BB962C8B-B14F-4D97-AF65-F5344CB8AC3E}">
        <p14:creationId xmlns:p14="http://schemas.microsoft.com/office/powerpoint/2010/main" val="35438937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left)">
                                      <p:cBhvr>
                                        <p:cTn id="12" dur="10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50 CuadroTexto"/>
          <p:cNvSpPr txBox="1"/>
          <p:nvPr/>
        </p:nvSpPr>
        <p:spPr>
          <a:xfrm>
            <a:off x="559558" y="996287"/>
            <a:ext cx="8106769" cy="646331"/>
          </a:xfrm>
          <a:prstGeom prst="rect">
            <a:avLst/>
          </a:prstGeom>
          <a:noFill/>
        </p:spPr>
        <p:txBody>
          <a:bodyPr wrap="square" rtlCol="0">
            <a:spAutoFit/>
          </a:bodyPr>
          <a:lstStyle/>
          <a:p>
            <a:pPr algn="just"/>
            <a:r>
              <a:rPr lang="es-ES" dirty="0" smtClean="0"/>
              <a:t>A mediados del siglo XIX, </a:t>
            </a:r>
            <a:r>
              <a:rPr lang="es-ES" b="1" dirty="0" smtClean="0">
                <a:effectLst>
                  <a:outerShdw blurRad="38100" dist="38100" dir="2700000" algn="tl">
                    <a:srgbClr val="000000">
                      <a:alpha val="43137"/>
                    </a:srgbClr>
                  </a:outerShdw>
                </a:effectLst>
              </a:rPr>
              <a:t>Joule</a:t>
            </a:r>
            <a:r>
              <a:rPr lang="es-ES" dirty="0" smtClean="0"/>
              <a:t>, </a:t>
            </a:r>
            <a:r>
              <a:rPr lang="es-ES" b="1" dirty="0" err="1" smtClean="0">
                <a:effectLst>
                  <a:outerShdw blurRad="38100" dist="38100" dir="2700000" algn="tl">
                    <a:srgbClr val="000000">
                      <a:alpha val="43137"/>
                    </a:srgbClr>
                  </a:outerShdw>
                </a:effectLst>
              </a:rPr>
              <a:t>Clausius</a:t>
            </a:r>
            <a:r>
              <a:rPr lang="es-ES" dirty="0" smtClean="0"/>
              <a:t>, </a:t>
            </a:r>
            <a:r>
              <a:rPr lang="es-ES" b="1" dirty="0" smtClean="0">
                <a:effectLst>
                  <a:outerShdw blurRad="38100" dist="38100" dir="2700000" algn="tl">
                    <a:srgbClr val="000000">
                      <a:alpha val="43137"/>
                    </a:srgbClr>
                  </a:outerShdw>
                </a:effectLst>
              </a:rPr>
              <a:t>Maxwell</a:t>
            </a:r>
            <a:r>
              <a:rPr lang="es-ES" dirty="0" smtClean="0"/>
              <a:t> y </a:t>
            </a:r>
            <a:r>
              <a:rPr lang="es-ES" b="1" dirty="0" err="1" smtClean="0">
                <a:effectLst>
                  <a:outerShdw blurRad="38100" dist="38100" dir="2700000" algn="tl">
                    <a:srgbClr val="000000">
                      <a:alpha val="43137"/>
                    </a:srgbClr>
                  </a:outerShdw>
                </a:effectLst>
              </a:rPr>
              <a:t>Boltzman</a:t>
            </a:r>
            <a:r>
              <a:rPr lang="es-ES" dirty="0" smtClean="0"/>
              <a:t> ampliaron la teoría atómico-molecular y surgió la teoría cinético-molecular:</a:t>
            </a:r>
            <a:endParaRPr lang="es-ES" dirty="0"/>
          </a:p>
        </p:txBody>
      </p:sp>
      <p:sp>
        <p:nvSpPr>
          <p:cNvPr id="79" name="78 CuadroTexto"/>
          <p:cNvSpPr txBox="1"/>
          <p:nvPr/>
        </p:nvSpPr>
        <p:spPr>
          <a:xfrm>
            <a:off x="600502" y="1897040"/>
            <a:ext cx="7983940" cy="397031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42900" indent="-342900" algn="just">
              <a:buAutoNum type="arabicPeriod"/>
            </a:pPr>
            <a:r>
              <a:rPr lang="es-ES" dirty="0" smtClean="0"/>
              <a:t>Los gases están formados por partículas (átomos o moléculas). El tamaño de estas es despreciable en relación con las distancias que las separan, de modo que las interacciones entre ellas pueden despreciarse.</a:t>
            </a:r>
          </a:p>
          <a:p>
            <a:pPr marL="342900" indent="-342900" algn="just">
              <a:buAutoNum type="arabicPeriod"/>
            </a:pPr>
            <a:endParaRPr lang="es-ES" dirty="0" smtClean="0"/>
          </a:p>
          <a:p>
            <a:pPr marL="342900" indent="-342900" algn="just">
              <a:buAutoNum type="arabicPeriod"/>
            </a:pPr>
            <a:r>
              <a:rPr lang="es-ES" dirty="0" smtClean="0"/>
              <a:t>Las moléculas del gas se mueven de forma continua y al azar, chocando entre sí y con las paredes del recipiente que las contiene.</a:t>
            </a:r>
          </a:p>
          <a:p>
            <a:pPr marL="342900" indent="-342900" algn="just">
              <a:buAutoNum type="arabicPeriod"/>
            </a:pPr>
            <a:endParaRPr lang="es-ES" dirty="0" smtClean="0"/>
          </a:p>
          <a:p>
            <a:pPr marL="342900" indent="-342900" algn="just">
              <a:buAutoNum type="arabicPeriod"/>
            </a:pPr>
            <a:r>
              <a:rPr lang="es-ES" dirty="0" smtClean="0"/>
              <a:t>Los choques que se originan son completamente elásticos , es decir, no hay variación en su energía cinética.</a:t>
            </a:r>
          </a:p>
          <a:p>
            <a:pPr marL="342900" indent="-342900" algn="just">
              <a:buAutoNum type="arabicPeriod"/>
            </a:pPr>
            <a:endParaRPr lang="es-ES" dirty="0" smtClean="0"/>
          </a:p>
          <a:p>
            <a:pPr marL="342900" indent="-342900" algn="just">
              <a:buAutoNum type="arabicPeriod"/>
            </a:pPr>
            <a:r>
              <a:rPr lang="es-ES" dirty="0" smtClean="0"/>
              <a:t>La energía cinética media de las moléculas gaseosas es directamente proporcional a la temperatura de la muestra.  </a:t>
            </a:r>
          </a:p>
          <a:p>
            <a:pPr marL="342900" indent="-342900" algn="just">
              <a:buAutoNum type="arabicPeriod"/>
            </a:pPr>
            <a:endParaRPr lang="es-ES" dirty="0"/>
          </a:p>
          <a:p>
            <a:pPr algn="just"/>
            <a:endParaRPr lang="es-ES" dirty="0">
              <a:solidFill>
                <a:srgbClr val="C00000"/>
              </a:solidFill>
            </a:endParaRPr>
          </a:p>
        </p:txBody>
      </p:sp>
      <p:sp>
        <p:nvSpPr>
          <p:cNvPr id="82" name="81 CuadroTexto"/>
          <p:cNvSpPr txBox="1">
            <a:spLocks noRot="1" noChangeAspect="1" noMove="1" noResize="1" noEditPoints="1" noAdjustHandles="1" noChangeArrowheads="1" noChangeShapeType="1" noTextEdit="1"/>
          </p:cNvSpPr>
          <p:nvPr/>
        </p:nvSpPr>
        <p:spPr>
          <a:xfrm>
            <a:off x="2961564" y="5240740"/>
            <a:ext cx="1449307" cy="610936"/>
          </a:xfrm>
          <a:prstGeom prst="rect">
            <a:avLst/>
          </a:prstGeom>
          <a:blipFill rotWithShape="1">
            <a:blip r:embed="rId3"/>
            <a:stretch>
              <a:fillRect/>
            </a:stretch>
          </a:blipFill>
        </p:spPr>
        <p:txBody>
          <a:bodyPr/>
          <a:lstStyle/>
          <a:p>
            <a:r>
              <a:rPr lang="es-ES"/>
              <a:t> </a:t>
            </a:r>
          </a:p>
        </p:txBody>
      </p:sp>
      <mc:AlternateContent xmlns:mc="http://schemas.openxmlformats.org/markup-compatibility/2006" xmlns:a14="http://schemas.microsoft.com/office/drawing/2010/main">
        <mc:Choice Requires="a14">
          <p:sp>
            <p:nvSpPr>
              <p:cNvPr id="89" name="88 CuadroTexto"/>
              <p:cNvSpPr txBox="1"/>
              <p:nvPr/>
            </p:nvSpPr>
            <p:spPr>
              <a:xfrm>
                <a:off x="5379492" y="5243014"/>
                <a:ext cx="1271437"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1" i="1" smtClean="0">
                              <a:solidFill>
                                <a:srgbClr val="C00000"/>
                              </a:solidFill>
                              <a:latin typeface="Cambria Math" panose="02040503050406030204" pitchFamily="18" charset="0"/>
                            </a:rPr>
                          </m:ctrlPr>
                        </m:sSubPr>
                        <m:e>
                          <m:acc>
                            <m:accPr>
                              <m:chr m:val="̅"/>
                              <m:ctrlPr>
                                <a:rPr lang="es-ES" b="1" i="1" smtClean="0">
                                  <a:solidFill>
                                    <a:srgbClr val="C00000"/>
                                  </a:solidFill>
                                  <a:latin typeface="Cambria Math" panose="02040503050406030204" pitchFamily="18" charset="0"/>
                                </a:rPr>
                              </m:ctrlPr>
                            </m:accPr>
                            <m:e>
                              <m:r>
                                <a:rPr lang="es-ES" b="1" i="1" smtClean="0">
                                  <a:solidFill>
                                    <a:srgbClr val="C00000"/>
                                  </a:solidFill>
                                  <a:latin typeface="Cambria Math"/>
                                </a:rPr>
                                <m:t>𝑬</m:t>
                              </m:r>
                            </m:e>
                          </m:acc>
                        </m:e>
                        <m:sub>
                          <m:r>
                            <a:rPr lang="es-ES" b="1" i="1" smtClean="0">
                              <a:solidFill>
                                <a:srgbClr val="C00000"/>
                              </a:solidFill>
                              <a:latin typeface="Cambria Math"/>
                            </a:rPr>
                            <m:t>𝑪</m:t>
                          </m:r>
                        </m:sub>
                      </m:sSub>
                      <m:r>
                        <a:rPr lang="es-ES" b="1" i="1" smtClean="0">
                          <a:solidFill>
                            <a:srgbClr val="C00000"/>
                          </a:solidFill>
                          <a:latin typeface="Cambria Math"/>
                        </a:rPr>
                        <m:t>=</m:t>
                      </m:r>
                      <m:f>
                        <m:fPr>
                          <m:ctrlPr>
                            <a:rPr lang="es-ES" b="1" i="1" smtClean="0">
                              <a:solidFill>
                                <a:srgbClr val="C00000"/>
                              </a:solidFill>
                              <a:latin typeface="Cambria Math" panose="02040503050406030204" pitchFamily="18" charset="0"/>
                            </a:rPr>
                          </m:ctrlPr>
                        </m:fPr>
                        <m:num>
                          <m:r>
                            <a:rPr lang="es-ES" b="1" i="1" smtClean="0">
                              <a:solidFill>
                                <a:srgbClr val="C00000"/>
                              </a:solidFill>
                              <a:latin typeface="Cambria Math"/>
                            </a:rPr>
                            <m:t>𝟑</m:t>
                          </m:r>
                        </m:num>
                        <m:den>
                          <m:r>
                            <a:rPr lang="es-ES" b="1" i="1" smtClean="0">
                              <a:solidFill>
                                <a:srgbClr val="C00000"/>
                              </a:solidFill>
                              <a:latin typeface="Cambria Math"/>
                            </a:rPr>
                            <m:t>𝟐</m:t>
                          </m:r>
                        </m:den>
                      </m:f>
                      <m:r>
                        <a:rPr lang="es-ES" b="1" i="1" smtClean="0">
                          <a:solidFill>
                            <a:srgbClr val="C00000"/>
                          </a:solidFill>
                          <a:latin typeface="Cambria Math"/>
                        </a:rPr>
                        <m:t>𝒌𝑻</m:t>
                      </m:r>
                    </m:oMath>
                  </m:oMathPara>
                </a14:m>
                <a:endParaRPr lang="es-ES" b="1" dirty="0">
                  <a:solidFill>
                    <a:srgbClr val="C00000"/>
                  </a:solidFill>
                </a:endParaRPr>
              </a:p>
            </p:txBody>
          </p:sp>
        </mc:Choice>
        <mc:Fallback xmlns="">
          <p:sp>
            <p:nvSpPr>
              <p:cNvPr id="89" name="88 CuadroTexto"/>
              <p:cNvSpPr txBox="1">
                <a:spLocks noRot="1" noChangeAspect="1" noMove="1" noResize="1" noEditPoints="1" noAdjustHandles="1" noChangeArrowheads="1" noChangeShapeType="1" noTextEdit="1"/>
              </p:cNvSpPr>
              <p:nvPr/>
            </p:nvSpPr>
            <p:spPr>
              <a:xfrm>
                <a:off x="5379492" y="5243014"/>
                <a:ext cx="1271437" cy="610936"/>
              </a:xfrm>
              <a:prstGeom prst="rect">
                <a:avLst/>
              </a:prstGeom>
              <a:blipFill rotWithShape="1">
                <a:blip r:embed="rId4"/>
                <a:stretch>
                  <a:fillRect/>
                </a:stretch>
              </a:blipFill>
            </p:spPr>
            <p:txBody>
              <a:bodyPr/>
              <a:lstStyle/>
              <a:p>
                <a:r>
                  <a:rPr lang="es-ES">
                    <a:noFill/>
                  </a:rPr>
                  <a:t> </a:t>
                </a:r>
              </a:p>
            </p:txBody>
          </p:sp>
        </mc:Fallback>
      </mc:AlternateContent>
      <p:sp>
        <p:nvSpPr>
          <p:cNvPr id="10" name="9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2"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18</a:t>
            </a:fld>
            <a:endParaRPr lang="es-ES" dirty="0">
              <a:solidFill>
                <a:srgbClr val="C00000"/>
              </a:solidFill>
            </a:endParaRPr>
          </a:p>
        </p:txBody>
      </p:sp>
    </p:spTree>
    <p:extLst>
      <p:ext uri="{BB962C8B-B14F-4D97-AF65-F5344CB8AC3E}">
        <p14:creationId xmlns:p14="http://schemas.microsoft.com/office/powerpoint/2010/main" val="6393460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20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up)">
                                      <p:cBhvr>
                                        <p:cTn id="12" dur="20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wipe(up)">
                                      <p:cBhvr>
                                        <p:cTn id="17" dur="20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wipe(up)">
                                      <p:cBhvr>
                                        <p:cTn id="22" dur="2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79" grpId="0" animBg="1"/>
      <p:bldP spid="82" grpId="0" animBg="1"/>
      <p:bldP spid="8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436729" y="914401"/>
            <a:ext cx="7219665"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Justificación de las propiedades de los gases</a:t>
            </a:r>
            <a:endParaRPr lang="es-ES" b="1" dirty="0">
              <a:solidFill>
                <a:srgbClr val="00B050"/>
              </a:solidFill>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881" y="1920782"/>
            <a:ext cx="2374708" cy="1560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409434" y="1337481"/>
            <a:ext cx="3835020" cy="369332"/>
          </a:xfrm>
          <a:prstGeom prst="rect">
            <a:avLst/>
          </a:prstGeom>
          <a:noFill/>
        </p:spPr>
        <p:txBody>
          <a:bodyPr wrap="square" rtlCol="0">
            <a:spAutoFit/>
          </a:bodyPr>
          <a:lstStyle/>
          <a:p>
            <a:r>
              <a:rPr lang="es-ES" b="1" dirty="0" smtClean="0">
                <a:solidFill>
                  <a:srgbClr val="C00000"/>
                </a:solidFill>
              </a:rPr>
              <a:t>Justificación de la ley de Boyle</a:t>
            </a:r>
            <a:endParaRPr lang="es-ES" b="1" dirty="0">
              <a:solidFill>
                <a:srgbClr val="C00000"/>
              </a:solidFill>
            </a:endParaRPr>
          </a:p>
        </p:txBody>
      </p:sp>
      <p:sp>
        <p:nvSpPr>
          <p:cNvPr id="3" name="2 CuadroTexto"/>
          <p:cNvSpPr txBox="1"/>
          <p:nvPr/>
        </p:nvSpPr>
        <p:spPr>
          <a:xfrm>
            <a:off x="3575713" y="2033517"/>
            <a:ext cx="4872251" cy="1200329"/>
          </a:xfrm>
          <a:prstGeom prst="rect">
            <a:avLst/>
          </a:prstGeom>
          <a:noFill/>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temperatura constante</a:t>
            </a:r>
            <a:r>
              <a:rPr lang="es-ES" dirty="0" smtClean="0"/>
              <a:t>, al comprimir un gas y reducir su volumen, la velocidad media se mantiene constante, pero el número de choque con las paredes aumenta.</a:t>
            </a:r>
          </a:p>
        </p:txBody>
      </p:sp>
      <p:sp>
        <p:nvSpPr>
          <p:cNvPr id="25" name="24 CuadroTexto"/>
          <p:cNvSpPr txBox="1"/>
          <p:nvPr/>
        </p:nvSpPr>
        <p:spPr>
          <a:xfrm>
            <a:off x="411709" y="3714466"/>
            <a:ext cx="5043240" cy="369332"/>
          </a:xfrm>
          <a:prstGeom prst="rect">
            <a:avLst/>
          </a:prstGeom>
          <a:noFill/>
        </p:spPr>
        <p:txBody>
          <a:bodyPr wrap="none" rtlCol="0">
            <a:spAutoFit/>
          </a:bodyPr>
          <a:lstStyle/>
          <a:p>
            <a:r>
              <a:rPr lang="es-ES" b="1" dirty="0" smtClean="0">
                <a:solidFill>
                  <a:srgbClr val="C00000"/>
                </a:solidFill>
              </a:rPr>
              <a:t>Justificación de las leyes de Charles y Gay-Lussac</a:t>
            </a:r>
            <a:endParaRPr lang="es-ES" b="1" dirty="0">
              <a:solidFill>
                <a:srgbClr val="C00000"/>
              </a:solidFill>
            </a:endParaRPr>
          </a:p>
        </p:txBody>
      </p:sp>
      <p:pic>
        <p:nvPicPr>
          <p:cNvPr id="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004" y="4428759"/>
            <a:ext cx="2281694" cy="1289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27 CuadroTexto"/>
          <p:cNvSpPr txBox="1"/>
          <p:nvPr/>
        </p:nvSpPr>
        <p:spPr>
          <a:xfrm>
            <a:off x="3562066" y="4233082"/>
            <a:ext cx="4888174" cy="1754326"/>
          </a:xfrm>
          <a:prstGeom prst="rect">
            <a:avLst/>
          </a:prstGeom>
          <a:noFill/>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presión constante</a:t>
            </a:r>
            <a:r>
              <a:rPr lang="es-ES" dirty="0" smtClean="0"/>
              <a:t>, al calentar un gas aumenta la velocidad media y, por tanto, el número de choques con las paredes. Como la presión externa permanece constante, el gas debe reducir su presión aumentando el volumen.</a:t>
            </a:r>
          </a:p>
        </p:txBody>
      </p:sp>
      <p:sp>
        <p:nvSpPr>
          <p:cNvPr id="13" name="12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5"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19</a:t>
            </a:fld>
            <a:endParaRPr lang="es-ES" dirty="0">
              <a:solidFill>
                <a:srgbClr val="C00000"/>
              </a:solidFill>
            </a:endParaRPr>
          </a:p>
        </p:txBody>
      </p:sp>
    </p:spTree>
    <p:extLst>
      <p:ext uri="{BB962C8B-B14F-4D97-AF65-F5344CB8AC3E}">
        <p14:creationId xmlns:p14="http://schemas.microsoft.com/office/powerpoint/2010/main" val="27791803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1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1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3" grpId="0"/>
      <p:bldP spid="25"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368489" y="887106"/>
            <a:ext cx="7219665"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Justificación de las propiedades de los gases</a:t>
            </a:r>
            <a:endParaRPr lang="es-ES" b="1" dirty="0">
              <a:solidFill>
                <a:srgbClr val="00B050"/>
              </a:solidFill>
            </a:endParaRPr>
          </a:p>
        </p:txBody>
      </p:sp>
      <p:sp>
        <p:nvSpPr>
          <p:cNvPr id="25" name="24 CuadroTexto"/>
          <p:cNvSpPr txBox="1"/>
          <p:nvPr/>
        </p:nvSpPr>
        <p:spPr>
          <a:xfrm>
            <a:off x="357117" y="1312460"/>
            <a:ext cx="5989091" cy="369332"/>
          </a:xfrm>
          <a:prstGeom prst="rect">
            <a:avLst/>
          </a:prstGeom>
          <a:noFill/>
        </p:spPr>
        <p:txBody>
          <a:bodyPr wrap="square" rtlCol="0">
            <a:spAutoFit/>
          </a:bodyPr>
          <a:lstStyle/>
          <a:p>
            <a:r>
              <a:rPr lang="es-ES" b="1" dirty="0" smtClean="0">
                <a:solidFill>
                  <a:srgbClr val="C00000"/>
                </a:solidFill>
              </a:rPr>
              <a:t>Justificación de las leyes de Charles y Gay-Lussac</a:t>
            </a:r>
            <a:endParaRPr lang="es-ES" b="1" dirty="0">
              <a:solidFill>
                <a:srgbClr val="C00000"/>
              </a:solidFill>
            </a:endParaRP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947" y="2090794"/>
            <a:ext cx="2289767" cy="166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26 CuadroTexto"/>
          <p:cNvSpPr txBox="1"/>
          <p:nvPr/>
        </p:nvSpPr>
        <p:spPr>
          <a:xfrm>
            <a:off x="3821372" y="2156348"/>
            <a:ext cx="4790365" cy="1477328"/>
          </a:xfrm>
          <a:prstGeom prst="rect">
            <a:avLst/>
          </a:prstGeom>
          <a:noFill/>
        </p:spPr>
        <p:txBody>
          <a:bodyPr wrap="square" rtlCol="0">
            <a:spAutoFit/>
          </a:bodyPr>
          <a:lstStyle/>
          <a:p>
            <a:pPr algn="just"/>
            <a:r>
              <a:rPr lang="es-ES" dirty="0" smtClean="0"/>
              <a:t>A </a:t>
            </a:r>
            <a:r>
              <a:rPr lang="es-ES" b="1" dirty="0" smtClean="0">
                <a:effectLst>
                  <a:outerShdw blurRad="38100" dist="38100" dir="2700000" algn="tl">
                    <a:srgbClr val="000000">
                      <a:alpha val="43137"/>
                    </a:srgbClr>
                  </a:outerShdw>
                </a:effectLst>
              </a:rPr>
              <a:t>volumen constante</a:t>
            </a:r>
            <a:r>
              <a:rPr lang="es-ES" dirty="0" smtClean="0"/>
              <a:t>, al calentar un gas, aumenta la velocidad media de las partículas y por tanto el número de choques con las paredes del recipiente, aumentando así la presión.</a:t>
            </a:r>
          </a:p>
        </p:txBody>
      </p:sp>
      <p:sp>
        <p:nvSpPr>
          <p:cNvPr id="29" name="28 CuadroTexto"/>
          <p:cNvSpPr txBox="1"/>
          <p:nvPr/>
        </p:nvSpPr>
        <p:spPr>
          <a:xfrm>
            <a:off x="373040" y="3853218"/>
            <a:ext cx="6111353" cy="369332"/>
          </a:xfrm>
          <a:prstGeom prst="rect">
            <a:avLst/>
          </a:prstGeom>
          <a:noFill/>
        </p:spPr>
        <p:txBody>
          <a:bodyPr wrap="none" rtlCol="0">
            <a:spAutoFit/>
          </a:bodyPr>
          <a:lstStyle/>
          <a:p>
            <a:r>
              <a:rPr lang="es-ES" b="1" dirty="0" smtClean="0">
                <a:solidFill>
                  <a:srgbClr val="C00000"/>
                </a:solidFill>
              </a:rPr>
              <a:t>Justificación de la ley de Dalton para las presiones parciales</a:t>
            </a:r>
            <a:endParaRPr lang="es-ES" b="1" dirty="0">
              <a:solidFill>
                <a:srgbClr val="C00000"/>
              </a:solidFill>
            </a:endParaRPr>
          </a:p>
        </p:txBody>
      </p:sp>
      <p:grpSp>
        <p:nvGrpSpPr>
          <p:cNvPr id="30" name="29 Grupo"/>
          <p:cNvGrpSpPr/>
          <p:nvPr/>
        </p:nvGrpSpPr>
        <p:grpSpPr>
          <a:xfrm>
            <a:off x="1760559" y="4449171"/>
            <a:ext cx="1351129" cy="1678675"/>
            <a:chOff x="1433014" y="3384644"/>
            <a:chExt cx="1856096" cy="2320119"/>
          </a:xfrm>
        </p:grpSpPr>
        <p:sp>
          <p:nvSpPr>
            <p:cNvPr id="31" name="30 Cilindro"/>
            <p:cNvSpPr/>
            <p:nvPr/>
          </p:nvSpPr>
          <p:spPr>
            <a:xfrm>
              <a:off x="1433014" y="3384644"/>
              <a:ext cx="1856095" cy="2320119"/>
            </a:xfrm>
            <a:prstGeom prst="can">
              <a:avLst>
                <a:gd name="adj" fmla="val 2426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2" name="31 Grupo"/>
            <p:cNvGrpSpPr/>
            <p:nvPr/>
          </p:nvGrpSpPr>
          <p:grpSpPr>
            <a:xfrm>
              <a:off x="1971438" y="4458742"/>
              <a:ext cx="432843" cy="432843"/>
              <a:chOff x="3663760" y="4008366"/>
              <a:chExt cx="432843" cy="432843"/>
            </a:xfrm>
          </p:grpSpPr>
          <p:pic>
            <p:nvPicPr>
              <p:cNvPr id="8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32 Grupo"/>
            <p:cNvGrpSpPr/>
            <p:nvPr/>
          </p:nvGrpSpPr>
          <p:grpSpPr>
            <a:xfrm rot="6576894">
              <a:off x="1850882" y="4952335"/>
              <a:ext cx="432843" cy="432843"/>
              <a:chOff x="3663760" y="4008366"/>
              <a:chExt cx="432843" cy="432843"/>
            </a:xfrm>
          </p:grpSpPr>
          <p:pic>
            <p:nvPicPr>
              <p:cNvPr id="83"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4" name="33 Grupo"/>
            <p:cNvGrpSpPr/>
            <p:nvPr/>
          </p:nvGrpSpPr>
          <p:grpSpPr>
            <a:xfrm rot="18950490">
              <a:off x="2699317" y="5227566"/>
              <a:ext cx="432843" cy="432843"/>
              <a:chOff x="3663760" y="4008366"/>
              <a:chExt cx="432843" cy="432843"/>
            </a:xfrm>
          </p:grpSpPr>
          <p:pic>
            <p:nvPicPr>
              <p:cNvPr id="8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5" name="34 Grupo"/>
            <p:cNvGrpSpPr/>
            <p:nvPr/>
          </p:nvGrpSpPr>
          <p:grpSpPr>
            <a:xfrm rot="2250952">
              <a:off x="2687946" y="4356385"/>
              <a:ext cx="432843" cy="432843"/>
              <a:chOff x="3663760" y="4008366"/>
              <a:chExt cx="432843" cy="432843"/>
            </a:xfrm>
          </p:grpSpPr>
          <p:pic>
            <p:nvPicPr>
              <p:cNvPr id="7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760" y="40083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160" y="4160766"/>
                <a:ext cx="280443" cy="2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6" name="35 Grupo"/>
            <p:cNvGrpSpPr/>
            <p:nvPr/>
          </p:nvGrpSpPr>
          <p:grpSpPr>
            <a:xfrm rot="-2760000">
              <a:off x="1671188" y="4240379"/>
              <a:ext cx="211066" cy="238362"/>
              <a:chOff x="5328788" y="4131196"/>
              <a:chExt cx="211066" cy="238362"/>
            </a:xfrm>
          </p:grpSpPr>
          <p:pic>
            <p:nvPicPr>
              <p:cNvPr id="7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7" name="36 Grupo"/>
            <p:cNvGrpSpPr/>
            <p:nvPr/>
          </p:nvGrpSpPr>
          <p:grpSpPr>
            <a:xfrm rot="1140000">
              <a:off x="2451385" y="4242654"/>
              <a:ext cx="211066" cy="238362"/>
              <a:chOff x="5328788" y="4131196"/>
              <a:chExt cx="211066" cy="238362"/>
            </a:xfrm>
          </p:grpSpPr>
          <p:pic>
            <p:nvPicPr>
              <p:cNvPr id="75"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8" name="37 Grupo"/>
            <p:cNvGrpSpPr/>
            <p:nvPr/>
          </p:nvGrpSpPr>
          <p:grpSpPr>
            <a:xfrm rot="-1200000">
              <a:off x="2396794" y="4856801"/>
              <a:ext cx="211066" cy="238362"/>
              <a:chOff x="5328788" y="4131196"/>
              <a:chExt cx="211066" cy="238362"/>
            </a:xfrm>
          </p:grpSpPr>
          <p:pic>
            <p:nvPicPr>
              <p:cNvPr id="73"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9" name="38 Grupo"/>
            <p:cNvGrpSpPr/>
            <p:nvPr/>
          </p:nvGrpSpPr>
          <p:grpSpPr>
            <a:xfrm>
              <a:off x="1630245" y="4608868"/>
              <a:ext cx="211066" cy="238362"/>
              <a:chOff x="5328788" y="4131196"/>
              <a:chExt cx="211066" cy="238362"/>
            </a:xfrm>
          </p:grpSpPr>
          <p:pic>
            <p:nvPicPr>
              <p:cNvPr id="71"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0" name="39 Grupo"/>
            <p:cNvGrpSpPr/>
            <p:nvPr/>
          </p:nvGrpSpPr>
          <p:grpSpPr>
            <a:xfrm>
              <a:off x="2355851" y="5252587"/>
              <a:ext cx="211066" cy="238362"/>
              <a:chOff x="5328788" y="4131196"/>
              <a:chExt cx="211066" cy="238362"/>
            </a:xfrm>
          </p:grpSpPr>
          <p:pic>
            <p:nvPicPr>
              <p:cNvPr id="69"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1" name="40 Grupo"/>
            <p:cNvGrpSpPr/>
            <p:nvPr/>
          </p:nvGrpSpPr>
          <p:grpSpPr>
            <a:xfrm flipH="1">
              <a:off x="2981373" y="4786289"/>
              <a:ext cx="211066" cy="238362"/>
              <a:chOff x="5328788" y="4131196"/>
              <a:chExt cx="211066" cy="238362"/>
            </a:xfrm>
          </p:grpSpPr>
          <p:pic>
            <p:nvPicPr>
              <p:cNvPr id="6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88" y="4131196"/>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5653" y="4215357"/>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2" name="41 Grupo"/>
            <p:cNvGrpSpPr/>
            <p:nvPr/>
          </p:nvGrpSpPr>
          <p:grpSpPr>
            <a:xfrm rot="6058255">
              <a:off x="2687270" y="4950061"/>
              <a:ext cx="412582" cy="342857"/>
              <a:chOff x="4775378" y="4144843"/>
              <a:chExt cx="412582" cy="342857"/>
            </a:xfrm>
          </p:grpSpPr>
          <p:pic>
            <p:nvPicPr>
              <p:cNvPr id="64"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3" name="42 Grupo"/>
            <p:cNvGrpSpPr/>
            <p:nvPr/>
          </p:nvGrpSpPr>
          <p:grpSpPr>
            <a:xfrm rot="2707307">
              <a:off x="1515838" y="3915106"/>
              <a:ext cx="412582" cy="342857"/>
              <a:chOff x="4775378" y="4144843"/>
              <a:chExt cx="412582" cy="342857"/>
            </a:xfrm>
          </p:grpSpPr>
          <p:pic>
            <p:nvPicPr>
              <p:cNvPr id="61"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4" name="43 Grupo"/>
            <p:cNvGrpSpPr/>
            <p:nvPr/>
          </p:nvGrpSpPr>
          <p:grpSpPr>
            <a:xfrm rot="19304329">
              <a:off x="1504465" y="4886371"/>
              <a:ext cx="412582" cy="342857"/>
              <a:chOff x="4775378" y="4144843"/>
              <a:chExt cx="412582" cy="342857"/>
            </a:xfrm>
          </p:grpSpPr>
          <p:pic>
            <p:nvPicPr>
              <p:cNvPr id="58"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44 Grupo"/>
            <p:cNvGrpSpPr/>
            <p:nvPr/>
          </p:nvGrpSpPr>
          <p:grpSpPr>
            <a:xfrm rot="2978404">
              <a:off x="1929820" y="5325375"/>
              <a:ext cx="412582" cy="342857"/>
              <a:chOff x="4775378" y="4144843"/>
              <a:chExt cx="412582" cy="342857"/>
            </a:xfrm>
          </p:grpSpPr>
          <p:pic>
            <p:nvPicPr>
              <p:cNvPr id="55"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6" name="45 Grupo"/>
            <p:cNvGrpSpPr/>
            <p:nvPr/>
          </p:nvGrpSpPr>
          <p:grpSpPr>
            <a:xfrm rot="19775814">
              <a:off x="2027629" y="3962872"/>
              <a:ext cx="412582" cy="342857"/>
              <a:chOff x="4775378" y="4144843"/>
              <a:chExt cx="412582" cy="342857"/>
            </a:xfrm>
          </p:grpSpPr>
          <p:pic>
            <p:nvPicPr>
              <p:cNvPr id="52"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7" name="46 Grupo"/>
            <p:cNvGrpSpPr/>
            <p:nvPr/>
          </p:nvGrpSpPr>
          <p:grpSpPr>
            <a:xfrm>
              <a:off x="2848770" y="3951500"/>
              <a:ext cx="412582" cy="342857"/>
              <a:chOff x="4775378" y="4144843"/>
              <a:chExt cx="412582" cy="342857"/>
            </a:xfrm>
          </p:grpSpPr>
          <p:pic>
            <p:nvPicPr>
              <p:cNvPr id="49"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3820" y="4144843"/>
                <a:ext cx="253147" cy="2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4775378" y="4333499"/>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40000">
                <a:off x="5033759" y="4240518"/>
                <a:ext cx="154201" cy="15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 name="47 Elipse"/>
            <p:cNvSpPr/>
            <p:nvPr/>
          </p:nvSpPr>
          <p:spPr>
            <a:xfrm>
              <a:off x="1446663" y="3398293"/>
              <a:ext cx="1842447" cy="436728"/>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7" name="86 CuadroTexto"/>
          <p:cNvSpPr txBox="1"/>
          <p:nvPr/>
        </p:nvSpPr>
        <p:spPr>
          <a:xfrm>
            <a:off x="3836429" y="4410504"/>
            <a:ext cx="4734366" cy="1754326"/>
          </a:xfrm>
          <a:prstGeom prst="rect">
            <a:avLst/>
          </a:prstGeom>
          <a:noFill/>
        </p:spPr>
        <p:txBody>
          <a:bodyPr wrap="square" rtlCol="0">
            <a:spAutoFit/>
          </a:bodyPr>
          <a:lstStyle/>
          <a:p>
            <a:pPr algn="just"/>
            <a:r>
              <a:rPr lang="es-ES" dirty="0" smtClean="0"/>
              <a:t>Como el tamaño de las partículas es despreciable frente al volumen del recipiente, en una mezcla de varios gases cada gas se comporta como si estuviese solo en el recipiente, ejerciendo su propia </a:t>
            </a:r>
            <a:r>
              <a:rPr lang="es-ES" b="1" dirty="0" smtClean="0">
                <a:effectLst>
                  <a:outerShdw blurRad="38100" dist="38100" dir="2700000" algn="tl">
                    <a:srgbClr val="000000">
                      <a:alpha val="43137"/>
                    </a:srgbClr>
                  </a:outerShdw>
                </a:effectLst>
              </a:rPr>
              <a:t>presión parcial</a:t>
            </a:r>
            <a:r>
              <a:rPr lang="es-ES" dirty="0" smtClean="0"/>
              <a:t>.</a:t>
            </a:r>
          </a:p>
        </p:txBody>
      </p:sp>
      <p:sp>
        <p:nvSpPr>
          <p:cNvPr id="89" name="88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92" name="9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9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20</a:t>
            </a:fld>
            <a:endParaRPr lang="es-ES" dirty="0">
              <a:solidFill>
                <a:srgbClr val="C00000"/>
              </a:solidFill>
            </a:endParaRPr>
          </a:p>
        </p:txBody>
      </p:sp>
    </p:spTree>
    <p:extLst>
      <p:ext uri="{BB962C8B-B14F-4D97-AF65-F5344CB8AC3E}">
        <p14:creationId xmlns:p14="http://schemas.microsoft.com/office/powerpoint/2010/main" val="14786792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10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10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10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left)">
                                      <p:cBhvr>
                                        <p:cTn id="37"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27" grpId="0"/>
      <p:bldP spid="29" grpId="0"/>
      <p:bldP spid="8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341194" y="843563"/>
            <a:ext cx="7219665"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Justificación de las propiedades de los líquidos</a:t>
            </a:r>
            <a:endParaRPr lang="es-ES" b="1" dirty="0">
              <a:solidFill>
                <a:srgbClr val="00B050"/>
              </a:solidFill>
            </a:endParaRPr>
          </a:p>
        </p:txBody>
      </p:sp>
      <p:grpSp>
        <p:nvGrpSpPr>
          <p:cNvPr id="3" name="2 Grupo"/>
          <p:cNvGrpSpPr/>
          <p:nvPr/>
        </p:nvGrpSpPr>
        <p:grpSpPr>
          <a:xfrm>
            <a:off x="1201003" y="1505716"/>
            <a:ext cx="994039" cy="1685262"/>
            <a:chOff x="1419367" y="1931395"/>
            <a:chExt cx="1626358" cy="2847597"/>
          </a:xfrm>
        </p:grpSpPr>
        <p:sp>
          <p:nvSpPr>
            <p:cNvPr id="2" name="1 Cilindro"/>
            <p:cNvSpPr/>
            <p:nvPr/>
          </p:nvSpPr>
          <p:spPr>
            <a:xfrm>
              <a:off x="1419367" y="2142699"/>
              <a:ext cx="1624084" cy="2620370"/>
            </a:xfrm>
            <a:prstGeom prst="can">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87 Cilindro"/>
            <p:cNvSpPr/>
            <p:nvPr/>
          </p:nvSpPr>
          <p:spPr>
            <a:xfrm>
              <a:off x="1421641" y="2988860"/>
              <a:ext cx="1624084" cy="1790132"/>
            </a:xfrm>
            <a:prstGeom prst="can">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2" name="21 Grupo"/>
            <p:cNvGrpSpPr/>
            <p:nvPr/>
          </p:nvGrpSpPr>
          <p:grpSpPr>
            <a:xfrm>
              <a:off x="1534710" y="4244454"/>
              <a:ext cx="253147" cy="358253"/>
              <a:chOff x="4032250" y="2756848"/>
              <a:chExt cx="253147" cy="358253"/>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18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9" name="88 Grupo"/>
            <p:cNvGrpSpPr/>
            <p:nvPr/>
          </p:nvGrpSpPr>
          <p:grpSpPr>
            <a:xfrm rot="1500000">
              <a:off x="1550633" y="3932829"/>
              <a:ext cx="253147" cy="358253"/>
              <a:chOff x="4032250" y="2756848"/>
              <a:chExt cx="253147" cy="358253"/>
            </a:xfrm>
          </p:grpSpPr>
          <p:pic>
            <p:nvPicPr>
              <p:cNvPr id="9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1" name="90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2" name="91 Grupo"/>
            <p:cNvGrpSpPr/>
            <p:nvPr/>
          </p:nvGrpSpPr>
          <p:grpSpPr>
            <a:xfrm rot="5400000">
              <a:off x="2207999" y="4180764"/>
              <a:ext cx="253147" cy="358253"/>
              <a:chOff x="4032250" y="2756848"/>
              <a:chExt cx="253147" cy="358253"/>
            </a:xfrm>
          </p:grpSpPr>
          <p:pic>
            <p:nvPicPr>
              <p:cNvPr id="93"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93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5" name="94 Grupo"/>
            <p:cNvGrpSpPr/>
            <p:nvPr/>
          </p:nvGrpSpPr>
          <p:grpSpPr>
            <a:xfrm rot="16200000">
              <a:off x="1841784" y="3732663"/>
              <a:ext cx="253147" cy="358253"/>
              <a:chOff x="4032250" y="2756848"/>
              <a:chExt cx="253147" cy="358253"/>
            </a:xfrm>
          </p:grpSpPr>
          <p:pic>
            <p:nvPicPr>
              <p:cNvPr id="9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7" name="96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8" name="97 Grupo"/>
            <p:cNvGrpSpPr/>
            <p:nvPr/>
          </p:nvGrpSpPr>
          <p:grpSpPr>
            <a:xfrm flipV="1">
              <a:off x="1489216" y="3598459"/>
              <a:ext cx="253147" cy="358253"/>
              <a:chOff x="4032250" y="2756848"/>
              <a:chExt cx="253147" cy="358253"/>
            </a:xfrm>
          </p:grpSpPr>
          <p:pic>
            <p:nvPicPr>
              <p:cNvPr id="9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0" name="99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1" name="100 Grupo"/>
            <p:cNvGrpSpPr/>
            <p:nvPr/>
          </p:nvGrpSpPr>
          <p:grpSpPr>
            <a:xfrm flipH="1">
              <a:off x="1846334" y="3286836"/>
              <a:ext cx="253147" cy="358253"/>
              <a:chOff x="4032250" y="2756848"/>
              <a:chExt cx="253147" cy="358253"/>
            </a:xfrm>
          </p:grpSpPr>
          <p:pic>
            <p:nvPicPr>
              <p:cNvPr id="10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3" name="102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4" name="103 Grupo"/>
            <p:cNvGrpSpPr/>
            <p:nvPr/>
          </p:nvGrpSpPr>
          <p:grpSpPr>
            <a:xfrm rot="840000" flipH="1">
              <a:off x="1875903" y="4367284"/>
              <a:ext cx="253147" cy="358253"/>
              <a:chOff x="4032250" y="2756848"/>
              <a:chExt cx="253147" cy="358253"/>
            </a:xfrm>
          </p:grpSpPr>
          <p:pic>
            <p:nvPicPr>
              <p:cNvPr id="10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6" name="105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7" name="106 Grupo"/>
            <p:cNvGrpSpPr/>
            <p:nvPr/>
          </p:nvGrpSpPr>
          <p:grpSpPr>
            <a:xfrm>
              <a:off x="1439175" y="3193576"/>
              <a:ext cx="253147" cy="358253"/>
              <a:chOff x="4032250" y="2756848"/>
              <a:chExt cx="253147" cy="358253"/>
            </a:xfrm>
          </p:grpSpPr>
          <p:pic>
            <p:nvPicPr>
              <p:cNvPr id="108"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9" name="108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0" name="109 Grupo"/>
            <p:cNvGrpSpPr/>
            <p:nvPr/>
          </p:nvGrpSpPr>
          <p:grpSpPr>
            <a:xfrm rot="16200000" flipH="1">
              <a:off x="2192076" y="3769057"/>
              <a:ext cx="253147" cy="358253"/>
              <a:chOff x="4032250" y="2756848"/>
              <a:chExt cx="253147" cy="358253"/>
            </a:xfrm>
          </p:grpSpPr>
          <p:pic>
            <p:nvPicPr>
              <p:cNvPr id="11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2" name="111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3" name="112 Grupo"/>
            <p:cNvGrpSpPr/>
            <p:nvPr/>
          </p:nvGrpSpPr>
          <p:grpSpPr>
            <a:xfrm rot="-1260000">
              <a:off x="2235294" y="3320956"/>
              <a:ext cx="253147" cy="358253"/>
              <a:chOff x="4032250" y="2756848"/>
              <a:chExt cx="253147" cy="358253"/>
            </a:xfrm>
          </p:grpSpPr>
          <p:pic>
            <p:nvPicPr>
              <p:cNvPr id="11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5" name="114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6" name="115 Grupo"/>
            <p:cNvGrpSpPr/>
            <p:nvPr/>
          </p:nvGrpSpPr>
          <p:grpSpPr>
            <a:xfrm>
              <a:off x="2633354" y="3869141"/>
              <a:ext cx="253147" cy="358253"/>
              <a:chOff x="4032250" y="2756848"/>
              <a:chExt cx="253147" cy="358253"/>
            </a:xfrm>
          </p:grpSpPr>
          <p:pic>
            <p:nvPicPr>
              <p:cNvPr id="11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8" name="117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9" name="118 Grupo"/>
            <p:cNvGrpSpPr/>
            <p:nvPr/>
          </p:nvGrpSpPr>
          <p:grpSpPr>
            <a:xfrm rot="16200000">
              <a:off x="2676572" y="3380096"/>
              <a:ext cx="253147" cy="358253"/>
              <a:chOff x="4032250" y="2756848"/>
              <a:chExt cx="253147" cy="358253"/>
            </a:xfrm>
          </p:grpSpPr>
          <p:pic>
            <p:nvPicPr>
              <p:cNvPr id="12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1" name="120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2" name="121 Grupo"/>
            <p:cNvGrpSpPr/>
            <p:nvPr/>
          </p:nvGrpSpPr>
          <p:grpSpPr>
            <a:xfrm rot="2520000">
              <a:off x="2722064" y="4299043"/>
              <a:ext cx="253147" cy="358253"/>
              <a:chOff x="4032250" y="2756848"/>
              <a:chExt cx="253147" cy="358253"/>
            </a:xfrm>
          </p:grpSpPr>
          <p:pic>
            <p:nvPicPr>
              <p:cNvPr id="123"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4" name="123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5" name="124 Grupo"/>
            <p:cNvGrpSpPr/>
            <p:nvPr/>
          </p:nvGrpSpPr>
          <p:grpSpPr>
            <a:xfrm>
              <a:off x="1496042" y="2390633"/>
              <a:ext cx="253147" cy="358253"/>
              <a:chOff x="4032250" y="2756848"/>
              <a:chExt cx="253147" cy="358253"/>
            </a:xfrm>
          </p:grpSpPr>
          <p:pic>
            <p:nvPicPr>
              <p:cNvPr id="1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7" name="126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8" name="127 Grupo"/>
            <p:cNvGrpSpPr/>
            <p:nvPr/>
          </p:nvGrpSpPr>
          <p:grpSpPr>
            <a:xfrm rot="1500000">
              <a:off x="1511965" y="2079008"/>
              <a:ext cx="253147" cy="358253"/>
              <a:chOff x="4032250" y="2756848"/>
              <a:chExt cx="253147" cy="358253"/>
            </a:xfrm>
          </p:grpSpPr>
          <p:pic>
            <p:nvPicPr>
              <p:cNvPr id="12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0" name="129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4" name="133 Grupo"/>
            <p:cNvGrpSpPr/>
            <p:nvPr/>
          </p:nvGrpSpPr>
          <p:grpSpPr>
            <a:xfrm rot="16200000">
              <a:off x="1803116" y="1878842"/>
              <a:ext cx="253147" cy="358253"/>
              <a:chOff x="4032250" y="2756848"/>
              <a:chExt cx="253147" cy="358253"/>
            </a:xfrm>
          </p:grpSpPr>
          <p:pic>
            <p:nvPicPr>
              <p:cNvPr id="13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6" name="135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7" name="136 Grupo"/>
            <p:cNvGrpSpPr/>
            <p:nvPr/>
          </p:nvGrpSpPr>
          <p:grpSpPr>
            <a:xfrm rot="840000" flipH="1">
              <a:off x="1837235" y="2513463"/>
              <a:ext cx="253147" cy="358253"/>
              <a:chOff x="4032250" y="2756848"/>
              <a:chExt cx="253147" cy="358253"/>
            </a:xfrm>
          </p:grpSpPr>
          <p:pic>
            <p:nvPicPr>
              <p:cNvPr id="138"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9" name="138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0" name="139 Grupo"/>
            <p:cNvGrpSpPr/>
            <p:nvPr/>
          </p:nvGrpSpPr>
          <p:grpSpPr>
            <a:xfrm rot="16200000" flipH="1">
              <a:off x="2153408" y="1915236"/>
              <a:ext cx="253147" cy="358253"/>
              <a:chOff x="4032250" y="2756848"/>
              <a:chExt cx="253147" cy="358253"/>
            </a:xfrm>
          </p:grpSpPr>
          <p:pic>
            <p:nvPicPr>
              <p:cNvPr id="14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2" name="141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3" name="142 Grupo"/>
            <p:cNvGrpSpPr/>
            <p:nvPr/>
          </p:nvGrpSpPr>
          <p:grpSpPr>
            <a:xfrm>
              <a:off x="2553743" y="2192741"/>
              <a:ext cx="253147" cy="358253"/>
              <a:chOff x="4032250" y="2756848"/>
              <a:chExt cx="253147" cy="358253"/>
            </a:xfrm>
          </p:grpSpPr>
          <p:pic>
            <p:nvPicPr>
              <p:cNvPr id="14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5" name="144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6" name="145 Grupo"/>
            <p:cNvGrpSpPr/>
            <p:nvPr/>
          </p:nvGrpSpPr>
          <p:grpSpPr>
            <a:xfrm rot="2520000">
              <a:off x="2724339" y="2458871"/>
              <a:ext cx="253147" cy="358253"/>
              <a:chOff x="4032250" y="2756848"/>
              <a:chExt cx="253147" cy="358253"/>
            </a:xfrm>
          </p:grpSpPr>
          <p:pic>
            <p:nvPicPr>
              <p:cNvPr id="14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8" name="147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3" name="22 Flecha arriba"/>
            <p:cNvSpPr/>
            <p:nvPr/>
          </p:nvSpPr>
          <p:spPr>
            <a:xfrm>
              <a:off x="1705971" y="2552131"/>
              <a:ext cx="191068" cy="723331"/>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9" name="148 Flecha arriba"/>
            <p:cNvSpPr/>
            <p:nvPr/>
          </p:nvSpPr>
          <p:spPr>
            <a:xfrm>
              <a:off x="2131326" y="2213211"/>
              <a:ext cx="191068" cy="723331"/>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31" name="130 Grupo"/>
            <p:cNvGrpSpPr/>
            <p:nvPr/>
          </p:nvGrpSpPr>
          <p:grpSpPr>
            <a:xfrm rot="5400000">
              <a:off x="2169331" y="2272353"/>
              <a:ext cx="225851" cy="358253"/>
              <a:chOff x="4086841" y="2756848"/>
              <a:chExt cx="225851" cy="358253"/>
            </a:xfrm>
          </p:grpSpPr>
          <p:pic>
            <p:nvPicPr>
              <p:cNvPr id="132"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86841"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3" name="132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50" name="149 Flecha arriba"/>
            <p:cNvSpPr/>
            <p:nvPr/>
          </p:nvSpPr>
          <p:spPr>
            <a:xfrm>
              <a:off x="1435290" y="2472519"/>
              <a:ext cx="191068" cy="723331"/>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7" name="216 Flecha arriba"/>
            <p:cNvSpPr/>
            <p:nvPr/>
          </p:nvSpPr>
          <p:spPr>
            <a:xfrm>
              <a:off x="2543034" y="2529385"/>
              <a:ext cx="191068" cy="723331"/>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0" name="19 Grupo"/>
          <p:cNvGrpSpPr/>
          <p:nvPr/>
        </p:nvGrpSpPr>
        <p:grpSpPr>
          <a:xfrm>
            <a:off x="1230572" y="3712191"/>
            <a:ext cx="991737" cy="1637733"/>
            <a:chOff x="3714466" y="1965276"/>
            <a:chExt cx="1626358" cy="2788695"/>
          </a:xfrm>
        </p:grpSpPr>
        <p:sp>
          <p:nvSpPr>
            <p:cNvPr id="86" name="85 Cilindro"/>
            <p:cNvSpPr/>
            <p:nvPr/>
          </p:nvSpPr>
          <p:spPr>
            <a:xfrm>
              <a:off x="3714466" y="2117678"/>
              <a:ext cx="1624084" cy="2620370"/>
            </a:xfrm>
            <a:prstGeom prst="can">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86 Cilindro"/>
            <p:cNvSpPr/>
            <p:nvPr/>
          </p:nvSpPr>
          <p:spPr>
            <a:xfrm>
              <a:off x="3716740" y="2963839"/>
              <a:ext cx="1624084" cy="1790132"/>
            </a:xfrm>
            <a:prstGeom prst="can">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51" name="150 Grupo"/>
            <p:cNvGrpSpPr/>
            <p:nvPr/>
          </p:nvGrpSpPr>
          <p:grpSpPr>
            <a:xfrm>
              <a:off x="3829809" y="4219433"/>
              <a:ext cx="253147" cy="358253"/>
              <a:chOff x="4032250" y="2756848"/>
              <a:chExt cx="253147" cy="358253"/>
            </a:xfrm>
          </p:grpSpPr>
          <p:pic>
            <p:nvPicPr>
              <p:cNvPr id="15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3" name="152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4" name="153 Grupo"/>
            <p:cNvGrpSpPr/>
            <p:nvPr/>
          </p:nvGrpSpPr>
          <p:grpSpPr>
            <a:xfrm rot="1500000">
              <a:off x="3845732" y="3907808"/>
              <a:ext cx="253147" cy="358253"/>
              <a:chOff x="4032250" y="2756848"/>
              <a:chExt cx="253147" cy="358253"/>
            </a:xfrm>
          </p:grpSpPr>
          <p:pic>
            <p:nvPicPr>
              <p:cNvPr id="15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6" name="155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7" name="156 Grupo"/>
            <p:cNvGrpSpPr/>
            <p:nvPr/>
          </p:nvGrpSpPr>
          <p:grpSpPr>
            <a:xfrm rot="5400000">
              <a:off x="4503098" y="4155743"/>
              <a:ext cx="253147" cy="358253"/>
              <a:chOff x="4032250" y="2756848"/>
              <a:chExt cx="253147" cy="358253"/>
            </a:xfrm>
          </p:grpSpPr>
          <p:pic>
            <p:nvPicPr>
              <p:cNvPr id="158"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9" name="158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0" name="159 Grupo"/>
            <p:cNvGrpSpPr/>
            <p:nvPr/>
          </p:nvGrpSpPr>
          <p:grpSpPr>
            <a:xfrm rot="16200000">
              <a:off x="4136883" y="3707642"/>
              <a:ext cx="253147" cy="358253"/>
              <a:chOff x="4032250" y="2756848"/>
              <a:chExt cx="253147" cy="358253"/>
            </a:xfrm>
          </p:grpSpPr>
          <p:pic>
            <p:nvPicPr>
              <p:cNvPr id="16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2" name="161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3" name="162 Grupo"/>
            <p:cNvGrpSpPr/>
            <p:nvPr/>
          </p:nvGrpSpPr>
          <p:grpSpPr>
            <a:xfrm flipV="1">
              <a:off x="3784315" y="3573438"/>
              <a:ext cx="253147" cy="358253"/>
              <a:chOff x="4032250" y="2756848"/>
              <a:chExt cx="253147" cy="358253"/>
            </a:xfrm>
          </p:grpSpPr>
          <p:pic>
            <p:nvPicPr>
              <p:cNvPr id="16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5" name="164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6" name="165 Grupo"/>
            <p:cNvGrpSpPr/>
            <p:nvPr/>
          </p:nvGrpSpPr>
          <p:grpSpPr>
            <a:xfrm flipH="1">
              <a:off x="4141433" y="3261815"/>
              <a:ext cx="253147" cy="358253"/>
              <a:chOff x="4032250" y="2756848"/>
              <a:chExt cx="253147" cy="358253"/>
            </a:xfrm>
          </p:grpSpPr>
          <p:pic>
            <p:nvPicPr>
              <p:cNvPr id="16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8" name="167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9" name="168 Grupo"/>
            <p:cNvGrpSpPr/>
            <p:nvPr/>
          </p:nvGrpSpPr>
          <p:grpSpPr>
            <a:xfrm rot="840000" flipH="1">
              <a:off x="4171002" y="4342263"/>
              <a:ext cx="253147" cy="358253"/>
              <a:chOff x="4032250" y="2756848"/>
              <a:chExt cx="253147" cy="358253"/>
            </a:xfrm>
          </p:grpSpPr>
          <p:pic>
            <p:nvPicPr>
              <p:cNvPr id="17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1" name="170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2" name="171 Grupo"/>
            <p:cNvGrpSpPr/>
            <p:nvPr/>
          </p:nvGrpSpPr>
          <p:grpSpPr>
            <a:xfrm>
              <a:off x="3734274" y="3168555"/>
              <a:ext cx="253147" cy="358253"/>
              <a:chOff x="4032250" y="2756848"/>
              <a:chExt cx="253147" cy="358253"/>
            </a:xfrm>
          </p:grpSpPr>
          <p:pic>
            <p:nvPicPr>
              <p:cNvPr id="173"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4" name="173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5" name="174 Grupo"/>
            <p:cNvGrpSpPr/>
            <p:nvPr/>
          </p:nvGrpSpPr>
          <p:grpSpPr>
            <a:xfrm rot="16200000" flipH="1">
              <a:off x="4487175" y="3744036"/>
              <a:ext cx="253147" cy="358253"/>
              <a:chOff x="4032250" y="2756848"/>
              <a:chExt cx="253147" cy="358253"/>
            </a:xfrm>
          </p:grpSpPr>
          <p:pic>
            <p:nvPicPr>
              <p:cNvPr id="17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7" name="176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8" name="177 Grupo"/>
            <p:cNvGrpSpPr/>
            <p:nvPr/>
          </p:nvGrpSpPr>
          <p:grpSpPr>
            <a:xfrm rot="-1260000">
              <a:off x="4530393" y="3295935"/>
              <a:ext cx="253147" cy="358253"/>
              <a:chOff x="4032250" y="2756848"/>
              <a:chExt cx="253147" cy="358253"/>
            </a:xfrm>
          </p:grpSpPr>
          <p:pic>
            <p:nvPicPr>
              <p:cNvPr id="17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0" name="179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81" name="180 Grupo"/>
            <p:cNvGrpSpPr/>
            <p:nvPr/>
          </p:nvGrpSpPr>
          <p:grpSpPr>
            <a:xfrm>
              <a:off x="4928453" y="3844120"/>
              <a:ext cx="253147" cy="358253"/>
              <a:chOff x="4032250" y="2756848"/>
              <a:chExt cx="253147" cy="358253"/>
            </a:xfrm>
          </p:grpSpPr>
          <p:pic>
            <p:nvPicPr>
              <p:cNvPr id="18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3" name="182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84" name="183 Grupo"/>
            <p:cNvGrpSpPr/>
            <p:nvPr/>
          </p:nvGrpSpPr>
          <p:grpSpPr>
            <a:xfrm rot="16200000">
              <a:off x="4971671" y="3355075"/>
              <a:ext cx="253147" cy="358253"/>
              <a:chOff x="4032250" y="2756848"/>
              <a:chExt cx="253147" cy="358253"/>
            </a:xfrm>
          </p:grpSpPr>
          <p:pic>
            <p:nvPicPr>
              <p:cNvPr id="18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6" name="185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87" name="186 Grupo"/>
            <p:cNvGrpSpPr/>
            <p:nvPr/>
          </p:nvGrpSpPr>
          <p:grpSpPr>
            <a:xfrm rot="2520000">
              <a:off x="5017163" y="4274022"/>
              <a:ext cx="253147" cy="358253"/>
              <a:chOff x="4032250" y="2756848"/>
              <a:chExt cx="253147" cy="358253"/>
            </a:xfrm>
          </p:grpSpPr>
          <p:pic>
            <p:nvPicPr>
              <p:cNvPr id="188"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9" name="188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0" name="189 Grupo"/>
            <p:cNvGrpSpPr/>
            <p:nvPr/>
          </p:nvGrpSpPr>
          <p:grpSpPr>
            <a:xfrm>
              <a:off x="3791141" y="2365612"/>
              <a:ext cx="253147" cy="358253"/>
              <a:chOff x="4032250" y="2756848"/>
              <a:chExt cx="253147" cy="358253"/>
            </a:xfrm>
          </p:grpSpPr>
          <p:pic>
            <p:nvPicPr>
              <p:cNvPr id="191"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2" name="191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3" name="192 Grupo"/>
            <p:cNvGrpSpPr/>
            <p:nvPr/>
          </p:nvGrpSpPr>
          <p:grpSpPr>
            <a:xfrm rot="1500000">
              <a:off x="4571339" y="2954739"/>
              <a:ext cx="253147" cy="358253"/>
              <a:chOff x="4032250" y="2756848"/>
              <a:chExt cx="253147" cy="358253"/>
            </a:xfrm>
          </p:grpSpPr>
          <p:pic>
            <p:nvPicPr>
              <p:cNvPr id="19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5" name="194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6" name="195 Grupo"/>
            <p:cNvGrpSpPr/>
            <p:nvPr/>
          </p:nvGrpSpPr>
          <p:grpSpPr>
            <a:xfrm rot="16200000">
              <a:off x="4166454" y="2481618"/>
              <a:ext cx="253147" cy="358253"/>
              <a:chOff x="4032250" y="2756848"/>
              <a:chExt cx="253147" cy="358253"/>
            </a:xfrm>
          </p:grpSpPr>
          <p:pic>
            <p:nvPicPr>
              <p:cNvPr id="197"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8" name="197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9" name="198 Grupo"/>
            <p:cNvGrpSpPr/>
            <p:nvPr/>
          </p:nvGrpSpPr>
          <p:grpSpPr>
            <a:xfrm rot="840000" flipH="1">
              <a:off x="4159629" y="2734101"/>
              <a:ext cx="253147" cy="358253"/>
              <a:chOff x="4032250" y="2756848"/>
              <a:chExt cx="253147" cy="358253"/>
            </a:xfrm>
          </p:grpSpPr>
          <p:pic>
            <p:nvPicPr>
              <p:cNvPr id="20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1" name="200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02" name="201 Grupo"/>
            <p:cNvGrpSpPr/>
            <p:nvPr/>
          </p:nvGrpSpPr>
          <p:grpSpPr>
            <a:xfrm rot="16200000" flipH="1">
              <a:off x="5021713" y="2436126"/>
              <a:ext cx="253147" cy="358253"/>
              <a:chOff x="4032250" y="2756848"/>
              <a:chExt cx="253147" cy="358253"/>
            </a:xfrm>
          </p:grpSpPr>
          <p:pic>
            <p:nvPicPr>
              <p:cNvPr id="203"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4" name="203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05" name="204 Grupo"/>
            <p:cNvGrpSpPr/>
            <p:nvPr/>
          </p:nvGrpSpPr>
          <p:grpSpPr>
            <a:xfrm>
              <a:off x="4548591" y="2467970"/>
              <a:ext cx="253147" cy="358253"/>
              <a:chOff x="4032250" y="2756848"/>
              <a:chExt cx="253147" cy="358253"/>
            </a:xfrm>
          </p:grpSpPr>
          <p:pic>
            <p:nvPicPr>
              <p:cNvPr id="20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7" name="206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08" name="207 Grupo"/>
            <p:cNvGrpSpPr/>
            <p:nvPr/>
          </p:nvGrpSpPr>
          <p:grpSpPr>
            <a:xfrm rot="2520000">
              <a:off x="4937551" y="2720452"/>
              <a:ext cx="253147" cy="358253"/>
              <a:chOff x="4032250" y="2756848"/>
              <a:chExt cx="253147" cy="358253"/>
            </a:xfrm>
          </p:grpSpPr>
          <p:pic>
            <p:nvPicPr>
              <p:cNvPr id="20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0"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0" name="209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11" name="210 Flecha arriba"/>
            <p:cNvSpPr/>
            <p:nvPr/>
          </p:nvSpPr>
          <p:spPr>
            <a:xfrm>
              <a:off x="4001069" y="2797791"/>
              <a:ext cx="175145" cy="452650"/>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2" name="211 Flecha arriba"/>
            <p:cNvSpPr/>
            <p:nvPr/>
          </p:nvSpPr>
          <p:spPr>
            <a:xfrm flipV="1">
              <a:off x="4426425" y="2661312"/>
              <a:ext cx="172871" cy="550458"/>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13" name="212 Grupo"/>
            <p:cNvGrpSpPr/>
            <p:nvPr/>
          </p:nvGrpSpPr>
          <p:grpSpPr>
            <a:xfrm rot="5400000">
              <a:off x="3904872" y="2725004"/>
              <a:ext cx="225851" cy="358253"/>
              <a:chOff x="4086841" y="2756848"/>
              <a:chExt cx="225851" cy="358253"/>
            </a:xfrm>
          </p:grpSpPr>
          <p:pic>
            <p:nvPicPr>
              <p:cNvPr id="214"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86841" y="2889250"/>
                <a:ext cx="225851" cy="22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5" name="214 Conector recto de flecha"/>
              <p:cNvCxnSpPr/>
              <p:nvPr/>
            </p:nvCxnSpPr>
            <p:spPr>
              <a:xfrm flipV="1">
                <a:off x="4189863" y="2756848"/>
                <a:ext cx="95534" cy="163773"/>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16" name="215 Flecha arriba"/>
            <p:cNvSpPr/>
            <p:nvPr/>
          </p:nvSpPr>
          <p:spPr>
            <a:xfrm>
              <a:off x="4767619" y="2811439"/>
              <a:ext cx="145575" cy="427629"/>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8" name="217 Flecha arriba"/>
            <p:cNvSpPr/>
            <p:nvPr/>
          </p:nvSpPr>
          <p:spPr>
            <a:xfrm flipV="1">
              <a:off x="5097439" y="2513462"/>
              <a:ext cx="172871" cy="550458"/>
            </a:xfrm>
            <a:prstGeom prst="upArrow">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9" name="218 Cilindro"/>
            <p:cNvSpPr/>
            <p:nvPr/>
          </p:nvSpPr>
          <p:spPr>
            <a:xfrm>
              <a:off x="3714466" y="1965276"/>
              <a:ext cx="1624084" cy="614149"/>
            </a:xfrm>
            <a:prstGeom prst="can">
              <a:avLst>
                <a:gd name="adj" fmla="val 47581"/>
              </a:avLst>
            </a:prstGeom>
            <a:blipFill>
              <a:blip r:embed="rId5"/>
              <a:tile tx="0" ty="0" sx="100000" sy="100000" flip="none" algn="tl"/>
            </a:bli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4" name="23 CuadroTexto"/>
          <p:cNvSpPr txBox="1"/>
          <p:nvPr/>
        </p:nvSpPr>
        <p:spPr>
          <a:xfrm>
            <a:off x="2593073" y="1624083"/>
            <a:ext cx="5950425" cy="4247317"/>
          </a:xfrm>
          <a:prstGeom prst="rect">
            <a:avLst/>
          </a:prstGeom>
          <a:noFill/>
        </p:spPr>
        <p:txBody>
          <a:bodyPr wrap="square" rtlCol="0">
            <a:spAutoFit/>
          </a:bodyPr>
          <a:lstStyle/>
          <a:p>
            <a:pPr marL="285750" indent="-285750" algn="just">
              <a:buFont typeface="Wingdings"/>
              <a:buChar char="@"/>
            </a:pPr>
            <a:r>
              <a:rPr lang="es-ES" dirty="0" smtClean="0">
                <a:sym typeface="Wingdings"/>
              </a:rPr>
              <a:t>Las interacciones entre las partículas provocan el fenómeno llamado </a:t>
            </a:r>
            <a:r>
              <a:rPr lang="es-ES" b="1" dirty="0" smtClean="0">
                <a:effectLst>
                  <a:outerShdw blurRad="38100" dist="38100" dir="2700000" algn="tl">
                    <a:srgbClr val="000000">
                      <a:alpha val="43137"/>
                    </a:srgbClr>
                  </a:outerShdw>
                </a:effectLst>
                <a:sym typeface="Wingdings"/>
              </a:rPr>
              <a:t>viscosidad </a:t>
            </a:r>
            <a:r>
              <a:rPr lang="es-ES" dirty="0" smtClean="0">
                <a:sym typeface="Wingdings"/>
              </a:rPr>
              <a:t>(resistencia a la fluidez).</a:t>
            </a:r>
          </a:p>
          <a:p>
            <a:pPr marL="285750" indent="-285750" algn="just">
              <a:buFont typeface="Wingdings"/>
              <a:buChar char="@"/>
            </a:pPr>
            <a:endParaRPr lang="es-ES" dirty="0">
              <a:sym typeface="Wingdings"/>
            </a:endParaRPr>
          </a:p>
          <a:p>
            <a:pPr marL="285750" indent="-285750" algn="just">
              <a:buFont typeface="Wingdings"/>
              <a:buChar char="@"/>
            </a:pPr>
            <a:r>
              <a:rPr lang="es-ES" dirty="0" smtClean="0">
                <a:sym typeface="Wingdings"/>
              </a:rPr>
              <a:t>A cierta temperatura, algunas moléculas del líquido alcanzan la energía cinética necesaria para escapar de la superficie del líquido: </a:t>
            </a:r>
            <a:r>
              <a:rPr lang="es-ES" b="1" dirty="0" smtClean="0">
                <a:effectLst>
                  <a:outerShdw blurRad="38100" dist="38100" dir="2700000" algn="tl">
                    <a:srgbClr val="000000">
                      <a:alpha val="43137"/>
                    </a:srgbClr>
                  </a:outerShdw>
                </a:effectLst>
                <a:sym typeface="Wingdings"/>
              </a:rPr>
              <a:t>evaporación</a:t>
            </a:r>
            <a:r>
              <a:rPr lang="es-ES" dirty="0" smtClean="0">
                <a:sym typeface="Wingdings"/>
              </a:rPr>
              <a:t>.</a:t>
            </a:r>
          </a:p>
          <a:p>
            <a:pPr marL="285750" indent="-285750" algn="just">
              <a:buFont typeface="Wingdings"/>
              <a:buChar char="@"/>
            </a:pPr>
            <a:endParaRPr lang="es-ES" dirty="0">
              <a:sym typeface="Wingdings"/>
            </a:endParaRPr>
          </a:p>
          <a:p>
            <a:pPr marL="285750" indent="-285750" algn="just">
              <a:buFont typeface="Wingdings"/>
              <a:buChar char="@"/>
            </a:pPr>
            <a:r>
              <a:rPr lang="es-ES" dirty="0" smtClean="0">
                <a:sym typeface="Wingdings"/>
              </a:rPr>
              <a:t>Muchas partículas que escapan de la superficie libre del líquido chocan entre sí, con otras y con superficie frías: se </a:t>
            </a:r>
            <a:r>
              <a:rPr lang="es-ES" b="1" dirty="0" smtClean="0">
                <a:effectLst>
                  <a:outerShdw blurRad="38100" dist="38100" dir="2700000" algn="tl">
                    <a:srgbClr val="000000">
                      <a:alpha val="43137"/>
                    </a:srgbClr>
                  </a:outerShdw>
                </a:effectLst>
                <a:sym typeface="Wingdings"/>
              </a:rPr>
              <a:t>condensan</a:t>
            </a:r>
            <a:r>
              <a:rPr lang="es-ES" dirty="0" smtClean="0">
                <a:sym typeface="Wingdings"/>
              </a:rPr>
              <a:t>.</a:t>
            </a:r>
          </a:p>
          <a:p>
            <a:pPr marL="285750" indent="-285750" algn="just">
              <a:buFont typeface="Wingdings"/>
              <a:buChar char="@"/>
            </a:pPr>
            <a:endParaRPr lang="es-ES" dirty="0" smtClean="0">
              <a:sym typeface="Wingdings"/>
            </a:endParaRPr>
          </a:p>
          <a:p>
            <a:pPr marL="285750" indent="-285750" algn="just">
              <a:buFont typeface="Wingdings"/>
              <a:buChar char="@"/>
            </a:pPr>
            <a:r>
              <a:rPr lang="es-ES" dirty="0" smtClean="0"/>
              <a:t>Si el recipiente está cerrado alcanzan un equilibrio entre las partículas que pasan al estado vapor y viceversa.</a:t>
            </a:r>
            <a:endParaRPr lang="es-ES" dirty="0"/>
          </a:p>
        </p:txBody>
      </p:sp>
      <p:sp>
        <p:nvSpPr>
          <p:cNvPr id="221" name="220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224" name="22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225"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21</a:t>
            </a:fld>
            <a:endParaRPr lang="es-ES" dirty="0">
              <a:solidFill>
                <a:srgbClr val="C00000"/>
              </a:solidFill>
            </a:endParaRPr>
          </a:p>
        </p:txBody>
      </p:sp>
    </p:spTree>
    <p:extLst>
      <p:ext uri="{BB962C8B-B14F-4D97-AF65-F5344CB8AC3E}">
        <p14:creationId xmlns:p14="http://schemas.microsoft.com/office/powerpoint/2010/main" val="24004735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par>
                          <p:cTn id="13" fill="hold">
                            <p:stCondLst>
                              <p:cond delay="0"/>
                            </p:stCondLst>
                            <p:childTnLst>
                              <p:par>
                                <p:cTn id="14" presetID="24"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to="" calcmode="lin" valueType="num">
                                      <p:cBhvr>
                                        <p:cTn id="16" dur="1" fill="hold"/>
                                        <p:tgtEl>
                                          <p:spTgt spid="20"/>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4">
                                            <p:txEl>
                                              <p:pRg st="0" end="0"/>
                                            </p:txEl>
                                          </p:spTgt>
                                        </p:tgtEl>
                                        <p:attrNameLst>
                                          <p:attrName>style.visibility</p:attrName>
                                        </p:attrNameLst>
                                      </p:cBhvr>
                                      <p:to>
                                        <p:strVal val="visible"/>
                                      </p:to>
                                    </p:set>
                                    <p:animEffect transition="in" filter="wipe(left)">
                                      <p:cBhvr>
                                        <p:cTn id="21" dur="1000"/>
                                        <p:tgtEl>
                                          <p:spTgt spid="2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4">
                                            <p:txEl>
                                              <p:pRg st="2" end="2"/>
                                            </p:txEl>
                                          </p:spTgt>
                                        </p:tgtEl>
                                        <p:attrNameLst>
                                          <p:attrName>style.visibility</p:attrName>
                                        </p:attrNameLst>
                                      </p:cBhvr>
                                      <p:to>
                                        <p:strVal val="visible"/>
                                      </p:to>
                                    </p:set>
                                    <p:animEffect transition="in" filter="wipe(left)">
                                      <p:cBhvr>
                                        <p:cTn id="26" dur="1000"/>
                                        <p:tgtEl>
                                          <p:spTgt spid="2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4">
                                            <p:txEl>
                                              <p:pRg st="4" end="4"/>
                                            </p:txEl>
                                          </p:spTgt>
                                        </p:tgtEl>
                                        <p:attrNameLst>
                                          <p:attrName>style.visibility</p:attrName>
                                        </p:attrNameLst>
                                      </p:cBhvr>
                                      <p:to>
                                        <p:strVal val="visible"/>
                                      </p:to>
                                    </p:set>
                                    <p:animEffect transition="in" filter="wipe(left)">
                                      <p:cBhvr>
                                        <p:cTn id="31" dur="1000"/>
                                        <p:tgtEl>
                                          <p:spTgt spid="2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4">
                                            <p:txEl>
                                              <p:pRg st="6" end="6"/>
                                            </p:txEl>
                                          </p:spTgt>
                                        </p:tgtEl>
                                        <p:attrNameLst>
                                          <p:attrName>style.visibility</p:attrName>
                                        </p:attrNameLst>
                                      </p:cBhvr>
                                      <p:to>
                                        <p:strVal val="visible"/>
                                      </p:to>
                                    </p:set>
                                    <p:animEffect transition="in" filter="wipe(left)">
                                      <p:cBhvr>
                                        <p:cTn id="36" dur="1000"/>
                                        <p:tgtEl>
                                          <p:spTgt spid="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327546" y="873457"/>
            <a:ext cx="7219665"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Justificación de las propiedades de los líquidos</a:t>
            </a:r>
            <a:endParaRPr lang="es-ES" b="1" dirty="0">
              <a:solidFill>
                <a:srgbClr val="00B050"/>
              </a:solidFill>
            </a:endParaRPr>
          </a:p>
        </p:txBody>
      </p:sp>
      <p:sp>
        <p:nvSpPr>
          <p:cNvPr id="25" name="24 CuadroTexto"/>
          <p:cNvSpPr txBox="1"/>
          <p:nvPr/>
        </p:nvSpPr>
        <p:spPr>
          <a:xfrm>
            <a:off x="368490" y="1310185"/>
            <a:ext cx="4612481" cy="369332"/>
          </a:xfrm>
          <a:prstGeom prst="rect">
            <a:avLst/>
          </a:prstGeom>
          <a:noFill/>
        </p:spPr>
        <p:txBody>
          <a:bodyPr wrap="none" rtlCol="0">
            <a:spAutoFit/>
          </a:bodyPr>
          <a:lstStyle/>
          <a:p>
            <a:r>
              <a:rPr lang="es-ES" b="1" dirty="0" smtClean="0">
                <a:solidFill>
                  <a:srgbClr val="C00000"/>
                </a:solidFill>
              </a:rPr>
              <a:t>Presión de vapor y temperatura de ebullición</a:t>
            </a:r>
            <a:endParaRPr lang="es-ES" b="1" dirty="0">
              <a:solidFill>
                <a:srgbClr val="C00000"/>
              </a:solidFill>
            </a:endParaRPr>
          </a:p>
        </p:txBody>
      </p:sp>
      <p:sp>
        <p:nvSpPr>
          <p:cNvPr id="26" name="25 CuadroTexto"/>
          <p:cNvSpPr txBox="1"/>
          <p:nvPr/>
        </p:nvSpPr>
        <p:spPr>
          <a:xfrm>
            <a:off x="409435" y="1787856"/>
            <a:ext cx="8065825" cy="923330"/>
          </a:xfrm>
          <a:prstGeom prst="rect">
            <a:avLst/>
          </a:prstGeom>
          <a:noFill/>
        </p:spPr>
        <p:txBody>
          <a:bodyPr wrap="square" rtlCol="0">
            <a:spAutoFit/>
          </a:bodyPr>
          <a:lstStyle/>
          <a:p>
            <a:pPr algn="just"/>
            <a:r>
              <a:rPr lang="es-ES" dirty="0" smtClean="0"/>
              <a:t>Cuando a un determinada temperatura existe un equilibrio entre las moléculas de líquido que escapan y las de gas que pasan a la fase líquida, la presión que se mide es la </a:t>
            </a:r>
            <a:r>
              <a:rPr lang="es-ES" b="1" dirty="0" smtClean="0">
                <a:effectLst>
                  <a:outerShdw blurRad="38100" dist="38100" dir="2700000" algn="tl">
                    <a:srgbClr val="000000">
                      <a:alpha val="43137"/>
                    </a:srgbClr>
                  </a:outerShdw>
                </a:effectLst>
              </a:rPr>
              <a:t>presión de vapor</a:t>
            </a:r>
            <a:r>
              <a:rPr lang="es-ES" dirty="0" smtClean="0"/>
              <a:t>.</a:t>
            </a:r>
            <a:endParaRPr lang="es-ES"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35763"/>
          <a:stretch/>
        </p:blipFill>
        <p:spPr bwMode="auto">
          <a:xfrm>
            <a:off x="2000431" y="2934269"/>
            <a:ext cx="2380687" cy="19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4443" y="3012531"/>
            <a:ext cx="21336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28 CuadroTexto"/>
          <p:cNvSpPr txBox="1"/>
          <p:nvPr/>
        </p:nvSpPr>
        <p:spPr>
          <a:xfrm>
            <a:off x="600501" y="5281684"/>
            <a:ext cx="7970293"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temperatura de ebullición </a:t>
            </a:r>
            <a:r>
              <a:rPr lang="es-ES" dirty="0" smtClean="0"/>
              <a:t>de un líquido es aquella para la cual la presión de vapor es igual a la presión exterior (la atmosférica en recipientes abiertos).</a:t>
            </a:r>
            <a:endParaRPr lang="es-ES" dirty="0"/>
          </a:p>
        </p:txBody>
      </p:sp>
      <p:sp>
        <p:nvSpPr>
          <p:cNvPr id="12" name="11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22</a:t>
            </a:fld>
            <a:endParaRPr lang="es-ES" dirty="0">
              <a:solidFill>
                <a:srgbClr val="C00000"/>
              </a:solidFill>
            </a:endParaRPr>
          </a:p>
        </p:txBody>
      </p:sp>
    </p:spTree>
    <p:extLst>
      <p:ext uri="{BB962C8B-B14F-4D97-AF65-F5344CB8AC3E}">
        <p14:creationId xmlns:p14="http://schemas.microsoft.com/office/powerpoint/2010/main" val="19917957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wipe(left)">
                                      <p:cBhvr>
                                        <p:cTn id="22" dur="1000"/>
                                        <p:tgtEl>
                                          <p:spTgt spid="10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wipe(left)">
                                      <p:cBhvr>
                                        <p:cTn id="27" dur="10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26" grpId="0"/>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368489" y="873456"/>
            <a:ext cx="7219665" cy="369332"/>
          </a:xfrm>
          <a:prstGeom prst="rect">
            <a:avLst/>
          </a:prstGeom>
          <a:noFill/>
        </p:spPr>
        <p:txBody>
          <a:bodyPr wrap="square" rtlCol="0">
            <a:spAutoFit/>
          </a:bodyPr>
          <a:lstStyle/>
          <a:p>
            <a:r>
              <a:rPr lang="es-ES" b="1" dirty="0" smtClean="0">
                <a:solidFill>
                  <a:srgbClr val="C00000"/>
                </a:solidFill>
              </a:rPr>
              <a:t>4.3. </a:t>
            </a:r>
            <a:r>
              <a:rPr lang="es-ES" b="1" dirty="0" smtClean="0">
                <a:solidFill>
                  <a:srgbClr val="00B050"/>
                </a:solidFill>
              </a:rPr>
              <a:t>Justificación de las propiedades de los sólidos</a:t>
            </a:r>
            <a:endParaRPr lang="es-ES" b="1" dirty="0">
              <a:solidFill>
                <a:srgbClr val="00B050"/>
              </a:solidFill>
            </a:endParaRPr>
          </a:p>
        </p:txBody>
      </p:sp>
      <p:sp>
        <p:nvSpPr>
          <p:cNvPr id="25" name="24 CuadroTexto"/>
          <p:cNvSpPr txBox="1"/>
          <p:nvPr/>
        </p:nvSpPr>
        <p:spPr>
          <a:xfrm>
            <a:off x="504967" y="3248166"/>
            <a:ext cx="4267835" cy="369332"/>
          </a:xfrm>
          <a:prstGeom prst="rect">
            <a:avLst/>
          </a:prstGeom>
          <a:noFill/>
        </p:spPr>
        <p:txBody>
          <a:bodyPr wrap="none" rtlCol="0">
            <a:spAutoFit/>
          </a:bodyPr>
          <a:lstStyle/>
          <a:p>
            <a:r>
              <a:rPr lang="es-ES" b="1" dirty="0" smtClean="0">
                <a:solidFill>
                  <a:srgbClr val="C00000"/>
                </a:solidFill>
              </a:rPr>
              <a:t>Presión de vapor y temperatura de fusión</a:t>
            </a:r>
            <a:endParaRPr lang="es-ES" b="1" dirty="0">
              <a:solidFill>
                <a:srgbClr val="C00000"/>
              </a:solidFill>
            </a:endParaRPr>
          </a:p>
        </p:txBody>
      </p:sp>
      <p:sp>
        <p:nvSpPr>
          <p:cNvPr id="2" name="1 CuadroTexto"/>
          <p:cNvSpPr txBox="1"/>
          <p:nvPr/>
        </p:nvSpPr>
        <p:spPr>
          <a:xfrm>
            <a:off x="3193577" y="1542196"/>
            <a:ext cx="5322626" cy="1477328"/>
          </a:xfrm>
          <a:prstGeom prst="rect">
            <a:avLst/>
          </a:prstGeom>
          <a:noFill/>
        </p:spPr>
        <p:txBody>
          <a:bodyPr wrap="square" rtlCol="0">
            <a:spAutoFit/>
          </a:bodyPr>
          <a:lstStyle/>
          <a:p>
            <a:pPr algn="just"/>
            <a:r>
              <a:rPr lang="es-ES" dirty="0" smtClean="0"/>
              <a:t>Al disminuir la temperatura de un líquido, disminuye la energía cinética de las partículas  y aumentan las fuerzas de interacción, que acaban adoptando posiciones fijas. De ahí a que los sólidos tengan </a:t>
            </a:r>
            <a:r>
              <a:rPr lang="es-ES" b="1" dirty="0" smtClean="0">
                <a:effectLst>
                  <a:outerShdw blurRad="38100" dist="38100" dir="2700000" algn="tl">
                    <a:srgbClr val="000000">
                      <a:alpha val="43137"/>
                    </a:srgbClr>
                  </a:outerShdw>
                </a:effectLst>
              </a:rPr>
              <a:t>forma</a:t>
            </a:r>
            <a:r>
              <a:rPr lang="es-ES" dirty="0" smtClean="0"/>
              <a:t> y </a:t>
            </a:r>
            <a:r>
              <a:rPr lang="es-ES" b="1" dirty="0" smtClean="0">
                <a:effectLst>
                  <a:outerShdw blurRad="38100" dist="38100" dir="2700000" algn="tl">
                    <a:srgbClr val="000000">
                      <a:alpha val="43137"/>
                    </a:srgbClr>
                  </a:outerShdw>
                </a:effectLst>
              </a:rPr>
              <a:t>volumen propios</a:t>
            </a:r>
            <a:r>
              <a:rPr lang="es-ES" dirty="0" smtClean="0"/>
              <a:t>. </a:t>
            </a:r>
            <a:endParaRPr lang="es-E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745" y="1337695"/>
            <a:ext cx="198120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21 Grupo"/>
          <p:cNvGrpSpPr/>
          <p:nvPr/>
        </p:nvGrpSpPr>
        <p:grpSpPr>
          <a:xfrm>
            <a:off x="507780" y="4504816"/>
            <a:ext cx="1386636" cy="1487939"/>
            <a:chOff x="193882" y="4081737"/>
            <a:chExt cx="1386636" cy="1487939"/>
          </a:xfrm>
        </p:grpSpPr>
        <p:grpSp>
          <p:nvGrpSpPr>
            <p:cNvPr id="23" name="22 Grupo"/>
            <p:cNvGrpSpPr/>
            <p:nvPr/>
          </p:nvGrpSpPr>
          <p:grpSpPr>
            <a:xfrm>
              <a:off x="531506" y="4081737"/>
              <a:ext cx="1049012" cy="1178451"/>
              <a:chOff x="320491" y="4236481"/>
              <a:chExt cx="1049012" cy="1178451"/>
            </a:xfrm>
          </p:grpSpPr>
          <p:grpSp>
            <p:nvGrpSpPr>
              <p:cNvPr id="118" name="117 Grupo"/>
              <p:cNvGrpSpPr/>
              <p:nvPr/>
            </p:nvGrpSpPr>
            <p:grpSpPr>
              <a:xfrm>
                <a:off x="320491" y="4916418"/>
                <a:ext cx="1037289" cy="261706"/>
                <a:chOff x="334559" y="4916418"/>
                <a:chExt cx="1037289" cy="261706"/>
              </a:xfrm>
            </p:grpSpPr>
            <p:pic>
              <p:nvPicPr>
                <p:cNvPr id="14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19" name="118 Grupo"/>
              <p:cNvGrpSpPr/>
              <p:nvPr/>
            </p:nvGrpSpPr>
            <p:grpSpPr>
              <a:xfrm>
                <a:off x="332214" y="5153226"/>
                <a:ext cx="1037289" cy="261706"/>
                <a:chOff x="334559" y="4916418"/>
                <a:chExt cx="1037289" cy="261706"/>
              </a:xfrm>
            </p:grpSpPr>
            <p:pic>
              <p:nvPicPr>
                <p:cNvPr id="13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0" name="119 Grupo"/>
              <p:cNvGrpSpPr/>
              <p:nvPr/>
            </p:nvGrpSpPr>
            <p:grpSpPr>
              <a:xfrm>
                <a:off x="329870" y="4686647"/>
                <a:ext cx="1037289" cy="261706"/>
                <a:chOff x="334559" y="4916418"/>
                <a:chExt cx="1037289" cy="261706"/>
              </a:xfrm>
            </p:grpSpPr>
            <p:pic>
              <p:nvPicPr>
                <p:cNvPr id="13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1" name="120 Grupo"/>
              <p:cNvGrpSpPr/>
              <p:nvPr/>
            </p:nvGrpSpPr>
            <p:grpSpPr>
              <a:xfrm>
                <a:off x="329869" y="4461565"/>
                <a:ext cx="1037289" cy="261706"/>
                <a:chOff x="334559" y="4916418"/>
                <a:chExt cx="1037289" cy="261706"/>
              </a:xfrm>
            </p:grpSpPr>
            <p:pic>
              <p:nvPicPr>
                <p:cNvPr id="12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2" name="121 Grupo"/>
              <p:cNvGrpSpPr/>
              <p:nvPr/>
            </p:nvGrpSpPr>
            <p:grpSpPr>
              <a:xfrm>
                <a:off x="329870" y="4236481"/>
                <a:ext cx="1037289" cy="261706"/>
                <a:chOff x="334559" y="4916418"/>
                <a:chExt cx="1037289" cy="261706"/>
              </a:xfrm>
            </p:grpSpPr>
            <p:pic>
              <p:nvPicPr>
                <p:cNvPr id="12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4" name="23 Grupo"/>
            <p:cNvGrpSpPr/>
            <p:nvPr/>
          </p:nvGrpSpPr>
          <p:grpSpPr>
            <a:xfrm>
              <a:off x="430688" y="4191934"/>
              <a:ext cx="1049012" cy="1178451"/>
              <a:chOff x="320491" y="4236481"/>
              <a:chExt cx="1049012" cy="1178451"/>
            </a:xfrm>
          </p:grpSpPr>
          <p:grpSp>
            <p:nvGrpSpPr>
              <p:cNvPr id="88" name="87 Grupo"/>
              <p:cNvGrpSpPr/>
              <p:nvPr/>
            </p:nvGrpSpPr>
            <p:grpSpPr>
              <a:xfrm>
                <a:off x="320491" y="4916418"/>
                <a:ext cx="1037289" cy="261706"/>
                <a:chOff x="334559" y="4916418"/>
                <a:chExt cx="1037289" cy="261706"/>
              </a:xfrm>
            </p:grpSpPr>
            <p:pic>
              <p:nvPicPr>
                <p:cNvPr id="11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9" name="88 Grupo"/>
              <p:cNvGrpSpPr/>
              <p:nvPr/>
            </p:nvGrpSpPr>
            <p:grpSpPr>
              <a:xfrm>
                <a:off x="332214" y="5153226"/>
                <a:ext cx="1037289" cy="261706"/>
                <a:chOff x="334559" y="4916418"/>
                <a:chExt cx="1037289" cy="261706"/>
              </a:xfrm>
            </p:grpSpPr>
            <p:pic>
              <p:nvPicPr>
                <p:cNvPr id="10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0" name="89 Grupo"/>
              <p:cNvGrpSpPr/>
              <p:nvPr/>
            </p:nvGrpSpPr>
            <p:grpSpPr>
              <a:xfrm>
                <a:off x="329870" y="4686647"/>
                <a:ext cx="1037289" cy="261706"/>
                <a:chOff x="334559" y="4916418"/>
                <a:chExt cx="1037289" cy="261706"/>
              </a:xfrm>
            </p:grpSpPr>
            <p:pic>
              <p:nvPicPr>
                <p:cNvPr id="10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1" name="90 Grupo"/>
              <p:cNvGrpSpPr/>
              <p:nvPr/>
            </p:nvGrpSpPr>
            <p:grpSpPr>
              <a:xfrm>
                <a:off x="329869" y="4461565"/>
                <a:ext cx="1037289" cy="261706"/>
                <a:chOff x="334559" y="4916418"/>
                <a:chExt cx="1037289" cy="261706"/>
              </a:xfrm>
            </p:grpSpPr>
            <p:pic>
              <p:nvPicPr>
                <p:cNvPr id="9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2" name="91 Grupo"/>
              <p:cNvGrpSpPr/>
              <p:nvPr/>
            </p:nvGrpSpPr>
            <p:grpSpPr>
              <a:xfrm>
                <a:off x="329870" y="4236481"/>
                <a:ext cx="1037289" cy="261706"/>
                <a:chOff x="334559" y="4916418"/>
                <a:chExt cx="1037289" cy="261706"/>
              </a:xfrm>
            </p:grpSpPr>
            <p:pic>
              <p:nvPicPr>
                <p:cNvPr id="9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6" name="25 Grupo"/>
            <p:cNvGrpSpPr/>
            <p:nvPr/>
          </p:nvGrpSpPr>
          <p:grpSpPr>
            <a:xfrm>
              <a:off x="306424" y="4306819"/>
              <a:ext cx="1049012" cy="1178451"/>
              <a:chOff x="320491" y="4236481"/>
              <a:chExt cx="1049012" cy="1178451"/>
            </a:xfrm>
          </p:grpSpPr>
          <p:grpSp>
            <p:nvGrpSpPr>
              <p:cNvPr id="58" name="57 Grupo"/>
              <p:cNvGrpSpPr/>
              <p:nvPr/>
            </p:nvGrpSpPr>
            <p:grpSpPr>
              <a:xfrm>
                <a:off x="320491" y="4916418"/>
                <a:ext cx="1037289" cy="261706"/>
                <a:chOff x="334559" y="4916418"/>
                <a:chExt cx="1037289" cy="261706"/>
              </a:xfrm>
            </p:grpSpPr>
            <p:pic>
              <p:nvPicPr>
                <p:cNvPr id="8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9" name="58 Grupo"/>
              <p:cNvGrpSpPr/>
              <p:nvPr/>
            </p:nvGrpSpPr>
            <p:grpSpPr>
              <a:xfrm>
                <a:off x="332214" y="5153226"/>
                <a:ext cx="1037289" cy="261706"/>
                <a:chOff x="334559" y="4916418"/>
                <a:chExt cx="1037289" cy="261706"/>
              </a:xfrm>
            </p:grpSpPr>
            <p:pic>
              <p:nvPicPr>
                <p:cNvPr id="7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0" name="59 Grupo"/>
              <p:cNvGrpSpPr/>
              <p:nvPr/>
            </p:nvGrpSpPr>
            <p:grpSpPr>
              <a:xfrm>
                <a:off x="329870" y="4686647"/>
                <a:ext cx="1037289" cy="261706"/>
                <a:chOff x="334559" y="4916418"/>
                <a:chExt cx="1037289" cy="261706"/>
              </a:xfrm>
            </p:grpSpPr>
            <p:pic>
              <p:nvPicPr>
                <p:cNvPr id="7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1" name="60 Grupo"/>
              <p:cNvGrpSpPr/>
              <p:nvPr/>
            </p:nvGrpSpPr>
            <p:grpSpPr>
              <a:xfrm>
                <a:off x="329869" y="4461565"/>
                <a:ext cx="1037289" cy="261706"/>
                <a:chOff x="334559" y="4916418"/>
                <a:chExt cx="1037289" cy="261706"/>
              </a:xfrm>
            </p:grpSpPr>
            <p:pic>
              <p:nvPicPr>
                <p:cNvPr id="6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2" name="61 Grupo"/>
              <p:cNvGrpSpPr/>
              <p:nvPr/>
            </p:nvGrpSpPr>
            <p:grpSpPr>
              <a:xfrm>
                <a:off x="329870" y="4236481"/>
                <a:ext cx="1037289" cy="261706"/>
                <a:chOff x="334559" y="4916418"/>
                <a:chExt cx="1037289" cy="261706"/>
              </a:xfrm>
            </p:grpSpPr>
            <p:pic>
              <p:nvPicPr>
                <p:cNvPr id="6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7" name="26 Grupo"/>
            <p:cNvGrpSpPr/>
            <p:nvPr/>
          </p:nvGrpSpPr>
          <p:grpSpPr>
            <a:xfrm>
              <a:off x="193882" y="4391225"/>
              <a:ext cx="1049012" cy="1178451"/>
              <a:chOff x="320491" y="4236481"/>
              <a:chExt cx="1049012" cy="1178451"/>
            </a:xfrm>
          </p:grpSpPr>
          <p:grpSp>
            <p:nvGrpSpPr>
              <p:cNvPr id="28" name="27 Grupo"/>
              <p:cNvGrpSpPr/>
              <p:nvPr/>
            </p:nvGrpSpPr>
            <p:grpSpPr>
              <a:xfrm>
                <a:off x="320491" y="4916418"/>
                <a:ext cx="1037289" cy="261706"/>
                <a:chOff x="334559" y="4916418"/>
                <a:chExt cx="1037289" cy="261706"/>
              </a:xfrm>
            </p:grpSpPr>
            <p:pic>
              <p:nvPicPr>
                <p:cNvPr id="5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28 Grupo"/>
              <p:cNvGrpSpPr/>
              <p:nvPr/>
            </p:nvGrpSpPr>
            <p:grpSpPr>
              <a:xfrm>
                <a:off x="332214" y="5153226"/>
                <a:ext cx="1037289" cy="261706"/>
                <a:chOff x="334559" y="4916418"/>
                <a:chExt cx="1037289" cy="261706"/>
              </a:xfrm>
            </p:grpSpPr>
            <p:pic>
              <p:nvPicPr>
                <p:cNvPr id="4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0" name="29 Grupo"/>
              <p:cNvGrpSpPr/>
              <p:nvPr/>
            </p:nvGrpSpPr>
            <p:grpSpPr>
              <a:xfrm>
                <a:off x="329870" y="4686647"/>
                <a:ext cx="1037289" cy="261706"/>
                <a:chOff x="334559" y="4916418"/>
                <a:chExt cx="1037289" cy="261706"/>
              </a:xfrm>
            </p:grpSpPr>
            <p:pic>
              <p:nvPicPr>
                <p:cNvPr id="4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1" name="30 Grupo"/>
              <p:cNvGrpSpPr/>
              <p:nvPr/>
            </p:nvGrpSpPr>
            <p:grpSpPr>
              <a:xfrm>
                <a:off x="329869" y="4461565"/>
                <a:ext cx="1037289" cy="261706"/>
                <a:chOff x="334559" y="4916418"/>
                <a:chExt cx="1037289" cy="261706"/>
              </a:xfrm>
            </p:grpSpPr>
            <p:pic>
              <p:nvPicPr>
                <p:cNvPr id="3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2" name="31 Grupo"/>
              <p:cNvGrpSpPr/>
              <p:nvPr/>
            </p:nvGrpSpPr>
            <p:grpSpPr>
              <a:xfrm>
                <a:off x="329870" y="4236481"/>
                <a:ext cx="1037289" cy="261706"/>
                <a:chOff x="334559" y="4916418"/>
                <a:chExt cx="1037289" cy="261706"/>
              </a:xfrm>
            </p:grpSpPr>
            <p:pic>
              <p:nvPicPr>
                <p:cNvPr id="3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142"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2253"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559"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678"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521" y="491641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grpSp>
        <p:nvGrpSpPr>
          <p:cNvPr id="175" name="174 Grupo"/>
          <p:cNvGrpSpPr/>
          <p:nvPr/>
        </p:nvGrpSpPr>
        <p:grpSpPr>
          <a:xfrm>
            <a:off x="2946322" y="3847624"/>
            <a:ext cx="1498962" cy="1218309"/>
            <a:chOff x="3000913" y="3601965"/>
            <a:chExt cx="1498962" cy="1218309"/>
          </a:xfrm>
        </p:grpSpPr>
        <p:pic>
          <p:nvPicPr>
            <p:cNvPr id="16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3773" y="455856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3" name="172 Grupo"/>
            <p:cNvGrpSpPr/>
            <p:nvPr/>
          </p:nvGrpSpPr>
          <p:grpSpPr>
            <a:xfrm>
              <a:off x="3000913" y="3601965"/>
              <a:ext cx="1498962" cy="1190174"/>
              <a:chOff x="3000913" y="3601965"/>
              <a:chExt cx="1498962" cy="1190174"/>
            </a:xfrm>
          </p:grpSpPr>
          <p:pic>
            <p:nvPicPr>
              <p:cNvPr id="14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00913" y="423969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79311" y="4492917"/>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2514" y="4295969"/>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9731" y="381766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8541" y="426843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0599" y="405447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56462" y="442023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97627" y="406854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58913" y="432176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1738" y="389738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9442" y="416467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8169" y="391565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2163" y="402399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9195" y="360196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1811" y="3742642"/>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1403" y="453043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5"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5464" y="4410963"/>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6"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68777" y="395365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7"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27843" y="3658236"/>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7578" y="384111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1"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2840" y="3630100"/>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3" name="2 Flecha derecha"/>
          <p:cNvSpPr/>
          <p:nvPr/>
        </p:nvSpPr>
        <p:spPr>
          <a:xfrm rot="20010142">
            <a:off x="2142698" y="4667533"/>
            <a:ext cx="559559" cy="177421"/>
          </a:xfrm>
          <a:prstGeom prst="rightArrow">
            <a:avLst/>
          </a:prstGeom>
          <a:gradFill flip="none" rotWithShape="1">
            <a:gsLst>
              <a:gs pos="0">
                <a:schemeClr val="accent1">
                  <a:tint val="66000"/>
                  <a:satMod val="160000"/>
                </a:schemeClr>
              </a:gs>
              <a:gs pos="50000">
                <a:srgbClr val="FF6600"/>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72" name="171 Grupo"/>
          <p:cNvGrpSpPr/>
          <p:nvPr/>
        </p:nvGrpSpPr>
        <p:grpSpPr>
          <a:xfrm>
            <a:off x="2756033" y="5505897"/>
            <a:ext cx="975938" cy="550583"/>
            <a:chOff x="2810624" y="5260238"/>
            <a:chExt cx="975938" cy="550583"/>
          </a:xfrm>
        </p:grpSpPr>
        <p:pic>
          <p:nvPicPr>
            <p:cNvPr id="19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0624" y="5260238"/>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9"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3023" y="554911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4856" y="5455855"/>
              <a:ext cx="261706" cy="26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1" name="200 Flecha derecha"/>
          <p:cNvSpPr/>
          <p:nvPr/>
        </p:nvSpPr>
        <p:spPr>
          <a:xfrm rot="1589858" flipV="1">
            <a:off x="2158621" y="5488673"/>
            <a:ext cx="559559" cy="177421"/>
          </a:xfrm>
          <a:prstGeom prst="rightArrow">
            <a:avLst/>
          </a:prstGeom>
          <a:gradFill flip="none" rotWithShape="1">
            <a:gsLst>
              <a:gs pos="0">
                <a:schemeClr val="accent1">
                  <a:tint val="66000"/>
                  <a:satMod val="160000"/>
                </a:schemeClr>
              </a:gs>
              <a:gs pos="50000">
                <a:srgbClr val="FF6600"/>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4558352" y="3671247"/>
            <a:ext cx="4080681" cy="923330"/>
          </a:xfrm>
          <a:prstGeom prst="rect">
            <a:avLst/>
          </a:prstGeom>
          <a:noFill/>
        </p:spPr>
        <p:txBody>
          <a:bodyPr wrap="square" rtlCol="0">
            <a:spAutoFit/>
          </a:bodyPr>
          <a:lstStyle/>
          <a:p>
            <a:pPr algn="just"/>
            <a:r>
              <a:rPr lang="es-ES" dirty="0" smtClean="0"/>
              <a:t>A presión constante, si se aumenta la temperatura, el sólido pierde su rigidez y </a:t>
            </a:r>
            <a:r>
              <a:rPr lang="es-ES" b="1" dirty="0" smtClean="0">
                <a:effectLst>
                  <a:outerShdw blurRad="38100" dist="38100" dir="2700000" algn="tl">
                    <a:srgbClr val="000000">
                      <a:alpha val="43137"/>
                    </a:srgbClr>
                  </a:outerShdw>
                </a:effectLst>
              </a:rPr>
              <a:t>funde</a:t>
            </a:r>
            <a:r>
              <a:rPr lang="es-ES" dirty="0" smtClean="0"/>
              <a:t>.</a:t>
            </a:r>
            <a:endParaRPr lang="es-ES" dirty="0"/>
          </a:p>
        </p:txBody>
      </p:sp>
      <p:sp>
        <p:nvSpPr>
          <p:cNvPr id="203" name="202 CuadroTexto"/>
          <p:cNvSpPr txBox="1"/>
          <p:nvPr/>
        </p:nvSpPr>
        <p:spPr>
          <a:xfrm>
            <a:off x="4558353" y="4792638"/>
            <a:ext cx="4135272" cy="1477328"/>
          </a:xfrm>
          <a:prstGeom prst="rect">
            <a:avLst/>
          </a:prstGeom>
          <a:noFill/>
        </p:spPr>
        <p:txBody>
          <a:bodyPr wrap="square" rtlCol="0">
            <a:spAutoFit/>
          </a:bodyPr>
          <a:lstStyle/>
          <a:p>
            <a:pPr algn="just"/>
            <a:r>
              <a:rPr lang="es-ES" dirty="0" smtClean="0"/>
              <a:t>De la superficie del sólido pueden escapar partículas con energía suficiente, </a:t>
            </a:r>
            <a:r>
              <a:rPr lang="es-ES" b="1" dirty="0" smtClean="0">
                <a:effectLst>
                  <a:outerShdw blurRad="38100" dist="38100" dir="2700000" algn="tl">
                    <a:srgbClr val="000000">
                      <a:alpha val="43137"/>
                    </a:srgbClr>
                  </a:outerShdw>
                </a:effectLst>
              </a:rPr>
              <a:t>presión del vapor</a:t>
            </a:r>
            <a:r>
              <a:rPr lang="es-ES" dirty="0" smtClean="0"/>
              <a:t>, que puede superar a la atmosférica (</a:t>
            </a:r>
            <a:r>
              <a:rPr lang="es-ES" b="1" dirty="0" smtClean="0">
                <a:effectLst>
                  <a:outerShdw blurRad="38100" dist="38100" dir="2700000" algn="tl">
                    <a:srgbClr val="000000">
                      <a:alpha val="43137"/>
                    </a:srgbClr>
                  </a:outerShdw>
                </a:effectLst>
              </a:rPr>
              <a:t>sublimación</a:t>
            </a:r>
            <a:r>
              <a:rPr lang="es-ES" dirty="0" smtClean="0"/>
              <a:t>).</a:t>
            </a:r>
            <a:endParaRPr lang="es-ES" dirty="0"/>
          </a:p>
        </p:txBody>
      </p:sp>
      <p:sp>
        <p:nvSpPr>
          <p:cNvPr id="177" name="176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178" name="17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79"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23</a:t>
            </a:fld>
            <a:endParaRPr lang="es-ES" dirty="0">
              <a:solidFill>
                <a:srgbClr val="C00000"/>
              </a:solidFill>
            </a:endParaRPr>
          </a:p>
        </p:txBody>
      </p:sp>
    </p:spTree>
    <p:extLst>
      <p:ext uri="{BB962C8B-B14F-4D97-AF65-F5344CB8AC3E}">
        <p14:creationId xmlns:p14="http://schemas.microsoft.com/office/powerpoint/2010/main" val="40600377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left)">
                                      <p:cBhvr>
                                        <p:cTn id="12" dur="1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10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1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0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75"/>
                                        </p:tgtEl>
                                        <p:attrNameLst>
                                          <p:attrName>style.visibility</p:attrName>
                                        </p:attrNameLst>
                                      </p:cBhvr>
                                      <p:to>
                                        <p:strVal val="visible"/>
                                      </p:to>
                                    </p:set>
                                    <p:animEffect transition="in" filter="wipe(left)">
                                      <p:cBhvr>
                                        <p:cTn id="37" dur="1000"/>
                                        <p:tgtEl>
                                          <p:spTgt spid="17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10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01"/>
                                        </p:tgtEl>
                                        <p:attrNameLst>
                                          <p:attrName>style.visibility</p:attrName>
                                        </p:attrNameLst>
                                      </p:cBhvr>
                                      <p:to>
                                        <p:strVal val="visible"/>
                                      </p:to>
                                    </p:set>
                                    <p:animEffect transition="in" filter="wipe(left)">
                                      <p:cBhvr>
                                        <p:cTn id="47" dur="1000"/>
                                        <p:tgtEl>
                                          <p:spTgt spid="20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72"/>
                                        </p:tgtEl>
                                        <p:attrNameLst>
                                          <p:attrName>style.visibility</p:attrName>
                                        </p:attrNameLst>
                                      </p:cBhvr>
                                      <p:to>
                                        <p:strVal val="visible"/>
                                      </p:to>
                                    </p:set>
                                    <p:animEffect transition="in" filter="wipe(left)">
                                      <p:cBhvr>
                                        <p:cTn id="52" dur="1000"/>
                                        <p:tgtEl>
                                          <p:spTgt spid="17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03"/>
                                        </p:tgtEl>
                                        <p:attrNameLst>
                                          <p:attrName>style.visibility</p:attrName>
                                        </p:attrNameLst>
                                      </p:cBhvr>
                                      <p:to>
                                        <p:strVal val="visible"/>
                                      </p:to>
                                    </p:set>
                                    <p:animEffect transition="in" filter="wipe(left)">
                                      <p:cBhvr>
                                        <p:cTn id="57"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2" grpId="0"/>
      <p:bldP spid="3" grpId="0" animBg="1"/>
      <p:bldP spid="201" grpId="0" animBg="1"/>
      <p:bldP spid="20" grpId="0"/>
      <p:bldP spid="203"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382137" y="859810"/>
            <a:ext cx="7219665" cy="369332"/>
          </a:xfrm>
          <a:prstGeom prst="rect">
            <a:avLst/>
          </a:prstGeom>
          <a:noFill/>
        </p:spPr>
        <p:txBody>
          <a:bodyPr wrap="square" rtlCol="0">
            <a:spAutoFit/>
          </a:bodyPr>
          <a:lstStyle/>
          <a:p>
            <a:r>
              <a:rPr lang="es-ES" b="1" dirty="0" smtClean="0">
                <a:solidFill>
                  <a:srgbClr val="C00000"/>
                </a:solidFill>
              </a:rPr>
              <a:t>4.4. </a:t>
            </a:r>
            <a:r>
              <a:rPr lang="es-ES" b="1" dirty="0" smtClean="0">
                <a:solidFill>
                  <a:srgbClr val="00B050"/>
                </a:solidFill>
              </a:rPr>
              <a:t>Justificación de los cambios de estado</a:t>
            </a:r>
            <a:endParaRPr lang="es-ES" b="1" dirty="0">
              <a:solidFill>
                <a:srgbClr val="00B050"/>
              </a:solidFill>
            </a:endParaRPr>
          </a:p>
        </p:txBody>
      </p:sp>
      <p:pic>
        <p:nvPicPr>
          <p:cNvPr id="2" name="estado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25278" y="1678676"/>
            <a:ext cx="5294388" cy="3838431"/>
          </a:xfrm>
          <a:prstGeom prst="rect">
            <a:avLst/>
          </a:prstGeom>
        </p:spPr>
      </p:pic>
      <p:sp>
        <p:nvSpPr>
          <p:cNvPr id="8" name="7 CuadroTexto"/>
          <p:cNvSpPr txBox="1"/>
          <p:nvPr/>
        </p:nvSpPr>
        <p:spPr>
          <a:xfrm>
            <a:off x="1828800" y="382138"/>
            <a:ext cx="5500047" cy="307777"/>
          </a:xfrm>
          <a:prstGeom prst="rect">
            <a:avLst/>
          </a:prstGeom>
          <a:noFill/>
        </p:spPr>
        <p:txBody>
          <a:bodyPr wrap="square" tIns="0" bIns="0" rtlCol="0">
            <a:spAutoFit/>
          </a:bodyPr>
          <a:lstStyle/>
          <a:p>
            <a:pPr algn="ctr"/>
            <a:r>
              <a:rPr lang="es-ES" sz="2000" b="1" dirty="0" smtClean="0">
                <a:solidFill>
                  <a:srgbClr val="00B050"/>
                </a:solidFill>
              </a:rPr>
              <a:t>4</a:t>
            </a:r>
            <a:r>
              <a:rPr lang="es-ES" b="1" dirty="0" smtClean="0">
                <a:solidFill>
                  <a:srgbClr val="C00000"/>
                </a:solidFill>
              </a:rPr>
              <a:t> </a:t>
            </a:r>
            <a:r>
              <a:rPr lang="es-ES" b="1" dirty="0">
                <a:solidFill>
                  <a:srgbClr val="C00000"/>
                </a:solidFill>
              </a:rPr>
              <a:t>T</a:t>
            </a:r>
            <a:r>
              <a:rPr lang="es-ES" b="1" dirty="0" smtClean="0">
                <a:solidFill>
                  <a:srgbClr val="C00000"/>
                </a:solidFill>
              </a:rPr>
              <a:t>eoría cinético-molecular (TCM)</a:t>
            </a:r>
            <a:endParaRPr lang="es-ES" b="1" dirty="0">
              <a:solidFill>
                <a:srgbClr val="C00000"/>
              </a:solidFill>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II. ESTADOS DE AGREGACIÓN. TCM</a:t>
            </a:r>
            <a:endParaRPr lang="es-ES" b="1" dirty="0">
              <a:solidFill>
                <a:srgbClr val="002060"/>
              </a:solidFill>
              <a:latin typeface="Arial" pitchFamily="34" charset="0"/>
              <a:cs typeface="Arial" pitchFamily="34" charset="0"/>
            </a:endParaRPr>
          </a:p>
        </p:txBody>
      </p:sp>
      <p:sp>
        <p:nvSpPr>
          <p:cNvPr id="1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24</a:t>
            </a:fld>
            <a:endParaRPr lang="es-ES" dirty="0">
              <a:solidFill>
                <a:srgbClr val="C00000"/>
              </a:solidFill>
            </a:endParaRPr>
          </a:p>
        </p:txBody>
      </p:sp>
    </p:spTree>
    <p:extLst>
      <p:ext uri="{BB962C8B-B14F-4D97-AF65-F5344CB8AC3E}">
        <p14:creationId xmlns:p14="http://schemas.microsoft.com/office/powerpoint/2010/main" val="22588518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3&quot;/&gt;&lt;property id=&quot;20307&quot; value=&quot;258&quot;/&gt;&lt;/object&gt;&lt;object type=&quot;3&quot; unique_id=&quot;10045&quot;&gt;&lt;property id=&quot;20148&quot; value=&quot;5&quot;/&gt;&lt;property id=&quot;20300&quot; value=&quot;Diapositiva 4&quot;/&gt;&lt;property id=&quot;20307&quot; value=&quot;259&quot;/&gt;&lt;/object&gt;&lt;object type=&quot;3&quot; unique_id=&quot;10065&quot;&gt;&lt;property id=&quot;20148&quot; value=&quot;5&quot;/&gt;&lt;property id=&quot;20300&quot; value=&quot;Diapositiva 6&quot;/&gt;&lt;property id=&quot;20307&quot; value=&quot;260&quot;/&gt;&lt;/object&gt;&lt;object type=&quot;3&quot; unique_id=&quot;10497&quot;&gt;&lt;property id=&quot;20148&quot; value=&quot;5&quot;/&gt;&lt;property id=&quot;20300&quot; value=&quot;Diapositiva 7&quot;/&gt;&lt;property id=&quot;20307&quot; value=&quot;261&quot;/&gt;&lt;/object&gt;&lt;object type=&quot;3&quot; unique_id=&quot;10499&quot;&gt;&lt;property id=&quot;20148&quot; value=&quot;5&quot;/&gt;&lt;property id=&quot;20300&quot; value=&quot;Diapositiva 8&quot;/&gt;&lt;property id=&quot;20307&quot; value=&quot;262&quot;/&gt;&lt;/object&gt;&lt;object type=&quot;3&quot; unique_id=&quot;10527&quot;&gt;&lt;property id=&quot;20148&quot; value=&quot;5&quot;/&gt;&lt;property id=&quot;20300&quot; value=&quot;Diapositiva 10&quot;/&gt;&lt;property id=&quot;20307&quot; value=&quot;263&quot;/&gt;&lt;/object&gt;&lt;object type=&quot;3&quot; unique_id=&quot;10529&quot;&gt;&lt;property id=&quot;20148&quot; value=&quot;5&quot;/&gt;&lt;property id=&quot;20300&quot; value=&quot;Diapositiva 9&quot;/&gt;&lt;property id=&quot;20307&quot; value=&quot;264&quot;/&gt;&lt;/object&gt;&lt;object type=&quot;3&quot; unique_id=&quot;10585&quot;&gt;&lt;property id=&quot;20148&quot; value=&quot;5&quot;/&gt;&lt;property id=&quot;20300&quot; value=&quot;Diapositiva 5&quot;/&gt;&lt;property id=&quot;20307&quot; value=&quot;265&quot;/&gt;&lt;/object&gt;&lt;object type=&quot;3&quot; unique_id=&quot;10610&quot;&gt;&lt;property id=&quot;20148&quot; value=&quot;5&quot;/&gt;&lt;property id=&quot;20300&quot; value=&quot;Diapositiva 11&quot;/&gt;&lt;property id=&quot;20307&quot; value=&quot;266&quot;/&gt;&lt;/object&gt;&lt;object type=&quot;3&quot; unique_id=&quot;10612&quot;&gt;&lt;property id=&quot;20148&quot; value=&quot;5&quot;/&gt;&lt;property id=&quot;20300&quot; value=&quot;Diapositiva 12&quot;/&gt;&lt;property id=&quot;20307&quot; value=&quot;267&quot;/&gt;&lt;/object&gt;&lt;object type=&quot;3&quot; unique_id=&quot;10613&quot;&gt;&lt;property id=&quot;20148&quot; value=&quot;5&quot;/&gt;&lt;property id=&quot;20300&quot; value=&quot;Diapositiva 13&quot;/&gt;&lt;property id=&quot;20307&quot; value=&quot;268&quot;/&gt;&lt;/object&gt;&lt;object type=&quot;3&quot; unique_id=&quot;10660&quot;&gt;&lt;property id=&quot;20148&quot; value=&quot;5&quot;/&gt;&lt;property id=&quot;20300&quot; value=&quot;Diapositiva 14&quot;/&gt;&lt;property id=&quot;20307&quot; value=&quot;269&quot;/&gt;&lt;/object&gt;&lt;object type=&quot;3&quot; unique_id=&quot;10693&quot;&gt;&lt;property id=&quot;20148&quot; value=&quot;5&quot;/&gt;&lt;property id=&quot;20300&quot; value=&quot;Diapositiva 15&quot;/&gt;&lt;property id=&quot;20307&quot; value=&quot;270&quot;/&gt;&lt;/object&gt;&lt;object type=&quot;3&quot; unique_id=&quot;10796&quot;&gt;&lt;property id=&quot;20148&quot; value=&quot;5&quot;/&gt;&lt;property id=&quot;20300&quot; value=&quot;Diapositiva 16&quot;/&gt;&lt;property id=&quot;20307&quot; value=&quot;271&quot;/&gt;&lt;/object&gt;&lt;object type=&quot;3&quot; unique_id=&quot;10797&quot;&gt;&lt;property id=&quot;20148&quot; value=&quot;5&quot;/&gt;&lt;property id=&quot;20300&quot; value=&quot;Diapositiva 17&quot;/&gt;&lt;property id=&quot;20307&quot; value=&quot;273&quot;/&gt;&lt;/object&gt;&lt;object type=&quot;3&quot; unique_id=&quot;10798&quot;&gt;&lt;property id=&quot;20148&quot; value=&quot;5&quot;/&gt;&lt;property id=&quot;20300&quot; value=&quot;Diapositiva 18&quot;/&gt;&lt;property id=&quot;20307&quot; value=&quot;274&quot;/&gt;&lt;/object&gt;&lt;object type=&quot;3&quot; unique_id=&quot;10800&quot;&gt;&lt;property id=&quot;20148&quot; value=&quot;5&quot;/&gt;&lt;property id=&quot;20300&quot; value=&quot;Diapositiva 19&quot;/&gt;&lt;property id=&quot;20307&quot; value=&quot;275&quot;/&gt;&lt;/object&gt;&lt;object type=&quot;3&quot; unique_id=&quot;10801&quot;&gt;&lt;property id=&quot;20148&quot; value=&quot;5&quot;/&gt;&lt;property id=&quot;20300&quot; value=&quot;Diapositiva 20&quot;/&gt;&lt;property id=&quot;20307&quot; value=&quot;276&quot;/&gt;&lt;/object&gt;&lt;object type=&quot;3&quot; unique_id=&quot;10869&quot;&gt;&lt;property id=&quot;20148&quot; value=&quot;5&quot;/&gt;&lt;property id=&quot;20300&quot; value=&quot;Diapositiva 22&quot;/&gt;&lt;property id=&quot;20307&quot; value=&quot;277&quot;/&gt;&lt;/object&gt;&lt;object type=&quot;3&quot; unique_id=&quot;10939&quot;&gt;&lt;property id=&quot;20148&quot; value=&quot;5&quot;/&gt;&lt;property id=&quot;20300&quot; value=&quot;Diapositiva 23&quot;/&gt;&lt;property id=&quot;20307&quot; value=&quot;278&quot;/&gt;&lt;/object&gt;&lt;object type=&quot;3&quot; unique_id=&quot;11013&quot;&gt;&lt;property id=&quot;20148&quot; value=&quot;5&quot;/&gt;&lt;property id=&quot;20300&quot; value=&quot;Diapositiva 24&quot;/&gt;&lt;property id=&quot;20307&quot; value=&quot;279&quot;/&gt;&lt;/object&gt;&lt;object type=&quot;3&quot; unique_id=&quot;11014&quot;&gt;&lt;property id=&quot;20148&quot; value=&quot;5&quot;/&gt;&lt;property id=&quot;20300&quot; value=&quot;Diapositiva 25&quot;/&gt;&lt;property id=&quot;20307&quot; value=&quot;280&quot;/&gt;&lt;/object&gt;&lt;object type=&quot;3&quot; unique_id=&quot;11094&quot;&gt;&lt;property id=&quot;20148&quot; value=&quot;5&quot;/&gt;&lt;property id=&quot;20300&quot; value=&quot;Diapositiva 26&quot;/&gt;&lt;property id=&quot;20307&quot; value=&quot;281&quot;/&gt;&lt;/object&gt;&lt;object type=&quot;3&quot; unique_id=&quot;11098&quot;&gt;&lt;property id=&quot;20148&quot; value=&quot;5&quot;/&gt;&lt;property id=&quot;20300&quot; value=&quot;Diapositiva 21&quot;/&gt;&lt;property id=&quot;20307&quot; value=&quot;283&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770</TotalTime>
  <Words>1922</Words>
  <Application>Microsoft Office PowerPoint</Application>
  <PresentationFormat>Presentación en pantalla (4:3)</PresentationFormat>
  <Paragraphs>277</Paragraphs>
  <Slides>24</Slides>
  <Notes>9</Notes>
  <HiddenSlides>0</HiddenSlides>
  <MMClips>1</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24</vt:i4>
      </vt:variant>
    </vt:vector>
  </HeadingPairs>
  <TitlesOfParts>
    <vt:vector size="33" baseType="lpstr">
      <vt:lpstr>Arial</vt:lpstr>
      <vt:lpstr>Calibri</vt:lpstr>
      <vt:lpstr>Cambria Math</vt:lpstr>
      <vt:lpstr>Wingdings</vt:lpstr>
      <vt:lpstr>Wingdings 3</vt:lpstr>
      <vt:lpstr>Tema de Office</vt:lpstr>
      <vt:lpstr>1_Tema de Office</vt:lpstr>
      <vt:lpstr>2_Tema de Office</vt:lpstr>
      <vt:lpstr>3_Tema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108</cp:revision>
  <dcterms:created xsi:type="dcterms:W3CDTF">2012-01-21T08:16:49Z</dcterms:created>
  <dcterms:modified xsi:type="dcterms:W3CDTF">2016-08-22T17:49:40Z</dcterms:modified>
</cp:coreProperties>
</file>