
<file path=[Content_Types].xml><?xml version="1.0" encoding="utf-8"?>
<Types xmlns="http://schemas.openxmlformats.org/package/2006/content-types">
  <Default Extension="png" ContentType="image/png"/>
  <Default Extension="bin" ContentType="application/vnd.ms-office.activeX"/>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activeX/activeX1.xml" ContentType="application/vnd.ms-office.activeX+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 id="2147483732" r:id="rId5"/>
  </p:sldMasterIdLst>
  <p:notesMasterIdLst>
    <p:notesMasterId r:id="rId38"/>
  </p:notesMasterIdLst>
  <p:handoutMasterIdLst>
    <p:handoutMasterId r:id="rId39"/>
  </p:handoutMasterIdLst>
  <p:sldIdLst>
    <p:sldId id="256" r:id="rId6"/>
    <p:sldId id="257" r:id="rId7"/>
    <p:sldId id="258" r:id="rId8"/>
    <p:sldId id="259" r:id="rId9"/>
    <p:sldId id="260" r:id="rId10"/>
    <p:sldId id="261" r:id="rId11"/>
    <p:sldId id="262" r:id="rId12"/>
    <p:sldId id="263" r:id="rId13"/>
    <p:sldId id="264" r:id="rId14"/>
    <p:sldId id="265" r:id="rId15"/>
    <p:sldId id="286" r:id="rId16"/>
    <p:sldId id="266" r:id="rId17"/>
    <p:sldId id="267" r:id="rId18"/>
    <p:sldId id="268" r:id="rId19"/>
    <p:sldId id="269" r:id="rId20"/>
    <p:sldId id="270" r:id="rId21"/>
    <p:sldId id="271" r:id="rId22"/>
    <p:sldId id="272" r:id="rId23"/>
    <p:sldId id="287" r:id="rId24"/>
    <p:sldId id="273" r:id="rId25"/>
    <p:sldId id="288" r:id="rId26"/>
    <p:sldId id="274" r:id="rId27"/>
    <p:sldId id="275" r:id="rId28"/>
    <p:sldId id="278" r:id="rId29"/>
    <p:sldId id="279" r:id="rId30"/>
    <p:sldId id="289" r:id="rId31"/>
    <p:sldId id="280" r:id="rId32"/>
    <p:sldId id="281" r:id="rId33"/>
    <p:sldId id="282" r:id="rId34"/>
    <p:sldId id="283" r:id="rId35"/>
    <p:sldId id="284" r:id="rId36"/>
    <p:sldId id="285" r:id="rId37"/>
  </p:sldIdLst>
  <p:sldSz cx="9144000" cy="6858000" type="screen4x3"/>
  <p:notesSz cx="7099300" cy="10234613"/>
  <p:custDataLst>
    <p:tags r:id="rId40"/>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13EAE198-C216-436D-80FC-75FEAD8F8EC6}">
          <p14:sldIdLst>
            <p14:sldId id="256"/>
          </p14:sldIdLst>
        </p14:section>
        <p14:section name="Sección sin título" id="{F2CD97E0-39D6-48DE-A3FF-74577C3C6AC5}">
          <p14:sldIdLst>
            <p14:sldId id="257"/>
            <p14:sldId id="258"/>
            <p14:sldId id="259"/>
            <p14:sldId id="260"/>
            <p14:sldId id="261"/>
            <p14:sldId id="262"/>
            <p14:sldId id="263"/>
            <p14:sldId id="264"/>
            <p14:sldId id="265"/>
            <p14:sldId id="286"/>
            <p14:sldId id="266"/>
            <p14:sldId id="267"/>
            <p14:sldId id="268"/>
            <p14:sldId id="269"/>
            <p14:sldId id="270"/>
            <p14:sldId id="271"/>
            <p14:sldId id="272"/>
            <p14:sldId id="287"/>
            <p14:sldId id="273"/>
            <p14:sldId id="288"/>
            <p14:sldId id="274"/>
            <p14:sldId id="275"/>
            <p14:sldId id="278"/>
            <p14:sldId id="279"/>
            <p14:sldId id="289"/>
            <p14:sldId id="280"/>
            <p14:sldId id="281"/>
            <p14:sldId id="282"/>
            <p14:sldId id="283"/>
            <p14:sldId id="284"/>
            <p14:sldId id="28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CFF99"/>
    <a:srgbClr val="FFE1E1"/>
    <a:srgbClr val="FFC9C9"/>
    <a:srgbClr val="808000"/>
    <a:srgbClr val="CC9900"/>
    <a:srgbClr val="996600"/>
    <a:srgbClr val="4672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56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32C001F1-3C77-4E5A-B716-4A3568FCE780}" type="datetimeFigureOut">
              <a:rPr lang="es-ES" smtClean="0"/>
              <a:t>22/08/2016</a:t>
            </a:fld>
            <a:endParaRPr lang="es-ES"/>
          </a:p>
        </p:txBody>
      </p:sp>
      <p:sp>
        <p:nvSpPr>
          <p:cNvPr id="4" name="3 Marcador de pie de página"/>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40005035-323F-45F1-BA06-2632B1BE0020}" type="slidenum">
              <a:rPr lang="es-ES" smtClean="0"/>
              <a:t>‹Nº›</a:t>
            </a:fld>
            <a:endParaRPr lang="es-ES"/>
          </a:p>
        </p:txBody>
      </p:sp>
    </p:spTree>
    <p:extLst>
      <p:ext uri="{BB962C8B-B14F-4D97-AF65-F5344CB8AC3E}">
        <p14:creationId xmlns:p14="http://schemas.microsoft.com/office/powerpoint/2010/main" val="21982147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dirty="0"/>
          </a:p>
        </p:txBody>
      </p:sp>
      <p:sp>
        <p:nvSpPr>
          <p:cNvPr id="3" name="2 Marcador de fecha"/>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0A0AB78B-36E7-4C69-B86D-B7715E2C1DC0}" type="datetimeFigureOut">
              <a:rPr lang="es-ES" smtClean="0"/>
              <a:pPr/>
              <a:t>22/08/2016</a:t>
            </a:fld>
            <a:endParaRPr lang="es-ES" dirty="0"/>
          </a:p>
        </p:txBody>
      </p:sp>
      <p:sp>
        <p:nvSpPr>
          <p:cNvPr id="4" name="3 Marcador de imagen de diapositiva"/>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s-ES" dirty="0"/>
          </a:p>
        </p:txBody>
      </p:sp>
      <p:sp>
        <p:nvSpPr>
          <p:cNvPr id="5" name="4 Marcador de notas"/>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dirty="0"/>
          </a:p>
        </p:txBody>
      </p:sp>
      <p:sp>
        <p:nvSpPr>
          <p:cNvPr id="7" name="6 Marcador de número de diapositiva"/>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C68CFF2-5E04-4CC5-82AA-7F57CF887B75}" type="slidenum">
              <a:rPr lang="es-ES" smtClean="0"/>
              <a:pPr/>
              <a:t>‹Nº›</a:t>
            </a:fld>
            <a:endParaRPr lang="es-ES" dirty="0"/>
          </a:p>
        </p:txBody>
      </p:sp>
    </p:spTree>
    <p:extLst>
      <p:ext uri="{BB962C8B-B14F-4D97-AF65-F5344CB8AC3E}">
        <p14:creationId xmlns:p14="http://schemas.microsoft.com/office/powerpoint/2010/main" val="389532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C68CFF2-5E04-4CC5-82AA-7F57CF887B75}" type="slidenum">
              <a:rPr lang="es-ES" smtClean="0"/>
              <a:pPr/>
              <a:t>1</a:t>
            </a:fld>
            <a:endParaRPr lang="es-ES" dirty="0"/>
          </a:p>
        </p:txBody>
      </p:sp>
    </p:spTree>
    <p:extLst>
      <p:ext uri="{BB962C8B-B14F-4D97-AF65-F5344CB8AC3E}">
        <p14:creationId xmlns:p14="http://schemas.microsoft.com/office/powerpoint/2010/main" val="3490305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53239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3447211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760188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392149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t>R. Artacho - E. Eisman</a:t>
            </a:r>
            <a:endParaRPr lang="es-ES" dirty="0"/>
          </a:p>
        </p:txBody>
      </p:sp>
      <p:sp>
        <p:nvSpPr>
          <p:cNvPr id="8" name="7 Marcador de pie de página"/>
          <p:cNvSpPr>
            <a:spLocks noGrp="1"/>
          </p:cNvSpPr>
          <p:nvPr>
            <p:ph type="ftr" sz="quarter" idx="11"/>
          </p:nvPr>
        </p:nvSpPr>
        <p:spPr/>
        <p:txBody>
          <a:bodyPr/>
          <a:lstStyle/>
          <a:p>
            <a:r>
              <a:rPr lang="es-ES" smtClean="0"/>
              <a:t>R. Artacho</a:t>
            </a:r>
            <a:endParaRPr lang="es-ES" dirty="0"/>
          </a:p>
        </p:txBody>
      </p:sp>
      <p:sp>
        <p:nvSpPr>
          <p:cNvPr id="9" name="8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084913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t>R. Artacho - E. Eisman</a:t>
            </a:r>
            <a:endParaRPr lang="es-ES" dirty="0"/>
          </a:p>
        </p:txBody>
      </p:sp>
      <p:sp>
        <p:nvSpPr>
          <p:cNvPr id="4" name="3 Marcador de pie de página"/>
          <p:cNvSpPr>
            <a:spLocks noGrp="1"/>
          </p:cNvSpPr>
          <p:nvPr>
            <p:ph type="ftr" sz="quarter" idx="11"/>
          </p:nvPr>
        </p:nvSpPr>
        <p:spPr/>
        <p:txBody>
          <a:bodyPr/>
          <a:lstStyle/>
          <a:p>
            <a:r>
              <a:rPr lang="es-ES" smtClean="0"/>
              <a:t>R. Artacho</a:t>
            </a:r>
            <a:endParaRPr lang="es-ES" dirty="0"/>
          </a:p>
        </p:txBody>
      </p:sp>
      <p:sp>
        <p:nvSpPr>
          <p:cNvPr id="5" name="4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590662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t>R. Artacho - E. Eisman</a:t>
            </a:r>
            <a:endParaRPr lang="es-ES" dirty="0"/>
          </a:p>
        </p:txBody>
      </p:sp>
      <p:sp>
        <p:nvSpPr>
          <p:cNvPr id="3" name="2 Marcador de pie de página"/>
          <p:cNvSpPr>
            <a:spLocks noGrp="1"/>
          </p:cNvSpPr>
          <p:nvPr>
            <p:ph type="ftr" sz="quarter" idx="11"/>
          </p:nvPr>
        </p:nvSpPr>
        <p:spPr/>
        <p:txBody>
          <a:bodyPr/>
          <a:lstStyle/>
          <a:p>
            <a:r>
              <a:rPr lang="es-ES" smtClean="0"/>
              <a:t>R. Artacho</a:t>
            </a:r>
            <a:endParaRPr lang="es-ES" dirty="0"/>
          </a:p>
        </p:txBody>
      </p:sp>
      <p:sp>
        <p:nvSpPr>
          <p:cNvPr id="4" name="3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015103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3522776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2240229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512191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490996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357655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430294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14264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031655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5115898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0657105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3104580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2513425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630772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706891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970196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5005748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747543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423977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619593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9383103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579476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6683852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2519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1894949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0420777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7305089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5563808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9267625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4291663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3125033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589955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3887317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5030967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7145917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8659613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3670769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693483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039134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2689945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2461751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3083750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9721707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7390517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4354887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99372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3717360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3574871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650764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t>R. Artacho - E. Eisman</a:t>
            </a:r>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t>R. Artacho</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0238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93118179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77112496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51568004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2960402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1.xml"/><Relationship Id="rId1" Type="http://schemas.openxmlformats.org/officeDocument/2006/relationships/vmlDrawing" Target="../drawings/vmlDrawing1.vml"/><Relationship Id="rId4" Type="http://schemas.openxmlformats.org/officeDocument/2006/relationships/image" Target="../media/image11.wmf"/></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1.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png"/><Relationship Id="rId7"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2.png"/><Relationship Id="rId4" Type="http://schemas.openxmlformats.org/officeDocument/2006/relationships/image" Target="../media/image43.png"/><Relationship Id="rId9"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4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7.png"/><Relationship Id="rId5" Type="http://schemas.openxmlformats.org/officeDocument/2006/relationships/slideLayout" Target="../slideLayouts/slideLayout7.xml"/><Relationship Id="rId4" Type="http://schemas.openxmlformats.org/officeDocument/2006/relationships/video" Target="../media/media3.mp4"/></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7" name="26 CuadroTexto"/>
          <p:cNvSpPr txBox="1"/>
          <p:nvPr/>
        </p:nvSpPr>
        <p:spPr>
          <a:xfrm>
            <a:off x="1214650" y="3521122"/>
            <a:ext cx="4626591" cy="523220"/>
          </a:xfrm>
          <a:prstGeom prst="rect">
            <a:avLst/>
          </a:prstGeom>
          <a:noFill/>
        </p:spPr>
        <p:txBody>
          <a:bodyPr wrap="square" rtlCol="0">
            <a:spAutoFit/>
          </a:bodyPr>
          <a:lstStyle/>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Franklin Gothic Medium" pitchFamily="34" charset="0"/>
              </a:rPr>
              <a:t>III. DISOLUCIONES</a:t>
            </a:r>
            <a:endParaRPr lang="es-ES" sz="2800" b="1" dirty="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Franklin Gothic Medium" pitchFamily="34"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2227" y="4356409"/>
            <a:ext cx="2466975"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8005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2</a:t>
            </a:fld>
            <a:endParaRPr lang="es-ES" dirty="0">
              <a:solidFill>
                <a:schemeClr val="accent6">
                  <a:lumMod val="50000"/>
                </a:schemeClr>
              </a:solidFill>
            </a:endParaRPr>
          </a:p>
        </p:txBody>
      </p:sp>
      <p:sp>
        <p:nvSpPr>
          <p:cNvPr id="18" name="17 CuadroTexto"/>
          <p:cNvSpPr txBox="1"/>
          <p:nvPr/>
        </p:nvSpPr>
        <p:spPr>
          <a:xfrm>
            <a:off x="1842448" y="409432"/>
            <a:ext cx="5513695" cy="286603"/>
          </a:xfrm>
          <a:prstGeom prst="rect">
            <a:avLst/>
          </a:prstGeom>
          <a:noFill/>
        </p:spPr>
        <p:txBody>
          <a:bodyPr wrap="square" lIns="0" tIns="0" rIns="0" bIns="0" rtlCol="0">
            <a:spAutoFit/>
          </a:bodyPr>
          <a:lstStyle/>
          <a:p>
            <a:pPr algn="ctr"/>
            <a:r>
              <a:rPr lang="es-ES" b="1" dirty="0" smtClean="0">
                <a:solidFill>
                  <a:srgbClr val="C00000"/>
                </a:solidFill>
                <a:latin typeface="+mj-lt"/>
              </a:rPr>
              <a:t>Índice</a:t>
            </a:r>
            <a:endParaRPr lang="es-ES" b="1" dirty="0">
              <a:solidFill>
                <a:srgbClr val="C00000"/>
              </a:solidFill>
              <a:latin typeface="+mj-lt"/>
            </a:endParaRPr>
          </a:p>
        </p:txBody>
      </p:sp>
      <p:sp>
        <p:nvSpPr>
          <p:cNvPr id="19" name="18 CuadroTexto"/>
          <p:cNvSpPr txBox="1"/>
          <p:nvPr/>
        </p:nvSpPr>
        <p:spPr>
          <a:xfrm>
            <a:off x="1596788" y="2402006"/>
            <a:ext cx="6122189" cy="1477328"/>
          </a:xfrm>
          <a:prstGeom prst="rect">
            <a:avLst/>
          </a:prstGeom>
          <a:noFill/>
        </p:spPr>
        <p:txBody>
          <a:bodyPr wrap="none" rtlCol="0">
            <a:spAutoFit/>
          </a:bodyPr>
          <a:lstStyle/>
          <a:p>
            <a:pPr marL="342900" indent="-342900">
              <a:buAutoNum type="arabicPeriod"/>
            </a:pPr>
            <a:r>
              <a:rPr lang="es-ES" dirty="0" smtClean="0">
                <a:latin typeface="+mj-lt"/>
              </a:rPr>
              <a:t>Disoluciones</a:t>
            </a:r>
          </a:p>
          <a:p>
            <a:pPr marL="342900" indent="-342900">
              <a:buAutoNum type="arabicPeriod"/>
            </a:pPr>
            <a:r>
              <a:rPr lang="es-ES" dirty="0" smtClean="0">
                <a:latin typeface="+mj-lt"/>
              </a:rPr>
              <a:t>Solubilidad</a:t>
            </a:r>
          </a:p>
          <a:p>
            <a:pPr marL="342900" indent="-342900">
              <a:buAutoNum type="arabicPeriod"/>
            </a:pPr>
            <a:r>
              <a:rPr lang="es-ES" dirty="0" smtClean="0">
                <a:latin typeface="+mj-lt"/>
              </a:rPr>
              <a:t>Factores que favorecen la disolución de las sustancias</a:t>
            </a:r>
          </a:p>
          <a:p>
            <a:pPr marL="342900" indent="-342900">
              <a:buAutoNum type="arabicPeriod"/>
            </a:pPr>
            <a:r>
              <a:rPr lang="es-ES" dirty="0" smtClean="0">
                <a:latin typeface="+mj-lt"/>
              </a:rPr>
              <a:t>Propiedades coligativas de las disoluciones</a:t>
            </a:r>
          </a:p>
          <a:p>
            <a:pPr marL="342900" indent="-342900">
              <a:buAutoNum type="arabicPeriod"/>
            </a:pPr>
            <a:r>
              <a:rPr lang="es-ES" dirty="0" smtClean="0">
                <a:latin typeface="+mj-lt"/>
              </a:rPr>
              <a:t>Suspensiones y disoluciones coloidales</a:t>
            </a:r>
          </a:p>
        </p:txBody>
      </p:sp>
      <p:sp>
        <p:nvSpPr>
          <p:cNvPr id="6" name="5 CuadroTexto"/>
          <p:cNvSpPr txBox="1"/>
          <p:nvPr/>
        </p:nvSpPr>
        <p:spPr>
          <a:xfrm>
            <a:off x="1828800" y="109183"/>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Tree>
    <p:extLst>
      <p:ext uri="{BB962C8B-B14F-4D97-AF65-F5344CB8AC3E}">
        <p14:creationId xmlns:p14="http://schemas.microsoft.com/office/powerpoint/2010/main" val="856744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Disoluciones</a:t>
            </a:r>
            <a:endParaRPr lang="es-ES" b="1" dirty="0">
              <a:solidFill>
                <a:srgbClr val="C00000"/>
              </a:solidFill>
              <a:latin typeface="+mj-lt"/>
            </a:endParaRPr>
          </a:p>
        </p:txBody>
      </p:sp>
      <p:sp>
        <p:nvSpPr>
          <p:cNvPr id="19" name="18 CuadroTexto"/>
          <p:cNvSpPr txBox="1"/>
          <p:nvPr/>
        </p:nvSpPr>
        <p:spPr>
          <a:xfrm>
            <a:off x="368489" y="859809"/>
            <a:ext cx="3460819" cy="369332"/>
          </a:xfrm>
          <a:prstGeom prst="rect">
            <a:avLst/>
          </a:prstGeom>
          <a:noFill/>
        </p:spPr>
        <p:txBody>
          <a:bodyPr wrap="none" rtlCol="0">
            <a:spAutoFit/>
          </a:bodyPr>
          <a:lstStyle/>
          <a:p>
            <a:r>
              <a:rPr lang="es-ES" b="1" dirty="0" smtClean="0">
                <a:solidFill>
                  <a:srgbClr val="C00000"/>
                </a:solidFill>
                <a:latin typeface="+mj-lt"/>
              </a:rPr>
              <a:t>1.1. </a:t>
            </a:r>
            <a:r>
              <a:rPr lang="es-ES" b="1" dirty="0" smtClean="0">
                <a:solidFill>
                  <a:srgbClr val="00B050"/>
                </a:solidFill>
                <a:latin typeface="+mj-lt"/>
              </a:rPr>
              <a:t>Las partes de una disolución</a:t>
            </a:r>
            <a:endParaRPr lang="es-ES" b="1" dirty="0">
              <a:solidFill>
                <a:srgbClr val="00B050"/>
              </a:solidFill>
              <a:latin typeface="+mj-l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201" y="1467845"/>
            <a:ext cx="2395042" cy="179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3766782" y="1487607"/>
            <a:ext cx="4763069" cy="1754326"/>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latin typeface="+mj-lt"/>
              </a:rPr>
              <a:t>Una </a:t>
            </a:r>
            <a:r>
              <a:rPr lang="es-ES" b="1" dirty="0" smtClean="0">
                <a:effectLst>
                  <a:outerShdw blurRad="38100" dist="38100" dir="2700000" algn="tl">
                    <a:srgbClr val="000000">
                      <a:alpha val="43137"/>
                    </a:srgbClr>
                  </a:outerShdw>
                </a:effectLst>
                <a:latin typeface="+mj-lt"/>
              </a:rPr>
              <a:t>disolución</a:t>
            </a:r>
            <a:r>
              <a:rPr lang="es-ES" dirty="0" smtClean="0">
                <a:latin typeface="+mj-lt"/>
              </a:rPr>
              <a:t> es una </a:t>
            </a:r>
            <a:r>
              <a:rPr lang="es-ES" b="1" dirty="0" smtClean="0">
                <a:effectLst>
                  <a:outerShdw blurRad="38100" dist="38100" dir="2700000" algn="tl">
                    <a:srgbClr val="000000">
                      <a:alpha val="43137"/>
                    </a:srgbClr>
                  </a:outerShdw>
                </a:effectLst>
                <a:latin typeface="+mj-lt"/>
              </a:rPr>
              <a:t>mezcla homogénea </a:t>
            </a:r>
            <a:r>
              <a:rPr lang="es-ES" dirty="0" smtClean="0">
                <a:latin typeface="+mj-lt"/>
              </a:rPr>
              <a:t>de sustancias puras donde las partículas disueltas son iones, </a:t>
            </a:r>
            <a:r>
              <a:rPr lang="es-ES" dirty="0">
                <a:latin typeface="+mj-lt"/>
              </a:rPr>
              <a:t>m</a:t>
            </a:r>
            <a:r>
              <a:rPr lang="es-ES" dirty="0" smtClean="0">
                <a:latin typeface="+mj-lt"/>
              </a:rPr>
              <a:t>oléculas aisladas o agrupaciones muy pequeñas de estos componentes, que no sedimentan aunque empleemos potentes centrifugadoras. </a:t>
            </a:r>
            <a:endParaRPr lang="es-ES" dirty="0">
              <a:latin typeface="+mj-lt"/>
            </a:endParaRPr>
          </a:p>
        </p:txBody>
      </p:sp>
      <p:sp>
        <p:nvSpPr>
          <p:cNvPr id="3" name="2 CuadroTexto"/>
          <p:cNvSpPr txBox="1"/>
          <p:nvPr/>
        </p:nvSpPr>
        <p:spPr>
          <a:xfrm>
            <a:off x="436728" y="3643953"/>
            <a:ext cx="8175009" cy="2031325"/>
          </a:xfrm>
          <a:prstGeom prst="rect">
            <a:avLst/>
          </a:prstGeom>
          <a:noFill/>
        </p:spPr>
        <p:txBody>
          <a:bodyPr wrap="square" rtlCol="0">
            <a:spAutoFit/>
          </a:bodyPr>
          <a:lstStyle/>
          <a:p>
            <a:pPr marL="355600" indent="-355600" algn="just">
              <a:buFont typeface="Wingdings"/>
              <a:buChar char="F"/>
            </a:pPr>
            <a:r>
              <a:rPr lang="es-ES" dirty="0" smtClean="0">
                <a:latin typeface="+mj-lt"/>
              </a:rPr>
              <a:t>Constan de </a:t>
            </a:r>
            <a:r>
              <a:rPr lang="es-ES" b="1" dirty="0" smtClean="0">
                <a:effectLst>
                  <a:outerShdw blurRad="38100" dist="38100" dir="2700000" algn="tl">
                    <a:srgbClr val="000000">
                      <a:alpha val="43137"/>
                    </a:srgbClr>
                  </a:outerShdw>
                </a:effectLst>
                <a:latin typeface="+mj-lt"/>
              </a:rPr>
              <a:t>disolvente</a:t>
            </a:r>
            <a:r>
              <a:rPr lang="es-ES" dirty="0" smtClean="0">
                <a:latin typeface="+mj-lt"/>
              </a:rPr>
              <a:t> y uno o más </a:t>
            </a:r>
            <a:r>
              <a:rPr lang="es-ES" dirty="0" smtClean="0">
                <a:effectLst>
                  <a:outerShdw blurRad="38100" dist="38100" dir="2700000" algn="tl">
                    <a:srgbClr val="000000">
                      <a:alpha val="43137"/>
                    </a:srgbClr>
                  </a:outerShdw>
                </a:effectLst>
                <a:latin typeface="+mj-lt"/>
              </a:rPr>
              <a:t>solutos</a:t>
            </a:r>
            <a:r>
              <a:rPr lang="es-ES" dirty="0" smtClean="0">
                <a:latin typeface="+mj-lt"/>
              </a:rPr>
              <a:t>.</a:t>
            </a:r>
          </a:p>
          <a:p>
            <a:pPr marL="355600" indent="-355600" algn="just">
              <a:buFont typeface="Wingdings"/>
              <a:buChar char="F"/>
            </a:pPr>
            <a:endParaRPr lang="es-ES" dirty="0">
              <a:latin typeface="+mj-lt"/>
            </a:endParaRPr>
          </a:p>
          <a:p>
            <a:pPr marL="355600" indent="-355600" algn="just">
              <a:buFont typeface="Wingdings"/>
              <a:buChar char="F"/>
            </a:pPr>
            <a:r>
              <a:rPr lang="es-ES" dirty="0" smtClean="0">
                <a:latin typeface="+mj-lt"/>
              </a:rPr>
              <a:t>En general, se considera disolvente al componente que se encuentra en mayor proporción. </a:t>
            </a:r>
          </a:p>
          <a:p>
            <a:pPr marL="355600" indent="-355600" algn="just">
              <a:buFont typeface="Wingdings"/>
              <a:buChar char="F"/>
            </a:pPr>
            <a:endParaRPr lang="es-ES" dirty="0">
              <a:latin typeface="+mj-lt"/>
            </a:endParaRPr>
          </a:p>
          <a:p>
            <a:pPr marL="355600" indent="-355600" algn="just">
              <a:buFont typeface="Wingdings"/>
              <a:buChar char="F"/>
            </a:pPr>
            <a:r>
              <a:rPr lang="es-ES" dirty="0" smtClean="0">
                <a:latin typeface="+mj-lt"/>
              </a:rPr>
              <a:t>El agua, aunque se encuentre en menor proporción, se considera, en general, como el disolvente.</a:t>
            </a:r>
            <a:endParaRPr lang="es-ES" dirty="0">
              <a:latin typeface="+mj-lt"/>
            </a:endParaRPr>
          </a:p>
        </p:txBody>
      </p:sp>
      <p:sp>
        <p:nvSpPr>
          <p:cNvPr id="9" name="8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1"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3</a:t>
            </a:fld>
            <a:endParaRPr lang="es-ES" dirty="0">
              <a:solidFill>
                <a:schemeClr val="accent6">
                  <a:lumMod val="50000"/>
                </a:schemeClr>
              </a:solidFill>
            </a:endParaRPr>
          </a:p>
        </p:txBody>
      </p:sp>
    </p:spTree>
    <p:extLst>
      <p:ext uri="{BB962C8B-B14F-4D97-AF65-F5344CB8AC3E}">
        <p14:creationId xmlns:p14="http://schemas.microsoft.com/office/powerpoint/2010/main" val="40495667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left)">
                                      <p:cBhvr>
                                        <p:cTn id="12" dur="1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animBg="1"/>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18 CuadroTexto"/>
          <p:cNvSpPr txBox="1"/>
          <p:nvPr/>
        </p:nvSpPr>
        <p:spPr>
          <a:xfrm>
            <a:off x="382136" y="873457"/>
            <a:ext cx="2738763" cy="369332"/>
          </a:xfrm>
          <a:prstGeom prst="rect">
            <a:avLst/>
          </a:prstGeom>
          <a:noFill/>
        </p:spPr>
        <p:txBody>
          <a:bodyPr wrap="none" rtlCol="0">
            <a:spAutoFit/>
          </a:bodyPr>
          <a:lstStyle/>
          <a:p>
            <a:r>
              <a:rPr lang="es-ES" b="1" dirty="0" smtClean="0">
                <a:solidFill>
                  <a:srgbClr val="C00000"/>
                </a:solidFill>
                <a:latin typeface="+mj-lt"/>
              </a:rPr>
              <a:t>1.2. </a:t>
            </a:r>
            <a:r>
              <a:rPr lang="es-ES" b="1" dirty="0" smtClean="0">
                <a:solidFill>
                  <a:srgbClr val="00B050"/>
                </a:solidFill>
                <a:latin typeface="+mj-lt"/>
              </a:rPr>
              <a:t>Tipos de disoluciones</a:t>
            </a:r>
            <a:endParaRPr lang="es-ES" b="1" dirty="0">
              <a:solidFill>
                <a:srgbClr val="00B050"/>
              </a:solidFill>
              <a:latin typeface="+mj-lt"/>
            </a:endParaRPr>
          </a:p>
        </p:txBody>
      </p:sp>
      <p:sp>
        <p:nvSpPr>
          <p:cNvPr id="20" name="19 CuadroTexto"/>
          <p:cNvSpPr txBox="1"/>
          <p:nvPr/>
        </p:nvSpPr>
        <p:spPr>
          <a:xfrm>
            <a:off x="395785" y="1433015"/>
            <a:ext cx="8093122" cy="1477328"/>
          </a:xfrm>
          <a:prstGeom prst="rect">
            <a:avLst/>
          </a:prstGeom>
          <a:noFill/>
        </p:spPr>
        <p:txBody>
          <a:bodyPr wrap="square" rtlCol="0">
            <a:spAutoFit/>
          </a:bodyPr>
          <a:lstStyle/>
          <a:p>
            <a:pPr marL="355600" indent="-355600" algn="just">
              <a:buFont typeface="Wingdings"/>
              <a:buChar char="F"/>
            </a:pPr>
            <a:r>
              <a:rPr lang="es-ES" dirty="0" smtClean="0">
                <a:latin typeface="+mj-lt"/>
                <a:sym typeface="Wingdings"/>
              </a:rPr>
              <a:t>Según el </a:t>
            </a:r>
            <a:r>
              <a:rPr lang="es-ES" b="1" dirty="0" smtClean="0">
                <a:effectLst>
                  <a:outerShdw blurRad="38100" dist="38100" dir="2700000" algn="tl">
                    <a:srgbClr val="000000">
                      <a:alpha val="43137"/>
                    </a:srgbClr>
                  </a:outerShdw>
                </a:effectLst>
                <a:latin typeface="+mj-lt"/>
                <a:sym typeface="Wingdings"/>
              </a:rPr>
              <a:t>número de componentes</a:t>
            </a:r>
            <a:r>
              <a:rPr lang="es-ES" dirty="0" smtClean="0">
                <a:latin typeface="+mj-lt"/>
                <a:sym typeface="Wingdings"/>
              </a:rPr>
              <a:t>: binarias, ternarias, cuaternarias, etc.</a:t>
            </a:r>
          </a:p>
          <a:p>
            <a:pPr marL="355600" indent="-355600" algn="just">
              <a:buFont typeface="Wingdings"/>
              <a:buChar char="F"/>
            </a:pPr>
            <a:endParaRPr lang="es-ES" dirty="0">
              <a:latin typeface="+mj-lt"/>
              <a:sym typeface="Wingdings"/>
            </a:endParaRPr>
          </a:p>
          <a:p>
            <a:pPr marL="355600" indent="-355600" algn="just">
              <a:buFont typeface="Wingdings"/>
              <a:buChar char="F"/>
            </a:pPr>
            <a:r>
              <a:rPr lang="es-ES" dirty="0">
                <a:sym typeface="Wingdings"/>
              </a:rPr>
              <a:t>Según el </a:t>
            </a:r>
            <a:r>
              <a:rPr lang="es-ES" b="1" dirty="0">
                <a:effectLst>
                  <a:outerShdw blurRad="38100" dist="38100" dir="2700000" algn="tl">
                    <a:srgbClr val="000000">
                      <a:alpha val="43137"/>
                    </a:srgbClr>
                  </a:outerShdw>
                </a:effectLst>
                <a:sym typeface="Wingdings"/>
              </a:rPr>
              <a:t>estado físico </a:t>
            </a:r>
            <a:r>
              <a:rPr lang="es-ES" dirty="0">
                <a:sym typeface="Wingdings"/>
              </a:rPr>
              <a:t>son gaseosas, líquidas o sólidas. Las líquidas son las más corrientes y de ellas, las acuosas las que presentan mayor interés</a:t>
            </a:r>
            <a:r>
              <a:rPr lang="es-ES" dirty="0" smtClean="0">
                <a:sym typeface="Wingdings"/>
              </a:rPr>
              <a:t>.</a:t>
            </a:r>
            <a:endParaRPr lang="es-ES" dirty="0"/>
          </a:p>
        </p:txBody>
      </p:sp>
      <p:graphicFrame>
        <p:nvGraphicFramePr>
          <p:cNvPr id="21" name="20 Tabla"/>
          <p:cNvGraphicFramePr>
            <a:graphicFrameLocks noGrp="1"/>
          </p:cNvGraphicFramePr>
          <p:nvPr>
            <p:extLst>
              <p:ext uri="{D42A27DB-BD31-4B8C-83A1-F6EECF244321}">
                <p14:modId xmlns:p14="http://schemas.microsoft.com/office/powerpoint/2010/main" val="272127015"/>
              </p:ext>
            </p:extLst>
          </p:nvPr>
        </p:nvGraphicFramePr>
        <p:xfrm>
          <a:off x="859808" y="3102969"/>
          <a:ext cx="7574507" cy="2966720"/>
        </p:xfrm>
        <a:graphic>
          <a:graphicData uri="http://schemas.openxmlformats.org/drawingml/2006/table">
            <a:tbl>
              <a:tblPr firstRow="1" bandRow="1">
                <a:tableStyleId>{93296810-A885-4BE3-A3E7-6D5BEEA58F35}</a:tableStyleId>
              </a:tblPr>
              <a:tblGrid>
                <a:gridCol w="1574558"/>
                <a:gridCol w="1731035"/>
                <a:gridCol w="1745706"/>
                <a:gridCol w="2523208"/>
              </a:tblGrid>
              <a:tr h="370840">
                <a:tc>
                  <a:txBody>
                    <a:bodyPr/>
                    <a:lstStyle/>
                    <a:p>
                      <a:pPr algn="ctr"/>
                      <a:r>
                        <a:rPr lang="es-ES" dirty="0" smtClean="0"/>
                        <a:t>Soluto</a:t>
                      </a:r>
                      <a:endParaRPr lang="es-ES" dirty="0">
                        <a:latin typeface="+mj-lt"/>
                      </a:endParaRPr>
                    </a:p>
                  </a:txBody>
                  <a:tcPr/>
                </a:tc>
                <a:tc>
                  <a:txBody>
                    <a:bodyPr/>
                    <a:lstStyle/>
                    <a:p>
                      <a:pPr algn="ctr"/>
                      <a:r>
                        <a:rPr lang="es-ES" dirty="0" smtClean="0"/>
                        <a:t>Disolvente</a:t>
                      </a:r>
                      <a:endParaRPr lang="es-ES" dirty="0">
                        <a:latin typeface="+mj-lt"/>
                      </a:endParaRPr>
                    </a:p>
                  </a:txBody>
                  <a:tcPr/>
                </a:tc>
                <a:tc>
                  <a:txBody>
                    <a:bodyPr/>
                    <a:lstStyle/>
                    <a:p>
                      <a:pPr algn="ctr"/>
                      <a:r>
                        <a:rPr lang="es-ES" dirty="0" smtClean="0"/>
                        <a:t>Estado</a:t>
                      </a:r>
                      <a:endParaRPr lang="es-ES" dirty="0">
                        <a:latin typeface="+mj-lt"/>
                      </a:endParaRPr>
                    </a:p>
                  </a:txBody>
                  <a:tcPr/>
                </a:tc>
                <a:tc>
                  <a:txBody>
                    <a:bodyPr/>
                    <a:lstStyle/>
                    <a:p>
                      <a:pPr algn="ctr"/>
                      <a:r>
                        <a:rPr lang="es-ES" dirty="0" smtClean="0"/>
                        <a:t>Ejemplo</a:t>
                      </a:r>
                      <a:endParaRPr lang="es-ES" dirty="0">
                        <a:latin typeface="+mj-lt"/>
                      </a:endParaRPr>
                    </a:p>
                  </a:txBody>
                  <a:tcPr/>
                </a:tc>
              </a:tr>
              <a:tr h="370840">
                <a:tc>
                  <a:txBody>
                    <a:bodyPr/>
                    <a:lstStyle/>
                    <a:p>
                      <a:r>
                        <a:rPr lang="es-ES" dirty="0" smtClean="0"/>
                        <a:t>Gas</a:t>
                      </a:r>
                      <a:endParaRPr lang="es-ES" dirty="0">
                        <a:latin typeface="+mj-lt"/>
                      </a:endParaRPr>
                    </a:p>
                  </a:txBody>
                  <a:tcPr/>
                </a:tc>
                <a:tc>
                  <a:txBody>
                    <a:bodyPr/>
                    <a:lstStyle/>
                    <a:p>
                      <a:r>
                        <a:rPr lang="es-ES" dirty="0" smtClean="0"/>
                        <a:t>Gas</a:t>
                      </a:r>
                      <a:endParaRPr lang="es-ES" dirty="0">
                        <a:latin typeface="+mj-lt"/>
                      </a:endParaRPr>
                    </a:p>
                  </a:txBody>
                  <a:tcPr/>
                </a:tc>
                <a:tc>
                  <a:txBody>
                    <a:bodyPr/>
                    <a:lstStyle/>
                    <a:p>
                      <a:r>
                        <a:rPr lang="es-ES" dirty="0" smtClean="0"/>
                        <a:t>Gaseoso</a:t>
                      </a:r>
                      <a:endParaRPr lang="es-ES" dirty="0">
                        <a:latin typeface="+mj-lt"/>
                      </a:endParaRPr>
                    </a:p>
                  </a:txBody>
                  <a:tcPr/>
                </a:tc>
                <a:tc>
                  <a:txBody>
                    <a:bodyPr/>
                    <a:lstStyle/>
                    <a:p>
                      <a:r>
                        <a:rPr lang="es-ES" dirty="0" smtClean="0"/>
                        <a:t>Aire</a:t>
                      </a:r>
                      <a:endParaRPr lang="es-ES" dirty="0">
                        <a:latin typeface="+mj-lt"/>
                      </a:endParaRPr>
                    </a:p>
                  </a:txBody>
                  <a:tcPr/>
                </a:tc>
              </a:tr>
              <a:tr h="370840">
                <a:tc>
                  <a:txBody>
                    <a:bodyPr/>
                    <a:lstStyle/>
                    <a:p>
                      <a:r>
                        <a:rPr lang="es-ES" dirty="0" smtClean="0"/>
                        <a:t>Gas</a:t>
                      </a:r>
                      <a:endParaRPr lang="es-ES" dirty="0">
                        <a:latin typeface="+mj-lt"/>
                      </a:endParaRPr>
                    </a:p>
                  </a:txBody>
                  <a:tcPr/>
                </a:tc>
                <a:tc>
                  <a:txBody>
                    <a:bodyPr/>
                    <a:lstStyle/>
                    <a:p>
                      <a:r>
                        <a:rPr lang="es-ES" dirty="0" smtClean="0"/>
                        <a:t>Líquido</a:t>
                      </a:r>
                      <a:endParaRPr lang="es-ES" dirty="0">
                        <a:latin typeface="+mj-lt"/>
                      </a:endParaRPr>
                    </a:p>
                  </a:txBody>
                  <a:tcPr/>
                </a:tc>
                <a:tc>
                  <a:txBody>
                    <a:bodyPr/>
                    <a:lstStyle/>
                    <a:p>
                      <a:r>
                        <a:rPr lang="es-ES" dirty="0" smtClean="0"/>
                        <a:t>Líquido</a:t>
                      </a:r>
                      <a:endParaRPr lang="es-ES" dirty="0">
                        <a:latin typeface="+mj-lt"/>
                      </a:endParaRPr>
                    </a:p>
                  </a:txBody>
                  <a:tcPr/>
                </a:tc>
                <a:tc>
                  <a:txBody>
                    <a:bodyPr/>
                    <a:lstStyle/>
                    <a:p>
                      <a:r>
                        <a:rPr lang="es-ES" dirty="0" smtClean="0"/>
                        <a:t>Agua carbonatada</a:t>
                      </a:r>
                      <a:endParaRPr lang="es-ES" dirty="0">
                        <a:latin typeface="+mj-lt"/>
                      </a:endParaRPr>
                    </a:p>
                  </a:txBody>
                  <a:tcPr/>
                </a:tc>
              </a:tr>
              <a:tr h="370840">
                <a:tc>
                  <a:txBody>
                    <a:bodyPr/>
                    <a:lstStyle/>
                    <a:p>
                      <a:r>
                        <a:rPr lang="es-ES" dirty="0" smtClean="0"/>
                        <a:t>Líquido</a:t>
                      </a:r>
                      <a:endParaRPr lang="es-ES" dirty="0">
                        <a:latin typeface="+mj-lt"/>
                      </a:endParaRPr>
                    </a:p>
                  </a:txBody>
                  <a:tcPr/>
                </a:tc>
                <a:tc>
                  <a:txBody>
                    <a:bodyPr/>
                    <a:lstStyle/>
                    <a:p>
                      <a:r>
                        <a:rPr lang="es-ES" dirty="0" smtClean="0"/>
                        <a:t>Líquido</a:t>
                      </a:r>
                      <a:endParaRPr lang="es-ES" dirty="0">
                        <a:latin typeface="+mj-lt"/>
                      </a:endParaRPr>
                    </a:p>
                  </a:txBody>
                  <a:tcPr/>
                </a:tc>
                <a:tc>
                  <a:txBody>
                    <a:bodyPr/>
                    <a:lstStyle/>
                    <a:p>
                      <a:r>
                        <a:rPr lang="es-ES" dirty="0" smtClean="0"/>
                        <a:t>Líquido</a:t>
                      </a:r>
                      <a:endParaRPr lang="es-ES" dirty="0">
                        <a:latin typeface="+mj-lt"/>
                      </a:endParaRPr>
                    </a:p>
                  </a:txBody>
                  <a:tcPr/>
                </a:tc>
                <a:tc>
                  <a:txBody>
                    <a:bodyPr/>
                    <a:lstStyle/>
                    <a:p>
                      <a:r>
                        <a:rPr lang="es-ES" dirty="0" smtClean="0"/>
                        <a:t>Gasolina</a:t>
                      </a:r>
                      <a:endParaRPr lang="es-ES" dirty="0">
                        <a:latin typeface="+mj-lt"/>
                      </a:endParaRPr>
                    </a:p>
                  </a:txBody>
                  <a:tcPr/>
                </a:tc>
              </a:tr>
              <a:tr h="370840">
                <a:tc>
                  <a:txBody>
                    <a:bodyPr/>
                    <a:lstStyle/>
                    <a:p>
                      <a:r>
                        <a:rPr lang="es-ES" dirty="0" smtClean="0"/>
                        <a:t>Sólido</a:t>
                      </a:r>
                      <a:endParaRPr lang="es-ES" dirty="0">
                        <a:latin typeface="+mj-lt"/>
                      </a:endParaRPr>
                    </a:p>
                  </a:txBody>
                  <a:tcPr/>
                </a:tc>
                <a:tc>
                  <a:txBody>
                    <a:bodyPr/>
                    <a:lstStyle/>
                    <a:p>
                      <a:r>
                        <a:rPr lang="es-ES" dirty="0" smtClean="0"/>
                        <a:t>Líquido</a:t>
                      </a:r>
                      <a:endParaRPr lang="es-ES" dirty="0">
                        <a:latin typeface="+mj-lt"/>
                      </a:endParaRPr>
                    </a:p>
                  </a:txBody>
                  <a:tcPr/>
                </a:tc>
                <a:tc>
                  <a:txBody>
                    <a:bodyPr/>
                    <a:lstStyle/>
                    <a:p>
                      <a:r>
                        <a:rPr lang="es-ES" dirty="0" smtClean="0"/>
                        <a:t>Líquido</a:t>
                      </a:r>
                      <a:endParaRPr lang="es-ES" dirty="0">
                        <a:latin typeface="+mj-lt"/>
                      </a:endParaRPr>
                    </a:p>
                  </a:txBody>
                  <a:tcPr/>
                </a:tc>
                <a:tc>
                  <a:txBody>
                    <a:bodyPr/>
                    <a:lstStyle/>
                    <a:p>
                      <a:r>
                        <a:rPr lang="es-ES" dirty="0" smtClean="0"/>
                        <a:t>Azúcar en agua</a:t>
                      </a:r>
                      <a:endParaRPr lang="es-ES" dirty="0">
                        <a:latin typeface="+mj-lt"/>
                      </a:endParaRPr>
                    </a:p>
                  </a:txBody>
                  <a:tcPr/>
                </a:tc>
              </a:tr>
              <a:tr h="370840">
                <a:tc>
                  <a:txBody>
                    <a:bodyPr/>
                    <a:lstStyle/>
                    <a:p>
                      <a:r>
                        <a:rPr lang="es-ES" dirty="0" smtClean="0"/>
                        <a:t>Gas</a:t>
                      </a:r>
                      <a:endParaRPr lang="es-ES" dirty="0">
                        <a:latin typeface="+mj-lt"/>
                      </a:endParaRPr>
                    </a:p>
                  </a:txBody>
                  <a:tcPr/>
                </a:tc>
                <a:tc>
                  <a:txBody>
                    <a:bodyPr/>
                    <a:lstStyle/>
                    <a:p>
                      <a:r>
                        <a:rPr lang="es-ES" dirty="0" smtClean="0"/>
                        <a:t>Sólido</a:t>
                      </a:r>
                      <a:endParaRPr lang="es-ES" dirty="0">
                        <a:latin typeface="+mj-lt"/>
                      </a:endParaRPr>
                    </a:p>
                  </a:txBody>
                  <a:tcPr/>
                </a:tc>
                <a:tc>
                  <a:txBody>
                    <a:bodyPr/>
                    <a:lstStyle/>
                    <a:p>
                      <a:r>
                        <a:rPr lang="es-ES" dirty="0" smtClean="0"/>
                        <a:t>Sólido</a:t>
                      </a:r>
                      <a:endParaRPr lang="es-ES" dirty="0">
                        <a:latin typeface="+mj-lt"/>
                      </a:endParaRPr>
                    </a:p>
                  </a:txBody>
                  <a:tcPr/>
                </a:tc>
                <a:tc>
                  <a:txBody>
                    <a:bodyPr/>
                    <a:lstStyle/>
                    <a:p>
                      <a:r>
                        <a:rPr lang="es-ES" dirty="0" smtClean="0"/>
                        <a:t>Hidrógeno en paladio</a:t>
                      </a:r>
                      <a:endParaRPr lang="es-ES" dirty="0">
                        <a:latin typeface="+mj-lt"/>
                      </a:endParaRPr>
                    </a:p>
                  </a:txBody>
                  <a:tcPr/>
                </a:tc>
              </a:tr>
              <a:tr h="370840">
                <a:tc>
                  <a:txBody>
                    <a:bodyPr/>
                    <a:lstStyle/>
                    <a:p>
                      <a:r>
                        <a:rPr lang="es-ES" dirty="0" smtClean="0"/>
                        <a:t>Líquido</a:t>
                      </a:r>
                      <a:endParaRPr lang="es-ES" dirty="0">
                        <a:latin typeface="+mj-lt"/>
                      </a:endParaRPr>
                    </a:p>
                  </a:txBody>
                  <a:tcPr/>
                </a:tc>
                <a:tc>
                  <a:txBody>
                    <a:bodyPr/>
                    <a:lstStyle/>
                    <a:p>
                      <a:r>
                        <a:rPr lang="es-ES" dirty="0" smtClean="0"/>
                        <a:t>Sólido</a:t>
                      </a:r>
                      <a:endParaRPr lang="es-ES" dirty="0">
                        <a:latin typeface="+mj-lt"/>
                      </a:endParaRPr>
                    </a:p>
                  </a:txBody>
                  <a:tcPr/>
                </a:tc>
                <a:tc>
                  <a:txBody>
                    <a:bodyPr/>
                    <a:lstStyle/>
                    <a:p>
                      <a:r>
                        <a:rPr lang="es-ES" dirty="0" smtClean="0"/>
                        <a:t>Sólido</a:t>
                      </a:r>
                      <a:endParaRPr lang="es-ES" dirty="0">
                        <a:latin typeface="+mj-lt"/>
                      </a:endParaRPr>
                    </a:p>
                  </a:txBody>
                  <a:tcPr/>
                </a:tc>
                <a:tc>
                  <a:txBody>
                    <a:bodyPr/>
                    <a:lstStyle/>
                    <a:p>
                      <a:r>
                        <a:rPr lang="es-ES" dirty="0" smtClean="0"/>
                        <a:t>Amalgamas</a:t>
                      </a:r>
                      <a:endParaRPr lang="es-ES" dirty="0">
                        <a:latin typeface="+mj-lt"/>
                      </a:endParaRPr>
                    </a:p>
                  </a:txBody>
                  <a:tcPr/>
                </a:tc>
              </a:tr>
              <a:tr h="370840">
                <a:tc>
                  <a:txBody>
                    <a:bodyPr/>
                    <a:lstStyle/>
                    <a:p>
                      <a:r>
                        <a:rPr lang="es-ES" dirty="0" smtClean="0"/>
                        <a:t>Sólido</a:t>
                      </a:r>
                      <a:endParaRPr lang="es-ES" dirty="0">
                        <a:latin typeface="+mj-lt"/>
                      </a:endParaRPr>
                    </a:p>
                  </a:txBody>
                  <a:tcPr/>
                </a:tc>
                <a:tc>
                  <a:txBody>
                    <a:bodyPr/>
                    <a:lstStyle/>
                    <a:p>
                      <a:r>
                        <a:rPr lang="es-ES" dirty="0" smtClean="0"/>
                        <a:t>Sólido</a:t>
                      </a:r>
                      <a:endParaRPr lang="es-ES" dirty="0">
                        <a:latin typeface="+mj-lt"/>
                      </a:endParaRPr>
                    </a:p>
                  </a:txBody>
                  <a:tcPr/>
                </a:tc>
                <a:tc>
                  <a:txBody>
                    <a:bodyPr/>
                    <a:lstStyle/>
                    <a:p>
                      <a:r>
                        <a:rPr lang="es-ES" dirty="0" smtClean="0"/>
                        <a:t>Sólido</a:t>
                      </a:r>
                      <a:endParaRPr lang="es-ES" dirty="0">
                        <a:latin typeface="+mj-lt"/>
                      </a:endParaRPr>
                    </a:p>
                  </a:txBody>
                  <a:tcPr/>
                </a:tc>
                <a:tc>
                  <a:txBody>
                    <a:bodyPr/>
                    <a:lstStyle/>
                    <a:p>
                      <a:r>
                        <a:rPr lang="es-ES" dirty="0" smtClean="0"/>
                        <a:t>Aleaciones</a:t>
                      </a:r>
                      <a:endParaRPr lang="es-ES" dirty="0">
                        <a:latin typeface="+mj-lt"/>
                      </a:endParaRPr>
                    </a:p>
                  </a:txBody>
                  <a:tcPr/>
                </a:tc>
              </a:tr>
            </a:tbl>
          </a:graphicData>
        </a:graphic>
      </p:graphicFrame>
      <p:sp>
        <p:nvSpPr>
          <p:cNvPr id="11" name="10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Disoluciones</a:t>
            </a:r>
            <a:endParaRPr lang="es-ES" b="1" dirty="0">
              <a:solidFill>
                <a:srgbClr val="C00000"/>
              </a:solidFill>
              <a:latin typeface="+mj-lt"/>
            </a:endParaRPr>
          </a:p>
        </p:txBody>
      </p:sp>
      <p:sp>
        <p:nvSpPr>
          <p:cNvPr id="12" name="11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3"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4</a:t>
            </a:fld>
            <a:endParaRPr lang="es-ES" dirty="0">
              <a:solidFill>
                <a:schemeClr val="accent6">
                  <a:lumMod val="50000"/>
                </a:schemeClr>
              </a:solidFill>
            </a:endParaRPr>
          </a:p>
        </p:txBody>
      </p:sp>
    </p:spTree>
    <p:extLst>
      <p:ext uri="{BB962C8B-B14F-4D97-AF65-F5344CB8AC3E}">
        <p14:creationId xmlns:p14="http://schemas.microsoft.com/office/powerpoint/2010/main" val="42755731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 to="" calcmode="lin" valueType="num">
                                      <p:cBhvr>
                                        <p:cTn id="17" dur="1" fill="hold"/>
                                        <p:tgtEl>
                                          <p:spTgt spid="2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18 CuadroTexto"/>
          <p:cNvSpPr txBox="1"/>
          <p:nvPr/>
        </p:nvSpPr>
        <p:spPr>
          <a:xfrm>
            <a:off x="382137" y="818866"/>
            <a:ext cx="5500049" cy="369332"/>
          </a:xfrm>
          <a:prstGeom prst="rect">
            <a:avLst/>
          </a:prstGeom>
          <a:noFill/>
        </p:spPr>
        <p:txBody>
          <a:bodyPr wrap="square" rtlCol="0">
            <a:spAutoFit/>
          </a:bodyPr>
          <a:lstStyle/>
          <a:p>
            <a:r>
              <a:rPr lang="es-ES" b="1" dirty="0" smtClean="0">
                <a:solidFill>
                  <a:srgbClr val="C00000"/>
                </a:solidFill>
                <a:latin typeface="+mj-lt"/>
              </a:rPr>
              <a:t>1.3. </a:t>
            </a:r>
            <a:r>
              <a:rPr lang="es-ES" b="1" dirty="0" smtClean="0">
                <a:solidFill>
                  <a:srgbClr val="00B050"/>
                </a:solidFill>
                <a:latin typeface="+mj-lt"/>
              </a:rPr>
              <a:t>Concentración de una disolución</a:t>
            </a:r>
            <a:endParaRPr lang="es-ES" b="1" dirty="0">
              <a:solidFill>
                <a:srgbClr val="00B050"/>
              </a:solidFill>
              <a:latin typeface="+mj-lt"/>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605" y="1459374"/>
            <a:ext cx="2571750"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4062701" y="1501253"/>
            <a:ext cx="4453502" cy="1477328"/>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latin typeface="+mj-lt"/>
              </a:rPr>
              <a:t>Se denomina </a:t>
            </a:r>
            <a:r>
              <a:rPr lang="es-ES" b="1" dirty="0" smtClean="0">
                <a:effectLst>
                  <a:outerShdw blurRad="38100" dist="38100" dir="2700000" algn="tl">
                    <a:srgbClr val="000000">
                      <a:alpha val="43137"/>
                    </a:srgbClr>
                  </a:outerShdw>
                </a:effectLst>
                <a:latin typeface="+mj-lt"/>
              </a:rPr>
              <a:t>concentración</a:t>
            </a:r>
            <a:r>
              <a:rPr lang="es-ES" dirty="0" smtClean="0">
                <a:latin typeface="+mj-lt"/>
              </a:rPr>
              <a:t> de una disolución a la cantidad de soluto que está disuelto en una determinada cantidad de disolución o en una determinada cantidad de disolvente.</a:t>
            </a:r>
            <a:endParaRPr lang="es-ES" dirty="0">
              <a:latin typeface="+mj-lt"/>
            </a:endParaRPr>
          </a:p>
        </p:txBody>
      </p:sp>
      <p:sp>
        <p:nvSpPr>
          <p:cNvPr id="3" name="2 CuadroTexto"/>
          <p:cNvSpPr txBox="1"/>
          <p:nvPr/>
        </p:nvSpPr>
        <p:spPr>
          <a:xfrm>
            <a:off x="423081" y="3521123"/>
            <a:ext cx="8243247" cy="2585323"/>
          </a:xfrm>
          <a:prstGeom prst="rect">
            <a:avLst/>
          </a:prstGeom>
          <a:noFill/>
        </p:spPr>
        <p:txBody>
          <a:bodyPr wrap="square" rtlCol="0">
            <a:spAutoFit/>
          </a:bodyPr>
          <a:lstStyle/>
          <a:p>
            <a:pPr marL="355600" indent="-355600" algn="just">
              <a:buFont typeface="Wingdings"/>
              <a:buChar char="F"/>
            </a:pPr>
            <a:r>
              <a:rPr lang="es-ES" dirty="0" smtClean="0">
                <a:latin typeface="+mj-lt"/>
                <a:sym typeface="Wingdings"/>
              </a:rPr>
              <a:t>Cuando una disolución contiene, a una cierta temperatura, la máxima cantidad posible de soluto en una determinada cantidad de disolvente, decimos que está </a:t>
            </a:r>
            <a:r>
              <a:rPr lang="es-ES" b="1" dirty="0" smtClean="0">
                <a:effectLst>
                  <a:outerShdw blurRad="38100" dist="38100" dir="2700000" algn="tl">
                    <a:srgbClr val="000000">
                      <a:alpha val="43137"/>
                    </a:srgbClr>
                  </a:outerShdw>
                </a:effectLst>
                <a:latin typeface="+mj-lt"/>
                <a:sym typeface="Wingdings"/>
              </a:rPr>
              <a:t>saturada</a:t>
            </a:r>
            <a:r>
              <a:rPr lang="es-ES" dirty="0" smtClean="0">
                <a:latin typeface="+mj-lt"/>
                <a:sym typeface="Wingdings"/>
              </a:rPr>
              <a:t>.</a:t>
            </a:r>
          </a:p>
          <a:p>
            <a:pPr marL="355600" indent="-355600" algn="just">
              <a:buFont typeface="Wingdings"/>
              <a:buChar char="F"/>
            </a:pPr>
            <a:endParaRPr lang="es-ES" dirty="0">
              <a:latin typeface="+mj-lt"/>
              <a:sym typeface="Wingdings"/>
            </a:endParaRPr>
          </a:p>
          <a:p>
            <a:pPr marL="355600" indent="-355600" algn="just">
              <a:buFont typeface="Wingdings"/>
              <a:buChar char="F"/>
            </a:pPr>
            <a:r>
              <a:rPr lang="es-ES" dirty="0" smtClean="0">
                <a:latin typeface="+mj-lt"/>
                <a:sym typeface="Wingdings"/>
              </a:rPr>
              <a:t>Si la cantidad de soluto está próxima a la de saturación, diremos que está </a:t>
            </a:r>
            <a:r>
              <a:rPr lang="es-ES" b="1" dirty="0" smtClean="0">
                <a:effectLst>
                  <a:outerShdw blurRad="38100" dist="38100" dir="2700000" algn="tl">
                    <a:srgbClr val="000000">
                      <a:alpha val="43137"/>
                    </a:srgbClr>
                  </a:outerShdw>
                </a:effectLst>
                <a:latin typeface="+mj-lt"/>
                <a:sym typeface="Wingdings"/>
              </a:rPr>
              <a:t>concentrada</a:t>
            </a:r>
            <a:r>
              <a:rPr lang="es-ES" dirty="0" smtClean="0">
                <a:latin typeface="+mj-lt"/>
                <a:sym typeface="Wingdings"/>
              </a:rPr>
              <a:t>.</a:t>
            </a:r>
          </a:p>
          <a:p>
            <a:pPr marL="355600" indent="-355600" algn="just">
              <a:buFont typeface="Wingdings"/>
              <a:buChar char="F"/>
            </a:pPr>
            <a:endParaRPr lang="es-ES" dirty="0">
              <a:latin typeface="+mj-lt"/>
              <a:sym typeface="Wingdings"/>
            </a:endParaRPr>
          </a:p>
          <a:p>
            <a:pPr marL="355600" indent="-355600" algn="just">
              <a:buFont typeface="Wingdings"/>
              <a:buChar char="F"/>
            </a:pPr>
            <a:r>
              <a:rPr lang="es-ES" dirty="0" smtClean="0">
                <a:latin typeface="+mj-lt"/>
                <a:sym typeface="Wingdings"/>
              </a:rPr>
              <a:t>Si la cantidad de soluto es muy pequeña frente a la de saturación, diremos que está </a:t>
            </a:r>
            <a:r>
              <a:rPr lang="es-ES" b="1" dirty="0" smtClean="0">
                <a:effectLst>
                  <a:outerShdw blurRad="38100" dist="38100" dir="2700000" algn="tl">
                    <a:srgbClr val="000000">
                      <a:alpha val="43137"/>
                    </a:srgbClr>
                  </a:outerShdw>
                </a:effectLst>
                <a:latin typeface="+mj-lt"/>
                <a:sym typeface="Wingdings"/>
              </a:rPr>
              <a:t>diluida</a:t>
            </a:r>
            <a:r>
              <a:rPr lang="es-ES" dirty="0" smtClean="0">
                <a:latin typeface="+mj-lt"/>
                <a:sym typeface="Wingdings"/>
              </a:rPr>
              <a:t>. </a:t>
            </a:r>
            <a:endParaRPr lang="es-ES" dirty="0">
              <a:latin typeface="+mj-lt"/>
            </a:endParaRPr>
          </a:p>
        </p:txBody>
      </p:sp>
      <p:sp>
        <p:nvSpPr>
          <p:cNvPr id="12" name="11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Disoluciones</a:t>
            </a:r>
            <a:endParaRPr lang="es-ES" b="1" dirty="0">
              <a:solidFill>
                <a:srgbClr val="C00000"/>
              </a:solidFill>
              <a:latin typeface="+mj-lt"/>
            </a:endParaRPr>
          </a:p>
        </p:txBody>
      </p:sp>
      <p:sp>
        <p:nvSpPr>
          <p:cNvPr id="13" name="12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4"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5</a:t>
            </a:fld>
            <a:endParaRPr lang="es-ES" dirty="0">
              <a:solidFill>
                <a:schemeClr val="accent6">
                  <a:lumMod val="50000"/>
                </a:schemeClr>
              </a:solidFill>
            </a:endParaRPr>
          </a:p>
        </p:txBody>
      </p:sp>
    </p:spTree>
    <p:extLst>
      <p:ext uri="{BB962C8B-B14F-4D97-AF65-F5344CB8AC3E}">
        <p14:creationId xmlns:p14="http://schemas.microsoft.com/office/powerpoint/2010/main" val="38239433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 to="" calcmode="lin" valueType="num">
                                      <p:cBhvr>
                                        <p:cTn id="12" dur="1" fill="hold"/>
                                        <p:tgtEl>
                                          <p:spTgt spid="2050"/>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wipe(left)">
                                      <p:cBhvr>
                                        <p:cTn id="22" dur="10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left)">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left)">
                                      <p:cBhvr>
                                        <p:cTn id="3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18 CuadroTexto"/>
          <p:cNvSpPr txBox="1"/>
          <p:nvPr/>
        </p:nvSpPr>
        <p:spPr>
          <a:xfrm>
            <a:off x="395784" y="873457"/>
            <a:ext cx="5500049" cy="369332"/>
          </a:xfrm>
          <a:prstGeom prst="rect">
            <a:avLst/>
          </a:prstGeom>
          <a:noFill/>
        </p:spPr>
        <p:txBody>
          <a:bodyPr wrap="square" rtlCol="0">
            <a:spAutoFit/>
          </a:bodyPr>
          <a:lstStyle/>
          <a:p>
            <a:r>
              <a:rPr lang="es-ES" b="1" dirty="0" smtClean="0">
                <a:solidFill>
                  <a:srgbClr val="C00000"/>
                </a:solidFill>
                <a:latin typeface="+mj-lt"/>
              </a:rPr>
              <a:t>1.3. </a:t>
            </a:r>
            <a:r>
              <a:rPr lang="es-ES" b="1" dirty="0" smtClean="0">
                <a:solidFill>
                  <a:srgbClr val="00B050"/>
                </a:solidFill>
                <a:latin typeface="+mj-lt"/>
              </a:rPr>
              <a:t>Concentración de una disolución</a:t>
            </a:r>
            <a:endParaRPr lang="es-ES" b="1" dirty="0">
              <a:solidFill>
                <a:srgbClr val="00B050"/>
              </a:solidFill>
              <a:latin typeface="+mj-lt"/>
            </a:endParaRPr>
          </a:p>
        </p:txBody>
      </p:sp>
      <p:sp>
        <p:nvSpPr>
          <p:cNvPr id="20" name="19 CuadroTexto"/>
          <p:cNvSpPr txBox="1"/>
          <p:nvPr/>
        </p:nvSpPr>
        <p:spPr>
          <a:xfrm>
            <a:off x="436729" y="1310186"/>
            <a:ext cx="2164760" cy="369332"/>
          </a:xfrm>
          <a:prstGeom prst="rect">
            <a:avLst/>
          </a:prstGeom>
          <a:noFill/>
        </p:spPr>
        <p:txBody>
          <a:bodyPr wrap="none" rtlCol="0">
            <a:spAutoFit/>
          </a:bodyPr>
          <a:lstStyle/>
          <a:p>
            <a:r>
              <a:rPr lang="es-ES" b="1" dirty="0" smtClean="0">
                <a:solidFill>
                  <a:srgbClr val="C00000"/>
                </a:solidFill>
                <a:latin typeface="+mj-lt"/>
              </a:rPr>
              <a:t>Porcentaje en masa</a:t>
            </a:r>
            <a:endParaRPr lang="es-ES" b="1" dirty="0">
              <a:solidFill>
                <a:srgbClr val="C00000"/>
              </a:solidFill>
              <a:latin typeface="+mj-lt"/>
            </a:endParaRPr>
          </a:p>
        </p:txBody>
      </p:sp>
      <p:sp>
        <p:nvSpPr>
          <p:cNvPr id="21" name="20 CuadroTexto"/>
          <p:cNvSpPr txBox="1"/>
          <p:nvPr/>
        </p:nvSpPr>
        <p:spPr>
          <a:xfrm>
            <a:off x="568007" y="1897039"/>
            <a:ext cx="8098322" cy="369332"/>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ctr"/>
            <a:r>
              <a:rPr lang="es-ES" dirty="0" smtClean="0">
                <a:latin typeface="+mj-lt"/>
              </a:rPr>
              <a:t>Representa la masa (en gramos) de soluto que existe en 100 g de disolución</a:t>
            </a:r>
            <a:endParaRPr lang="es-ES" dirty="0">
              <a:latin typeface="+mj-lt"/>
            </a:endParaRPr>
          </a:p>
        </p:txBody>
      </p:sp>
      <mc:AlternateContent xmlns:mc="http://schemas.openxmlformats.org/markup-compatibility/2006" xmlns:a14="http://schemas.microsoft.com/office/drawing/2010/main">
        <mc:Choice Requires="a14">
          <p:sp>
            <p:nvSpPr>
              <p:cNvPr id="22" name="21 CuadroTexto"/>
              <p:cNvSpPr txBox="1"/>
              <p:nvPr/>
            </p:nvSpPr>
            <p:spPr>
              <a:xfrm>
                <a:off x="2688608" y="2497540"/>
                <a:ext cx="4000646" cy="67845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 </m:t>
                      </m:r>
                      <m:r>
                        <a:rPr lang="es-ES" b="0" i="1" smtClean="0">
                          <a:latin typeface="Cambria Math"/>
                        </a:rPr>
                        <m:t>𝑚𝑎𝑠𝑎</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𝑚𝑎𝑠𝑎</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rPr>
                            <m:t> </m:t>
                          </m:r>
                          <m:r>
                            <a:rPr lang="es-ES" b="0" i="1" smtClean="0">
                              <a:latin typeface="Cambria Math"/>
                            </a:rPr>
                            <m:t>𝑠𝑜𝑙𝑢𝑡𝑜</m:t>
                          </m:r>
                        </m:num>
                        <m:den>
                          <m:r>
                            <a:rPr lang="es-ES" b="0" i="1" smtClean="0">
                              <a:latin typeface="Cambria Math"/>
                            </a:rPr>
                            <m:t>𝑚𝑎𝑠𝑎</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rPr>
                            <m:t> </m:t>
                          </m:r>
                          <m:r>
                            <a:rPr lang="es-ES" b="0" i="1" smtClean="0">
                              <a:latin typeface="Cambria Math"/>
                            </a:rPr>
                            <m:t>𝑑𝑖𝑠𝑜𝑙𝑢𝑐𝑖</m:t>
                          </m:r>
                          <m:r>
                            <a:rPr lang="es-ES" b="0" i="1" smtClean="0">
                              <a:latin typeface="Cambria Math"/>
                            </a:rPr>
                            <m:t>ó</m:t>
                          </m:r>
                          <m:r>
                            <a:rPr lang="es-ES" b="0" i="1" smtClean="0">
                              <a:latin typeface="Cambria Math"/>
                            </a:rPr>
                            <m:t>𝑛</m:t>
                          </m:r>
                        </m:den>
                      </m:f>
                      <m:r>
                        <a:rPr lang="es-ES" b="0" i="1" smtClean="0">
                          <a:latin typeface="Cambria Math"/>
                        </a:rPr>
                        <m:t>·100</m:t>
                      </m:r>
                    </m:oMath>
                  </m:oMathPara>
                </a14:m>
                <a:endParaRPr lang="es-ES" dirty="0">
                  <a:latin typeface="+mj-lt"/>
                </a:endParaRPr>
              </a:p>
            </p:txBody>
          </p:sp>
        </mc:Choice>
        <mc:Fallback xmlns="">
          <p:sp>
            <p:nvSpPr>
              <p:cNvPr id="22" name="21 CuadroTexto"/>
              <p:cNvSpPr txBox="1">
                <a:spLocks noRot="1" noChangeAspect="1" noMove="1" noResize="1" noEditPoints="1" noAdjustHandles="1" noChangeArrowheads="1" noChangeShapeType="1" noTextEdit="1"/>
              </p:cNvSpPr>
              <p:nvPr/>
            </p:nvSpPr>
            <p:spPr>
              <a:xfrm>
                <a:off x="2688608" y="2497540"/>
                <a:ext cx="4000646" cy="678455"/>
              </a:xfrm>
              <a:prstGeom prst="rect">
                <a:avLst/>
              </a:prstGeom>
              <a:blipFill rotWithShape="1">
                <a:blip r:embed="rId2"/>
                <a:stretch>
                  <a:fillRect/>
                </a:stretch>
              </a:blipFill>
            </p:spPr>
            <p:txBody>
              <a:bodyPr/>
              <a:lstStyle/>
              <a:p>
                <a:r>
                  <a:rPr lang="es-ES">
                    <a:noFill/>
                  </a:rPr>
                  <a:t> </a:t>
                </a:r>
              </a:p>
            </p:txBody>
          </p:sp>
        </mc:Fallback>
      </mc:AlternateContent>
      <p:sp>
        <p:nvSpPr>
          <p:cNvPr id="24" name="23 CuadroTexto"/>
          <p:cNvSpPr txBox="1"/>
          <p:nvPr/>
        </p:nvSpPr>
        <p:spPr>
          <a:xfrm>
            <a:off x="586435" y="3584951"/>
            <a:ext cx="1679093"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a:t>
            </a:r>
            <a:r>
              <a:rPr lang="es-ES" b="1" dirty="0" smtClean="0">
                <a:solidFill>
                  <a:schemeClr val="bg1"/>
                </a:solidFill>
                <a:latin typeface="+mj-lt"/>
              </a:rPr>
              <a:t>  </a:t>
            </a:r>
            <a:r>
              <a:rPr lang="es-ES" b="1" dirty="0">
                <a:solidFill>
                  <a:schemeClr val="bg1"/>
                </a:solidFill>
                <a:latin typeface="+mj-lt"/>
              </a:rPr>
              <a:t>1</a:t>
            </a:r>
          </a:p>
        </p:txBody>
      </p:sp>
      <p:sp>
        <p:nvSpPr>
          <p:cNvPr id="23" name="22 CuadroTexto"/>
          <p:cNvSpPr txBox="1"/>
          <p:nvPr/>
        </p:nvSpPr>
        <p:spPr>
          <a:xfrm>
            <a:off x="493210" y="4039527"/>
            <a:ext cx="8201464" cy="646331"/>
          </a:xfrm>
          <a:prstGeom prst="rect">
            <a:avLst/>
          </a:prstGeom>
          <a:noFill/>
        </p:spPr>
        <p:txBody>
          <a:bodyPr wrap="square" rtlCol="0">
            <a:spAutoFit/>
          </a:bodyPr>
          <a:lstStyle/>
          <a:p>
            <a:pPr algn="just"/>
            <a:r>
              <a:rPr lang="es-ES" dirty="0" smtClean="0">
                <a:latin typeface="+mj-lt"/>
              </a:rPr>
              <a:t>Calcula la masa de nitrato de hierro (II), Fe(NO</a:t>
            </a:r>
            <a:r>
              <a:rPr lang="es-ES" baseline="-25000" dirty="0" smtClean="0">
                <a:latin typeface="+mj-lt"/>
              </a:rPr>
              <a:t>3</a:t>
            </a:r>
            <a:r>
              <a:rPr lang="es-ES" dirty="0" smtClean="0">
                <a:latin typeface="+mj-lt"/>
              </a:rPr>
              <a:t>)</a:t>
            </a:r>
            <a:r>
              <a:rPr lang="es-ES" baseline="-25000" dirty="0" smtClean="0">
                <a:latin typeface="+mj-lt"/>
              </a:rPr>
              <a:t>2</a:t>
            </a:r>
            <a:r>
              <a:rPr lang="es-ES" dirty="0" smtClean="0">
                <a:latin typeface="+mj-lt"/>
              </a:rPr>
              <a:t>, existente en 100 ml de disolución acuosa al 6 %. Dato: densidad de la disolución = 1,16 g/mL a 25 ºC.</a:t>
            </a:r>
            <a:endParaRPr lang="es-ES" dirty="0">
              <a:latin typeface="+mj-lt"/>
            </a:endParaRPr>
          </a:p>
        </p:txBody>
      </p:sp>
      <p:sp>
        <p:nvSpPr>
          <p:cNvPr id="15" name="14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Disoluciones</a:t>
            </a:r>
            <a:endParaRPr lang="es-ES" b="1" dirty="0">
              <a:solidFill>
                <a:srgbClr val="C00000"/>
              </a:solidFill>
              <a:latin typeface="+mj-lt"/>
            </a:endParaRPr>
          </a:p>
        </p:txBody>
      </p:sp>
      <p:sp>
        <p:nvSpPr>
          <p:cNvPr id="16" name="15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7"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6</a:t>
            </a:fld>
            <a:endParaRPr lang="es-ES" dirty="0">
              <a:solidFill>
                <a:schemeClr val="accent6">
                  <a:lumMod val="50000"/>
                </a:schemeClr>
              </a:solidFill>
            </a:endParaRPr>
          </a:p>
        </p:txBody>
      </p:sp>
      <p:sp>
        <p:nvSpPr>
          <p:cNvPr id="11" name="10 CuadroTexto"/>
          <p:cNvSpPr txBox="1"/>
          <p:nvPr/>
        </p:nvSpPr>
        <p:spPr>
          <a:xfrm>
            <a:off x="602358" y="4897411"/>
            <a:ext cx="1676818"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a:t>
            </a:r>
            <a:r>
              <a:rPr lang="es-ES" b="1" dirty="0" smtClean="0">
                <a:solidFill>
                  <a:schemeClr val="bg1"/>
                </a:solidFill>
                <a:latin typeface="+mj-lt"/>
              </a:rPr>
              <a:t>  </a:t>
            </a:r>
            <a:r>
              <a:rPr lang="es-ES" b="1" dirty="0">
                <a:solidFill>
                  <a:schemeClr val="bg1"/>
                </a:solidFill>
                <a:latin typeface="+mj-lt"/>
              </a:rPr>
              <a:t>2</a:t>
            </a:r>
          </a:p>
        </p:txBody>
      </p:sp>
      <p:sp>
        <p:nvSpPr>
          <p:cNvPr id="12" name="11 CuadroTexto"/>
          <p:cNvSpPr txBox="1"/>
          <p:nvPr/>
        </p:nvSpPr>
        <p:spPr>
          <a:xfrm>
            <a:off x="509133" y="5351987"/>
            <a:ext cx="8201464" cy="923330"/>
          </a:xfrm>
          <a:prstGeom prst="rect">
            <a:avLst/>
          </a:prstGeom>
          <a:noFill/>
        </p:spPr>
        <p:txBody>
          <a:bodyPr wrap="square" rtlCol="0">
            <a:spAutoFit/>
          </a:bodyPr>
          <a:lstStyle/>
          <a:p>
            <a:pPr algn="just"/>
            <a:r>
              <a:rPr lang="es-ES" dirty="0" smtClean="0">
                <a:latin typeface="+mj-lt"/>
              </a:rPr>
              <a:t>La densidad de 200 mL de disolución de yoduro de potasio en agua al 40 % en masa es de 1,2 g/cm</a:t>
            </a:r>
            <a:r>
              <a:rPr lang="es-ES" baseline="30000" dirty="0" smtClean="0">
                <a:latin typeface="+mj-lt"/>
              </a:rPr>
              <a:t>3</a:t>
            </a:r>
            <a:r>
              <a:rPr lang="es-ES" dirty="0" smtClean="0">
                <a:latin typeface="+mj-lt"/>
              </a:rPr>
              <a:t>; ¿qué cantidades de soluto y disolvente se hallan presentes?</a:t>
            </a:r>
            <a:endParaRPr lang="es-ES" dirty="0">
              <a:latin typeface="+mj-lt"/>
            </a:endParaRPr>
          </a:p>
        </p:txBody>
      </p:sp>
    </p:spTree>
    <p:extLst>
      <p:ext uri="{BB962C8B-B14F-4D97-AF65-F5344CB8AC3E}">
        <p14:creationId xmlns:p14="http://schemas.microsoft.com/office/powerpoint/2010/main" val="11296915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1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1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10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10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animBg="1"/>
      <p:bldP spid="24" grpId="0" animBg="1"/>
      <p:bldP spid="23" grpId="0"/>
      <p:bldP spid="11" grpId="0" animBg="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18 CuadroTexto"/>
          <p:cNvSpPr txBox="1"/>
          <p:nvPr/>
        </p:nvSpPr>
        <p:spPr>
          <a:xfrm>
            <a:off x="409431" y="873457"/>
            <a:ext cx="5500049" cy="369332"/>
          </a:xfrm>
          <a:prstGeom prst="rect">
            <a:avLst/>
          </a:prstGeom>
          <a:noFill/>
        </p:spPr>
        <p:txBody>
          <a:bodyPr wrap="square" rtlCol="0">
            <a:spAutoFit/>
          </a:bodyPr>
          <a:lstStyle/>
          <a:p>
            <a:r>
              <a:rPr lang="es-ES" b="1" dirty="0" smtClean="0">
                <a:solidFill>
                  <a:srgbClr val="C00000"/>
                </a:solidFill>
                <a:latin typeface="+mj-lt"/>
              </a:rPr>
              <a:t>1.3. </a:t>
            </a:r>
            <a:r>
              <a:rPr lang="es-ES" b="1" dirty="0" smtClean="0">
                <a:solidFill>
                  <a:srgbClr val="00B050"/>
                </a:solidFill>
                <a:latin typeface="+mj-lt"/>
              </a:rPr>
              <a:t>Concentración de una disolución</a:t>
            </a:r>
            <a:endParaRPr lang="es-ES" b="1" dirty="0">
              <a:solidFill>
                <a:srgbClr val="00B050"/>
              </a:solidFill>
              <a:latin typeface="+mj-lt"/>
            </a:endParaRPr>
          </a:p>
        </p:txBody>
      </p:sp>
      <p:sp>
        <p:nvSpPr>
          <p:cNvPr id="20" name="19 CuadroTexto"/>
          <p:cNvSpPr txBox="1"/>
          <p:nvPr/>
        </p:nvSpPr>
        <p:spPr>
          <a:xfrm>
            <a:off x="450376" y="1337481"/>
            <a:ext cx="2460354" cy="369332"/>
          </a:xfrm>
          <a:prstGeom prst="rect">
            <a:avLst/>
          </a:prstGeom>
          <a:noFill/>
        </p:spPr>
        <p:txBody>
          <a:bodyPr wrap="none" rtlCol="0">
            <a:spAutoFit/>
          </a:bodyPr>
          <a:lstStyle/>
          <a:p>
            <a:r>
              <a:rPr lang="es-ES" b="1" dirty="0" smtClean="0">
                <a:solidFill>
                  <a:srgbClr val="C00000"/>
                </a:solidFill>
                <a:latin typeface="+mj-lt"/>
              </a:rPr>
              <a:t>Porcentaje en volumen</a:t>
            </a:r>
            <a:endParaRPr lang="es-ES" b="1" dirty="0">
              <a:solidFill>
                <a:srgbClr val="C00000"/>
              </a:solidFill>
              <a:latin typeface="+mj-lt"/>
            </a:endParaRPr>
          </a:p>
        </p:txBody>
      </p:sp>
      <p:sp>
        <p:nvSpPr>
          <p:cNvPr id="21" name="20 CuadroTexto"/>
          <p:cNvSpPr txBox="1"/>
          <p:nvPr/>
        </p:nvSpPr>
        <p:spPr>
          <a:xfrm>
            <a:off x="586853" y="1939716"/>
            <a:ext cx="7942998" cy="369332"/>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ctr"/>
            <a:r>
              <a:rPr lang="es-ES" dirty="0">
                <a:latin typeface="+mj-lt"/>
              </a:rPr>
              <a:t>V</a:t>
            </a:r>
            <a:r>
              <a:rPr lang="es-ES" dirty="0" smtClean="0">
                <a:latin typeface="+mj-lt"/>
              </a:rPr>
              <a:t>olumen de soluto que existe en 100 unidades de volumen de disolución</a:t>
            </a:r>
            <a:endParaRPr lang="es-ES" dirty="0">
              <a:latin typeface="+mj-lt"/>
            </a:endParaRPr>
          </a:p>
        </p:txBody>
      </p:sp>
      <mc:AlternateContent xmlns:mc="http://schemas.openxmlformats.org/markup-compatibility/2006" xmlns:a14="http://schemas.microsoft.com/office/drawing/2010/main">
        <mc:Choice Requires="a14">
          <p:sp>
            <p:nvSpPr>
              <p:cNvPr id="22" name="21 CuadroTexto"/>
              <p:cNvSpPr txBox="1"/>
              <p:nvPr/>
            </p:nvSpPr>
            <p:spPr>
              <a:xfrm>
                <a:off x="2524834" y="2634017"/>
                <a:ext cx="4685834" cy="66909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 </m:t>
                      </m:r>
                      <m:r>
                        <a:rPr lang="es-ES" b="0" i="1" smtClean="0">
                          <a:latin typeface="Cambria Math"/>
                        </a:rPr>
                        <m:t>𝑣𝑜𝑙𝑢𝑚𝑒𝑛</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𝑣𝑜𝑙𝑢𝑚𝑒𝑛</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𝐿</m:t>
                              </m:r>
                            </m:e>
                          </m:d>
                          <m:r>
                            <a:rPr lang="es-ES" b="0" i="1" smtClean="0">
                              <a:latin typeface="Cambria Math"/>
                            </a:rPr>
                            <m:t> </m:t>
                          </m:r>
                          <m:r>
                            <a:rPr lang="es-ES" b="0" i="1" smtClean="0">
                              <a:latin typeface="Cambria Math"/>
                            </a:rPr>
                            <m:t>𝑠𝑜𝑙𝑢𝑡𝑜</m:t>
                          </m:r>
                        </m:num>
                        <m:den>
                          <m:r>
                            <a:rPr lang="es-ES" b="0" i="1" smtClean="0">
                              <a:latin typeface="Cambria Math"/>
                            </a:rPr>
                            <m:t>𝑣𝑜𝑙𝑢𝑚𝑒𝑛</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𝐿</m:t>
                              </m:r>
                            </m:e>
                          </m:d>
                          <m:r>
                            <a:rPr lang="es-ES" b="0" i="1" smtClean="0">
                              <a:latin typeface="Cambria Math"/>
                            </a:rPr>
                            <m:t> </m:t>
                          </m:r>
                          <m:r>
                            <a:rPr lang="es-ES" b="0" i="1" smtClean="0">
                              <a:latin typeface="Cambria Math"/>
                            </a:rPr>
                            <m:t>𝑑𝑖𝑠𝑜𝑙𝑢𝑐𝑖</m:t>
                          </m:r>
                          <m:r>
                            <a:rPr lang="es-ES" b="0" i="1" smtClean="0">
                              <a:latin typeface="Cambria Math"/>
                            </a:rPr>
                            <m:t>ó</m:t>
                          </m:r>
                          <m:r>
                            <a:rPr lang="es-ES" b="0" i="1" smtClean="0">
                              <a:latin typeface="Cambria Math"/>
                            </a:rPr>
                            <m:t>𝑛</m:t>
                          </m:r>
                        </m:den>
                      </m:f>
                      <m:r>
                        <a:rPr lang="es-ES" b="0" i="1" smtClean="0">
                          <a:latin typeface="Cambria Math"/>
                        </a:rPr>
                        <m:t>·100</m:t>
                      </m:r>
                    </m:oMath>
                  </m:oMathPara>
                </a14:m>
                <a:endParaRPr lang="es-ES" dirty="0">
                  <a:latin typeface="+mj-lt"/>
                </a:endParaRPr>
              </a:p>
            </p:txBody>
          </p:sp>
        </mc:Choice>
        <mc:Fallback xmlns="">
          <p:sp>
            <p:nvSpPr>
              <p:cNvPr id="22" name="21 CuadroTexto"/>
              <p:cNvSpPr txBox="1">
                <a:spLocks noRot="1" noChangeAspect="1" noMove="1" noResize="1" noEditPoints="1" noAdjustHandles="1" noChangeArrowheads="1" noChangeShapeType="1" noTextEdit="1"/>
              </p:cNvSpPr>
              <p:nvPr/>
            </p:nvSpPr>
            <p:spPr>
              <a:xfrm>
                <a:off x="2524834" y="2634017"/>
                <a:ext cx="4685834" cy="669094"/>
              </a:xfrm>
              <a:prstGeom prst="rect">
                <a:avLst/>
              </a:prstGeom>
              <a:blipFill rotWithShape="1">
                <a:blip r:embed="rId2"/>
                <a:stretch>
                  <a:fillRect/>
                </a:stretch>
              </a:blipFill>
            </p:spPr>
            <p:txBody>
              <a:bodyPr/>
              <a:lstStyle/>
              <a:p>
                <a:r>
                  <a:rPr lang="es-ES">
                    <a:noFill/>
                  </a:rPr>
                  <a:t> </a:t>
                </a:r>
              </a:p>
            </p:txBody>
          </p:sp>
        </mc:Fallback>
      </mc:AlternateContent>
      <p:sp>
        <p:nvSpPr>
          <p:cNvPr id="26" name="25 CuadroTexto"/>
          <p:cNvSpPr txBox="1"/>
          <p:nvPr/>
        </p:nvSpPr>
        <p:spPr>
          <a:xfrm>
            <a:off x="452649" y="3741762"/>
            <a:ext cx="4829033" cy="369332"/>
          </a:xfrm>
          <a:prstGeom prst="rect">
            <a:avLst/>
          </a:prstGeom>
          <a:noFill/>
        </p:spPr>
        <p:txBody>
          <a:bodyPr wrap="square" rtlCol="0">
            <a:spAutoFit/>
          </a:bodyPr>
          <a:lstStyle/>
          <a:p>
            <a:r>
              <a:rPr lang="es-ES" b="1" dirty="0" smtClean="0">
                <a:solidFill>
                  <a:srgbClr val="C00000"/>
                </a:solidFill>
                <a:latin typeface="+mj-lt"/>
              </a:rPr>
              <a:t>Masa de soluto por volumen de disolución</a:t>
            </a:r>
            <a:endParaRPr lang="es-ES" b="1" dirty="0">
              <a:solidFill>
                <a:srgbClr val="C00000"/>
              </a:solidFill>
              <a:latin typeface="+mj-lt"/>
            </a:endParaRPr>
          </a:p>
        </p:txBody>
      </p:sp>
      <p:sp>
        <p:nvSpPr>
          <p:cNvPr id="27" name="26 CuadroTexto"/>
          <p:cNvSpPr txBox="1"/>
          <p:nvPr/>
        </p:nvSpPr>
        <p:spPr>
          <a:xfrm>
            <a:off x="614149" y="4346594"/>
            <a:ext cx="7929350" cy="369332"/>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ctr"/>
            <a:r>
              <a:rPr lang="es-ES" dirty="0" smtClean="0">
                <a:latin typeface="+mj-lt"/>
              </a:rPr>
              <a:t>Es la masa de soluto (en gramos) existente en 1 L de disolución</a:t>
            </a:r>
            <a:endParaRPr lang="es-ES" dirty="0">
              <a:latin typeface="+mj-lt"/>
            </a:endParaRPr>
          </a:p>
        </p:txBody>
      </p:sp>
      <mc:AlternateContent xmlns:mc="http://schemas.openxmlformats.org/markup-compatibility/2006" xmlns:a14="http://schemas.microsoft.com/office/drawing/2010/main">
        <mc:Choice Requires="a14">
          <p:sp>
            <p:nvSpPr>
              <p:cNvPr id="28" name="27 CuadroTexto"/>
              <p:cNvSpPr txBox="1"/>
              <p:nvPr/>
            </p:nvSpPr>
            <p:spPr>
              <a:xfrm>
                <a:off x="2622643" y="4983707"/>
                <a:ext cx="3449791" cy="66909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𝑔</m:t>
                      </m:r>
                      <m:r>
                        <a:rPr lang="es-ES" b="0" i="1" smtClean="0">
                          <a:latin typeface="Cambria Math"/>
                        </a:rPr>
                        <m:t>/</m:t>
                      </m:r>
                      <m:r>
                        <a:rPr lang="es-ES" b="0" i="1" smtClean="0">
                          <a:latin typeface="Cambria Math"/>
                        </a:rPr>
                        <m:t>𝐿</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𝑚𝑎𝑠𝑎</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rPr>
                            <m:t> </m:t>
                          </m:r>
                          <m:r>
                            <a:rPr lang="es-ES" b="0" i="1" smtClean="0">
                              <a:latin typeface="Cambria Math"/>
                            </a:rPr>
                            <m:t>𝑠𝑜𝑙𝑢𝑡𝑜</m:t>
                          </m:r>
                        </m:num>
                        <m:den>
                          <m:r>
                            <a:rPr lang="es-ES" b="0" i="1" smtClean="0">
                              <a:latin typeface="Cambria Math"/>
                            </a:rPr>
                            <m:t>𝑣𝑜𝑙𝑢𝑚𝑒𝑛</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𝐿</m:t>
                              </m:r>
                            </m:e>
                          </m:d>
                          <m:r>
                            <a:rPr lang="es-ES" b="0" i="1" smtClean="0">
                              <a:latin typeface="Cambria Math"/>
                            </a:rPr>
                            <m:t> </m:t>
                          </m:r>
                          <m:r>
                            <a:rPr lang="es-ES" b="0" i="1" smtClean="0">
                              <a:latin typeface="Cambria Math"/>
                            </a:rPr>
                            <m:t>𝑑𝑖𝑠𝑜𝑙𝑢𝑐𝑖</m:t>
                          </m:r>
                          <m:r>
                            <a:rPr lang="es-ES" b="0" i="1" smtClean="0">
                              <a:latin typeface="Cambria Math"/>
                            </a:rPr>
                            <m:t>ó</m:t>
                          </m:r>
                          <m:r>
                            <a:rPr lang="es-ES" b="0" i="1" smtClean="0">
                              <a:latin typeface="Cambria Math"/>
                            </a:rPr>
                            <m:t>𝑛</m:t>
                          </m:r>
                        </m:den>
                      </m:f>
                    </m:oMath>
                  </m:oMathPara>
                </a14:m>
                <a:endParaRPr lang="es-ES" dirty="0"/>
              </a:p>
            </p:txBody>
          </p:sp>
        </mc:Choice>
        <mc:Fallback xmlns="">
          <p:sp>
            <p:nvSpPr>
              <p:cNvPr id="28" name="27 CuadroTexto"/>
              <p:cNvSpPr txBox="1">
                <a:spLocks noRot="1" noChangeAspect="1" noMove="1" noResize="1" noEditPoints="1" noAdjustHandles="1" noChangeArrowheads="1" noChangeShapeType="1" noTextEdit="1"/>
              </p:cNvSpPr>
              <p:nvPr/>
            </p:nvSpPr>
            <p:spPr>
              <a:xfrm>
                <a:off x="2622643" y="4983707"/>
                <a:ext cx="3449791" cy="669094"/>
              </a:xfrm>
              <a:prstGeom prst="rect">
                <a:avLst/>
              </a:prstGeom>
              <a:blipFill rotWithShape="1">
                <a:blip r:embed="rId3"/>
                <a:stretch>
                  <a:fillRect/>
                </a:stretch>
              </a:blipFill>
            </p:spPr>
            <p:txBody>
              <a:bodyPr/>
              <a:lstStyle/>
              <a:p>
                <a:r>
                  <a:rPr lang="es-ES">
                    <a:noFill/>
                  </a:rPr>
                  <a:t> </a:t>
                </a:r>
              </a:p>
            </p:txBody>
          </p:sp>
        </mc:Fallback>
      </mc:AlternateContent>
      <p:sp>
        <p:nvSpPr>
          <p:cNvPr id="15" name="14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Disoluciones</a:t>
            </a:r>
            <a:endParaRPr lang="es-ES" b="1" dirty="0">
              <a:solidFill>
                <a:srgbClr val="C00000"/>
              </a:solidFill>
              <a:latin typeface="+mj-lt"/>
            </a:endParaRPr>
          </a:p>
        </p:txBody>
      </p:sp>
      <p:sp>
        <p:nvSpPr>
          <p:cNvPr id="16" name="15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7"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7</a:t>
            </a:fld>
            <a:endParaRPr lang="es-ES" dirty="0">
              <a:solidFill>
                <a:schemeClr val="accent6">
                  <a:lumMod val="50000"/>
                </a:schemeClr>
              </a:solidFill>
            </a:endParaRPr>
          </a:p>
        </p:txBody>
      </p:sp>
    </p:spTree>
    <p:extLst>
      <p:ext uri="{BB962C8B-B14F-4D97-AF65-F5344CB8AC3E}">
        <p14:creationId xmlns:p14="http://schemas.microsoft.com/office/powerpoint/2010/main" val="13800000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1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10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10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10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animBg="1"/>
      <p:bldP spid="22" grpId="0" animBg="1"/>
      <p:bldP spid="26" grpId="0"/>
      <p:bldP spid="27" grpId="0" animBg="1"/>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18 CuadroTexto"/>
          <p:cNvSpPr txBox="1"/>
          <p:nvPr/>
        </p:nvSpPr>
        <p:spPr>
          <a:xfrm>
            <a:off x="352241" y="888839"/>
            <a:ext cx="5500049" cy="369332"/>
          </a:xfrm>
          <a:prstGeom prst="rect">
            <a:avLst/>
          </a:prstGeom>
          <a:noFill/>
        </p:spPr>
        <p:txBody>
          <a:bodyPr wrap="square" rtlCol="0">
            <a:spAutoFit/>
          </a:bodyPr>
          <a:lstStyle/>
          <a:p>
            <a:r>
              <a:rPr lang="es-ES" b="1" dirty="0" smtClean="0">
                <a:solidFill>
                  <a:srgbClr val="C00000"/>
                </a:solidFill>
                <a:latin typeface="+mj-lt"/>
              </a:rPr>
              <a:t>1.3. </a:t>
            </a:r>
            <a:r>
              <a:rPr lang="es-ES" b="1" dirty="0" smtClean="0">
                <a:solidFill>
                  <a:srgbClr val="00B050"/>
                </a:solidFill>
                <a:latin typeface="+mj-lt"/>
              </a:rPr>
              <a:t>Concentración de una disolución</a:t>
            </a:r>
            <a:endParaRPr lang="es-ES" b="1" dirty="0">
              <a:solidFill>
                <a:srgbClr val="00B050"/>
              </a:solidFill>
              <a:latin typeface="+mj-lt"/>
            </a:endParaRPr>
          </a:p>
        </p:txBody>
      </p:sp>
      <p:sp>
        <p:nvSpPr>
          <p:cNvPr id="20" name="19 CuadroTexto"/>
          <p:cNvSpPr txBox="1"/>
          <p:nvPr/>
        </p:nvSpPr>
        <p:spPr>
          <a:xfrm>
            <a:off x="393186" y="1380159"/>
            <a:ext cx="1180131" cy="369332"/>
          </a:xfrm>
          <a:prstGeom prst="rect">
            <a:avLst/>
          </a:prstGeom>
          <a:noFill/>
        </p:spPr>
        <p:txBody>
          <a:bodyPr wrap="none" rtlCol="0">
            <a:spAutoFit/>
          </a:bodyPr>
          <a:lstStyle/>
          <a:p>
            <a:r>
              <a:rPr lang="es-ES" b="1" dirty="0" smtClean="0">
                <a:solidFill>
                  <a:srgbClr val="C00000"/>
                </a:solidFill>
                <a:latin typeface="+mj-lt"/>
              </a:rPr>
              <a:t>Molaridad</a:t>
            </a:r>
            <a:endParaRPr lang="es-ES" b="1" dirty="0">
              <a:solidFill>
                <a:srgbClr val="C00000"/>
              </a:solidFill>
              <a:latin typeface="+mj-lt"/>
            </a:endParaRPr>
          </a:p>
        </p:txBody>
      </p:sp>
      <p:sp>
        <p:nvSpPr>
          <p:cNvPr id="21" name="20 CuadroTexto"/>
          <p:cNvSpPr txBox="1"/>
          <p:nvPr/>
        </p:nvSpPr>
        <p:spPr>
          <a:xfrm>
            <a:off x="477672" y="2035251"/>
            <a:ext cx="8052179" cy="369332"/>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ctr"/>
            <a:r>
              <a:rPr lang="es-ES" dirty="0" smtClean="0">
                <a:latin typeface="+mj-lt"/>
              </a:rPr>
              <a:t>Indica la cantidad de soluto, en mol, existente en 1 L de disolución</a:t>
            </a:r>
            <a:endParaRPr lang="es-ES" dirty="0">
              <a:latin typeface="+mj-lt"/>
            </a:endParaRPr>
          </a:p>
        </p:txBody>
      </p:sp>
      <p:sp>
        <p:nvSpPr>
          <p:cNvPr id="22" name="21 CuadroTexto"/>
          <p:cNvSpPr txBox="1">
            <a:spLocks noRot="1" noChangeAspect="1" noMove="1" noResize="1" noEditPoints="1" noAdjustHandles="1" noChangeArrowheads="1" noChangeShapeType="1" noTextEdit="1"/>
          </p:cNvSpPr>
          <p:nvPr/>
        </p:nvSpPr>
        <p:spPr>
          <a:xfrm>
            <a:off x="2620368" y="2593074"/>
            <a:ext cx="3663952" cy="669094"/>
          </a:xfrm>
          <a:prstGeom prst="rect">
            <a:avLst/>
          </a:prstGeom>
          <a:blipFill rotWithShape="1">
            <a:blip r:embed="rId2"/>
            <a:stretch>
              <a:fillRect/>
            </a:stretch>
          </a:blipFill>
        </p:spPr>
        <p:txBody>
          <a:bodyPr/>
          <a:lstStyle/>
          <a:p>
            <a:r>
              <a:rPr lang="es-ES">
                <a:noFill/>
              </a:rPr>
              <a:t> </a:t>
            </a:r>
          </a:p>
        </p:txBody>
      </p:sp>
      <p:sp>
        <p:nvSpPr>
          <p:cNvPr id="24" name="23 CuadroTexto"/>
          <p:cNvSpPr txBox="1"/>
          <p:nvPr/>
        </p:nvSpPr>
        <p:spPr>
          <a:xfrm>
            <a:off x="529244" y="3695868"/>
            <a:ext cx="168507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a:t>
            </a:r>
            <a:r>
              <a:rPr lang="es-ES" b="1" dirty="0" smtClean="0">
                <a:solidFill>
                  <a:schemeClr val="bg1"/>
                </a:solidFill>
                <a:latin typeface="+mj-lt"/>
              </a:rPr>
              <a:t>  </a:t>
            </a:r>
            <a:r>
              <a:rPr lang="es-ES" b="1" dirty="0">
                <a:solidFill>
                  <a:schemeClr val="bg1"/>
                </a:solidFill>
                <a:latin typeface="+mj-lt"/>
              </a:rPr>
              <a:t>3</a:t>
            </a:r>
          </a:p>
        </p:txBody>
      </p:sp>
      <p:sp>
        <p:nvSpPr>
          <p:cNvPr id="25" name="24 CuadroTexto"/>
          <p:cNvSpPr txBox="1"/>
          <p:nvPr/>
        </p:nvSpPr>
        <p:spPr>
          <a:xfrm>
            <a:off x="463315" y="4205036"/>
            <a:ext cx="8201464" cy="646331"/>
          </a:xfrm>
          <a:prstGeom prst="rect">
            <a:avLst/>
          </a:prstGeom>
          <a:noFill/>
        </p:spPr>
        <p:txBody>
          <a:bodyPr wrap="square" rtlCol="0">
            <a:spAutoFit/>
          </a:bodyPr>
          <a:lstStyle/>
          <a:p>
            <a:pPr algn="just"/>
            <a:r>
              <a:rPr lang="es-ES" dirty="0" smtClean="0">
                <a:latin typeface="+mj-lt"/>
              </a:rPr>
              <a:t>Calcula la molaridad de la disolución obtenida al disolver 40 g de bromuro de potasio (KBr) en agua hasta completar 500 mL de disolución.</a:t>
            </a:r>
            <a:endParaRPr lang="es-ES" dirty="0">
              <a:latin typeface="+mj-lt"/>
            </a:endParaRPr>
          </a:p>
        </p:txBody>
      </p:sp>
      <p:sp>
        <p:nvSpPr>
          <p:cNvPr id="16" name="15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Disoluciones</a:t>
            </a:r>
            <a:endParaRPr lang="es-ES" b="1" dirty="0">
              <a:solidFill>
                <a:srgbClr val="C00000"/>
              </a:solidFill>
              <a:latin typeface="+mj-lt"/>
            </a:endParaRPr>
          </a:p>
        </p:txBody>
      </p:sp>
      <p:sp>
        <p:nvSpPr>
          <p:cNvPr id="17" name="16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8"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8</a:t>
            </a:fld>
            <a:endParaRPr lang="es-ES" dirty="0">
              <a:solidFill>
                <a:schemeClr val="accent6">
                  <a:lumMod val="50000"/>
                </a:schemeClr>
              </a:solidFill>
            </a:endParaRPr>
          </a:p>
        </p:txBody>
      </p:sp>
      <p:sp>
        <p:nvSpPr>
          <p:cNvPr id="11" name="10 CuadroTexto"/>
          <p:cNvSpPr txBox="1"/>
          <p:nvPr/>
        </p:nvSpPr>
        <p:spPr>
          <a:xfrm>
            <a:off x="586110" y="5021975"/>
            <a:ext cx="168507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a:t>
            </a:r>
            <a:r>
              <a:rPr lang="es-ES" b="1" dirty="0" smtClean="0">
                <a:solidFill>
                  <a:schemeClr val="bg1"/>
                </a:solidFill>
                <a:latin typeface="+mj-lt"/>
              </a:rPr>
              <a:t>  </a:t>
            </a:r>
            <a:r>
              <a:rPr lang="es-ES" b="1" dirty="0">
                <a:solidFill>
                  <a:schemeClr val="bg1"/>
                </a:solidFill>
                <a:latin typeface="+mj-lt"/>
              </a:rPr>
              <a:t>4</a:t>
            </a:r>
          </a:p>
        </p:txBody>
      </p:sp>
      <p:sp>
        <p:nvSpPr>
          <p:cNvPr id="12" name="11 CuadroTexto"/>
          <p:cNvSpPr txBox="1"/>
          <p:nvPr/>
        </p:nvSpPr>
        <p:spPr>
          <a:xfrm>
            <a:off x="520181" y="5435609"/>
            <a:ext cx="8201464" cy="923330"/>
          </a:xfrm>
          <a:prstGeom prst="rect">
            <a:avLst/>
          </a:prstGeom>
          <a:noFill/>
        </p:spPr>
        <p:txBody>
          <a:bodyPr wrap="square" rtlCol="0">
            <a:spAutoFit/>
          </a:bodyPr>
          <a:lstStyle/>
          <a:p>
            <a:pPr algn="just"/>
            <a:r>
              <a:rPr lang="es-ES" dirty="0" smtClean="0">
                <a:latin typeface="+mj-lt"/>
              </a:rPr>
              <a:t>Se disuelven 5 mL de ácido nítrico comercial al 70 % y de densidad 1,42 g/mL en agua destilada y posteriormente se completa con más agua destilada hasta formar 1 L de disolución. Calcula la molaridad de la misma.</a:t>
            </a:r>
            <a:endParaRPr lang="es-ES" dirty="0">
              <a:latin typeface="+mj-lt"/>
            </a:endParaRPr>
          </a:p>
        </p:txBody>
      </p:sp>
    </p:spTree>
    <p:extLst>
      <p:ext uri="{BB962C8B-B14F-4D97-AF65-F5344CB8AC3E}">
        <p14:creationId xmlns:p14="http://schemas.microsoft.com/office/powerpoint/2010/main" val="10999789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1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10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10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10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10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animBg="1"/>
      <p:bldP spid="22" grpId="0" animBg="1"/>
      <p:bldP spid="24" grpId="0" animBg="1"/>
      <p:bldP spid="25" grpId="0"/>
      <p:bldP spid="11"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18 CuadroTexto"/>
          <p:cNvSpPr txBox="1"/>
          <p:nvPr/>
        </p:nvSpPr>
        <p:spPr>
          <a:xfrm>
            <a:off x="395783" y="928048"/>
            <a:ext cx="5500049" cy="369332"/>
          </a:xfrm>
          <a:prstGeom prst="rect">
            <a:avLst/>
          </a:prstGeom>
          <a:noFill/>
        </p:spPr>
        <p:txBody>
          <a:bodyPr wrap="square" rtlCol="0">
            <a:spAutoFit/>
          </a:bodyPr>
          <a:lstStyle/>
          <a:p>
            <a:r>
              <a:rPr lang="es-ES" b="1" dirty="0" smtClean="0">
                <a:solidFill>
                  <a:srgbClr val="C00000"/>
                </a:solidFill>
                <a:latin typeface="+mj-lt"/>
              </a:rPr>
              <a:t>1.3. </a:t>
            </a:r>
            <a:r>
              <a:rPr lang="es-ES" b="1" dirty="0" smtClean="0">
                <a:solidFill>
                  <a:srgbClr val="00B050"/>
                </a:solidFill>
                <a:latin typeface="+mj-lt"/>
              </a:rPr>
              <a:t>Concentración de una disolución</a:t>
            </a:r>
            <a:endParaRPr lang="es-ES" b="1" dirty="0">
              <a:solidFill>
                <a:srgbClr val="00B050"/>
              </a:solidFill>
              <a:latin typeface="+mj-lt"/>
            </a:endParaRPr>
          </a:p>
        </p:txBody>
      </p:sp>
      <p:sp>
        <p:nvSpPr>
          <p:cNvPr id="24" name="23 CuadroTexto"/>
          <p:cNvSpPr txBox="1"/>
          <p:nvPr/>
        </p:nvSpPr>
        <p:spPr>
          <a:xfrm>
            <a:off x="504548" y="1524141"/>
            <a:ext cx="1774627"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a:t>
            </a:r>
            <a:r>
              <a:rPr lang="es-ES" b="1" dirty="0" smtClean="0">
                <a:solidFill>
                  <a:schemeClr val="bg1"/>
                </a:solidFill>
                <a:latin typeface="+mj-lt"/>
              </a:rPr>
              <a:t>  </a:t>
            </a:r>
            <a:r>
              <a:rPr lang="es-ES" b="1" dirty="0">
                <a:solidFill>
                  <a:schemeClr val="bg1"/>
                </a:solidFill>
                <a:latin typeface="+mj-lt"/>
              </a:rPr>
              <a:t>5</a:t>
            </a:r>
          </a:p>
        </p:txBody>
      </p:sp>
      <p:sp>
        <p:nvSpPr>
          <p:cNvPr id="25" name="24 CuadroTexto"/>
          <p:cNvSpPr txBox="1"/>
          <p:nvPr/>
        </p:nvSpPr>
        <p:spPr>
          <a:xfrm>
            <a:off x="452267" y="2060603"/>
            <a:ext cx="8145823" cy="646331"/>
          </a:xfrm>
          <a:prstGeom prst="rect">
            <a:avLst/>
          </a:prstGeom>
          <a:noFill/>
        </p:spPr>
        <p:txBody>
          <a:bodyPr wrap="square" rtlCol="0">
            <a:spAutoFit/>
          </a:bodyPr>
          <a:lstStyle/>
          <a:p>
            <a:pPr algn="just"/>
            <a:r>
              <a:rPr lang="es-ES" dirty="0" smtClean="0">
                <a:latin typeface="+mj-lt"/>
              </a:rPr>
              <a:t>Detalla el proceso de preparación de ¼ L de disolución 2 M de cloruro de sodio.</a:t>
            </a:r>
            <a:endParaRPr lang="es-ES" dirty="0">
              <a:latin typeface="+mj-lt"/>
            </a:endParaRPr>
          </a:p>
        </p:txBody>
      </p:sp>
      <p:sp>
        <p:nvSpPr>
          <p:cNvPr id="3" name="2 CuadroTexto"/>
          <p:cNvSpPr txBox="1"/>
          <p:nvPr/>
        </p:nvSpPr>
        <p:spPr>
          <a:xfrm>
            <a:off x="2811439" y="2961564"/>
            <a:ext cx="5718412" cy="1754326"/>
          </a:xfrm>
          <a:prstGeom prst="rect">
            <a:avLst/>
          </a:prstGeom>
          <a:noFill/>
        </p:spPr>
        <p:txBody>
          <a:bodyPr wrap="square" rtlCol="0">
            <a:spAutoFit/>
          </a:bodyPr>
          <a:lstStyle/>
          <a:p>
            <a:pPr marL="355600" indent="-355600" algn="just">
              <a:buAutoNum type="arabicPeriod"/>
            </a:pPr>
            <a:r>
              <a:rPr lang="es-ES" dirty="0" smtClean="0">
                <a:latin typeface="+mj-lt"/>
              </a:rPr>
              <a:t>Hallamos los gramos de NaCl necesarios.</a:t>
            </a:r>
          </a:p>
          <a:p>
            <a:pPr marL="355600" indent="-355600" algn="just">
              <a:buAutoNum type="arabicPeriod"/>
            </a:pPr>
            <a:endParaRPr lang="es-ES" dirty="0" smtClean="0">
              <a:latin typeface="+mj-lt"/>
            </a:endParaRPr>
          </a:p>
          <a:p>
            <a:pPr marL="355600" indent="-355600" algn="just">
              <a:buFontTx/>
              <a:buAutoNum type="arabicPeriod"/>
            </a:pPr>
            <a:r>
              <a:rPr lang="es-ES" dirty="0"/>
              <a:t>Se introducen en un vaso de precipitados y se añade agua destilada inferior a 250 mL. Se agita y se vuelve a añadir agua destilada hasta completar los 250 mL</a:t>
            </a:r>
            <a:r>
              <a:rPr lang="es-ES" dirty="0" smtClean="0"/>
              <a:t>.</a:t>
            </a: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445" y="2998173"/>
            <a:ext cx="1880193" cy="2878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15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Disoluciones</a:t>
            </a:r>
            <a:endParaRPr lang="es-ES" b="1" dirty="0">
              <a:solidFill>
                <a:srgbClr val="C00000"/>
              </a:solidFill>
              <a:latin typeface="+mj-lt"/>
            </a:endParaRPr>
          </a:p>
        </p:txBody>
      </p:sp>
      <p:sp>
        <p:nvSpPr>
          <p:cNvPr id="17" name="16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8"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9</a:t>
            </a:fld>
            <a:endParaRPr lang="es-ES" dirty="0">
              <a:solidFill>
                <a:schemeClr val="accent6">
                  <a:lumMod val="50000"/>
                </a:schemeClr>
              </a:solidFill>
            </a:endParaRPr>
          </a:p>
        </p:txBody>
      </p:sp>
    </p:spTree>
    <p:extLst>
      <p:ext uri="{BB962C8B-B14F-4D97-AF65-F5344CB8AC3E}">
        <p14:creationId xmlns:p14="http://schemas.microsoft.com/office/powerpoint/2010/main" val="3656645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1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10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wipe(left)">
                                      <p:cBhvr>
                                        <p:cTn id="22" dur="1000"/>
                                        <p:tgtEl>
                                          <p:spTgt spid="10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animBg="1"/>
      <p:bldP spid="25"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18 CuadroTexto"/>
          <p:cNvSpPr txBox="1"/>
          <p:nvPr/>
        </p:nvSpPr>
        <p:spPr>
          <a:xfrm>
            <a:off x="382137" y="859810"/>
            <a:ext cx="5500049" cy="369332"/>
          </a:xfrm>
          <a:prstGeom prst="rect">
            <a:avLst/>
          </a:prstGeom>
          <a:noFill/>
        </p:spPr>
        <p:txBody>
          <a:bodyPr wrap="square" rtlCol="0">
            <a:spAutoFit/>
          </a:bodyPr>
          <a:lstStyle/>
          <a:p>
            <a:r>
              <a:rPr lang="es-ES" b="1" dirty="0" smtClean="0">
                <a:solidFill>
                  <a:srgbClr val="C00000"/>
                </a:solidFill>
                <a:latin typeface="+mj-lt"/>
              </a:rPr>
              <a:t>1.3. </a:t>
            </a:r>
            <a:r>
              <a:rPr lang="es-ES" b="1" dirty="0" smtClean="0">
                <a:solidFill>
                  <a:srgbClr val="00B050"/>
                </a:solidFill>
                <a:latin typeface="+mj-lt"/>
              </a:rPr>
              <a:t>Concentración de una disolución</a:t>
            </a:r>
            <a:endParaRPr lang="es-ES" b="1" dirty="0">
              <a:solidFill>
                <a:srgbClr val="00B050"/>
              </a:solidFill>
              <a:latin typeface="+mj-lt"/>
            </a:endParaRPr>
          </a:p>
        </p:txBody>
      </p:sp>
      <p:sp>
        <p:nvSpPr>
          <p:cNvPr id="26" name="25 CuadroTexto"/>
          <p:cNvSpPr txBox="1"/>
          <p:nvPr/>
        </p:nvSpPr>
        <p:spPr>
          <a:xfrm>
            <a:off x="425355" y="1326109"/>
            <a:ext cx="1159292" cy="369332"/>
          </a:xfrm>
          <a:prstGeom prst="rect">
            <a:avLst/>
          </a:prstGeom>
          <a:noFill/>
        </p:spPr>
        <p:txBody>
          <a:bodyPr wrap="none" rtlCol="0">
            <a:spAutoFit/>
          </a:bodyPr>
          <a:lstStyle/>
          <a:p>
            <a:r>
              <a:rPr lang="es-ES" b="1" dirty="0" smtClean="0">
                <a:solidFill>
                  <a:srgbClr val="C00000"/>
                </a:solidFill>
                <a:latin typeface="+mj-lt"/>
              </a:rPr>
              <a:t>Molalidad</a:t>
            </a:r>
            <a:endParaRPr lang="es-ES" b="1" dirty="0">
              <a:solidFill>
                <a:srgbClr val="C00000"/>
              </a:solidFill>
              <a:latin typeface="+mj-lt"/>
            </a:endParaRPr>
          </a:p>
        </p:txBody>
      </p:sp>
      <p:sp>
        <p:nvSpPr>
          <p:cNvPr id="29" name="28 CuadroTexto"/>
          <p:cNvSpPr txBox="1"/>
          <p:nvPr/>
        </p:nvSpPr>
        <p:spPr>
          <a:xfrm>
            <a:off x="532262" y="1992574"/>
            <a:ext cx="8038531" cy="369332"/>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ctr"/>
            <a:r>
              <a:rPr lang="es-ES" dirty="0" smtClean="0">
                <a:latin typeface="+mj-lt"/>
              </a:rPr>
              <a:t>Cantidad de soluto, en mol, que hay en 1 kg de disolvente</a:t>
            </a:r>
            <a:endParaRPr lang="es-ES" dirty="0">
              <a:latin typeface="+mj-lt"/>
            </a:endParaRPr>
          </a:p>
        </p:txBody>
      </p:sp>
      <mc:AlternateContent xmlns:mc="http://schemas.openxmlformats.org/markup-compatibility/2006" xmlns:a14="http://schemas.microsoft.com/office/drawing/2010/main">
        <mc:Choice Requires="a14">
          <p:sp>
            <p:nvSpPr>
              <p:cNvPr id="30" name="29 CuadroTexto"/>
              <p:cNvSpPr txBox="1"/>
              <p:nvPr/>
            </p:nvSpPr>
            <p:spPr>
              <a:xfrm>
                <a:off x="2019867" y="2606722"/>
                <a:ext cx="5493748" cy="67845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𝑚</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𝑐𝑎𝑛𝑡𝑖𝑑𝑎𝑑</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𝑚𝑜𝑙</m:t>
                              </m:r>
                            </m:e>
                          </m:d>
                          <m:r>
                            <a:rPr lang="es-ES" b="0" i="1" smtClean="0">
                              <a:latin typeface="Cambria Math"/>
                            </a:rPr>
                            <m:t> </m:t>
                          </m:r>
                          <m:r>
                            <a:rPr lang="es-ES" b="0" i="1" smtClean="0">
                              <a:latin typeface="Cambria Math"/>
                            </a:rPr>
                            <m:t>𝑠𝑜𝑙𝑢𝑡𝑜</m:t>
                          </m:r>
                        </m:num>
                        <m:den>
                          <m:r>
                            <a:rPr lang="es-ES" b="0" i="1" smtClean="0">
                              <a:latin typeface="Cambria Math"/>
                            </a:rPr>
                            <m:t>𝑚𝑎𝑠𝑎</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𝑘𝑔</m:t>
                              </m:r>
                            </m:e>
                          </m:d>
                          <m:r>
                            <a:rPr lang="es-ES" b="0" i="1" smtClean="0">
                              <a:latin typeface="Cambria Math"/>
                            </a:rPr>
                            <m:t> </m:t>
                          </m:r>
                          <m:r>
                            <a:rPr lang="es-ES" b="0" i="1" smtClean="0">
                              <a:latin typeface="Cambria Math"/>
                            </a:rPr>
                            <m:t>𝑑𝑖𝑠𝑜𝑙𝑣𝑒𝑛𝑡𝑒</m:t>
                          </m:r>
                        </m:den>
                      </m:f>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𝑆</m:t>
                              </m:r>
                            </m:sub>
                          </m:sSub>
                        </m:num>
                        <m:den>
                          <m:r>
                            <a:rPr lang="es-ES" b="0" i="1" smtClean="0">
                              <a:latin typeface="Cambria Math"/>
                            </a:rPr>
                            <m:t>𝑚𝑎𝑠𝑎</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𝑘𝑔</m:t>
                              </m:r>
                            </m:e>
                          </m:d>
                          <m:r>
                            <a:rPr lang="es-ES" b="0" i="1" smtClean="0">
                              <a:latin typeface="Cambria Math"/>
                            </a:rPr>
                            <m:t>𝑑𝑖𝑠𝑜𝑙𝑣𝑒𝑛𝑡𝑒</m:t>
                          </m:r>
                        </m:den>
                      </m:f>
                    </m:oMath>
                  </m:oMathPara>
                </a14:m>
                <a:endParaRPr lang="es-ES" dirty="0">
                  <a:latin typeface="+mj-lt"/>
                </a:endParaRPr>
              </a:p>
            </p:txBody>
          </p:sp>
        </mc:Choice>
        <mc:Fallback xmlns="">
          <p:sp>
            <p:nvSpPr>
              <p:cNvPr id="30" name="29 CuadroTexto"/>
              <p:cNvSpPr txBox="1">
                <a:spLocks noRot="1" noChangeAspect="1" noMove="1" noResize="1" noEditPoints="1" noAdjustHandles="1" noChangeArrowheads="1" noChangeShapeType="1" noTextEdit="1"/>
              </p:cNvSpPr>
              <p:nvPr/>
            </p:nvSpPr>
            <p:spPr>
              <a:xfrm>
                <a:off x="2019867" y="2606722"/>
                <a:ext cx="5493748" cy="678455"/>
              </a:xfrm>
              <a:prstGeom prst="rect">
                <a:avLst/>
              </a:prstGeom>
              <a:blipFill rotWithShape="1">
                <a:blip r:embed="rId2"/>
                <a:stretch>
                  <a:fillRect/>
                </a:stretch>
              </a:blipFill>
            </p:spPr>
            <p:txBody>
              <a:bodyPr/>
              <a:lstStyle/>
              <a:p>
                <a:r>
                  <a:rPr lang="es-ES">
                    <a:noFill/>
                  </a:rPr>
                  <a:t> </a:t>
                </a:r>
              </a:p>
            </p:txBody>
          </p:sp>
        </mc:Fallback>
      </mc:AlternateContent>
      <p:sp>
        <p:nvSpPr>
          <p:cNvPr id="31" name="30 CuadroTexto"/>
          <p:cNvSpPr txBox="1"/>
          <p:nvPr/>
        </p:nvSpPr>
        <p:spPr>
          <a:xfrm>
            <a:off x="559558" y="4219434"/>
            <a:ext cx="8038531"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latin typeface="+mj-lt"/>
              </a:rPr>
              <a:t>Las </a:t>
            </a:r>
            <a:r>
              <a:rPr lang="es-ES" b="1" dirty="0" smtClean="0">
                <a:effectLst>
                  <a:outerShdw blurRad="38100" dist="38100" dir="2700000" algn="tl">
                    <a:srgbClr val="000000">
                      <a:alpha val="43137"/>
                    </a:srgbClr>
                  </a:outerShdw>
                </a:effectLst>
                <a:latin typeface="+mj-lt"/>
              </a:rPr>
              <a:t>fracciones molares</a:t>
            </a:r>
            <a:r>
              <a:rPr lang="es-ES" dirty="0" smtClean="0">
                <a:latin typeface="+mj-lt"/>
              </a:rPr>
              <a:t>, </a:t>
            </a:r>
            <a:r>
              <a:rPr lang="es-ES" b="1" dirty="0" smtClean="0">
                <a:effectLst>
                  <a:outerShdw blurRad="38100" dist="38100" dir="2700000" algn="tl">
                    <a:srgbClr val="000000">
                      <a:alpha val="43137"/>
                    </a:srgbClr>
                  </a:outerShdw>
                </a:effectLst>
                <a:latin typeface="+mj-lt"/>
                <a:sym typeface="Symbol"/>
              </a:rPr>
              <a:t></a:t>
            </a:r>
            <a:r>
              <a:rPr lang="es-ES" b="1" baseline="-25000" dirty="0" smtClean="0">
                <a:effectLst>
                  <a:outerShdw blurRad="38100" dist="38100" dir="2700000" algn="tl">
                    <a:srgbClr val="000000">
                      <a:alpha val="43137"/>
                    </a:srgbClr>
                  </a:outerShdw>
                </a:effectLst>
                <a:latin typeface="+mj-lt"/>
                <a:sym typeface="Symbol"/>
              </a:rPr>
              <a:t>1</a:t>
            </a:r>
            <a:r>
              <a:rPr lang="es-ES" dirty="0" smtClean="0">
                <a:latin typeface="+mj-lt"/>
                <a:sym typeface="Symbol"/>
              </a:rPr>
              <a:t>, </a:t>
            </a:r>
            <a:r>
              <a:rPr lang="es-ES" b="1" dirty="0" smtClean="0">
                <a:effectLst>
                  <a:outerShdw blurRad="38100" dist="38100" dir="2700000" algn="tl">
                    <a:srgbClr val="000000">
                      <a:alpha val="43137"/>
                    </a:srgbClr>
                  </a:outerShdw>
                </a:effectLst>
                <a:latin typeface="+mj-lt"/>
                <a:sym typeface="Symbol"/>
              </a:rPr>
              <a:t></a:t>
            </a:r>
            <a:r>
              <a:rPr lang="es-ES" b="1" baseline="-25000" dirty="0" smtClean="0">
                <a:effectLst>
                  <a:outerShdw blurRad="38100" dist="38100" dir="2700000" algn="tl">
                    <a:srgbClr val="000000">
                      <a:alpha val="43137"/>
                    </a:srgbClr>
                  </a:outerShdw>
                </a:effectLst>
                <a:latin typeface="+mj-lt"/>
                <a:sym typeface="Symbol"/>
              </a:rPr>
              <a:t>2</a:t>
            </a:r>
            <a:r>
              <a:rPr lang="es-ES" dirty="0" smtClean="0">
                <a:latin typeface="+mj-lt"/>
                <a:sym typeface="Symbol"/>
              </a:rPr>
              <a:t>, …, de cada componente de una disolución indican la cantidad, en mol, de cada uno de ellos en relación con la cantidad total, en mol.</a:t>
            </a:r>
            <a:endParaRPr lang="es-ES" dirty="0">
              <a:latin typeface="+mj-lt"/>
            </a:endParaRPr>
          </a:p>
        </p:txBody>
      </p:sp>
      <mc:AlternateContent xmlns:mc="http://schemas.openxmlformats.org/markup-compatibility/2006" xmlns:a14="http://schemas.microsoft.com/office/drawing/2010/main">
        <mc:Choice Requires="a14">
          <p:sp>
            <p:nvSpPr>
              <p:cNvPr id="32" name="31 CuadroTexto"/>
              <p:cNvSpPr txBox="1"/>
              <p:nvPr/>
            </p:nvSpPr>
            <p:spPr>
              <a:xfrm>
                <a:off x="1612709" y="5447729"/>
                <a:ext cx="1527534" cy="6135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ea typeface="Cambria Math"/>
                            </a:rPr>
                          </m:ctrlPr>
                        </m:sSubPr>
                        <m:e>
                          <m:r>
                            <a:rPr lang="es-ES" b="0" i="1" smtClean="0">
                              <a:latin typeface="Cambria Math"/>
                              <a:ea typeface="Cambria Math"/>
                            </a:rPr>
                            <m:t>𝜒</m:t>
                          </m:r>
                        </m:e>
                        <m:sub>
                          <m:r>
                            <a:rPr lang="es-ES" b="0" i="1" smtClean="0">
                              <a:latin typeface="Cambria Math"/>
                              <a:ea typeface="Cambria Math"/>
                            </a:rPr>
                            <m:t>𝑠</m:t>
                          </m:r>
                        </m:sub>
                      </m:sSub>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𝑠</m:t>
                              </m:r>
                            </m:sub>
                          </m:sSub>
                        </m:num>
                        <m:den>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𝑠</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𝑑</m:t>
                              </m:r>
                            </m:sub>
                          </m:sSub>
                        </m:den>
                      </m:f>
                    </m:oMath>
                  </m:oMathPara>
                </a14:m>
                <a:endParaRPr lang="es-ES" dirty="0"/>
              </a:p>
            </p:txBody>
          </p:sp>
        </mc:Choice>
        <mc:Fallback xmlns="">
          <p:sp>
            <p:nvSpPr>
              <p:cNvPr id="32" name="31 CuadroTexto"/>
              <p:cNvSpPr txBox="1">
                <a:spLocks noRot="1" noChangeAspect="1" noMove="1" noResize="1" noEditPoints="1" noAdjustHandles="1" noChangeArrowheads="1" noChangeShapeType="1" noTextEdit="1"/>
              </p:cNvSpPr>
              <p:nvPr/>
            </p:nvSpPr>
            <p:spPr>
              <a:xfrm>
                <a:off x="1612709" y="5447729"/>
                <a:ext cx="1527534" cy="613501"/>
              </a:xfrm>
              <a:prstGeom prst="rect">
                <a:avLst/>
              </a:prstGeom>
              <a:blipFill rotWithShape="1">
                <a:blip r:embed="rId3"/>
                <a:stretch>
                  <a:fillRect/>
                </a:stretch>
              </a:blipFill>
            </p:spPr>
            <p:txBody>
              <a:bodyPr/>
              <a:lstStyle/>
              <a:p>
                <a:r>
                  <a:rPr lang="es-ES">
                    <a:noFill/>
                  </a:rPr>
                  <a:t> </a:t>
                </a:r>
              </a:p>
            </p:txBody>
          </p:sp>
        </mc:Fallback>
      </mc:AlternateContent>
      <p:sp>
        <p:nvSpPr>
          <p:cNvPr id="33" name="32 CuadroTexto"/>
          <p:cNvSpPr txBox="1"/>
          <p:nvPr/>
        </p:nvSpPr>
        <p:spPr>
          <a:xfrm>
            <a:off x="495867" y="3566616"/>
            <a:ext cx="2192742" cy="369332"/>
          </a:xfrm>
          <a:prstGeom prst="rect">
            <a:avLst/>
          </a:prstGeom>
          <a:noFill/>
        </p:spPr>
        <p:txBody>
          <a:bodyPr wrap="square" rtlCol="0">
            <a:spAutoFit/>
          </a:bodyPr>
          <a:lstStyle/>
          <a:p>
            <a:r>
              <a:rPr lang="es-ES" b="1" dirty="0" smtClean="0">
                <a:solidFill>
                  <a:srgbClr val="C00000"/>
                </a:solidFill>
                <a:latin typeface="+mj-lt"/>
              </a:rPr>
              <a:t>Fracción molar</a:t>
            </a:r>
            <a:endParaRPr lang="es-ES" b="1" dirty="0">
              <a:solidFill>
                <a:srgbClr val="C00000"/>
              </a:solidFill>
              <a:latin typeface="+mj-lt"/>
            </a:endParaRPr>
          </a:p>
        </p:txBody>
      </p:sp>
      <mc:AlternateContent xmlns:mc="http://schemas.openxmlformats.org/markup-compatibility/2006" xmlns:a14="http://schemas.microsoft.com/office/drawing/2010/main">
        <mc:Choice Requires="a14">
          <p:sp>
            <p:nvSpPr>
              <p:cNvPr id="34" name="33 CuadroTexto"/>
              <p:cNvSpPr txBox="1"/>
              <p:nvPr/>
            </p:nvSpPr>
            <p:spPr>
              <a:xfrm>
                <a:off x="3675795" y="5436357"/>
                <a:ext cx="1607684" cy="6135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ea typeface="Cambria Math"/>
                            </a:rPr>
                          </m:ctrlPr>
                        </m:sSubPr>
                        <m:e>
                          <m:r>
                            <a:rPr lang="es-ES" b="0" i="1" smtClean="0">
                              <a:latin typeface="Cambria Math"/>
                              <a:ea typeface="Cambria Math"/>
                            </a:rPr>
                            <m:t>𝜒</m:t>
                          </m:r>
                        </m:e>
                        <m:sub>
                          <m:r>
                            <a:rPr lang="es-ES" b="0" i="1" smtClean="0">
                              <a:latin typeface="Cambria Math"/>
                              <a:ea typeface="Cambria Math"/>
                            </a:rPr>
                            <m:t>𝑑</m:t>
                          </m:r>
                        </m:sub>
                      </m:sSub>
                      <m:r>
                        <a:rPr lang="es-ES" b="0" i="1" smtClean="0">
                          <a:latin typeface="Cambria Math"/>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𝑑</m:t>
                              </m:r>
                            </m:sub>
                          </m:sSub>
                        </m:num>
                        <m:den>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𝑠</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𝑛</m:t>
                              </m:r>
                            </m:e>
                            <m:sub>
                              <m:r>
                                <a:rPr lang="es-ES" b="0" i="1" smtClean="0">
                                  <a:latin typeface="Cambria Math"/>
                                </a:rPr>
                                <m:t>𝑑</m:t>
                              </m:r>
                            </m:sub>
                          </m:sSub>
                        </m:den>
                      </m:f>
                    </m:oMath>
                  </m:oMathPara>
                </a14:m>
                <a:endParaRPr lang="es-ES" dirty="0"/>
              </a:p>
            </p:txBody>
          </p:sp>
        </mc:Choice>
        <mc:Fallback xmlns="">
          <p:sp>
            <p:nvSpPr>
              <p:cNvPr id="34" name="33 CuadroTexto"/>
              <p:cNvSpPr txBox="1">
                <a:spLocks noRot="1" noChangeAspect="1" noMove="1" noResize="1" noEditPoints="1" noAdjustHandles="1" noChangeArrowheads="1" noChangeShapeType="1" noTextEdit="1"/>
              </p:cNvSpPr>
              <p:nvPr/>
            </p:nvSpPr>
            <p:spPr>
              <a:xfrm>
                <a:off x="3675795" y="5436357"/>
                <a:ext cx="1607684" cy="613501"/>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34 CuadroTexto"/>
              <p:cNvSpPr txBox="1"/>
              <p:nvPr/>
            </p:nvSpPr>
            <p:spPr>
              <a:xfrm>
                <a:off x="6007289" y="5515967"/>
                <a:ext cx="142507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ea typeface="Cambria Math"/>
                            </a:rPr>
                          </m:ctrlPr>
                        </m:sSubPr>
                        <m:e>
                          <m:r>
                            <a:rPr lang="es-ES" b="0" i="1" smtClean="0">
                              <a:latin typeface="Cambria Math"/>
                              <a:ea typeface="Cambria Math"/>
                            </a:rPr>
                            <m:t>𝜒</m:t>
                          </m:r>
                        </m:e>
                        <m:sub>
                          <m:r>
                            <a:rPr lang="es-ES" b="0" i="1" smtClean="0">
                              <a:latin typeface="Cambria Math"/>
                              <a:ea typeface="Cambria Math"/>
                            </a:rPr>
                            <m:t>𝑠</m:t>
                          </m:r>
                        </m:sub>
                      </m:sSub>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𝜒</m:t>
                          </m:r>
                        </m:e>
                        <m:sub>
                          <m:r>
                            <a:rPr lang="es-ES" b="0" i="1" smtClean="0">
                              <a:latin typeface="Cambria Math"/>
                              <a:ea typeface="Cambria Math"/>
                            </a:rPr>
                            <m:t>𝑑</m:t>
                          </m:r>
                        </m:sub>
                      </m:sSub>
                      <m:r>
                        <a:rPr lang="es-ES" b="0" i="1" smtClean="0">
                          <a:latin typeface="Cambria Math"/>
                        </a:rPr>
                        <m:t>=1</m:t>
                      </m:r>
                    </m:oMath>
                  </m:oMathPara>
                </a14:m>
                <a:endParaRPr lang="es-ES"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6007289" y="5515967"/>
                <a:ext cx="1425070" cy="369332"/>
              </a:xfrm>
              <a:prstGeom prst="rect">
                <a:avLst/>
              </a:prstGeom>
              <a:blipFill rotWithShape="1">
                <a:blip r:embed="rId5"/>
                <a:stretch>
                  <a:fillRect b="-6667"/>
                </a:stretch>
              </a:blipFill>
            </p:spPr>
            <p:txBody>
              <a:bodyPr/>
              <a:lstStyle/>
              <a:p>
                <a:r>
                  <a:rPr lang="es-ES">
                    <a:noFill/>
                  </a:rPr>
                  <a:t> </a:t>
                </a:r>
              </a:p>
            </p:txBody>
          </p:sp>
        </mc:Fallback>
      </mc:AlternateContent>
      <p:sp>
        <p:nvSpPr>
          <p:cNvPr id="17" name="16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Disoluciones</a:t>
            </a:r>
            <a:endParaRPr lang="es-ES" b="1" dirty="0">
              <a:solidFill>
                <a:srgbClr val="C00000"/>
              </a:solidFill>
              <a:latin typeface="+mj-lt"/>
            </a:endParaRPr>
          </a:p>
        </p:txBody>
      </p:sp>
      <p:sp>
        <p:nvSpPr>
          <p:cNvPr id="18" name="17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20"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10</a:t>
            </a:fld>
            <a:endParaRPr lang="es-ES" dirty="0">
              <a:solidFill>
                <a:schemeClr val="accent6">
                  <a:lumMod val="50000"/>
                </a:schemeClr>
              </a:solidFill>
            </a:endParaRPr>
          </a:p>
        </p:txBody>
      </p:sp>
    </p:spTree>
    <p:extLst>
      <p:ext uri="{BB962C8B-B14F-4D97-AF65-F5344CB8AC3E}">
        <p14:creationId xmlns:p14="http://schemas.microsoft.com/office/powerpoint/2010/main" val="3090839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10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1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10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10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10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1000"/>
                                        <p:tgtEl>
                                          <p:spTgt spid="32"/>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1000"/>
                                        <p:tgtEl>
                                          <p:spTgt spid="34"/>
                                        </p:tgtEl>
                                      </p:cBhvr>
                                    </p:animEffect>
                                  </p:childTnLst>
                                </p:cTn>
                              </p:par>
                            </p:childTnLst>
                          </p:cTn>
                        </p:par>
                        <p:par>
                          <p:cTn id="42" fill="hold">
                            <p:stCondLst>
                              <p:cond delay="2000"/>
                            </p:stCondLst>
                            <p:childTnLst>
                              <p:par>
                                <p:cTn id="43" presetID="22" presetClass="entr" presetSubtype="8"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6" grpId="0"/>
      <p:bldP spid="29" grpId="0" animBg="1"/>
      <p:bldP spid="30" grpId="0" animBg="1"/>
      <p:bldP spid="31" grpId="0" animBg="1"/>
      <p:bldP spid="32" grpId="0" animBg="1"/>
      <p:bldP spid="33" grpId="0"/>
      <p:bldP spid="34" grpId="0" animBg="1"/>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16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rPr>
              <a:t>1</a:t>
            </a:r>
            <a:r>
              <a:rPr lang="es-ES" b="1" dirty="0" smtClean="0">
                <a:solidFill>
                  <a:srgbClr val="C00000"/>
                </a:solidFill>
              </a:rPr>
              <a:t> Disoluciones</a:t>
            </a:r>
            <a:endParaRPr lang="es-ES" b="1" dirty="0">
              <a:solidFill>
                <a:srgbClr val="C00000"/>
              </a:solidFill>
            </a:endParaRPr>
          </a:p>
        </p:txBody>
      </p:sp>
      <p:sp>
        <p:nvSpPr>
          <p:cNvPr id="18" name="17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III. DISOLUCIONES</a:t>
            </a:r>
            <a:endParaRPr lang="es-ES" b="1" dirty="0">
              <a:solidFill>
                <a:srgbClr val="4F81BD">
                  <a:lumMod val="75000"/>
                </a:srgbClr>
              </a:solidFill>
            </a:endParaRPr>
          </a:p>
        </p:txBody>
      </p:sp>
      <p:sp>
        <p:nvSpPr>
          <p:cNvPr id="20"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rgbClr val="F79646">
                    <a:lumMod val="50000"/>
                  </a:srgbClr>
                </a:solidFill>
              </a:rPr>
              <a:pPr/>
              <a:t>11</a:t>
            </a:fld>
            <a:endParaRPr lang="es-ES" dirty="0">
              <a:solidFill>
                <a:srgbClr val="F79646">
                  <a:lumMod val="50000"/>
                </a:srgbClr>
              </a:solidFill>
            </a:endParaRPr>
          </a:p>
        </p:txBody>
      </p:sp>
      <p:sp>
        <p:nvSpPr>
          <p:cNvPr id="14" name="13 CuadroTexto"/>
          <p:cNvSpPr txBox="1"/>
          <p:nvPr/>
        </p:nvSpPr>
        <p:spPr>
          <a:xfrm>
            <a:off x="477253" y="1019174"/>
            <a:ext cx="1760980"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a:t>
            </a:r>
            <a:r>
              <a:rPr lang="es-ES" b="1" dirty="0" smtClean="0">
                <a:solidFill>
                  <a:schemeClr val="bg1"/>
                </a:solidFill>
                <a:latin typeface="+mj-lt"/>
              </a:rPr>
              <a:t>  </a:t>
            </a:r>
            <a:r>
              <a:rPr lang="es-ES" b="1" dirty="0">
                <a:solidFill>
                  <a:schemeClr val="bg1"/>
                </a:solidFill>
                <a:latin typeface="+mj-lt"/>
              </a:rPr>
              <a:t>6</a:t>
            </a:r>
          </a:p>
        </p:txBody>
      </p:sp>
      <p:sp>
        <p:nvSpPr>
          <p:cNvPr id="15" name="14 CuadroTexto"/>
          <p:cNvSpPr txBox="1"/>
          <p:nvPr/>
        </p:nvSpPr>
        <p:spPr>
          <a:xfrm>
            <a:off x="411324" y="1569283"/>
            <a:ext cx="8255004" cy="1200329"/>
          </a:xfrm>
          <a:prstGeom prst="rect">
            <a:avLst/>
          </a:prstGeom>
          <a:noFill/>
        </p:spPr>
        <p:txBody>
          <a:bodyPr wrap="square" rtlCol="0">
            <a:spAutoFit/>
          </a:bodyPr>
          <a:lstStyle/>
          <a:p>
            <a:pPr algn="just"/>
            <a:r>
              <a:rPr lang="es-ES" dirty="0" smtClean="0">
                <a:latin typeface="+mj-lt"/>
              </a:rPr>
              <a:t>Determina la molalidad de:</a:t>
            </a:r>
          </a:p>
          <a:p>
            <a:pPr marL="342900" indent="-342900" algn="just">
              <a:buAutoNum type="alphaLcParenR"/>
            </a:pPr>
            <a:r>
              <a:rPr lang="es-ES" dirty="0" smtClean="0">
                <a:latin typeface="+mj-lt"/>
              </a:rPr>
              <a:t>Una disolución obtenida disolviendo 10 g de hidróxido de sodio, NaOH, en 200 mL de agua.</a:t>
            </a:r>
          </a:p>
          <a:p>
            <a:pPr marL="342900" indent="-342900" algn="just">
              <a:buAutoNum type="alphaLcParenR"/>
            </a:pPr>
            <a:r>
              <a:rPr lang="es-ES" dirty="0" smtClean="0">
                <a:latin typeface="+mj-lt"/>
              </a:rPr>
              <a:t>Una disolución de KNO</a:t>
            </a:r>
            <a:r>
              <a:rPr lang="es-ES" baseline="-25000" dirty="0" smtClean="0">
                <a:latin typeface="+mj-lt"/>
              </a:rPr>
              <a:t>3</a:t>
            </a:r>
            <a:r>
              <a:rPr lang="es-ES" dirty="0" smtClean="0">
                <a:latin typeface="+mj-lt"/>
              </a:rPr>
              <a:t> al 20 % en masa.</a:t>
            </a:r>
            <a:endParaRPr lang="es-ES" dirty="0">
              <a:latin typeface="+mj-lt"/>
            </a:endParaRPr>
          </a:p>
        </p:txBody>
      </p:sp>
      <p:sp>
        <p:nvSpPr>
          <p:cNvPr id="16" name="15 CuadroTexto"/>
          <p:cNvSpPr txBox="1"/>
          <p:nvPr/>
        </p:nvSpPr>
        <p:spPr>
          <a:xfrm>
            <a:off x="534118" y="3123203"/>
            <a:ext cx="1758705"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a:t>
            </a:r>
            <a:r>
              <a:rPr lang="es-ES" b="1" dirty="0" smtClean="0">
                <a:solidFill>
                  <a:schemeClr val="bg1"/>
                </a:solidFill>
                <a:latin typeface="+mj-lt"/>
              </a:rPr>
              <a:t>  </a:t>
            </a:r>
            <a:r>
              <a:rPr lang="es-ES" b="1" dirty="0">
                <a:solidFill>
                  <a:schemeClr val="bg1"/>
                </a:solidFill>
                <a:latin typeface="+mj-lt"/>
              </a:rPr>
              <a:t>7</a:t>
            </a:r>
          </a:p>
        </p:txBody>
      </p:sp>
      <p:sp>
        <p:nvSpPr>
          <p:cNvPr id="21" name="20 CuadroTexto"/>
          <p:cNvSpPr txBox="1"/>
          <p:nvPr/>
        </p:nvSpPr>
        <p:spPr>
          <a:xfrm>
            <a:off x="481838" y="3591426"/>
            <a:ext cx="8255004" cy="646331"/>
          </a:xfrm>
          <a:prstGeom prst="rect">
            <a:avLst/>
          </a:prstGeom>
          <a:noFill/>
        </p:spPr>
        <p:txBody>
          <a:bodyPr wrap="square" rtlCol="0">
            <a:spAutoFit/>
          </a:bodyPr>
          <a:lstStyle/>
          <a:p>
            <a:pPr algn="just"/>
            <a:r>
              <a:rPr lang="es-ES" dirty="0" smtClean="0">
                <a:latin typeface="+mj-lt"/>
              </a:rPr>
              <a:t>Halla las fracciones molares de los componentes de una disolución que se ha obtenido al disolver 2 g de hidróxido de sodio en 100 mL de agua.</a:t>
            </a:r>
            <a:endParaRPr lang="es-ES" dirty="0">
              <a:latin typeface="+mj-lt"/>
            </a:endParaRPr>
          </a:p>
        </p:txBody>
      </p:sp>
    </p:spTree>
    <p:extLst>
      <p:ext uri="{BB962C8B-B14F-4D97-AF65-F5344CB8AC3E}">
        <p14:creationId xmlns:p14="http://schemas.microsoft.com/office/powerpoint/2010/main" val="196024762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1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18 CuadroTexto"/>
          <p:cNvSpPr txBox="1"/>
          <p:nvPr/>
        </p:nvSpPr>
        <p:spPr>
          <a:xfrm>
            <a:off x="341194" y="859809"/>
            <a:ext cx="5500049" cy="369332"/>
          </a:xfrm>
          <a:prstGeom prst="rect">
            <a:avLst/>
          </a:prstGeom>
          <a:noFill/>
        </p:spPr>
        <p:txBody>
          <a:bodyPr wrap="square" rtlCol="0">
            <a:spAutoFit/>
          </a:bodyPr>
          <a:lstStyle/>
          <a:p>
            <a:r>
              <a:rPr lang="es-ES" b="1" dirty="0" smtClean="0">
                <a:solidFill>
                  <a:srgbClr val="C00000"/>
                </a:solidFill>
                <a:latin typeface="+mj-lt"/>
              </a:rPr>
              <a:t>1.4.  </a:t>
            </a:r>
            <a:r>
              <a:rPr lang="es-ES" b="1" dirty="0" smtClean="0">
                <a:solidFill>
                  <a:srgbClr val="00B050"/>
                </a:solidFill>
                <a:latin typeface="+mj-lt"/>
              </a:rPr>
              <a:t>El proceso de disolución</a:t>
            </a:r>
            <a:endParaRPr lang="es-ES" b="1" dirty="0">
              <a:solidFill>
                <a:srgbClr val="00B050"/>
              </a:solidFill>
              <a:latin typeface="+mj-lt"/>
            </a:endParaRPr>
          </a:p>
        </p:txBody>
      </p:sp>
      <p:sp>
        <p:nvSpPr>
          <p:cNvPr id="8" name="7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Disoluciones</a:t>
            </a:r>
            <a:endParaRPr lang="es-ES" b="1" dirty="0">
              <a:solidFill>
                <a:srgbClr val="C00000"/>
              </a:solidFill>
              <a:latin typeface="+mj-lt"/>
            </a:endParaRPr>
          </a:p>
        </p:txBody>
      </p:sp>
      <p:sp>
        <p:nvSpPr>
          <p:cNvPr id="10" name="9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1"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12</a:t>
            </a:fld>
            <a:endParaRPr lang="es-ES" dirty="0">
              <a:solidFill>
                <a:schemeClr val="accent6">
                  <a:lumMod val="50000"/>
                </a:schemeClr>
              </a:solidFill>
            </a:endParaRPr>
          </a:p>
        </p:txBody>
      </p:sp>
    </p:spTree>
    <p:controls>
      <mc:AlternateContent xmlns:mc="http://schemas.openxmlformats.org/markup-compatibility/2006">
        <mc:Choice xmlns:v="urn:schemas-microsoft-com:vml" Requires="v">
          <p:control spid="2077" name="ShockwaveFlash1" r:id="rId2" imgW="5308560" imgH="4311720"/>
        </mc:Choice>
        <mc:Fallback>
          <p:control name="ShockwaveFlash1" r:id="rId2" imgW="5308560" imgH="4311720">
            <p:pic>
              <p:nvPicPr>
                <p:cNvPr id="2" name="ShockwaveFlash1"/>
                <p:cNvPicPr preferRelativeResize="0">
                  <a:picLocks noChangeArrowheads="1" noChangeShapeType="1"/>
                </p:cNvPicPr>
                <p:nvPr/>
              </p:nvPicPr>
              <p:blipFill>
                <a:blip r:embed="rId4"/>
                <a:srcRect/>
                <a:stretch>
                  <a:fillRect/>
                </a:stretch>
              </p:blipFill>
              <p:spPr bwMode="auto">
                <a:xfrm>
                  <a:off x="1724025" y="1568450"/>
                  <a:ext cx="5308600" cy="43116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11745053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54839" y="928048"/>
            <a:ext cx="8284193" cy="1754326"/>
          </a:xfrm>
          <a:prstGeom prst="rect">
            <a:avLst/>
          </a:prstGeom>
          <a:noFill/>
        </p:spPr>
        <p:txBody>
          <a:bodyPr wrap="square" rtlCol="0">
            <a:spAutoFit/>
          </a:bodyPr>
          <a:lstStyle/>
          <a:p>
            <a:pPr marL="355600" indent="-355600" algn="just">
              <a:buFont typeface="Wingdings"/>
              <a:buChar char="F"/>
            </a:pPr>
            <a:r>
              <a:rPr lang="es-ES" dirty="0" smtClean="0">
                <a:latin typeface="+mj-lt"/>
                <a:sym typeface="Wingdings"/>
              </a:rPr>
              <a:t>Hay sustancias que en un determinado disolvente no se disuelven o se disuelven muy poco, se dice que son </a:t>
            </a:r>
            <a:r>
              <a:rPr lang="es-ES" b="1" dirty="0" smtClean="0">
                <a:effectLst>
                  <a:outerShdw blurRad="38100" dist="38100" dir="2700000" algn="tl">
                    <a:srgbClr val="000000">
                      <a:alpha val="43137"/>
                    </a:srgbClr>
                  </a:outerShdw>
                </a:effectLst>
                <a:latin typeface="+mj-lt"/>
                <a:sym typeface="Wingdings"/>
              </a:rPr>
              <a:t>insolubles</a:t>
            </a:r>
            <a:r>
              <a:rPr lang="es-ES" dirty="0" smtClean="0">
                <a:latin typeface="+mj-lt"/>
                <a:sym typeface="Wingdings"/>
              </a:rPr>
              <a:t> en él.</a:t>
            </a:r>
          </a:p>
          <a:p>
            <a:pPr marL="355600" indent="-355600" algn="just">
              <a:buFont typeface="Wingdings"/>
              <a:buChar char="F"/>
            </a:pPr>
            <a:endParaRPr lang="es-ES" dirty="0">
              <a:latin typeface="+mj-lt"/>
              <a:sym typeface="Wingdings"/>
            </a:endParaRPr>
          </a:p>
          <a:p>
            <a:pPr marL="355600" indent="-355600" algn="just">
              <a:buFont typeface="Wingdings"/>
              <a:buChar char="F"/>
            </a:pPr>
            <a:r>
              <a:rPr lang="es-ES" dirty="0" smtClean="0">
                <a:latin typeface="+mj-lt"/>
                <a:sym typeface="Wingdings"/>
              </a:rPr>
              <a:t>También puede ocurrir que cuando una sustancia es soluble en un disolvente, llega un momento en el que el disolvente no admite más cantidad de soluto, se trata de una disolución </a:t>
            </a:r>
            <a:r>
              <a:rPr lang="es-ES" b="1" dirty="0" smtClean="0">
                <a:effectLst>
                  <a:outerShdw blurRad="38100" dist="38100" dir="2700000" algn="tl">
                    <a:srgbClr val="000000">
                      <a:alpha val="43137"/>
                    </a:srgbClr>
                  </a:outerShdw>
                </a:effectLst>
                <a:latin typeface="+mj-lt"/>
                <a:sym typeface="Wingdings"/>
              </a:rPr>
              <a:t>saturada</a:t>
            </a:r>
            <a:r>
              <a:rPr lang="es-ES" dirty="0" smtClean="0">
                <a:latin typeface="+mj-lt"/>
                <a:sym typeface="Wingdings"/>
              </a:rPr>
              <a:t>.</a:t>
            </a:r>
            <a:endParaRPr lang="es-ES" dirty="0">
              <a:latin typeface="+mj-lt"/>
            </a:endParaRPr>
          </a:p>
        </p:txBody>
      </p:sp>
      <p:sp>
        <p:nvSpPr>
          <p:cNvPr id="3" name="2 CuadroTexto"/>
          <p:cNvSpPr txBox="1"/>
          <p:nvPr/>
        </p:nvSpPr>
        <p:spPr>
          <a:xfrm>
            <a:off x="564754" y="2906973"/>
            <a:ext cx="8060631" cy="923330"/>
          </a:xfrm>
          <a:prstGeom prst="rect">
            <a:avLst/>
          </a:prstGeom>
          <a:solidFill>
            <a:srgbClr val="FFE1E1"/>
          </a:solidFill>
          <a:effectLst>
            <a:outerShdw blurRad="50800" dist="38100" dir="18900000" algn="bl" rotWithShape="0">
              <a:prstClr val="black">
                <a:alpha val="40000"/>
              </a:prstClr>
            </a:outerShdw>
          </a:effectLst>
        </p:spPr>
        <p:txBody>
          <a:bodyPr wrap="square" rtlCol="0">
            <a:spAutoFit/>
          </a:bodyPr>
          <a:lstStyle/>
          <a:p>
            <a:pPr algn="just"/>
            <a:r>
              <a:rPr lang="es-ES" dirty="0" smtClean="0">
                <a:latin typeface="+mj-lt"/>
              </a:rPr>
              <a:t>Se denomina </a:t>
            </a:r>
            <a:r>
              <a:rPr lang="es-ES" b="1" dirty="0" smtClean="0">
                <a:effectLst>
                  <a:outerShdw blurRad="38100" dist="38100" dir="2700000" algn="tl">
                    <a:srgbClr val="000000">
                      <a:alpha val="43137"/>
                    </a:srgbClr>
                  </a:outerShdw>
                </a:effectLst>
                <a:latin typeface="+mj-lt"/>
              </a:rPr>
              <a:t>solubilidad</a:t>
            </a:r>
            <a:r>
              <a:rPr lang="es-ES" dirty="0" smtClean="0">
                <a:latin typeface="+mj-lt"/>
              </a:rPr>
              <a:t> de una sustancia en un determinado disolvente y a una determinada temperatura a la concentración de soluto en su disolución saturada.</a:t>
            </a:r>
            <a:endParaRPr lang="es-ES" dirty="0">
              <a:latin typeface="+mj-lt"/>
            </a:endParaRPr>
          </a:p>
        </p:txBody>
      </p:sp>
      <p:sp>
        <p:nvSpPr>
          <p:cNvPr id="20" name="19 CuadroTexto"/>
          <p:cNvSpPr txBox="1"/>
          <p:nvPr/>
        </p:nvSpPr>
        <p:spPr>
          <a:xfrm>
            <a:off x="482871" y="4094329"/>
            <a:ext cx="2732223" cy="369332"/>
          </a:xfrm>
          <a:prstGeom prst="rect">
            <a:avLst/>
          </a:prstGeom>
          <a:noFill/>
        </p:spPr>
        <p:txBody>
          <a:bodyPr wrap="none" rtlCol="0">
            <a:spAutoFit/>
          </a:bodyPr>
          <a:lstStyle/>
          <a:p>
            <a:r>
              <a:rPr lang="es-ES" dirty="0" smtClean="0">
                <a:latin typeface="+mj-lt"/>
              </a:rPr>
              <a:t>La solubilidad se expresa:</a:t>
            </a:r>
            <a:endParaRPr lang="es-ES" dirty="0">
              <a:latin typeface="+mj-lt"/>
            </a:endParaRPr>
          </a:p>
        </p:txBody>
      </p:sp>
      <mc:AlternateContent xmlns:mc="http://schemas.openxmlformats.org/markup-compatibility/2006" xmlns:a14="http://schemas.microsoft.com/office/drawing/2010/main">
        <mc:Choice Requires="a14">
          <p:sp>
            <p:nvSpPr>
              <p:cNvPr id="36" name="35 CuadroTexto"/>
              <p:cNvSpPr txBox="1"/>
              <p:nvPr/>
            </p:nvSpPr>
            <p:spPr>
              <a:xfrm>
                <a:off x="5133830" y="4778991"/>
                <a:ext cx="2410019" cy="61837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𝑠</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𝑔</m:t>
                          </m:r>
                          <m:r>
                            <a:rPr lang="es-ES" b="0" i="1" smtClean="0">
                              <a:latin typeface="Cambria Math"/>
                            </a:rPr>
                            <m:t> </m:t>
                          </m:r>
                          <m:r>
                            <a:rPr lang="es-ES" b="0" i="1" smtClean="0">
                              <a:latin typeface="Cambria Math"/>
                            </a:rPr>
                            <m:t>𝑑𝑒</m:t>
                          </m:r>
                          <m:r>
                            <a:rPr lang="es-ES" b="0" i="1" smtClean="0">
                              <a:latin typeface="Cambria Math"/>
                            </a:rPr>
                            <m:t> </m:t>
                          </m:r>
                          <m:r>
                            <a:rPr lang="es-ES" b="0" i="1" smtClean="0">
                              <a:latin typeface="Cambria Math"/>
                            </a:rPr>
                            <m:t>𝑠𝑜𝑙𝑢𝑡𝑜</m:t>
                          </m:r>
                        </m:num>
                        <m:den>
                          <m:r>
                            <a:rPr lang="es-ES" b="0" i="1" smtClean="0">
                              <a:latin typeface="Cambria Math"/>
                            </a:rPr>
                            <m:t>1 </m:t>
                          </m:r>
                          <m:r>
                            <a:rPr lang="es-ES" b="0" i="1" smtClean="0">
                              <a:latin typeface="Cambria Math"/>
                            </a:rPr>
                            <m:t>𝐿</m:t>
                          </m:r>
                          <m:r>
                            <a:rPr lang="es-ES" b="0" i="1" smtClean="0">
                              <a:latin typeface="Cambria Math"/>
                            </a:rPr>
                            <m:t> </m:t>
                          </m:r>
                          <m:r>
                            <a:rPr lang="es-ES" b="0" i="1" smtClean="0">
                              <a:latin typeface="Cambria Math"/>
                            </a:rPr>
                            <m:t>𝑑𝑒</m:t>
                          </m:r>
                          <m:r>
                            <a:rPr lang="es-ES" b="0" i="1" smtClean="0">
                              <a:latin typeface="Cambria Math"/>
                            </a:rPr>
                            <m:t> </m:t>
                          </m:r>
                          <m:r>
                            <a:rPr lang="es-ES" b="0" i="1" smtClean="0">
                              <a:latin typeface="Cambria Math"/>
                            </a:rPr>
                            <m:t>𝑑𝑖𝑠𝑜𝑙𝑣𝑒𝑛𝑡𝑒</m:t>
                          </m:r>
                        </m:den>
                      </m:f>
                    </m:oMath>
                  </m:oMathPara>
                </a14:m>
                <a:endParaRPr lang="es-ES" dirty="0"/>
              </a:p>
            </p:txBody>
          </p:sp>
        </mc:Choice>
        <mc:Fallback xmlns="">
          <p:sp>
            <p:nvSpPr>
              <p:cNvPr id="36" name="35 CuadroTexto"/>
              <p:cNvSpPr txBox="1">
                <a:spLocks noRot="1" noChangeAspect="1" noMove="1" noResize="1" noEditPoints="1" noAdjustHandles="1" noChangeArrowheads="1" noChangeShapeType="1" noTextEdit="1"/>
              </p:cNvSpPr>
              <p:nvPr/>
            </p:nvSpPr>
            <p:spPr>
              <a:xfrm>
                <a:off x="5133830" y="4778991"/>
                <a:ext cx="2410019" cy="618374"/>
              </a:xfrm>
              <a:prstGeom prst="rect">
                <a:avLst/>
              </a:prstGeom>
              <a:blipFill rotWithShape="1">
                <a:blip r:embed="rId2"/>
                <a:stretch>
                  <a:fillRect/>
                </a:stretch>
              </a:blipFill>
            </p:spPr>
            <p:txBody>
              <a:bodyPr/>
              <a:lstStyle/>
              <a:p>
                <a:r>
                  <a:rPr lang="es-ES">
                    <a:noFill/>
                  </a:rPr>
                  <a:t> </a:t>
                </a:r>
              </a:p>
            </p:txBody>
          </p:sp>
        </mc:Fallback>
      </mc:AlternateContent>
      <p:sp>
        <p:nvSpPr>
          <p:cNvPr id="12" name="11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Solubilidad</a:t>
            </a:r>
            <a:endParaRPr lang="es-ES" b="1" dirty="0">
              <a:solidFill>
                <a:srgbClr val="C00000"/>
              </a:solidFill>
              <a:latin typeface="+mj-lt"/>
            </a:endParaRPr>
          </a:p>
        </p:txBody>
      </p:sp>
      <p:sp>
        <p:nvSpPr>
          <p:cNvPr id="13" name="12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4"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13</a:t>
            </a:fld>
            <a:endParaRPr lang="es-ES" dirty="0">
              <a:solidFill>
                <a:schemeClr val="accent6">
                  <a:lumMod val="50000"/>
                </a:schemeClr>
              </a:solidFill>
            </a:endParaRPr>
          </a:p>
        </p:txBody>
      </p:sp>
      <mc:AlternateContent xmlns:mc="http://schemas.openxmlformats.org/markup-compatibility/2006" xmlns:a14="http://schemas.microsoft.com/office/drawing/2010/main">
        <mc:Choice Requires="a14">
          <p:sp>
            <p:nvSpPr>
              <p:cNvPr id="15" name="14 CuadroTexto"/>
              <p:cNvSpPr txBox="1"/>
              <p:nvPr/>
            </p:nvSpPr>
            <p:spPr>
              <a:xfrm>
                <a:off x="1901586" y="4794913"/>
                <a:ext cx="2689775" cy="6668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𝑠</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𝑔</m:t>
                          </m:r>
                          <m:r>
                            <a:rPr lang="es-ES" b="0" i="1" smtClean="0">
                              <a:latin typeface="Cambria Math"/>
                            </a:rPr>
                            <m:t> </m:t>
                          </m:r>
                          <m:r>
                            <a:rPr lang="es-ES" b="0" i="1" smtClean="0">
                              <a:latin typeface="Cambria Math"/>
                            </a:rPr>
                            <m:t>𝑑𝑒</m:t>
                          </m:r>
                          <m:r>
                            <a:rPr lang="es-ES" b="0" i="1" smtClean="0">
                              <a:latin typeface="Cambria Math"/>
                            </a:rPr>
                            <m:t> </m:t>
                          </m:r>
                          <m:r>
                            <a:rPr lang="es-ES" b="0" i="1" smtClean="0">
                              <a:latin typeface="Cambria Math"/>
                            </a:rPr>
                            <m:t>𝑠𝑜𝑙𝑢𝑡𝑜</m:t>
                          </m:r>
                        </m:num>
                        <m:den>
                          <m:r>
                            <a:rPr lang="es-ES" b="0" i="1" smtClean="0">
                              <a:latin typeface="Cambria Math"/>
                            </a:rPr>
                            <m:t>100 </m:t>
                          </m:r>
                          <m:r>
                            <a:rPr lang="es-ES" b="0" i="1" smtClean="0">
                              <a:latin typeface="Cambria Math"/>
                            </a:rPr>
                            <m:t>𝑔</m:t>
                          </m:r>
                          <m:r>
                            <a:rPr lang="es-ES" b="0" i="1" smtClean="0">
                              <a:latin typeface="Cambria Math"/>
                            </a:rPr>
                            <m:t> </m:t>
                          </m:r>
                          <m:r>
                            <a:rPr lang="es-ES" b="0" i="1" smtClean="0">
                              <a:latin typeface="Cambria Math"/>
                            </a:rPr>
                            <m:t>𝑑𝑒</m:t>
                          </m:r>
                          <m:r>
                            <a:rPr lang="es-ES" b="0" i="1" smtClean="0">
                              <a:latin typeface="Cambria Math"/>
                            </a:rPr>
                            <m:t> </m:t>
                          </m:r>
                          <m:r>
                            <a:rPr lang="es-ES" b="0" i="1" smtClean="0">
                              <a:latin typeface="Cambria Math"/>
                            </a:rPr>
                            <m:t>𝑑𝑖𝑠𝑜𝑙𝑣𝑒𝑛𝑡𝑒</m:t>
                          </m:r>
                        </m:den>
                      </m:f>
                    </m:oMath>
                  </m:oMathPara>
                </a14:m>
                <a:endParaRPr lang="es-ES" dirty="0"/>
              </a:p>
            </p:txBody>
          </p:sp>
        </mc:Choice>
        <mc:Fallback xmlns="">
          <p:sp>
            <p:nvSpPr>
              <p:cNvPr id="15" name="14 CuadroTexto"/>
              <p:cNvSpPr txBox="1">
                <a:spLocks noRot="1" noChangeAspect="1" noMove="1" noResize="1" noEditPoints="1" noAdjustHandles="1" noChangeArrowheads="1" noChangeShapeType="1" noTextEdit="1"/>
              </p:cNvSpPr>
              <p:nvPr/>
            </p:nvSpPr>
            <p:spPr>
              <a:xfrm>
                <a:off x="1901586" y="4794913"/>
                <a:ext cx="2689775" cy="666849"/>
              </a:xfrm>
              <a:prstGeom prst="rect">
                <a:avLst/>
              </a:prstGeom>
              <a:blipFill rotWithShape="1">
                <a:blip r:embed="rId3"/>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56844052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1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1000"/>
                                        <p:tgtEl>
                                          <p:spTgt spid="2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left)">
                                      <p:cBhvr>
                                        <p:cTn id="23" dur="1000"/>
                                        <p:tgtEl>
                                          <p:spTgt spid="3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0" grpId="0"/>
      <p:bldP spid="36"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21 CuadroTexto"/>
          <p:cNvSpPr txBox="1"/>
          <p:nvPr/>
        </p:nvSpPr>
        <p:spPr>
          <a:xfrm>
            <a:off x="368490" y="846161"/>
            <a:ext cx="7069540" cy="369332"/>
          </a:xfrm>
          <a:prstGeom prst="rect">
            <a:avLst/>
          </a:prstGeom>
          <a:noFill/>
        </p:spPr>
        <p:txBody>
          <a:bodyPr wrap="square" rtlCol="0">
            <a:spAutoFit/>
          </a:bodyPr>
          <a:lstStyle/>
          <a:p>
            <a:r>
              <a:rPr lang="es-ES" b="1" dirty="0" smtClean="0">
                <a:solidFill>
                  <a:srgbClr val="C00000"/>
                </a:solidFill>
                <a:latin typeface="+mj-lt"/>
              </a:rPr>
              <a:t>2.1.  </a:t>
            </a:r>
            <a:r>
              <a:rPr lang="es-ES" b="1" dirty="0" smtClean="0">
                <a:solidFill>
                  <a:srgbClr val="00B050"/>
                </a:solidFill>
                <a:latin typeface="+mj-lt"/>
              </a:rPr>
              <a:t>Variación de la solubilidad con la temperatura</a:t>
            </a:r>
            <a:endParaRPr lang="es-ES" b="1" dirty="0">
              <a:solidFill>
                <a:srgbClr val="00B050"/>
              </a:solidFill>
              <a:latin typeface="+mj-lt"/>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758" y="1492581"/>
            <a:ext cx="4414314" cy="4403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9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Solubilidad</a:t>
            </a:r>
            <a:endParaRPr lang="es-ES" b="1" dirty="0">
              <a:solidFill>
                <a:srgbClr val="C00000"/>
              </a:solidFill>
              <a:latin typeface="+mj-lt"/>
            </a:endParaRPr>
          </a:p>
        </p:txBody>
      </p:sp>
      <p:sp>
        <p:nvSpPr>
          <p:cNvPr id="11" name="10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2"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14</a:t>
            </a:fld>
            <a:endParaRPr lang="es-ES" dirty="0">
              <a:solidFill>
                <a:schemeClr val="accent6">
                  <a:lumMod val="50000"/>
                </a:schemeClr>
              </a:solidFill>
            </a:endParaRPr>
          </a:p>
        </p:txBody>
      </p:sp>
      <p:sp>
        <p:nvSpPr>
          <p:cNvPr id="7" name="6 CuadroTexto"/>
          <p:cNvSpPr txBox="1"/>
          <p:nvPr/>
        </p:nvSpPr>
        <p:spPr>
          <a:xfrm>
            <a:off x="4896992" y="1647354"/>
            <a:ext cx="1749467"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a:t>
            </a:r>
            <a:r>
              <a:rPr lang="es-ES" b="1" dirty="0" smtClean="0">
                <a:solidFill>
                  <a:schemeClr val="bg1"/>
                </a:solidFill>
                <a:latin typeface="+mj-lt"/>
              </a:rPr>
              <a:t>  </a:t>
            </a:r>
            <a:r>
              <a:rPr lang="es-ES" b="1" dirty="0">
                <a:solidFill>
                  <a:schemeClr val="bg1"/>
                </a:solidFill>
                <a:latin typeface="+mj-lt"/>
              </a:rPr>
              <a:t>8</a:t>
            </a:r>
          </a:p>
        </p:txBody>
      </p:sp>
      <p:sp>
        <p:nvSpPr>
          <p:cNvPr id="8" name="7 CuadroTexto"/>
          <p:cNvSpPr txBox="1"/>
          <p:nvPr/>
        </p:nvSpPr>
        <p:spPr>
          <a:xfrm>
            <a:off x="4844954" y="2185706"/>
            <a:ext cx="3835021" cy="3416320"/>
          </a:xfrm>
          <a:prstGeom prst="rect">
            <a:avLst/>
          </a:prstGeom>
          <a:noFill/>
        </p:spPr>
        <p:txBody>
          <a:bodyPr wrap="square" rtlCol="0">
            <a:spAutoFit/>
          </a:bodyPr>
          <a:lstStyle/>
          <a:p>
            <a:pPr algn="just"/>
            <a:r>
              <a:rPr lang="es-ES" dirty="0" smtClean="0">
                <a:latin typeface="+mj-lt"/>
              </a:rPr>
              <a:t>Observa la figura y responde:</a:t>
            </a:r>
          </a:p>
          <a:p>
            <a:pPr marL="342900" indent="-342900" algn="just">
              <a:buAutoNum type="alphaLcParenR"/>
            </a:pPr>
            <a:r>
              <a:rPr lang="es-ES" dirty="0" smtClean="0">
                <a:latin typeface="+mj-lt"/>
              </a:rPr>
              <a:t>¿Qué sustancia muestra una elevada solubilidad?</a:t>
            </a:r>
          </a:p>
          <a:p>
            <a:pPr marL="342900" indent="-342900" algn="just">
              <a:buAutoNum type="alphaLcParenR"/>
            </a:pPr>
            <a:r>
              <a:rPr lang="es-ES" dirty="0" smtClean="0">
                <a:latin typeface="+mj-lt"/>
              </a:rPr>
              <a:t>¿Qué sustancia posee mayor variación de la solubilidad?</a:t>
            </a:r>
          </a:p>
          <a:p>
            <a:pPr marL="342900" indent="-342900" algn="just">
              <a:buAutoNum type="alphaLcParenR"/>
            </a:pPr>
            <a:r>
              <a:rPr lang="es-ES" dirty="0" smtClean="0">
                <a:latin typeface="+mj-lt"/>
              </a:rPr>
              <a:t>¿En qué sustancia apenas cambia el valor de solubilidad?</a:t>
            </a:r>
          </a:p>
          <a:p>
            <a:pPr marL="342900" indent="-342900" algn="just">
              <a:buAutoNum type="alphaLcParenR"/>
            </a:pPr>
            <a:r>
              <a:rPr lang="es-ES" dirty="0" smtClean="0">
                <a:latin typeface="+mj-lt"/>
              </a:rPr>
              <a:t>¿Qué sucede con la solubilidad del Na</a:t>
            </a:r>
            <a:r>
              <a:rPr lang="es-ES" baseline="-25000" dirty="0" smtClean="0">
                <a:latin typeface="+mj-lt"/>
              </a:rPr>
              <a:t>2</a:t>
            </a:r>
            <a:r>
              <a:rPr lang="es-ES" dirty="0" smtClean="0">
                <a:latin typeface="+mj-lt"/>
              </a:rPr>
              <a:t>SO</a:t>
            </a:r>
            <a:r>
              <a:rPr lang="es-ES" baseline="-25000" dirty="0" smtClean="0">
                <a:latin typeface="+mj-lt"/>
              </a:rPr>
              <a:t>4</a:t>
            </a:r>
            <a:r>
              <a:rPr lang="es-ES" dirty="0" smtClean="0">
                <a:latin typeface="+mj-lt"/>
              </a:rPr>
              <a:t> a partir de 30 ºC?</a:t>
            </a:r>
          </a:p>
          <a:p>
            <a:pPr marL="342900" indent="-342900" algn="just">
              <a:buAutoNum type="alphaLcParenR"/>
            </a:pPr>
            <a:r>
              <a:rPr lang="es-ES" dirty="0" smtClean="0">
                <a:latin typeface="+mj-lt"/>
              </a:rPr>
              <a:t>¿Cuántos gramos de KNO</a:t>
            </a:r>
            <a:r>
              <a:rPr lang="es-ES" baseline="-25000" dirty="0" smtClean="0">
                <a:latin typeface="+mj-lt"/>
              </a:rPr>
              <a:t>3</a:t>
            </a:r>
            <a:r>
              <a:rPr lang="es-ES" dirty="0" smtClean="0">
                <a:latin typeface="+mj-lt"/>
              </a:rPr>
              <a:t> pueden disolverse en 200 cm</a:t>
            </a:r>
            <a:r>
              <a:rPr lang="es-ES" baseline="30000" dirty="0" smtClean="0">
                <a:latin typeface="+mj-lt"/>
              </a:rPr>
              <a:t>3</a:t>
            </a:r>
            <a:r>
              <a:rPr lang="es-ES" dirty="0" smtClean="0">
                <a:latin typeface="+mj-lt"/>
              </a:rPr>
              <a:t> de agua a 60 ºC?</a:t>
            </a:r>
            <a:endParaRPr lang="es-ES" dirty="0">
              <a:latin typeface="+mj-lt"/>
            </a:endParaRPr>
          </a:p>
        </p:txBody>
      </p:sp>
    </p:spTree>
    <p:extLst>
      <p:ext uri="{BB962C8B-B14F-4D97-AF65-F5344CB8AC3E}">
        <p14:creationId xmlns:p14="http://schemas.microsoft.com/office/powerpoint/2010/main" val="3022374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to="" calcmode="lin" valueType="num">
                                      <p:cBhvr>
                                        <p:cTn id="7" dur="1" fill="hold"/>
                                        <p:tgtEl>
                                          <p:spTgt spid="2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 to="" calcmode="lin" valueType="num">
                                      <p:cBhvr>
                                        <p:cTn id="12" dur="1" fill="hold"/>
                                        <p:tgtEl>
                                          <p:spTgt spid="3075"/>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7"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21 CuadroTexto"/>
          <p:cNvSpPr txBox="1"/>
          <p:nvPr/>
        </p:nvSpPr>
        <p:spPr>
          <a:xfrm>
            <a:off x="382136" y="900752"/>
            <a:ext cx="5500049" cy="369332"/>
          </a:xfrm>
          <a:prstGeom prst="rect">
            <a:avLst/>
          </a:prstGeom>
          <a:noFill/>
        </p:spPr>
        <p:txBody>
          <a:bodyPr wrap="square" rtlCol="0">
            <a:spAutoFit/>
          </a:bodyPr>
          <a:lstStyle/>
          <a:p>
            <a:r>
              <a:rPr lang="es-ES" b="1" dirty="0" smtClean="0">
                <a:solidFill>
                  <a:srgbClr val="C00000"/>
                </a:solidFill>
                <a:latin typeface="+mj-lt"/>
              </a:rPr>
              <a:t>2.2.  </a:t>
            </a:r>
            <a:r>
              <a:rPr lang="es-ES" b="1" dirty="0" smtClean="0">
                <a:solidFill>
                  <a:srgbClr val="00B050"/>
                </a:solidFill>
                <a:latin typeface="+mj-lt"/>
              </a:rPr>
              <a:t>Variación de la solubilidad con la presión</a:t>
            </a:r>
            <a:endParaRPr lang="es-ES" b="1" dirty="0">
              <a:solidFill>
                <a:srgbClr val="00B050"/>
              </a:solidFill>
              <a:latin typeface="+mj-lt"/>
            </a:endParaRPr>
          </a:p>
        </p:txBody>
      </p:sp>
      <p:pic>
        <p:nvPicPr>
          <p:cNvPr id="2" name="ley_henr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00670" y="1644554"/>
            <a:ext cx="5122460" cy="3841845"/>
          </a:xfrm>
          <a:prstGeom prst="rect">
            <a:avLst/>
          </a:prstGeom>
        </p:spPr>
      </p:pic>
      <p:sp>
        <p:nvSpPr>
          <p:cNvPr id="3" name="2 CuadroTexto"/>
          <p:cNvSpPr txBox="1"/>
          <p:nvPr/>
        </p:nvSpPr>
        <p:spPr>
          <a:xfrm>
            <a:off x="6196084" y="1733266"/>
            <a:ext cx="2347415" cy="1477328"/>
          </a:xfrm>
          <a:prstGeom prst="rect">
            <a:avLst/>
          </a:prstGeom>
          <a:noFill/>
        </p:spPr>
        <p:txBody>
          <a:bodyPr wrap="square" rtlCol="0">
            <a:spAutoFit/>
          </a:bodyPr>
          <a:lstStyle/>
          <a:p>
            <a:pPr algn="just"/>
            <a:r>
              <a:rPr lang="es-ES" dirty="0" smtClean="0">
                <a:latin typeface="+mj-lt"/>
              </a:rPr>
              <a:t>En general, la </a:t>
            </a:r>
            <a:r>
              <a:rPr lang="es-ES" b="1" dirty="0" smtClean="0">
                <a:effectLst>
                  <a:outerShdw blurRad="38100" dist="38100" dir="2700000" algn="tl">
                    <a:srgbClr val="000000">
                      <a:alpha val="43137"/>
                    </a:srgbClr>
                  </a:outerShdw>
                </a:effectLst>
                <a:latin typeface="+mj-lt"/>
              </a:rPr>
              <a:t>solubilidad</a:t>
            </a:r>
            <a:r>
              <a:rPr lang="es-ES" dirty="0" smtClean="0">
                <a:latin typeface="+mj-lt"/>
              </a:rPr>
              <a:t> de un gas en un líquido </a:t>
            </a:r>
            <a:r>
              <a:rPr lang="es-ES" b="1" dirty="0" smtClean="0">
                <a:effectLst>
                  <a:outerShdw blurRad="38100" dist="38100" dir="2700000" algn="tl">
                    <a:srgbClr val="000000">
                      <a:alpha val="43137"/>
                    </a:srgbClr>
                  </a:outerShdw>
                </a:effectLst>
                <a:latin typeface="+mj-lt"/>
              </a:rPr>
              <a:t>aumenta con la presión</a:t>
            </a:r>
            <a:r>
              <a:rPr lang="es-ES" dirty="0" smtClean="0">
                <a:latin typeface="+mj-lt"/>
              </a:rPr>
              <a:t>.</a:t>
            </a:r>
            <a:endParaRPr lang="es-ES" dirty="0">
              <a:latin typeface="+mj-lt"/>
            </a:endParaRPr>
          </a:p>
        </p:txBody>
      </p:sp>
      <p:sp>
        <p:nvSpPr>
          <p:cNvPr id="20" name="19 CuadroTexto"/>
          <p:cNvSpPr txBox="1"/>
          <p:nvPr/>
        </p:nvSpPr>
        <p:spPr>
          <a:xfrm>
            <a:off x="6209730" y="3332327"/>
            <a:ext cx="2322394" cy="369332"/>
          </a:xfrm>
          <a:prstGeom prst="rect">
            <a:avLst/>
          </a:prstGeom>
          <a:noFill/>
        </p:spPr>
        <p:txBody>
          <a:bodyPr wrap="square" rtlCol="0">
            <a:spAutoFit/>
          </a:bodyPr>
          <a:lstStyle/>
          <a:p>
            <a:pPr algn="just"/>
            <a:r>
              <a:rPr lang="es-ES" b="1" dirty="0" smtClean="0">
                <a:solidFill>
                  <a:srgbClr val="C00000"/>
                </a:solidFill>
                <a:latin typeface="+mj-lt"/>
              </a:rPr>
              <a:t>Ley de Henry</a:t>
            </a:r>
            <a:endParaRPr lang="es-ES" b="1" dirty="0">
              <a:solidFill>
                <a:srgbClr val="C00000"/>
              </a:solidFill>
              <a:latin typeface="+mj-lt"/>
            </a:endParaRPr>
          </a:p>
        </p:txBody>
      </p:sp>
      <mc:AlternateContent xmlns:mc="http://schemas.openxmlformats.org/markup-compatibility/2006" xmlns:a14="http://schemas.microsoft.com/office/drawing/2010/main">
        <mc:Choice Requires="a14">
          <p:sp>
            <p:nvSpPr>
              <p:cNvPr id="19" name="18 CuadroTexto"/>
              <p:cNvSpPr txBox="1"/>
              <p:nvPr/>
            </p:nvSpPr>
            <p:spPr>
              <a:xfrm>
                <a:off x="6769289" y="3807726"/>
                <a:ext cx="1477456" cy="39190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𝑐</m:t>
                          </m:r>
                        </m:e>
                        <m:sub>
                          <m:r>
                            <a:rPr lang="es-ES" b="0" i="1" smtClean="0">
                              <a:latin typeface="Cambria Math"/>
                            </a:rPr>
                            <m:t>𝑔𝑎𝑠</m:t>
                          </m:r>
                        </m:sub>
                      </m:sSub>
                      <m:r>
                        <a:rPr lang="es-ES" b="0" i="1" smtClean="0">
                          <a:latin typeface="Cambria Math"/>
                        </a:rPr>
                        <m:t>=</m:t>
                      </m:r>
                      <m:r>
                        <a:rPr lang="es-ES" b="0" i="1" smtClean="0">
                          <a:latin typeface="Cambria Math"/>
                        </a:rPr>
                        <m:t>𝑘</m:t>
                      </m:r>
                      <m:sSub>
                        <m:sSubPr>
                          <m:ctrlPr>
                            <a:rPr lang="es-ES" b="0" i="1" smtClean="0">
                              <a:latin typeface="Cambria Math" panose="02040503050406030204" pitchFamily="18" charset="0"/>
                            </a:rPr>
                          </m:ctrlPr>
                        </m:sSubPr>
                        <m:e>
                          <m:r>
                            <a:rPr lang="es-ES" b="0" i="1" smtClean="0">
                              <a:latin typeface="Cambria Math"/>
                            </a:rPr>
                            <m:t>𝑃</m:t>
                          </m:r>
                        </m:e>
                        <m:sub>
                          <m:r>
                            <a:rPr lang="es-ES" b="0" i="1" smtClean="0">
                              <a:latin typeface="Cambria Math"/>
                            </a:rPr>
                            <m:t>𝑔𝑎𝑠</m:t>
                          </m:r>
                        </m:sub>
                      </m:sSub>
                    </m:oMath>
                  </m:oMathPara>
                </a14:m>
                <a:endParaRPr lang="es-ES" dirty="0">
                  <a:latin typeface="+mj-lt"/>
                </a:endParaRPr>
              </a:p>
            </p:txBody>
          </p:sp>
        </mc:Choice>
        <mc:Fallback xmlns="">
          <p:sp>
            <p:nvSpPr>
              <p:cNvPr id="19" name="18 CuadroTexto"/>
              <p:cNvSpPr txBox="1">
                <a:spLocks noRot="1" noChangeAspect="1" noMove="1" noResize="1" noEditPoints="1" noAdjustHandles="1" noChangeArrowheads="1" noChangeShapeType="1" noTextEdit="1"/>
              </p:cNvSpPr>
              <p:nvPr/>
            </p:nvSpPr>
            <p:spPr>
              <a:xfrm>
                <a:off x="6769289" y="3807726"/>
                <a:ext cx="1477456" cy="391902"/>
              </a:xfrm>
              <a:prstGeom prst="rect">
                <a:avLst/>
              </a:prstGeom>
              <a:blipFill rotWithShape="1">
                <a:blip r:embed="rId5"/>
                <a:stretch>
                  <a:fillRect b="-6250"/>
                </a:stretch>
              </a:blipFill>
            </p:spPr>
            <p:txBody>
              <a:bodyPr/>
              <a:lstStyle/>
              <a:p>
                <a:r>
                  <a:rPr lang="es-ES">
                    <a:noFill/>
                  </a:rPr>
                  <a:t> </a:t>
                </a:r>
              </a:p>
            </p:txBody>
          </p:sp>
        </mc:Fallback>
      </mc:AlternateContent>
      <p:sp>
        <p:nvSpPr>
          <p:cNvPr id="13" name="12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Solubilidad</a:t>
            </a:r>
            <a:endParaRPr lang="es-ES" b="1" dirty="0">
              <a:solidFill>
                <a:srgbClr val="C00000"/>
              </a:solidFill>
              <a:latin typeface="+mj-lt"/>
            </a:endParaRPr>
          </a:p>
        </p:txBody>
      </p:sp>
      <p:sp>
        <p:nvSpPr>
          <p:cNvPr id="14" name="13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5"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15</a:t>
            </a:fld>
            <a:endParaRPr lang="es-ES" dirty="0">
              <a:solidFill>
                <a:schemeClr val="accent6">
                  <a:lumMod val="50000"/>
                </a:schemeClr>
              </a:solidFill>
            </a:endParaRPr>
          </a:p>
        </p:txBody>
      </p:sp>
    </p:spTree>
    <p:extLst>
      <p:ext uri="{BB962C8B-B14F-4D97-AF65-F5344CB8AC3E}">
        <p14:creationId xmlns:p14="http://schemas.microsoft.com/office/powerpoint/2010/main" val="24955385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1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10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8" fill="hold" display="0">
                  <p:stCondLst>
                    <p:cond delay="indefinite"/>
                  </p:stCondLst>
                </p:cTn>
                <p:tgtEl>
                  <p:spTgt spid="2"/>
                </p:tgtEl>
              </p:cMediaNode>
            </p:video>
          </p:childTnLst>
        </p:cTn>
      </p:par>
    </p:tnLst>
    <p:bldLst>
      <p:bldP spid="22" grpId="0"/>
      <p:bldP spid="3" grpId="0"/>
      <p:bldP spid="20"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21 CuadroTexto"/>
          <p:cNvSpPr txBox="1"/>
          <p:nvPr/>
        </p:nvSpPr>
        <p:spPr>
          <a:xfrm>
            <a:off x="341194" y="887104"/>
            <a:ext cx="5500049" cy="369332"/>
          </a:xfrm>
          <a:prstGeom prst="rect">
            <a:avLst/>
          </a:prstGeom>
          <a:noFill/>
        </p:spPr>
        <p:txBody>
          <a:bodyPr wrap="square" rtlCol="0">
            <a:spAutoFit/>
          </a:bodyPr>
          <a:lstStyle/>
          <a:p>
            <a:r>
              <a:rPr lang="es-ES" b="1" dirty="0" smtClean="0">
                <a:solidFill>
                  <a:srgbClr val="C00000"/>
                </a:solidFill>
                <a:latin typeface="+mj-lt"/>
              </a:rPr>
              <a:t>2.3.  </a:t>
            </a:r>
            <a:r>
              <a:rPr lang="es-ES" b="1" dirty="0" smtClean="0">
                <a:solidFill>
                  <a:srgbClr val="00B050"/>
                </a:solidFill>
                <a:latin typeface="+mj-lt"/>
              </a:rPr>
              <a:t>Disoluciones sobresaturadas</a:t>
            </a:r>
            <a:endParaRPr lang="es-ES" b="1" dirty="0">
              <a:solidFill>
                <a:srgbClr val="00B050"/>
              </a:solidFill>
              <a:latin typeface="+mj-lt"/>
            </a:endParaRPr>
          </a:p>
        </p:txBody>
      </p:sp>
      <p:sp>
        <p:nvSpPr>
          <p:cNvPr id="21" name="20 CuadroTexto"/>
          <p:cNvSpPr txBox="1"/>
          <p:nvPr/>
        </p:nvSpPr>
        <p:spPr>
          <a:xfrm>
            <a:off x="341195" y="1378425"/>
            <a:ext cx="8297838" cy="1200329"/>
          </a:xfrm>
          <a:prstGeom prst="rect">
            <a:avLst/>
          </a:prstGeom>
          <a:noFill/>
        </p:spPr>
        <p:txBody>
          <a:bodyPr wrap="square" rtlCol="0">
            <a:spAutoFit/>
          </a:bodyPr>
          <a:lstStyle/>
          <a:p>
            <a:pPr algn="just"/>
            <a:r>
              <a:rPr lang="es-ES" dirty="0" smtClean="0">
                <a:latin typeface="+mj-lt"/>
              </a:rPr>
              <a:t>Se producen cuando se satura una disolución y disminuye la temperatura, o cuando se evapora parte del disolvente, en esas condiciones, la cantidad de soluto existente en la disolución está por encima de la cantidad máxima admitida.</a:t>
            </a:r>
            <a:endParaRPr lang="es-ES" dirty="0">
              <a:latin typeface="+mj-lt"/>
            </a:endParaRPr>
          </a:p>
        </p:txBody>
      </p:sp>
      <p:sp>
        <p:nvSpPr>
          <p:cNvPr id="25" name="24 CuadroTexto"/>
          <p:cNvSpPr txBox="1"/>
          <p:nvPr/>
        </p:nvSpPr>
        <p:spPr>
          <a:xfrm>
            <a:off x="3698544" y="3357349"/>
            <a:ext cx="4749421" cy="1200329"/>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latin typeface="+mj-lt"/>
              </a:rPr>
              <a:t>Son muy inestables, basta con agitarlas o introducir algún cristal de la sustancia que hace de soluto para que el exceso del mismo </a:t>
            </a:r>
            <a:r>
              <a:rPr lang="es-ES" b="1" dirty="0" smtClean="0">
                <a:effectLst>
                  <a:outerShdw blurRad="38100" dist="38100" dir="2700000" algn="tl">
                    <a:srgbClr val="000000">
                      <a:alpha val="43137"/>
                    </a:srgbClr>
                  </a:outerShdw>
                </a:effectLst>
                <a:latin typeface="+mj-lt"/>
              </a:rPr>
              <a:t>precipite</a:t>
            </a:r>
            <a:r>
              <a:rPr lang="es-ES" dirty="0" smtClean="0">
                <a:latin typeface="+mj-lt"/>
              </a:rPr>
              <a:t> al fondo. </a:t>
            </a:r>
            <a:endParaRPr lang="es-ES" dirty="0">
              <a:latin typeface="+mj-lt"/>
            </a:endParaRPr>
          </a:p>
        </p:txBody>
      </p:sp>
      <p:grpSp>
        <p:nvGrpSpPr>
          <p:cNvPr id="18" name="17 Grupo"/>
          <p:cNvGrpSpPr/>
          <p:nvPr/>
        </p:nvGrpSpPr>
        <p:grpSpPr>
          <a:xfrm>
            <a:off x="1433015" y="2634018"/>
            <a:ext cx="1564311" cy="2663589"/>
            <a:chOff x="1433015" y="2634018"/>
            <a:chExt cx="1564311" cy="2663589"/>
          </a:xfrm>
        </p:grpSpPr>
        <p:sp>
          <p:nvSpPr>
            <p:cNvPr id="2" name="1 Cilindro"/>
            <p:cNvSpPr/>
            <p:nvPr/>
          </p:nvSpPr>
          <p:spPr>
            <a:xfrm>
              <a:off x="1433015" y="2906973"/>
              <a:ext cx="1514901" cy="2374710"/>
            </a:xfrm>
            <a:prstGeom prst="ca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20" name="19 Cilindro"/>
            <p:cNvSpPr/>
            <p:nvPr/>
          </p:nvSpPr>
          <p:spPr>
            <a:xfrm>
              <a:off x="1433015" y="2893324"/>
              <a:ext cx="1514902" cy="1230573"/>
            </a:xfrm>
            <a:prstGeom prst="can">
              <a:avLst>
                <a:gd name="adj" fmla="val 3165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23" name="22 Elipse"/>
            <p:cNvSpPr/>
            <p:nvPr/>
          </p:nvSpPr>
          <p:spPr>
            <a:xfrm>
              <a:off x="1435289" y="4874527"/>
              <a:ext cx="1487607" cy="42308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3" name="2 Elipse"/>
            <p:cNvSpPr/>
            <p:nvPr/>
          </p:nvSpPr>
          <p:spPr>
            <a:xfrm>
              <a:off x="1446662" y="3739488"/>
              <a:ext cx="1487607" cy="42308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24" name="23 Triángulo isósceles"/>
            <p:cNvSpPr/>
            <p:nvPr/>
          </p:nvSpPr>
          <p:spPr>
            <a:xfrm>
              <a:off x="1705971" y="4776716"/>
              <a:ext cx="982638" cy="410386"/>
            </a:xfrm>
            <a:custGeom>
              <a:avLst/>
              <a:gdLst>
                <a:gd name="connsiteX0" fmla="*/ 0 w 1405719"/>
                <a:gd name="connsiteY0" fmla="*/ 245659 h 245659"/>
                <a:gd name="connsiteX1" fmla="*/ 702860 w 1405719"/>
                <a:gd name="connsiteY1" fmla="*/ 0 h 245659"/>
                <a:gd name="connsiteX2" fmla="*/ 1405719 w 1405719"/>
                <a:gd name="connsiteY2" fmla="*/ 245659 h 245659"/>
                <a:gd name="connsiteX3" fmla="*/ 0 w 1405719"/>
                <a:gd name="connsiteY3" fmla="*/ 245659 h 245659"/>
                <a:gd name="connsiteX0" fmla="*/ 0 w 1405719"/>
                <a:gd name="connsiteY0" fmla="*/ 354841 h 354841"/>
                <a:gd name="connsiteX1" fmla="*/ 839338 w 1405719"/>
                <a:gd name="connsiteY1" fmla="*/ 0 h 354841"/>
                <a:gd name="connsiteX2" fmla="*/ 1405719 w 1405719"/>
                <a:gd name="connsiteY2" fmla="*/ 354841 h 354841"/>
                <a:gd name="connsiteX3" fmla="*/ 0 w 1405719"/>
                <a:gd name="connsiteY3" fmla="*/ 354841 h 354841"/>
                <a:gd name="connsiteX0" fmla="*/ 0 w 1405719"/>
                <a:gd name="connsiteY0" fmla="*/ 354841 h 354841"/>
                <a:gd name="connsiteX1" fmla="*/ 839338 w 1405719"/>
                <a:gd name="connsiteY1" fmla="*/ 0 h 354841"/>
                <a:gd name="connsiteX2" fmla="*/ 1405719 w 1405719"/>
                <a:gd name="connsiteY2" fmla="*/ 354841 h 354841"/>
                <a:gd name="connsiteX3" fmla="*/ 0 w 1405719"/>
                <a:gd name="connsiteY3" fmla="*/ 354841 h 354841"/>
                <a:gd name="connsiteX0" fmla="*/ 0 w 1405719"/>
                <a:gd name="connsiteY0" fmla="*/ 354841 h 354841"/>
                <a:gd name="connsiteX1" fmla="*/ 839338 w 1405719"/>
                <a:gd name="connsiteY1" fmla="*/ 0 h 354841"/>
                <a:gd name="connsiteX2" fmla="*/ 1405719 w 1405719"/>
                <a:gd name="connsiteY2" fmla="*/ 354841 h 354841"/>
                <a:gd name="connsiteX3" fmla="*/ 0 w 1405719"/>
                <a:gd name="connsiteY3" fmla="*/ 354841 h 354841"/>
                <a:gd name="connsiteX0" fmla="*/ 0 w 1405719"/>
                <a:gd name="connsiteY0" fmla="*/ 354841 h 433694"/>
                <a:gd name="connsiteX1" fmla="*/ 839338 w 1405719"/>
                <a:gd name="connsiteY1" fmla="*/ 0 h 433694"/>
                <a:gd name="connsiteX2" fmla="*/ 1405719 w 1405719"/>
                <a:gd name="connsiteY2" fmla="*/ 354841 h 433694"/>
                <a:gd name="connsiteX3" fmla="*/ 0 w 1405719"/>
                <a:gd name="connsiteY3" fmla="*/ 354841 h 433694"/>
                <a:gd name="connsiteX0" fmla="*/ 0 w 1405719"/>
                <a:gd name="connsiteY0" fmla="*/ 354841 h 518613"/>
                <a:gd name="connsiteX1" fmla="*/ 839338 w 1405719"/>
                <a:gd name="connsiteY1" fmla="*/ 0 h 518613"/>
                <a:gd name="connsiteX2" fmla="*/ 1405719 w 1405719"/>
                <a:gd name="connsiteY2" fmla="*/ 354841 h 518613"/>
                <a:gd name="connsiteX3" fmla="*/ 0 w 1405719"/>
                <a:gd name="connsiteY3" fmla="*/ 354841 h 518613"/>
                <a:gd name="connsiteX0" fmla="*/ 0 w 1405719"/>
                <a:gd name="connsiteY0" fmla="*/ 354841 h 601452"/>
                <a:gd name="connsiteX1" fmla="*/ 839338 w 1405719"/>
                <a:gd name="connsiteY1" fmla="*/ 0 h 601452"/>
                <a:gd name="connsiteX2" fmla="*/ 1405719 w 1405719"/>
                <a:gd name="connsiteY2" fmla="*/ 354841 h 601452"/>
                <a:gd name="connsiteX3" fmla="*/ 0 w 1405719"/>
                <a:gd name="connsiteY3" fmla="*/ 354841 h 601452"/>
              </a:gdLst>
              <a:ahLst/>
              <a:cxnLst>
                <a:cxn ang="0">
                  <a:pos x="connsiteX0" y="connsiteY0"/>
                </a:cxn>
                <a:cxn ang="0">
                  <a:pos x="connsiteX1" y="connsiteY1"/>
                </a:cxn>
                <a:cxn ang="0">
                  <a:pos x="connsiteX2" y="connsiteY2"/>
                </a:cxn>
                <a:cxn ang="0">
                  <a:pos x="connsiteX3" y="connsiteY3"/>
                </a:cxn>
              </a:cxnLst>
              <a:rect l="l" t="t" r="r" b="b"/>
              <a:pathLst>
                <a:path w="1405719" h="601452">
                  <a:moveTo>
                    <a:pt x="0" y="354841"/>
                  </a:moveTo>
                  <a:cubicBezTo>
                    <a:pt x="279779" y="236561"/>
                    <a:pt x="313899" y="159223"/>
                    <a:pt x="839338" y="0"/>
                  </a:cubicBezTo>
                  <a:cubicBezTo>
                    <a:pt x="1110019" y="104633"/>
                    <a:pt x="1216925" y="236561"/>
                    <a:pt x="1405719" y="354841"/>
                  </a:cubicBezTo>
                  <a:cubicBezTo>
                    <a:pt x="1019033" y="641444"/>
                    <a:pt x="441277" y="723330"/>
                    <a:pt x="0" y="354841"/>
                  </a:cubicBezTo>
                  <a:close/>
                </a:path>
              </a:pathLst>
            </a:cu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26" name="25 Cilindro"/>
            <p:cNvSpPr/>
            <p:nvPr/>
          </p:nvSpPr>
          <p:spPr>
            <a:xfrm rot="660000">
              <a:off x="2593075" y="2634018"/>
              <a:ext cx="81887" cy="2101755"/>
            </a:xfrm>
            <a:prstGeom prst="can">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30" name="29 Arco"/>
            <p:cNvSpPr/>
            <p:nvPr/>
          </p:nvSpPr>
          <p:spPr>
            <a:xfrm rot="9957255">
              <a:off x="2433876" y="4074565"/>
              <a:ext cx="377711" cy="45719"/>
            </a:xfrm>
            <a:prstGeom prst="arc">
              <a:avLst/>
            </a:prstGeom>
            <a:ln w="12700">
              <a:solidFill>
                <a:srgbClr val="4672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latin typeface="+mj-lt"/>
              </a:endParaRPr>
            </a:p>
          </p:txBody>
        </p:sp>
        <p:sp>
          <p:nvSpPr>
            <p:cNvPr id="36" name="35 Arco"/>
            <p:cNvSpPr/>
            <p:nvPr/>
          </p:nvSpPr>
          <p:spPr>
            <a:xfrm rot="9767043">
              <a:off x="2619615" y="3160165"/>
              <a:ext cx="377711" cy="45719"/>
            </a:xfrm>
            <a:prstGeom prst="arc">
              <a:avLst/>
            </a:prstGeom>
            <a:ln w="38100">
              <a:solidFill>
                <a:srgbClr val="4672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latin typeface="+mj-lt"/>
              </a:endParaRPr>
            </a:p>
          </p:txBody>
        </p:sp>
      </p:grpSp>
      <p:sp>
        <p:nvSpPr>
          <p:cNvPr id="27" name="26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Solubilidad</a:t>
            </a:r>
            <a:endParaRPr lang="es-ES" b="1" dirty="0">
              <a:solidFill>
                <a:srgbClr val="C00000"/>
              </a:solidFill>
              <a:latin typeface="+mj-lt"/>
            </a:endParaRPr>
          </a:p>
        </p:txBody>
      </p:sp>
      <p:sp>
        <p:nvSpPr>
          <p:cNvPr id="28" name="27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29"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16</a:t>
            </a:fld>
            <a:endParaRPr lang="es-ES" dirty="0">
              <a:solidFill>
                <a:schemeClr val="accent6">
                  <a:lumMod val="50000"/>
                </a:schemeClr>
              </a:solidFill>
            </a:endParaRPr>
          </a:p>
        </p:txBody>
      </p:sp>
    </p:spTree>
    <p:extLst>
      <p:ext uri="{BB962C8B-B14F-4D97-AF65-F5344CB8AC3E}">
        <p14:creationId xmlns:p14="http://schemas.microsoft.com/office/powerpoint/2010/main" val="18708758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to="" calcmode="lin" valueType="num">
                                      <p:cBhvr>
                                        <p:cTn id="17" dur="1" fill="hold"/>
                                        <p:tgtEl>
                                          <p:spTgt spid="18"/>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1" grpId="0"/>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9" y="1217975"/>
            <a:ext cx="2084257" cy="156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53872"/>
          <a:stretch/>
        </p:blipFill>
        <p:spPr bwMode="auto">
          <a:xfrm>
            <a:off x="4120766" y="1128540"/>
            <a:ext cx="1178896" cy="1718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7365" y="1398228"/>
            <a:ext cx="1287180" cy="1589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18 CuadroTexto"/>
          <p:cNvSpPr txBox="1"/>
          <p:nvPr/>
        </p:nvSpPr>
        <p:spPr>
          <a:xfrm>
            <a:off x="450376" y="3133999"/>
            <a:ext cx="2472842" cy="2585323"/>
          </a:xfrm>
          <a:prstGeom prst="rect">
            <a:avLst/>
          </a:prstGeom>
          <a:noFill/>
        </p:spPr>
        <p:txBody>
          <a:bodyPr wrap="square" rtlCol="0">
            <a:spAutoFit/>
          </a:bodyPr>
          <a:lstStyle/>
          <a:p>
            <a:pPr algn="just"/>
            <a:r>
              <a:rPr lang="es-ES" dirty="0" smtClean="0">
                <a:latin typeface="+mj-lt"/>
              </a:rPr>
              <a:t>Al </a:t>
            </a:r>
            <a:r>
              <a:rPr lang="es-ES" b="1" dirty="0" smtClean="0">
                <a:effectLst>
                  <a:outerShdw blurRad="38100" dist="38100" dir="2700000" algn="tl">
                    <a:srgbClr val="000000">
                      <a:alpha val="43137"/>
                    </a:srgbClr>
                  </a:outerShdw>
                </a:effectLst>
                <a:latin typeface="+mj-lt"/>
              </a:rPr>
              <a:t>pulverizar</a:t>
            </a:r>
            <a:r>
              <a:rPr lang="es-ES" dirty="0" smtClean="0">
                <a:latin typeface="+mj-lt"/>
              </a:rPr>
              <a:t> el soluto, se aumenta el área superficial de éste, esto hace que incremente el número de iones o moléculas del disolvente en contacto con él. Se disolverá antes.</a:t>
            </a:r>
            <a:endParaRPr lang="es-ES" dirty="0">
              <a:latin typeface="+mj-lt"/>
            </a:endParaRPr>
          </a:p>
        </p:txBody>
      </p:sp>
      <p:sp>
        <p:nvSpPr>
          <p:cNvPr id="32" name="31 CuadroTexto"/>
          <p:cNvSpPr txBox="1"/>
          <p:nvPr/>
        </p:nvSpPr>
        <p:spPr>
          <a:xfrm>
            <a:off x="3293982" y="3167035"/>
            <a:ext cx="2618096" cy="1754326"/>
          </a:xfrm>
          <a:prstGeom prst="rect">
            <a:avLst/>
          </a:prstGeom>
          <a:noFill/>
        </p:spPr>
        <p:txBody>
          <a:bodyPr wrap="square" rtlCol="0">
            <a:spAutoFit/>
          </a:bodyPr>
          <a:lstStyle/>
          <a:p>
            <a:pPr algn="just"/>
            <a:r>
              <a:rPr lang="es-ES" dirty="0" smtClean="0">
                <a:latin typeface="+mj-lt"/>
              </a:rPr>
              <a:t>Al </a:t>
            </a:r>
            <a:r>
              <a:rPr lang="es-ES" b="1" dirty="0" smtClean="0">
                <a:effectLst>
                  <a:outerShdw blurRad="38100" dist="38100" dir="2700000" algn="tl">
                    <a:srgbClr val="000000">
                      <a:alpha val="43137"/>
                    </a:srgbClr>
                  </a:outerShdw>
                </a:effectLst>
                <a:latin typeface="+mj-lt"/>
              </a:rPr>
              <a:t>agitar </a:t>
            </a:r>
            <a:r>
              <a:rPr lang="es-ES" dirty="0" smtClean="0">
                <a:latin typeface="+mj-lt"/>
              </a:rPr>
              <a:t>la disolución, impedimos que esta se sature alrededor de los cristales de soluto, con lo que se facilita el proceso de disolución.</a:t>
            </a:r>
            <a:endParaRPr lang="es-ES" dirty="0">
              <a:latin typeface="+mj-lt"/>
            </a:endParaRPr>
          </a:p>
        </p:txBody>
      </p:sp>
      <p:sp>
        <p:nvSpPr>
          <p:cNvPr id="33" name="32 CuadroTexto"/>
          <p:cNvSpPr txBox="1"/>
          <p:nvPr/>
        </p:nvSpPr>
        <p:spPr>
          <a:xfrm>
            <a:off x="6089499" y="3305788"/>
            <a:ext cx="2576829" cy="3139321"/>
          </a:xfrm>
          <a:prstGeom prst="rect">
            <a:avLst/>
          </a:prstGeom>
          <a:noFill/>
        </p:spPr>
        <p:txBody>
          <a:bodyPr wrap="square" rtlCol="0">
            <a:spAutoFit/>
          </a:bodyPr>
          <a:lstStyle/>
          <a:p>
            <a:pPr algn="just"/>
            <a:r>
              <a:rPr lang="es-ES" dirty="0" smtClean="0">
                <a:latin typeface="+mj-lt"/>
              </a:rPr>
              <a:t>Al </a:t>
            </a:r>
            <a:r>
              <a:rPr lang="es-ES" b="1" dirty="0" smtClean="0">
                <a:effectLst>
                  <a:outerShdw blurRad="38100" dist="38100" dir="2700000" algn="tl">
                    <a:srgbClr val="000000">
                      <a:alpha val="43137"/>
                    </a:srgbClr>
                  </a:outerShdw>
                </a:effectLst>
                <a:latin typeface="+mj-lt"/>
              </a:rPr>
              <a:t>calentar</a:t>
            </a:r>
            <a:r>
              <a:rPr lang="es-ES" dirty="0" smtClean="0">
                <a:latin typeface="+mj-lt"/>
              </a:rPr>
              <a:t> la disolución, incrementamos la agitación molecular y con ellos favorecemos la destrucción de la estructura cristalina del soluto; asimismo, elevamos la velocidad de difusión de los iones.</a:t>
            </a:r>
            <a:endParaRPr lang="es-ES" dirty="0">
              <a:latin typeface="+mj-lt"/>
            </a:endParaRPr>
          </a:p>
        </p:txBody>
      </p:sp>
      <p:sp>
        <p:nvSpPr>
          <p:cNvPr id="13" name="12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Factores que favorecen la disolución</a:t>
            </a:r>
            <a:endParaRPr lang="es-ES" b="1" dirty="0">
              <a:solidFill>
                <a:srgbClr val="C00000"/>
              </a:solidFill>
              <a:latin typeface="+mj-lt"/>
            </a:endParaRPr>
          </a:p>
        </p:txBody>
      </p:sp>
      <p:sp>
        <p:nvSpPr>
          <p:cNvPr id="14" name="13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5"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17</a:t>
            </a:fld>
            <a:endParaRPr lang="es-ES" dirty="0">
              <a:solidFill>
                <a:schemeClr val="accent6">
                  <a:lumMod val="50000"/>
                </a:schemeClr>
              </a:solidFill>
            </a:endParaRPr>
          </a:p>
        </p:txBody>
      </p:sp>
    </p:spTree>
    <p:extLst>
      <p:ext uri="{BB962C8B-B14F-4D97-AF65-F5344CB8AC3E}">
        <p14:creationId xmlns:p14="http://schemas.microsoft.com/office/powerpoint/2010/main" val="11603673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up)">
                                      <p:cBhvr>
                                        <p:cTn id="7" dur="1000"/>
                                        <p:tgtEl>
                                          <p:spTgt spid="4098"/>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10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4099"/>
                                        </p:tgtEl>
                                        <p:attrNameLst>
                                          <p:attrName>style.visibility</p:attrName>
                                        </p:attrNameLst>
                                      </p:cBhvr>
                                      <p:to>
                                        <p:strVal val="visible"/>
                                      </p:to>
                                    </p:set>
                                    <p:animEffect transition="in" filter="wipe(up)">
                                      <p:cBhvr>
                                        <p:cTn id="16" dur="1000"/>
                                        <p:tgtEl>
                                          <p:spTgt spid="409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10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4100"/>
                                        </p:tgtEl>
                                        <p:attrNameLst>
                                          <p:attrName>style.visibility</p:attrName>
                                        </p:attrNameLst>
                                      </p:cBhvr>
                                      <p:to>
                                        <p:strVal val="visible"/>
                                      </p:to>
                                    </p:set>
                                    <p:animEffect transition="in" filter="wipe(up)">
                                      <p:cBhvr>
                                        <p:cTn id="26" dur="1000"/>
                                        <p:tgtEl>
                                          <p:spTgt spid="410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up)">
                                      <p:cBhvr>
                                        <p:cTn id="31"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00250" y="928048"/>
            <a:ext cx="8366078" cy="2031325"/>
          </a:xfrm>
          <a:prstGeom prst="rect">
            <a:avLst/>
          </a:prstGeom>
          <a:noFill/>
        </p:spPr>
        <p:txBody>
          <a:bodyPr wrap="square" rtlCol="0">
            <a:spAutoFit/>
          </a:bodyPr>
          <a:lstStyle/>
          <a:p>
            <a:pPr marL="355600" indent="-355600" algn="just">
              <a:buFont typeface="Wingdings"/>
              <a:buChar char="ü"/>
            </a:pPr>
            <a:r>
              <a:rPr lang="es-ES" dirty="0" smtClean="0">
                <a:latin typeface="+mj-lt"/>
              </a:rPr>
              <a:t>La adición de un soluto a un disolvente hace que se modifiquen algunas propiedades de este: </a:t>
            </a:r>
            <a:r>
              <a:rPr lang="es-ES" dirty="0">
                <a:latin typeface="+mj-lt"/>
              </a:rPr>
              <a:t>d</a:t>
            </a:r>
            <a:r>
              <a:rPr lang="es-ES" dirty="0" smtClean="0">
                <a:latin typeface="+mj-lt"/>
              </a:rPr>
              <a:t>ensidad, conductividad, viscosidad, etc.</a:t>
            </a:r>
          </a:p>
          <a:p>
            <a:pPr marL="355600" indent="-355600" algn="just">
              <a:buFont typeface="Wingdings"/>
              <a:buChar char="ü"/>
            </a:pPr>
            <a:endParaRPr lang="es-ES" dirty="0">
              <a:latin typeface="+mj-lt"/>
            </a:endParaRPr>
          </a:p>
          <a:p>
            <a:pPr marL="355600" indent="-355600" algn="just">
              <a:buFont typeface="Wingdings"/>
              <a:buChar char="ü"/>
            </a:pPr>
            <a:r>
              <a:rPr lang="es-ES" dirty="0" smtClean="0">
                <a:latin typeface="+mj-lt"/>
              </a:rPr>
              <a:t>Existen cuatro propiedades que se ven afectadas que </a:t>
            </a:r>
            <a:r>
              <a:rPr lang="es-ES" b="1" dirty="0" smtClean="0">
                <a:effectLst>
                  <a:outerShdw blurRad="38100" dist="38100" dir="2700000" algn="tl">
                    <a:srgbClr val="000000">
                      <a:alpha val="43137"/>
                    </a:srgbClr>
                  </a:outerShdw>
                </a:effectLst>
                <a:latin typeface="+mj-lt"/>
              </a:rPr>
              <a:t>dependen de la concentración</a:t>
            </a:r>
            <a:r>
              <a:rPr lang="es-ES" dirty="0" smtClean="0">
                <a:latin typeface="+mj-lt"/>
              </a:rPr>
              <a:t> de este pero no de su naturaleza. Se les denomina </a:t>
            </a:r>
            <a:r>
              <a:rPr lang="es-ES" b="1" dirty="0" smtClean="0">
                <a:effectLst>
                  <a:outerShdw blurRad="38100" dist="38100" dir="2700000" algn="tl">
                    <a:srgbClr val="000000">
                      <a:alpha val="43137"/>
                    </a:srgbClr>
                  </a:outerShdw>
                </a:effectLst>
                <a:latin typeface="+mj-lt"/>
              </a:rPr>
              <a:t>propiedades coligativas</a:t>
            </a:r>
            <a:r>
              <a:rPr lang="es-ES" dirty="0" smtClean="0">
                <a:latin typeface="+mj-lt"/>
              </a:rPr>
              <a:t>: </a:t>
            </a:r>
            <a:r>
              <a:rPr lang="es-ES" b="1" i="1" dirty="0" smtClean="0">
                <a:solidFill>
                  <a:srgbClr val="FF0000"/>
                </a:solidFill>
                <a:latin typeface="+mj-lt"/>
              </a:rPr>
              <a:t>presión de vapor, puntos de fusión y de ebullición y la presión osmótica</a:t>
            </a:r>
            <a:r>
              <a:rPr lang="es-ES" b="1" dirty="0" smtClean="0">
                <a:solidFill>
                  <a:srgbClr val="FF0000"/>
                </a:solidFill>
                <a:latin typeface="+mj-lt"/>
              </a:rPr>
              <a:t>. </a:t>
            </a:r>
            <a:endParaRPr lang="es-ES" b="1" dirty="0">
              <a:solidFill>
                <a:srgbClr val="FF0000"/>
              </a:solidFill>
              <a:latin typeface="+mj-lt"/>
            </a:endParaRPr>
          </a:p>
        </p:txBody>
      </p:sp>
      <p:sp>
        <p:nvSpPr>
          <p:cNvPr id="24" name="23 CuadroTexto"/>
          <p:cNvSpPr txBox="1"/>
          <p:nvPr/>
        </p:nvSpPr>
        <p:spPr>
          <a:xfrm>
            <a:off x="425679" y="3152633"/>
            <a:ext cx="5500049" cy="369332"/>
          </a:xfrm>
          <a:prstGeom prst="rect">
            <a:avLst/>
          </a:prstGeom>
          <a:noFill/>
        </p:spPr>
        <p:txBody>
          <a:bodyPr wrap="square" rtlCol="0">
            <a:spAutoFit/>
          </a:bodyPr>
          <a:lstStyle/>
          <a:p>
            <a:r>
              <a:rPr lang="es-ES" b="1" dirty="0" smtClean="0">
                <a:solidFill>
                  <a:srgbClr val="C00000"/>
                </a:solidFill>
                <a:latin typeface="+mj-lt"/>
              </a:rPr>
              <a:t>4.1.  </a:t>
            </a:r>
            <a:r>
              <a:rPr lang="es-ES" b="1" dirty="0" smtClean="0">
                <a:solidFill>
                  <a:srgbClr val="00B050"/>
                </a:solidFill>
                <a:latin typeface="+mj-lt"/>
              </a:rPr>
              <a:t>Presión de vapor de las disoluciones</a:t>
            </a:r>
            <a:endParaRPr lang="es-ES" b="1" dirty="0">
              <a:solidFill>
                <a:srgbClr val="00B050"/>
              </a:solidFill>
              <a:latin typeface="+mj-lt"/>
            </a:endParaRPr>
          </a:p>
        </p:txBody>
      </p:sp>
      <p:sp>
        <p:nvSpPr>
          <p:cNvPr id="3" name="2 CuadroTexto"/>
          <p:cNvSpPr txBox="1"/>
          <p:nvPr/>
        </p:nvSpPr>
        <p:spPr>
          <a:xfrm>
            <a:off x="532263" y="3753134"/>
            <a:ext cx="8134065"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latin typeface="+mj-lt"/>
              </a:rPr>
              <a:t>A una temperatura dada, cuando se disuelve un soluto no volátil en un disolvente, disminuye la presión de vapor del disolvente (</a:t>
            </a:r>
            <a:r>
              <a:rPr lang="es-ES" b="1" dirty="0" smtClean="0">
                <a:effectLst>
                  <a:outerShdw blurRad="38100" dist="38100" dir="2700000" algn="tl">
                    <a:srgbClr val="000000">
                      <a:alpha val="43137"/>
                    </a:srgbClr>
                  </a:outerShdw>
                </a:effectLst>
                <a:latin typeface="+mj-lt"/>
              </a:rPr>
              <a:t>ley de Raoult</a:t>
            </a:r>
            <a:r>
              <a:rPr lang="es-ES" dirty="0" smtClean="0">
                <a:latin typeface="+mj-lt"/>
              </a:rPr>
              <a:t>):</a:t>
            </a:r>
            <a:endParaRPr lang="es-ES" dirty="0">
              <a:latin typeface="+mj-lt"/>
            </a:endParaRPr>
          </a:p>
        </p:txBody>
      </p:sp>
      <mc:AlternateContent xmlns:mc="http://schemas.openxmlformats.org/markup-compatibility/2006" xmlns:a14="http://schemas.microsoft.com/office/drawing/2010/main">
        <mc:Choice Requires="a14">
          <p:sp>
            <p:nvSpPr>
              <p:cNvPr id="20" name="19 CuadroTexto"/>
              <p:cNvSpPr txBox="1"/>
              <p:nvPr/>
            </p:nvSpPr>
            <p:spPr>
              <a:xfrm>
                <a:off x="3534771" y="4544704"/>
                <a:ext cx="236039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r>
                        <a:rPr lang="es-ES" b="0" i="1" smtClean="0">
                          <a:latin typeface="Cambria Math"/>
                          <a:ea typeface="Cambria Math"/>
                        </a:rPr>
                        <m:t>𝑃</m:t>
                      </m:r>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𝑃</m:t>
                          </m:r>
                        </m:e>
                        <m:sup>
                          <m:r>
                            <a:rPr lang="es-ES" b="0" i="1" smtClean="0">
                              <a:latin typeface="Cambria Math"/>
                              <a:ea typeface="Cambria Math"/>
                            </a:rPr>
                            <m:t>0</m:t>
                          </m:r>
                        </m:sup>
                      </m:sSup>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𝑃</m:t>
                          </m:r>
                        </m:e>
                        <m:sup>
                          <m:r>
                            <a:rPr lang="es-ES" b="0" i="1" smtClean="0">
                              <a:latin typeface="Cambria Math"/>
                              <a:ea typeface="Cambria Math"/>
                            </a:rPr>
                            <m:t>′</m:t>
                          </m:r>
                        </m:sup>
                      </m:sSup>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𝑃</m:t>
                          </m:r>
                        </m:e>
                        <m:sup>
                          <m:r>
                            <a:rPr lang="es-ES" b="0" i="1" smtClean="0">
                              <a:latin typeface="Cambria Math"/>
                              <a:ea typeface="Cambria Math"/>
                            </a:rPr>
                            <m:t>0</m:t>
                          </m:r>
                        </m:sup>
                      </m:sSup>
                      <m:sSub>
                        <m:sSubPr>
                          <m:ctrlPr>
                            <a:rPr lang="es-ES" b="0" i="1" smtClean="0">
                              <a:latin typeface="Cambria Math" panose="02040503050406030204" pitchFamily="18" charset="0"/>
                              <a:ea typeface="Cambria Math"/>
                            </a:rPr>
                          </m:ctrlPr>
                        </m:sSubPr>
                        <m:e>
                          <m:r>
                            <a:rPr lang="es-ES" b="0" i="1" smtClean="0">
                              <a:latin typeface="Cambria Math"/>
                              <a:ea typeface="Cambria Math"/>
                            </a:rPr>
                            <m:t>𝜒</m:t>
                          </m:r>
                        </m:e>
                        <m:sub>
                          <m:r>
                            <a:rPr lang="es-ES" b="0" i="1" smtClean="0">
                              <a:latin typeface="Cambria Math"/>
                              <a:ea typeface="Cambria Math"/>
                            </a:rPr>
                            <m:t>𝑠</m:t>
                          </m:r>
                        </m:sub>
                      </m:sSub>
                    </m:oMath>
                  </m:oMathPara>
                </a14:m>
                <a:endParaRPr lang="es-ES" dirty="0"/>
              </a:p>
            </p:txBody>
          </p:sp>
        </mc:Choice>
        <mc:Fallback xmlns="">
          <p:sp>
            <p:nvSpPr>
              <p:cNvPr id="20" name="19 CuadroTexto"/>
              <p:cNvSpPr txBox="1">
                <a:spLocks noRot="1" noChangeAspect="1" noMove="1" noResize="1" noEditPoints="1" noAdjustHandles="1" noChangeArrowheads="1" noChangeShapeType="1" noTextEdit="1"/>
              </p:cNvSpPr>
              <p:nvPr/>
            </p:nvSpPr>
            <p:spPr>
              <a:xfrm>
                <a:off x="3534771" y="4544704"/>
                <a:ext cx="2360390" cy="369332"/>
              </a:xfrm>
              <a:prstGeom prst="rect">
                <a:avLst/>
              </a:prstGeom>
              <a:blipFill rotWithShape="1">
                <a:blip r:embed="rId2"/>
                <a:stretch>
                  <a:fillRect b="-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20 CuadroTexto"/>
              <p:cNvSpPr txBox="1"/>
              <p:nvPr/>
            </p:nvSpPr>
            <p:spPr>
              <a:xfrm>
                <a:off x="1132766" y="4926843"/>
                <a:ext cx="443288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b="0" i="1" smtClean="0">
                              <a:latin typeface="Cambria Math"/>
                            </a:rPr>
                            <m:t>𝑃</m:t>
                          </m:r>
                        </m:e>
                        <m:sup>
                          <m:r>
                            <a:rPr lang="es-ES" b="0" i="1" smtClean="0">
                              <a:latin typeface="Cambria Math"/>
                            </a:rPr>
                            <m:t>0</m:t>
                          </m:r>
                        </m:sup>
                      </m:sSup>
                      <m:r>
                        <a:rPr lang="es-ES" b="0" i="0" smtClean="0">
                          <a:latin typeface="Cambria Math"/>
                        </a:rPr>
                        <m:t>:</m:t>
                      </m:r>
                      <m:r>
                        <a:rPr lang="es-ES" b="0" i="1" smtClean="0">
                          <a:latin typeface="Cambria Math"/>
                        </a:rPr>
                        <m:t>𝑝𝑟𝑒𝑠𝑖</m:t>
                      </m:r>
                      <m:r>
                        <a:rPr lang="es-ES" b="0" i="1" smtClean="0">
                          <a:latin typeface="Cambria Math"/>
                        </a:rPr>
                        <m:t>ó</m:t>
                      </m:r>
                      <m:r>
                        <a:rPr lang="es-ES" b="0" i="1" smtClean="0">
                          <a:latin typeface="Cambria Math"/>
                        </a:rPr>
                        <m:t>𝑛</m:t>
                      </m:r>
                      <m:r>
                        <a:rPr lang="es-ES" b="0" i="1" smtClean="0">
                          <a:latin typeface="Cambria Math"/>
                        </a:rPr>
                        <m:t> </m:t>
                      </m:r>
                      <m:r>
                        <a:rPr lang="es-ES" b="0" i="1" smtClean="0">
                          <a:latin typeface="Cambria Math"/>
                        </a:rPr>
                        <m:t>𝑑𝑒</m:t>
                      </m:r>
                      <m:r>
                        <a:rPr lang="es-ES" b="0" i="1" smtClean="0">
                          <a:latin typeface="Cambria Math"/>
                        </a:rPr>
                        <m:t> </m:t>
                      </m:r>
                      <m:r>
                        <a:rPr lang="es-ES" b="0" i="1" smtClean="0">
                          <a:latin typeface="Cambria Math"/>
                        </a:rPr>
                        <m:t>𝑣𝑎𝑝𝑜𝑟</m:t>
                      </m:r>
                      <m:r>
                        <a:rPr lang="es-ES" b="0" i="1" smtClean="0">
                          <a:latin typeface="Cambria Math"/>
                        </a:rPr>
                        <m:t> </m:t>
                      </m:r>
                      <m:r>
                        <a:rPr lang="es-ES" b="0" i="1" smtClean="0">
                          <a:latin typeface="Cambria Math"/>
                        </a:rPr>
                        <m:t>𝑑𝑒𝑙</m:t>
                      </m:r>
                      <m:r>
                        <a:rPr lang="es-ES" b="0" i="1" smtClean="0">
                          <a:latin typeface="Cambria Math"/>
                        </a:rPr>
                        <m:t> </m:t>
                      </m:r>
                      <m:r>
                        <a:rPr lang="es-ES" b="0" i="1" smtClean="0">
                          <a:latin typeface="Cambria Math"/>
                        </a:rPr>
                        <m:t>𝑑𝑖𝑠𝑜𝑙𝑣𝑒𝑛𝑡𝑒</m:t>
                      </m:r>
                      <m:r>
                        <a:rPr lang="es-ES" b="0" i="1" smtClean="0">
                          <a:latin typeface="Cambria Math"/>
                        </a:rPr>
                        <m:t> </m:t>
                      </m:r>
                      <m:r>
                        <a:rPr lang="es-ES" b="0" i="1" smtClean="0">
                          <a:latin typeface="Cambria Math"/>
                        </a:rPr>
                        <m:t>𝑝𝑢𝑟𝑜</m:t>
                      </m:r>
                    </m:oMath>
                  </m:oMathPara>
                </a14:m>
                <a:endParaRPr lang="es-ES" i="1"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1132766" y="4926843"/>
                <a:ext cx="4432880" cy="369332"/>
              </a:xfrm>
              <a:prstGeom prst="rect">
                <a:avLst/>
              </a:prstGeom>
              <a:blipFill rotWithShape="1">
                <a:blip r:embed="rId3"/>
                <a:stretch>
                  <a:fillRect b="-1475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27 CuadroTexto"/>
              <p:cNvSpPr txBox="1"/>
              <p:nvPr/>
            </p:nvSpPr>
            <p:spPr>
              <a:xfrm>
                <a:off x="1135040" y="5270312"/>
                <a:ext cx="547143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b="0" i="1" smtClean="0">
                              <a:latin typeface="Cambria Math" panose="02040503050406030204" pitchFamily="18" charset="0"/>
                            </a:rPr>
                          </m:ctrlPr>
                        </m:sSupPr>
                        <m:e>
                          <m:r>
                            <m:rPr>
                              <m:sty m:val="p"/>
                            </m:rPr>
                            <a:rPr lang="es-ES" b="0" i="0" smtClean="0">
                              <a:latin typeface="Cambria Math"/>
                            </a:rPr>
                            <m:t>P</m:t>
                          </m:r>
                        </m:e>
                        <m:sup>
                          <m:r>
                            <a:rPr lang="es-ES" b="0" i="0" smtClean="0">
                              <a:latin typeface="Cambria Math"/>
                            </a:rPr>
                            <m:t>′</m:t>
                          </m:r>
                        </m:sup>
                      </m:sSup>
                      <m:r>
                        <a:rPr lang="es-ES" b="0" i="0" smtClean="0">
                          <a:latin typeface="Cambria Math"/>
                        </a:rPr>
                        <m:t>:</m:t>
                      </m:r>
                      <m:r>
                        <a:rPr lang="es-ES" b="0" i="1" smtClean="0">
                          <a:latin typeface="Cambria Math"/>
                        </a:rPr>
                        <m:t>𝑝𝑟𝑒𝑠𝑖</m:t>
                      </m:r>
                      <m:r>
                        <a:rPr lang="es-ES" b="0" i="1" smtClean="0">
                          <a:latin typeface="Cambria Math"/>
                        </a:rPr>
                        <m:t>ó</m:t>
                      </m:r>
                      <m:r>
                        <a:rPr lang="es-ES" b="0" i="1" smtClean="0">
                          <a:latin typeface="Cambria Math"/>
                        </a:rPr>
                        <m:t>𝑛</m:t>
                      </m:r>
                      <m:r>
                        <a:rPr lang="es-ES" b="0" i="1" smtClean="0">
                          <a:latin typeface="Cambria Math"/>
                        </a:rPr>
                        <m:t> </m:t>
                      </m:r>
                      <m:r>
                        <a:rPr lang="es-ES" b="0" i="1" smtClean="0">
                          <a:latin typeface="Cambria Math"/>
                        </a:rPr>
                        <m:t>𝑑𝑒</m:t>
                      </m:r>
                      <m:r>
                        <a:rPr lang="es-ES" b="0" i="1" smtClean="0">
                          <a:latin typeface="Cambria Math"/>
                        </a:rPr>
                        <m:t> </m:t>
                      </m:r>
                      <m:r>
                        <a:rPr lang="es-ES" b="0" i="1" smtClean="0">
                          <a:latin typeface="Cambria Math"/>
                        </a:rPr>
                        <m:t>𝑣𝑎𝑝𝑜𝑟</m:t>
                      </m:r>
                      <m:r>
                        <a:rPr lang="es-ES" b="0" i="1" smtClean="0">
                          <a:latin typeface="Cambria Math"/>
                        </a:rPr>
                        <m:t> </m:t>
                      </m:r>
                      <m:r>
                        <a:rPr lang="es-ES" b="0" i="1" smtClean="0">
                          <a:latin typeface="Cambria Math"/>
                        </a:rPr>
                        <m:t>𝑑𝑒𝑙</m:t>
                      </m:r>
                      <m:r>
                        <a:rPr lang="es-ES" b="0" i="1" smtClean="0">
                          <a:latin typeface="Cambria Math"/>
                        </a:rPr>
                        <m:t> </m:t>
                      </m:r>
                      <m:r>
                        <a:rPr lang="es-ES" b="0" i="1" smtClean="0">
                          <a:latin typeface="Cambria Math"/>
                        </a:rPr>
                        <m:t>𝑑𝑖𝑠𝑜𝑙𝑣𝑒𝑛𝑡𝑒</m:t>
                      </m:r>
                      <m:r>
                        <a:rPr lang="es-ES" b="0" i="1" smtClean="0">
                          <a:latin typeface="Cambria Math"/>
                        </a:rPr>
                        <m:t> </m:t>
                      </m:r>
                      <m:r>
                        <a:rPr lang="es-ES" b="0" i="1" smtClean="0">
                          <a:latin typeface="Cambria Math"/>
                        </a:rPr>
                        <m:t>𝑒𝑛𝑙𝑎</m:t>
                      </m:r>
                      <m:r>
                        <a:rPr lang="es-ES" b="0" i="1" smtClean="0">
                          <a:latin typeface="Cambria Math"/>
                        </a:rPr>
                        <m:t> </m:t>
                      </m:r>
                      <m:r>
                        <a:rPr lang="es-ES" b="0" i="1" smtClean="0">
                          <a:latin typeface="Cambria Math"/>
                        </a:rPr>
                        <m:t>𝑑𝑖𝑠𝑜𝑙𝑢𝑐𝑖</m:t>
                      </m:r>
                      <m:r>
                        <a:rPr lang="es-ES" b="0" i="1" smtClean="0">
                          <a:latin typeface="Cambria Math"/>
                        </a:rPr>
                        <m:t>ó</m:t>
                      </m:r>
                      <m:r>
                        <a:rPr lang="es-ES" b="0" i="1" smtClean="0">
                          <a:latin typeface="Cambria Math"/>
                        </a:rPr>
                        <m:t>𝑛</m:t>
                      </m:r>
                    </m:oMath>
                  </m:oMathPara>
                </a14:m>
                <a:endParaRPr lang="es-ES" i="1" dirty="0"/>
              </a:p>
            </p:txBody>
          </p:sp>
        </mc:Choice>
        <mc:Fallback xmlns="">
          <p:sp>
            <p:nvSpPr>
              <p:cNvPr id="28" name="27 CuadroTexto"/>
              <p:cNvSpPr txBox="1">
                <a:spLocks noRot="1" noChangeAspect="1" noMove="1" noResize="1" noEditPoints="1" noAdjustHandles="1" noChangeArrowheads="1" noChangeShapeType="1" noTextEdit="1"/>
              </p:cNvSpPr>
              <p:nvPr/>
            </p:nvSpPr>
            <p:spPr>
              <a:xfrm>
                <a:off x="1135040" y="5270312"/>
                <a:ext cx="5471434" cy="369332"/>
              </a:xfrm>
              <a:prstGeom prst="rect">
                <a:avLst/>
              </a:prstGeom>
              <a:blipFill rotWithShape="1">
                <a:blip r:embed="rId4"/>
                <a:stretch>
                  <a:fillRect b="-1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28 CuadroTexto"/>
              <p:cNvSpPr txBox="1"/>
              <p:nvPr/>
            </p:nvSpPr>
            <p:spPr>
              <a:xfrm>
                <a:off x="1096372" y="5600133"/>
                <a:ext cx="324268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ea typeface="Cambria Math"/>
                            </a:rPr>
                            <m:t>𝜒</m:t>
                          </m:r>
                        </m:e>
                        <m:sub>
                          <m:r>
                            <a:rPr lang="es-ES" b="0" i="1" smtClean="0">
                              <a:latin typeface="Cambria Math"/>
                            </a:rPr>
                            <m:t>𝑠</m:t>
                          </m:r>
                        </m:sub>
                      </m:sSub>
                      <m:r>
                        <a:rPr lang="es-ES" b="0" i="0" smtClean="0">
                          <a:latin typeface="Cambria Math"/>
                        </a:rPr>
                        <m:t>:</m:t>
                      </m:r>
                      <m:r>
                        <a:rPr lang="es-ES" b="0" i="1" smtClean="0">
                          <a:latin typeface="Cambria Math"/>
                        </a:rPr>
                        <m:t>𝑓𝑟𝑎𝑐𝑐𝑖</m:t>
                      </m:r>
                      <m:r>
                        <a:rPr lang="es-ES" b="0" i="1" smtClean="0">
                          <a:latin typeface="Cambria Math"/>
                        </a:rPr>
                        <m:t>ó</m:t>
                      </m:r>
                      <m:r>
                        <a:rPr lang="es-ES" b="0" i="1" smtClean="0">
                          <a:latin typeface="Cambria Math"/>
                        </a:rPr>
                        <m:t>𝑛</m:t>
                      </m:r>
                      <m:r>
                        <a:rPr lang="es-ES" b="0" i="1" smtClean="0">
                          <a:latin typeface="Cambria Math"/>
                        </a:rPr>
                        <m:t> </m:t>
                      </m:r>
                      <m:r>
                        <a:rPr lang="es-ES" b="0" i="1" smtClean="0">
                          <a:latin typeface="Cambria Math"/>
                        </a:rPr>
                        <m:t>𝑚𝑜𝑙𝑎𝑟</m:t>
                      </m:r>
                      <m:r>
                        <a:rPr lang="es-ES" b="0" i="1" smtClean="0">
                          <a:latin typeface="Cambria Math"/>
                        </a:rPr>
                        <m:t> </m:t>
                      </m:r>
                      <m:r>
                        <a:rPr lang="es-ES" b="0" i="1" smtClean="0">
                          <a:latin typeface="Cambria Math"/>
                        </a:rPr>
                        <m:t>𝑑𝑒𝑙</m:t>
                      </m:r>
                      <m:r>
                        <a:rPr lang="es-ES" b="0" i="1" smtClean="0">
                          <a:latin typeface="Cambria Math"/>
                        </a:rPr>
                        <m:t> </m:t>
                      </m:r>
                      <m:r>
                        <a:rPr lang="es-ES" b="0" i="1" smtClean="0">
                          <a:latin typeface="Cambria Math"/>
                        </a:rPr>
                        <m:t>𝑠𝑜𝑙𝑢𝑡𝑜</m:t>
                      </m:r>
                    </m:oMath>
                  </m:oMathPara>
                </a14:m>
                <a:endParaRPr lang="es-ES" dirty="0"/>
              </a:p>
            </p:txBody>
          </p:sp>
        </mc:Choice>
        <mc:Fallback xmlns="">
          <p:sp>
            <p:nvSpPr>
              <p:cNvPr id="29" name="28 CuadroTexto"/>
              <p:cNvSpPr txBox="1">
                <a:spLocks noRot="1" noChangeAspect="1" noMove="1" noResize="1" noEditPoints="1" noAdjustHandles="1" noChangeArrowheads="1" noChangeShapeType="1" noTextEdit="1"/>
              </p:cNvSpPr>
              <p:nvPr/>
            </p:nvSpPr>
            <p:spPr>
              <a:xfrm>
                <a:off x="1096372" y="5600133"/>
                <a:ext cx="3242683" cy="369332"/>
              </a:xfrm>
              <a:prstGeom prst="rect">
                <a:avLst/>
              </a:prstGeom>
              <a:blipFill rotWithShape="1">
                <a:blip r:embed="rId5"/>
                <a:stretch>
                  <a:fillRect b="-16667"/>
                </a:stretch>
              </a:blipFill>
            </p:spPr>
            <p:txBody>
              <a:bodyPr/>
              <a:lstStyle/>
              <a:p>
                <a:r>
                  <a:rPr lang="es-ES">
                    <a:noFill/>
                  </a:rPr>
                  <a:t> </a:t>
                </a:r>
              </a:p>
            </p:txBody>
          </p:sp>
        </mc:Fallback>
      </mc:AlternateContent>
      <p:sp>
        <p:nvSpPr>
          <p:cNvPr id="14" name="13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Propiedades coligativas</a:t>
            </a:r>
            <a:endParaRPr lang="es-ES" b="1" dirty="0">
              <a:solidFill>
                <a:srgbClr val="C00000"/>
              </a:solidFill>
              <a:latin typeface="+mj-lt"/>
            </a:endParaRPr>
          </a:p>
        </p:txBody>
      </p:sp>
      <p:sp>
        <p:nvSpPr>
          <p:cNvPr id="15" name="14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6"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18</a:t>
            </a:fld>
            <a:endParaRPr lang="es-ES" dirty="0">
              <a:solidFill>
                <a:schemeClr val="accent6">
                  <a:lumMod val="50000"/>
                </a:schemeClr>
              </a:solidFill>
            </a:endParaRPr>
          </a:p>
        </p:txBody>
      </p:sp>
    </p:spTree>
    <p:extLst>
      <p:ext uri="{BB962C8B-B14F-4D97-AF65-F5344CB8AC3E}">
        <p14:creationId xmlns:p14="http://schemas.microsoft.com/office/powerpoint/2010/main" val="33915522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1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left)">
                                      <p:cBhvr>
                                        <p:cTn id="4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animBg="1"/>
      <p:bldP spid="20" grpId="0" animBg="1"/>
      <p:bldP spid="21" grpId="0" animBg="1"/>
      <p:bldP spid="28"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13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Propiedades coligativas</a:t>
            </a:r>
            <a:endParaRPr lang="es-ES" b="1" dirty="0">
              <a:solidFill>
                <a:srgbClr val="C00000"/>
              </a:solidFill>
            </a:endParaRPr>
          </a:p>
        </p:txBody>
      </p:sp>
      <p:sp>
        <p:nvSpPr>
          <p:cNvPr id="15" name="14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III. DISOLUCIONES</a:t>
            </a:r>
            <a:endParaRPr lang="es-ES" b="1" dirty="0">
              <a:solidFill>
                <a:srgbClr val="4F81BD">
                  <a:lumMod val="75000"/>
                </a:srgbClr>
              </a:solidFill>
            </a:endParaRPr>
          </a:p>
        </p:txBody>
      </p:sp>
      <p:sp>
        <p:nvSpPr>
          <p:cNvPr id="16"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rgbClr val="F79646">
                    <a:lumMod val="50000"/>
                  </a:srgbClr>
                </a:solidFill>
              </a:rPr>
              <a:pPr/>
              <a:t>19</a:t>
            </a:fld>
            <a:endParaRPr lang="es-ES" dirty="0">
              <a:solidFill>
                <a:srgbClr val="F79646">
                  <a:lumMod val="50000"/>
                </a:srgbClr>
              </a:solidFill>
            </a:endParaRPr>
          </a:p>
        </p:txBody>
      </p:sp>
      <p:sp>
        <p:nvSpPr>
          <p:cNvPr id="12" name="11 CuadroTexto"/>
          <p:cNvSpPr txBox="1"/>
          <p:nvPr/>
        </p:nvSpPr>
        <p:spPr>
          <a:xfrm>
            <a:off x="543357" y="978614"/>
            <a:ext cx="1722171"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a:t>
            </a:r>
            <a:r>
              <a:rPr lang="es-ES" b="1" dirty="0" smtClean="0">
                <a:solidFill>
                  <a:schemeClr val="bg1"/>
                </a:solidFill>
                <a:latin typeface="+mj-lt"/>
              </a:rPr>
              <a:t>  </a:t>
            </a:r>
            <a:r>
              <a:rPr lang="es-ES" b="1" dirty="0">
                <a:solidFill>
                  <a:schemeClr val="bg1"/>
                </a:solidFill>
                <a:latin typeface="+mj-lt"/>
              </a:rPr>
              <a:t>9</a:t>
            </a:r>
          </a:p>
        </p:txBody>
      </p:sp>
      <p:sp>
        <p:nvSpPr>
          <p:cNvPr id="13" name="12 CuadroTexto"/>
          <p:cNvSpPr txBox="1"/>
          <p:nvPr/>
        </p:nvSpPr>
        <p:spPr>
          <a:xfrm>
            <a:off x="464023" y="1516966"/>
            <a:ext cx="8120419" cy="1200329"/>
          </a:xfrm>
          <a:prstGeom prst="rect">
            <a:avLst/>
          </a:prstGeom>
          <a:noFill/>
        </p:spPr>
        <p:txBody>
          <a:bodyPr wrap="square" rtlCol="0">
            <a:spAutoFit/>
          </a:bodyPr>
          <a:lstStyle/>
          <a:p>
            <a:pPr algn="just"/>
            <a:r>
              <a:rPr lang="es-ES" dirty="0" smtClean="0">
                <a:latin typeface="+mj-lt"/>
              </a:rPr>
              <a:t>Suponiendo un comportamiento ideal, calcula la presión de vapor de la disolución obtenida al mezclar 500 cm3 de agua y 100 g de azúcar (C</a:t>
            </a:r>
            <a:r>
              <a:rPr lang="es-ES" baseline="-25000" dirty="0" smtClean="0">
                <a:latin typeface="+mj-lt"/>
              </a:rPr>
              <a:t>12</a:t>
            </a:r>
            <a:r>
              <a:rPr lang="es-ES" dirty="0" smtClean="0">
                <a:latin typeface="+mj-lt"/>
              </a:rPr>
              <a:t>H</a:t>
            </a:r>
            <a:r>
              <a:rPr lang="es-ES" baseline="-25000" dirty="0" smtClean="0">
                <a:latin typeface="+mj-lt"/>
              </a:rPr>
              <a:t>22</a:t>
            </a:r>
            <a:r>
              <a:rPr lang="es-ES" dirty="0" smtClean="0">
                <a:latin typeface="+mj-lt"/>
              </a:rPr>
              <a:t>O</a:t>
            </a:r>
            <a:r>
              <a:rPr lang="es-ES" baseline="-25000" dirty="0" smtClean="0">
                <a:latin typeface="+mj-lt"/>
              </a:rPr>
              <a:t>11</a:t>
            </a:r>
            <a:r>
              <a:rPr lang="es-ES" dirty="0" smtClean="0">
                <a:latin typeface="+mj-lt"/>
              </a:rPr>
              <a:t>, sacarosa). </a:t>
            </a:r>
          </a:p>
          <a:p>
            <a:pPr algn="just"/>
            <a:r>
              <a:rPr lang="es-ES" dirty="0" smtClean="0">
                <a:latin typeface="+mj-lt"/>
              </a:rPr>
              <a:t>Datos: presión de vapor de agua a la temperatura de la mezcla: 55,3 mmHg</a:t>
            </a:r>
            <a:endParaRPr lang="es-ES" dirty="0">
              <a:latin typeface="+mj-lt"/>
            </a:endParaRPr>
          </a:p>
        </p:txBody>
      </p:sp>
    </p:spTree>
    <p:extLst>
      <p:ext uri="{BB962C8B-B14F-4D97-AF65-F5344CB8AC3E}">
        <p14:creationId xmlns:p14="http://schemas.microsoft.com/office/powerpoint/2010/main" val="128805119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23 CuadroTexto"/>
          <p:cNvSpPr txBox="1"/>
          <p:nvPr/>
        </p:nvSpPr>
        <p:spPr>
          <a:xfrm>
            <a:off x="341191" y="900753"/>
            <a:ext cx="5500049" cy="369332"/>
          </a:xfrm>
          <a:prstGeom prst="rect">
            <a:avLst/>
          </a:prstGeom>
          <a:noFill/>
        </p:spPr>
        <p:txBody>
          <a:bodyPr wrap="square" rtlCol="0">
            <a:spAutoFit/>
          </a:bodyPr>
          <a:lstStyle/>
          <a:p>
            <a:r>
              <a:rPr lang="es-ES" b="1" dirty="0" smtClean="0">
                <a:solidFill>
                  <a:srgbClr val="C00000"/>
                </a:solidFill>
                <a:latin typeface="+mj-lt"/>
              </a:rPr>
              <a:t>4.2.  </a:t>
            </a:r>
            <a:r>
              <a:rPr lang="es-ES" b="1" dirty="0" smtClean="0">
                <a:solidFill>
                  <a:srgbClr val="00B050"/>
                </a:solidFill>
                <a:latin typeface="+mj-lt"/>
              </a:rPr>
              <a:t>Punto de fusión de las disoluciones</a:t>
            </a:r>
            <a:endParaRPr lang="es-ES" b="1" dirty="0">
              <a:solidFill>
                <a:srgbClr val="00B050"/>
              </a:solidFill>
              <a:latin typeface="+mj-lt"/>
            </a:endParaRPr>
          </a:p>
        </p:txBody>
      </p:sp>
      <p:sp>
        <p:nvSpPr>
          <p:cNvPr id="3" name="2 CuadroTexto"/>
          <p:cNvSpPr txBox="1"/>
          <p:nvPr/>
        </p:nvSpPr>
        <p:spPr>
          <a:xfrm>
            <a:off x="477672" y="1542196"/>
            <a:ext cx="8038532"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latin typeface="+mj-lt"/>
              </a:rPr>
              <a:t>El </a:t>
            </a:r>
            <a:r>
              <a:rPr lang="es-ES" b="1" dirty="0" smtClean="0">
                <a:effectLst>
                  <a:outerShdw blurRad="38100" dist="38100" dir="2700000" algn="tl">
                    <a:srgbClr val="000000">
                      <a:alpha val="43137"/>
                    </a:srgbClr>
                  </a:outerShdw>
                </a:effectLst>
                <a:latin typeface="+mj-lt"/>
              </a:rPr>
              <a:t>punto de fusión </a:t>
            </a:r>
            <a:r>
              <a:rPr lang="es-ES" dirty="0" smtClean="0">
                <a:latin typeface="+mj-lt"/>
              </a:rPr>
              <a:t>de una disolución es inferior al del disolvente puro. Al añadir un soluto no volátil a una disolución, disminuye la temperatura de congelación de la misma. </a:t>
            </a:r>
            <a:endParaRPr lang="es-ES" dirty="0">
              <a:latin typeface="+mj-lt"/>
            </a:endParaRPr>
          </a:p>
        </p:txBody>
      </p:sp>
      <mc:AlternateContent xmlns:mc="http://schemas.openxmlformats.org/markup-compatibility/2006" xmlns:a14="http://schemas.microsoft.com/office/drawing/2010/main">
        <mc:Choice Requires="a14">
          <p:sp>
            <p:nvSpPr>
              <p:cNvPr id="20" name="19 CuadroTexto"/>
              <p:cNvSpPr txBox="1"/>
              <p:nvPr/>
            </p:nvSpPr>
            <p:spPr>
              <a:xfrm>
                <a:off x="2183642" y="3207224"/>
                <a:ext cx="150150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sSub>
                        <m:sSubPr>
                          <m:ctrlPr>
                            <a:rPr lang="es-ES" i="1" smtClean="0">
                              <a:latin typeface="Cambria Math" panose="02040503050406030204" pitchFamily="18" charset="0"/>
                              <a:ea typeface="Cambria Math"/>
                            </a:rPr>
                          </m:ctrlPr>
                        </m:sSubPr>
                        <m:e>
                          <m:r>
                            <a:rPr lang="es-ES" b="0" i="1" smtClean="0">
                              <a:latin typeface="Cambria Math"/>
                              <a:ea typeface="Cambria Math"/>
                            </a:rPr>
                            <m:t>𝑡</m:t>
                          </m:r>
                        </m:e>
                        <m:sub>
                          <m:r>
                            <a:rPr lang="es-ES" b="0" i="1" smtClean="0">
                              <a:latin typeface="Cambria Math"/>
                              <a:ea typeface="Cambria Math"/>
                            </a:rPr>
                            <m:t>𝐶</m:t>
                          </m:r>
                        </m:sub>
                      </m:sSub>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𝑘</m:t>
                          </m:r>
                        </m:e>
                        <m:sub>
                          <m:r>
                            <a:rPr lang="es-ES" b="0" i="1" smtClean="0">
                              <a:latin typeface="Cambria Math"/>
                              <a:ea typeface="Cambria Math"/>
                            </a:rPr>
                            <m:t>𝐶</m:t>
                          </m:r>
                        </m:sub>
                      </m:sSub>
                      <m:r>
                        <a:rPr lang="es-ES" b="0" i="1" smtClean="0">
                          <a:latin typeface="Cambria Math"/>
                          <a:ea typeface="Cambria Math"/>
                        </a:rPr>
                        <m:t>·</m:t>
                      </m:r>
                      <m:r>
                        <a:rPr lang="es-ES" b="0" i="1" smtClean="0">
                          <a:latin typeface="Cambria Math"/>
                          <a:ea typeface="Cambria Math"/>
                        </a:rPr>
                        <m:t>𝑚</m:t>
                      </m:r>
                    </m:oMath>
                  </m:oMathPara>
                </a14:m>
                <a:endParaRPr lang="es-ES" dirty="0">
                  <a:latin typeface="+mj-lt"/>
                </a:endParaRPr>
              </a:p>
            </p:txBody>
          </p:sp>
        </mc:Choice>
        <mc:Fallback xmlns="">
          <p:sp>
            <p:nvSpPr>
              <p:cNvPr id="20" name="19 CuadroTexto"/>
              <p:cNvSpPr txBox="1">
                <a:spLocks noRot="1" noChangeAspect="1" noMove="1" noResize="1" noEditPoints="1" noAdjustHandles="1" noChangeArrowheads="1" noChangeShapeType="1" noTextEdit="1"/>
              </p:cNvSpPr>
              <p:nvPr/>
            </p:nvSpPr>
            <p:spPr>
              <a:xfrm>
                <a:off x="2183642" y="3207224"/>
                <a:ext cx="1501501" cy="369332"/>
              </a:xfrm>
              <a:prstGeom prst="rect">
                <a:avLst/>
              </a:prstGeom>
              <a:blipFill rotWithShape="1">
                <a:blip r:embed="rId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20 CuadroTexto"/>
              <p:cNvSpPr txBox="1"/>
              <p:nvPr/>
            </p:nvSpPr>
            <p:spPr>
              <a:xfrm>
                <a:off x="545912" y="3725839"/>
                <a:ext cx="286450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l-GR" b="0" i="1" smtClean="0">
                          <a:latin typeface="Cambria Math"/>
                          <a:ea typeface="Cambria Math"/>
                        </a:rPr>
                        <m:t>Δ</m:t>
                      </m:r>
                      <m:sSub>
                        <m:sSubPr>
                          <m:ctrlPr>
                            <a:rPr lang="el-GR" b="0" i="1" smtClean="0">
                              <a:latin typeface="Cambria Math" panose="02040503050406030204" pitchFamily="18" charset="0"/>
                              <a:ea typeface="Cambria Math"/>
                            </a:rPr>
                          </m:ctrlPr>
                        </m:sSubPr>
                        <m:e>
                          <m:r>
                            <a:rPr lang="es-ES" b="0" i="1" smtClean="0">
                              <a:latin typeface="Cambria Math"/>
                              <a:ea typeface="Cambria Math"/>
                            </a:rPr>
                            <m:t>𝑡</m:t>
                          </m:r>
                        </m:e>
                        <m:sub>
                          <m:r>
                            <a:rPr lang="es-ES" b="0" i="1" smtClean="0">
                              <a:latin typeface="Cambria Math"/>
                              <a:ea typeface="Cambria Math"/>
                            </a:rPr>
                            <m:t>𝐶</m:t>
                          </m:r>
                        </m:sub>
                      </m:sSub>
                      <m:r>
                        <a:rPr lang="es-ES" b="0" i="0" smtClean="0">
                          <a:latin typeface="Cambria Math"/>
                        </a:rPr>
                        <m:t>:</m:t>
                      </m:r>
                      <m:r>
                        <a:rPr lang="es-ES" b="0" i="1" smtClean="0">
                          <a:latin typeface="Cambria Math"/>
                        </a:rPr>
                        <m:t>𝑑𝑒𝑠𝑐𝑒𝑛𝑠𝑜</m:t>
                      </m:r>
                      <m:r>
                        <a:rPr lang="es-ES" b="0" i="1" smtClean="0">
                          <a:latin typeface="Cambria Math"/>
                        </a:rPr>
                        <m:t> </m:t>
                      </m:r>
                      <m:r>
                        <a:rPr lang="es-ES" b="0" i="1" smtClean="0">
                          <a:latin typeface="Cambria Math"/>
                        </a:rPr>
                        <m:t>𝑐𝑟𝑖𝑜𝑠𝑐</m:t>
                      </m:r>
                      <m:r>
                        <a:rPr lang="es-ES" b="0" i="1" smtClean="0">
                          <a:latin typeface="Cambria Math"/>
                        </a:rPr>
                        <m:t>ó</m:t>
                      </m:r>
                      <m:r>
                        <a:rPr lang="es-ES" b="0" i="1" smtClean="0">
                          <a:latin typeface="Cambria Math"/>
                        </a:rPr>
                        <m:t>𝑝𝑖𝑐𝑜</m:t>
                      </m:r>
                    </m:oMath>
                  </m:oMathPara>
                </a14:m>
                <a:endParaRPr lang="es-ES" i="1" dirty="0">
                  <a:latin typeface="+mj-lt"/>
                </a:endParaRPr>
              </a:p>
            </p:txBody>
          </p:sp>
        </mc:Choice>
        <mc:Fallback xmlns="">
          <p:sp>
            <p:nvSpPr>
              <p:cNvPr id="21" name="20 CuadroTexto"/>
              <p:cNvSpPr txBox="1">
                <a:spLocks noRot="1" noChangeAspect="1" noMove="1" noResize="1" noEditPoints="1" noAdjustHandles="1" noChangeArrowheads="1" noChangeShapeType="1" noTextEdit="1"/>
              </p:cNvSpPr>
              <p:nvPr/>
            </p:nvSpPr>
            <p:spPr>
              <a:xfrm>
                <a:off x="545912" y="3725839"/>
                <a:ext cx="2864502" cy="369332"/>
              </a:xfrm>
              <a:prstGeom prst="rect">
                <a:avLst/>
              </a:prstGeom>
              <a:blipFill rotWithShape="1">
                <a:blip r:embed="rId3"/>
                <a:stretch>
                  <a:fillRect b="-1475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27 CuadroTexto"/>
              <p:cNvSpPr txBox="1"/>
              <p:nvPr/>
            </p:nvSpPr>
            <p:spPr>
              <a:xfrm>
                <a:off x="589128" y="4465094"/>
                <a:ext cx="159941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latin typeface="Cambria Math"/>
                        </a:rPr>
                        <m:t>m</m:t>
                      </m:r>
                      <m:r>
                        <a:rPr lang="es-ES" b="0" i="0" smtClean="0">
                          <a:latin typeface="Cambria Math"/>
                        </a:rPr>
                        <m:t>:</m:t>
                      </m:r>
                      <m:r>
                        <a:rPr lang="es-ES" b="0" i="1" smtClean="0">
                          <a:latin typeface="Cambria Math"/>
                        </a:rPr>
                        <m:t>𝑚𝑜𝑙𝑎𝑙𝑖𝑑𝑎𝑑</m:t>
                      </m:r>
                    </m:oMath>
                  </m:oMathPara>
                </a14:m>
                <a:endParaRPr lang="es-ES" i="1" dirty="0">
                  <a:latin typeface="+mj-lt"/>
                </a:endParaRPr>
              </a:p>
            </p:txBody>
          </p:sp>
        </mc:Choice>
        <mc:Fallback xmlns="">
          <p:sp>
            <p:nvSpPr>
              <p:cNvPr id="28" name="27 CuadroTexto"/>
              <p:cNvSpPr txBox="1">
                <a:spLocks noRot="1" noChangeAspect="1" noMove="1" noResize="1" noEditPoints="1" noAdjustHandles="1" noChangeArrowheads="1" noChangeShapeType="1" noTextEdit="1"/>
              </p:cNvSpPr>
              <p:nvPr/>
            </p:nvSpPr>
            <p:spPr>
              <a:xfrm>
                <a:off x="589128" y="4465094"/>
                <a:ext cx="1599412" cy="369332"/>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28 CuadroTexto"/>
              <p:cNvSpPr txBox="1"/>
              <p:nvPr/>
            </p:nvSpPr>
            <p:spPr>
              <a:xfrm>
                <a:off x="564108" y="4085232"/>
                <a:ext cx="361637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𝑘</m:t>
                          </m:r>
                        </m:e>
                        <m:sub>
                          <m:r>
                            <a:rPr lang="es-ES" b="0" i="1" smtClean="0">
                              <a:latin typeface="Cambria Math"/>
                            </a:rPr>
                            <m:t>𝐶</m:t>
                          </m:r>
                        </m:sub>
                      </m:sSub>
                      <m:r>
                        <a:rPr lang="es-ES" b="0" i="0" smtClean="0">
                          <a:latin typeface="Cambria Math"/>
                        </a:rPr>
                        <m:t>:</m:t>
                      </m:r>
                      <m:r>
                        <a:rPr lang="es-ES" b="0" i="1" smtClean="0">
                          <a:latin typeface="Cambria Math"/>
                        </a:rPr>
                        <m:t>𝑐𝑜𝑛𝑠𝑡𝑎𝑛𝑡𝑒</m:t>
                      </m:r>
                      <m:r>
                        <a:rPr lang="es-ES" b="0" i="1" smtClean="0">
                          <a:latin typeface="Cambria Math"/>
                        </a:rPr>
                        <m:t> </m:t>
                      </m:r>
                      <m:r>
                        <a:rPr lang="es-ES" b="0" i="1" smtClean="0">
                          <a:latin typeface="Cambria Math"/>
                        </a:rPr>
                        <m:t>𝑐𝑟𝑖𝑠𝑜𝑠𝑐</m:t>
                      </m:r>
                      <m:r>
                        <a:rPr lang="es-ES" b="0" i="1" smtClean="0">
                          <a:latin typeface="Cambria Math"/>
                        </a:rPr>
                        <m:t>ó</m:t>
                      </m:r>
                      <m:r>
                        <a:rPr lang="es-ES" b="0" i="1" smtClean="0">
                          <a:latin typeface="Cambria Math"/>
                        </a:rPr>
                        <m:t>𝑝𝑖𝑐𝑎</m:t>
                      </m:r>
                      <m:r>
                        <a:rPr lang="es-ES" b="0" i="1" smtClean="0">
                          <a:latin typeface="Cambria Math"/>
                        </a:rPr>
                        <m:t> </m:t>
                      </m:r>
                      <m:r>
                        <a:rPr lang="es-ES" b="0" i="1" smtClean="0">
                          <a:latin typeface="Cambria Math"/>
                        </a:rPr>
                        <m:t>𝑚𝑜𝑙𝑎𝑙</m:t>
                      </m:r>
                    </m:oMath>
                  </m:oMathPara>
                </a14:m>
                <a:endParaRPr lang="es-ES" dirty="0">
                  <a:latin typeface="+mj-lt"/>
                </a:endParaRPr>
              </a:p>
            </p:txBody>
          </p:sp>
        </mc:Choice>
        <mc:Fallback xmlns="">
          <p:sp>
            <p:nvSpPr>
              <p:cNvPr id="29" name="28 CuadroTexto"/>
              <p:cNvSpPr txBox="1">
                <a:spLocks noRot="1" noChangeAspect="1" noMove="1" noResize="1" noEditPoints="1" noAdjustHandles="1" noChangeArrowheads="1" noChangeShapeType="1" noTextEdit="1"/>
              </p:cNvSpPr>
              <p:nvPr/>
            </p:nvSpPr>
            <p:spPr>
              <a:xfrm>
                <a:off x="564108" y="4085232"/>
                <a:ext cx="3616375" cy="369332"/>
              </a:xfrm>
              <a:prstGeom prst="rect">
                <a:avLst/>
              </a:prstGeom>
              <a:blipFill rotWithShape="1">
                <a:blip r:embed="rId5"/>
                <a:stretch>
                  <a:fillRect b="-14754"/>
                </a:stretch>
              </a:blipFill>
            </p:spPr>
            <p:txBody>
              <a:bodyPr/>
              <a:lstStyle/>
              <a:p>
                <a:r>
                  <a:rPr lang="es-ES">
                    <a:noFill/>
                  </a:rPr>
                  <a:t> </a:t>
                </a:r>
              </a:p>
            </p:txBody>
          </p:sp>
        </mc:Fallback>
      </mc:AlternateContent>
      <p:sp>
        <p:nvSpPr>
          <p:cNvPr id="19" name="18 CuadroTexto"/>
          <p:cNvSpPr txBox="1"/>
          <p:nvPr/>
        </p:nvSpPr>
        <p:spPr>
          <a:xfrm>
            <a:off x="423082" y="2702257"/>
            <a:ext cx="4789196" cy="369332"/>
          </a:xfrm>
          <a:prstGeom prst="rect">
            <a:avLst/>
          </a:prstGeom>
          <a:noFill/>
        </p:spPr>
        <p:txBody>
          <a:bodyPr wrap="none" rtlCol="0">
            <a:spAutoFit/>
          </a:bodyPr>
          <a:lstStyle/>
          <a:p>
            <a:r>
              <a:rPr lang="es-ES" dirty="0" smtClean="0">
                <a:latin typeface="+mj-lt"/>
              </a:rPr>
              <a:t>La disminución es proporcional a la molalidad:</a:t>
            </a:r>
            <a:endParaRPr lang="es-ES" dirty="0">
              <a:latin typeface="+mj-lt"/>
            </a:endParaRPr>
          </a:p>
        </p:txBody>
      </p:sp>
      <p:graphicFrame>
        <p:nvGraphicFramePr>
          <p:cNvPr id="22" name="21 Tabla"/>
          <p:cNvGraphicFramePr>
            <a:graphicFrameLocks noGrp="1"/>
          </p:cNvGraphicFramePr>
          <p:nvPr>
            <p:extLst>
              <p:ext uri="{D42A27DB-BD31-4B8C-83A1-F6EECF244321}">
                <p14:modId xmlns:p14="http://schemas.microsoft.com/office/powerpoint/2010/main" val="1876275396"/>
              </p:ext>
            </p:extLst>
          </p:nvPr>
        </p:nvGraphicFramePr>
        <p:xfrm>
          <a:off x="4380932" y="3512402"/>
          <a:ext cx="4121625" cy="2062480"/>
        </p:xfrm>
        <a:graphic>
          <a:graphicData uri="http://schemas.openxmlformats.org/drawingml/2006/table">
            <a:tbl>
              <a:tblPr firstRow="1" bandRow="1">
                <a:tableStyleId>{93296810-A885-4BE3-A3E7-6D5BEEA58F35}</a:tableStyleId>
              </a:tblPr>
              <a:tblGrid>
                <a:gridCol w="1415352"/>
                <a:gridCol w="1332398"/>
                <a:gridCol w="1373875"/>
              </a:tblGrid>
              <a:tr h="370840">
                <a:tc>
                  <a:txBody>
                    <a:bodyPr/>
                    <a:lstStyle/>
                    <a:p>
                      <a:pPr algn="ctr"/>
                      <a:r>
                        <a:rPr lang="es-ES" sz="1600" dirty="0" smtClean="0"/>
                        <a:t>Disolvente</a:t>
                      </a:r>
                      <a:endParaRPr lang="es-ES" sz="1600" dirty="0" smtClean="0">
                        <a:latin typeface="+mj-lt"/>
                      </a:endParaRPr>
                    </a:p>
                  </a:txBody>
                  <a:tcPr/>
                </a:tc>
                <a:tc>
                  <a:txBody>
                    <a:bodyPr/>
                    <a:lstStyle/>
                    <a:p>
                      <a:pPr algn="ctr"/>
                      <a:r>
                        <a:rPr lang="es-ES" sz="1600" dirty="0" smtClean="0"/>
                        <a:t>T</a:t>
                      </a:r>
                      <a:r>
                        <a:rPr lang="es-ES" sz="1600" baseline="-25000" dirty="0" smtClean="0"/>
                        <a:t>F</a:t>
                      </a:r>
                    </a:p>
                    <a:p>
                      <a:pPr algn="ctr"/>
                      <a:r>
                        <a:rPr lang="es-ES" sz="1600" baseline="0" dirty="0" smtClean="0"/>
                        <a:t>(ºC a 1 atm)</a:t>
                      </a:r>
                      <a:endParaRPr lang="es-ES" sz="1600" baseline="0" dirty="0">
                        <a:latin typeface="+mj-lt"/>
                      </a:endParaRPr>
                    </a:p>
                  </a:txBody>
                  <a:tcPr/>
                </a:tc>
                <a:tc>
                  <a:txBody>
                    <a:bodyPr/>
                    <a:lstStyle/>
                    <a:p>
                      <a:pPr algn="ctr"/>
                      <a:r>
                        <a:rPr lang="es-ES" sz="1600" dirty="0" smtClean="0"/>
                        <a:t>k</a:t>
                      </a:r>
                      <a:r>
                        <a:rPr lang="es-ES" sz="1600" baseline="-25000" dirty="0" smtClean="0"/>
                        <a:t>C</a:t>
                      </a:r>
                    </a:p>
                    <a:p>
                      <a:pPr algn="ctr"/>
                      <a:r>
                        <a:rPr lang="es-ES" sz="1600" baseline="0" dirty="0" smtClean="0"/>
                        <a:t>(ºC·kg/mol)</a:t>
                      </a:r>
                      <a:endParaRPr lang="es-ES" sz="1600" baseline="0" dirty="0">
                        <a:latin typeface="+mj-lt"/>
                      </a:endParaRPr>
                    </a:p>
                  </a:txBody>
                  <a:tcPr/>
                </a:tc>
              </a:tr>
              <a:tr h="370840">
                <a:tc>
                  <a:txBody>
                    <a:bodyPr/>
                    <a:lstStyle/>
                    <a:p>
                      <a:r>
                        <a:rPr lang="es-ES" sz="1600" dirty="0" smtClean="0"/>
                        <a:t>Agua</a:t>
                      </a:r>
                      <a:endParaRPr lang="es-ES" sz="1600" dirty="0">
                        <a:latin typeface="+mj-lt"/>
                      </a:endParaRPr>
                    </a:p>
                  </a:txBody>
                  <a:tcPr/>
                </a:tc>
                <a:tc>
                  <a:txBody>
                    <a:bodyPr/>
                    <a:lstStyle/>
                    <a:p>
                      <a:pPr algn="ctr"/>
                      <a:r>
                        <a:rPr lang="es-ES" sz="1600" dirty="0" smtClean="0"/>
                        <a:t>0</a:t>
                      </a:r>
                      <a:endParaRPr lang="es-ES" sz="1600" dirty="0">
                        <a:latin typeface="+mj-lt"/>
                      </a:endParaRPr>
                    </a:p>
                  </a:txBody>
                  <a:tcPr/>
                </a:tc>
                <a:tc>
                  <a:txBody>
                    <a:bodyPr/>
                    <a:lstStyle/>
                    <a:p>
                      <a:pPr algn="ctr"/>
                      <a:r>
                        <a:rPr lang="es-ES" sz="1600" dirty="0" smtClean="0"/>
                        <a:t>1,86</a:t>
                      </a:r>
                      <a:endParaRPr lang="es-ES" sz="1600" dirty="0">
                        <a:latin typeface="+mj-lt"/>
                      </a:endParaRPr>
                    </a:p>
                  </a:txBody>
                  <a:tcPr/>
                </a:tc>
              </a:tr>
              <a:tr h="370840">
                <a:tc>
                  <a:txBody>
                    <a:bodyPr/>
                    <a:lstStyle/>
                    <a:p>
                      <a:r>
                        <a:rPr lang="es-ES" sz="1600" dirty="0" smtClean="0"/>
                        <a:t>Ácido acético</a:t>
                      </a:r>
                      <a:endParaRPr lang="es-ES" sz="1600" dirty="0">
                        <a:latin typeface="+mj-lt"/>
                      </a:endParaRPr>
                    </a:p>
                  </a:txBody>
                  <a:tcPr/>
                </a:tc>
                <a:tc>
                  <a:txBody>
                    <a:bodyPr/>
                    <a:lstStyle/>
                    <a:p>
                      <a:pPr algn="ctr"/>
                      <a:r>
                        <a:rPr lang="es-ES" sz="1600" dirty="0" smtClean="0"/>
                        <a:t>16,6</a:t>
                      </a:r>
                      <a:endParaRPr lang="es-ES" sz="1600" dirty="0">
                        <a:latin typeface="+mj-lt"/>
                      </a:endParaRPr>
                    </a:p>
                  </a:txBody>
                  <a:tcPr/>
                </a:tc>
                <a:tc>
                  <a:txBody>
                    <a:bodyPr/>
                    <a:lstStyle/>
                    <a:p>
                      <a:pPr algn="ctr"/>
                      <a:r>
                        <a:rPr lang="es-ES" sz="1600" dirty="0" smtClean="0"/>
                        <a:t>3,90</a:t>
                      </a:r>
                      <a:endParaRPr lang="es-ES" sz="1600" dirty="0">
                        <a:latin typeface="+mj-lt"/>
                      </a:endParaRPr>
                    </a:p>
                  </a:txBody>
                  <a:tcPr/>
                </a:tc>
              </a:tr>
              <a:tr h="370840">
                <a:tc>
                  <a:txBody>
                    <a:bodyPr/>
                    <a:lstStyle/>
                    <a:p>
                      <a:r>
                        <a:rPr lang="es-ES" sz="1600" dirty="0" smtClean="0"/>
                        <a:t>Benceno</a:t>
                      </a:r>
                      <a:endParaRPr lang="es-ES" sz="1600" dirty="0">
                        <a:latin typeface="+mj-lt"/>
                      </a:endParaRPr>
                    </a:p>
                  </a:txBody>
                  <a:tcPr/>
                </a:tc>
                <a:tc>
                  <a:txBody>
                    <a:bodyPr/>
                    <a:lstStyle/>
                    <a:p>
                      <a:pPr algn="ctr"/>
                      <a:r>
                        <a:rPr lang="es-ES" sz="1600" dirty="0" smtClean="0"/>
                        <a:t>5,5</a:t>
                      </a:r>
                      <a:endParaRPr lang="es-ES" sz="1600" dirty="0">
                        <a:latin typeface="+mj-lt"/>
                      </a:endParaRPr>
                    </a:p>
                  </a:txBody>
                  <a:tcPr/>
                </a:tc>
                <a:tc>
                  <a:txBody>
                    <a:bodyPr/>
                    <a:lstStyle/>
                    <a:p>
                      <a:pPr algn="ctr"/>
                      <a:r>
                        <a:rPr lang="es-ES" sz="1600" dirty="0" smtClean="0"/>
                        <a:t>5,12</a:t>
                      </a:r>
                      <a:endParaRPr lang="es-ES" sz="1600" dirty="0">
                        <a:latin typeface="+mj-lt"/>
                      </a:endParaRPr>
                    </a:p>
                  </a:txBody>
                  <a:tcPr/>
                </a:tc>
              </a:tr>
              <a:tr h="370840">
                <a:tc>
                  <a:txBody>
                    <a:bodyPr/>
                    <a:lstStyle/>
                    <a:p>
                      <a:r>
                        <a:rPr lang="es-ES" sz="1600" dirty="0" smtClean="0"/>
                        <a:t>Ciclohexano</a:t>
                      </a:r>
                      <a:endParaRPr lang="es-ES" sz="1600" dirty="0">
                        <a:latin typeface="+mj-lt"/>
                      </a:endParaRPr>
                    </a:p>
                  </a:txBody>
                  <a:tcPr/>
                </a:tc>
                <a:tc>
                  <a:txBody>
                    <a:bodyPr/>
                    <a:lstStyle/>
                    <a:p>
                      <a:pPr algn="ctr"/>
                      <a:r>
                        <a:rPr lang="es-ES" sz="1600" dirty="0" smtClean="0"/>
                        <a:t>6,5</a:t>
                      </a:r>
                      <a:endParaRPr lang="es-ES" sz="1600" dirty="0">
                        <a:latin typeface="+mj-lt"/>
                      </a:endParaRPr>
                    </a:p>
                  </a:txBody>
                  <a:tcPr/>
                </a:tc>
                <a:tc>
                  <a:txBody>
                    <a:bodyPr/>
                    <a:lstStyle/>
                    <a:p>
                      <a:pPr algn="ctr"/>
                      <a:r>
                        <a:rPr lang="es-ES" sz="1600" dirty="0" smtClean="0"/>
                        <a:t>20,20</a:t>
                      </a:r>
                      <a:endParaRPr lang="es-ES" sz="1600" dirty="0">
                        <a:latin typeface="+mj-lt"/>
                      </a:endParaRPr>
                    </a:p>
                  </a:txBody>
                  <a:tcPr/>
                </a:tc>
              </a:tr>
            </a:tbl>
          </a:graphicData>
        </a:graphic>
      </p:graphicFrame>
      <p:sp>
        <p:nvSpPr>
          <p:cNvPr id="16" name="15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Propiedades coligativas</a:t>
            </a:r>
            <a:endParaRPr lang="es-ES" b="1" dirty="0">
              <a:solidFill>
                <a:srgbClr val="C00000"/>
              </a:solidFill>
              <a:latin typeface="+mj-lt"/>
            </a:endParaRPr>
          </a:p>
        </p:txBody>
      </p:sp>
      <p:sp>
        <p:nvSpPr>
          <p:cNvPr id="17" name="16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8"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20</a:t>
            </a:fld>
            <a:endParaRPr lang="es-ES" dirty="0">
              <a:solidFill>
                <a:schemeClr val="accent6">
                  <a:lumMod val="50000"/>
                </a:schemeClr>
              </a:solidFill>
            </a:endParaRPr>
          </a:p>
        </p:txBody>
      </p:sp>
    </p:spTree>
    <p:extLst>
      <p:ext uri="{BB962C8B-B14F-4D97-AF65-F5344CB8AC3E}">
        <p14:creationId xmlns:p14="http://schemas.microsoft.com/office/powerpoint/2010/main" val="37776322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1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1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10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1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up)">
                                      <p:cBhvr>
                                        <p:cTn id="32" dur="10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up)">
                                      <p:cBhvr>
                                        <p:cTn id="37" dur="10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 to="" calcmode="lin" valueType="num">
                                      <p:cBhvr>
                                        <p:cTn id="42" dur="1" fill="hold"/>
                                        <p:tgtEl>
                                          <p:spTgt spid="2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animBg="1"/>
      <p:bldP spid="20" grpId="0" animBg="1"/>
      <p:bldP spid="21" grpId="0" animBg="1"/>
      <p:bldP spid="28" grpId="0" animBg="1"/>
      <p:bldP spid="29"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15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Propiedades coligativas</a:t>
            </a:r>
            <a:endParaRPr lang="es-ES" b="1" dirty="0">
              <a:solidFill>
                <a:srgbClr val="C00000"/>
              </a:solidFill>
            </a:endParaRPr>
          </a:p>
        </p:txBody>
      </p:sp>
      <p:sp>
        <p:nvSpPr>
          <p:cNvPr id="17" name="16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III. DISOLUCIONES</a:t>
            </a:r>
            <a:endParaRPr lang="es-ES" b="1" dirty="0">
              <a:solidFill>
                <a:srgbClr val="4F81BD">
                  <a:lumMod val="75000"/>
                </a:srgbClr>
              </a:solidFill>
            </a:endParaRPr>
          </a:p>
        </p:txBody>
      </p:sp>
      <p:sp>
        <p:nvSpPr>
          <p:cNvPr id="18"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rgbClr val="F79646">
                    <a:lumMod val="50000"/>
                  </a:srgbClr>
                </a:solidFill>
              </a:rPr>
              <a:pPr/>
              <a:t>21</a:t>
            </a:fld>
            <a:endParaRPr lang="es-ES" dirty="0">
              <a:solidFill>
                <a:srgbClr val="F79646">
                  <a:lumMod val="50000"/>
                </a:srgbClr>
              </a:solidFill>
            </a:endParaRPr>
          </a:p>
        </p:txBody>
      </p:sp>
      <p:sp>
        <p:nvSpPr>
          <p:cNvPr id="13" name="12 CuadroTexto"/>
          <p:cNvSpPr txBox="1"/>
          <p:nvPr/>
        </p:nvSpPr>
        <p:spPr>
          <a:xfrm>
            <a:off x="490901" y="1009856"/>
            <a:ext cx="181331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a:t>
            </a:r>
            <a:r>
              <a:rPr lang="es-ES" b="1" dirty="0" smtClean="0">
                <a:solidFill>
                  <a:schemeClr val="bg1"/>
                </a:solidFill>
                <a:latin typeface="+mj-lt"/>
              </a:rPr>
              <a:t>  10</a:t>
            </a:r>
            <a:endParaRPr lang="es-ES" b="1" dirty="0">
              <a:solidFill>
                <a:schemeClr val="bg1"/>
              </a:solidFill>
              <a:latin typeface="+mj-lt"/>
            </a:endParaRPr>
          </a:p>
        </p:txBody>
      </p:sp>
      <p:sp>
        <p:nvSpPr>
          <p:cNvPr id="14" name="13 CuadroTexto"/>
          <p:cNvSpPr txBox="1"/>
          <p:nvPr/>
        </p:nvSpPr>
        <p:spPr>
          <a:xfrm>
            <a:off x="409432" y="1532881"/>
            <a:ext cx="7983940" cy="646331"/>
          </a:xfrm>
          <a:prstGeom prst="rect">
            <a:avLst/>
          </a:prstGeom>
          <a:noFill/>
        </p:spPr>
        <p:txBody>
          <a:bodyPr wrap="square" rtlCol="0">
            <a:spAutoFit/>
          </a:bodyPr>
          <a:lstStyle/>
          <a:p>
            <a:pPr algn="just"/>
            <a:r>
              <a:rPr lang="es-ES" dirty="0" smtClean="0">
                <a:latin typeface="+mj-lt"/>
              </a:rPr>
              <a:t>Calcula la masa molar de un azúcar sabiendo que si se disuelven 87,3 g de este azúcar en medio litro de agua, la disolución se congela a -1,8 ºC.</a:t>
            </a:r>
            <a:endParaRPr lang="es-ES" dirty="0">
              <a:latin typeface="+mj-lt"/>
            </a:endParaRPr>
          </a:p>
        </p:txBody>
      </p:sp>
      <p:sp>
        <p:nvSpPr>
          <p:cNvPr id="15" name="14 CuadroTexto"/>
          <p:cNvSpPr txBox="1"/>
          <p:nvPr/>
        </p:nvSpPr>
        <p:spPr>
          <a:xfrm>
            <a:off x="575062" y="2417850"/>
            <a:ext cx="1800558"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a:t>
            </a:r>
            <a:r>
              <a:rPr lang="es-ES" b="1" dirty="0" smtClean="0">
                <a:solidFill>
                  <a:schemeClr val="bg1"/>
                </a:solidFill>
                <a:latin typeface="+mj-lt"/>
              </a:rPr>
              <a:t>  11</a:t>
            </a:r>
            <a:endParaRPr lang="es-ES" b="1" dirty="0">
              <a:solidFill>
                <a:schemeClr val="bg1"/>
              </a:solidFill>
              <a:latin typeface="+mj-lt"/>
            </a:endParaRPr>
          </a:p>
        </p:txBody>
      </p:sp>
      <p:sp>
        <p:nvSpPr>
          <p:cNvPr id="23" name="22 CuadroTexto"/>
          <p:cNvSpPr txBox="1"/>
          <p:nvPr/>
        </p:nvSpPr>
        <p:spPr>
          <a:xfrm>
            <a:off x="493593" y="2940875"/>
            <a:ext cx="7983940" cy="923330"/>
          </a:xfrm>
          <a:prstGeom prst="rect">
            <a:avLst/>
          </a:prstGeom>
          <a:noFill/>
        </p:spPr>
        <p:txBody>
          <a:bodyPr wrap="square" rtlCol="0">
            <a:spAutoFit/>
          </a:bodyPr>
          <a:lstStyle/>
          <a:p>
            <a:pPr algn="just"/>
            <a:r>
              <a:rPr lang="es-ES" dirty="0" smtClean="0">
                <a:latin typeface="+mj-lt"/>
              </a:rPr>
              <a:t>Calcula la masa molecular de un alcohol sabiendo que una mezcla de 2 L de agua y ½ L de ese alcohol, del 96 % y densidad de 0,8 g/cm3, produce un descenso </a:t>
            </a:r>
            <a:r>
              <a:rPr lang="es-ES" dirty="0" err="1" smtClean="0">
                <a:latin typeface="+mj-lt"/>
              </a:rPr>
              <a:t>crioscópico</a:t>
            </a:r>
            <a:r>
              <a:rPr lang="es-ES" dirty="0" smtClean="0">
                <a:latin typeface="+mj-lt"/>
              </a:rPr>
              <a:t> de 7,7 ºC.</a:t>
            </a:r>
            <a:endParaRPr lang="es-ES" dirty="0">
              <a:latin typeface="+mj-lt"/>
            </a:endParaRPr>
          </a:p>
        </p:txBody>
      </p:sp>
    </p:spTree>
    <p:extLst>
      <p:ext uri="{BB962C8B-B14F-4D97-AF65-F5344CB8AC3E}">
        <p14:creationId xmlns:p14="http://schemas.microsoft.com/office/powerpoint/2010/main" val="15267350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1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23 CuadroTexto"/>
          <p:cNvSpPr txBox="1"/>
          <p:nvPr/>
        </p:nvSpPr>
        <p:spPr>
          <a:xfrm>
            <a:off x="371086" y="859810"/>
            <a:ext cx="5500049" cy="369332"/>
          </a:xfrm>
          <a:prstGeom prst="rect">
            <a:avLst/>
          </a:prstGeom>
          <a:noFill/>
        </p:spPr>
        <p:txBody>
          <a:bodyPr wrap="square" rtlCol="0">
            <a:spAutoFit/>
          </a:bodyPr>
          <a:lstStyle/>
          <a:p>
            <a:r>
              <a:rPr lang="es-ES" b="1" dirty="0" smtClean="0">
                <a:solidFill>
                  <a:srgbClr val="C00000"/>
                </a:solidFill>
                <a:latin typeface="+mj-lt"/>
              </a:rPr>
              <a:t>4.3.  </a:t>
            </a:r>
            <a:r>
              <a:rPr lang="es-ES" b="1" dirty="0" smtClean="0">
                <a:solidFill>
                  <a:srgbClr val="00B050"/>
                </a:solidFill>
                <a:latin typeface="+mj-lt"/>
              </a:rPr>
              <a:t>Punto de ebullición de las disoluciones</a:t>
            </a:r>
            <a:endParaRPr lang="es-ES" b="1" dirty="0">
              <a:solidFill>
                <a:srgbClr val="00B050"/>
              </a:solidFill>
              <a:latin typeface="+mj-lt"/>
            </a:endParaRPr>
          </a:p>
        </p:txBody>
      </p:sp>
      <p:sp>
        <p:nvSpPr>
          <p:cNvPr id="3" name="2 CuadroTexto"/>
          <p:cNvSpPr txBox="1"/>
          <p:nvPr/>
        </p:nvSpPr>
        <p:spPr>
          <a:xfrm>
            <a:off x="477671" y="1460311"/>
            <a:ext cx="8134066"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latin typeface="+mj-lt"/>
              </a:rPr>
              <a:t>El </a:t>
            </a:r>
            <a:r>
              <a:rPr lang="es-ES" b="1" dirty="0" smtClean="0">
                <a:effectLst>
                  <a:outerShdw blurRad="38100" dist="38100" dir="2700000" algn="tl">
                    <a:srgbClr val="000000">
                      <a:alpha val="43137"/>
                    </a:srgbClr>
                  </a:outerShdw>
                </a:effectLst>
                <a:latin typeface="+mj-lt"/>
              </a:rPr>
              <a:t>punto de ebullición </a:t>
            </a:r>
            <a:r>
              <a:rPr lang="es-ES" dirty="0" smtClean="0">
                <a:latin typeface="+mj-lt"/>
              </a:rPr>
              <a:t>de una disolución es superior al del disolvente puro. Al añadir un soluto no volátil a una disolución, aumenta la temperatura de ebullición de la misma.</a:t>
            </a:r>
            <a:endParaRPr lang="es-ES" dirty="0">
              <a:latin typeface="+mj-lt"/>
            </a:endParaRPr>
          </a:p>
        </p:txBody>
      </p:sp>
      <mc:AlternateContent xmlns:mc="http://schemas.openxmlformats.org/markup-compatibility/2006" xmlns:a14="http://schemas.microsoft.com/office/drawing/2010/main">
        <mc:Choice Requires="a14">
          <p:sp>
            <p:nvSpPr>
              <p:cNvPr id="20" name="19 CuadroTexto"/>
              <p:cNvSpPr txBox="1"/>
              <p:nvPr/>
            </p:nvSpPr>
            <p:spPr>
              <a:xfrm>
                <a:off x="2265529" y="3111691"/>
                <a:ext cx="14744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sSub>
                        <m:sSubPr>
                          <m:ctrlPr>
                            <a:rPr lang="es-ES" i="1" smtClean="0">
                              <a:latin typeface="Cambria Math" panose="02040503050406030204" pitchFamily="18" charset="0"/>
                              <a:ea typeface="Cambria Math"/>
                            </a:rPr>
                          </m:ctrlPr>
                        </m:sSubPr>
                        <m:e>
                          <m:r>
                            <a:rPr lang="es-ES" b="0" i="1" smtClean="0">
                              <a:latin typeface="Cambria Math"/>
                              <a:ea typeface="Cambria Math"/>
                            </a:rPr>
                            <m:t>𝑡</m:t>
                          </m:r>
                        </m:e>
                        <m:sub>
                          <m:r>
                            <a:rPr lang="es-ES" b="0" i="1" smtClean="0">
                              <a:latin typeface="Cambria Math"/>
                              <a:ea typeface="Cambria Math"/>
                            </a:rPr>
                            <m:t>𝑒</m:t>
                          </m:r>
                        </m:sub>
                      </m:sSub>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𝑘</m:t>
                          </m:r>
                        </m:e>
                        <m:sub>
                          <m:r>
                            <a:rPr lang="es-ES" b="0" i="1" smtClean="0">
                              <a:latin typeface="Cambria Math"/>
                              <a:ea typeface="Cambria Math"/>
                            </a:rPr>
                            <m:t>𝑒</m:t>
                          </m:r>
                        </m:sub>
                      </m:sSub>
                      <m:r>
                        <a:rPr lang="es-ES" b="0" i="1" smtClean="0">
                          <a:latin typeface="Cambria Math"/>
                          <a:ea typeface="Cambria Math"/>
                        </a:rPr>
                        <m:t>·</m:t>
                      </m:r>
                      <m:r>
                        <a:rPr lang="es-ES" b="0" i="1" smtClean="0">
                          <a:latin typeface="Cambria Math"/>
                          <a:ea typeface="Cambria Math"/>
                        </a:rPr>
                        <m:t>𝑚</m:t>
                      </m:r>
                    </m:oMath>
                  </m:oMathPara>
                </a14:m>
                <a:endParaRPr lang="es-ES" dirty="0">
                  <a:latin typeface="+mj-lt"/>
                </a:endParaRPr>
              </a:p>
            </p:txBody>
          </p:sp>
        </mc:Choice>
        <mc:Fallback xmlns="">
          <p:sp>
            <p:nvSpPr>
              <p:cNvPr id="20" name="19 CuadroTexto"/>
              <p:cNvSpPr txBox="1">
                <a:spLocks noRot="1" noChangeAspect="1" noMove="1" noResize="1" noEditPoints="1" noAdjustHandles="1" noChangeArrowheads="1" noChangeShapeType="1" noTextEdit="1"/>
              </p:cNvSpPr>
              <p:nvPr/>
            </p:nvSpPr>
            <p:spPr>
              <a:xfrm>
                <a:off x="2265529" y="3111691"/>
                <a:ext cx="1474443" cy="369332"/>
              </a:xfrm>
              <a:prstGeom prst="rect">
                <a:avLst/>
              </a:prstGeom>
              <a:blipFill rotWithShape="1">
                <a:blip r:embed="rId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20 CuadroTexto"/>
              <p:cNvSpPr txBox="1"/>
              <p:nvPr/>
            </p:nvSpPr>
            <p:spPr>
              <a:xfrm>
                <a:off x="423083" y="3643954"/>
                <a:ext cx="29599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l-GR" b="0" i="1" smtClean="0">
                          <a:latin typeface="Cambria Math"/>
                          <a:ea typeface="Cambria Math"/>
                        </a:rPr>
                        <m:t>Δ</m:t>
                      </m:r>
                      <m:sSub>
                        <m:sSubPr>
                          <m:ctrlPr>
                            <a:rPr lang="el-GR" b="0" i="1" smtClean="0">
                              <a:latin typeface="Cambria Math" panose="02040503050406030204" pitchFamily="18" charset="0"/>
                              <a:ea typeface="Cambria Math"/>
                            </a:rPr>
                          </m:ctrlPr>
                        </m:sSubPr>
                        <m:e>
                          <m:r>
                            <a:rPr lang="es-ES" b="0" i="1" smtClean="0">
                              <a:latin typeface="Cambria Math"/>
                              <a:ea typeface="Cambria Math"/>
                            </a:rPr>
                            <m:t>𝑡</m:t>
                          </m:r>
                        </m:e>
                        <m:sub>
                          <m:r>
                            <a:rPr lang="es-ES" b="0" i="1" smtClean="0">
                              <a:latin typeface="Cambria Math"/>
                              <a:ea typeface="Cambria Math"/>
                            </a:rPr>
                            <m:t>𝑒</m:t>
                          </m:r>
                        </m:sub>
                      </m:sSub>
                      <m:r>
                        <a:rPr lang="es-ES" b="0" i="0" smtClean="0">
                          <a:latin typeface="Cambria Math"/>
                        </a:rPr>
                        <m:t>:</m:t>
                      </m:r>
                      <m:r>
                        <a:rPr lang="es-ES" b="0" i="1" smtClean="0">
                          <a:latin typeface="Cambria Math"/>
                        </a:rPr>
                        <m:t>𝑎𝑠𝑐𝑒𝑛𝑠𝑜</m:t>
                      </m:r>
                      <m:r>
                        <a:rPr lang="es-ES" b="0" i="1" smtClean="0">
                          <a:latin typeface="Cambria Math"/>
                        </a:rPr>
                        <m:t> </m:t>
                      </m:r>
                      <m:r>
                        <a:rPr lang="es-ES" b="0" i="1" smtClean="0">
                          <a:latin typeface="Cambria Math"/>
                        </a:rPr>
                        <m:t>𝑒𝑏𝑢𝑙𝑙𝑜𝑠𝑐</m:t>
                      </m:r>
                      <m:r>
                        <a:rPr lang="es-ES" b="0" i="1" smtClean="0">
                          <a:latin typeface="Cambria Math"/>
                        </a:rPr>
                        <m:t>ó</m:t>
                      </m:r>
                      <m:r>
                        <a:rPr lang="es-ES" b="0" i="1" smtClean="0">
                          <a:latin typeface="Cambria Math"/>
                        </a:rPr>
                        <m:t>𝑝𝑖𝑐𝑜</m:t>
                      </m:r>
                    </m:oMath>
                  </m:oMathPara>
                </a14:m>
                <a:endParaRPr lang="es-ES" i="1" dirty="0">
                  <a:latin typeface="+mj-lt"/>
                </a:endParaRPr>
              </a:p>
            </p:txBody>
          </p:sp>
        </mc:Choice>
        <mc:Fallback xmlns="">
          <p:sp>
            <p:nvSpPr>
              <p:cNvPr id="21" name="20 CuadroTexto"/>
              <p:cNvSpPr txBox="1">
                <a:spLocks noRot="1" noChangeAspect="1" noMove="1" noResize="1" noEditPoints="1" noAdjustHandles="1" noChangeArrowheads="1" noChangeShapeType="1" noTextEdit="1"/>
              </p:cNvSpPr>
              <p:nvPr/>
            </p:nvSpPr>
            <p:spPr>
              <a:xfrm>
                <a:off x="423083" y="3643954"/>
                <a:ext cx="2959977" cy="369332"/>
              </a:xfrm>
              <a:prstGeom prst="rect">
                <a:avLst/>
              </a:prstGeom>
              <a:blipFill rotWithShape="1">
                <a:blip r:embed="rId3"/>
                <a:stretch>
                  <a:fillRect b="-1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27 CuadroTexto"/>
              <p:cNvSpPr txBox="1"/>
              <p:nvPr/>
            </p:nvSpPr>
            <p:spPr>
              <a:xfrm>
                <a:off x="452652" y="4410503"/>
                <a:ext cx="159941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latin typeface="Cambria Math"/>
                        </a:rPr>
                        <m:t>m</m:t>
                      </m:r>
                      <m:r>
                        <a:rPr lang="es-ES" b="0" i="0" smtClean="0">
                          <a:latin typeface="Cambria Math"/>
                        </a:rPr>
                        <m:t>:</m:t>
                      </m:r>
                      <m:r>
                        <a:rPr lang="es-ES" b="0" i="1" smtClean="0">
                          <a:latin typeface="Cambria Math"/>
                        </a:rPr>
                        <m:t>𝑚𝑜𝑙𝑎𝑙𝑖𝑑𝑎𝑑</m:t>
                      </m:r>
                    </m:oMath>
                  </m:oMathPara>
                </a14:m>
                <a:endParaRPr lang="es-ES" i="1" dirty="0">
                  <a:latin typeface="+mj-lt"/>
                </a:endParaRPr>
              </a:p>
            </p:txBody>
          </p:sp>
        </mc:Choice>
        <mc:Fallback xmlns="">
          <p:sp>
            <p:nvSpPr>
              <p:cNvPr id="28" name="27 CuadroTexto"/>
              <p:cNvSpPr txBox="1">
                <a:spLocks noRot="1" noChangeAspect="1" noMove="1" noResize="1" noEditPoints="1" noAdjustHandles="1" noChangeArrowheads="1" noChangeShapeType="1" noTextEdit="1"/>
              </p:cNvSpPr>
              <p:nvPr/>
            </p:nvSpPr>
            <p:spPr>
              <a:xfrm>
                <a:off x="452652" y="4410503"/>
                <a:ext cx="1599412" cy="369332"/>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28 CuadroTexto"/>
              <p:cNvSpPr txBox="1"/>
              <p:nvPr/>
            </p:nvSpPr>
            <p:spPr>
              <a:xfrm>
                <a:off x="427631" y="4030642"/>
                <a:ext cx="372307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𝑘</m:t>
                          </m:r>
                        </m:e>
                        <m:sub>
                          <m:r>
                            <a:rPr lang="es-ES" b="0" i="1" smtClean="0">
                              <a:latin typeface="Cambria Math"/>
                            </a:rPr>
                            <m:t>𝑒</m:t>
                          </m:r>
                        </m:sub>
                      </m:sSub>
                      <m:r>
                        <a:rPr lang="es-ES" b="0" i="0" smtClean="0">
                          <a:latin typeface="Cambria Math"/>
                        </a:rPr>
                        <m:t>:</m:t>
                      </m:r>
                      <m:r>
                        <a:rPr lang="es-ES" b="0" i="1" smtClean="0">
                          <a:latin typeface="Cambria Math"/>
                        </a:rPr>
                        <m:t>𝑐𝑜𝑛𝑠𝑡𝑎𝑛𝑡𝑒</m:t>
                      </m:r>
                      <m:r>
                        <a:rPr lang="es-ES" b="0" i="1" smtClean="0">
                          <a:latin typeface="Cambria Math"/>
                        </a:rPr>
                        <m:t> </m:t>
                      </m:r>
                      <m:r>
                        <a:rPr lang="es-ES" b="0" i="1" smtClean="0">
                          <a:latin typeface="Cambria Math"/>
                        </a:rPr>
                        <m:t>𝑒𝑏𝑢𝑙𝑙𝑜𝑠𝑐</m:t>
                      </m:r>
                      <m:r>
                        <a:rPr lang="es-ES" b="0" i="1" smtClean="0">
                          <a:latin typeface="Cambria Math"/>
                        </a:rPr>
                        <m:t>ó</m:t>
                      </m:r>
                      <m:r>
                        <a:rPr lang="es-ES" b="0" i="1" smtClean="0">
                          <a:latin typeface="Cambria Math"/>
                        </a:rPr>
                        <m:t>𝑝𝑖𝑐𝑎</m:t>
                      </m:r>
                      <m:r>
                        <a:rPr lang="es-ES" b="0" i="1" smtClean="0">
                          <a:latin typeface="Cambria Math"/>
                        </a:rPr>
                        <m:t> </m:t>
                      </m:r>
                      <m:r>
                        <a:rPr lang="es-ES" b="0" i="1" smtClean="0">
                          <a:latin typeface="Cambria Math"/>
                        </a:rPr>
                        <m:t>𝑚𝑜𝑙𝑎𝑙</m:t>
                      </m:r>
                    </m:oMath>
                  </m:oMathPara>
                </a14:m>
                <a:endParaRPr lang="es-ES" dirty="0">
                  <a:latin typeface="+mj-lt"/>
                </a:endParaRPr>
              </a:p>
            </p:txBody>
          </p:sp>
        </mc:Choice>
        <mc:Fallback xmlns="">
          <p:sp>
            <p:nvSpPr>
              <p:cNvPr id="29" name="28 CuadroTexto"/>
              <p:cNvSpPr txBox="1">
                <a:spLocks noRot="1" noChangeAspect="1" noMove="1" noResize="1" noEditPoints="1" noAdjustHandles="1" noChangeArrowheads="1" noChangeShapeType="1" noTextEdit="1"/>
              </p:cNvSpPr>
              <p:nvPr/>
            </p:nvSpPr>
            <p:spPr>
              <a:xfrm>
                <a:off x="427631" y="4030642"/>
                <a:ext cx="3723070" cy="369332"/>
              </a:xfrm>
              <a:prstGeom prst="rect">
                <a:avLst/>
              </a:prstGeom>
              <a:blipFill rotWithShape="1">
                <a:blip r:embed="rId5"/>
                <a:stretch>
                  <a:fillRect b="-14754"/>
                </a:stretch>
              </a:blipFill>
            </p:spPr>
            <p:txBody>
              <a:bodyPr/>
              <a:lstStyle/>
              <a:p>
                <a:r>
                  <a:rPr lang="es-ES">
                    <a:noFill/>
                  </a:rPr>
                  <a:t> </a:t>
                </a:r>
              </a:p>
            </p:txBody>
          </p:sp>
        </mc:Fallback>
      </mc:AlternateContent>
      <p:sp>
        <p:nvSpPr>
          <p:cNvPr id="19" name="18 CuadroTexto"/>
          <p:cNvSpPr txBox="1"/>
          <p:nvPr/>
        </p:nvSpPr>
        <p:spPr>
          <a:xfrm>
            <a:off x="439330" y="2620372"/>
            <a:ext cx="6220778" cy="369332"/>
          </a:xfrm>
          <a:prstGeom prst="rect">
            <a:avLst/>
          </a:prstGeom>
          <a:noFill/>
        </p:spPr>
        <p:txBody>
          <a:bodyPr wrap="square" rtlCol="0">
            <a:spAutoFit/>
          </a:bodyPr>
          <a:lstStyle/>
          <a:p>
            <a:r>
              <a:rPr lang="es-ES" dirty="0" smtClean="0">
                <a:latin typeface="+mj-lt"/>
              </a:rPr>
              <a:t>El </a:t>
            </a:r>
            <a:r>
              <a:rPr lang="es-ES" b="1" dirty="0" smtClean="0">
                <a:effectLst>
                  <a:outerShdw blurRad="38100" dist="38100" dir="2700000" algn="tl">
                    <a:srgbClr val="000000">
                      <a:alpha val="43137"/>
                    </a:srgbClr>
                  </a:outerShdw>
                </a:effectLst>
                <a:latin typeface="+mj-lt"/>
              </a:rPr>
              <a:t>aumento ebulloscópico </a:t>
            </a:r>
            <a:r>
              <a:rPr lang="es-ES" dirty="0" smtClean="0">
                <a:latin typeface="+mj-lt"/>
              </a:rPr>
              <a:t>es proporcional a la molalidad:</a:t>
            </a:r>
            <a:endParaRPr lang="es-ES" dirty="0">
              <a:latin typeface="+mj-lt"/>
            </a:endParaRPr>
          </a:p>
        </p:txBody>
      </p:sp>
      <p:graphicFrame>
        <p:nvGraphicFramePr>
          <p:cNvPr id="22" name="21 Tabla"/>
          <p:cNvGraphicFramePr>
            <a:graphicFrameLocks noGrp="1"/>
          </p:cNvGraphicFramePr>
          <p:nvPr>
            <p:extLst>
              <p:ext uri="{D42A27DB-BD31-4B8C-83A1-F6EECF244321}">
                <p14:modId xmlns:p14="http://schemas.microsoft.com/office/powerpoint/2010/main" val="1905121629"/>
              </p:ext>
            </p:extLst>
          </p:nvPr>
        </p:nvGraphicFramePr>
        <p:xfrm>
          <a:off x="4462818" y="3553347"/>
          <a:ext cx="4080680" cy="2062480"/>
        </p:xfrm>
        <a:graphic>
          <a:graphicData uri="http://schemas.openxmlformats.org/drawingml/2006/table">
            <a:tbl>
              <a:tblPr firstRow="1" bandRow="1">
                <a:tableStyleId>{93296810-A885-4BE3-A3E7-6D5BEEA58F35}</a:tableStyleId>
              </a:tblPr>
              <a:tblGrid>
                <a:gridCol w="1401291"/>
                <a:gridCol w="1319162"/>
                <a:gridCol w="1360227"/>
              </a:tblGrid>
              <a:tr h="370840">
                <a:tc>
                  <a:txBody>
                    <a:bodyPr/>
                    <a:lstStyle/>
                    <a:p>
                      <a:pPr algn="ctr"/>
                      <a:r>
                        <a:rPr lang="es-ES" sz="1600" dirty="0" smtClean="0"/>
                        <a:t>Disolvente</a:t>
                      </a:r>
                      <a:endParaRPr lang="es-ES" sz="1600" dirty="0" smtClean="0">
                        <a:latin typeface="+mj-lt"/>
                      </a:endParaRPr>
                    </a:p>
                  </a:txBody>
                  <a:tcPr/>
                </a:tc>
                <a:tc>
                  <a:txBody>
                    <a:bodyPr/>
                    <a:lstStyle/>
                    <a:p>
                      <a:pPr algn="ctr"/>
                      <a:r>
                        <a:rPr lang="es-ES" sz="1600" dirty="0" smtClean="0"/>
                        <a:t>T</a:t>
                      </a:r>
                      <a:r>
                        <a:rPr lang="es-ES" sz="1600" baseline="-25000" dirty="0" smtClean="0"/>
                        <a:t>E</a:t>
                      </a:r>
                    </a:p>
                    <a:p>
                      <a:pPr algn="ctr"/>
                      <a:r>
                        <a:rPr lang="es-ES" sz="1600" baseline="0" dirty="0" smtClean="0"/>
                        <a:t>(ºC a 1 atm)</a:t>
                      </a:r>
                      <a:endParaRPr lang="es-ES" sz="1600" baseline="0" dirty="0">
                        <a:latin typeface="+mj-lt"/>
                      </a:endParaRPr>
                    </a:p>
                  </a:txBody>
                  <a:tcPr/>
                </a:tc>
                <a:tc>
                  <a:txBody>
                    <a:bodyPr/>
                    <a:lstStyle/>
                    <a:p>
                      <a:pPr algn="ctr"/>
                      <a:r>
                        <a:rPr lang="es-ES" sz="1600" dirty="0" smtClean="0"/>
                        <a:t>k</a:t>
                      </a:r>
                      <a:r>
                        <a:rPr lang="es-ES" sz="1600" baseline="-25000" dirty="0" smtClean="0"/>
                        <a:t>e</a:t>
                      </a:r>
                    </a:p>
                    <a:p>
                      <a:pPr algn="ctr"/>
                      <a:r>
                        <a:rPr lang="es-ES" sz="1600" baseline="0" dirty="0" smtClean="0"/>
                        <a:t>(ºC·kg/mol)</a:t>
                      </a:r>
                      <a:endParaRPr lang="es-ES" sz="1600" baseline="0" dirty="0">
                        <a:latin typeface="+mj-lt"/>
                      </a:endParaRPr>
                    </a:p>
                  </a:txBody>
                  <a:tcPr/>
                </a:tc>
              </a:tr>
              <a:tr h="370840">
                <a:tc>
                  <a:txBody>
                    <a:bodyPr/>
                    <a:lstStyle/>
                    <a:p>
                      <a:r>
                        <a:rPr lang="es-ES" sz="1600" dirty="0" smtClean="0"/>
                        <a:t>Agua</a:t>
                      </a:r>
                      <a:endParaRPr lang="es-ES" sz="1600" dirty="0">
                        <a:latin typeface="+mj-lt"/>
                      </a:endParaRPr>
                    </a:p>
                  </a:txBody>
                  <a:tcPr/>
                </a:tc>
                <a:tc>
                  <a:txBody>
                    <a:bodyPr/>
                    <a:lstStyle/>
                    <a:p>
                      <a:pPr algn="ctr"/>
                      <a:r>
                        <a:rPr lang="es-ES" sz="1600" dirty="0" smtClean="0"/>
                        <a:t>100</a:t>
                      </a:r>
                      <a:endParaRPr lang="es-ES" sz="1600" dirty="0">
                        <a:latin typeface="+mj-lt"/>
                      </a:endParaRPr>
                    </a:p>
                  </a:txBody>
                  <a:tcPr/>
                </a:tc>
                <a:tc>
                  <a:txBody>
                    <a:bodyPr/>
                    <a:lstStyle/>
                    <a:p>
                      <a:pPr algn="ctr"/>
                      <a:r>
                        <a:rPr lang="es-ES" sz="1600" dirty="0" smtClean="0"/>
                        <a:t>0,52</a:t>
                      </a:r>
                      <a:endParaRPr lang="es-ES" sz="1600" dirty="0">
                        <a:latin typeface="+mj-lt"/>
                      </a:endParaRPr>
                    </a:p>
                  </a:txBody>
                  <a:tcPr/>
                </a:tc>
              </a:tr>
              <a:tr h="370840">
                <a:tc>
                  <a:txBody>
                    <a:bodyPr/>
                    <a:lstStyle/>
                    <a:p>
                      <a:r>
                        <a:rPr lang="es-ES" sz="1600" dirty="0" smtClean="0"/>
                        <a:t>Ácido acético</a:t>
                      </a:r>
                      <a:endParaRPr lang="es-ES" sz="1600" dirty="0">
                        <a:latin typeface="+mj-lt"/>
                      </a:endParaRPr>
                    </a:p>
                  </a:txBody>
                  <a:tcPr/>
                </a:tc>
                <a:tc>
                  <a:txBody>
                    <a:bodyPr/>
                    <a:lstStyle/>
                    <a:p>
                      <a:pPr algn="ctr"/>
                      <a:r>
                        <a:rPr lang="es-ES" sz="1600" dirty="0" smtClean="0"/>
                        <a:t>118,1</a:t>
                      </a:r>
                      <a:endParaRPr lang="es-ES" sz="1600" dirty="0">
                        <a:latin typeface="+mj-lt"/>
                      </a:endParaRPr>
                    </a:p>
                  </a:txBody>
                  <a:tcPr/>
                </a:tc>
                <a:tc>
                  <a:txBody>
                    <a:bodyPr/>
                    <a:lstStyle/>
                    <a:p>
                      <a:pPr algn="ctr"/>
                      <a:r>
                        <a:rPr lang="es-ES" sz="1600" dirty="0" smtClean="0"/>
                        <a:t>2,93</a:t>
                      </a:r>
                      <a:endParaRPr lang="es-ES" sz="1600" dirty="0">
                        <a:latin typeface="+mj-lt"/>
                      </a:endParaRPr>
                    </a:p>
                  </a:txBody>
                  <a:tcPr/>
                </a:tc>
              </a:tr>
              <a:tr h="370840">
                <a:tc>
                  <a:txBody>
                    <a:bodyPr/>
                    <a:lstStyle/>
                    <a:p>
                      <a:r>
                        <a:rPr lang="es-ES" sz="1600" dirty="0" smtClean="0"/>
                        <a:t>Benceno</a:t>
                      </a:r>
                      <a:endParaRPr lang="es-ES" sz="1600" dirty="0">
                        <a:latin typeface="+mj-lt"/>
                      </a:endParaRPr>
                    </a:p>
                  </a:txBody>
                  <a:tcPr/>
                </a:tc>
                <a:tc>
                  <a:txBody>
                    <a:bodyPr/>
                    <a:lstStyle/>
                    <a:p>
                      <a:pPr algn="ctr"/>
                      <a:r>
                        <a:rPr lang="es-ES" sz="1600" dirty="0" smtClean="0"/>
                        <a:t>80,1</a:t>
                      </a:r>
                      <a:endParaRPr lang="es-ES" sz="1600" dirty="0">
                        <a:latin typeface="+mj-lt"/>
                      </a:endParaRPr>
                    </a:p>
                  </a:txBody>
                  <a:tcPr/>
                </a:tc>
                <a:tc>
                  <a:txBody>
                    <a:bodyPr/>
                    <a:lstStyle/>
                    <a:p>
                      <a:pPr algn="ctr"/>
                      <a:r>
                        <a:rPr lang="es-ES" sz="1600" dirty="0" smtClean="0"/>
                        <a:t>2,53</a:t>
                      </a:r>
                      <a:endParaRPr lang="es-ES" sz="1600" dirty="0">
                        <a:latin typeface="+mj-lt"/>
                      </a:endParaRPr>
                    </a:p>
                  </a:txBody>
                  <a:tcPr/>
                </a:tc>
              </a:tr>
              <a:tr h="370840">
                <a:tc>
                  <a:txBody>
                    <a:bodyPr/>
                    <a:lstStyle/>
                    <a:p>
                      <a:r>
                        <a:rPr lang="es-ES" sz="1600" dirty="0" smtClean="0"/>
                        <a:t>Ciclohexano</a:t>
                      </a:r>
                      <a:endParaRPr lang="es-ES" sz="1600" dirty="0">
                        <a:latin typeface="+mj-lt"/>
                      </a:endParaRPr>
                    </a:p>
                  </a:txBody>
                  <a:tcPr/>
                </a:tc>
                <a:tc>
                  <a:txBody>
                    <a:bodyPr/>
                    <a:lstStyle/>
                    <a:p>
                      <a:pPr algn="ctr"/>
                      <a:r>
                        <a:rPr lang="es-ES" sz="1600" dirty="0" smtClean="0"/>
                        <a:t>81</a:t>
                      </a:r>
                      <a:endParaRPr lang="es-ES" sz="1600" dirty="0">
                        <a:latin typeface="+mj-lt"/>
                      </a:endParaRPr>
                    </a:p>
                  </a:txBody>
                  <a:tcPr/>
                </a:tc>
                <a:tc>
                  <a:txBody>
                    <a:bodyPr/>
                    <a:lstStyle/>
                    <a:p>
                      <a:pPr algn="ctr"/>
                      <a:r>
                        <a:rPr lang="es-ES" sz="1600" dirty="0" smtClean="0"/>
                        <a:t>2,79</a:t>
                      </a:r>
                      <a:endParaRPr lang="es-ES" sz="1600" dirty="0">
                        <a:latin typeface="+mj-lt"/>
                      </a:endParaRPr>
                    </a:p>
                  </a:txBody>
                  <a:tcPr/>
                </a:tc>
              </a:tr>
            </a:tbl>
          </a:graphicData>
        </a:graphic>
      </p:graphicFrame>
      <p:sp>
        <p:nvSpPr>
          <p:cNvPr id="16" name="15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Propiedades coligativas</a:t>
            </a:r>
            <a:endParaRPr lang="es-ES" b="1" dirty="0">
              <a:solidFill>
                <a:srgbClr val="C00000"/>
              </a:solidFill>
              <a:latin typeface="+mj-lt"/>
            </a:endParaRPr>
          </a:p>
        </p:txBody>
      </p:sp>
      <p:sp>
        <p:nvSpPr>
          <p:cNvPr id="17" name="16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8"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22</a:t>
            </a:fld>
            <a:endParaRPr lang="es-ES" dirty="0">
              <a:solidFill>
                <a:schemeClr val="accent6">
                  <a:lumMod val="50000"/>
                </a:schemeClr>
              </a:solidFill>
            </a:endParaRPr>
          </a:p>
        </p:txBody>
      </p:sp>
    </p:spTree>
    <p:extLst>
      <p:ext uri="{BB962C8B-B14F-4D97-AF65-F5344CB8AC3E}">
        <p14:creationId xmlns:p14="http://schemas.microsoft.com/office/powerpoint/2010/main" val="26170755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1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1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1000"/>
                                        <p:tgtEl>
                                          <p:spTgt spid="20"/>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1000"/>
                                        <p:tgtEl>
                                          <p:spTgt spid="2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up)">
                                      <p:cBhvr>
                                        <p:cTn id="28" dur="1000"/>
                                        <p:tgtEl>
                                          <p:spTgt spid="29"/>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up)">
                                      <p:cBhvr>
                                        <p:cTn id="31" dur="10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animBg="1"/>
      <p:bldP spid="20" grpId="0" animBg="1"/>
      <p:bldP spid="21" grpId="0" animBg="1"/>
      <p:bldP spid="28" grpId="0" animBg="1"/>
      <p:bldP spid="29" grpId="0" animBg="1"/>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13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Propiedades coligativas</a:t>
            </a:r>
            <a:endParaRPr lang="es-ES" b="1" dirty="0">
              <a:solidFill>
                <a:srgbClr val="C00000"/>
              </a:solidFill>
              <a:latin typeface="+mj-lt"/>
            </a:endParaRPr>
          </a:p>
        </p:txBody>
      </p:sp>
      <p:sp>
        <p:nvSpPr>
          <p:cNvPr id="15" name="14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6"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23</a:t>
            </a:fld>
            <a:endParaRPr lang="es-ES" dirty="0">
              <a:solidFill>
                <a:schemeClr val="accent6">
                  <a:lumMod val="50000"/>
                </a:schemeClr>
              </a:solidFill>
            </a:endParaRPr>
          </a:p>
        </p:txBody>
      </p:sp>
      <p:sp>
        <p:nvSpPr>
          <p:cNvPr id="19" name="18 CuadroTexto"/>
          <p:cNvSpPr txBox="1"/>
          <p:nvPr/>
        </p:nvSpPr>
        <p:spPr>
          <a:xfrm>
            <a:off x="504548" y="1021773"/>
            <a:ext cx="181331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a:t>
            </a:r>
            <a:r>
              <a:rPr lang="es-ES" b="1" dirty="0" smtClean="0">
                <a:solidFill>
                  <a:schemeClr val="bg1"/>
                </a:solidFill>
                <a:latin typeface="+mj-lt"/>
              </a:rPr>
              <a:t>  12</a:t>
            </a:r>
            <a:endParaRPr lang="es-ES" b="1" dirty="0">
              <a:solidFill>
                <a:schemeClr val="bg1"/>
              </a:solidFill>
              <a:latin typeface="+mj-lt"/>
            </a:endParaRPr>
          </a:p>
        </p:txBody>
      </p:sp>
      <p:sp>
        <p:nvSpPr>
          <p:cNvPr id="20" name="19 CuadroTexto"/>
          <p:cNvSpPr txBox="1"/>
          <p:nvPr/>
        </p:nvSpPr>
        <p:spPr>
          <a:xfrm>
            <a:off x="409431" y="1558445"/>
            <a:ext cx="8161361" cy="1200329"/>
          </a:xfrm>
          <a:prstGeom prst="rect">
            <a:avLst/>
          </a:prstGeom>
          <a:noFill/>
        </p:spPr>
        <p:txBody>
          <a:bodyPr wrap="square" rtlCol="0">
            <a:spAutoFit/>
          </a:bodyPr>
          <a:lstStyle/>
          <a:p>
            <a:pPr algn="just"/>
            <a:r>
              <a:rPr lang="es-ES" dirty="0" smtClean="0">
                <a:latin typeface="+mj-lt"/>
              </a:rPr>
              <a:t>Calcula el punto de ebullición de una disolución formada por 24 g de un compuesto orgánico disueltos en 600 g de agua, cuando la presión atmosférica es tal que hace hervir el agua a 99,73 ºC. Datos: masa molar del compuesto orgánico = 58 g/mol; k</a:t>
            </a:r>
            <a:r>
              <a:rPr lang="es-ES" baseline="-25000" dirty="0" smtClean="0">
                <a:latin typeface="+mj-lt"/>
              </a:rPr>
              <a:t>e</a:t>
            </a:r>
            <a:r>
              <a:rPr lang="es-ES" dirty="0" smtClean="0">
                <a:latin typeface="+mj-lt"/>
              </a:rPr>
              <a:t> del agua = 0,52 ºC·kg/mol.</a:t>
            </a:r>
            <a:endParaRPr lang="es-ES" dirty="0">
              <a:latin typeface="+mj-lt"/>
            </a:endParaRPr>
          </a:p>
        </p:txBody>
      </p:sp>
      <p:sp>
        <p:nvSpPr>
          <p:cNvPr id="11" name="10 CuadroTexto"/>
          <p:cNvSpPr txBox="1"/>
          <p:nvPr/>
        </p:nvSpPr>
        <p:spPr>
          <a:xfrm>
            <a:off x="561414" y="3084859"/>
            <a:ext cx="181331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a:t>
            </a:r>
            <a:r>
              <a:rPr lang="es-ES" b="1" dirty="0" smtClean="0">
                <a:solidFill>
                  <a:schemeClr val="bg1"/>
                </a:solidFill>
                <a:latin typeface="+mj-lt"/>
              </a:rPr>
              <a:t>  13</a:t>
            </a:r>
            <a:endParaRPr lang="es-ES" b="1" dirty="0">
              <a:solidFill>
                <a:schemeClr val="bg1"/>
              </a:solidFill>
              <a:latin typeface="+mj-lt"/>
            </a:endParaRPr>
          </a:p>
        </p:txBody>
      </p:sp>
      <p:sp>
        <p:nvSpPr>
          <p:cNvPr id="12" name="11 CuadroTexto"/>
          <p:cNvSpPr txBox="1"/>
          <p:nvPr/>
        </p:nvSpPr>
        <p:spPr>
          <a:xfrm>
            <a:off x="466297" y="3512349"/>
            <a:ext cx="8161361" cy="646331"/>
          </a:xfrm>
          <a:prstGeom prst="rect">
            <a:avLst/>
          </a:prstGeom>
          <a:noFill/>
        </p:spPr>
        <p:txBody>
          <a:bodyPr wrap="square" rtlCol="0">
            <a:spAutoFit/>
          </a:bodyPr>
          <a:lstStyle/>
          <a:p>
            <a:pPr algn="just"/>
            <a:r>
              <a:rPr lang="es-ES" dirty="0" smtClean="0">
                <a:latin typeface="+mj-lt"/>
              </a:rPr>
              <a:t>¿A qué temperatura hierve una disolución formada por 9,2 g de glicerina (C</a:t>
            </a:r>
            <a:r>
              <a:rPr lang="es-ES" baseline="-25000" dirty="0" smtClean="0">
                <a:latin typeface="+mj-lt"/>
              </a:rPr>
              <a:t>3</a:t>
            </a:r>
            <a:r>
              <a:rPr lang="es-ES" dirty="0" smtClean="0">
                <a:latin typeface="+mj-lt"/>
              </a:rPr>
              <a:t>H</a:t>
            </a:r>
            <a:r>
              <a:rPr lang="es-ES" baseline="-25000" dirty="0" smtClean="0">
                <a:latin typeface="+mj-lt"/>
              </a:rPr>
              <a:t>8</a:t>
            </a:r>
            <a:r>
              <a:rPr lang="es-ES" dirty="0" smtClean="0">
                <a:latin typeface="+mj-lt"/>
              </a:rPr>
              <a:t>O</a:t>
            </a:r>
            <a:r>
              <a:rPr lang="es-ES" baseline="-25000" dirty="0" smtClean="0">
                <a:latin typeface="+mj-lt"/>
              </a:rPr>
              <a:t>3</a:t>
            </a:r>
            <a:r>
              <a:rPr lang="es-ES" dirty="0" smtClean="0">
                <a:latin typeface="+mj-lt"/>
              </a:rPr>
              <a:t>) y 100 g de agua (a presión normal).</a:t>
            </a:r>
            <a:endParaRPr lang="es-ES" dirty="0">
              <a:latin typeface="+mj-lt"/>
            </a:endParaRPr>
          </a:p>
        </p:txBody>
      </p:sp>
    </p:spTree>
    <p:extLst>
      <p:ext uri="{BB962C8B-B14F-4D97-AF65-F5344CB8AC3E}">
        <p14:creationId xmlns:p14="http://schemas.microsoft.com/office/powerpoint/2010/main" val="19124096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up)">
                                      <p:cBhvr>
                                        <p:cTn id="12" dur="2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11" grpId="0" animBg="1"/>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23 CuadroTexto"/>
          <p:cNvSpPr txBox="1"/>
          <p:nvPr/>
        </p:nvSpPr>
        <p:spPr>
          <a:xfrm>
            <a:off x="382135" y="846161"/>
            <a:ext cx="5500049" cy="369332"/>
          </a:xfrm>
          <a:prstGeom prst="rect">
            <a:avLst/>
          </a:prstGeom>
          <a:noFill/>
        </p:spPr>
        <p:txBody>
          <a:bodyPr wrap="square" rtlCol="0">
            <a:spAutoFit/>
          </a:bodyPr>
          <a:lstStyle/>
          <a:p>
            <a:r>
              <a:rPr lang="es-ES" b="1" dirty="0" smtClean="0">
                <a:solidFill>
                  <a:srgbClr val="C00000"/>
                </a:solidFill>
                <a:latin typeface="+mj-lt"/>
              </a:rPr>
              <a:t>4.4.  </a:t>
            </a:r>
            <a:r>
              <a:rPr lang="es-ES" b="1" dirty="0" smtClean="0">
                <a:solidFill>
                  <a:srgbClr val="00B050"/>
                </a:solidFill>
                <a:latin typeface="+mj-lt"/>
              </a:rPr>
              <a:t>Ósmosis</a:t>
            </a:r>
            <a:endParaRPr lang="es-ES" b="1" dirty="0">
              <a:solidFill>
                <a:srgbClr val="00B050"/>
              </a:solidFill>
              <a:latin typeface="+mj-lt"/>
            </a:endParaRPr>
          </a:p>
        </p:txBody>
      </p:sp>
      <p:sp>
        <p:nvSpPr>
          <p:cNvPr id="3" name="2 CuadroTexto"/>
          <p:cNvSpPr txBox="1"/>
          <p:nvPr/>
        </p:nvSpPr>
        <p:spPr>
          <a:xfrm>
            <a:off x="491320" y="1473957"/>
            <a:ext cx="8120417" cy="1477328"/>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latin typeface="+mj-lt"/>
              </a:rPr>
              <a:t>Cuando enfrenamos dos disoluciones de distinta concentración separadas por una membrana semipermeable, se produce el paso de disolvente desde la disolución menos concentrada a la más concentrada hasta que las dos disoluciones equilibran sus concentraciones. El fenómeno se denomina </a:t>
            </a:r>
            <a:r>
              <a:rPr lang="es-ES" b="1" dirty="0" smtClean="0">
                <a:effectLst>
                  <a:outerShdw blurRad="38100" dist="38100" dir="2700000" algn="tl">
                    <a:srgbClr val="000000">
                      <a:alpha val="43137"/>
                    </a:srgbClr>
                  </a:outerShdw>
                </a:effectLst>
                <a:latin typeface="+mj-lt"/>
              </a:rPr>
              <a:t>ósmosis</a:t>
            </a:r>
            <a:r>
              <a:rPr lang="es-ES" dirty="0" smtClean="0">
                <a:latin typeface="+mj-lt"/>
              </a:rPr>
              <a:t>.</a:t>
            </a:r>
            <a:endParaRPr lang="es-ES" dirty="0">
              <a:latin typeface="+mj-lt"/>
            </a:endParaRPr>
          </a:p>
        </p:txBody>
      </p:sp>
      <p:grpSp>
        <p:nvGrpSpPr>
          <p:cNvPr id="18" name="17 Grupo"/>
          <p:cNvGrpSpPr/>
          <p:nvPr/>
        </p:nvGrpSpPr>
        <p:grpSpPr>
          <a:xfrm>
            <a:off x="928048" y="3398292"/>
            <a:ext cx="3466531" cy="2347415"/>
            <a:chOff x="955343" y="3452883"/>
            <a:chExt cx="3466531" cy="2347415"/>
          </a:xfrm>
        </p:grpSpPr>
        <p:sp>
          <p:nvSpPr>
            <p:cNvPr id="2" name="1 Rectángulo redondeado"/>
            <p:cNvSpPr/>
            <p:nvPr/>
          </p:nvSpPr>
          <p:spPr>
            <a:xfrm>
              <a:off x="1337481" y="3589360"/>
              <a:ext cx="2838734" cy="2210938"/>
            </a:xfrm>
            <a:prstGeom prst="roundRect">
              <a:avLst>
                <a:gd name="adj" fmla="val 12346"/>
              </a:avLst>
            </a:prstGeom>
            <a:noFill/>
            <a:ln w="762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23" name="22 Rectángulo"/>
            <p:cNvSpPr/>
            <p:nvPr/>
          </p:nvSpPr>
          <p:spPr>
            <a:xfrm>
              <a:off x="955343" y="3452883"/>
              <a:ext cx="3466531" cy="409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26" name="25 Rectángulo redondeado"/>
            <p:cNvSpPr/>
            <p:nvPr/>
          </p:nvSpPr>
          <p:spPr>
            <a:xfrm>
              <a:off x="1364777" y="4394578"/>
              <a:ext cx="1228298" cy="1364775"/>
            </a:xfrm>
            <a:custGeom>
              <a:avLst/>
              <a:gdLst>
                <a:gd name="connsiteX0" fmla="*/ 0 w 1310186"/>
                <a:gd name="connsiteY0" fmla="*/ 306701 h 1801504"/>
                <a:gd name="connsiteX1" fmla="*/ 306701 w 1310186"/>
                <a:gd name="connsiteY1" fmla="*/ 0 h 1801504"/>
                <a:gd name="connsiteX2" fmla="*/ 1003485 w 1310186"/>
                <a:gd name="connsiteY2" fmla="*/ 0 h 1801504"/>
                <a:gd name="connsiteX3" fmla="*/ 1310186 w 1310186"/>
                <a:gd name="connsiteY3" fmla="*/ 306701 h 1801504"/>
                <a:gd name="connsiteX4" fmla="*/ 1310186 w 1310186"/>
                <a:gd name="connsiteY4" fmla="*/ 1494803 h 1801504"/>
                <a:gd name="connsiteX5" fmla="*/ 1003485 w 1310186"/>
                <a:gd name="connsiteY5" fmla="*/ 1801504 h 1801504"/>
                <a:gd name="connsiteX6" fmla="*/ 306701 w 1310186"/>
                <a:gd name="connsiteY6" fmla="*/ 1801504 h 1801504"/>
                <a:gd name="connsiteX7" fmla="*/ 0 w 1310186"/>
                <a:gd name="connsiteY7" fmla="*/ 1494803 h 1801504"/>
                <a:gd name="connsiteX8" fmla="*/ 0 w 1310186"/>
                <a:gd name="connsiteY8" fmla="*/ 306701 h 1801504"/>
                <a:gd name="connsiteX0" fmla="*/ 0 w 1329567"/>
                <a:gd name="connsiteY0" fmla="*/ 306701 h 1801504"/>
                <a:gd name="connsiteX1" fmla="*/ 306701 w 1329567"/>
                <a:gd name="connsiteY1" fmla="*/ 0 h 1801504"/>
                <a:gd name="connsiteX2" fmla="*/ 1003485 w 1329567"/>
                <a:gd name="connsiteY2" fmla="*/ 0 h 1801504"/>
                <a:gd name="connsiteX3" fmla="*/ 1310186 w 1329567"/>
                <a:gd name="connsiteY3" fmla="*/ 306701 h 1801504"/>
                <a:gd name="connsiteX4" fmla="*/ 1310186 w 1329567"/>
                <a:gd name="connsiteY4" fmla="*/ 1494803 h 1801504"/>
                <a:gd name="connsiteX5" fmla="*/ 1221849 w 1329567"/>
                <a:gd name="connsiteY5" fmla="*/ 1801504 h 1801504"/>
                <a:gd name="connsiteX6" fmla="*/ 306701 w 1329567"/>
                <a:gd name="connsiteY6" fmla="*/ 1801504 h 1801504"/>
                <a:gd name="connsiteX7" fmla="*/ 0 w 1329567"/>
                <a:gd name="connsiteY7" fmla="*/ 1494803 h 1801504"/>
                <a:gd name="connsiteX8" fmla="*/ 0 w 1329567"/>
                <a:gd name="connsiteY8" fmla="*/ 306701 h 1801504"/>
                <a:gd name="connsiteX0" fmla="*/ 60773 w 1390340"/>
                <a:gd name="connsiteY0" fmla="*/ 306701 h 1801504"/>
                <a:gd name="connsiteX1" fmla="*/ 80871 w 1390340"/>
                <a:gd name="connsiteY1" fmla="*/ 0 h 1801504"/>
                <a:gd name="connsiteX2" fmla="*/ 1064258 w 1390340"/>
                <a:gd name="connsiteY2" fmla="*/ 0 h 1801504"/>
                <a:gd name="connsiteX3" fmla="*/ 1370959 w 1390340"/>
                <a:gd name="connsiteY3" fmla="*/ 306701 h 1801504"/>
                <a:gd name="connsiteX4" fmla="*/ 1370959 w 1390340"/>
                <a:gd name="connsiteY4" fmla="*/ 1494803 h 1801504"/>
                <a:gd name="connsiteX5" fmla="*/ 1282622 w 1390340"/>
                <a:gd name="connsiteY5" fmla="*/ 1801504 h 1801504"/>
                <a:gd name="connsiteX6" fmla="*/ 367474 w 1390340"/>
                <a:gd name="connsiteY6" fmla="*/ 1801504 h 1801504"/>
                <a:gd name="connsiteX7" fmla="*/ 60773 w 1390340"/>
                <a:gd name="connsiteY7" fmla="*/ 1494803 h 1801504"/>
                <a:gd name="connsiteX8" fmla="*/ 60773 w 1390340"/>
                <a:gd name="connsiteY8" fmla="*/ 306701 h 1801504"/>
                <a:gd name="connsiteX0" fmla="*/ 34131 w 1363698"/>
                <a:gd name="connsiteY0" fmla="*/ 306701 h 1801504"/>
                <a:gd name="connsiteX1" fmla="*/ 95172 w 1363698"/>
                <a:gd name="connsiteY1" fmla="*/ 0 h 1801504"/>
                <a:gd name="connsiteX2" fmla="*/ 1037616 w 1363698"/>
                <a:gd name="connsiteY2" fmla="*/ 0 h 1801504"/>
                <a:gd name="connsiteX3" fmla="*/ 1344317 w 1363698"/>
                <a:gd name="connsiteY3" fmla="*/ 306701 h 1801504"/>
                <a:gd name="connsiteX4" fmla="*/ 1344317 w 1363698"/>
                <a:gd name="connsiteY4" fmla="*/ 1494803 h 1801504"/>
                <a:gd name="connsiteX5" fmla="*/ 1255980 w 1363698"/>
                <a:gd name="connsiteY5" fmla="*/ 1801504 h 1801504"/>
                <a:gd name="connsiteX6" fmla="*/ 340832 w 1363698"/>
                <a:gd name="connsiteY6" fmla="*/ 1801504 h 1801504"/>
                <a:gd name="connsiteX7" fmla="*/ 34131 w 1363698"/>
                <a:gd name="connsiteY7" fmla="*/ 1494803 h 1801504"/>
                <a:gd name="connsiteX8" fmla="*/ 34131 w 1363698"/>
                <a:gd name="connsiteY8" fmla="*/ 306701 h 1801504"/>
                <a:gd name="connsiteX0" fmla="*/ 34131 w 1378447"/>
                <a:gd name="connsiteY0" fmla="*/ 306701 h 1801504"/>
                <a:gd name="connsiteX1" fmla="*/ 95172 w 1378447"/>
                <a:gd name="connsiteY1" fmla="*/ 0 h 1801504"/>
                <a:gd name="connsiteX2" fmla="*/ 1283276 w 1378447"/>
                <a:gd name="connsiteY2" fmla="*/ 0 h 1801504"/>
                <a:gd name="connsiteX3" fmla="*/ 1344317 w 1378447"/>
                <a:gd name="connsiteY3" fmla="*/ 306701 h 1801504"/>
                <a:gd name="connsiteX4" fmla="*/ 1344317 w 1378447"/>
                <a:gd name="connsiteY4" fmla="*/ 1494803 h 1801504"/>
                <a:gd name="connsiteX5" fmla="*/ 1255980 w 1378447"/>
                <a:gd name="connsiteY5" fmla="*/ 1801504 h 1801504"/>
                <a:gd name="connsiteX6" fmla="*/ 340832 w 1378447"/>
                <a:gd name="connsiteY6" fmla="*/ 1801504 h 1801504"/>
                <a:gd name="connsiteX7" fmla="*/ 34131 w 1378447"/>
                <a:gd name="connsiteY7" fmla="*/ 1494803 h 1801504"/>
                <a:gd name="connsiteX8" fmla="*/ 34131 w 1378447"/>
                <a:gd name="connsiteY8" fmla="*/ 306701 h 1801504"/>
                <a:gd name="connsiteX0" fmla="*/ 34131 w 1378447"/>
                <a:gd name="connsiteY0" fmla="*/ 306701 h 1801504"/>
                <a:gd name="connsiteX1" fmla="*/ 95172 w 1378447"/>
                <a:gd name="connsiteY1" fmla="*/ 0 h 1801504"/>
                <a:gd name="connsiteX2" fmla="*/ 1283276 w 1378447"/>
                <a:gd name="connsiteY2" fmla="*/ 0 h 1801504"/>
                <a:gd name="connsiteX3" fmla="*/ 1344317 w 1378447"/>
                <a:gd name="connsiteY3" fmla="*/ 306701 h 1801504"/>
                <a:gd name="connsiteX4" fmla="*/ 1344317 w 1378447"/>
                <a:gd name="connsiteY4" fmla="*/ 1494803 h 1801504"/>
                <a:gd name="connsiteX5" fmla="*/ 1255980 w 1378447"/>
                <a:gd name="connsiteY5" fmla="*/ 1801504 h 1801504"/>
                <a:gd name="connsiteX6" fmla="*/ 340832 w 1378447"/>
                <a:gd name="connsiteY6" fmla="*/ 1801504 h 1801504"/>
                <a:gd name="connsiteX7" fmla="*/ 34131 w 1378447"/>
                <a:gd name="connsiteY7" fmla="*/ 1494803 h 1801504"/>
                <a:gd name="connsiteX8" fmla="*/ 34131 w 1378447"/>
                <a:gd name="connsiteY8" fmla="*/ 306701 h 1801504"/>
                <a:gd name="connsiteX0" fmla="*/ 850 w 1345166"/>
                <a:gd name="connsiteY0" fmla="*/ 306701 h 1801504"/>
                <a:gd name="connsiteX1" fmla="*/ 61891 w 1345166"/>
                <a:gd name="connsiteY1" fmla="*/ 0 h 1801504"/>
                <a:gd name="connsiteX2" fmla="*/ 1249995 w 1345166"/>
                <a:gd name="connsiteY2" fmla="*/ 0 h 1801504"/>
                <a:gd name="connsiteX3" fmla="*/ 1311036 w 1345166"/>
                <a:gd name="connsiteY3" fmla="*/ 306701 h 1801504"/>
                <a:gd name="connsiteX4" fmla="*/ 1311036 w 1345166"/>
                <a:gd name="connsiteY4" fmla="*/ 1494803 h 1801504"/>
                <a:gd name="connsiteX5" fmla="*/ 1222699 w 1345166"/>
                <a:gd name="connsiteY5" fmla="*/ 1801504 h 1801504"/>
                <a:gd name="connsiteX6" fmla="*/ 307551 w 1345166"/>
                <a:gd name="connsiteY6" fmla="*/ 1801504 h 1801504"/>
                <a:gd name="connsiteX7" fmla="*/ 850 w 1345166"/>
                <a:gd name="connsiteY7" fmla="*/ 1494803 h 1801504"/>
                <a:gd name="connsiteX8" fmla="*/ 850 w 1345166"/>
                <a:gd name="connsiteY8" fmla="*/ 306701 h 1801504"/>
                <a:gd name="connsiteX0" fmla="*/ 850 w 1330417"/>
                <a:gd name="connsiteY0" fmla="*/ 306701 h 1801504"/>
                <a:gd name="connsiteX1" fmla="*/ 61891 w 1330417"/>
                <a:gd name="connsiteY1" fmla="*/ 0 h 1801504"/>
                <a:gd name="connsiteX2" fmla="*/ 1168108 w 1330417"/>
                <a:gd name="connsiteY2" fmla="*/ 0 h 1801504"/>
                <a:gd name="connsiteX3" fmla="*/ 1311036 w 1330417"/>
                <a:gd name="connsiteY3" fmla="*/ 306701 h 1801504"/>
                <a:gd name="connsiteX4" fmla="*/ 1311036 w 1330417"/>
                <a:gd name="connsiteY4" fmla="*/ 1494803 h 1801504"/>
                <a:gd name="connsiteX5" fmla="*/ 1222699 w 1330417"/>
                <a:gd name="connsiteY5" fmla="*/ 1801504 h 1801504"/>
                <a:gd name="connsiteX6" fmla="*/ 307551 w 1330417"/>
                <a:gd name="connsiteY6" fmla="*/ 1801504 h 1801504"/>
                <a:gd name="connsiteX7" fmla="*/ 850 w 1330417"/>
                <a:gd name="connsiteY7" fmla="*/ 1494803 h 1801504"/>
                <a:gd name="connsiteX8" fmla="*/ 850 w 1330417"/>
                <a:gd name="connsiteY8" fmla="*/ 306701 h 1801504"/>
                <a:gd name="connsiteX0" fmla="*/ 850 w 1330417"/>
                <a:gd name="connsiteY0" fmla="*/ 309683 h 1804486"/>
                <a:gd name="connsiteX1" fmla="*/ 61891 w 1330417"/>
                <a:gd name="connsiteY1" fmla="*/ 2982 h 1804486"/>
                <a:gd name="connsiteX2" fmla="*/ 1168108 w 1330417"/>
                <a:gd name="connsiteY2" fmla="*/ 2982 h 1804486"/>
                <a:gd name="connsiteX3" fmla="*/ 1311036 w 1330417"/>
                <a:gd name="connsiteY3" fmla="*/ 309683 h 1804486"/>
                <a:gd name="connsiteX4" fmla="*/ 1311036 w 1330417"/>
                <a:gd name="connsiteY4" fmla="*/ 1497785 h 1804486"/>
                <a:gd name="connsiteX5" fmla="*/ 1222699 w 1330417"/>
                <a:gd name="connsiteY5" fmla="*/ 1804486 h 1804486"/>
                <a:gd name="connsiteX6" fmla="*/ 307551 w 1330417"/>
                <a:gd name="connsiteY6" fmla="*/ 1804486 h 1804486"/>
                <a:gd name="connsiteX7" fmla="*/ 850 w 1330417"/>
                <a:gd name="connsiteY7" fmla="*/ 1497785 h 1804486"/>
                <a:gd name="connsiteX8" fmla="*/ 850 w 1330417"/>
                <a:gd name="connsiteY8" fmla="*/ 309683 h 1804486"/>
                <a:gd name="connsiteX0" fmla="*/ 850 w 1330417"/>
                <a:gd name="connsiteY0" fmla="*/ 309683 h 1804486"/>
                <a:gd name="connsiteX1" fmla="*/ 61891 w 1330417"/>
                <a:gd name="connsiteY1" fmla="*/ 2982 h 1804486"/>
                <a:gd name="connsiteX2" fmla="*/ 1255769 w 1330417"/>
                <a:gd name="connsiteY2" fmla="*/ 2982 h 1804486"/>
                <a:gd name="connsiteX3" fmla="*/ 1311036 w 1330417"/>
                <a:gd name="connsiteY3" fmla="*/ 309683 h 1804486"/>
                <a:gd name="connsiteX4" fmla="*/ 1311036 w 1330417"/>
                <a:gd name="connsiteY4" fmla="*/ 1497785 h 1804486"/>
                <a:gd name="connsiteX5" fmla="*/ 1222699 w 1330417"/>
                <a:gd name="connsiteY5" fmla="*/ 1804486 h 1804486"/>
                <a:gd name="connsiteX6" fmla="*/ 307551 w 1330417"/>
                <a:gd name="connsiteY6" fmla="*/ 1804486 h 1804486"/>
                <a:gd name="connsiteX7" fmla="*/ 850 w 1330417"/>
                <a:gd name="connsiteY7" fmla="*/ 1497785 h 1804486"/>
                <a:gd name="connsiteX8" fmla="*/ 850 w 1330417"/>
                <a:gd name="connsiteY8" fmla="*/ 309683 h 1804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0417" h="1804486">
                  <a:moveTo>
                    <a:pt x="850" y="309683"/>
                  </a:moveTo>
                  <a:cubicBezTo>
                    <a:pt x="850" y="140297"/>
                    <a:pt x="-11961" y="57572"/>
                    <a:pt x="61891" y="2982"/>
                  </a:cubicBezTo>
                  <a:lnTo>
                    <a:pt x="1255769" y="2982"/>
                  </a:lnTo>
                  <a:cubicBezTo>
                    <a:pt x="1315973" y="-24313"/>
                    <a:pt x="1311036" y="140297"/>
                    <a:pt x="1311036" y="309683"/>
                  </a:cubicBezTo>
                  <a:lnTo>
                    <a:pt x="1311036" y="1497785"/>
                  </a:lnTo>
                  <a:cubicBezTo>
                    <a:pt x="1311036" y="1667171"/>
                    <a:pt x="1392085" y="1804486"/>
                    <a:pt x="1222699" y="1804486"/>
                  </a:cubicBezTo>
                  <a:lnTo>
                    <a:pt x="307551" y="1804486"/>
                  </a:lnTo>
                  <a:cubicBezTo>
                    <a:pt x="138165" y="1804486"/>
                    <a:pt x="850" y="1667171"/>
                    <a:pt x="850" y="1497785"/>
                  </a:cubicBezTo>
                  <a:lnTo>
                    <a:pt x="850" y="309683"/>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30" name="25 Rectángulo redondeado"/>
            <p:cNvSpPr/>
            <p:nvPr/>
          </p:nvSpPr>
          <p:spPr>
            <a:xfrm flipH="1">
              <a:off x="2825087" y="3944202"/>
              <a:ext cx="1337479" cy="1831073"/>
            </a:xfrm>
            <a:custGeom>
              <a:avLst/>
              <a:gdLst>
                <a:gd name="connsiteX0" fmla="*/ 0 w 1310186"/>
                <a:gd name="connsiteY0" fmla="*/ 306701 h 1801504"/>
                <a:gd name="connsiteX1" fmla="*/ 306701 w 1310186"/>
                <a:gd name="connsiteY1" fmla="*/ 0 h 1801504"/>
                <a:gd name="connsiteX2" fmla="*/ 1003485 w 1310186"/>
                <a:gd name="connsiteY2" fmla="*/ 0 h 1801504"/>
                <a:gd name="connsiteX3" fmla="*/ 1310186 w 1310186"/>
                <a:gd name="connsiteY3" fmla="*/ 306701 h 1801504"/>
                <a:gd name="connsiteX4" fmla="*/ 1310186 w 1310186"/>
                <a:gd name="connsiteY4" fmla="*/ 1494803 h 1801504"/>
                <a:gd name="connsiteX5" fmla="*/ 1003485 w 1310186"/>
                <a:gd name="connsiteY5" fmla="*/ 1801504 h 1801504"/>
                <a:gd name="connsiteX6" fmla="*/ 306701 w 1310186"/>
                <a:gd name="connsiteY6" fmla="*/ 1801504 h 1801504"/>
                <a:gd name="connsiteX7" fmla="*/ 0 w 1310186"/>
                <a:gd name="connsiteY7" fmla="*/ 1494803 h 1801504"/>
                <a:gd name="connsiteX8" fmla="*/ 0 w 1310186"/>
                <a:gd name="connsiteY8" fmla="*/ 306701 h 1801504"/>
                <a:gd name="connsiteX0" fmla="*/ 0 w 1329567"/>
                <a:gd name="connsiteY0" fmla="*/ 306701 h 1801504"/>
                <a:gd name="connsiteX1" fmla="*/ 306701 w 1329567"/>
                <a:gd name="connsiteY1" fmla="*/ 0 h 1801504"/>
                <a:gd name="connsiteX2" fmla="*/ 1003485 w 1329567"/>
                <a:gd name="connsiteY2" fmla="*/ 0 h 1801504"/>
                <a:gd name="connsiteX3" fmla="*/ 1310186 w 1329567"/>
                <a:gd name="connsiteY3" fmla="*/ 306701 h 1801504"/>
                <a:gd name="connsiteX4" fmla="*/ 1310186 w 1329567"/>
                <a:gd name="connsiteY4" fmla="*/ 1494803 h 1801504"/>
                <a:gd name="connsiteX5" fmla="*/ 1221849 w 1329567"/>
                <a:gd name="connsiteY5" fmla="*/ 1801504 h 1801504"/>
                <a:gd name="connsiteX6" fmla="*/ 306701 w 1329567"/>
                <a:gd name="connsiteY6" fmla="*/ 1801504 h 1801504"/>
                <a:gd name="connsiteX7" fmla="*/ 0 w 1329567"/>
                <a:gd name="connsiteY7" fmla="*/ 1494803 h 1801504"/>
                <a:gd name="connsiteX8" fmla="*/ 0 w 1329567"/>
                <a:gd name="connsiteY8" fmla="*/ 306701 h 1801504"/>
                <a:gd name="connsiteX0" fmla="*/ 60773 w 1390340"/>
                <a:gd name="connsiteY0" fmla="*/ 306701 h 1801504"/>
                <a:gd name="connsiteX1" fmla="*/ 80871 w 1390340"/>
                <a:gd name="connsiteY1" fmla="*/ 0 h 1801504"/>
                <a:gd name="connsiteX2" fmla="*/ 1064258 w 1390340"/>
                <a:gd name="connsiteY2" fmla="*/ 0 h 1801504"/>
                <a:gd name="connsiteX3" fmla="*/ 1370959 w 1390340"/>
                <a:gd name="connsiteY3" fmla="*/ 306701 h 1801504"/>
                <a:gd name="connsiteX4" fmla="*/ 1370959 w 1390340"/>
                <a:gd name="connsiteY4" fmla="*/ 1494803 h 1801504"/>
                <a:gd name="connsiteX5" fmla="*/ 1282622 w 1390340"/>
                <a:gd name="connsiteY5" fmla="*/ 1801504 h 1801504"/>
                <a:gd name="connsiteX6" fmla="*/ 367474 w 1390340"/>
                <a:gd name="connsiteY6" fmla="*/ 1801504 h 1801504"/>
                <a:gd name="connsiteX7" fmla="*/ 60773 w 1390340"/>
                <a:gd name="connsiteY7" fmla="*/ 1494803 h 1801504"/>
                <a:gd name="connsiteX8" fmla="*/ 60773 w 1390340"/>
                <a:gd name="connsiteY8" fmla="*/ 306701 h 1801504"/>
                <a:gd name="connsiteX0" fmla="*/ 34131 w 1363698"/>
                <a:gd name="connsiteY0" fmla="*/ 306701 h 1801504"/>
                <a:gd name="connsiteX1" fmla="*/ 95172 w 1363698"/>
                <a:gd name="connsiteY1" fmla="*/ 0 h 1801504"/>
                <a:gd name="connsiteX2" fmla="*/ 1037616 w 1363698"/>
                <a:gd name="connsiteY2" fmla="*/ 0 h 1801504"/>
                <a:gd name="connsiteX3" fmla="*/ 1344317 w 1363698"/>
                <a:gd name="connsiteY3" fmla="*/ 306701 h 1801504"/>
                <a:gd name="connsiteX4" fmla="*/ 1344317 w 1363698"/>
                <a:gd name="connsiteY4" fmla="*/ 1494803 h 1801504"/>
                <a:gd name="connsiteX5" fmla="*/ 1255980 w 1363698"/>
                <a:gd name="connsiteY5" fmla="*/ 1801504 h 1801504"/>
                <a:gd name="connsiteX6" fmla="*/ 340832 w 1363698"/>
                <a:gd name="connsiteY6" fmla="*/ 1801504 h 1801504"/>
                <a:gd name="connsiteX7" fmla="*/ 34131 w 1363698"/>
                <a:gd name="connsiteY7" fmla="*/ 1494803 h 1801504"/>
                <a:gd name="connsiteX8" fmla="*/ 34131 w 1363698"/>
                <a:gd name="connsiteY8" fmla="*/ 306701 h 1801504"/>
                <a:gd name="connsiteX0" fmla="*/ 34131 w 1378447"/>
                <a:gd name="connsiteY0" fmla="*/ 306701 h 1801504"/>
                <a:gd name="connsiteX1" fmla="*/ 95172 w 1378447"/>
                <a:gd name="connsiteY1" fmla="*/ 0 h 1801504"/>
                <a:gd name="connsiteX2" fmla="*/ 1283276 w 1378447"/>
                <a:gd name="connsiteY2" fmla="*/ 0 h 1801504"/>
                <a:gd name="connsiteX3" fmla="*/ 1344317 w 1378447"/>
                <a:gd name="connsiteY3" fmla="*/ 306701 h 1801504"/>
                <a:gd name="connsiteX4" fmla="*/ 1344317 w 1378447"/>
                <a:gd name="connsiteY4" fmla="*/ 1494803 h 1801504"/>
                <a:gd name="connsiteX5" fmla="*/ 1255980 w 1378447"/>
                <a:gd name="connsiteY5" fmla="*/ 1801504 h 1801504"/>
                <a:gd name="connsiteX6" fmla="*/ 340832 w 1378447"/>
                <a:gd name="connsiteY6" fmla="*/ 1801504 h 1801504"/>
                <a:gd name="connsiteX7" fmla="*/ 34131 w 1378447"/>
                <a:gd name="connsiteY7" fmla="*/ 1494803 h 1801504"/>
                <a:gd name="connsiteX8" fmla="*/ 34131 w 1378447"/>
                <a:gd name="connsiteY8" fmla="*/ 306701 h 1801504"/>
                <a:gd name="connsiteX0" fmla="*/ 34131 w 1378447"/>
                <a:gd name="connsiteY0" fmla="*/ 306701 h 1801504"/>
                <a:gd name="connsiteX1" fmla="*/ 95172 w 1378447"/>
                <a:gd name="connsiteY1" fmla="*/ 0 h 1801504"/>
                <a:gd name="connsiteX2" fmla="*/ 1283276 w 1378447"/>
                <a:gd name="connsiteY2" fmla="*/ 0 h 1801504"/>
                <a:gd name="connsiteX3" fmla="*/ 1344317 w 1378447"/>
                <a:gd name="connsiteY3" fmla="*/ 306701 h 1801504"/>
                <a:gd name="connsiteX4" fmla="*/ 1344317 w 1378447"/>
                <a:gd name="connsiteY4" fmla="*/ 1494803 h 1801504"/>
                <a:gd name="connsiteX5" fmla="*/ 1255980 w 1378447"/>
                <a:gd name="connsiteY5" fmla="*/ 1801504 h 1801504"/>
                <a:gd name="connsiteX6" fmla="*/ 340832 w 1378447"/>
                <a:gd name="connsiteY6" fmla="*/ 1801504 h 1801504"/>
                <a:gd name="connsiteX7" fmla="*/ 34131 w 1378447"/>
                <a:gd name="connsiteY7" fmla="*/ 1494803 h 1801504"/>
                <a:gd name="connsiteX8" fmla="*/ 34131 w 1378447"/>
                <a:gd name="connsiteY8" fmla="*/ 306701 h 1801504"/>
                <a:gd name="connsiteX0" fmla="*/ 850 w 1345166"/>
                <a:gd name="connsiteY0" fmla="*/ 306701 h 1801504"/>
                <a:gd name="connsiteX1" fmla="*/ 61891 w 1345166"/>
                <a:gd name="connsiteY1" fmla="*/ 0 h 1801504"/>
                <a:gd name="connsiteX2" fmla="*/ 1249995 w 1345166"/>
                <a:gd name="connsiteY2" fmla="*/ 0 h 1801504"/>
                <a:gd name="connsiteX3" fmla="*/ 1311036 w 1345166"/>
                <a:gd name="connsiteY3" fmla="*/ 306701 h 1801504"/>
                <a:gd name="connsiteX4" fmla="*/ 1311036 w 1345166"/>
                <a:gd name="connsiteY4" fmla="*/ 1494803 h 1801504"/>
                <a:gd name="connsiteX5" fmla="*/ 1222699 w 1345166"/>
                <a:gd name="connsiteY5" fmla="*/ 1801504 h 1801504"/>
                <a:gd name="connsiteX6" fmla="*/ 307551 w 1345166"/>
                <a:gd name="connsiteY6" fmla="*/ 1801504 h 1801504"/>
                <a:gd name="connsiteX7" fmla="*/ 850 w 1345166"/>
                <a:gd name="connsiteY7" fmla="*/ 1494803 h 1801504"/>
                <a:gd name="connsiteX8" fmla="*/ 850 w 1345166"/>
                <a:gd name="connsiteY8" fmla="*/ 306701 h 1801504"/>
                <a:gd name="connsiteX0" fmla="*/ 850 w 1330417"/>
                <a:gd name="connsiteY0" fmla="*/ 306701 h 1801504"/>
                <a:gd name="connsiteX1" fmla="*/ 61891 w 1330417"/>
                <a:gd name="connsiteY1" fmla="*/ 0 h 1801504"/>
                <a:gd name="connsiteX2" fmla="*/ 1168108 w 1330417"/>
                <a:gd name="connsiteY2" fmla="*/ 0 h 1801504"/>
                <a:gd name="connsiteX3" fmla="*/ 1311036 w 1330417"/>
                <a:gd name="connsiteY3" fmla="*/ 306701 h 1801504"/>
                <a:gd name="connsiteX4" fmla="*/ 1311036 w 1330417"/>
                <a:gd name="connsiteY4" fmla="*/ 1494803 h 1801504"/>
                <a:gd name="connsiteX5" fmla="*/ 1222699 w 1330417"/>
                <a:gd name="connsiteY5" fmla="*/ 1801504 h 1801504"/>
                <a:gd name="connsiteX6" fmla="*/ 307551 w 1330417"/>
                <a:gd name="connsiteY6" fmla="*/ 1801504 h 1801504"/>
                <a:gd name="connsiteX7" fmla="*/ 850 w 1330417"/>
                <a:gd name="connsiteY7" fmla="*/ 1494803 h 1801504"/>
                <a:gd name="connsiteX8" fmla="*/ 850 w 1330417"/>
                <a:gd name="connsiteY8" fmla="*/ 306701 h 1801504"/>
                <a:gd name="connsiteX0" fmla="*/ 850 w 1330417"/>
                <a:gd name="connsiteY0" fmla="*/ 309683 h 1804486"/>
                <a:gd name="connsiteX1" fmla="*/ 61891 w 1330417"/>
                <a:gd name="connsiteY1" fmla="*/ 2982 h 1804486"/>
                <a:gd name="connsiteX2" fmla="*/ 1168108 w 1330417"/>
                <a:gd name="connsiteY2" fmla="*/ 2982 h 1804486"/>
                <a:gd name="connsiteX3" fmla="*/ 1311036 w 1330417"/>
                <a:gd name="connsiteY3" fmla="*/ 309683 h 1804486"/>
                <a:gd name="connsiteX4" fmla="*/ 1311036 w 1330417"/>
                <a:gd name="connsiteY4" fmla="*/ 1497785 h 1804486"/>
                <a:gd name="connsiteX5" fmla="*/ 1222699 w 1330417"/>
                <a:gd name="connsiteY5" fmla="*/ 1804486 h 1804486"/>
                <a:gd name="connsiteX6" fmla="*/ 307551 w 1330417"/>
                <a:gd name="connsiteY6" fmla="*/ 1804486 h 1804486"/>
                <a:gd name="connsiteX7" fmla="*/ 850 w 1330417"/>
                <a:gd name="connsiteY7" fmla="*/ 1497785 h 1804486"/>
                <a:gd name="connsiteX8" fmla="*/ 850 w 1330417"/>
                <a:gd name="connsiteY8" fmla="*/ 309683 h 1804486"/>
                <a:gd name="connsiteX0" fmla="*/ 850 w 1330417"/>
                <a:gd name="connsiteY0" fmla="*/ 309683 h 1804486"/>
                <a:gd name="connsiteX1" fmla="*/ 61891 w 1330417"/>
                <a:gd name="connsiteY1" fmla="*/ 2982 h 1804486"/>
                <a:gd name="connsiteX2" fmla="*/ 1255769 w 1330417"/>
                <a:gd name="connsiteY2" fmla="*/ 2982 h 1804486"/>
                <a:gd name="connsiteX3" fmla="*/ 1311036 w 1330417"/>
                <a:gd name="connsiteY3" fmla="*/ 309683 h 1804486"/>
                <a:gd name="connsiteX4" fmla="*/ 1311036 w 1330417"/>
                <a:gd name="connsiteY4" fmla="*/ 1497785 h 1804486"/>
                <a:gd name="connsiteX5" fmla="*/ 1222699 w 1330417"/>
                <a:gd name="connsiteY5" fmla="*/ 1804486 h 1804486"/>
                <a:gd name="connsiteX6" fmla="*/ 307551 w 1330417"/>
                <a:gd name="connsiteY6" fmla="*/ 1804486 h 1804486"/>
                <a:gd name="connsiteX7" fmla="*/ 850 w 1330417"/>
                <a:gd name="connsiteY7" fmla="*/ 1497785 h 1804486"/>
                <a:gd name="connsiteX8" fmla="*/ 850 w 1330417"/>
                <a:gd name="connsiteY8" fmla="*/ 309683 h 1804486"/>
                <a:gd name="connsiteX0" fmla="*/ 19293 w 1348860"/>
                <a:gd name="connsiteY0" fmla="*/ 309683 h 1804486"/>
                <a:gd name="connsiteX1" fmla="*/ 38759 w 1348860"/>
                <a:gd name="connsiteY1" fmla="*/ 2982 h 1804486"/>
                <a:gd name="connsiteX2" fmla="*/ 1274212 w 1348860"/>
                <a:gd name="connsiteY2" fmla="*/ 2982 h 1804486"/>
                <a:gd name="connsiteX3" fmla="*/ 1329479 w 1348860"/>
                <a:gd name="connsiteY3" fmla="*/ 309683 h 1804486"/>
                <a:gd name="connsiteX4" fmla="*/ 1329479 w 1348860"/>
                <a:gd name="connsiteY4" fmla="*/ 1497785 h 1804486"/>
                <a:gd name="connsiteX5" fmla="*/ 1241142 w 1348860"/>
                <a:gd name="connsiteY5" fmla="*/ 1804486 h 1804486"/>
                <a:gd name="connsiteX6" fmla="*/ 325994 w 1348860"/>
                <a:gd name="connsiteY6" fmla="*/ 1804486 h 1804486"/>
                <a:gd name="connsiteX7" fmla="*/ 19293 w 1348860"/>
                <a:gd name="connsiteY7" fmla="*/ 1497785 h 1804486"/>
                <a:gd name="connsiteX8" fmla="*/ 19293 w 1348860"/>
                <a:gd name="connsiteY8" fmla="*/ 309683 h 1804486"/>
                <a:gd name="connsiteX0" fmla="*/ 4691 w 1334258"/>
                <a:gd name="connsiteY0" fmla="*/ 309683 h 1804486"/>
                <a:gd name="connsiteX1" fmla="*/ 51874 w 1334258"/>
                <a:gd name="connsiteY1" fmla="*/ 2982 h 1804486"/>
                <a:gd name="connsiteX2" fmla="*/ 1259610 w 1334258"/>
                <a:gd name="connsiteY2" fmla="*/ 2982 h 1804486"/>
                <a:gd name="connsiteX3" fmla="*/ 1314877 w 1334258"/>
                <a:gd name="connsiteY3" fmla="*/ 309683 h 1804486"/>
                <a:gd name="connsiteX4" fmla="*/ 1314877 w 1334258"/>
                <a:gd name="connsiteY4" fmla="*/ 1497785 h 1804486"/>
                <a:gd name="connsiteX5" fmla="*/ 1226540 w 1334258"/>
                <a:gd name="connsiteY5" fmla="*/ 1804486 h 1804486"/>
                <a:gd name="connsiteX6" fmla="*/ 311392 w 1334258"/>
                <a:gd name="connsiteY6" fmla="*/ 1804486 h 1804486"/>
                <a:gd name="connsiteX7" fmla="*/ 4691 w 1334258"/>
                <a:gd name="connsiteY7" fmla="*/ 1497785 h 1804486"/>
                <a:gd name="connsiteX8" fmla="*/ 4691 w 1334258"/>
                <a:gd name="connsiteY8" fmla="*/ 309683 h 1804486"/>
                <a:gd name="connsiteX0" fmla="*/ 4691 w 1334258"/>
                <a:gd name="connsiteY0" fmla="*/ 309683 h 1804486"/>
                <a:gd name="connsiteX1" fmla="*/ 51874 w 1334258"/>
                <a:gd name="connsiteY1" fmla="*/ 2982 h 1804486"/>
                <a:gd name="connsiteX2" fmla="*/ 1259610 w 1334258"/>
                <a:gd name="connsiteY2" fmla="*/ 2982 h 1804486"/>
                <a:gd name="connsiteX3" fmla="*/ 1314877 w 1334258"/>
                <a:gd name="connsiteY3" fmla="*/ 309683 h 1804486"/>
                <a:gd name="connsiteX4" fmla="*/ 1314877 w 1334258"/>
                <a:gd name="connsiteY4" fmla="*/ 1497785 h 1804486"/>
                <a:gd name="connsiteX5" fmla="*/ 1226540 w 1334258"/>
                <a:gd name="connsiteY5" fmla="*/ 1804486 h 1804486"/>
                <a:gd name="connsiteX6" fmla="*/ 311392 w 1334258"/>
                <a:gd name="connsiteY6" fmla="*/ 1804486 h 1804486"/>
                <a:gd name="connsiteX7" fmla="*/ 4691 w 1334258"/>
                <a:gd name="connsiteY7" fmla="*/ 1497785 h 1804486"/>
                <a:gd name="connsiteX8" fmla="*/ 4691 w 1334258"/>
                <a:gd name="connsiteY8" fmla="*/ 309683 h 1804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4258" h="1804486">
                  <a:moveTo>
                    <a:pt x="4691" y="309683"/>
                  </a:moveTo>
                  <a:cubicBezTo>
                    <a:pt x="4691" y="140297"/>
                    <a:pt x="-21978" y="57572"/>
                    <a:pt x="51874" y="2982"/>
                  </a:cubicBezTo>
                  <a:lnTo>
                    <a:pt x="1259610" y="2982"/>
                  </a:lnTo>
                  <a:cubicBezTo>
                    <a:pt x="1319814" y="-24313"/>
                    <a:pt x="1314877" y="140297"/>
                    <a:pt x="1314877" y="309683"/>
                  </a:cubicBezTo>
                  <a:lnTo>
                    <a:pt x="1314877" y="1497785"/>
                  </a:lnTo>
                  <a:cubicBezTo>
                    <a:pt x="1314877" y="1667171"/>
                    <a:pt x="1395926" y="1804486"/>
                    <a:pt x="1226540" y="1804486"/>
                  </a:cubicBezTo>
                  <a:lnTo>
                    <a:pt x="311392" y="1804486"/>
                  </a:lnTo>
                  <a:cubicBezTo>
                    <a:pt x="142006" y="1804486"/>
                    <a:pt x="4691" y="1707521"/>
                    <a:pt x="4691" y="1497785"/>
                  </a:cubicBezTo>
                  <a:lnTo>
                    <a:pt x="4691" y="30968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25" name="24 Rectángulo"/>
            <p:cNvSpPr/>
            <p:nvPr/>
          </p:nvSpPr>
          <p:spPr>
            <a:xfrm>
              <a:off x="2579427" y="3862316"/>
              <a:ext cx="272955" cy="1897038"/>
            </a:xfrm>
            <a:prstGeom prst="rect">
              <a:avLst/>
            </a:prstGeom>
            <a:pattFill prst="lgConfetti">
              <a:fgClr>
                <a:schemeClr val="accent1"/>
              </a:fgClr>
              <a:bgClr>
                <a:schemeClr val="bg1"/>
              </a:bgClr>
            </a:patt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27" name="26 Flecha a la derecha con bandas"/>
            <p:cNvSpPr/>
            <p:nvPr/>
          </p:nvSpPr>
          <p:spPr>
            <a:xfrm>
              <a:off x="2279176" y="4776716"/>
              <a:ext cx="818866" cy="313898"/>
            </a:xfrm>
            <a:prstGeom prst="stripedRightArrow">
              <a:avLst/>
            </a:prstGeom>
            <a:gradFill>
              <a:gsLst>
                <a:gs pos="0">
                  <a:srgbClr val="002060"/>
                </a:gs>
                <a:gs pos="50000">
                  <a:schemeClr val="accent2">
                    <a:lumMod val="60000"/>
                    <a:lumOff val="40000"/>
                  </a:schemeClr>
                </a:gs>
                <a:gs pos="100000">
                  <a:schemeClr val="accent1">
                    <a:lumMod val="60000"/>
                    <a:lumOff val="40000"/>
                  </a:schemeClr>
                </a:gs>
              </a:gsLst>
              <a:lin ang="10800000" scaled="1"/>
            </a:gradFill>
            <a:ln w="95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31" name="30 CuadroTexto"/>
            <p:cNvSpPr txBox="1"/>
            <p:nvPr/>
          </p:nvSpPr>
          <p:spPr>
            <a:xfrm>
              <a:off x="1473959" y="5104263"/>
              <a:ext cx="864339" cy="523220"/>
            </a:xfrm>
            <a:prstGeom prst="rect">
              <a:avLst/>
            </a:prstGeom>
            <a:noFill/>
          </p:spPr>
          <p:txBody>
            <a:bodyPr wrap="none" rtlCol="0">
              <a:spAutoFit/>
            </a:bodyPr>
            <a:lstStyle/>
            <a:p>
              <a:r>
                <a:rPr lang="es-ES" sz="1400" dirty="0">
                  <a:solidFill>
                    <a:schemeClr val="accent2">
                      <a:lumMod val="50000"/>
                    </a:schemeClr>
                  </a:solidFill>
                  <a:latin typeface="+mj-lt"/>
                </a:rPr>
                <a:t>s</a:t>
              </a:r>
              <a:r>
                <a:rPr lang="es-ES" sz="1400" dirty="0" smtClean="0">
                  <a:solidFill>
                    <a:schemeClr val="accent2">
                      <a:lumMod val="50000"/>
                    </a:schemeClr>
                  </a:solidFill>
                  <a:latin typeface="+mj-lt"/>
                </a:rPr>
                <a:t>olución </a:t>
              </a:r>
            </a:p>
            <a:p>
              <a:r>
                <a:rPr lang="es-ES" sz="1400" dirty="0" smtClean="0">
                  <a:solidFill>
                    <a:schemeClr val="accent2">
                      <a:lumMod val="50000"/>
                    </a:schemeClr>
                  </a:solidFill>
                  <a:latin typeface="+mj-lt"/>
                </a:rPr>
                <a:t>diluida</a:t>
              </a:r>
              <a:endParaRPr lang="es-ES" sz="1400" dirty="0">
                <a:solidFill>
                  <a:schemeClr val="accent2">
                    <a:lumMod val="50000"/>
                  </a:schemeClr>
                </a:solidFill>
                <a:latin typeface="+mj-lt"/>
              </a:endParaRPr>
            </a:p>
          </p:txBody>
        </p:sp>
        <p:sp>
          <p:nvSpPr>
            <p:cNvPr id="32" name="31 CuadroTexto"/>
            <p:cNvSpPr txBox="1"/>
            <p:nvPr/>
          </p:nvSpPr>
          <p:spPr>
            <a:xfrm>
              <a:off x="2213213" y="3496101"/>
              <a:ext cx="1039067" cy="307777"/>
            </a:xfrm>
            <a:prstGeom prst="rect">
              <a:avLst/>
            </a:prstGeom>
            <a:noFill/>
          </p:spPr>
          <p:txBody>
            <a:bodyPr wrap="none" rtlCol="0">
              <a:spAutoFit/>
            </a:bodyPr>
            <a:lstStyle/>
            <a:p>
              <a:r>
                <a:rPr lang="es-ES" sz="1400" dirty="0" smtClean="0">
                  <a:solidFill>
                    <a:srgbClr val="C00000"/>
                  </a:solidFill>
                  <a:latin typeface="+mj-lt"/>
                </a:rPr>
                <a:t>membrana</a:t>
              </a:r>
              <a:endParaRPr lang="es-ES" sz="1400" dirty="0">
                <a:solidFill>
                  <a:srgbClr val="C00000"/>
                </a:solidFill>
                <a:latin typeface="+mj-lt"/>
              </a:endParaRPr>
            </a:p>
          </p:txBody>
        </p:sp>
        <p:sp>
          <p:nvSpPr>
            <p:cNvPr id="33" name="32 CuadroTexto"/>
            <p:cNvSpPr txBox="1"/>
            <p:nvPr/>
          </p:nvSpPr>
          <p:spPr>
            <a:xfrm>
              <a:off x="3004781" y="5092889"/>
              <a:ext cx="1144865" cy="523220"/>
            </a:xfrm>
            <a:prstGeom prst="rect">
              <a:avLst/>
            </a:prstGeom>
            <a:noFill/>
          </p:spPr>
          <p:txBody>
            <a:bodyPr wrap="none" rtlCol="0">
              <a:spAutoFit/>
            </a:bodyPr>
            <a:lstStyle/>
            <a:p>
              <a:r>
                <a:rPr lang="es-ES" sz="1400" dirty="0">
                  <a:solidFill>
                    <a:schemeClr val="bg1"/>
                  </a:solidFill>
                  <a:latin typeface="+mj-lt"/>
                </a:rPr>
                <a:t>s</a:t>
              </a:r>
              <a:r>
                <a:rPr lang="es-ES" sz="1400" dirty="0" smtClean="0">
                  <a:solidFill>
                    <a:schemeClr val="bg1"/>
                  </a:solidFill>
                  <a:latin typeface="+mj-lt"/>
                </a:rPr>
                <a:t>olución </a:t>
              </a:r>
            </a:p>
            <a:p>
              <a:r>
                <a:rPr lang="es-ES" sz="1400" dirty="0" smtClean="0">
                  <a:solidFill>
                    <a:schemeClr val="bg1"/>
                  </a:solidFill>
                  <a:latin typeface="+mj-lt"/>
                </a:rPr>
                <a:t>concentrada</a:t>
              </a:r>
              <a:endParaRPr lang="es-ES" sz="1400" dirty="0">
                <a:solidFill>
                  <a:schemeClr val="bg1"/>
                </a:solidFill>
                <a:latin typeface="+mj-lt"/>
              </a:endParaRPr>
            </a:p>
          </p:txBody>
        </p:sp>
      </p:grpSp>
      <p:sp>
        <p:nvSpPr>
          <p:cNvPr id="34" name="33 CuadroTexto"/>
          <p:cNvSpPr txBox="1"/>
          <p:nvPr/>
        </p:nvSpPr>
        <p:spPr>
          <a:xfrm>
            <a:off x="4612943" y="4135271"/>
            <a:ext cx="4012441" cy="1200329"/>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latin typeface="+mj-lt"/>
              </a:rPr>
              <a:t>La </a:t>
            </a:r>
            <a:r>
              <a:rPr lang="es-ES" b="1" dirty="0" smtClean="0">
                <a:effectLst>
                  <a:outerShdw blurRad="38100" dist="38100" dir="2700000" algn="tl">
                    <a:srgbClr val="000000">
                      <a:alpha val="43137"/>
                    </a:srgbClr>
                  </a:outerShdw>
                </a:effectLst>
                <a:latin typeface="+mj-lt"/>
              </a:rPr>
              <a:t>presión osmótica (</a:t>
            </a:r>
            <a:r>
              <a:rPr lang="es-ES" b="1" dirty="0" smtClean="0">
                <a:effectLst>
                  <a:outerShdw blurRad="38100" dist="38100" dir="2700000" algn="tl">
                    <a:srgbClr val="000000">
                      <a:alpha val="43137"/>
                    </a:srgbClr>
                  </a:outerShdw>
                </a:effectLst>
                <a:latin typeface="+mj-lt"/>
                <a:sym typeface="Symbol"/>
              </a:rPr>
              <a:t>) </a:t>
            </a:r>
            <a:r>
              <a:rPr lang="es-ES" dirty="0" smtClean="0">
                <a:latin typeface="+mj-lt"/>
                <a:sym typeface="Symbol"/>
              </a:rPr>
              <a:t>es la presión que hay que ejercer sobre la disolución para impedir el proceso de ósmosis</a:t>
            </a:r>
            <a:endParaRPr lang="es-ES" dirty="0">
              <a:latin typeface="+mj-lt"/>
            </a:endParaRPr>
          </a:p>
        </p:txBody>
      </p:sp>
      <p:sp>
        <p:nvSpPr>
          <p:cNvPr id="21" name="20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Propiedades coligativas</a:t>
            </a:r>
            <a:endParaRPr lang="es-ES" b="1" dirty="0">
              <a:solidFill>
                <a:srgbClr val="C00000"/>
              </a:solidFill>
              <a:latin typeface="+mj-lt"/>
            </a:endParaRPr>
          </a:p>
        </p:txBody>
      </p:sp>
      <p:sp>
        <p:nvSpPr>
          <p:cNvPr id="22" name="21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28"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24</a:t>
            </a:fld>
            <a:endParaRPr lang="es-ES" dirty="0">
              <a:solidFill>
                <a:schemeClr val="accent6">
                  <a:lumMod val="50000"/>
                </a:schemeClr>
              </a:solidFill>
            </a:endParaRPr>
          </a:p>
        </p:txBody>
      </p:sp>
    </p:spTree>
    <p:extLst>
      <p:ext uri="{BB962C8B-B14F-4D97-AF65-F5344CB8AC3E}">
        <p14:creationId xmlns:p14="http://schemas.microsoft.com/office/powerpoint/2010/main" val="22999429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1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10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left)">
                                      <p:cBhvr>
                                        <p:cTn id="22"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animBg="1"/>
      <p:bldP spid="34"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23 CuadroTexto"/>
          <p:cNvSpPr txBox="1"/>
          <p:nvPr/>
        </p:nvSpPr>
        <p:spPr>
          <a:xfrm>
            <a:off x="395782" y="1282891"/>
            <a:ext cx="5500049" cy="369332"/>
          </a:xfrm>
          <a:prstGeom prst="rect">
            <a:avLst/>
          </a:prstGeom>
          <a:noFill/>
        </p:spPr>
        <p:txBody>
          <a:bodyPr wrap="square" rtlCol="0">
            <a:spAutoFit/>
          </a:bodyPr>
          <a:lstStyle/>
          <a:p>
            <a:r>
              <a:rPr lang="es-ES" b="1" dirty="0" smtClean="0">
                <a:solidFill>
                  <a:srgbClr val="C00000"/>
                </a:solidFill>
                <a:latin typeface="+mj-lt"/>
              </a:rPr>
              <a:t>Ecuación de la presión osmótica</a:t>
            </a:r>
            <a:endParaRPr lang="es-ES" b="1" dirty="0">
              <a:solidFill>
                <a:srgbClr val="00B050"/>
              </a:solidFill>
              <a:latin typeface="+mj-lt"/>
            </a:endParaRPr>
          </a:p>
        </p:txBody>
      </p:sp>
      <p:sp>
        <p:nvSpPr>
          <p:cNvPr id="19" name="18 CuadroTexto"/>
          <p:cNvSpPr txBox="1"/>
          <p:nvPr/>
        </p:nvSpPr>
        <p:spPr>
          <a:xfrm>
            <a:off x="436727" y="1756991"/>
            <a:ext cx="8215953" cy="923330"/>
          </a:xfrm>
          <a:prstGeom prst="rect">
            <a:avLst/>
          </a:prstGeom>
          <a:noFill/>
        </p:spPr>
        <p:txBody>
          <a:bodyPr wrap="square" rtlCol="0">
            <a:spAutoFit/>
          </a:bodyPr>
          <a:lstStyle/>
          <a:p>
            <a:pPr algn="just"/>
            <a:r>
              <a:rPr lang="es-ES" b="1" dirty="0" smtClean="0">
                <a:effectLst>
                  <a:outerShdw blurRad="38100" dist="38100" dir="2700000" algn="tl">
                    <a:srgbClr val="000000">
                      <a:alpha val="43137"/>
                    </a:srgbClr>
                  </a:outerShdw>
                </a:effectLst>
                <a:latin typeface="+mj-lt"/>
              </a:rPr>
              <a:t>Van’t Hoff </a:t>
            </a:r>
            <a:r>
              <a:rPr lang="es-ES" dirty="0" smtClean="0">
                <a:latin typeface="+mj-lt"/>
              </a:rPr>
              <a:t>llegó a la conclusión (1885) de que la presión osmótica de las disoluciones diluidas se comporta de la misma manera que la presión de los gases ideales</a:t>
            </a:r>
            <a:endParaRPr lang="es-ES" dirty="0">
              <a:latin typeface="+mj-lt"/>
            </a:endParaRPr>
          </a:p>
        </p:txBody>
      </p:sp>
      <mc:AlternateContent xmlns:mc="http://schemas.openxmlformats.org/markup-compatibility/2006" xmlns:a14="http://schemas.microsoft.com/office/drawing/2010/main">
        <mc:Choice Requires="a14">
          <p:sp>
            <p:nvSpPr>
              <p:cNvPr id="20" name="19 CuadroTexto"/>
              <p:cNvSpPr txBox="1"/>
              <p:nvPr/>
            </p:nvSpPr>
            <p:spPr>
              <a:xfrm>
                <a:off x="2179651" y="2734171"/>
                <a:ext cx="177561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𝜋</m:t>
                      </m:r>
                      <m:r>
                        <a:rPr lang="es-ES" b="0" i="1" smtClean="0">
                          <a:latin typeface="Cambria Math"/>
                          <a:ea typeface="Cambria Math"/>
                        </a:rPr>
                        <m:t>·</m:t>
                      </m:r>
                      <m:r>
                        <a:rPr lang="es-ES" b="0" i="1" smtClean="0">
                          <a:latin typeface="Cambria Math"/>
                          <a:ea typeface="Cambria Math"/>
                        </a:rPr>
                        <m:t>𝑉</m:t>
                      </m:r>
                      <m:r>
                        <a:rPr lang="es-ES" b="0" i="1" smtClean="0">
                          <a:latin typeface="Cambria Math"/>
                          <a:ea typeface="Cambria Math"/>
                        </a:rPr>
                        <m:t>=</m:t>
                      </m:r>
                      <m:r>
                        <a:rPr lang="es-ES" b="0" i="1" smtClean="0">
                          <a:latin typeface="Cambria Math"/>
                          <a:ea typeface="Cambria Math"/>
                        </a:rPr>
                        <m:t>𝑛</m:t>
                      </m:r>
                      <m:r>
                        <a:rPr lang="es-ES" b="0" i="1" smtClean="0">
                          <a:latin typeface="Cambria Math"/>
                          <a:ea typeface="Cambria Math"/>
                        </a:rPr>
                        <m:t>·</m:t>
                      </m:r>
                      <m:r>
                        <a:rPr lang="es-ES" b="0" i="1" smtClean="0">
                          <a:latin typeface="Cambria Math"/>
                          <a:ea typeface="Cambria Math"/>
                        </a:rPr>
                        <m:t>𝑅</m:t>
                      </m:r>
                      <m:r>
                        <a:rPr lang="es-ES" b="0" i="1" smtClean="0">
                          <a:latin typeface="Cambria Math"/>
                          <a:ea typeface="Cambria Math"/>
                        </a:rPr>
                        <m:t>·</m:t>
                      </m:r>
                      <m:r>
                        <a:rPr lang="es-ES" b="0" i="1" smtClean="0">
                          <a:latin typeface="Cambria Math"/>
                          <a:ea typeface="Cambria Math"/>
                        </a:rPr>
                        <m:t>𝑇</m:t>
                      </m:r>
                    </m:oMath>
                  </m:oMathPara>
                </a14:m>
                <a:endParaRPr lang="es-ES" dirty="0">
                  <a:latin typeface="+mj-lt"/>
                </a:endParaRPr>
              </a:p>
            </p:txBody>
          </p:sp>
        </mc:Choice>
        <mc:Fallback xmlns="">
          <p:sp>
            <p:nvSpPr>
              <p:cNvPr id="20" name="19 CuadroTexto"/>
              <p:cNvSpPr txBox="1">
                <a:spLocks noRot="1" noChangeAspect="1" noMove="1" noResize="1" noEditPoints="1" noAdjustHandles="1" noChangeArrowheads="1" noChangeShapeType="1" noTextEdit="1"/>
              </p:cNvSpPr>
              <p:nvPr/>
            </p:nvSpPr>
            <p:spPr>
              <a:xfrm>
                <a:off x="2179651" y="2734171"/>
                <a:ext cx="1775614" cy="369332"/>
              </a:xfrm>
              <a:prstGeom prst="rect">
                <a:avLst/>
              </a:prstGeom>
              <a:blipFill rotWithShape="1">
                <a:blip r:embed="rId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34 CuadroTexto"/>
              <p:cNvSpPr txBox="1"/>
              <p:nvPr/>
            </p:nvSpPr>
            <p:spPr>
              <a:xfrm>
                <a:off x="4990426" y="2563856"/>
                <a:ext cx="2593659"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𝜋</m:t>
                      </m:r>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𝑛</m:t>
                          </m:r>
                          <m:r>
                            <a:rPr lang="es-ES" b="0" i="1" smtClean="0">
                              <a:latin typeface="Cambria Math"/>
                              <a:ea typeface="Cambria Math"/>
                            </a:rPr>
                            <m:t>·</m:t>
                          </m:r>
                          <m:r>
                            <a:rPr lang="es-ES" b="0" i="1" smtClean="0">
                              <a:latin typeface="Cambria Math"/>
                              <a:ea typeface="Cambria Math"/>
                            </a:rPr>
                            <m:t>𝑅</m:t>
                          </m:r>
                          <m:r>
                            <a:rPr lang="es-ES" b="0" i="1" smtClean="0">
                              <a:latin typeface="Cambria Math"/>
                              <a:ea typeface="Cambria Math"/>
                            </a:rPr>
                            <m:t>·</m:t>
                          </m:r>
                          <m:r>
                            <a:rPr lang="es-ES" b="0" i="1" smtClean="0">
                              <a:latin typeface="Cambria Math"/>
                              <a:ea typeface="Cambria Math"/>
                            </a:rPr>
                            <m:t>𝑇</m:t>
                          </m:r>
                        </m:num>
                        <m:den>
                          <m:r>
                            <a:rPr lang="es-ES" b="0" i="1" smtClean="0">
                              <a:latin typeface="Cambria Math"/>
                              <a:ea typeface="Cambria Math"/>
                            </a:rPr>
                            <m:t>𝑉</m:t>
                          </m:r>
                        </m:den>
                      </m:f>
                      <m:r>
                        <a:rPr lang="es-ES" b="0" i="1" smtClean="0">
                          <a:latin typeface="Cambria Math"/>
                          <a:ea typeface="Cambria Math"/>
                        </a:rPr>
                        <m:t>=</m:t>
                      </m:r>
                      <m:r>
                        <a:rPr lang="es-ES" b="0" i="1" smtClean="0">
                          <a:latin typeface="Cambria Math"/>
                          <a:ea typeface="Cambria Math"/>
                        </a:rPr>
                        <m:t>𝑀</m:t>
                      </m:r>
                      <m:r>
                        <a:rPr lang="es-ES" b="0" i="1" smtClean="0">
                          <a:latin typeface="Cambria Math"/>
                          <a:ea typeface="Cambria Math"/>
                        </a:rPr>
                        <m:t>·</m:t>
                      </m:r>
                      <m:r>
                        <a:rPr lang="es-ES" b="0" i="1" smtClean="0">
                          <a:latin typeface="Cambria Math"/>
                          <a:ea typeface="Cambria Math"/>
                        </a:rPr>
                        <m:t>𝑅</m:t>
                      </m:r>
                      <m:r>
                        <a:rPr lang="es-ES" b="0" i="1" smtClean="0">
                          <a:latin typeface="Cambria Math"/>
                          <a:ea typeface="Cambria Math"/>
                        </a:rPr>
                        <m:t>·</m:t>
                      </m:r>
                      <m:r>
                        <a:rPr lang="es-ES" b="0" i="1" smtClean="0">
                          <a:latin typeface="Cambria Math"/>
                          <a:ea typeface="Cambria Math"/>
                        </a:rPr>
                        <m:t>𝑇</m:t>
                      </m:r>
                    </m:oMath>
                  </m:oMathPara>
                </a14:m>
                <a:endParaRPr lang="es-ES" dirty="0">
                  <a:latin typeface="+mj-lt"/>
                </a:endParaRPr>
              </a:p>
            </p:txBody>
          </p:sp>
        </mc:Choice>
        <mc:Fallback xmlns="">
          <p:sp>
            <p:nvSpPr>
              <p:cNvPr id="35" name="34 CuadroTexto"/>
              <p:cNvSpPr txBox="1">
                <a:spLocks noRot="1" noChangeAspect="1" noMove="1" noResize="1" noEditPoints="1" noAdjustHandles="1" noChangeArrowheads="1" noChangeShapeType="1" noTextEdit="1"/>
              </p:cNvSpPr>
              <p:nvPr/>
            </p:nvSpPr>
            <p:spPr>
              <a:xfrm>
                <a:off x="4990426" y="2563856"/>
                <a:ext cx="2593659" cy="610936"/>
              </a:xfrm>
              <a:prstGeom prst="rect">
                <a:avLst/>
              </a:prstGeom>
              <a:blipFill rotWithShape="1">
                <a:blip r:embed="rId3"/>
                <a:stretch>
                  <a:fillRect/>
                </a:stretch>
              </a:blipFill>
            </p:spPr>
            <p:txBody>
              <a:bodyPr/>
              <a:lstStyle/>
              <a:p>
                <a:r>
                  <a:rPr lang="es-ES">
                    <a:noFill/>
                  </a:rPr>
                  <a:t> </a:t>
                </a:r>
              </a:p>
            </p:txBody>
          </p:sp>
        </mc:Fallback>
      </mc:AlternateContent>
      <p:grpSp>
        <p:nvGrpSpPr>
          <p:cNvPr id="30" name="29 Grupo"/>
          <p:cNvGrpSpPr/>
          <p:nvPr/>
        </p:nvGrpSpPr>
        <p:grpSpPr>
          <a:xfrm>
            <a:off x="411705" y="3277737"/>
            <a:ext cx="3941930" cy="2781869"/>
            <a:chOff x="411705" y="3277737"/>
            <a:chExt cx="3941930" cy="2781869"/>
          </a:xfrm>
        </p:grpSpPr>
        <p:sp>
          <p:nvSpPr>
            <p:cNvPr id="36" name="35 CuadroTexto"/>
            <p:cNvSpPr txBox="1"/>
            <p:nvPr/>
          </p:nvSpPr>
          <p:spPr>
            <a:xfrm>
              <a:off x="411705" y="3277737"/>
              <a:ext cx="2113131" cy="369332"/>
            </a:xfrm>
            <a:prstGeom prst="rect">
              <a:avLst/>
            </a:prstGeom>
            <a:noFill/>
          </p:spPr>
          <p:txBody>
            <a:bodyPr wrap="square" rtlCol="0">
              <a:spAutoFit/>
            </a:bodyPr>
            <a:lstStyle/>
            <a:p>
              <a:r>
                <a:rPr lang="es-ES" b="1" dirty="0" smtClean="0">
                  <a:solidFill>
                    <a:srgbClr val="C00000"/>
                  </a:solidFill>
                  <a:latin typeface="+mj-lt"/>
                </a:rPr>
                <a:t>Ósmosis inversa</a:t>
              </a:r>
              <a:endParaRPr lang="es-ES" b="1" dirty="0">
                <a:solidFill>
                  <a:srgbClr val="00B050"/>
                </a:solidFill>
                <a:latin typeface="+mj-lt"/>
              </a:endParaRPr>
            </a:p>
          </p:txBody>
        </p:sp>
        <p:sp>
          <p:nvSpPr>
            <p:cNvPr id="46" name="45 Rectángulo redondeado"/>
            <p:cNvSpPr/>
            <p:nvPr/>
          </p:nvSpPr>
          <p:spPr>
            <a:xfrm>
              <a:off x="1269242" y="3848668"/>
              <a:ext cx="2838734" cy="2210938"/>
            </a:xfrm>
            <a:prstGeom prst="roundRect">
              <a:avLst>
                <a:gd name="adj" fmla="val 12346"/>
              </a:avLst>
            </a:prstGeom>
            <a:noFill/>
            <a:ln w="762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47" name="46 Rectángulo"/>
            <p:cNvSpPr/>
            <p:nvPr/>
          </p:nvSpPr>
          <p:spPr>
            <a:xfrm>
              <a:off x="887104" y="3712191"/>
              <a:ext cx="3466531" cy="409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48" name="25 Rectángulo redondeado"/>
            <p:cNvSpPr/>
            <p:nvPr/>
          </p:nvSpPr>
          <p:spPr>
            <a:xfrm>
              <a:off x="1296538" y="4367284"/>
              <a:ext cx="1228298" cy="1651378"/>
            </a:xfrm>
            <a:custGeom>
              <a:avLst/>
              <a:gdLst>
                <a:gd name="connsiteX0" fmla="*/ 0 w 1310186"/>
                <a:gd name="connsiteY0" fmla="*/ 306701 h 1801504"/>
                <a:gd name="connsiteX1" fmla="*/ 306701 w 1310186"/>
                <a:gd name="connsiteY1" fmla="*/ 0 h 1801504"/>
                <a:gd name="connsiteX2" fmla="*/ 1003485 w 1310186"/>
                <a:gd name="connsiteY2" fmla="*/ 0 h 1801504"/>
                <a:gd name="connsiteX3" fmla="*/ 1310186 w 1310186"/>
                <a:gd name="connsiteY3" fmla="*/ 306701 h 1801504"/>
                <a:gd name="connsiteX4" fmla="*/ 1310186 w 1310186"/>
                <a:gd name="connsiteY4" fmla="*/ 1494803 h 1801504"/>
                <a:gd name="connsiteX5" fmla="*/ 1003485 w 1310186"/>
                <a:gd name="connsiteY5" fmla="*/ 1801504 h 1801504"/>
                <a:gd name="connsiteX6" fmla="*/ 306701 w 1310186"/>
                <a:gd name="connsiteY6" fmla="*/ 1801504 h 1801504"/>
                <a:gd name="connsiteX7" fmla="*/ 0 w 1310186"/>
                <a:gd name="connsiteY7" fmla="*/ 1494803 h 1801504"/>
                <a:gd name="connsiteX8" fmla="*/ 0 w 1310186"/>
                <a:gd name="connsiteY8" fmla="*/ 306701 h 1801504"/>
                <a:gd name="connsiteX0" fmla="*/ 0 w 1329567"/>
                <a:gd name="connsiteY0" fmla="*/ 306701 h 1801504"/>
                <a:gd name="connsiteX1" fmla="*/ 306701 w 1329567"/>
                <a:gd name="connsiteY1" fmla="*/ 0 h 1801504"/>
                <a:gd name="connsiteX2" fmla="*/ 1003485 w 1329567"/>
                <a:gd name="connsiteY2" fmla="*/ 0 h 1801504"/>
                <a:gd name="connsiteX3" fmla="*/ 1310186 w 1329567"/>
                <a:gd name="connsiteY3" fmla="*/ 306701 h 1801504"/>
                <a:gd name="connsiteX4" fmla="*/ 1310186 w 1329567"/>
                <a:gd name="connsiteY4" fmla="*/ 1494803 h 1801504"/>
                <a:gd name="connsiteX5" fmla="*/ 1221849 w 1329567"/>
                <a:gd name="connsiteY5" fmla="*/ 1801504 h 1801504"/>
                <a:gd name="connsiteX6" fmla="*/ 306701 w 1329567"/>
                <a:gd name="connsiteY6" fmla="*/ 1801504 h 1801504"/>
                <a:gd name="connsiteX7" fmla="*/ 0 w 1329567"/>
                <a:gd name="connsiteY7" fmla="*/ 1494803 h 1801504"/>
                <a:gd name="connsiteX8" fmla="*/ 0 w 1329567"/>
                <a:gd name="connsiteY8" fmla="*/ 306701 h 1801504"/>
                <a:gd name="connsiteX0" fmla="*/ 60773 w 1390340"/>
                <a:gd name="connsiteY0" fmla="*/ 306701 h 1801504"/>
                <a:gd name="connsiteX1" fmla="*/ 80871 w 1390340"/>
                <a:gd name="connsiteY1" fmla="*/ 0 h 1801504"/>
                <a:gd name="connsiteX2" fmla="*/ 1064258 w 1390340"/>
                <a:gd name="connsiteY2" fmla="*/ 0 h 1801504"/>
                <a:gd name="connsiteX3" fmla="*/ 1370959 w 1390340"/>
                <a:gd name="connsiteY3" fmla="*/ 306701 h 1801504"/>
                <a:gd name="connsiteX4" fmla="*/ 1370959 w 1390340"/>
                <a:gd name="connsiteY4" fmla="*/ 1494803 h 1801504"/>
                <a:gd name="connsiteX5" fmla="*/ 1282622 w 1390340"/>
                <a:gd name="connsiteY5" fmla="*/ 1801504 h 1801504"/>
                <a:gd name="connsiteX6" fmla="*/ 367474 w 1390340"/>
                <a:gd name="connsiteY6" fmla="*/ 1801504 h 1801504"/>
                <a:gd name="connsiteX7" fmla="*/ 60773 w 1390340"/>
                <a:gd name="connsiteY7" fmla="*/ 1494803 h 1801504"/>
                <a:gd name="connsiteX8" fmla="*/ 60773 w 1390340"/>
                <a:gd name="connsiteY8" fmla="*/ 306701 h 1801504"/>
                <a:gd name="connsiteX0" fmla="*/ 34131 w 1363698"/>
                <a:gd name="connsiteY0" fmla="*/ 306701 h 1801504"/>
                <a:gd name="connsiteX1" fmla="*/ 95172 w 1363698"/>
                <a:gd name="connsiteY1" fmla="*/ 0 h 1801504"/>
                <a:gd name="connsiteX2" fmla="*/ 1037616 w 1363698"/>
                <a:gd name="connsiteY2" fmla="*/ 0 h 1801504"/>
                <a:gd name="connsiteX3" fmla="*/ 1344317 w 1363698"/>
                <a:gd name="connsiteY3" fmla="*/ 306701 h 1801504"/>
                <a:gd name="connsiteX4" fmla="*/ 1344317 w 1363698"/>
                <a:gd name="connsiteY4" fmla="*/ 1494803 h 1801504"/>
                <a:gd name="connsiteX5" fmla="*/ 1255980 w 1363698"/>
                <a:gd name="connsiteY5" fmla="*/ 1801504 h 1801504"/>
                <a:gd name="connsiteX6" fmla="*/ 340832 w 1363698"/>
                <a:gd name="connsiteY6" fmla="*/ 1801504 h 1801504"/>
                <a:gd name="connsiteX7" fmla="*/ 34131 w 1363698"/>
                <a:gd name="connsiteY7" fmla="*/ 1494803 h 1801504"/>
                <a:gd name="connsiteX8" fmla="*/ 34131 w 1363698"/>
                <a:gd name="connsiteY8" fmla="*/ 306701 h 1801504"/>
                <a:gd name="connsiteX0" fmla="*/ 34131 w 1378447"/>
                <a:gd name="connsiteY0" fmla="*/ 306701 h 1801504"/>
                <a:gd name="connsiteX1" fmla="*/ 95172 w 1378447"/>
                <a:gd name="connsiteY1" fmla="*/ 0 h 1801504"/>
                <a:gd name="connsiteX2" fmla="*/ 1283276 w 1378447"/>
                <a:gd name="connsiteY2" fmla="*/ 0 h 1801504"/>
                <a:gd name="connsiteX3" fmla="*/ 1344317 w 1378447"/>
                <a:gd name="connsiteY3" fmla="*/ 306701 h 1801504"/>
                <a:gd name="connsiteX4" fmla="*/ 1344317 w 1378447"/>
                <a:gd name="connsiteY4" fmla="*/ 1494803 h 1801504"/>
                <a:gd name="connsiteX5" fmla="*/ 1255980 w 1378447"/>
                <a:gd name="connsiteY5" fmla="*/ 1801504 h 1801504"/>
                <a:gd name="connsiteX6" fmla="*/ 340832 w 1378447"/>
                <a:gd name="connsiteY6" fmla="*/ 1801504 h 1801504"/>
                <a:gd name="connsiteX7" fmla="*/ 34131 w 1378447"/>
                <a:gd name="connsiteY7" fmla="*/ 1494803 h 1801504"/>
                <a:gd name="connsiteX8" fmla="*/ 34131 w 1378447"/>
                <a:gd name="connsiteY8" fmla="*/ 306701 h 1801504"/>
                <a:gd name="connsiteX0" fmla="*/ 34131 w 1378447"/>
                <a:gd name="connsiteY0" fmla="*/ 306701 h 1801504"/>
                <a:gd name="connsiteX1" fmla="*/ 95172 w 1378447"/>
                <a:gd name="connsiteY1" fmla="*/ 0 h 1801504"/>
                <a:gd name="connsiteX2" fmla="*/ 1283276 w 1378447"/>
                <a:gd name="connsiteY2" fmla="*/ 0 h 1801504"/>
                <a:gd name="connsiteX3" fmla="*/ 1344317 w 1378447"/>
                <a:gd name="connsiteY3" fmla="*/ 306701 h 1801504"/>
                <a:gd name="connsiteX4" fmla="*/ 1344317 w 1378447"/>
                <a:gd name="connsiteY4" fmla="*/ 1494803 h 1801504"/>
                <a:gd name="connsiteX5" fmla="*/ 1255980 w 1378447"/>
                <a:gd name="connsiteY5" fmla="*/ 1801504 h 1801504"/>
                <a:gd name="connsiteX6" fmla="*/ 340832 w 1378447"/>
                <a:gd name="connsiteY6" fmla="*/ 1801504 h 1801504"/>
                <a:gd name="connsiteX7" fmla="*/ 34131 w 1378447"/>
                <a:gd name="connsiteY7" fmla="*/ 1494803 h 1801504"/>
                <a:gd name="connsiteX8" fmla="*/ 34131 w 1378447"/>
                <a:gd name="connsiteY8" fmla="*/ 306701 h 1801504"/>
                <a:gd name="connsiteX0" fmla="*/ 850 w 1345166"/>
                <a:gd name="connsiteY0" fmla="*/ 306701 h 1801504"/>
                <a:gd name="connsiteX1" fmla="*/ 61891 w 1345166"/>
                <a:gd name="connsiteY1" fmla="*/ 0 h 1801504"/>
                <a:gd name="connsiteX2" fmla="*/ 1249995 w 1345166"/>
                <a:gd name="connsiteY2" fmla="*/ 0 h 1801504"/>
                <a:gd name="connsiteX3" fmla="*/ 1311036 w 1345166"/>
                <a:gd name="connsiteY3" fmla="*/ 306701 h 1801504"/>
                <a:gd name="connsiteX4" fmla="*/ 1311036 w 1345166"/>
                <a:gd name="connsiteY4" fmla="*/ 1494803 h 1801504"/>
                <a:gd name="connsiteX5" fmla="*/ 1222699 w 1345166"/>
                <a:gd name="connsiteY5" fmla="*/ 1801504 h 1801504"/>
                <a:gd name="connsiteX6" fmla="*/ 307551 w 1345166"/>
                <a:gd name="connsiteY6" fmla="*/ 1801504 h 1801504"/>
                <a:gd name="connsiteX7" fmla="*/ 850 w 1345166"/>
                <a:gd name="connsiteY7" fmla="*/ 1494803 h 1801504"/>
                <a:gd name="connsiteX8" fmla="*/ 850 w 1345166"/>
                <a:gd name="connsiteY8" fmla="*/ 306701 h 1801504"/>
                <a:gd name="connsiteX0" fmla="*/ 850 w 1330417"/>
                <a:gd name="connsiteY0" fmla="*/ 306701 h 1801504"/>
                <a:gd name="connsiteX1" fmla="*/ 61891 w 1330417"/>
                <a:gd name="connsiteY1" fmla="*/ 0 h 1801504"/>
                <a:gd name="connsiteX2" fmla="*/ 1168108 w 1330417"/>
                <a:gd name="connsiteY2" fmla="*/ 0 h 1801504"/>
                <a:gd name="connsiteX3" fmla="*/ 1311036 w 1330417"/>
                <a:gd name="connsiteY3" fmla="*/ 306701 h 1801504"/>
                <a:gd name="connsiteX4" fmla="*/ 1311036 w 1330417"/>
                <a:gd name="connsiteY4" fmla="*/ 1494803 h 1801504"/>
                <a:gd name="connsiteX5" fmla="*/ 1222699 w 1330417"/>
                <a:gd name="connsiteY5" fmla="*/ 1801504 h 1801504"/>
                <a:gd name="connsiteX6" fmla="*/ 307551 w 1330417"/>
                <a:gd name="connsiteY6" fmla="*/ 1801504 h 1801504"/>
                <a:gd name="connsiteX7" fmla="*/ 850 w 1330417"/>
                <a:gd name="connsiteY7" fmla="*/ 1494803 h 1801504"/>
                <a:gd name="connsiteX8" fmla="*/ 850 w 1330417"/>
                <a:gd name="connsiteY8" fmla="*/ 306701 h 1801504"/>
                <a:gd name="connsiteX0" fmla="*/ 850 w 1330417"/>
                <a:gd name="connsiteY0" fmla="*/ 309683 h 1804486"/>
                <a:gd name="connsiteX1" fmla="*/ 61891 w 1330417"/>
                <a:gd name="connsiteY1" fmla="*/ 2982 h 1804486"/>
                <a:gd name="connsiteX2" fmla="*/ 1168108 w 1330417"/>
                <a:gd name="connsiteY2" fmla="*/ 2982 h 1804486"/>
                <a:gd name="connsiteX3" fmla="*/ 1311036 w 1330417"/>
                <a:gd name="connsiteY3" fmla="*/ 309683 h 1804486"/>
                <a:gd name="connsiteX4" fmla="*/ 1311036 w 1330417"/>
                <a:gd name="connsiteY4" fmla="*/ 1497785 h 1804486"/>
                <a:gd name="connsiteX5" fmla="*/ 1222699 w 1330417"/>
                <a:gd name="connsiteY5" fmla="*/ 1804486 h 1804486"/>
                <a:gd name="connsiteX6" fmla="*/ 307551 w 1330417"/>
                <a:gd name="connsiteY6" fmla="*/ 1804486 h 1804486"/>
                <a:gd name="connsiteX7" fmla="*/ 850 w 1330417"/>
                <a:gd name="connsiteY7" fmla="*/ 1497785 h 1804486"/>
                <a:gd name="connsiteX8" fmla="*/ 850 w 1330417"/>
                <a:gd name="connsiteY8" fmla="*/ 309683 h 1804486"/>
                <a:gd name="connsiteX0" fmla="*/ 850 w 1330417"/>
                <a:gd name="connsiteY0" fmla="*/ 309683 h 1804486"/>
                <a:gd name="connsiteX1" fmla="*/ 61891 w 1330417"/>
                <a:gd name="connsiteY1" fmla="*/ 2982 h 1804486"/>
                <a:gd name="connsiteX2" fmla="*/ 1255769 w 1330417"/>
                <a:gd name="connsiteY2" fmla="*/ 2982 h 1804486"/>
                <a:gd name="connsiteX3" fmla="*/ 1311036 w 1330417"/>
                <a:gd name="connsiteY3" fmla="*/ 309683 h 1804486"/>
                <a:gd name="connsiteX4" fmla="*/ 1311036 w 1330417"/>
                <a:gd name="connsiteY4" fmla="*/ 1497785 h 1804486"/>
                <a:gd name="connsiteX5" fmla="*/ 1222699 w 1330417"/>
                <a:gd name="connsiteY5" fmla="*/ 1804486 h 1804486"/>
                <a:gd name="connsiteX6" fmla="*/ 307551 w 1330417"/>
                <a:gd name="connsiteY6" fmla="*/ 1804486 h 1804486"/>
                <a:gd name="connsiteX7" fmla="*/ 850 w 1330417"/>
                <a:gd name="connsiteY7" fmla="*/ 1497785 h 1804486"/>
                <a:gd name="connsiteX8" fmla="*/ 850 w 1330417"/>
                <a:gd name="connsiteY8" fmla="*/ 309683 h 1804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0417" h="1804486">
                  <a:moveTo>
                    <a:pt x="850" y="309683"/>
                  </a:moveTo>
                  <a:cubicBezTo>
                    <a:pt x="850" y="140297"/>
                    <a:pt x="-11961" y="57572"/>
                    <a:pt x="61891" y="2982"/>
                  </a:cubicBezTo>
                  <a:lnTo>
                    <a:pt x="1255769" y="2982"/>
                  </a:lnTo>
                  <a:cubicBezTo>
                    <a:pt x="1315973" y="-24313"/>
                    <a:pt x="1311036" y="140297"/>
                    <a:pt x="1311036" y="309683"/>
                  </a:cubicBezTo>
                  <a:lnTo>
                    <a:pt x="1311036" y="1497785"/>
                  </a:lnTo>
                  <a:cubicBezTo>
                    <a:pt x="1311036" y="1667171"/>
                    <a:pt x="1392085" y="1804486"/>
                    <a:pt x="1222699" y="1804486"/>
                  </a:cubicBezTo>
                  <a:lnTo>
                    <a:pt x="307551" y="1804486"/>
                  </a:lnTo>
                  <a:cubicBezTo>
                    <a:pt x="138165" y="1804486"/>
                    <a:pt x="850" y="1667171"/>
                    <a:pt x="850" y="1497785"/>
                  </a:cubicBezTo>
                  <a:lnTo>
                    <a:pt x="850" y="309683"/>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49" name="25 Rectángulo redondeado"/>
            <p:cNvSpPr/>
            <p:nvPr/>
          </p:nvSpPr>
          <p:spPr>
            <a:xfrm flipH="1">
              <a:off x="2756847" y="4694829"/>
              <a:ext cx="1337479" cy="1339754"/>
            </a:xfrm>
            <a:custGeom>
              <a:avLst/>
              <a:gdLst>
                <a:gd name="connsiteX0" fmla="*/ 0 w 1310186"/>
                <a:gd name="connsiteY0" fmla="*/ 306701 h 1801504"/>
                <a:gd name="connsiteX1" fmla="*/ 306701 w 1310186"/>
                <a:gd name="connsiteY1" fmla="*/ 0 h 1801504"/>
                <a:gd name="connsiteX2" fmla="*/ 1003485 w 1310186"/>
                <a:gd name="connsiteY2" fmla="*/ 0 h 1801504"/>
                <a:gd name="connsiteX3" fmla="*/ 1310186 w 1310186"/>
                <a:gd name="connsiteY3" fmla="*/ 306701 h 1801504"/>
                <a:gd name="connsiteX4" fmla="*/ 1310186 w 1310186"/>
                <a:gd name="connsiteY4" fmla="*/ 1494803 h 1801504"/>
                <a:gd name="connsiteX5" fmla="*/ 1003485 w 1310186"/>
                <a:gd name="connsiteY5" fmla="*/ 1801504 h 1801504"/>
                <a:gd name="connsiteX6" fmla="*/ 306701 w 1310186"/>
                <a:gd name="connsiteY6" fmla="*/ 1801504 h 1801504"/>
                <a:gd name="connsiteX7" fmla="*/ 0 w 1310186"/>
                <a:gd name="connsiteY7" fmla="*/ 1494803 h 1801504"/>
                <a:gd name="connsiteX8" fmla="*/ 0 w 1310186"/>
                <a:gd name="connsiteY8" fmla="*/ 306701 h 1801504"/>
                <a:gd name="connsiteX0" fmla="*/ 0 w 1329567"/>
                <a:gd name="connsiteY0" fmla="*/ 306701 h 1801504"/>
                <a:gd name="connsiteX1" fmla="*/ 306701 w 1329567"/>
                <a:gd name="connsiteY1" fmla="*/ 0 h 1801504"/>
                <a:gd name="connsiteX2" fmla="*/ 1003485 w 1329567"/>
                <a:gd name="connsiteY2" fmla="*/ 0 h 1801504"/>
                <a:gd name="connsiteX3" fmla="*/ 1310186 w 1329567"/>
                <a:gd name="connsiteY3" fmla="*/ 306701 h 1801504"/>
                <a:gd name="connsiteX4" fmla="*/ 1310186 w 1329567"/>
                <a:gd name="connsiteY4" fmla="*/ 1494803 h 1801504"/>
                <a:gd name="connsiteX5" fmla="*/ 1221849 w 1329567"/>
                <a:gd name="connsiteY5" fmla="*/ 1801504 h 1801504"/>
                <a:gd name="connsiteX6" fmla="*/ 306701 w 1329567"/>
                <a:gd name="connsiteY6" fmla="*/ 1801504 h 1801504"/>
                <a:gd name="connsiteX7" fmla="*/ 0 w 1329567"/>
                <a:gd name="connsiteY7" fmla="*/ 1494803 h 1801504"/>
                <a:gd name="connsiteX8" fmla="*/ 0 w 1329567"/>
                <a:gd name="connsiteY8" fmla="*/ 306701 h 1801504"/>
                <a:gd name="connsiteX0" fmla="*/ 60773 w 1390340"/>
                <a:gd name="connsiteY0" fmla="*/ 306701 h 1801504"/>
                <a:gd name="connsiteX1" fmla="*/ 80871 w 1390340"/>
                <a:gd name="connsiteY1" fmla="*/ 0 h 1801504"/>
                <a:gd name="connsiteX2" fmla="*/ 1064258 w 1390340"/>
                <a:gd name="connsiteY2" fmla="*/ 0 h 1801504"/>
                <a:gd name="connsiteX3" fmla="*/ 1370959 w 1390340"/>
                <a:gd name="connsiteY3" fmla="*/ 306701 h 1801504"/>
                <a:gd name="connsiteX4" fmla="*/ 1370959 w 1390340"/>
                <a:gd name="connsiteY4" fmla="*/ 1494803 h 1801504"/>
                <a:gd name="connsiteX5" fmla="*/ 1282622 w 1390340"/>
                <a:gd name="connsiteY5" fmla="*/ 1801504 h 1801504"/>
                <a:gd name="connsiteX6" fmla="*/ 367474 w 1390340"/>
                <a:gd name="connsiteY6" fmla="*/ 1801504 h 1801504"/>
                <a:gd name="connsiteX7" fmla="*/ 60773 w 1390340"/>
                <a:gd name="connsiteY7" fmla="*/ 1494803 h 1801504"/>
                <a:gd name="connsiteX8" fmla="*/ 60773 w 1390340"/>
                <a:gd name="connsiteY8" fmla="*/ 306701 h 1801504"/>
                <a:gd name="connsiteX0" fmla="*/ 34131 w 1363698"/>
                <a:gd name="connsiteY0" fmla="*/ 306701 h 1801504"/>
                <a:gd name="connsiteX1" fmla="*/ 95172 w 1363698"/>
                <a:gd name="connsiteY1" fmla="*/ 0 h 1801504"/>
                <a:gd name="connsiteX2" fmla="*/ 1037616 w 1363698"/>
                <a:gd name="connsiteY2" fmla="*/ 0 h 1801504"/>
                <a:gd name="connsiteX3" fmla="*/ 1344317 w 1363698"/>
                <a:gd name="connsiteY3" fmla="*/ 306701 h 1801504"/>
                <a:gd name="connsiteX4" fmla="*/ 1344317 w 1363698"/>
                <a:gd name="connsiteY4" fmla="*/ 1494803 h 1801504"/>
                <a:gd name="connsiteX5" fmla="*/ 1255980 w 1363698"/>
                <a:gd name="connsiteY5" fmla="*/ 1801504 h 1801504"/>
                <a:gd name="connsiteX6" fmla="*/ 340832 w 1363698"/>
                <a:gd name="connsiteY6" fmla="*/ 1801504 h 1801504"/>
                <a:gd name="connsiteX7" fmla="*/ 34131 w 1363698"/>
                <a:gd name="connsiteY7" fmla="*/ 1494803 h 1801504"/>
                <a:gd name="connsiteX8" fmla="*/ 34131 w 1363698"/>
                <a:gd name="connsiteY8" fmla="*/ 306701 h 1801504"/>
                <a:gd name="connsiteX0" fmla="*/ 34131 w 1378447"/>
                <a:gd name="connsiteY0" fmla="*/ 306701 h 1801504"/>
                <a:gd name="connsiteX1" fmla="*/ 95172 w 1378447"/>
                <a:gd name="connsiteY1" fmla="*/ 0 h 1801504"/>
                <a:gd name="connsiteX2" fmla="*/ 1283276 w 1378447"/>
                <a:gd name="connsiteY2" fmla="*/ 0 h 1801504"/>
                <a:gd name="connsiteX3" fmla="*/ 1344317 w 1378447"/>
                <a:gd name="connsiteY3" fmla="*/ 306701 h 1801504"/>
                <a:gd name="connsiteX4" fmla="*/ 1344317 w 1378447"/>
                <a:gd name="connsiteY4" fmla="*/ 1494803 h 1801504"/>
                <a:gd name="connsiteX5" fmla="*/ 1255980 w 1378447"/>
                <a:gd name="connsiteY5" fmla="*/ 1801504 h 1801504"/>
                <a:gd name="connsiteX6" fmla="*/ 340832 w 1378447"/>
                <a:gd name="connsiteY6" fmla="*/ 1801504 h 1801504"/>
                <a:gd name="connsiteX7" fmla="*/ 34131 w 1378447"/>
                <a:gd name="connsiteY7" fmla="*/ 1494803 h 1801504"/>
                <a:gd name="connsiteX8" fmla="*/ 34131 w 1378447"/>
                <a:gd name="connsiteY8" fmla="*/ 306701 h 1801504"/>
                <a:gd name="connsiteX0" fmla="*/ 34131 w 1378447"/>
                <a:gd name="connsiteY0" fmla="*/ 306701 h 1801504"/>
                <a:gd name="connsiteX1" fmla="*/ 95172 w 1378447"/>
                <a:gd name="connsiteY1" fmla="*/ 0 h 1801504"/>
                <a:gd name="connsiteX2" fmla="*/ 1283276 w 1378447"/>
                <a:gd name="connsiteY2" fmla="*/ 0 h 1801504"/>
                <a:gd name="connsiteX3" fmla="*/ 1344317 w 1378447"/>
                <a:gd name="connsiteY3" fmla="*/ 306701 h 1801504"/>
                <a:gd name="connsiteX4" fmla="*/ 1344317 w 1378447"/>
                <a:gd name="connsiteY4" fmla="*/ 1494803 h 1801504"/>
                <a:gd name="connsiteX5" fmla="*/ 1255980 w 1378447"/>
                <a:gd name="connsiteY5" fmla="*/ 1801504 h 1801504"/>
                <a:gd name="connsiteX6" fmla="*/ 340832 w 1378447"/>
                <a:gd name="connsiteY6" fmla="*/ 1801504 h 1801504"/>
                <a:gd name="connsiteX7" fmla="*/ 34131 w 1378447"/>
                <a:gd name="connsiteY7" fmla="*/ 1494803 h 1801504"/>
                <a:gd name="connsiteX8" fmla="*/ 34131 w 1378447"/>
                <a:gd name="connsiteY8" fmla="*/ 306701 h 1801504"/>
                <a:gd name="connsiteX0" fmla="*/ 850 w 1345166"/>
                <a:gd name="connsiteY0" fmla="*/ 306701 h 1801504"/>
                <a:gd name="connsiteX1" fmla="*/ 61891 w 1345166"/>
                <a:gd name="connsiteY1" fmla="*/ 0 h 1801504"/>
                <a:gd name="connsiteX2" fmla="*/ 1249995 w 1345166"/>
                <a:gd name="connsiteY2" fmla="*/ 0 h 1801504"/>
                <a:gd name="connsiteX3" fmla="*/ 1311036 w 1345166"/>
                <a:gd name="connsiteY3" fmla="*/ 306701 h 1801504"/>
                <a:gd name="connsiteX4" fmla="*/ 1311036 w 1345166"/>
                <a:gd name="connsiteY4" fmla="*/ 1494803 h 1801504"/>
                <a:gd name="connsiteX5" fmla="*/ 1222699 w 1345166"/>
                <a:gd name="connsiteY5" fmla="*/ 1801504 h 1801504"/>
                <a:gd name="connsiteX6" fmla="*/ 307551 w 1345166"/>
                <a:gd name="connsiteY6" fmla="*/ 1801504 h 1801504"/>
                <a:gd name="connsiteX7" fmla="*/ 850 w 1345166"/>
                <a:gd name="connsiteY7" fmla="*/ 1494803 h 1801504"/>
                <a:gd name="connsiteX8" fmla="*/ 850 w 1345166"/>
                <a:gd name="connsiteY8" fmla="*/ 306701 h 1801504"/>
                <a:gd name="connsiteX0" fmla="*/ 850 w 1330417"/>
                <a:gd name="connsiteY0" fmla="*/ 306701 h 1801504"/>
                <a:gd name="connsiteX1" fmla="*/ 61891 w 1330417"/>
                <a:gd name="connsiteY1" fmla="*/ 0 h 1801504"/>
                <a:gd name="connsiteX2" fmla="*/ 1168108 w 1330417"/>
                <a:gd name="connsiteY2" fmla="*/ 0 h 1801504"/>
                <a:gd name="connsiteX3" fmla="*/ 1311036 w 1330417"/>
                <a:gd name="connsiteY3" fmla="*/ 306701 h 1801504"/>
                <a:gd name="connsiteX4" fmla="*/ 1311036 w 1330417"/>
                <a:gd name="connsiteY4" fmla="*/ 1494803 h 1801504"/>
                <a:gd name="connsiteX5" fmla="*/ 1222699 w 1330417"/>
                <a:gd name="connsiteY5" fmla="*/ 1801504 h 1801504"/>
                <a:gd name="connsiteX6" fmla="*/ 307551 w 1330417"/>
                <a:gd name="connsiteY6" fmla="*/ 1801504 h 1801504"/>
                <a:gd name="connsiteX7" fmla="*/ 850 w 1330417"/>
                <a:gd name="connsiteY7" fmla="*/ 1494803 h 1801504"/>
                <a:gd name="connsiteX8" fmla="*/ 850 w 1330417"/>
                <a:gd name="connsiteY8" fmla="*/ 306701 h 1801504"/>
                <a:gd name="connsiteX0" fmla="*/ 850 w 1330417"/>
                <a:gd name="connsiteY0" fmla="*/ 309683 h 1804486"/>
                <a:gd name="connsiteX1" fmla="*/ 61891 w 1330417"/>
                <a:gd name="connsiteY1" fmla="*/ 2982 h 1804486"/>
                <a:gd name="connsiteX2" fmla="*/ 1168108 w 1330417"/>
                <a:gd name="connsiteY2" fmla="*/ 2982 h 1804486"/>
                <a:gd name="connsiteX3" fmla="*/ 1311036 w 1330417"/>
                <a:gd name="connsiteY3" fmla="*/ 309683 h 1804486"/>
                <a:gd name="connsiteX4" fmla="*/ 1311036 w 1330417"/>
                <a:gd name="connsiteY4" fmla="*/ 1497785 h 1804486"/>
                <a:gd name="connsiteX5" fmla="*/ 1222699 w 1330417"/>
                <a:gd name="connsiteY5" fmla="*/ 1804486 h 1804486"/>
                <a:gd name="connsiteX6" fmla="*/ 307551 w 1330417"/>
                <a:gd name="connsiteY6" fmla="*/ 1804486 h 1804486"/>
                <a:gd name="connsiteX7" fmla="*/ 850 w 1330417"/>
                <a:gd name="connsiteY7" fmla="*/ 1497785 h 1804486"/>
                <a:gd name="connsiteX8" fmla="*/ 850 w 1330417"/>
                <a:gd name="connsiteY8" fmla="*/ 309683 h 1804486"/>
                <a:gd name="connsiteX0" fmla="*/ 850 w 1330417"/>
                <a:gd name="connsiteY0" fmla="*/ 309683 h 1804486"/>
                <a:gd name="connsiteX1" fmla="*/ 61891 w 1330417"/>
                <a:gd name="connsiteY1" fmla="*/ 2982 h 1804486"/>
                <a:gd name="connsiteX2" fmla="*/ 1255769 w 1330417"/>
                <a:gd name="connsiteY2" fmla="*/ 2982 h 1804486"/>
                <a:gd name="connsiteX3" fmla="*/ 1311036 w 1330417"/>
                <a:gd name="connsiteY3" fmla="*/ 309683 h 1804486"/>
                <a:gd name="connsiteX4" fmla="*/ 1311036 w 1330417"/>
                <a:gd name="connsiteY4" fmla="*/ 1497785 h 1804486"/>
                <a:gd name="connsiteX5" fmla="*/ 1222699 w 1330417"/>
                <a:gd name="connsiteY5" fmla="*/ 1804486 h 1804486"/>
                <a:gd name="connsiteX6" fmla="*/ 307551 w 1330417"/>
                <a:gd name="connsiteY6" fmla="*/ 1804486 h 1804486"/>
                <a:gd name="connsiteX7" fmla="*/ 850 w 1330417"/>
                <a:gd name="connsiteY7" fmla="*/ 1497785 h 1804486"/>
                <a:gd name="connsiteX8" fmla="*/ 850 w 1330417"/>
                <a:gd name="connsiteY8" fmla="*/ 309683 h 1804486"/>
                <a:gd name="connsiteX0" fmla="*/ 19293 w 1348860"/>
                <a:gd name="connsiteY0" fmla="*/ 309683 h 1804486"/>
                <a:gd name="connsiteX1" fmla="*/ 38759 w 1348860"/>
                <a:gd name="connsiteY1" fmla="*/ 2982 h 1804486"/>
                <a:gd name="connsiteX2" fmla="*/ 1274212 w 1348860"/>
                <a:gd name="connsiteY2" fmla="*/ 2982 h 1804486"/>
                <a:gd name="connsiteX3" fmla="*/ 1329479 w 1348860"/>
                <a:gd name="connsiteY3" fmla="*/ 309683 h 1804486"/>
                <a:gd name="connsiteX4" fmla="*/ 1329479 w 1348860"/>
                <a:gd name="connsiteY4" fmla="*/ 1497785 h 1804486"/>
                <a:gd name="connsiteX5" fmla="*/ 1241142 w 1348860"/>
                <a:gd name="connsiteY5" fmla="*/ 1804486 h 1804486"/>
                <a:gd name="connsiteX6" fmla="*/ 325994 w 1348860"/>
                <a:gd name="connsiteY6" fmla="*/ 1804486 h 1804486"/>
                <a:gd name="connsiteX7" fmla="*/ 19293 w 1348860"/>
                <a:gd name="connsiteY7" fmla="*/ 1497785 h 1804486"/>
                <a:gd name="connsiteX8" fmla="*/ 19293 w 1348860"/>
                <a:gd name="connsiteY8" fmla="*/ 309683 h 1804486"/>
                <a:gd name="connsiteX0" fmla="*/ 4691 w 1334258"/>
                <a:gd name="connsiteY0" fmla="*/ 309683 h 1804486"/>
                <a:gd name="connsiteX1" fmla="*/ 51874 w 1334258"/>
                <a:gd name="connsiteY1" fmla="*/ 2982 h 1804486"/>
                <a:gd name="connsiteX2" fmla="*/ 1259610 w 1334258"/>
                <a:gd name="connsiteY2" fmla="*/ 2982 h 1804486"/>
                <a:gd name="connsiteX3" fmla="*/ 1314877 w 1334258"/>
                <a:gd name="connsiteY3" fmla="*/ 309683 h 1804486"/>
                <a:gd name="connsiteX4" fmla="*/ 1314877 w 1334258"/>
                <a:gd name="connsiteY4" fmla="*/ 1497785 h 1804486"/>
                <a:gd name="connsiteX5" fmla="*/ 1226540 w 1334258"/>
                <a:gd name="connsiteY5" fmla="*/ 1804486 h 1804486"/>
                <a:gd name="connsiteX6" fmla="*/ 311392 w 1334258"/>
                <a:gd name="connsiteY6" fmla="*/ 1804486 h 1804486"/>
                <a:gd name="connsiteX7" fmla="*/ 4691 w 1334258"/>
                <a:gd name="connsiteY7" fmla="*/ 1497785 h 1804486"/>
                <a:gd name="connsiteX8" fmla="*/ 4691 w 1334258"/>
                <a:gd name="connsiteY8" fmla="*/ 309683 h 1804486"/>
                <a:gd name="connsiteX0" fmla="*/ 4691 w 1334258"/>
                <a:gd name="connsiteY0" fmla="*/ 309683 h 1804486"/>
                <a:gd name="connsiteX1" fmla="*/ 51874 w 1334258"/>
                <a:gd name="connsiteY1" fmla="*/ 2982 h 1804486"/>
                <a:gd name="connsiteX2" fmla="*/ 1259610 w 1334258"/>
                <a:gd name="connsiteY2" fmla="*/ 2982 h 1804486"/>
                <a:gd name="connsiteX3" fmla="*/ 1314877 w 1334258"/>
                <a:gd name="connsiteY3" fmla="*/ 309683 h 1804486"/>
                <a:gd name="connsiteX4" fmla="*/ 1314877 w 1334258"/>
                <a:gd name="connsiteY4" fmla="*/ 1497785 h 1804486"/>
                <a:gd name="connsiteX5" fmla="*/ 1226540 w 1334258"/>
                <a:gd name="connsiteY5" fmla="*/ 1804486 h 1804486"/>
                <a:gd name="connsiteX6" fmla="*/ 311392 w 1334258"/>
                <a:gd name="connsiteY6" fmla="*/ 1804486 h 1804486"/>
                <a:gd name="connsiteX7" fmla="*/ 4691 w 1334258"/>
                <a:gd name="connsiteY7" fmla="*/ 1497785 h 1804486"/>
                <a:gd name="connsiteX8" fmla="*/ 4691 w 1334258"/>
                <a:gd name="connsiteY8" fmla="*/ 309683 h 1804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4258" h="1804486">
                  <a:moveTo>
                    <a:pt x="4691" y="309683"/>
                  </a:moveTo>
                  <a:cubicBezTo>
                    <a:pt x="4691" y="140297"/>
                    <a:pt x="-21978" y="57572"/>
                    <a:pt x="51874" y="2982"/>
                  </a:cubicBezTo>
                  <a:lnTo>
                    <a:pt x="1259610" y="2982"/>
                  </a:lnTo>
                  <a:cubicBezTo>
                    <a:pt x="1319814" y="-24313"/>
                    <a:pt x="1314877" y="140297"/>
                    <a:pt x="1314877" y="309683"/>
                  </a:cubicBezTo>
                  <a:lnTo>
                    <a:pt x="1314877" y="1497785"/>
                  </a:lnTo>
                  <a:cubicBezTo>
                    <a:pt x="1314877" y="1667171"/>
                    <a:pt x="1395926" y="1804486"/>
                    <a:pt x="1226540" y="1804486"/>
                  </a:cubicBezTo>
                  <a:lnTo>
                    <a:pt x="311392" y="1804486"/>
                  </a:lnTo>
                  <a:cubicBezTo>
                    <a:pt x="142006" y="1804486"/>
                    <a:pt x="4691" y="1707521"/>
                    <a:pt x="4691" y="1497785"/>
                  </a:cubicBezTo>
                  <a:lnTo>
                    <a:pt x="4691" y="30968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50" name="49 Rectángulo"/>
            <p:cNvSpPr/>
            <p:nvPr/>
          </p:nvSpPr>
          <p:spPr>
            <a:xfrm>
              <a:off x="2511188" y="4121624"/>
              <a:ext cx="272955" cy="1897038"/>
            </a:xfrm>
            <a:prstGeom prst="rect">
              <a:avLst/>
            </a:prstGeom>
            <a:pattFill prst="lgConfetti">
              <a:fgClr>
                <a:schemeClr val="accent1"/>
              </a:fgClr>
              <a:bgClr>
                <a:schemeClr val="bg1"/>
              </a:bgClr>
            </a:patt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51" name="50 Flecha a la derecha con bandas"/>
            <p:cNvSpPr/>
            <p:nvPr/>
          </p:nvSpPr>
          <p:spPr>
            <a:xfrm flipH="1">
              <a:off x="2210937" y="5036024"/>
              <a:ext cx="818866" cy="313898"/>
            </a:xfrm>
            <a:prstGeom prst="stripedRightArrow">
              <a:avLst/>
            </a:prstGeom>
            <a:gradFill>
              <a:gsLst>
                <a:gs pos="0">
                  <a:srgbClr val="002060"/>
                </a:gs>
                <a:gs pos="50000">
                  <a:schemeClr val="accent2">
                    <a:lumMod val="60000"/>
                    <a:lumOff val="40000"/>
                  </a:schemeClr>
                </a:gs>
                <a:gs pos="100000">
                  <a:schemeClr val="accent1">
                    <a:lumMod val="60000"/>
                    <a:lumOff val="40000"/>
                  </a:schemeClr>
                </a:gs>
              </a:gsLst>
              <a:lin ang="10800000" scaled="1"/>
            </a:gradFill>
            <a:ln w="95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52" name="51 CuadroTexto"/>
            <p:cNvSpPr txBox="1"/>
            <p:nvPr/>
          </p:nvSpPr>
          <p:spPr>
            <a:xfrm>
              <a:off x="1405720" y="5363571"/>
              <a:ext cx="864339" cy="523220"/>
            </a:xfrm>
            <a:prstGeom prst="rect">
              <a:avLst/>
            </a:prstGeom>
            <a:noFill/>
          </p:spPr>
          <p:txBody>
            <a:bodyPr wrap="none" rtlCol="0">
              <a:spAutoFit/>
            </a:bodyPr>
            <a:lstStyle/>
            <a:p>
              <a:r>
                <a:rPr lang="es-ES" sz="1400" dirty="0">
                  <a:solidFill>
                    <a:schemeClr val="accent2">
                      <a:lumMod val="50000"/>
                    </a:schemeClr>
                  </a:solidFill>
                  <a:latin typeface="+mj-lt"/>
                </a:rPr>
                <a:t>s</a:t>
              </a:r>
              <a:r>
                <a:rPr lang="es-ES" sz="1400" dirty="0" smtClean="0">
                  <a:solidFill>
                    <a:schemeClr val="accent2">
                      <a:lumMod val="50000"/>
                    </a:schemeClr>
                  </a:solidFill>
                  <a:latin typeface="+mj-lt"/>
                </a:rPr>
                <a:t>olución </a:t>
              </a:r>
            </a:p>
            <a:p>
              <a:r>
                <a:rPr lang="es-ES" sz="1400" dirty="0" smtClean="0">
                  <a:solidFill>
                    <a:schemeClr val="accent2">
                      <a:lumMod val="50000"/>
                    </a:schemeClr>
                  </a:solidFill>
                  <a:latin typeface="+mj-lt"/>
                </a:rPr>
                <a:t>diluida</a:t>
              </a:r>
              <a:endParaRPr lang="es-ES" sz="1400" dirty="0">
                <a:solidFill>
                  <a:schemeClr val="accent2">
                    <a:lumMod val="50000"/>
                  </a:schemeClr>
                </a:solidFill>
                <a:latin typeface="+mj-lt"/>
              </a:endParaRPr>
            </a:p>
          </p:txBody>
        </p:sp>
        <p:sp>
          <p:nvSpPr>
            <p:cNvPr id="53" name="52 CuadroTexto"/>
            <p:cNvSpPr txBox="1"/>
            <p:nvPr/>
          </p:nvSpPr>
          <p:spPr>
            <a:xfrm>
              <a:off x="1885667" y="3741761"/>
              <a:ext cx="1039067" cy="307777"/>
            </a:xfrm>
            <a:prstGeom prst="rect">
              <a:avLst/>
            </a:prstGeom>
            <a:noFill/>
          </p:spPr>
          <p:txBody>
            <a:bodyPr wrap="none" rtlCol="0">
              <a:spAutoFit/>
            </a:bodyPr>
            <a:lstStyle/>
            <a:p>
              <a:r>
                <a:rPr lang="es-ES" sz="1400" dirty="0" smtClean="0">
                  <a:solidFill>
                    <a:srgbClr val="C00000"/>
                  </a:solidFill>
                  <a:latin typeface="+mj-lt"/>
                </a:rPr>
                <a:t>membrana</a:t>
              </a:r>
              <a:endParaRPr lang="es-ES" sz="1400" dirty="0">
                <a:solidFill>
                  <a:srgbClr val="C00000"/>
                </a:solidFill>
                <a:latin typeface="+mj-lt"/>
              </a:endParaRPr>
            </a:p>
          </p:txBody>
        </p:sp>
        <p:sp>
          <p:nvSpPr>
            <p:cNvPr id="54" name="53 CuadroTexto"/>
            <p:cNvSpPr txBox="1"/>
            <p:nvPr/>
          </p:nvSpPr>
          <p:spPr>
            <a:xfrm>
              <a:off x="2936542" y="5352197"/>
              <a:ext cx="1144865" cy="523220"/>
            </a:xfrm>
            <a:prstGeom prst="rect">
              <a:avLst/>
            </a:prstGeom>
            <a:noFill/>
          </p:spPr>
          <p:txBody>
            <a:bodyPr wrap="none" rtlCol="0">
              <a:spAutoFit/>
            </a:bodyPr>
            <a:lstStyle/>
            <a:p>
              <a:r>
                <a:rPr lang="es-ES" sz="1400" dirty="0">
                  <a:solidFill>
                    <a:schemeClr val="bg1"/>
                  </a:solidFill>
                  <a:latin typeface="+mj-lt"/>
                </a:rPr>
                <a:t>s</a:t>
              </a:r>
              <a:r>
                <a:rPr lang="es-ES" sz="1400" dirty="0" smtClean="0">
                  <a:solidFill>
                    <a:schemeClr val="bg1"/>
                  </a:solidFill>
                  <a:latin typeface="+mj-lt"/>
                </a:rPr>
                <a:t>olución </a:t>
              </a:r>
            </a:p>
            <a:p>
              <a:r>
                <a:rPr lang="es-ES" sz="1400" dirty="0" smtClean="0">
                  <a:solidFill>
                    <a:schemeClr val="bg1"/>
                  </a:solidFill>
                  <a:latin typeface="+mj-lt"/>
                </a:rPr>
                <a:t>concentrada</a:t>
              </a:r>
              <a:endParaRPr lang="es-ES" sz="1400" dirty="0">
                <a:solidFill>
                  <a:schemeClr val="bg1"/>
                </a:solidFill>
                <a:latin typeface="+mj-lt"/>
              </a:endParaRPr>
            </a:p>
          </p:txBody>
        </p:sp>
        <p:sp>
          <p:nvSpPr>
            <p:cNvPr id="21" name="20 Rectángulo"/>
            <p:cNvSpPr/>
            <p:nvPr/>
          </p:nvSpPr>
          <p:spPr>
            <a:xfrm>
              <a:off x="2797791" y="4449172"/>
              <a:ext cx="1282889" cy="259306"/>
            </a:xfrm>
            <a:prstGeom prst="rect">
              <a:avLst/>
            </a:prstGeom>
            <a:gradFill flip="none" rotWithShape="1">
              <a:gsLst>
                <a:gs pos="0">
                  <a:srgbClr val="996600"/>
                </a:gs>
                <a:gs pos="50000">
                  <a:srgbClr val="CC9900"/>
                </a:gs>
                <a:gs pos="100000">
                  <a:srgbClr val="808000"/>
                </a:gs>
              </a:gsLst>
              <a:lin ang="108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22" name="21 Rectángulo"/>
            <p:cNvSpPr/>
            <p:nvPr/>
          </p:nvSpPr>
          <p:spPr>
            <a:xfrm>
              <a:off x="3357349" y="3848668"/>
              <a:ext cx="95534" cy="600502"/>
            </a:xfrm>
            <a:prstGeom prst="rect">
              <a:avLst/>
            </a:prstGeom>
            <a:solidFill>
              <a:srgbClr val="8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cxnSp>
          <p:nvCxnSpPr>
            <p:cNvPr id="29" name="28 Conector recto de flecha"/>
            <p:cNvCxnSpPr/>
            <p:nvPr/>
          </p:nvCxnSpPr>
          <p:spPr>
            <a:xfrm>
              <a:off x="3002507" y="3848669"/>
              <a:ext cx="0" cy="614149"/>
            </a:xfrm>
            <a:prstGeom prst="straightConnector1">
              <a:avLst/>
            </a:prstGeom>
            <a:ln w="5715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54 Conector recto de flecha"/>
            <p:cNvCxnSpPr/>
            <p:nvPr/>
          </p:nvCxnSpPr>
          <p:spPr>
            <a:xfrm>
              <a:off x="3195850" y="3837295"/>
              <a:ext cx="0" cy="614149"/>
            </a:xfrm>
            <a:prstGeom prst="straightConnector1">
              <a:avLst/>
            </a:prstGeom>
            <a:ln w="5715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55 Conector recto de flecha"/>
            <p:cNvCxnSpPr/>
            <p:nvPr/>
          </p:nvCxnSpPr>
          <p:spPr>
            <a:xfrm>
              <a:off x="3607558" y="3853218"/>
              <a:ext cx="0" cy="614149"/>
            </a:xfrm>
            <a:prstGeom prst="straightConnector1">
              <a:avLst/>
            </a:prstGeom>
            <a:ln w="5715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56 Conector recto de flecha"/>
            <p:cNvCxnSpPr/>
            <p:nvPr/>
          </p:nvCxnSpPr>
          <p:spPr>
            <a:xfrm>
              <a:off x="3814549" y="3828197"/>
              <a:ext cx="0" cy="614149"/>
            </a:xfrm>
            <a:prstGeom prst="straightConnector1">
              <a:avLst/>
            </a:prstGeom>
            <a:ln w="5715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58" name="57 CuadroTexto"/>
          <p:cNvSpPr txBox="1"/>
          <p:nvPr/>
        </p:nvSpPr>
        <p:spPr>
          <a:xfrm>
            <a:off x="4490113" y="4230805"/>
            <a:ext cx="4039737" cy="1477328"/>
          </a:xfrm>
          <a:prstGeom prst="rect">
            <a:avLst/>
          </a:prstGeom>
          <a:noFill/>
        </p:spPr>
        <p:txBody>
          <a:bodyPr wrap="square" rtlCol="0">
            <a:spAutoFit/>
          </a:bodyPr>
          <a:lstStyle/>
          <a:p>
            <a:pPr algn="just"/>
            <a:r>
              <a:rPr lang="es-ES" dirty="0" smtClean="0">
                <a:latin typeface="+mj-lt"/>
              </a:rPr>
              <a:t>Se trata de una técnica que permite llevar agua desde una disolución concentrada a otra diluida a través de una membrana semipermeable (solo permite el paso de agua).</a:t>
            </a:r>
            <a:endParaRPr lang="es-ES" dirty="0">
              <a:latin typeface="+mj-lt"/>
            </a:endParaRPr>
          </a:p>
        </p:txBody>
      </p:sp>
      <p:sp>
        <p:nvSpPr>
          <p:cNvPr id="31" name="30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Propiedades coligativas</a:t>
            </a:r>
            <a:endParaRPr lang="es-ES" b="1" dirty="0">
              <a:solidFill>
                <a:srgbClr val="C00000"/>
              </a:solidFill>
              <a:latin typeface="+mj-lt"/>
            </a:endParaRPr>
          </a:p>
        </p:txBody>
      </p:sp>
      <p:sp>
        <p:nvSpPr>
          <p:cNvPr id="32" name="31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33"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25</a:t>
            </a:fld>
            <a:endParaRPr lang="es-ES" dirty="0">
              <a:solidFill>
                <a:schemeClr val="accent6">
                  <a:lumMod val="50000"/>
                </a:schemeClr>
              </a:solidFill>
            </a:endParaRPr>
          </a:p>
        </p:txBody>
      </p:sp>
      <p:sp>
        <p:nvSpPr>
          <p:cNvPr id="34" name="33 CuadroTexto"/>
          <p:cNvSpPr txBox="1"/>
          <p:nvPr/>
        </p:nvSpPr>
        <p:spPr>
          <a:xfrm>
            <a:off x="382135" y="846161"/>
            <a:ext cx="5500049" cy="369332"/>
          </a:xfrm>
          <a:prstGeom prst="rect">
            <a:avLst/>
          </a:prstGeom>
          <a:noFill/>
        </p:spPr>
        <p:txBody>
          <a:bodyPr wrap="square" rtlCol="0">
            <a:spAutoFit/>
          </a:bodyPr>
          <a:lstStyle/>
          <a:p>
            <a:r>
              <a:rPr lang="es-ES" b="1" dirty="0" smtClean="0">
                <a:solidFill>
                  <a:srgbClr val="C00000"/>
                </a:solidFill>
                <a:latin typeface="+mj-lt"/>
              </a:rPr>
              <a:t>4.4.  </a:t>
            </a:r>
            <a:r>
              <a:rPr lang="es-ES" b="1" dirty="0" smtClean="0">
                <a:solidFill>
                  <a:srgbClr val="00B050"/>
                </a:solidFill>
                <a:latin typeface="+mj-lt"/>
              </a:rPr>
              <a:t>Ósmosis</a:t>
            </a:r>
            <a:endParaRPr lang="es-ES" b="1" dirty="0">
              <a:solidFill>
                <a:srgbClr val="00B050"/>
              </a:solidFill>
              <a:latin typeface="+mj-lt"/>
            </a:endParaRPr>
          </a:p>
        </p:txBody>
      </p:sp>
    </p:spTree>
    <p:extLst>
      <p:ext uri="{BB962C8B-B14F-4D97-AF65-F5344CB8AC3E}">
        <p14:creationId xmlns:p14="http://schemas.microsoft.com/office/powerpoint/2010/main" val="28844639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1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1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10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left)">
                                      <p:cBhvr>
                                        <p:cTn id="27" dur="1000"/>
                                        <p:tgtEl>
                                          <p:spTgt spid="58"/>
                                        </p:tgtEl>
                                      </p:cBhvr>
                                    </p:animEffect>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 to="" calcmode="lin" valueType="num">
                                      <p:cBhvr>
                                        <p:cTn id="32" dur="1" fill="hold"/>
                                        <p:tgtEl>
                                          <p:spTgt spid="3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9" grpId="0"/>
      <p:bldP spid="20" grpId="0" animBg="1"/>
      <p:bldP spid="35" grpId="0" animBg="1"/>
      <p:bldP spid="58"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30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Propiedades coligativas</a:t>
            </a:r>
            <a:endParaRPr lang="es-ES" b="1" dirty="0">
              <a:solidFill>
                <a:srgbClr val="C00000"/>
              </a:solidFill>
            </a:endParaRPr>
          </a:p>
        </p:txBody>
      </p:sp>
      <p:sp>
        <p:nvSpPr>
          <p:cNvPr id="32" name="31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III. DISOLUCIONES</a:t>
            </a:r>
            <a:endParaRPr lang="es-ES" b="1" dirty="0">
              <a:solidFill>
                <a:srgbClr val="4F81BD">
                  <a:lumMod val="75000"/>
                </a:srgbClr>
              </a:solidFill>
            </a:endParaRPr>
          </a:p>
        </p:txBody>
      </p:sp>
      <p:sp>
        <p:nvSpPr>
          <p:cNvPr id="33"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rgbClr val="F79646">
                    <a:lumMod val="50000"/>
                  </a:srgbClr>
                </a:solidFill>
              </a:rPr>
              <a:pPr/>
              <a:t>26</a:t>
            </a:fld>
            <a:endParaRPr lang="es-ES" dirty="0">
              <a:solidFill>
                <a:srgbClr val="F79646">
                  <a:lumMod val="50000"/>
                </a:srgbClr>
              </a:solidFill>
            </a:endParaRPr>
          </a:p>
        </p:txBody>
      </p:sp>
      <p:sp>
        <p:nvSpPr>
          <p:cNvPr id="28" name="27 CuadroTexto"/>
          <p:cNvSpPr txBox="1"/>
          <p:nvPr/>
        </p:nvSpPr>
        <p:spPr>
          <a:xfrm>
            <a:off x="504548" y="1021773"/>
            <a:ext cx="181331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a:t>
            </a:r>
            <a:r>
              <a:rPr lang="es-ES" b="1" dirty="0" smtClean="0">
                <a:solidFill>
                  <a:schemeClr val="bg1"/>
                </a:solidFill>
                <a:latin typeface="+mj-lt"/>
              </a:rPr>
              <a:t>  14</a:t>
            </a:r>
            <a:endParaRPr lang="es-ES" b="1" dirty="0">
              <a:solidFill>
                <a:schemeClr val="bg1"/>
              </a:solidFill>
              <a:latin typeface="+mj-lt"/>
            </a:endParaRPr>
          </a:p>
        </p:txBody>
      </p:sp>
      <p:sp>
        <p:nvSpPr>
          <p:cNvPr id="37" name="36 CuadroTexto"/>
          <p:cNvSpPr txBox="1"/>
          <p:nvPr/>
        </p:nvSpPr>
        <p:spPr>
          <a:xfrm>
            <a:off x="409431" y="1558445"/>
            <a:ext cx="8161361" cy="646331"/>
          </a:xfrm>
          <a:prstGeom prst="rect">
            <a:avLst/>
          </a:prstGeom>
          <a:noFill/>
        </p:spPr>
        <p:txBody>
          <a:bodyPr wrap="square" rtlCol="0">
            <a:spAutoFit/>
          </a:bodyPr>
          <a:lstStyle/>
          <a:p>
            <a:pPr algn="just"/>
            <a:r>
              <a:rPr lang="es-ES" dirty="0" smtClean="0">
                <a:latin typeface="+mj-lt"/>
              </a:rPr>
              <a:t>Calcula la presión osmótica, a 20 ºC, de una disolución acuosa formada por 1,75 g de sacarosa (C</a:t>
            </a:r>
            <a:r>
              <a:rPr lang="es-ES" baseline="-25000" dirty="0" smtClean="0">
                <a:latin typeface="+mj-lt"/>
              </a:rPr>
              <a:t>12</a:t>
            </a:r>
            <a:r>
              <a:rPr lang="es-ES" dirty="0" smtClean="0">
                <a:latin typeface="+mj-lt"/>
              </a:rPr>
              <a:t>H</a:t>
            </a:r>
            <a:r>
              <a:rPr lang="es-ES" baseline="-25000" dirty="0" smtClean="0">
                <a:latin typeface="+mj-lt"/>
              </a:rPr>
              <a:t>22</a:t>
            </a:r>
            <a:r>
              <a:rPr lang="es-ES" dirty="0" smtClean="0">
                <a:latin typeface="+mj-lt"/>
              </a:rPr>
              <a:t>O</a:t>
            </a:r>
            <a:r>
              <a:rPr lang="es-ES" baseline="-25000" dirty="0" smtClean="0">
                <a:latin typeface="+mj-lt"/>
              </a:rPr>
              <a:t>11</a:t>
            </a:r>
            <a:r>
              <a:rPr lang="es-ES" dirty="0" smtClean="0">
                <a:latin typeface="+mj-lt"/>
              </a:rPr>
              <a:t>) disueltos en 150 cm3 de disolución.</a:t>
            </a:r>
            <a:endParaRPr lang="es-ES" dirty="0">
              <a:latin typeface="+mj-lt"/>
            </a:endParaRPr>
          </a:p>
        </p:txBody>
      </p:sp>
    </p:spTree>
    <p:extLst>
      <p:ext uri="{BB962C8B-B14F-4D97-AF65-F5344CB8AC3E}">
        <p14:creationId xmlns:p14="http://schemas.microsoft.com/office/powerpoint/2010/main" val="27938953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2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up)">
                                      <p:cBhvr>
                                        <p:cTn id="12"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7"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37 CuadroTexto"/>
          <p:cNvSpPr txBox="1"/>
          <p:nvPr/>
        </p:nvSpPr>
        <p:spPr>
          <a:xfrm>
            <a:off x="396216" y="807134"/>
            <a:ext cx="3575716" cy="369332"/>
          </a:xfrm>
          <a:prstGeom prst="rect">
            <a:avLst/>
          </a:prstGeom>
          <a:noFill/>
        </p:spPr>
        <p:txBody>
          <a:bodyPr wrap="square" rtlCol="0">
            <a:spAutoFit/>
          </a:bodyPr>
          <a:lstStyle/>
          <a:p>
            <a:r>
              <a:rPr lang="es-ES" b="1" dirty="0" smtClean="0">
                <a:solidFill>
                  <a:srgbClr val="C00000"/>
                </a:solidFill>
                <a:latin typeface="+mj-lt"/>
              </a:rPr>
              <a:t>5.1.  </a:t>
            </a:r>
            <a:r>
              <a:rPr lang="es-ES" b="1" dirty="0" smtClean="0">
                <a:solidFill>
                  <a:srgbClr val="00B050"/>
                </a:solidFill>
                <a:latin typeface="+mj-lt"/>
              </a:rPr>
              <a:t>Suspensiones y coloides</a:t>
            </a:r>
            <a:endParaRPr lang="es-ES" b="1" dirty="0">
              <a:solidFill>
                <a:srgbClr val="00B050"/>
              </a:solidFill>
              <a:latin typeface="+mj-lt"/>
            </a:endParaRPr>
          </a:p>
        </p:txBody>
      </p:sp>
      <p:grpSp>
        <p:nvGrpSpPr>
          <p:cNvPr id="130" name="129 Grupo"/>
          <p:cNvGrpSpPr/>
          <p:nvPr/>
        </p:nvGrpSpPr>
        <p:grpSpPr>
          <a:xfrm>
            <a:off x="6325217" y="1503527"/>
            <a:ext cx="1505732" cy="2913854"/>
            <a:chOff x="6557229" y="1585414"/>
            <a:chExt cx="1505732" cy="2913854"/>
          </a:xfrm>
        </p:grpSpPr>
        <p:grpSp>
          <p:nvGrpSpPr>
            <p:cNvPr id="82" name="81 Grupo"/>
            <p:cNvGrpSpPr/>
            <p:nvPr/>
          </p:nvGrpSpPr>
          <p:grpSpPr>
            <a:xfrm>
              <a:off x="6632812" y="1585414"/>
              <a:ext cx="1380698" cy="2372436"/>
              <a:chOff x="1282889" y="2224584"/>
              <a:chExt cx="1514902" cy="2404283"/>
            </a:xfrm>
          </p:grpSpPr>
          <p:sp>
            <p:nvSpPr>
              <p:cNvPr id="83" name="82 Cilindro"/>
              <p:cNvSpPr/>
              <p:nvPr/>
            </p:nvSpPr>
            <p:spPr>
              <a:xfrm>
                <a:off x="1282889" y="2238233"/>
                <a:ext cx="1514901" cy="2374710"/>
              </a:xfrm>
              <a:prstGeom prst="ca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84" name="83 Cilindro"/>
              <p:cNvSpPr/>
              <p:nvPr/>
            </p:nvSpPr>
            <p:spPr>
              <a:xfrm>
                <a:off x="1282889" y="2224584"/>
                <a:ext cx="1514902" cy="928049"/>
              </a:xfrm>
              <a:prstGeom prst="can">
                <a:avLst>
                  <a:gd name="adj" fmla="val 3165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85" name="84 Elipse"/>
              <p:cNvSpPr/>
              <p:nvPr/>
            </p:nvSpPr>
            <p:spPr>
              <a:xfrm>
                <a:off x="1285163" y="4205787"/>
                <a:ext cx="1487607" cy="42308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86" name="85 Elipse"/>
              <p:cNvSpPr/>
              <p:nvPr/>
            </p:nvSpPr>
            <p:spPr>
              <a:xfrm>
                <a:off x="1296537" y="2852384"/>
                <a:ext cx="1487607" cy="30025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grpSp>
        <p:pic>
          <p:nvPicPr>
            <p:cNvPr id="307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66268" y="2493466"/>
              <a:ext cx="386212" cy="38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9"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14453" y="2973413"/>
              <a:ext cx="386212" cy="38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71068" y="3275937"/>
              <a:ext cx="386212" cy="38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1"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23720" y="3332804"/>
              <a:ext cx="386212" cy="38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17062" y="2516212"/>
              <a:ext cx="386212" cy="38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77976" y="2591274"/>
              <a:ext cx="386212" cy="38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43522" y="3125813"/>
              <a:ext cx="386212" cy="38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11927" y="2984784"/>
              <a:ext cx="181497" cy="181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 name="Picture 6"/>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05019" y="3601207"/>
              <a:ext cx="181497" cy="181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9" name="Picture 6"/>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89933" y="3207698"/>
              <a:ext cx="181497" cy="181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0" name="Picture 6"/>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05354" y="3646700"/>
              <a:ext cx="181497" cy="181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1" name="Picture 6"/>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58004" y="2980235"/>
              <a:ext cx="181497" cy="181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 name="Picture 6"/>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32231" y="2914270"/>
              <a:ext cx="181497" cy="181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6"/>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16894" y="2657237"/>
              <a:ext cx="181497" cy="181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4" name="Picture 6"/>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46715" y="3683094"/>
              <a:ext cx="181497" cy="181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6" name="125 CuadroTexto"/>
            <p:cNvSpPr txBox="1"/>
            <p:nvPr/>
          </p:nvSpPr>
          <p:spPr>
            <a:xfrm>
              <a:off x="6557229" y="3976048"/>
              <a:ext cx="1505732" cy="523220"/>
            </a:xfrm>
            <a:prstGeom prst="rect">
              <a:avLst/>
            </a:prstGeom>
            <a:noFill/>
          </p:spPr>
          <p:txBody>
            <a:bodyPr wrap="none" rtlCol="0">
              <a:spAutoFit/>
            </a:bodyPr>
            <a:lstStyle/>
            <a:p>
              <a:pPr algn="ctr"/>
              <a:r>
                <a:rPr lang="es-ES" sz="1400" b="1" dirty="0" smtClean="0">
                  <a:effectLst>
                    <a:outerShdw blurRad="38100" dist="38100" dir="2700000" algn="tl">
                      <a:srgbClr val="000000">
                        <a:alpha val="43137"/>
                      </a:srgbClr>
                    </a:outerShdw>
                  </a:effectLst>
                  <a:latin typeface="+mj-lt"/>
                </a:rPr>
                <a:t>suspensión</a:t>
              </a:r>
            </a:p>
            <a:p>
              <a:pPr algn="ctr"/>
              <a:r>
                <a:rPr lang="es-ES" sz="1400" dirty="0" smtClean="0">
                  <a:latin typeface="+mj-lt"/>
                </a:rPr>
                <a:t>(m. heterogénea)</a:t>
              </a:r>
              <a:endParaRPr lang="es-ES" sz="1400" dirty="0">
                <a:latin typeface="+mj-lt"/>
              </a:endParaRPr>
            </a:p>
          </p:txBody>
        </p:sp>
      </p:grpSp>
      <p:sp>
        <p:nvSpPr>
          <p:cNvPr id="127" name="126 CuadroTexto"/>
          <p:cNvSpPr txBox="1"/>
          <p:nvPr/>
        </p:nvSpPr>
        <p:spPr>
          <a:xfrm>
            <a:off x="6073252" y="5005893"/>
            <a:ext cx="2129051" cy="1169551"/>
          </a:xfrm>
          <a:prstGeom prst="rect">
            <a:avLst/>
          </a:prstGeom>
          <a:noFill/>
        </p:spPr>
        <p:txBody>
          <a:bodyPr wrap="square" rtlCol="0">
            <a:spAutoFit/>
          </a:bodyPr>
          <a:lstStyle/>
          <a:p>
            <a:pPr algn="just"/>
            <a:r>
              <a:rPr lang="es-ES" sz="1400" dirty="0" smtClean="0">
                <a:latin typeface="+mj-lt"/>
              </a:rPr>
              <a:t>Son opacas o translucidas. Las partículas se observan a simple vista o mediante microscopio óptico</a:t>
            </a:r>
            <a:endParaRPr lang="es-ES" sz="1400" dirty="0">
              <a:latin typeface="+mj-lt"/>
            </a:endParaRPr>
          </a:p>
        </p:txBody>
      </p:sp>
      <p:sp>
        <p:nvSpPr>
          <p:cNvPr id="128" name="127 CuadroTexto"/>
          <p:cNvSpPr txBox="1"/>
          <p:nvPr/>
        </p:nvSpPr>
        <p:spPr>
          <a:xfrm>
            <a:off x="3452884" y="5003968"/>
            <a:ext cx="2183641" cy="738664"/>
          </a:xfrm>
          <a:prstGeom prst="rect">
            <a:avLst/>
          </a:prstGeom>
          <a:noFill/>
        </p:spPr>
        <p:txBody>
          <a:bodyPr wrap="square" rtlCol="0">
            <a:spAutoFit/>
          </a:bodyPr>
          <a:lstStyle/>
          <a:p>
            <a:pPr algn="just"/>
            <a:r>
              <a:rPr lang="es-ES" sz="1400" dirty="0" smtClean="0">
                <a:latin typeface="+mj-lt"/>
              </a:rPr>
              <a:t>Las partículas se reconocen por que reflejan y refractan la luz</a:t>
            </a:r>
            <a:endParaRPr lang="es-ES" sz="1400" dirty="0">
              <a:latin typeface="+mj-lt"/>
            </a:endParaRPr>
          </a:p>
        </p:txBody>
      </p:sp>
      <p:sp>
        <p:nvSpPr>
          <p:cNvPr id="25" name="24 Flecha derecha"/>
          <p:cNvSpPr/>
          <p:nvPr/>
        </p:nvSpPr>
        <p:spPr>
          <a:xfrm>
            <a:off x="791571" y="4435523"/>
            <a:ext cx="7588154" cy="564388"/>
          </a:xfrm>
          <a:prstGeom prst="rightArrow">
            <a:avLst>
              <a:gd name="adj1" fmla="val 74183"/>
              <a:gd name="adj2" fmla="val 75241"/>
            </a:avLst>
          </a:prstGeom>
          <a:gradFill flip="none"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mc:AlternateContent xmlns:mc="http://schemas.openxmlformats.org/markup-compatibility/2006" xmlns:a14="http://schemas.microsoft.com/office/drawing/2010/main">
        <mc:Choice Requires="a14">
          <p:sp>
            <p:nvSpPr>
              <p:cNvPr id="2" name="1 CuadroTexto"/>
              <p:cNvSpPr txBox="1"/>
              <p:nvPr/>
            </p:nvSpPr>
            <p:spPr>
              <a:xfrm>
                <a:off x="5936776" y="4544704"/>
                <a:ext cx="2070823" cy="33079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400" b="1" i="1" smtClean="0">
                          <a:latin typeface="Cambria Math"/>
                          <a:ea typeface="Cambria Math"/>
                        </a:rPr>
                        <m:t>𝒕𝒂𝒎𝒂</m:t>
                      </m:r>
                      <m:r>
                        <a:rPr lang="es-ES" sz="1400" b="1" i="1" smtClean="0">
                          <a:latin typeface="Cambria Math"/>
                          <a:ea typeface="Cambria Math"/>
                        </a:rPr>
                        <m:t>ñ</m:t>
                      </m:r>
                      <m:r>
                        <a:rPr lang="es-ES" sz="1400" b="1" i="1" smtClean="0">
                          <a:latin typeface="Cambria Math"/>
                          <a:ea typeface="Cambria Math"/>
                        </a:rPr>
                        <m:t>𝒐</m:t>
                      </m:r>
                      <m:r>
                        <a:rPr lang="es-ES" sz="1400" b="1" i="1" smtClean="0">
                          <a:latin typeface="Cambria Math"/>
                          <a:ea typeface="Cambria Math"/>
                        </a:rPr>
                        <m:t>&gt;</m:t>
                      </m:r>
                      <m:r>
                        <a:rPr lang="es-ES" sz="1400" b="1" i="1" smtClean="0">
                          <a:latin typeface="Cambria Math"/>
                          <a:ea typeface="Cambria Math"/>
                        </a:rPr>
                        <m:t>𝟐</m:t>
                      </m:r>
                      <m:r>
                        <a:rPr lang="es-ES" sz="1400" b="1" i="1" smtClean="0">
                          <a:latin typeface="Cambria Math"/>
                          <a:ea typeface="Cambria Math"/>
                        </a:rPr>
                        <m:t>·</m:t>
                      </m:r>
                      <m:sSup>
                        <m:sSupPr>
                          <m:ctrlPr>
                            <a:rPr lang="es-ES" sz="1400" b="1" i="1" smtClean="0">
                              <a:latin typeface="Cambria Math" panose="02040503050406030204" pitchFamily="18" charset="0"/>
                              <a:ea typeface="Cambria Math"/>
                            </a:rPr>
                          </m:ctrlPr>
                        </m:sSupPr>
                        <m:e>
                          <m:r>
                            <a:rPr lang="es-ES" sz="1400" b="1" i="1" smtClean="0">
                              <a:latin typeface="Cambria Math"/>
                              <a:ea typeface="Cambria Math"/>
                            </a:rPr>
                            <m:t>𝟏𝟎</m:t>
                          </m:r>
                        </m:e>
                        <m:sup>
                          <m:r>
                            <a:rPr lang="es-ES" sz="1400" b="1" i="1" smtClean="0">
                              <a:latin typeface="Cambria Math"/>
                              <a:ea typeface="Cambria Math"/>
                            </a:rPr>
                            <m:t>−</m:t>
                          </m:r>
                          <m:r>
                            <a:rPr lang="es-ES" sz="1400" b="1" i="1" smtClean="0">
                              <a:latin typeface="Cambria Math"/>
                              <a:ea typeface="Cambria Math"/>
                            </a:rPr>
                            <m:t>𝟓</m:t>
                          </m:r>
                        </m:sup>
                      </m:sSup>
                      <m:r>
                        <a:rPr lang="es-ES" sz="1400" b="1" i="1" smtClean="0">
                          <a:latin typeface="Cambria Math"/>
                          <a:ea typeface="Cambria Math"/>
                        </a:rPr>
                        <m:t> </m:t>
                      </m:r>
                      <m:r>
                        <a:rPr lang="es-ES" sz="1400" b="1" i="1" smtClean="0">
                          <a:latin typeface="Cambria Math"/>
                          <a:ea typeface="Cambria Math"/>
                        </a:rPr>
                        <m:t>𝒄𝒎</m:t>
                      </m:r>
                    </m:oMath>
                  </m:oMathPara>
                </a14:m>
                <a:endParaRPr lang="es-ES" sz="1400" b="1" dirty="0">
                  <a:latin typeface="+mj-lt"/>
                </a:endParaRPr>
              </a:p>
            </p:txBody>
          </p:sp>
        </mc:Choice>
        <mc:Fallback xmlns="">
          <p:sp>
            <p:nvSpPr>
              <p:cNvPr id="2" name="1 CuadroTexto"/>
              <p:cNvSpPr txBox="1">
                <a:spLocks noRot="1" noChangeAspect="1" noMove="1" noResize="1" noEditPoints="1" noAdjustHandles="1" noChangeArrowheads="1" noChangeShapeType="1" noTextEdit="1"/>
              </p:cNvSpPr>
              <p:nvPr/>
            </p:nvSpPr>
            <p:spPr>
              <a:xfrm>
                <a:off x="5936776" y="4544704"/>
                <a:ext cx="2070823" cy="330796"/>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4" name="93 CuadroTexto"/>
              <p:cNvSpPr txBox="1"/>
              <p:nvPr/>
            </p:nvSpPr>
            <p:spPr>
              <a:xfrm>
                <a:off x="2909248" y="4533330"/>
                <a:ext cx="2942279" cy="33079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400" b="1" i="1" smtClean="0">
                          <a:latin typeface="Cambria Math"/>
                          <a:ea typeface="Cambria Math"/>
                        </a:rPr>
                        <m:t>𝟐</m:t>
                      </m:r>
                      <m:r>
                        <a:rPr lang="es-ES" sz="1400" b="1" i="1" smtClean="0">
                          <a:latin typeface="Cambria Math"/>
                          <a:ea typeface="Cambria Math"/>
                        </a:rPr>
                        <m:t>·</m:t>
                      </m:r>
                      <m:sSup>
                        <m:sSupPr>
                          <m:ctrlPr>
                            <a:rPr lang="es-ES" sz="1400" b="1" i="1" smtClean="0">
                              <a:latin typeface="Cambria Math" panose="02040503050406030204" pitchFamily="18" charset="0"/>
                              <a:ea typeface="Cambria Math"/>
                            </a:rPr>
                          </m:ctrlPr>
                        </m:sSupPr>
                        <m:e>
                          <m:r>
                            <a:rPr lang="es-ES" sz="1400" b="1" i="1" smtClean="0">
                              <a:latin typeface="Cambria Math"/>
                              <a:ea typeface="Cambria Math"/>
                            </a:rPr>
                            <m:t>𝟏𝟎</m:t>
                          </m:r>
                        </m:e>
                        <m:sup>
                          <m:r>
                            <a:rPr lang="es-ES" sz="1400" b="1" i="1" smtClean="0">
                              <a:latin typeface="Cambria Math"/>
                              <a:ea typeface="Cambria Math"/>
                            </a:rPr>
                            <m:t>−</m:t>
                          </m:r>
                          <m:r>
                            <a:rPr lang="es-ES" sz="1400" b="1" i="1" smtClean="0">
                              <a:latin typeface="Cambria Math"/>
                              <a:ea typeface="Cambria Math"/>
                            </a:rPr>
                            <m:t>𝟕</m:t>
                          </m:r>
                        </m:sup>
                      </m:sSup>
                      <m:r>
                        <a:rPr lang="es-ES" sz="1400" b="1" i="1" smtClean="0">
                          <a:latin typeface="Cambria Math"/>
                          <a:ea typeface="Cambria Math"/>
                        </a:rPr>
                        <m:t>&lt;</m:t>
                      </m:r>
                      <m:r>
                        <a:rPr lang="es-ES" sz="1400" b="1" i="1" smtClean="0">
                          <a:latin typeface="Cambria Math"/>
                          <a:ea typeface="Cambria Math"/>
                        </a:rPr>
                        <m:t>𝒕𝒂𝒎𝒂</m:t>
                      </m:r>
                      <m:r>
                        <a:rPr lang="es-ES" sz="1400" b="1" i="1" smtClean="0">
                          <a:latin typeface="Cambria Math"/>
                          <a:ea typeface="Cambria Math"/>
                        </a:rPr>
                        <m:t>ñ</m:t>
                      </m:r>
                      <m:r>
                        <a:rPr lang="es-ES" sz="1400" b="1" i="1" smtClean="0">
                          <a:latin typeface="Cambria Math"/>
                          <a:ea typeface="Cambria Math"/>
                        </a:rPr>
                        <m:t>𝒐</m:t>
                      </m:r>
                      <m:r>
                        <a:rPr lang="es-ES" sz="1400" b="1" i="1" smtClean="0">
                          <a:latin typeface="Cambria Math"/>
                          <a:ea typeface="Cambria Math"/>
                        </a:rPr>
                        <m:t>&lt;</m:t>
                      </m:r>
                      <m:r>
                        <a:rPr lang="es-ES" sz="1400" b="1" i="1" smtClean="0">
                          <a:latin typeface="Cambria Math"/>
                          <a:ea typeface="Cambria Math"/>
                        </a:rPr>
                        <m:t>𝟐</m:t>
                      </m:r>
                      <m:r>
                        <a:rPr lang="es-ES" sz="1400" b="1" i="1" smtClean="0">
                          <a:latin typeface="Cambria Math"/>
                          <a:ea typeface="Cambria Math"/>
                        </a:rPr>
                        <m:t>·</m:t>
                      </m:r>
                      <m:sSup>
                        <m:sSupPr>
                          <m:ctrlPr>
                            <a:rPr lang="es-ES" sz="1400" b="1" i="1" smtClean="0">
                              <a:latin typeface="Cambria Math" panose="02040503050406030204" pitchFamily="18" charset="0"/>
                              <a:ea typeface="Cambria Math"/>
                            </a:rPr>
                          </m:ctrlPr>
                        </m:sSupPr>
                        <m:e>
                          <m:r>
                            <a:rPr lang="es-ES" sz="1400" b="1" i="1" smtClean="0">
                              <a:latin typeface="Cambria Math"/>
                              <a:ea typeface="Cambria Math"/>
                            </a:rPr>
                            <m:t>𝟏𝟎</m:t>
                          </m:r>
                        </m:e>
                        <m:sup>
                          <m:r>
                            <a:rPr lang="es-ES" sz="1400" b="1" i="1" smtClean="0">
                              <a:latin typeface="Cambria Math"/>
                              <a:ea typeface="Cambria Math"/>
                            </a:rPr>
                            <m:t>−</m:t>
                          </m:r>
                          <m:r>
                            <a:rPr lang="es-ES" sz="1400" b="1" i="1" smtClean="0">
                              <a:latin typeface="Cambria Math"/>
                              <a:ea typeface="Cambria Math"/>
                            </a:rPr>
                            <m:t>𝟓</m:t>
                          </m:r>
                        </m:sup>
                      </m:sSup>
                      <m:r>
                        <a:rPr lang="es-ES" sz="1400" b="1" i="1" smtClean="0">
                          <a:latin typeface="Cambria Math"/>
                          <a:ea typeface="Cambria Math"/>
                        </a:rPr>
                        <m:t> </m:t>
                      </m:r>
                      <m:r>
                        <a:rPr lang="es-ES" sz="1400" b="1" i="1" smtClean="0">
                          <a:latin typeface="Cambria Math"/>
                          <a:ea typeface="Cambria Math"/>
                        </a:rPr>
                        <m:t>𝒄𝒎</m:t>
                      </m:r>
                    </m:oMath>
                  </m:oMathPara>
                </a14:m>
                <a:endParaRPr lang="es-ES" sz="1400" b="1" dirty="0">
                  <a:latin typeface="+mj-lt"/>
                </a:endParaRPr>
              </a:p>
            </p:txBody>
          </p:sp>
        </mc:Choice>
        <mc:Fallback xmlns="">
          <p:sp>
            <p:nvSpPr>
              <p:cNvPr id="94" name="93 CuadroTexto"/>
              <p:cNvSpPr txBox="1">
                <a:spLocks noRot="1" noChangeAspect="1" noMove="1" noResize="1" noEditPoints="1" noAdjustHandles="1" noChangeArrowheads="1" noChangeShapeType="1" noTextEdit="1"/>
              </p:cNvSpPr>
              <p:nvPr/>
            </p:nvSpPr>
            <p:spPr>
              <a:xfrm>
                <a:off x="2909248" y="4533330"/>
                <a:ext cx="2942279" cy="330796"/>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5" name="94 CuadroTexto"/>
              <p:cNvSpPr txBox="1"/>
              <p:nvPr/>
            </p:nvSpPr>
            <p:spPr>
              <a:xfrm>
                <a:off x="837063" y="4535605"/>
                <a:ext cx="2070823" cy="32656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400" b="1" i="1" smtClean="0">
                          <a:latin typeface="Cambria Math"/>
                          <a:ea typeface="Cambria Math"/>
                        </a:rPr>
                        <m:t>𝒕𝒂𝒎𝒂</m:t>
                      </m:r>
                      <m:r>
                        <a:rPr lang="es-ES" sz="1400" b="1" i="1" smtClean="0">
                          <a:latin typeface="Cambria Math"/>
                          <a:ea typeface="Cambria Math"/>
                        </a:rPr>
                        <m:t>ñ</m:t>
                      </m:r>
                      <m:r>
                        <a:rPr lang="es-ES" sz="1400" b="1" i="1" smtClean="0">
                          <a:latin typeface="Cambria Math"/>
                          <a:ea typeface="Cambria Math"/>
                        </a:rPr>
                        <m:t>𝒐</m:t>
                      </m:r>
                      <m:r>
                        <a:rPr lang="es-ES" sz="1400" b="1" i="1" smtClean="0">
                          <a:latin typeface="Cambria Math"/>
                          <a:ea typeface="Cambria Math"/>
                        </a:rPr>
                        <m:t>&lt;</m:t>
                      </m:r>
                      <m:r>
                        <a:rPr lang="es-ES" sz="1400" b="1" i="1" smtClean="0">
                          <a:latin typeface="Cambria Math"/>
                          <a:ea typeface="Cambria Math"/>
                        </a:rPr>
                        <m:t>𝟐</m:t>
                      </m:r>
                      <m:r>
                        <a:rPr lang="es-ES" sz="1400" b="1" i="1" smtClean="0">
                          <a:latin typeface="Cambria Math"/>
                          <a:ea typeface="Cambria Math"/>
                        </a:rPr>
                        <m:t>·</m:t>
                      </m:r>
                      <m:sSup>
                        <m:sSupPr>
                          <m:ctrlPr>
                            <a:rPr lang="es-ES" sz="1400" b="1" i="1" smtClean="0">
                              <a:latin typeface="Cambria Math" panose="02040503050406030204" pitchFamily="18" charset="0"/>
                              <a:ea typeface="Cambria Math"/>
                            </a:rPr>
                          </m:ctrlPr>
                        </m:sSupPr>
                        <m:e>
                          <m:r>
                            <a:rPr lang="es-ES" sz="1400" b="1" i="1" smtClean="0">
                              <a:latin typeface="Cambria Math"/>
                              <a:ea typeface="Cambria Math"/>
                            </a:rPr>
                            <m:t>𝟏𝟎</m:t>
                          </m:r>
                        </m:e>
                        <m:sup>
                          <m:r>
                            <a:rPr lang="es-ES" sz="1400" b="1" i="1" smtClean="0">
                              <a:latin typeface="Cambria Math"/>
                              <a:ea typeface="Cambria Math"/>
                            </a:rPr>
                            <m:t>−</m:t>
                          </m:r>
                          <m:r>
                            <a:rPr lang="es-ES" sz="1400" b="1" i="1" smtClean="0">
                              <a:latin typeface="Cambria Math"/>
                              <a:ea typeface="Cambria Math"/>
                            </a:rPr>
                            <m:t>𝟕</m:t>
                          </m:r>
                        </m:sup>
                      </m:sSup>
                      <m:r>
                        <a:rPr lang="es-ES" sz="1400" b="1" i="1" smtClean="0">
                          <a:latin typeface="Cambria Math"/>
                          <a:ea typeface="Cambria Math"/>
                        </a:rPr>
                        <m:t> </m:t>
                      </m:r>
                      <m:r>
                        <a:rPr lang="es-ES" sz="1400" b="1" i="1" smtClean="0">
                          <a:latin typeface="Cambria Math"/>
                          <a:ea typeface="Cambria Math"/>
                        </a:rPr>
                        <m:t>𝒄𝒎</m:t>
                      </m:r>
                    </m:oMath>
                  </m:oMathPara>
                </a14:m>
                <a:endParaRPr lang="es-ES" sz="1400" b="1" dirty="0">
                  <a:latin typeface="+mj-lt"/>
                </a:endParaRPr>
              </a:p>
            </p:txBody>
          </p:sp>
        </mc:Choice>
        <mc:Fallback xmlns="">
          <p:sp>
            <p:nvSpPr>
              <p:cNvPr id="95" name="94 CuadroTexto"/>
              <p:cNvSpPr txBox="1">
                <a:spLocks noRot="1" noChangeAspect="1" noMove="1" noResize="1" noEditPoints="1" noAdjustHandles="1" noChangeArrowheads="1" noChangeShapeType="1" noTextEdit="1"/>
              </p:cNvSpPr>
              <p:nvPr/>
            </p:nvSpPr>
            <p:spPr>
              <a:xfrm>
                <a:off x="837063" y="4535605"/>
                <a:ext cx="2070823" cy="326564"/>
              </a:xfrm>
              <a:prstGeom prst="rect">
                <a:avLst/>
              </a:prstGeom>
              <a:blipFill rotWithShape="1">
                <a:blip r:embed="rId6"/>
                <a:stretch>
                  <a:fillRect/>
                </a:stretch>
              </a:blipFill>
            </p:spPr>
            <p:txBody>
              <a:bodyPr/>
              <a:lstStyle/>
              <a:p>
                <a:r>
                  <a:rPr lang="es-ES">
                    <a:noFill/>
                  </a:rPr>
                  <a:t> </a:t>
                </a:r>
              </a:p>
            </p:txBody>
          </p:sp>
        </mc:Fallback>
      </mc:AlternateContent>
      <p:sp>
        <p:nvSpPr>
          <p:cNvPr id="96" name="95 CuadroTexto"/>
          <p:cNvSpPr txBox="1"/>
          <p:nvPr/>
        </p:nvSpPr>
        <p:spPr>
          <a:xfrm>
            <a:off x="793844" y="5019891"/>
            <a:ext cx="2195015" cy="954107"/>
          </a:xfrm>
          <a:prstGeom prst="rect">
            <a:avLst/>
          </a:prstGeom>
          <a:noFill/>
        </p:spPr>
        <p:txBody>
          <a:bodyPr wrap="square" rtlCol="0">
            <a:spAutoFit/>
          </a:bodyPr>
          <a:lstStyle/>
          <a:p>
            <a:pPr algn="just"/>
            <a:r>
              <a:rPr lang="es-ES" sz="1400" dirty="0">
                <a:latin typeface="+mj-lt"/>
              </a:rPr>
              <a:t>S</a:t>
            </a:r>
            <a:r>
              <a:rPr lang="es-ES" sz="1400" dirty="0" smtClean="0">
                <a:latin typeface="+mj-lt"/>
              </a:rPr>
              <a:t>on transparentes, porque las partículas quedan descompuestas en moléculas o iones</a:t>
            </a:r>
            <a:endParaRPr lang="es-ES" sz="1400" dirty="0">
              <a:latin typeface="+mj-lt"/>
            </a:endParaRPr>
          </a:p>
        </p:txBody>
      </p:sp>
      <p:grpSp>
        <p:nvGrpSpPr>
          <p:cNvPr id="134" name="133 Grupo"/>
          <p:cNvGrpSpPr/>
          <p:nvPr/>
        </p:nvGrpSpPr>
        <p:grpSpPr>
          <a:xfrm>
            <a:off x="968684" y="1432332"/>
            <a:ext cx="1797314" cy="2828851"/>
            <a:chOff x="1139736" y="1651379"/>
            <a:chExt cx="1797314" cy="2828851"/>
          </a:xfrm>
        </p:grpSpPr>
        <p:sp>
          <p:nvSpPr>
            <p:cNvPr id="40" name="39 Cilindro"/>
            <p:cNvSpPr/>
            <p:nvPr/>
          </p:nvSpPr>
          <p:spPr>
            <a:xfrm>
              <a:off x="1510125" y="1664008"/>
              <a:ext cx="1214649" cy="2197223"/>
            </a:xfrm>
            <a:prstGeom prst="ca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41" name="40 Cilindro"/>
            <p:cNvSpPr/>
            <p:nvPr/>
          </p:nvSpPr>
          <p:spPr>
            <a:xfrm>
              <a:off x="1510125" y="1651379"/>
              <a:ext cx="1214650" cy="858686"/>
            </a:xfrm>
            <a:prstGeom prst="can">
              <a:avLst>
                <a:gd name="adj" fmla="val 3165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42" name="41 Elipse"/>
            <p:cNvSpPr/>
            <p:nvPr/>
          </p:nvSpPr>
          <p:spPr>
            <a:xfrm>
              <a:off x="1511948" y="3484506"/>
              <a:ext cx="1192765" cy="391459"/>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43" name="42 Elipse"/>
            <p:cNvSpPr/>
            <p:nvPr/>
          </p:nvSpPr>
          <p:spPr>
            <a:xfrm>
              <a:off x="1521068" y="2232257"/>
              <a:ext cx="1192765" cy="277809"/>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pic>
          <p:nvPicPr>
            <p:cNvPr id="3074" name="Picture 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39115" y="2575352"/>
              <a:ext cx="167849" cy="167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05663" y="2618569"/>
              <a:ext cx="167849" cy="167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4039" y="2743674"/>
              <a:ext cx="167849" cy="167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32290" y="2950665"/>
              <a:ext cx="167849" cy="167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48463" y="3157656"/>
              <a:ext cx="167849" cy="167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Picture 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19227" y="3173578"/>
              <a:ext cx="167849" cy="167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98170" y="3203149"/>
              <a:ext cx="167849" cy="167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 name="Picture 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7604" y="3421513"/>
              <a:ext cx="167849" cy="167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6105" y="3601208"/>
              <a:ext cx="167849" cy="167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8881" y="3562540"/>
              <a:ext cx="167849" cy="167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 name="Picture 4"/>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6607" y="2905174"/>
              <a:ext cx="138277" cy="138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 name="Picture 4"/>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5109" y="3371472"/>
              <a:ext cx="138277" cy="138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 name="Picture 4"/>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96065" y="2745949"/>
              <a:ext cx="138277" cy="138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 name="Picture 4"/>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07772" y="2570804"/>
              <a:ext cx="138277" cy="138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 name="Picture 4"/>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32375" y="3351000"/>
              <a:ext cx="138277" cy="138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 name="Picture 4"/>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41389" y="3560266"/>
              <a:ext cx="138277" cy="138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1" name="Picture 4"/>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57813" y="3617131"/>
              <a:ext cx="138277" cy="138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 name="Picture 4"/>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9020" y="3046200"/>
              <a:ext cx="138277" cy="138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22 CuadroTexto"/>
            <p:cNvSpPr txBox="1"/>
            <p:nvPr/>
          </p:nvSpPr>
          <p:spPr>
            <a:xfrm>
              <a:off x="1139736" y="3957010"/>
              <a:ext cx="1797314" cy="523220"/>
            </a:xfrm>
            <a:prstGeom prst="rect">
              <a:avLst/>
            </a:prstGeom>
            <a:noFill/>
          </p:spPr>
          <p:txBody>
            <a:bodyPr wrap="square" rtlCol="0">
              <a:spAutoFit/>
            </a:bodyPr>
            <a:lstStyle/>
            <a:p>
              <a:pPr algn="ctr"/>
              <a:r>
                <a:rPr lang="es-ES" sz="1400" b="1" dirty="0" smtClean="0">
                  <a:effectLst>
                    <a:outerShdw blurRad="38100" dist="38100" dir="2700000" algn="tl">
                      <a:srgbClr val="000000">
                        <a:alpha val="43137"/>
                      </a:srgbClr>
                    </a:outerShdw>
                  </a:effectLst>
                  <a:latin typeface="+mj-lt"/>
                </a:rPr>
                <a:t>disolución verdadera</a:t>
              </a:r>
            </a:p>
            <a:p>
              <a:pPr algn="ctr"/>
              <a:r>
                <a:rPr lang="es-ES" sz="1400" dirty="0" smtClean="0">
                  <a:latin typeface="+mj-lt"/>
                </a:rPr>
                <a:t>(m. homogénea)</a:t>
              </a:r>
              <a:endParaRPr lang="es-ES" sz="1400" dirty="0">
                <a:latin typeface="+mj-lt"/>
              </a:endParaRPr>
            </a:p>
          </p:txBody>
        </p:sp>
      </p:grpSp>
      <p:grpSp>
        <p:nvGrpSpPr>
          <p:cNvPr id="135" name="134 Grupo"/>
          <p:cNvGrpSpPr/>
          <p:nvPr/>
        </p:nvGrpSpPr>
        <p:grpSpPr>
          <a:xfrm>
            <a:off x="2704531" y="1530822"/>
            <a:ext cx="3658219" cy="2843341"/>
            <a:chOff x="2890823" y="1612709"/>
            <a:chExt cx="3658219" cy="2843341"/>
          </a:xfrm>
        </p:grpSpPr>
        <p:sp>
          <p:nvSpPr>
            <p:cNvPr id="97" name="96 CuadroTexto"/>
            <p:cNvSpPr txBox="1"/>
            <p:nvPr/>
          </p:nvSpPr>
          <p:spPr>
            <a:xfrm>
              <a:off x="2890823" y="3209498"/>
              <a:ext cx="1085169" cy="307777"/>
            </a:xfrm>
            <a:prstGeom prst="rect">
              <a:avLst/>
            </a:prstGeom>
            <a:noFill/>
          </p:spPr>
          <p:txBody>
            <a:bodyPr wrap="none" rtlCol="0">
              <a:spAutoFit/>
            </a:bodyPr>
            <a:lstStyle/>
            <a:p>
              <a:r>
                <a:rPr lang="es-ES" sz="1400" dirty="0" smtClean="0">
                  <a:latin typeface="+mj-lt"/>
                </a:rPr>
                <a:t>dispersante</a:t>
              </a:r>
              <a:endParaRPr lang="es-ES" sz="1400" dirty="0">
                <a:latin typeface="+mj-lt"/>
              </a:endParaRPr>
            </a:p>
          </p:txBody>
        </p:sp>
        <p:grpSp>
          <p:nvGrpSpPr>
            <p:cNvPr id="133" name="132 Grupo"/>
            <p:cNvGrpSpPr/>
            <p:nvPr/>
          </p:nvGrpSpPr>
          <p:grpSpPr>
            <a:xfrm>
              <a:off x="3805505" y="1612709"/>
              <a:ext cx="2743537" cy="2843341"/>
              <a:chOff x="3805505" y="1612709"/>
              <a:chExt cx="2743537" cy="2843341"/>
            </a:xfrm>
          </p:grpSpPr>
          <p:grpSp>
            <p:nvGrpSpPr>
              <p:cNvPr id="77" name="76 Grupo"/>
              <p:cNvGrpSpPr/>
              <p:nvPr/>
            </p:nvGrpSpPr>
            <p:grpSpPr>
              <a:xfrm>
                <a:off x="4053385" y="1612709"/>
                <a:ext cx="1257868" cy="2249607"/>
                <a:chOff x="1282889" y="2224584"/>
                <a:chExt cx="1514902" cy="2404283"/>
              </a:xfrm>
            </p:grpSpPr>
            <p:sp>
              <p:nvSpPr>
                <p:cNvPr id="78" name="77 Cilindro"/>
                <p:cNvSpPr/>
                <p:nvPr/>
              </p:nvSpPr>
              <p:spPr>
                <a:xfrm>
                  <a:off x="1282889" y="2238233"/>
                  <a:ext cx="1514901" cy="2374710"/>
                </a:xfrm>
                <a:prstGeom prst="ca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79" name="78 Cilindro"/>
                <p:cNvSpPr/>
                <p:nvPr/>
              </p:nvSpPr>
              <p:spPr>
                <a:xfrm>
                  <a:off x="1282889" y="2224584"/>
                  <a:ext cx="1514902" cy="928049"/>
                </a:xfrm>
                <a:prstGeom prst="can">
                  <a:avLst>
                    <a:gd name="adj" fmla="val 3165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80" name="79 Elipse"/>
                <p:cNvSpPr/>
                <p:nvPr/>
              </p:nvSpPr>
              <p:spPr>
                <a:xfrm>
                  <a:off x="1285163" y="4205787"/>
                  <a:ext cx="1487607" cy="42308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81" name="80 Elipse"/>
                <p:cNvSpPr/>
                <p:nvPr/>
              </p:nvSpPr>
              <p:spPr>
                <a:xfrm>
                  <a:off x="1296537" y="2852384"/>
                  <a:ext cx="1487607" cy="30025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grpSp>
          <p:pic>
            <p:nvPicPr>
              <p:cNvPr id="70" name="Picture 3"/>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57605" y="2741400"/>
                <a:ext cx="277031" cy="27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73192" y="2479818"/>
                <a:ext cx="277031" cy="27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 name="Picture 3"/>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76219" y="2482092"/>
                <a:ext cx="277031" cy="27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 name="Picture 3"/>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35024" y="2577627"/>
                <a:ext cx="277031" cy="27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9" name="Picture 3"/>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59627" y="3275937"/>
                <a:ext cx="277031" cy="27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3"/>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48505" y="3114438"/>
                <a:ext cx="277031" cy="27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 name="Picture 3"/>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82876" y="3448808"/>
                <a:ext cx="277031" cy="27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 name="Picture 3"/>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03514" y="2932468"/>
                <a:ext cx="277031" cy="27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 name="Picture 3"/>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60129" y="3139458"/>
                <a:ext cx="277031" cy="27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50613" y="3012081"/>
                <a:ext cx="167848" cy="167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3" name="Picture 5"/>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30560" y="2850581"/>
                <a:ext cx="167848" cy="167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4" name="Picture 5"/>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41514" y="2702731"/>
                <a:ext cx="167848" cy="167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 name="Picture 5"/>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30393" y="3441984"/>
                <a:ext cx="167848" cy="167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 name="Picture 5"/>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59712" y="3553441"/>
                <a:ext cx="167848" cy="167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7" name="Picture 5"/>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08148" y="3569363"/>
                <a:ext cx="167848" cy="167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5" name="124 CuadroTexto"/>
              <p:cNvSpPr txBox="1"/>
              <p:nvPr/>
            </p:nvSpPr>
            <p:spPr>
              <a:xfrm>
                <a:off x="3805505" y="3932830"/>
                <a:ext cx="1600118" cy="523220"/>
              </a:xfrm>
              <a:prstGeom prst="rect">
                <a:avLst/>
              </a:prstGeom>
              <a:noFill/>
            </p:spPr>
            <p:txBody>
              <a:bodyPr wrap="none" rtlCol="0">
                <a:spAutoFit/>
              </a:bodyPr>
              <a:lstStyle/>
              <a:p>
                <a:pPr algn="ctr"/>
                <a:r>
                  <a:rPr lang="es-ES" sz="1400" b="1" dirty="0">
                    <a:effectLst>
                      <a:outerShdw blurRad="38100" dist="38100" dir="2700000" algn="tl">
                        <a:srgbClr val="000000">
                          <a:alpha val="43137"/>
                        </a:srgbClr>
                      </a:outerShdw>
                    </a:effectLst>
                    <a:latin typeface="+mj-lt"/>
                  </a:rPr>
                  <a:t>d</a:t>
                </a:r>
                <a:r>
                  <a:rPr lang="es-ES" sz="1400" b="1" dirty="0" smtClean="0">
                    <a:effectLst>
                      <a:outerShdw blurRad="38100" dist="38100" dir="2700000" algn="tl">
                        <a:srgbClr val="000000">
                          <a:alpha val="43137"/>
                        </a:srgbClr>
                      </a:outerShdw>
                    </a:effectLst>
                    <a:latin typeface="+mj-lt"/>
                  </a:rPr>
                  <a:t>isolución coloidal</a:t>
                </a:r>
              </a:p>
              <a:p>
                <a:pPr algn="ctr"/>
                <a:r>
                  <a:rPr lang="es-ES" sz="1400" dirty="0" smtClean="0">
                    <a:latin typeface="+mj-lt"/>
                  </a:rPr>
                  <a:t>(m. heterogénea)</a:t>
                </a:r>
                <a:endParaRPr lang="es-ES" sz="1400" dirty="0">
                  <a:latin typeface="+mj-lt"/>
                </a:endParaRPr>
              </a:p>
            </p:txBody>
          </p:sp>
          <p:sp>
            <p:nvSpPr>
              <p:cNvPr id="19" name="18 CuadroTexto"/>
              <p:cNvSpPr txBox="1"/>
              <p:nvPr/>
            </p:nvSpPr>
            <p:spPr>
              <a:xfrm>
                <a:off x="5336274" y="1992573"/>
                <a:ext cx="1212768" cy="307777"/>
              </a:xfrm>
              <a:prstGeom prst="rect">
                <a:avLst/>
              </a:prstGeom>
              <a:noFill/>
            </p:spPr>
            <p:txBody>
              <a:bodyPr wrap="none" rtlCol="0">
                <a:spAutoFit/>
              </a:bodyPr>
              <a:lstStyle/>
              <a:p>
                <a:r>
                  <a:rPr lang="es-ES" sz="1400" dirty="0">
                    <a:latin typeface="+mj-lt"/>
                  </a:rPr>
                  <a:t>f</a:t>
                </a:r>
                <a:r>
                  <a:rPr lang="es-ES" sz="1400" dirty="0" smtClean="0">
                    <a:latin typeface="+mj-lt"/>
                  </a:rPr>
                  <a:t>ase dispersa</a:t>
                </a:r>
                <a:endParaRPr lang="es-ES" sz="1400" dirty="0">
                  <a:latin typeface="+mj-lt"/>
                </a:endParaRPr>
              </a:p>
            </p:txBody>
          </p:sp>
          <p:cxnSp>
            <p:nvCxnSpPr>
              <p:cNvPr id="21" name="20 Conector recto de flecha"/>
              <p:cNvCxnSpPr/>
              <p:nvPr/>
            </p:nvCxnSpPr>
            <p:spPr>
              <a:xfrm flipH="1">
                <a:off x="5145206" y="2279176"/>
                <a:ext cx="477672" cy="777922"/>
              </a:xfrm>
              <a:prstGeom prst="straightConnector1">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8" name="97 Conector recto de flecha"/>
              <p:cNvCxnSpPr/>
              <p:nvPr/>
            </p:nvCxnSpPr>
            <p:spPr>
              <a:xfrm flipV="1">
                <a:off x="3862316" y="2906973"/>
                <a:ext cx="327546" cy="368489"/>
              </a:xfrm>
              <a:prstGeom prst="straightConnector1">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sp>
        <p:nvSpPr>
          <p:cNvPr id="136" name="135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Suspensiones y disoluciones coloidales</a:t>
            </a:r>
            <a:endParaRPr lang="es-ES" b="1" dirty="0">
              <a:solidFill>
                <a:srgbClr val="C00000"/>
              </a:solidFill>
              <a:latin typeface="+mj-lt"/>
            </a:endParaRPr>
          </a:p>
        </p:txBody>
      </p:sp>
      <p:sp>
        <p:nvSpPr>
          <p:cNvPr id="137" name="136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38"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27</a:t>
            </a:fld>
            <a:endParaRPr lang="es-ES" dirty="0">
              <a:solidFill>
                <a:schemeClr val="accent6">
                  <a:lumMod val="50000"/>
                </a:schemeClr>
              </a:solidFill>
            </a:endParaRPr>
          </a:p>
        </p:txBody>
      </p:sp>
    </p:spTree>
    <p:extLst>
      <p:ext uri="{BB962C8B-B14F-4D97-AF65-F5344CB8AC3E}">
        <p14:creationId xmlns:p14="http://schemas.microsoft.com/office/powerpoint/2010/main" val="29569086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10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34"/>
                                        </p:tgtEl>
                                        <p:attrNameLst>
                                          <p:attrName>style.visibility</p:attrName>
                                        </p:attrNameLst>
                                      </p:cBhvr>
                                      <p:to>
                                        <p:strVal val="visible"/>
                                      </p:to>
                                    </p:set>
                                    <p:anim to="" calcmode="lin" valueType="num">
                                      <p:cBhvr>
                                        <p:cTn id="12" dur="1" fill="hold"/>
                                        <p:tgtEl>
                                          <p:spTgt spid="13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35"/>
                                        </p:tgtEl>
                                        <p:attrNameLst>
                                          <p:attrName>style.visibility</p:attrName>
                                        </p:attrNameLst>
                                      </p:cBhvr>
                                      <p:to>
                                        <p:strVal val="visible"/>
                                      </p:to>
                                    </p:set>
                                    <p:anim to="" calcmode="lin" valueType="num">
                                      <p:cBhvr>
                                        <p:cTn id="17" dur="1" fill="hold"/>
                                        <p:tgtEl>
                                          <p:spTgt spid="135"/>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30"/>
                                        </p:tgtEl>
                                        <p:attrNameLst>
                                          <p:attrName>style.visibility</p:attrName>
                                        </p:attrNameLst>
                                      </p:cBhvr>
                                      <p:to>
                                        <p:strVal val="visible"/>
                                      </p:to>
                                    </p:set>
                                    <p:anim to="" calcmode="lin" valueType="num">
                                      <p:cBhvr>
                                        <p:cTn id="22" dur="1" fill="hold"/>
                                        <p:tgtEl>
                                          <p:spTgt spid="13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1000"/>
                                        <p:tgtEl>
                                          <p:spTgt spid="2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1000"/>
                                        <p:tgtEl>
                                          <p:spTgt spid="2"/>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94"/>
                                        </p:tgtEl>
                                        <p:attrNameLst>
                                          <p:attrName>style.visibility</p:attrName>
                                        </p:attrNameLst>
                                      </p:cBhvr>
                                      <p:to>
                                        <p:strVal val="visible"/>
                                      </p:to>
                                    </p:set>
                                    <p:animEffect transition="in" filter="wipe(left)">
                                      <p:cBhvr>
                                        <p:cTn id="33" dur="1000"/>
                                        <p:tgtEl>
                                          <p:spTgt spid="9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95"/>
                                        </p:tgtEl>
                                        <p:attrNameLst>
                                          <p:attrName>style.visibility</p:attrName>
                                        </p:attrNameLst>
                                      </p:cBhvr>
                                      <p:to>
                                        <p:strVal val="visible"/>
                                      </p:to>
                                    </p:set>
                                    <p:animEffect transition="in" filter="wipe(left)">
                                      <p:cBhvr>
                                        <p:cTn id="36" dur="1000"/>
                                        <p:tgtEl>
                                          <p:spTgt spid="9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96"/>
                                        </p:tgtEl>
                                        <p:attrNameLst>
                                          <p:attrName>style.visibility</p:attrName>
                                        </p:attrNameLst>
                                      </p:cBhvr>
                                      <p:to>
                                        <p:strVal val="visible"/>
                                      </p:to>
                                    </p:set>
                                    <p:animEffect transition="in" filter="wipe(left)">
                                      <p:cBhvr>
                                        <p:cTn id="41" dur="1000"/>
                                        <p:tgtEl>
                                          <p:spTgt spid="9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28"/>
                                        </p:tgtEl>
                                        <p:attrNameLst>
                                          <p:attrName>style.visibility</p:attrName>
                                        </p:attrNameLst>
                                      </p:cBhvr>
                                      <p:to>
                                        <p:strVal val="visible"/>
                                      </p:to>
                                    </p:set>
                                    <p:animEffect transition="in" filter="wipe(left)">
                                      <p:cBhvr>
                                        <p:cTn id="46" dur="1000"/>
                                        <p:tgtEl>
                                          <p:spTgt spid="12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27"/>
                                        </p:tgtEl>
                                        <p:attrNameLst>
                                          <p:attrName>style.visibility</p:attrName>
                                        </p:attrNameLst>
                                      </p:cBhvr>
                                      <p:to>
                                        <p:strVal val="visible"/>
                                      </p:to>
                                    </p:set>
                                    <p:animEffect transition="in" filter="wipe(left)">
                                      <p:cBhvr>
                                        <p:cTn id="49" dur="10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127" grpId="0"/>
      <p:bldP spid="128" grpId="0"/>
      <p:bldP spid="25" grpId="0" animBg="1"/>
      <p:bldP spid="2" grpId="0" animBg="1"/>
      <p:bldP spid="94" grpId="0" animBg="1"/>
      <p:bldP spid="95" grpId="0" animBg="1"/>
      <p:bldP spid="96"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37 CuadroTexto"/>
          <p:cNvSpPr txBox="1"/>
          <p:nvPr/>
        </p:nvSpPr>
        <p:spPr>
          <a:xfrm>
            <a:off x="423079" y="846162"/>
            <a:ext cx="3575716" cy="369332"/>
          </a:xfrm>
          <a:prstGeom prst="rect">
            <a:avLst/>
          </a:prstGeom>
          <a:noFill/>
        </p:spPr>
        <p:txBody>
          <a:bodyPr wrap="square" rtlCol="0">
            <a:spAutoFit/>
          </a:bodyPr>
          <a:lstStyle/>
          <a:p>
            <a:r>
              <a:rPr lang="es-ES" b="1" dirty="0" smtClean="0">
                <a:solidFill>
                  <a:srgbClr val="C00000"/>
                </a:solidFill>
                <a:latin typeface="+mj-lt"/>
              </a:rPr>
              <a:t>5.1.  </a:t>
            </a:r>
            <a:r>
              <a:rPr lang="es-ES" b="1" dirty="0" smtClean="0">
                <a:solidFill>
                  <a:srgbClr val="00B050"/>
                </a:solidFill>
                <a:latin typeface="+mj-lt"/>
              </a:rPr>
              <a:t>Suspensiones y coloides</a:t>
            </a:r>
            <a:endParaRPr lang="es-ES" b="1" dirty="0">
              <a:solidFill>
                <a:srgbClr val="00B050"/>
              </a:solidFill>
              <a:latin typeface="+mj-lt"/>
            </a:endParaRPr>
          </a:p>
        </p:txBody>
      </p:sp>
      <p:graphicFrame>
        <p:nvGraphicFramePr>
          <p:cNvPr id="19" name="18 Tabla"/>
          <p:cNvGraphicFramePr>
            <a:graphicFrameLocks noGrp="1"/>
          </p:cNvGraphicFramePr>
          <p:nvPr>
            <p:extLst>
              <p:ext uri="{D42A27DB-BD31-4B8C-83A1-F6EECF244321}">
                <p14:modId xmlns:p14="http://schemas.microsoft.com/office/powerpoint/2010/main" val="1776741221"/>
              </p:ext>
            </p:extLst>
          </p:nvPr>
        </p:nvGraphicFramePr>
        <p:xfrm>
          <a:off x="600500" y="2693538"/>
          <a:ext cx="7970293" cy="2966720"/>
        </p:xfrm>
        <a:graphic>
          <a:graphicData uri="http://schemas.openxmlformats.org/drawingml/2006/table">
            <a:tbl>
              <a:tblPr firstRow="1" bandRow="1">
                <a:tableStyleId>{93296810-A885-4BE3-A3E7-6D5BEEA58F35}</a:tableStyleId>
              </a:tblPr>
              <a:tblGrid>
                <a:gridCol w="2190310"/>
                <a:gridCol w="1703574"/>
                <a:gridCol w="2371611"/>
                <a:gridCol w="1704798"/>
              </a:tblGrid>
              <a:tr h="370840">
                <a:tc>
                  <a:txBody>
                    <a:bodyPr/>
                    <a:lstStyle/>
                    <a:p>
                      <a:pPr algn="ctr"/>
                      <a:r>
                        <a:rPr lang="es-ES" sz="1600" dirty="0" smtClean="0"/>
                        <a:t>Medio de dispersión</a:t>
                      </a:r>
                      <a:endParaRPr lang="es-ES" sz="1600" dirty="0">
                        <a:latin typeface="+mj-lt"/>
                      </a:endParaRPr>
                    </a:p>
                  </a:txBody>
                  <a:tcPr/>
                </a:tc>
                <a:tc>
                  <a:txBody>
                    <a:bodyPr/>
                    <a:lstStyle/>
                    <a:p>
                      <a:pPr algn="ctr"/>
                      <a:r>
                        <a:rPr lang="es-ES" sz="1600" dirty="0" smtClean="0"/>
                        <a:t>Fase dispersa</a:t>
                      </a:r>
                      <a:endParaRPr lang="es-ES" sz="1600" dirty="0">
                        <a:latin typeface="+mj-lt"/>
                      </a:endParaRPr>
                    </a:p>
                  </a:txBody>
                  <a:tcPr/>
                </a:tc>
                <a:tc>
                  <a:txBody>
                    <a:bodyPr/>
                    <a:lstStyle/>
                    <a:p>
                      <a:pPr algn="ctr"/>
                      <a:r>
                        <a:rPr lang="es-ES" sz="1600" dirty="0" smtClean="0"/>
                        <a:t>Ejemplos</a:t>
                      </a:r>
                      <a:endParaRPr lang="es-ES" sz="1600" dirty="0">
                        <a:latin typeface="+mj-lt"/>
                      </a:endParaRPr>
                    </a:p>
                  </a:txBody>
                  <a:tcPr/>
                </a:tc>
                <a:tc>
                  <a:txBody>
                    <a:bodyPr/>
                    <a:lstStyle/>
                    <a:p>
                      <a:pPr algn="ctr"/>
                      <a:r>
                        <a:rPr lang="es-ES" sz="1600" dirty="0" smtClean="0"/>
                        <a:t>Clasificación</a:t>
                      </a:r>
                      <a:endParaRPr lang="es-ES" sz="1600" dirty="0">
                        <a:latin typeface="+mj-lt"/>
                      </a:endParaRPr>
                    </a:p>
                  </a:txBody>
                  <a:tcPr/>
                </a:tc>
              </a:tr>
              <a:tr h="370840">
                <a:tc>
                  <a:txBody>
                    <a:bodyPr/>
                    <a:lstStyle/>
                    <a:p>
                      <a:r>
                        <a:rPr lang="es-ES" sz="1600" dirty="0" smtClean="0"/>
                        <a:t>Gas</a:t>
                      </a:r>
                      <a:endParaRPr lang="es-ES" sz="1600" dirty="0">
                        <a:latin typeface="+mj-lt"/>
                      </a:endParaRPr>
                    </a:p>
                  </a:txBody>
                  <a:tcPr/>
                </a:tc>
                <a:tc>
                  <a:txBody>
                    <a:bodyPr/>
                    <a:lstStyle/>
                    <a:p>
                      <a:r>
                        <a:rPr lang="es-ES" sz="1600" dirty="0" smtClean="0"/>
                        <a:t>Líquido</a:t>
                      </a:r>
                      <a:endParaRPr lang="es-ES" sz="1600" dirty="0">
                        <a:latin typeface="+mj-lt"/>
                      </a:endParaRPr>
                    </a:p>
                  </a:txBody>
                  <a:tcPr/>
                </a:tc>
                <a:tc>
                  <a:txBody>
                    <a:bodyPr/>
                    <a:lstStyle/>
                    <a:p>
                      <a:r>
                        <a:rPr lang="es-ES" sz="1600" dirty="0" smtClean="0"/>
                        <a:t>Niebla, nubes,..</a:t>
                      </a:r>
                      <a:endParaRPr lang="es-ES" sz="1600" dirty="0">
                        <a:latin typeface="+mj-lt"/>
                      </a:endParaRPr>
                    </a:p>
                  </a:txBody>
                  <a:tcPr/>
                </a:tc>
                <a:tc>
                  <a:txBody>
                    <a:bodyPr/>
                    <a:lstStyle/>
                    <a:p>
                      <a:r>
                        <a:rPr lang="es-ES" sz="1600" dirty="0" smtClean="0"/>
                        <a:t>Aerosol líquido</a:t>
                      </a:r>
                      <a:endParaRPr lang="es-ES" sz="1600" dirty="0">
                        <a:latin typeface="+mj-lt"/>
                      </a:endParaRPr>
                    </a:p>
                  </a:txBody>
                  <a:tcPr/>
                </a:tc>
              </a:tr>
              <a:tr h="370840">
                <a:tc>
                  <a:txBody>
                    <a:bodyPr/>
                    <a:lstStyle/>
                    <a:p>
                      <a:r>
                        <a:rPr lang="es-ES" sz="1600" dirty="0" smtClean="0"/>
                        <a:t>Gas</a:t>
                      </a:r>
                      <a:endParaRPr lang="es-ES" sz="1600" dirty="0">
                        <a:latin typeface="+mj-lt"/>
                      </a:endParaRPr>
                    </a:p>
                  </a:txBody>
                  <a:tcPr/>
                </a:tc>
                <a:tc>
                  <a:txBody>
                    <a:bodyPr/>
                    <a:lstStyle/>
                    <a:p>
                      <a:r>
                        <a:rPr lang="es-ES" sz="1600" dirty="0" smtClean="0"/>
                        <a:t>Sólido</a:t>
                      </a:r>
                      <a:endParaRPr lang="es-ES" sz="1600" dirty="0">
                        <a:latin typeface="+mj-lt"/>
                      </a:endParaRPr>
                    </a:p>
                  </a:txBody>
                  <a:tcPr/>
                </a:tc>
                <a:tc>
                  <a:txBody>
                    <a:bodyPr/>
                    <a:lstStyle/>
                    <a:p>
                      <a:r>
                        <a:rPr lang="es-ES" sz="1600" dirty="0" smtClean="0"/>
                        <a:t>Humo…</a:t>
                      </a:r>
                      <a:endParaRPr lang="es-ES" sz="1600" dirty="0">
                        <a:latin typeface="+mj-lt"/>
                      </a:endParaRPr>
                    </a:p>
                  </a:txBody>
                  <a:tcPr/>
                </a:tc>
                <a:tc>
                  <a:txBody>
                    <a:bodyPr/>
                    <a:lstStyle/>
                    <a:p>
                      <a:r>
                        <a:rPr lang="es-ES" sz="1600" dirty="0" smtClean="0"/>
                        <a:t>Aerosol</a:t>
                      </a:r>
                      <a:r>
                        <a:rPr lang="es-ES" sz="1600" baseline="0" dirty="0" smtClean="0"/>
                        <a:t> sólido</a:t>
                      </a:r>
                      <a:endParaRPr lang="es-ES" sz="1600" dirty="0">
                        <a:latin typeface="+mj-lt"/>
                      </a:endParaRPr>
                    </a:p>
                  </a:txBody>
                  <a:tcPr/>
                </a:tc>
              </a:tr>
              <a:tr h="370840">
                <a:tc>
                  <a:txBody>
                    <a:bodyPr/>
                    <a:lstStyle/>
                    <a:p>
                      <a:r>
                        <a:rPr lang="es-ES" sz="1600" dirty="0" smtClean="0"/>
                        <a:t>Líquido</a:t>
                      </a:r>
                      <a:endParaRPr lang="es-ES" sz="1600" dirty="0">
                        <a:latin typeface="+mj-lt"/>
                      </a:endParaRPr>
                    </a:p>
                  </a:txBody>
                  <a:tcPr/>
                </a:tc>
                <a:tc>
                  <a:txBody>
                    <a:bodyPr/>
                    <a:lstStyle/>
                    <a:p>
                      <a:r>
                        <a:rPr lang="es-ES" sz="1600" dirty="0" smtClean="0"/>
                        <a:t>Gas</a:t>
                      </a:r>
                      <a:endParaRPr lang="es-ES" sz="1600" dirty="0">
                        <a:latin typeface="+mj-lt"/>
                      </a:endParaRPr>
                    </a:p>
                  </a:txBody>
                  <a:tcPr/>
                </a:tc>
                <a:tc>
                  <a:txBody>
                    <a:bodyPr/>
                    <a:lstStyle/>
                    <a:p>
                      <a:r>
                        <a:rPr lang="es-ES" sz="1600" dirty="0" smtClean="0"/>
                        <a:t>Espumas, nata batida</a:t>
                      </a:r>
                      <a:endParaRPr lang="es-ES" sz="1600" dirty="0">
                        <a:latin typeface="+mj-lt"/>
                      </a:endParaRPr>
                    </a:p>
                  </a:txBody>
                  <a:tcPr/>
                </a:tc>
                <a:tc>
                  <a:txBody>
                    <a:bodyPr/>
                    <a:lstStyle/>
                    <a:p>
                      <a:r>
                        <a:rPr lang="es-ES" sz="1600" dirty="0" smtClean="0"/>
                        <a:t>Espuma</a:t>
                      </a:r>
                      <a:endParaRPr lang="es-ES" sz="1600" dirty="0">
                        <a:latin typeface="+mj-lt"/>
                      </a:endParaRPr>
                    </a:p>
                  </a:txBody>
                  <a:tcPr/>
                </a:tc>
              </a:tr>
              <a:tr h="370840">
                <a:tc>
                  <a:txBody>
                    <a:bodyPr/>
                    <a:lstStyle/>
                    <a:p>
                      <a:r>
                        <a:rPr lang="es-ES" sz="1600" dirty="0" smtClean="0"/>
                        <a:t>Líquido</a:t>
                      </a:r>
                      <a:endParaRPr lang="es-ES" sz="1600" dirty="0">
                        <a:latin typeface="+mj-lt"/>
                      </a:endParaRPr>
                    </a:p>
                  </a:txBody>
                  <a:tcPr/>
                </a:tc>
                <a:tc>
                  <a:txBody>
                    <a:bodyPr/>
                    <a:lstStyle/>
                    <a:p>
                      <a:r>
                        <a:rPr lang="es-ES" sz="1600" dirty="0" smtClean="0"/>
                        <a:t>Líquido</a:t>
                      </a:r>
                      <a:endParaRPr lang="es-ES" sz="1600" dirty="0">
                        <a:latin typeface="+mj-lt"/>
                      </a:endParaRPr>
                    </a:p>
                  </a:txBody>
                  <a:tcPr/>
                </a:tc>
                <a:tc>
                  <a:txBody>
                    <a:bodyPr/>
                    <a:lstStyle/>
                    <a:p>
                      <a:r>
                        <a:rPr lang="es-ES" sz="1600" dirty="0" smtClean="0"/>
                        <a:t>Mayonesa, mantequilla</a:t>
                      </a:r>
                      <a:endParaRPr lang="es-ES" sz="1600" dirty="0">
                        <a:latin typeface="+mj-lt"/>
                      </a:endParaRPr>
                    </a:p>
                  </a:txBody>
                  <a:tcPr/>
                </a:tc>
                <a:tc>
                  <a:txBody>
                    <a:bodyPr/>
                    <a:lstStyle/>
                    <a:p>
                      <a:r>
                        <a:rPr lang="es-ES" sz="1600" dirty="0" smtClean="0"/>
                        <a:t>Emulsión</a:t>
                      </a:r>
                      <a:endParaRPr lang="es-ES" sz="1600" dirty="0">
                        <a:latin typeface="+mj-lt"/>
                      </a:endParaRPr>
                    </a:p>
                  </a:txBody>
                  <a:tcPr/>
                </a:tc>
              </a:tr>
              <a:tr h="370840">
                <a:tc>
                  <a:txBody>
                    <a:bodyPr/>
                    <a:lstStyle/>
                    <a:p>
                      <a:r>
                        <a:rPr lang="es-ES" sz="1600" dirty="0" smtClean="0"/>
                        <a:t>Líquido</a:t>
                      </a:r>
                      <a:endParaRPr lang="es-ES" sz="1600" dirty="0">
                        <a:latin typeface="+mj-lt"/>
                      </a:endParaRPr>
                    </a:p>
                  </a:txBody>
                  <a:tcPr/>
                </a:tc>
                <a:tc>
                  <a:txBody>
                    <a:bodyPr/>
                    <a:lstStyle/>
                    <a:p>
                      <a:r>
                        <a:rPr lang="es-ES" sz="1600" dirty="0" smtClean="0"/>
                        <a:t>Sólido</a:t>
                      </a:r>
                      <a:endParaRPr lang="es-ES" sz="1600" dirty="0">
                        <a:latin typeface="+mj-lt"/>
                      </a:endParaRPr>
                    </a:p>
                  </a:txBody>
                  <a:tcPr/>
                </a:tc>
                <a:tc>
                  <a:txBody>
                    <a:bodyPr/>
                    <a:lstStyle/>
                    <a:p>
                      <a:r>
                        <a:rPr lang="es-ES" sz="1600" dirty="0" smtClean="0"/>
                        <a:t>Pinturas, tintas,..</a:t>
                      </a:r>
                      <a:endParaRPr lang="es-ES" sz="1600" dirty="0">
                        <a:latin typeface="+mj-lt"/>
                      </a:endParaRPr>
                    </a:p>
                  </a:txBody>
                  <a:tcPr/>
                </a:tc>
                <a:tc>
                  <a:txBody>
                    <a:bodyPr/>
                    <a:lstStyle/>
                    <a:p>
                      <a:r>
                        <a:rPr lang="es-ES" sz="1600" dirty="0" smtClean="0"/>
                        <a:t>Sol</a:t>
                      </a:r>
                      <a:endParaRPr lang="es-ES" sz="1600" dirty="0">
                        <a:latin typeface="+mj-lt"/>
                      </a:endParaRPr>
                    </a:p>
                  </a:txBody>
                  <a:tcPr/>
                </a:tc>
              </a:tr>
              <a:tr h="370840">
                <a:tc>
                  <a:txBody>
                    <a:bodyPr/>
                    <a:lstStyle/>
                    <a:p>
                      <a:r>
                        <a:rPr lang="es-ES" sz="1600" dirty="0" smtClean="0"/>
                        <a:t>Sólido</a:t>
                      </a:r>
                      <a:endParaRPr lang="es-ES" sz="1600" dirty="0">
                        <a:latin typeface="+mj-lt"/>
                      </a:endParaRPr>
                    </a:p>
                  </a:txBody>
                  <a:tcPr/>
                </a:tc>
                <a:tc>
                  <a:txBody>
                    <a:bodyPr/>
                    <a:lstStyle/>
                    <a:p>
                      <a:r>
                        <a:rPr lang="es-ES" sz="1600" dirty="0" smtClean="0"/>
                        <a:t>Gas</a:t>
                      </a:r>
                      <a:endParaRPr lang="es-ES" sz="1600" dirty="0">
                        <a:latin typeface="+mj-lt"/>
                      </a:endParaRPr>
                    </a:p>
                  </a:txBody>
                  <a:tcPr/>
                </a:tc>
                <a:tc>
                  <a:txBody>
                    <a:bodyPr/>
                    <a:lstStyle/>
                    <a:p>
                      <a:r>
                        <a:rPr lang="es-ES" sz="1600" dirty="0" smtClean="0"/>
                        <a:t>Piedra pómez</a:t>
                      </a:r>
                      <a:endParaRPr lang="es-ES" sz="1600" dirty="0">
                        <a:latin typeface="+mj-lt"/>
                      </a:endParaRPr>
                    </a:p>
                  </a:txBody>
                  <a:tcPr/>
                </a:tc>
                <a:tc>
                  <a:txBody>
                    <a:bodyPr/>
                    <a:lstStyle/>
                    <a:p>
                      <a:r>
                        <a:rPr lang="es-ES" sz="1600" dirty="0" smtClean="0"/>
                        <a:t>Sol</a:t>
                      </a:r>
                      <a:endParaRPr lang="es-ES" sz="1600" dirty="0">
                        <a:latin typeface="+mj-lt"/>
                      </a:endParaRPr>
                    </a:p>
                  </a:txBody>
                  <a:tcPr/>
                </a:tc>
              </a:tr>
              <a:tr h="370840">
                <a:tc>
                  <a:txBody>
                    <a:bodyPr/>
                    <a:lstStyle/>
                    <a:p>
                      <a:r>
                        <a:rPr lang="es-ES" sz="1600" dirty="0" smtClean="0"/>
                        <a:t>Sólido</a:t>
                      </a:r>
                      <a:endParaRPr lang="es-ES" sz="1600" dirty="0">
                        <a:latin typeface="+mj-lt"/>
                      </a:endParaRPr>
                    </a:p>
                  </a:txBody>
                  <a:tcPr/>
                </a:tc>
                <a:tc>
                  <a:txBody>
                    <a:bodyPr/>
                    <a:lstStyle/>
                    <a:p>
                      <a:r>
                        <a:rPr lang="es-ES" sz="1600" dirty="0" smtClean="0"/>
                        <a:t>Líquido</a:t>
                      </a:r>
                      <a:endParaRPr lang="es-ES" sz="1600" dirty="0">
                        <a:latin typeface="+mj-lt"/>
                      </a:endParaRPr>
                    </a:p>
                  </a:txBody>
                  <a:tcPr/>
                </a:tc>
                <a:tc>
                  <a:txBody>
                    <a:bodyPr/>
                    <a:lstStyle/>
                    <a:p>
                      <a:r>
                        <a:rPr lang="es-ES" sz="1600" dirty="0" smtClean="0"/>
                        <a:t>Jaleas,</a:t>
                      </a:r>
                      <a:r>
                        <a:rPr lang="es-ES" sz="1600" baseline="0" dirty="0" smtClean="0"/>
                        <a:t> geles…</a:t>
                      </a:r>
                      <a:endParaRPr lang="es-ES" sz="1600" dirty="0">
                        <a:latin typeface="+mj-lt"/>
                      </a:endParaRPr>
                    </a:p>
                  </a:txBody>
                  <a:tcPr/>
                </a:tc>
                <a:tc>
                  <a:txBody>
                    <a:bodyPr/>
                    <a:lstStyle/>
                    <a:p>
                      <a:r>
                        <a:rPr lang="es-ES" sz="1600" dirty="0" smtClean="0"/>
                        <a:t>Emulsión sólida</a:t>
                      </a:r>
                      <a:endParaRPr lang="es-ES" sz="1600" dirty="0">
                        <a:latin typeface="+mj-lt"/>
                      </a:endParaRPr>
                    </a:p>
                  </a:txBody>
                  <a:tcPr/>
                </a:tc>
              </a:tr>
            </a:tbl>
          </a:graphicData>
        </a:graphic>
      </p:graphicFrame>
      <p:sp>
        <p:nvSpPr>
          <p:cNvPr id="97" name="96 CuadroTexto"/>
          <p:cNvSpPr txBox="1"/>
          <p:nvPr/>
        </p:nvSpPr>
        <p:spPr>
          <a:xfrm>
            <a:off x="423080" y="1282889"/>
            <a:ext cx="720069" cy="369332"/>
          </a:xfrm>
          <a:prstGeom prst="rect">
            <a:avLst/>
          </a:prstGeom>
          <a:noFill/>
        </p:spPr>
        <p:txBody>
          <a:bodyPr wrap="none" rtlCol="0">
            <a:spAutoFit/>
          </a:bodyPr>
          <a:lstStyle/>
          <a:p>
            <a:r>
              <a:rPr lang="es-ES" b="1" dirty="0" smtClean="0">
                <a:solidFill>
                  <a:srgbClr val="C00000"/>
                </a:solidFill>
                <a:latin typeface="+mj-lt"/>
              </a:rPr>
              <a:t>Soles</a:t>
            </a:r>
            <a:endParaRPr lang="es-ES" b="1" dirty="0">
              <a:solidFill>
                <a:srgbClr val="C00000"/>
              </a:solidFill>
              <a:latin typeface="+mj-lt"/>
            </a:endParaRPr>
          </a:p>
        </p:txBody>
      </p:sp>
      <p:sp>
        <p:nvSpPr>
          <p:cNvPr id="20" name="19 CuadroTexto"/>
          <p:cNvSpPr txBox="1"/>
          <p:nvPr/>
        </p:nvSpPr>
        <p:spPr>
          <a:xfrm>
            <a:off x="450374" y="1733265"/>
            <a:ext cx="8161363" cy="646331"/>
          </a:xfrm>
          <a:prstGeom prst="rect">
            <a:avLst/>
          </a:prstGeom>
          <a:noFill/>
        </p:spPr>
        <p:txBody>
          <a:bodyPr wrap="square" rtlCol="0">
            <a:spAutoFit/>
          </a:bodyPr>
          <a:lstStyle/>
          <a:p>
            <a:pPr algn="just"/>
            <a:r>
              <a:rPr lang="es-ES" dirty="0" smtClean="0">
                <a:latin typeface="+mj-lt"/>
              </a:rPr>
              <a:t>Es una disolución coloidal que tiene un líquido como medio de dispersión y un sólido como fase dispersa.</a:t>
            </a:r>
            <a:endParaRPr lang="es-ES" dirty="0">
              <a:latin typeface="+mj-lt"/>
            </a:endParaRPr>
          </a:p>
        </p:txBody>
      </p:sp>
      <p:sp>
        <p:nvSpPr>
          <p:cNvPr id="12" name="11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Suspensiones y disoluciones coloidales</a:t>
            </a:r>
            <a:endParaRPr lang="es-ES" b="1" dirty="0">
              <a:solidFill>
                <a:srgbClr val="C00000"/>
              </a:solidFill>
              <a:latin typeface="+mj-lt"/>
            </a:endParaRPr>
          </a:p>
        </p:txBody>
      </p:sp>
      <p:sp>
        <p:nvSpPr>
          <p:cNvPr id="13" name="12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4"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28</a:t>
            </a:fld>
            <a:endParaRPr lang="es-ES" dirty="0">
              <a:solidFill>
                <a:schemeClr val="accent6">
                  <a:lumMod val="50000"/>
                </a:schemeClr>
              </a:solidFill>
            </a:endParaRPr>
          </a:p>
        </p:txBody>
      </p:sp>
    </p:spTree>
    <p:extLst>
      <p:ext uri="{BB962C8B-B14F-4D97-AF65-F5344CB8AC3E}">
        <p14:creationId xmlns:p14="http://schemas.microsoft.com/office/powerpoint/2010/main" val="37872184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10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7"/>
                                        </p:tgtEl>
                                        <p:attrNameLst>
                                          <p:attrName>style.visibility</p:attrName>
                                        </p:attrNameLst>
                                      </p:cBhvr>
                                      <p:to>
                                        <p:strVal val="visible"/>
                                      </p:to>
                                    </p:set>
                                    <p:animEffect transition="in" filter="wipe(left)">
                                      <p:cBhvr>
                                        <p:cTn id="12" dur="1000"/>
                                        <p:tgtEl>
                                          <p:spTgt spid="9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97" grpId="0"/>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37 CuadroTexto"/>
          <p:cNvSpPr txBox="1"/>
          <p:nvPr/>
        </p:nvSpPr>
        <p:spPr>
          <a:xfrm>
            <a:off x="382559" y="859810"/>
            <a:ext cx="3575716" cy="369332"/>
          </a:xfrm>
          <a:prstGeom prst="rect">
            <a:avLst/>
          </a:prstGeom>
          <a:noFill/>
        </p:spPr>
        <p:txBody>
          <a:bodyPr wrap="square" rtlCol="0">
            <a:spAutoFit/>
          </a:bodyPr>
          <a:lstStyle/>
          <a:p>
            <a:r>
              <a:rPr lang="es-ES" b="1" dirty="0" smtClean="0">
                <a:solidFill>
                  <a:srgbClr val="C00000"/>
                </a:solidFill>
                <a:latin typeface="+mj-lt"/>
              </a:rPr>
              <a:t>5.1.  </a:t>
            </a:r>
            <a:r>
              <a:rPr lang="es-ES" b="1" dirty="0" smtClean="0">
                <a:solidFill>
                  <a:srgbClr val="00B050"/>
                </a:solidFill>
                <a:latin typeface="+mj-lt"/>
              </a:rPr>
              <a:t>Suspensiones y coloides</a:t>
            </a:r>
            <a:endParaRPr lang="es-ES" b="1" dirty="0">
              <a:solidFill>
                <a:srgbClr val="00B050"/>
              </a:solidFill>
              <a:latin typeface="+mj-lt"/>
            </a:endParaRPr>
          </a:p>
        </p:txBody>
      </p:sp>
      <p:sp>
        <p:nvSpPr>
          <p:cNvPr id="97" name="96 CuadroTexto"/>
          <p:cNvSpPr txBox="1"/>
          <p:nvPr/>
        </p:nvSpPr>
        <p:spPr>
          <a:xfrm>
            <a:off x="396207" y="1774209"/>
            <a:ext cx="2101332" cy="369332"/>
          </a:xfrm>
          <a:prstGeom prst="rect">
            <a:avLst/>
          </a:prstGeom>
          <a:noFill/>
        </p:spPr>
        <p:txBody>
          <a:bodyPr wrap="square" rtlCol="0">
            <a:spAutoFit/>
          </a:bodyPr>
          <a:lstStyle/>
          <a:p>
            <a:r>
              <a:rPr lang="es-ES" b="1" dirty="0" smtClean="0">
                <a:latin typeface="+mj-lt"/>
              </a:rPr>
              <a:t>Efecto  Tyndall</a:t>
            </a:r>
            <a:endParaRPr lang="es-ES" b="1" dirty="0">
              <a:latin typeface="+mj-lt"/>
            </a:endParaRPr>
          </a:p>
        </p:txBody>
      </p:sp>
      <p:sp>
        <p:nvSpPr>
          <p:cNvPr id="25" name="Text Box 5"/>
          <p:cNvSpPr txBox="1">
            <a:spLocks noChangeArrowheads="1"/>
          </p:cNvSpPr>
          <p:nvPr/>
        </p:nvSpPr>
        <p:spPr bwMode="auto">
          <a:xfrm>
            <a:off x="423080" y="2226909"/>
            <a:ext cx="8229599"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marL="190500" indent="-1111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11113" algn="just">
              <a:spcBef>
                <a:spcPct val="50000"/>
              </a:spcBef>
            </a:pPr>
            <a:r>
              <a:rPr lang="es-ES_tradnl" dirty="0">
                <a:latin typeface="+mj-lt"/>
              </a:rPr>
              <a:t>El rayo de </a:t>
            </a:r>
            <a:r>
              <a:rPr lang="es-ES_tradnl" dirty="0">
                <a:solidFill>
                  <a:srgbClr val="003300"/>
                </a:solidFill>
                <a:latin typeface="+mj-lt"/>
              </a:rPr>
              <a:t>luz se hace visible al atravesar </a:t>
            </a:r>
            <a:r>
              <a:rPr lang="es-ES_tradnl" dirty="0" smtClean="0">
                <a:solidFill>
                  <a:srgbClr val="003300"/>
                </a:solidFill>
                <a:latin typeface="+mj-lt"/>
              </a:rPr>
              <a:t>una dispersión coloidal, </a:t>
            </a:r>
            <a:r>
              <a:rPr lang="es-ES_tradnl" dirty="0">
                <a:solidFill>
                  <a:srgbClr val="003300"/>
                </a:solidFill>
                <a:latin typeface="+mj-lt"/>
              </a:rPr>
              <a:t>pero no es visible cuando atraviesa una </a:t>
            </a:r>
            <a:r>
              <a:rPr lang="es-ES_tradnl" dirty="0" smtClean="0">
                <a:solidFill>
                  <a:srgbClr val="003300"/>
                </a:solidFill>
                <a:latin typeface="+mj-lt"/>
              </a:rPr>
              <a:t>disolución verdadera</a:t>
            </a:r>
            <a:r>
              <a:rPr lang="es-ES_tradnl" dirty="0" smtClean="0">
                <a:latin typeface="+mj-lt"/>
              </a:rPr>
              <a:t>. </a:t>
            </a:r>
            <a:endParaRPr lang="es-ES_tradnl" dirty="0">
              <a:latin typeface="+mj-lt"/>
            </a:endParaRPr>
          </a:p>
        </p:txBody>
      </p:sp>
      <p:sp>
        <p:nvSpPr>
          <p:cNvPr id="14" name="13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Suspensiones y disoluciones coloidales</a:t>
            </a:r>
            <a:endParaRPr lang="es-ES" b="1" dirty="0">
              <a:solidFill>
                <a:srgbClr val="C00000"/>
              </a:solidFill>
              <a:latin typeface="+mj-lt"/>
            </a:endParaRPr>
          </a:p>
        </p:txBody>
      </p:sp>
      <p:sp>
        <p:nvSpPr>
          <p:cNvPr id="15" name="14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6"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29</a:t>
            </a:fld>
            <a:endParaRPr lang="es-ES" dirty="0">
              <a:solidFill>
                <a:schemeClr val="accent6">
                  <a:lumMod val="50000"/>
                </a:schemeClr>
              </a:solidFill>
            </a:endParaRPr>
          </a:p>
        </p:txBody>
      </p:sp>
      <p:sp>
        <p:nvSpPr>
          <p:cNvPr id="2" name="AutoShape 2" descr="tyndall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7582" y="3125338"/>
            <a:ext cx="4167116" cy="3125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 Box 12"/>
          <p:cNvSpPr txBox="1">
            <a:spLocks noChangeArrowheads="1"/>
          </p:cNvSpPr>
          <p:nvPr/>
        </p:nvSpPr>
        <p:spPr bwMode="auto">
          <a:xfrm>
            <a:off x="4136456" y="3445043"/>
            <a:ext cx="210826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sz="1600" dirty="0">
                <a:solidFill>
                  <a:schemeClr val="bg1"/>
                </a:solidFill>
                <a:latin typeface="+mj-lt"/>
              </a:rPr>
              <a:t>Disolución verdadera</a:t>
            </a:r>
          </a:p>
        </p:txBody>
      </p:sp>
      <p:sp>
        <p:nvSpPr>
          <p:cNvPr id="22" name="Text Box 11"/>
          <p:cNvSpPr txBox="1">
            <a:spLocks noChangeArrowheads="1"/>
          </p:cNvSpPr>
          <p:nvPr/>
        </p:nvSpPr>
        <p:spPr bwMode="auto">
          <a:xfrm>
            <a:off x="2635200" y="5555966"/>
            <a:ext cx="190148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sz="1600">
                <a:solidFill>
                  <a:schemeClr val="bg1"/>
                </a:solidFill>
                <a:latin typeface="+mj-lt"/>
              </a:rPr>
              <a:t>Dispersión coloidal</a:t>
            </a:r>
          </a:p>
        </p:txBody>
      </p:sp>
      <p:sp>
        <p:nvSpPr>
          <p:cNvPr id="17" name="16 CuadroTexto"/>
          <p:cNvSpPr txBox="1"/>
          <p:nvPr/>
        </p:nvSpPr>
        <p:spPr>
          <a:xfrm>
            <a:off x="384833" y="1326108"/>
            <a:ext cx="8145017" cy="369332"/>
          </a:xfrm>
          <a:prstGeom prst="rect">
            <a:avLst/>
          </a:prstGeom>
          <a:noFill/>
        </p:spPr>
        <p:txBody>
          <a:bodyPr wrap="square" rtlCol="0">
            <a:spAutoFit/>
          </a:bodyPr>
          <a:lstStyle/>
          <a:p>
            <a:r>
              <a:rPr lang="es-ES" b="1" dirty="0" smtClean="0">
                <a:solidFill>
                  <a:srgbClr val="C00000"/>
                </a:solidFill>
                <a:latin typeface="+mj-lt"/>
              </a:rPr>
              <a:t>Propiedades de las dispersiones coloidales</a:t>
            </a:r>
            <a:endParaRPr lang="es-ES" b="1" dirty="0">
              <a:solidFill>
                <a:srgbClr val="C00000"/>
              </a:solidFill>
              <a:latin typeface="+mj-lt"/>
            </a:endParaRPr>
          </a:p>
        </p:txBody>
      </p:sp>
    </p:spTree>
    <p:extLst>
      <p:ext uri="{BB962C8B-B14F-4D97-AF65-F5344CB8AC3E}">
        <p14:creationId xmlns:p14="http://schemas.microsoft.com/office/powerpoint/2010/main" val="22662581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10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1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left)">
                                      <p:cBhvr>
                                        <p:cTn id="17" dur="1000"/>
                                        <p:tgtEl>
                                          <p:spTgt spid="9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10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75"/>
                                        </p:tgtEl>
                                        <p:attrNameLst>
                                          <p:attrName>style.visibility</p:attrName>
                                        </p:attrNameLst>
                                      </p:cBhvr>
                                      <p:to>
                                        <p:strVal val="visible"/>
                                      </p:to>
                                    </p:set>
                                    <p:animEffect transition="in" filter="fade">
                                      <p:cBhvr>
                                        <p:cTn id="27" dur="500"/>
                                        <p:tgtEl>
                                          <p:spTgt spid="3075"/>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ox(in)">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ox(in)">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97" grpId="0"/>
      <p:bldP spid="25" grpId="0"/>
      <p:bldP spid="23" grpId="0"/>
      <p:bldP spid="22"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37 CuadroTexto"/>
          <p:cNvSpPr txBox="1"/>
          <p:nvPr/>
        </p:nvSpPr>
        <p:spPr>
          <a:xfrm>
            <a:off x="382559" y="859810"/>
            <a:ext cx="3575716" cy="369332"/>
          </a:xfrm>
          <a:prstGeom prst="rect">
            <a:avLst/>
          </a:prstGeom>
          <a:noFill/>
        </p:spPr>
        <p:txBody>
          <a:bodyPr wrap="square" rtlCol="0">
            <a:spAutoFit/>
          </a:bodyPr>
          <a:lstStyle/>
          <a:p>
            <a:r>
              <a:rPr lang="es-ES" b="1" dirty="0" smtClean="0">
                <a:solidFill>
                  <a:srgbClr val="C00000"/>
                </a:solidFill>
                <a:latin typeface="+mj-lt"/>
              </a:rPr>
              <a:t>5.1.  </a:t>
            </a:r>
            <a:r>
              <a:rPr lang="es-ES" b="1" dirty="0" smtClean="0">
                <a:solidFill>
                  <a:srgbClr val="00B050"/>
                </a:solidFill>
                <a:latin typeface="+mj-lt"/>
              </a:rPr>
              <a:t>Suspensiones y coloides</a:t>
            </a:r>
            <a:endParaRPr lang="es-ES" b="1" dirty="0">
              <a:solidFill>
                <a:srgbClr val="00B050"/>
              </a:solidFill>
              <a:latin typeface="+mj-lt"/>
            </a:endParaRPr>
          </a:p>
        </p:txBody>
      </p:sp>
      <p:sp>
        <p:nvSpPr>
          <p:cNvPr id="97" name="96 CuadroTexto"/>
          <p:cNvSpPr txBox="1"/>
          <p:nvPr/>
        </p:nvSpPr>
        <p:spPr>
          <a:xfrm>
            <a:off x="396206" y="1774209"/>
            <a:ext cx="3165859" cy="369332"/>
          </a:xfrm>
          <a:prstGeom prst="rect">
            <a:avLst/>
          </a:prstGeom>
          <a:noFill/>
        </p:spPr>
        <p:txBody>
          <a:bodyPr wrap="square" rtlCol="0">
            <a:spAutoFit/>
          </a:bodyPr>
          <a:lstStyle/>
          <a:p>
            <a:r>
              <a:rPr lang="es-ES" b="1" dirty="0" smtClean="0">
                <a:latin typeface="+mj-lt"/>
              </a:rPr>
              <a:t>Movimiento browniano</a:t>
            </a:r>
            <a:endParaRPr lang="es-ES" b="1" dirty="0">
              <a:latin typeface="+mj-lt"/>
            </a:endParaRPr>
          </a:p>
        </p:txBody>
      </p:sp>
      <p:sp>
        <p:nvSpPr>
          <p:cNvPr id="25" name="Text Box 5"/>
          <p:cNvSpPr txBox="1">
            <a:spLocks noChangeArrowheads="1"/>
          </p:cNvSpPr>
          <p:nvPr/>
        </p:nvSpPr>
        <p:spPr bwMode="auto">
          <a:xfrm>
            <a:off x="395784" y="2199614"/>
            <a:ext cx="8229599"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marL="190500" indent="-1111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11113" algn="just">
              <a:spcBef>
                <a:spcPct val="50000"/>
              </a:spcBef>
            </a:pPr>
            <a:r>
              <a:rPr lang="es-ES_tradnl" dirty="0" smtClean="0">
                <a:latin typeface="+mj-lt"/>
              </a:rPr>
              <a:t>Es el movimiento caótico y en </a:t>
            </a:r>
            <a:r>
              <a:rPr lang="es-ES_tradnl" dirty="0" err="1" smtClean="0">
                <a:latin typeface="+mj-lt"/>
              </a:rPr>
              <a:t>zig-zag</a:t>
            </a:r>
            <a:r>
              <a:rPr lang="es-ES_tradnl" dirty="0" smtClean="0">
                <a:latin typeface="+mj-lt"/>
              </a:rPr>
              <a:t> de las partículas de la dispersión.</a:t>
            </a:r>
            <a:endParaRPr lang="es-ES_tradnl" dirty="0">
              <a:latin typeface="+mj-lt"/>
            </a:endParaRPr>
          </a:p>
        </p:txBody>
      </p:sp>
      <p:sp>
        <p:nvSpPr>
          <p:cNvPr id="14" name="13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Suspensiones y disoluciones coloidales</a:t>
            </a:r>
            <a:endParaRPr lang="es-ES" b="1" dirty="0">
              <a:solidFill>
                <a:srgbClr val="C00000"/>
              </a:solidFill>
              <a:latin typeface="+mj-lt"/>
            </a:endParaRPr>
          </a:p>
        </p:txBody>
      </p:sp>
      <p:sp>
        <p:nvSpPr>
          <p:cNvPr id="15" name="14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6"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30</a:t>
            </a:fld>
            <a:endParaRPr lang="es-ES" dirty="0">
              <a:solidFill>
                <a:schemeClr val="accent6">
                  <a:lumMod val="50000"/>
                </a:schemeClr>
              </a:solidFill>
            </a:endParaRPr>
          </a:p>
        </p:txBody>
      </p:sp>
      <p:sp>
        <p:nvSpPr>
          <p:cNvPr id="2" name="AutoShape 2" descr="tyndall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7" name="16 CuadroTexto"/>
          <p:cNvSpPr txBox="1"/>
          <p:nvPr/>
        </p:nvSpPr>
        <p:spPr>
          <a:xfrm>
            <a:off x="384833" y="1326108"/>
            <a:ext cx="8145017" cy="369332"/>
          </a:xfrm>
          <a:prstGeom prst="rect">
            <a:avLst/>
          </a:prstGeom>
          <a:noFill/>
        </p:spPr>
        <p:txBody>
          <a:bodyPr wrap="square" rtlCol="0">
            <a:spAutoFit/>
          </a:bodyPr>
          <a:lstStyle/>
          <a:p>
            <a:r>
              <a:rPr lang="es-ES" b="1" dirty="0" smtClean="0">
                <a:solidFill>
                  <a:srgbClr val="C00000"/>
                </a:solidFill>
                <a:latin typeface="+mj-lt"/>
              </a:rPr>
              <a:t>Propiedades de las dispersiones coloidales</a:t>
            </a:r>
            <a:endParaRPr lang="es-ES" b="1" dirty="0">
              <a:solidFill>
                <a:srgbClr val="C00000"/>
              </a:solidFill>
              <a:latin typeface="+mj-lt"/>
            </a:endParaRPr>
          </a:p>
        </p:txBody>
      </p:sp>
      <p:pic>
        <p:nvPicPr>
          <p:cNvPr id="3" name="Specian_s Phun machines_ Brownian motio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519684" y="2934269"/>
            <a:ext cx="3675795" cy="2756847"/>
          </a:xfrm>
          <a:prstGeom prst="rect">
            <a:avLst/>
          </a:prstGeom>
        </p:spPr>
      </p:pic>
      <p:pic>
        <p:nvPicPr>
          <p:cNvPr id="5" name="Brownian motion.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580032" y="2934269"/>
            <a:ext cx="3675795" cy="2756847"/>
          </a:xfrm>
          <a:prstGeom prst="rect">
            <a:avLst/>
          </a:prstGeom>
        </p:spPr>
      </p:pic>
    </p:spTree>
    <p:extLst>
      <p:ext uri="{BB962C8B-B14F-4D97-AF65-F5344CB8AC3E}">
        <p14:creationId xmlns:p14="http://schemas.microsoft.com/office/powerpoint/2010/main" val="35616048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video>
              <p:cMediaNode vol="80000">
                <p:cTn id="13" fill="hold" display="0">
                  <p:stCondLst>
                    <p:cond delay="indefinite"/>
                  </p:stCondLst>
                </p:cTn>
                <p:tgtEl>
                  <p:spTgt spid="5"/>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37 CuadroTexto"/>
          <p:cNvSpPr txBox="1"/>
          <p:nvPr/>
        </p:nvSpPr>
        <p:spPr>
          <a:xfrm>
            <a:off x="382559" y="859810"/>
            <a:ext cx="3575716" cy="369332"/>
          </a:xfrm>
          <a:prstGeom prst="rect">
            <a:avLst/>
          </a:prstGeom>
          <a:noFill/>
        </p:spPr>
        <p:txBody>
          <a:bodyPr wrap="square" rtlCol="0">
            <a:spAutoFit/>
          </a:bodyPr>
          <a:lstStyle/>
          <a:p>
            <a:r>
              <a:rPr lang="es-ES" b="1" dirty="0" smtClean="0">
                <a:solidFill>
                  <a:srgbClr val="C00000"/>
                </a:solidFill>
                <a:latin typeface="+mj-lt"/>
              </a:rPr>
              <a:t>5.1.  </a:t>
            </a:r>
            <a:r>
              <a:rPr lang="es-ES" b="1" dirty="0" smtClean="0">
                <a:solidFill>
                  <a:srgbClr val="00B050"/>
                </a:solidFill>
                <a:latin typeface="+mj-lt"/>
              </a:rPr>
              <a:t>Suspensiones y coloides</a:t>
            </a:r>
            <a:endParaRPr lang="es-ES" b="1" dirty="0">
              <a:solidFill>
                <a:srgbClr val="00B050"/>
              </a:solidFill>
              <a:latin typeface="+mj-lt"/>
            </a:endParaRPr>
          </a:p>
        </p:txBody>
      </p:sp>
      <p:sp>
        <p:nvSpPr>
          <p:cNvPr id="97" name="96 CuadroTexto"/>
          <p:cNvSpPr txBox="1"/>
          <p:nvPr/>
        </p:nvSpPr>
        <p:spPr>
          <a:xfrm>
            <a:off x="396206" y="1774209"/>
            <a:ext cx="3165859" cy="369332"/>
          </a:xfrm>
          <a:prstGeom prst="rect">
            <a:avLst/>
          </a:prstGeom>
          <a:noFill/>
        </p:spPr>
        <p:txBody>
          <a:bodyPr wrap="square" rtlCol="0">
            <a:spAutoFit/>
          </a:bodyPr>
          <a:lstStyle/>
          <a:p>
            <a:r>
              <a:rPr lang="es-ES" b="1" dirty="0" smtClean="0">
                <a:latin typeface="+mj-lt"/>
              </a:rPr>
              <a:t>Carga eléctrica</a:t>
            </a:r>
            <a:endParaRPr lang="es-ES" b="1" dirty="0">
              <a:latin typeface="+mj-lt"/>
            </a:endParaRPr>
          </a:p>
        </p:txBody>
      </p:sp>
      <p:sp>
        <p:nvSpPr>
          <p:cNvPr id="14" name="13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Suspensiones y disoluciones coloidales</a:t>
            </a:r>
            <a:endParaRPr lang="es-ES" b="1" dirty="0">
              <a:solidFill>
                <a:srgbClr val="C00000"/>
              </a:solidFill>
              <a:latin typeface="+mj-lt"/>
            </a:endParaRPr>
          </a:p>
        </p:txBody>
      </p:sp>
      <p:sp>
        <p:nvSpPr>
          <p:cNvPr id="15" name="14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6"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31</a:t>
            </a:fld>
            <a:endParaRPr lang="es-ES" dirty="0">
              <a:solidFill>
                <a:schemeClr val="accent6">
                  <a:lumMod val="50000"/>
                </a:schemeClr>
              </a:solidFill>
            </a:endParaRPr>
          </a:p>
        </p:txBody>
      </p:sp>
      <p:sp>
        <p:nvSpPr>
          <p:cNvPr id="2" name="AutoShape 2" descr="tyndall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7" name="16 CuadroTexto"/>
          <p:cNvSpPr txBox="1"/>
          <p:nvPr/>
        </p:nvSpPr>
        <p:spPr>
          <a:xfrm>
            <a:off x="384833" y="1326108"/>
            <a:ext cx="8145017" cy="369332"/>
          </a:xfrm>
          <a:prstGeom prst="rect">
            <a:avLst/>
          </a:prstGeom>
          <a:noFill/>
        </p:spPr>
        <p:txBody>
          <a:bodyPr wrap="square" rtlCol="0">
            <a:spAutoFit/>
          </a:bodyPr>
          <a:lstStyle/>
          <a:p>
            <a:r>
              <a:rPr lang="es-ES" b="1" dirty="0" smtClean="0">
                <a:solidFill>
                  <a:srgbClr val="C00000"/>
                </a:solidFill>
                <a:latin typeface="+mj-lt"/>
              </a:rPr>
              <a:t>Propiedades de las dispersiones coloidales</a:t>
            </a:r>
            <a:endParaRPr lang="es-ES" b="1" dirty="0">
              <a:solidFill>
                <a:srgbClr val="C00000"/>
              </a:solidFill>
              <a:latin typeface="+mj-lt"/>
            </a:endParaRPr>
          </a:p>
        </p:txBody>
      </p:sp>
      <p:sp>
        <p:nvSpPr>
          <p:cNvPr id="4" name="AutoShape 2" descr="http://www.uic.edu/classes/bios/bios100/lecturesf04am/micell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119" y="2495692"/>
            <a:ext cx="2857500" cy="287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3719014" y="2448721"/>
            <a:ext cx="4947314" cy="923330"/>
          </a:xfrm>
          <a:prstGeom prst="rect">
            <a:avLst/>
          </a:prstGeom>
        </p:spPr>
        <p:txBody>
          <a:bodyPr wrap="square">
            <a:spAutoFit/>
          </a:bodyPr>
          <a:lstStyle/>
          <a:p>
            <a:pPr algn="just"/>
            <a:r>
              <a:rPr lang="es-ES" dirty="0"/>
              <a:t>Se denomina </a:t>
            </a:r>
            <a:r>
              <a:rPr lang="es-ES" b="1" dirty="0">
                <a:effectLst>
                  <a:outerShdw blurRad="38100" dist="38100" dir="2700000" algn="tl">
                    <a:srgbClr val="000000">
                      <a:alpha val="43137"/>
                    </a:srgbClr>
                  </a:outerShdw>
                </a:effectLst>
              </a:rPr>
              <a:t>micela</a:t>
            </a:r>
            <a:r>
              <a:rPr lang="es-ES" dirty="0"/>
              <a:t> al conglomerado de moléculas que constituye una de las fases de los coloides. </a:t>
            </a:r>
          </a:p>
        </p:txBody>
      </p:sp>
      <p:sp>
        <p:nvSpPr>
          <p:cNvPr id="7" name="6 CuadroTexto"/>
          <p:cNvSpPr txBox="1"/>
          <p:nvPr/>
        </p:nvSpPr>
        <p:spPr>
          <a:xfrm>
            <a:off x="3725838" y="3493827"/>
            <a:ext cx="4954138" cy="923330"/>
          </a:xfrm>
          <a:prstGeom prst="rect">
            <a:avLst/>
          </a:prstGeom>
          <a:noFill/>
        </p:spPr>
        <p:txBody>
          <a:bodyPr wrap="square" rtlCol="0">
            <a:spAutoFit/>
          </a:bodyPr>
          <a:lstStyle/>
          <a:p>
            <a:pPr marL="355600" indent="-355600" algn="just"/>
            <a:r>
              <a:rPr lang="es-ES" dirty="0" smtClean="0">
                <a:sym typeface="Wingdings"/>
              </a:rPr>
              <a:t>	Al introducir en la dispersión dos electrodos, las micelas se moverán hacia uno de los electrodos.	</a:t>
            </a:r>
            <a:endParaRPr lang="es-ES" dirty="0"/>
          </a:p>
        </p:txBody>
      </p:sp>
    </p:spTree>
    <p:extLst>
      <p:ext uri="{BB962C8B-B14F-4D97-AF65-F5344CB8AC3E}">
        <p14:creationId xmlns:p14="http://schemas.microsoft.com/office/powerpoint/2010/main" val="28759992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37 CuadroTexto"/>
          <p:cNvSpPr txBox="1"/>
          <p:nvPr/>
        </p:nvSpPr>
        <p:spPr>
          <a:xfrm>
            <a:off x="382559" y="859810"/>
            <a:ext cx="3575716" cy="369332"/>
          </a:xfrm>
          <a:prstGeom prst="rect">
            <a:avLst/>
          </a:prstGeom>
          <a:noFill/>
        </p:spPr>
        <p:txBody>
          <a:bodyPr wrap="square" rtlCol="0">
            <a:spAutoFit/>
          </a:bodyPr>
          <a:lstStyle/>
          <a:p>
            <a:r>
              <a:rPr lang="es-ES" b="1" dirty="0" smtClean="0">
                <a:solidFill>
                  <a:srgbClr val="C00000"/>
                </a:solidFill>
                <a:latin typeface="+mj-lt"/>
              </a:rPr>
              <a:t>5.1.  </a:t>
            </a:r>
            <a:r>
              <a:rPr lang="es-ES" b="1" dirty="0" smtClean="0">
                <a:solidFill>
                  <a:srgbClr val="00B050"/>
                </a:solidFill>
                <a:latin typeface="+mj-lt"/>
              </a:rPr>
              <a:t>Suspensiones y coloides</a:t>
            </a:r>
            <a:endParaRPr lang="es-ES" b="1" dirty="0">
              <a:solidFill>
                <a:srgbClr val="00B050"/>
              </a:solidFill>
              <a:latin typeface="+mj-lt"/>
            </a:endParaRPr>
          </a:p>
        </p:txBody>
      </p:sp>
      <p:sp>
        <p:nvSpPr>
          <p:cNvPr id="97" name="96 CuadroTexto"/>
          <p:cNvSpPr txBox="1"/>
          <p:nvPr/>
        </p:nvSpPr>
        <p:spPr>
          <a:xfrm>
            <a:off x="396206" y="1774209"/>
            <a:ext cx="3165859" cy="369332"/>
          </a:xfrm>
          <a:prstGeom prst="rect">
            <a:avLst/>
          </a:prstGeom>
          <a:noFill/>
        </p:spPr>
        <p:txBody>
          <a:bodyPr wrap="square" rtlCol="0">
            <a:spAutoFit/>
          </a:bodyPr>
          <a:lstStyle/>
          <a:p>
            <a:r>
              <a:rPr lang="es-ES" b="1" dirty="0" smtClean="0">
                <a:latin typeface="+mj-lt"/>
              </a:rPr>
              <a:t>Adsorción</a:t>
            </a:r>
            <a:endParaRPr lang="es-ES" b="1" dirty="0">
              <a:latin typeface="+mj-lt"/>
            </a:endParaRPr>
          </a:p>
        </p:txBody>
      </p:sp>
      <p:sp>
        <p:nvSpPr>
          <p:cNvPr id="14" name="13 CuadroTexto"/>
          <p:cNvSpPr txBox="1"/>
          <p:nvPr/>
        </p:nvSpPr>
        <p:spPr>
          <a:xfrm>
            <a:off x="1828800" y="395786"/>
            <a:ext cx="5513696"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Suspensiones y disoluciones coloidales</a:t>
            </a:r>
            <a:endParaRPr lang="es-ES" b="1" dirty="0">
              <a:solidFill>
                <a:srgbClr val="C00000"/>
              </a:solidFill>
              <a:latin typeface="+mj-lt"/>
            </a:endParaRPr>
          </a:p>
        </p:txBody>
      </p:sp>
      <p:sp>
        <p:nvSpPr>
          <p:cNvPr id="15" name="14 CuadroTexto"/>
          <p:cNvSpPr txBox="1"/>
          <p:nvPr/>
        </p:nvSpPr>
        <p:spPr>
          <a:xfrm>
            <a:off x="1828800" y="109184"/>
            <a:ext cx="5513696"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III. DISOLUCIONES</a:t>
            </a:r>
            <a:endParaRPr lang="es-ES" b="1" dirty="0">
              <a:solidFill>
                <a:schemeClr val="accent1">
                  <a:lumMod val="75000"/>
                </a:schemeClr>
              </a:solidFill>
            </a:endParaRPr>
          </a:p>
        </p:txBody>
      </p:sp>
      <p:sp>
        <p:nvSpPr>
          <p:cNvPr id="16" name="13 Marcador de número de diapositiva"/>
          <p:cNvSpPr>
            <a:spLocks noGrp="1"/>
          </p:cNvSpPr>
          <p:nvPr>
            <p:ph type="sldNum" sz="quarter" idx="12"/>
          </p:nvPr>
        </p:nvSpPr>
        <p:spPr>
          <a:xfrm>
            <a:off x="8434316" y="6564573"/>
            <a:ext cx="593678" cy="197845"/>
          </a:xfrm>
        </p:spPr>
        <p:txBody>
          <a:bodyPr lIns="36000" tIns="0" rIns="72000" bIns="0"/>
          <a:lstStyle/>
          <a:p>
            <a:fld id="{28E07C7F-89CF-4626-85D0-0A10A7194231}" type="slidenum">
              <a:rPr lang="es-ES" smtClean="0">
                <a:solidFill>
                  <a:schemeClr val="accent6">
                    <a:lumMod val="50000"/>
                  </a:schemeClr>
                </a:solidFill>
              </a:rPr>
              <a:pPr/>
              <a:t>32</a:t>
            </a:fld>
            <a:endParaRPr lang="es-ES" dirty="0">
              <a:solidFill>
                <a:schemeClr val="accent6">
                  <a:lumMod val="50000"/>
                </a:schemeClr>
              </a:solidFill>
            </a:endParaRPr>
          </a:p>
        </p:txBody>
      </p:sp>
      <p:sp>
        <p:nvSpPr>
          <p:cNvPr id="2" name="AutoShape 2" descr="tyndall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7" name="16 CuadroTexto"/>
          <p:cNvSpPr txBox="1"/>
          <p:nvPr/>
        </p:nvSpPr>
        <p:spPr>
          <a:xfrm>
            <a:off x="384833" y="1326108"/>
            <a:ext cx="8145017" cy="369332"/>
          </a:xfrm>
          <a:prstGeom prst="rect">
            <a:avLst/>
          </a:prstGeom>
          <a:noFill/>
        </p:spPr>
        <p:txBody>
          <a:bodyPr wrap="square" rtlCol="0">
            <a:spAutoFit/>
          </a:bodyPr>
          <a:lstStyle/>
          <a:p>
            <a:r>
              <a:rPr lang="es-ES" b="1" dirty="0" smtClean="0">
                <a:solidFill>
                  <a:srgbClr val="C00000"/>
                </a:solidFill>
                <a:latin typeface="+mj-lt"/>
              </a:rPr>
              <a:t>Propiedades de las dispersiones coloidales</a:t>
            </a:r>
            <a:endParaRPr lang="es-ES" b="1" dirty="0">
              <a:solidFill>
                <a:srgbClr val="C00000"/>
              </a:solidFill>
              <a:latin typeface="+mj-lt"/>
            </a:endParaRPr>
          </a:p>
        </p:txBody>
      </p:sp>
      <p:sp>
        <p:nvSpPr>
          <p:cNvPr id="4" name="AutoShape 2" descr="http://www.uic.edu/classes/bios/bios100/lecturesf04am/micell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6" name="5 Rectángulo"/>
          <p:cNvSpPr/>
          <p:nvPr/>
        </p:nvSpPr>
        <p:spPr>
          <a:xfrm>
            <a:off x="3719014" y="2448721"/>
            <a:ext cx="4947314" cy="1477328"/>
          </a:xfrm>
          <a:prstGeom prst="rect">
            <a:avLst/>
          </a:prstGeom>
        </p:spPr>
        <p:txBody>
          <a:bodyPr wrap="square">
            <a:spAutoFit/>
          </a:bodyPr>
          <a:lstStyle/>
          <a:p>
            <a:pPr algn="just"/>
            <a:r>
              <a:rPr lang="es-ES" dirty="0" smtClean="0"/>
              <a:t>Es la unión, en la superficie de un sólido, de átomos, moléculas o iones existentes en el medio en el que se halla dicho sólido, debido a que se trata de un lugar donde las fuerza son están compensadas.</a:t>
            </a:r>
            <a:endParaRPr lang="es-ES" dirty="0"/>
          </a:p>
        </p:txBody>
      </p:sp>
      <p:sp>
        <p:nvSpPr>
          <p:cNvPr id="7" name="6 CuadroTexto"/>
          <p:cNvSpPr txBox="1"/>
          <p:nvPr/>
        </p:nvSpPr>
        <p:spPr>
          <a:xfrm>
            <a:off x="3712190" y="3957851"/>
            <a:ext cx="4954138" cy="1200329"/>
          </a:xfrm>
          <a:prstGeom prst="rect">
            <a:avLst/>
          </a:prstGeom>
          <a:noFill/>
        </p:spPr>
        <p:txBody>
          <a:bodyPr wrap="square" rtlCol="0">
            <a:spAutoFit/>
          </a:bodyPr>
          <a:lstStyle/>
          <a:p>
            <a:pPr marL="355600" indent="-355600" algn="just"/>
            <a:r>
              <a:rPr lang="es-ES" dirty="0" smtClean="0">
                <a:sym typeface="Wingdings"/>
              </a:rPr>
              <a:t>	Los coloides presentan una gran superficie y, por tanto, tienen una poder adsorbente. Ejemplo: el jabón adsorbe a las partículas de suciedad.</a:t>
            </a:r>
            <a:endParaRPr lang="es-E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029" y="2829493"/>
            <a:ext cx="2743200" cy="158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76565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018&quot;&gt;&lt;property id=&quot;20148&quot; value=&quot;5&quot;/&gt;&lt;property id=&quot;20300&quot; value=&quot;Diapositiva 3&quot;/&gt;&lt;property id=&quot;20307&quot; value=&quot;258&quot;/&gt;&lt;/object&gt;&lt;object type=&quot;3&quot; unique_id=&quot;10020&quot;&gt;&lt;property id=&quot;20148&quot; value=&quot;5&quot;/&gt;&lt;property id=&quot;20300&quot; value=&quot;Diapositiva 4&quot;/&gt;&lt;property id=&quot;20307&quot; value=&quot;259&quot;/&gt;&lt;/object&gt;&lt;object type=&quot;3&quot; unique_id=&quot;10039&quot;&gt;&lt;property id=&quot;20148&quot; value=&quot;5&quot;/&gt;&lt;property id=&quot;20300&quot; value=&quot;Diapositiva 5&quot;/&gt;&lt;property id=&quot;20307&quot; value=&quot;260&quot;/&gt;&lt;/object&gt;&lt;object type=&quot;3&quot; unique_id=&quot;10054&quot;&gt;&lt;property id=&quot;20148&quot; value=&quot;5&quot;/&gt;&lt;property id=&quot;20300&quot; value=&quot;Diapositiva 6&quot;/&gt;&lt;property id=&quot;20307&quot; value=&quot;261&quot;/&gt;&lt;/object&gt;&lt;object type=&quot;3&quot; unique_id=&quot;10056&quot;&gt;&lt;property id=&quot;20148&quot; value=&quot;5&quot;/&gt;&lt;property id=&quot;20300&quot; value=&quot;Diapositiva 7&quot;/&gt;&lt;property id=&quot;20307&quot; value=&quot;262&quot;/&gt;&lt;/object&gt;&lt;object type=&quot;3&quot; unique_id=&quot;10057&quot;&gt;&lt;property id=&quot;20148&quot; value=&quot;5&quot;/&gt;&lt;property id=&quot;20300&quot; value=&quot;Diapositiva 8&quot;/&gt;&lt;property id=&quot;20307&quot; value=&quot;263&quot;/&gt;&lt;/object&gt;&lt;object type=&quot;3&quot; unique_id=&quot;10058&quot;&gt;&lt;property id=&quot;20148&quot; value=&quot;5&quot;/&gt;&lt;property id=&quot;20300&quot; value=&quot;Diapositiva 9&quot;/&gt;&lt;property id=&quot;20307&quot; value=&quot;264&quot;/&gt;&lt;/object&gt;&lt;object type=&quot;3&quot; unique_id=&quot;10092&quot;&gt;&lt;property id=&quot;20148&quot; value=&quot;5&quot;/&gt;&lt;property id=&quot;20300&quot; value=&quot;Diapositiva 10&quot;/&gt;&lt;property id=&quot;20307&quot; value=&quot;265&quot;/&gt;&lt;/object&gt;&lt;object type=&quot;3&quot; unique_id=&quot;10093&quot;&gt;&lt;property id=&quot;20148&quot; value=&quot;5&quot;/&gt;&lt;property id=&quot;20300&quot; value=&quot;Diapositiva 11&quot;/&gt;&lt;property id=&quot;20307&quot; value=&quot;266&quot;/&gt;&lt;/object&gt;&lt;object type=&quot;3&quot; unique_id=&quot;10134&quot;&gt;&lt;property id=&quot;20148&quot; value=&quot;5&quot;/&gt;&lt;property id=&quot;20300&quot; value=&quot;Diapositiva 12&quot;/&gt;&lt;property id=&quot;20307&quot; value=&quot;267&quot;/&gt;&lt;/object&gt;&lt;object type=&quot;3&quot; unique_id=&quot;10135&quot;&gt;&lt;property id=&quot;20148&quot; value=&quot;5&quot;/&gt;&lt;property id=&quot;20300&quot; value=&quot;Diapositiva 13&quot;/&gt;&lt;property id=&quot;20307&quot; value=&quot;268&quot;/&gt;&lt;/object&gt;&lt;object type=&quot;3&quot; unique_id=&quot;10166&quot;&gt;&lt;property id=&quot;20148&quot; value=&quot;5&quot;/&gt;&lt;property id=&quot;20300&quot; value=&quot;Diapositiva 14&quot;/&gt;&lt;property id=&quot;20307&quot; value=&quot;269&quot;/&gt;&lt;/object&gt;&lt;object type=&quot;3&quot; unique_id=&quot;10248&quot;&gt;&lt;property id=&quot;20148&quot; value=&quot;5&quot;/&gt;&lt;property id=&quot;20300&quot; value=&quot;Diapositiva 15&quot;/&gt;&lt;property id=&quot;20307&quot; value=&quot;270&quot;/&gt;&lt;/object&gt;&lt;object type=&quot;3&quot; unique_id=&quot;10301&quot;&gt;&lt;property id=&quot;20148&quot; value=&quot;5&quot;/&gt;&lt;property id=&quot;20300&quot; value=&quot;Diapositiva 16&quot;/&gt;&lt;property id=&quot;20307&quot; value=&quot;271&quot;/&gt;&lt;/object&gt;&lt;object type=&quot;3&quot; unique_id=&quot;10302&quot;&gt;&lt;property id=&quot;20148&quot; value=&quot;5&quot;/&gt;&lt;property id=&quot;20300&quot; value=&quot;Diapositiva 17&quot;/&gt;&lt;property id=&quot;20307&quot; value=&quot;272&quot;/&gt;&lt;/object&gt;&lt;object type=&quot;3&quot; unique_id=&quot;10303&quot;&gt;&lt;property id=&quot;20148&quot; value=&quot;5&quot;/&gt;&lt;property id=&quot;20300&quot; value=&quot;Diapositiva 18&quot;/&gt;&lt;property id=&quot;20307&quot; value=&quot;273&quot;/&gt;&lt;/object&gt;&lt;object type=&quot;3&quot; unique_id=&quot;10344&quot;&gt;&lt;property id=&quot;20148&quot; value=&quot;5&quot;/&gt;&lt;property id=&quot;20300&quot; value=&quot;Diapositiva 19&quot;/&gt;&lt;property id=&quot;20307&quot; value=&quot;274&quot;/&gt;&lt;/object&gt;&lt;object type=&quot;3&quot; unique_id=&quot;10387&quot;&gt;&lt;property id=&quot;20148&quot; value=&quot;5&quot;/&gt;&lt;property id=&quot;20300&quot; value=&quot;Diapositiva 20&quot;/&gt;&lt;property id=&quot;20307&quot; value=&quot;275&quot;/&gt;&lt;/object&gt;&lt;object type=&quot;3&quot; unique_id=&quot;10432&quot;&gt;&lt;property id=&quot;20148&quot; value=&quot;5&quot;/&gt;&lt;property id=&quot;20300&quot; value=&quot;Diapositiva 21&quot;/&gt;&lt;property id=&quot;20307&quot; value=&quot;276&quot;/&gt;&lt;/object&gt;&lt;object type=&quot;3&quot; unique_id=&quot;11179&quot;&gt;&lt;property id=&quot;20148&quot; value=&quot;5&quot;/&gt;&lt;property id=&quot;20300&quot; value=&quot;Diapositiva 22&quot;/&gt;&lt;property id=&quot;20307&quot; value=&quot;277&quot;/&gt;&lt;/object&gt;&lt;object type=&quot;3&quot; unique_id=&quot;11252&quot;&gt;&lt;property id=&quot;20148&quot; value=&quot;5&quot;/&gt;&lt;property id=&quot;20300&quot; value=&quot;Diapositiva 23&quot;/&gt;&lt;property id=&quot;20307&quot; value=&quot;278&quot;/&gt;&lt;/object&gt;&lt;object type=&quot;3&quot; unique_id=&quot;11303&quot;&gt;&lt;property id=&quot;20148&quot; value=&quot;5&quot;/&gt;&lt;property id=&quot;20300&quot; value=&quot;Diapositiva 24&quot;/&gt;&lt;property id=&quot;20307&quot; value=&quot;279&quot;/&gt;&lt;/object&gt;&lt;object type=&quot;3&quot; unique_id=&quot;11305&quot;&gt;&lt;property id=&quot;20148&quot; value=&quot;5&quot;/&gt;&lt;property id=&quot;20300&quot; value=&quot;Diapositiva 25&quot;/&gt;&lt;property id=&quot;20307&quot; value=&quot;280&quot;/&gt;&lt;/object&gt;&lt;object type=&quot;3&quot; unique_id=&quot;11307&quot;&gt;&lt;property id=&quot;20148&quot; value=&quot;5&quot;/&gt;&lt;property id=&quot;20300&quot; value=&quot;Diapositiva 26&quot;/&gt;&lt;property id=&quot;20307&quot; value=&quot;281&quot;/&gt;&lt;/object&gt;&lt;object type=&quot;3&quot; unique_id=&quot;11308&quot;&gt;&lt;property id=&quot;20148&quot; value=&quot;5&quot;/&gt;&lt;property id=&quot;20300&quot; value=&quot;Diapositiva 27&quot;/&gt;&lt;property id=&quot;20307&quot; value=&quot;282&quot;/&gt;&lt;/object&gt;&lt;object type=&quot;3&quot; unique_id=&quot;11396&quot;&gt;&lt;property id=&quot;20148&quot; value=&quot;5&quot;/&gt;&lt;property id=&quot;20300&quot; value=&quot;Diapositiva 28&quot;/&gt;&lt;property id=&quot;20307&quot; value=&quot;283&quot;/&gt;&lt;/object&gt;&lt;object type=&quot;3&quot; unique_id=&quot;11488&quot;&gt;&lt;property id=&quot;20148&quot; value=&quot;5&quot;/&gt;&lt;property id=&quot;20300&quot; value=&quot;Diapositiva 29&quot;/&gt;&lt;property id=&quot;20307&quot; value=&quot;284&quot;/&gt;&lt;/object&gt;&lt;object type=&quot;3&quot; unique_id=&quot;11551&quot;&gt;&lt;property id=&quot;20148&quot; value=&quot;5&quot;/&gt;&lt;property id=&quot;20300&quot; value=&quot;Diapositiva 30&quot;/&gt;&lt;property id=&quot;20307&quot; value=&quot;285&quot;/&gt;&lt;/object&gt;&lt;object type=&quot;3&quot; unique_id=&quot;11553&quot;&gt;&lt;property id=&quot;20148&quot; value=&quot;5&quot;/&gt;&lt;property id=&quot;20300&quot; value=&quot;Diapositiva 31&quot;/&gt;&lt;property id=&quot;20307&quot; value=&quot;286&quot;/&gt;&lt;/object&gt;&lt;object type=&quot;3&quot; unique_id=&quot;11653&quot;&gt;&lt;property id=&quot;20148&quot; value=&quot;5&quot;/&gt;&lt;property id=&quot;20300&quot; value=&quot;Diapositiva 32&quot;/&gt;&lt;property id=&quot;20307&quot; value=&quot;287&quot;/&gt;&lt;/object&gt;&lt;object type=&quot;3&quot; unique_id=&quot;11654&quot;&gt;&lt;property id=&quot;20148&quot; value=&quot;5&quot;/&gt;&lt;property id=&quot;20300&quot; value=&quot;Diapositiva 33&quot;/&gt;&lt;property id=&quot;20307&quot; value=&quot;288&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766</TotalTime>
  <Words>2322</Words>
  <Application>Microsoft Office PowerPoint</Application>
  <PresentationFormat>Presentación en pantalla (4:3)</PresentationFormat>
  <Paragraphs>380</Paragraphs>
  <Slides>32</Slides>
  <Notes>1</Notes>
  <HiddenSlides>0</HiddenSlides>
  <MMClips>3</MMClips>
  <ScaleCrop>false</ScaleCrop>
  <HeadingPairs>
    <vt:vector size="6" baseType="variant">
      <vt:variant>
        <vt:lpstr>Fuentes usadas</vt:lpstr>
      </vt:variant>
      <vt:variant>
        <vt:i4>6</vt:i4>
      </vt:variant>
      <vt:variant>
        <vt:lpstr>Tema</vt:lpstr>
      </vt:variant>
      <vt:variant>
        <vt:i4>5</vt:i4>
      </vt:variant>
      <vt:variant>
        <vt:lpstr>Títulos de diapositiva</vt:lpstr>
      </vt:variant>
      <vt:variant>
        <vt:i4>32</vt:i4>
      </vt:variant>
    </vt:vector>
  </HeadingPairs>
  <TitlesOfParts>
    <vt:vector size="43" baseType="lpstr">
      <vt:lpstr>Arial</vt:lpstr>
      <vt:lpstr>Calibri</vt:lpstr>
      <vt:lpstr>Cambria Math</vt:lpstr>
      <vt:lpstr>Franklin Gothic Medium</vt:lpstr>
      <vt:lpstr>Symbol</vt:lpstr>
      <vt:lpstr>Wingdings</vt:lpstr>
      <vt:lpstr>Tema de Office</vt:lpstr>
      <vt:lpstr>1_Tema de Office</vt:lpstr>
      <vt:lpstr>2_Tema de Office</vt:lpstr>
      <vt:lpstr>3_Tema de Office</vt:lpstr>
      <vt:lpstr>4_Tema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1º de Bachillerato</dc:title>
  <dc:creator>Rafael Artacho Cañadas</dc:creator>
  <cp:lastModifiedBy>Rafael Artacho Cañadas</cp:lastModifiedBy>
  <cp:revision>118</cp:revision>
  <cp:lastPrinted>2013-03-29T17:38:05Z</cp:lastPrinted>
  <dcterms:created xsi:type="dcterms:W3CDTF">2012-01-21T08:16:49Z</dcterms:created>
  <dcterms:modified xsi:type="dcterms:W3CDTF">2016-08-22T17:50:11Z</dcterms:modified>
</cp:coreProperties>
</file>