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 id="2147483696" r:id="rId2"/>
    <p:sldMasterId id="2147483708" r:id="rId3"/>
  </p:sldMasterIdLst>
  <p:notesMasterIdLst>
    <p:notesMasterId r:id="rId44"/>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99" r:id="rId20"/>
    <p:sldId id="273" r:id="rId21"/>
    <p:sldId id="274" r:id="rId22"/>
    <p:sldId id="275" r:id="rId23"/>
    <p:sldId id="276" r:id="rId24"/>
    <p:sldId id="277" r:id="rId25"/>
    <p:sldId id="300" r:id="rId26"/>
    <p:sldId id="278" r:id="rId27"/>
    <p:sldId id="279" r:id="rId28"/>
    <p:sldId id="301" r:id="rId29"/>
    <p:sldId id="280" r:id="rId30"/>
    <p:sldId id="281" r:id="rId31"/>
    <p:sldId id="283" r:id="rId32"/>
    <p:sldId id="284" r:id="rId33"/>
    <p:sldId id="285" r:id="rId34"/>
    <p:sldId id="288" r:id="rId35"/>
    <p:sldId id="287" r:id="rId36"/>
    <p:sldId id="286" r:id="rId37"/>
    <p:sldId id="289" r:id="rId38"/>
    <p:sldId id="290" r:id="rId39"/>
    <p:sldId id="292" r:id="rId40"/>
    <p:sldId id="291" r:id="rId41"/>
    <p:sldId id="293" r:id="rId42"/>
    <p:sldId id="294" r:id="rId43"/>
  </p:sldIdLst>
  <p:sldSz cx="9144000" cy="6858000" type="screen4x3"/>
  <p:notesSz cx="6858000" cy="9144000"/>
  <p:custDataLst>
    <p:tags r:id="rId45"/>
  </p:custData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sin título" id="{13EAE198-C216-436D-80FC-75FEAD8F8EC6}">
          <p14:sldIdLst>
            <p14:sldId id="256"/>
          </p14:sldIdLst>
        </p14:section>
        <p14:section name="Sección sin título" id="{F2CD97E0-39D6-48DE-A3FF-74577C3C6AC5}">
          <p14:sldIdLst>
            <p14:sldId id="257"/>
            <p14:sldId id="258"/>
            <p14:sldId id="259"/>
            <p14:sldId id="260"/>
            <p14:sldId id="261"/>
            <p14:sldId id="262"/>
            <p14:sldId id="263"/>
            <p14:sldId id="264"/>
            <p14:sldId id="265"/>
            <p14:sldId id="266"/>
            <p14:sldId id="267"/>
            <p14:sldId id="268"/>
            <p14:sldId id="269"/>
            <p14:sldId id="270"/>
            <p14:sldId id="271"/>
            <p14:sldId id="299"/>
            <p14:sldId id="273"/>
            <p14:sldId id="274"/>
            <p14:sldId id="275"/>
            <p14:sldId id="276"/>
            <p14:sldId id="277"/>
            <p14:sldId id="300"/>
            <p14:sldId id="278"/>
            <p14:sldId id="279"/>
            <p14:sldId id="301"/>
            <p14:sldId id="280"/>
            <p14:sldId id="281"/>
            <p14:sldId id="283"/>
            <p14:sldId id="284"/>
            <p14:sldId id="285"/>
            <p14:sldId id="288"/>
            <p14:sldId id="287"/>
            <p14:sldId id="286"/>
            <p14:sldId id="289"/>
            <p14:sldId id="290"/>
            <p14:sldId id="292"/>
            <p14:sldId id="291"/>
            <p14:sldId id="293"/>
            <p14:sldId id="29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9900FF"/>
    <a:srgbClr val="FFFF00"/>
    <a:srgbClr val="FF9933"/>
    <a:srgbClr val="CCFF99"/>
    <a:srgbClr val="FFBDBD"/>
    <a:srgbClr val="FFC1C1"/>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71" d="100"/>
          <a:sy n="71" d="100"/>
        </p:scale>
        <p:origin x="444"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gs" Target="tags/tag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36"/>
    </mc:Choice>
    <mc:Fallback>
      <c:style val="36"/>
    </mc:Fallback>
  </mc:AlternateContent>
  <c:chart>
    <c:autoTitleDeleted val="1"/>
    <c:view3D>
      <c:rotX val="15"/>
      <c:rotY val="20"/>
      <c:depthPercent val="90"/>
      <c:rAngAx val="1"/>
    </c:view3D>
    <c:floor>
      <c:thickness val="0"/>
    </c:floor>
    <c:sideWall>
      <c:thickness val="0"/>
    </c:sideWall>
    <c:backWall>
      <c:thickness val="0"/>
    </c:backWall>
    <c:plotArea>
      <c:layout>
        <c:manualLayout>
          <c:layoutTarget val="inner"/>
          <c:xMode val="edge"/>
          <c:yMode val="edge"/>
          <c:x val="0.18821880864135612"/>
          <c:y val="6.6795161889906418E-2"/>
          <c:w val="0.77327544670074744"/>
          <c:h val="0.67581201612482578"/>
        </c:manualLayout>
      </c:layout>
      <c:bar3DChart>
        <c:barDir val="col"/>
        <c:grouping val="clustered"/>
        <c:varyColors val="0"/>
        <c:ser>
          <c:idx val="0"/>
          <c:order val="0"/>
          <c:tx>
            <c:strRef>
              <c:f>Hoja1!$B$1</c:f>
              <c:strCache>
                <c:ptCount val="1"/>
                <c:pt idx="0">
                  <c:v>Serie 1</c:v>
                </c:pt>
              </c:strCache>
            </c:strRef>
          </c:tx>
          <c:invertIfNegative val="0"/>
          <c:dLbls>
            <c:spPr>
              <a:noFill/>
              <a:ln>
                <a:noFill/>
              </a:ln>
              <a:effectLst/>
            </c:spPr>
            <c:txPr>
              <a:bodyPr/>
              <a:lstStyle/>
              <a:p>
                <a:pPr>
                  <a:defRPr sz="1200"/>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Hoja1!$A$2:$A$6</c:f>
              <c:numCache>
                <c:formatCode>General</c:formatCode>
                <c:ptCount val="5"/>
                <c:pt idx="0">
                  <c:v>19</c:v>
                </c:pt>
                <c:pt idx="1">
                  <c:v>20</c:v>
                </c:pt>
                <c:pt idx="2">
                  <c:v>21</c:v>
                </c:pt>
                <c:pt idx="3">
                  <c:v>22</c:v>
                </c:pt>
                <c:pt idx="4">
                  <c:v>23</c:v>
                </c:pt>
              </c:numCache>
            </c:numRef>
          </c:cat>
          <c:val>
            <c:numRef>
              <c:f>Hoja1!$B$2:$B$6</c:f>
              <c:numCache>
                <c:formatCode>General</c:formatCode>
                <c:ptCount val="5"/>
                <c:pt idx="0">
                  <c:v>0</c:v>
                </c:pt>
                <c:pt idx="1">
                  <c:v>90.9</c:v>
                </c:pt>
                <c:pt idx="2">
                  <c:v>0.2</c:v>
                </c:pt>
                <c:pt idx="3">
                  <c:v>8.8000000000000007</c:v>
                </c:pt>
                <c:pt idx="4">
                  <c:v>0</c:v>
                </c:pt>
              </c:numCache>
            </c:numRef>
          </c:val>
        </c:ser>
        <c:dLbls>
          <c:showLegendKey val="0"/>
          <c:showVal val="0"/>
          <c:showCatName val="0"/>
          <c:showSerName val="0"/>
          <c:showPercent val="0"/>
          <c:showBubbleSize val="0"/>
        </c:dLbls>
        <c:gapWidth val="0"/>
        <c:gapDepth val="0"/>
        <c:shape val="cone"/>
        <c:axId val="-200817520"/>
        <c:axId val="-200816976"/>
        <c:axId val="0"/>
      </c:bar3DChart>
      <c:catAx>
        <c:axId val="-200817520"/>
        <c:scaling>
          <c:orientation val="minMax"/>
        </c:scaling>
        <c:delete val="0"/>
        <c:axPos val="b"/>
        <c:title>
          <c:tx>
            <c:rich>
              <a:bodyPr/>
              <a:lstStyle/>
              <a:p>
                <a:pPr>
                  <a:defRPr sz="1200" b="0"/>
                </a:pPr>
                <a:r>
                  <a:rPr lang="es-ES" sz="1200" b="0" dirty="0"/>
                  <a:t>Masa atómica</a:t>
                </a:r>
              </a:p>
            </c:rich>
          </c:tx>
          <c:overlay val="0"/>
        </c:title>
        <c:numFmt formatCode="General" sourceLinked="1"/>
        <c:majorTickMark val="none"/>
        <c:minorTickMark val="none"/>
        <c:tickLblPos val="nextTo"/>
        <c:txPr>
          <a:bodyPr/>
          <a:lstStyle/>
          <a:p>
            <a:pPr>
              <a:defRPr sz="1200"/>
            </a:pPr>
            <a:endParaRPr lang="es-ES"/>
          </a:p>
        </c:txPr>
        <c:crossAx val="-200816976"/>
        <c:crosses val="autoZero"/>
        <c:auto val="1"/>
        <c:lblAlgn val="ctr"/>
        <c:lblOffset val="100"/>
        <c:noMultiLvlLbl val="0"/>
      </c:catAx>
      <c:valAx>
        <c:axId val="-200816976"/>
        <c:scaling>
          <c:orientation val="minMax"/>
        </c:scaling>
        <c:delete val="0"/>
        <c:axPos val="l"/>
        <c:title>
          <c:tx>
            <c:rich>
              <a:bodyPr/>
              <a:lstStyle/>
              <a:p>
                <a:pPr>
                  <a:defRPr sz="1200" b="0"/>
                </a:pPr>
                <a:r>
                  <a:rPr lang="es-ES" sz="1200" b="0" dirty="0"/>
                  <a:t>Abundancia</a:t>
                </a:r>
              </a:p>
            </c:rich>
          </c:tx>
          <c:overlay val="0"/>
        </c:title>
        <c:numFmt formatCode="General" sourceLinked="1"/>
        <c:majorTickMark val="out"/>
        <c:minorTickMark val="none"/>
        <c:tickLblPos val="nextTo"/>
        <c:txPr>
          <a:bodyPr/>
          <a:lstStyle/>
          <a:p>
            <a:pPr>
              <a:defRPr sz="1200"/>
            </a:pPr>
            <a:endParaRPr lang="es-ES"/>
          </a:p>
        </c:txPr>
        <c:crossAx val="-200817520"/>
        <c:crosses val="autoZero"/>
        <c:crossBetween val="between"/>
      </c:valAx>
    </c:plotArea>
    <c:plotVisOnly val="1"/>
    <c:dispBlanksAs val="gap"/>
    <c:showDLblsOverMax val="0"/>
  </c:chart>
  <c:spPr>
    <a:ln>
      <a:noFill/>
    </a:ln>
  </c:spPr>
  <c:txPr>
    <a:bodyPr/>
    <a:lstStyle/>
    <a:p>
      <a:pPr>
        <a:defRPr sz="1800"/>
      </a:pPr>
      <a:endParaRPr lang="es-E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0AB78B-36E7-4C69-B86D-B7715E2C1DC0}" type="datetimeFigureOut">
              <a:rPr lang="es-ES" smtClean="0"/>
              <a:pPr/>
              <a:t>22/08/2016</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68CFF2-5E04-4CC5-82AA-7F57CF887B75}" type="slidenum">
              <a:rPr lang="es-ES" smtClean="0"/>
              <a:pPr/>
              <a:t>‹Nº›</a:t>
            </a:fld>
            <a:endParaRPr lang="es-ES" dirty="0"/>
          </a:p>
        </p:txBody>
      </p:sp>
    </p:spTree>
    <p:extLst>
      <p:ext uri="{BB962C8B-B14F-4D97-AF65-F5344CB8AC3E}">
        <p14:creationId xmlns:p14="http://schemas.microsoft.com/office/powerpoint/2010/main" val="389532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pPr/>
              <a:t>1</a:t>
            </a:fld>
            <a:endParaRPr lang="es-ES" dirty="0"/>
          </a:p>
        </p:txBody>
      </p:sp>
    </p:spTree>
    <p:extLst>
      <p:ext uri="{BB962C8B-B14F-4D97-AF65-F5344CB8AC3E}">
        <p14:creationId xmlns:p14="http://schemas.microsoft.com/office/powerpoint/2010/main" val="3264848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dirty="0"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3631140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3550306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dirty="0"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2531904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dirty="0" smtClean="0"/>
              <a:t>R. Artacho - E. Eisman</a:t>
            </a:r>
            <a:endParaRPr lang="es-ES" dirty="0"/>
          </a:p>
        </p:txBody>
      </p:sp>
      <p:sp>
        <p:nvSpPr>
          <p:cNvPr id="6" name="5 Marcador de pie de página"/>
          <p:cNvSpPr>
            <a:spLocks noGrp="1"/>
          </p:cNvSpPr>
          <p:nvPr>
            <p:ph type="ftr" sz="quarter" idx="11"/>
          </p:nvPr>
        </p:nvSpPr>
        <p:spPr/>
        <p:txBody>
          <a:bodyPr/>
          <a:lstStyle/>
          <a:p>
            <a:r>
              <a:rPr lang="es-ES" dirty="0"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891066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dirty="0" smtClean="0"/>
              <a:t>R. Artacho - E. Eisman</a:t>
            </a:r>
            <a:endParaRPr lang="es-ES" dirty="0"/>
          </a:p>
        </p:txBody>
      </p:sp>
      <p:sp>
        <p:nvSpPr>
          <p:cNvPr id="8" name="7 Marcador de pie de página"/>
          <p:cNvSpPr>
            <a:spLocks noGrp="1"/>
          </p:cNvSpPr>
          <p:nvPr>
            <p:ph type="ftr" sz="quarter" idx="11"/>
          </p:nvPr>
        </p:nvSpPr>
        <p:spPr/>
        <p:txBody>
          <a:bodyPr/>
          <a:lstStyle/>
          <a:p>
            <a:r>
              <a:rPr lang="es-ES" dirty="0" smtClean="0"/>
              <a:t>R. Artacho</a:t>
            </a:r>
            <a:endParaRPr lang="es-ES" dirty="0"/>
          </a:p>
        </p:txBody>
      </p:sp>
      <p:sp>
        <p:nvSpPr>
          <p:cNvPr id="9" name="8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1048504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dirty="0" smtClean="0"/>
              <a:t>R. Artacho - E. Eisman</a:t>
            </a:r>
            <a:endParaRPr lang="es-ES" dirty="0"/>
          </a:p>
        </p:txBody>
      </p:sp>
      <p:sp>
        <p:nvSpPr>
          <p:cNvPr id="4" name="3 Marcador de pie de página"/>
          <p:cNvSpPr>
            <a:spLocks noGrp="1"/>
          </p:cNvSpPr>
          <p:nvPr>
            <p:ph type="ftr" sz="quarter" idx="11"/>
          </p:nvPr>
        </p:nvSpPr>
        <p:spPr/>
        <p:txBody>
          <a:bodyPr/>
          <a:lstStyle/>
          <a:p>
            <a:r>
              <a:rPr lang="es-ES" dirty="0" smtClean="0"/>
              <a:t>R. Artacho</a:t>
            </a:r>
            <a:endParaRPr lang="es-ES" dirty="0"/>
          </a:p>
        </p:txBody>
      </p:sp>
      <p:sp>
        <p:nvSpPr>
          <p:cNvPr id="5" name="4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674665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dirty="0" smtClean="0"/>
              <a:t>R. Artacho - E. Eisman</a:t>
            </a:r>
            <a:endParaRPr lang="es-ES" dirty="0"/>
          </a:p>
        </p:txBody>
      </p:sp>
      <p:sp>
        <p:nvSpPr>
          <p:cNvPr id="3" name="2 Marcador de pie de página"/>
          <p:cNvSpPr>
            <a:spLocks noGrp="1"/>
          </p:cNvSpPr>
          <p:nvPr>
            <p:ph type="ftr" sz="quarter" idx="11"/>
          </p:nvPr>
        </p:nvSpPr>
        <p:spPr/>
        <p:txBody>
          <a:bodyPr/>
          <a:lstStyle/>
          <a:p>
            <a:r>
              <a:rPr lang="es-ES" dirty="0" smtClean="0"/>
              <a:t>R. Artacho</a:t>
            </a:r>
            <a:endParaRPr lang="es-ES" dirty="0"/>
          </a:p>
        </p:txBody>
      </p:sp>
      <p:sp>
        <p:nvSpPr>
          <p:cNvPr id="4" name="3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1314333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t>R. Artacho - E. Eisman</a:t>
            </a:r>
            <a:endParaRPr lang="es-ES" dirty="0"/>
          </a:p>
        </p:txBody>
      </p:sp>
      <p:sp>
        <p:nvSpPr>
          <p:cNvPr id="6" name="5 Marcador de pie de página"/>
          <p:cNvSpPr>
            <a:spLocks noGrp="1"/>
          </p:cNvSpPr>
          <p:nvPr>
            <p:ph type="ftr" sz="quarter" idx="11"/>
          </p:nvPr>
        </p:nvSpPr>
        <p:spPr/>
        <p:txBody>
          <a:bodyPr/>
          <a:lstStyle/>
          <a:p>
            <a:r>
              <a:rPr lang="es-ES" dirty="0"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874329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t>R. Artacho - E. Eisman</a:t>
            </a:r>
            <a:endParaRPr lang="es-ES" dirty="0"/>
          </a:p>
        </p:txBody>
      </p:sp>
      <p:sp>
        <p:nvSpPr>
          <p:cNvPr id="6" name="5 Marcador de pie de página"/>
          <p:cNvSpPr>
            <a:spLocks noGrp="1"/>
          </p:cNvSpPr>
          <p:nvPr>
            <p:ph type="ftr" sz="quarter" idx="11"/>
          </p:nvPr>
        </p:nvSpPr>
        <p:spPr/>
        <p:txBody>
          <a:bodyPr/>
          <a:lstStyle/>
          <a:p>
            <a:r>
              <a:rPr lang="es-ES" dirty="0"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2772199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849754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3997092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6951338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6297171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9702147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880161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3089034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7108855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4396552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6182489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9697532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4971587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8971014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2298307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2632151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4633581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5462754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0191800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6769716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1371981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2101548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1573488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560598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295462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dirty="0" smtClean="0"/>
              <a:t>R. Artacho - E. Eisman</a:t>
            </a:r>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t>R. Artacho</a:t>
            </a:r>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224780397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37863023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2944208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20.pn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png"/></Relationships>
</file>

<file path=ppt/slides/_rels/slide2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4.jpeg"/><Relationship Id="rId1" Type="http://schemas.openxmlformats.org/officeDocument/2006/relationships/slideLayout" Target="../slideLayouts/slideLayout7.xml"/><Relationship Id="rId6" Type="http://schemas.openxmlformats.org/officeDocument/2006/relationships/image" Target="../media/image39.jpeg"/><Relationship Id="rId11" Type="http://schemas.openxmlformats.org/officeDocument/2006/relationships/image" Target="../media/image44.png"/><Relationship Id="rId5" Type="http://schemas.openxmlformats.org/officeDocument/2006/relationships/image" Target="../media/image38.jpeg"/><Relationship Id="rId10" Type="http://schemas.openxmlformats.org/officeDocument/2006/relationships/image" Target="../media/image43.jpeg"/><Relationship Id="rId4" Type="http://schemas.openxmlformats.org/officeDocument/2006/relationships/image" Target="../media/image37.jpeg"/><Relationship Id="rId9" Type="http://schemas.openxmlformats.org/officeDocument/2006/relationships/image" Target="../media/image42.png"/></Relationships>
</file>

<file path=ppt/slides/_rels/slide21.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46.png"/><Relationship Id="rId7" Type="http://schemas.openxmlformats.org/officeDocument/2006/relationships/image" Target="../media/image59.png"/><Relationship Id="rId2" Type="http://schemas.openxmlformats.org/officeDocument/2006/relationships/image" Target="../media/image450.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470.png"/></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2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3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7" name="26 CuadroTexto"/>
          <p:cNvSpPr txBox="1"/>
          <p:nvPr/>
        </p:nvSpPr>
        <p:spPr>
          <a:xfrm>
            <a:off x="139700" y="3521122"/>
            <a:ext cx="6451600" cy="523220"/>
          </a:xfrm>
          <a:prstGeom prst="rect">
            <a:avLst/>
          </a:prstGeom>
          <a:noFill/>
        </p:spPr>
        <p:txBody>
          <a:bodyPr wrap="square" rtlCol="0">
            <a:spAutoFit/>
          </a:bodyPr>
          <a:lstStyle/>
          <a:p>
            <a:pPr algn="ctr"/>
            <a:r>
              <a:rPr lang="es-ES" sz="2800" b="1" dirty="0" smtClean="0">
                <a:solidFill>
                  <a:schemeClr val="bg1"/>
                </a:solidFill>
                <a:effectLst>
                  <a:outerShdw blurRad="38100" dist="38100" dir="2700000" algn="tl">
                    <a:srgbClr val="000000">
                      <a:alpha val="43137"/>
                    </a:srgbClr>
                  </a:outerShdw>
                  <a:reflection blurRad="6350" stA="60000" endA="900" endPos="58000" dir="5400000" sy="-100000" algn="bl" rotWithShape="0"/>
                </a:effectLst>
              </a:rPr>
              <a:t>IV. ESTRUCTURA ATÓMICA</a:t>
            </a:r>
            <a:endParaRPr lang="es-ES" sz="2800" b="1" dirty="0">
              <a:solidFill>
                <a:schemeClr val="bg1"/>
              </a:solidFill>
              <a:effectLst>
                <a:outerShdw blurRad="38100" dist="38100" dir="2700000" algn="tl">
                  <a:srgbClr val="000000">
                    <a:alpha val="43137"/>
                  </a:srgbClr>
                </a:outerShdw>
                <a:reflection blurRad="6350" stA="60000" endA="900" endPos="58000" dir="5400000" sy="-100000" algn="bl" rotWithShape="0"/>
              </a:effectLst>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4918" y="4317668"/>
            <a:ext cx="2162175" cy="211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80051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86497"/>
            <a:ext cx="5511800" cy="276999"/>
          </a:xfrm>
          <a:prstGeom prst="rect">
            <a:avLst/>
          </a:prstGeom>
          <a:noFill/>
        </p:spPr>
        <p:txBody>
          <a:bodyPr wrap="square" lIns="0" tIns="0" rIns="0" bIns="0" rtlCol="0">
            <a:spAutoFit/>
          </a:bodyPr>
          <a:lstStyle/>
          <a:p>
            <a:pPr algn="ctr"/>
            <a:r>
              <a:rPr lang="es-ES" b="1" dirty="0" smtClean="0">
                <a:solidFill>
                  <a:srgbClr val="C00000"/>
                </a:solidFill>
              </a:rPr>
              <a:t>Índice</a:t>
            </a:r>
            <a:endParaRPr lang="es-ES" b="1" dirty="0">
              <a:solidFill>
                <a:srgbClr val="C00000"/>
              </a:solidFill>
            </a:endParaRPr>
          </a:p>
        </p:txBody>
      </p:sp>
      <p:sp>
        <p:nvSpPr>
          <p:cNvPr id="19" name="18 CuadroTexto"/>
          <p:cNvSpPr txBox="1"/>
          <p:nvPr/>
        </p:nvSpPr>
        <p:spPr>
          <a:xfrm>
            <a:off x="2184779" y="2598761"/>
            <a:ext cx="4390946" cy="1200329"/>
          </a:xfrm>
          <a:prstGeom prst="rect">
            <a:avLst/>
          </a:prstGeom>
          <a:noFill/>
        </p:spPr>
        <p:txBody>
          <a:bodyPr wrap="none" rtlCol="0">
            <a:spAutoFit/>
          </a:bodyPr>
          <a:lstStyle/>
          <a:p>
            <a:pPr marL="342900" indent="-342900">
              <a:buAutoNum type="arabicPeriod"/>
            </a:pPr>
            <a:r>
              <a:rPr lang="es-ES" dirty="0" smtClean="0"/>
              <a:t>El átomo divisible</a:t>
            </a:r>
          </a:p>
          <a:p>
            <a:pPr marL="342900" indent="-342900">
              <a:buAutoNum type="arabicPeriod"/>
            </a:pPr>
            <a:r>
              <a:rPr lang="es-ES" dirty="0" smtClean="0"/>
              <a:t>Modelos atómicos</a:t>
            </a:r>
          </a:p>
          <a:p>
            <a:pPr marL="342900" indent="-342900">
              <a:buAutoNum type="arabicPeriod"/>
            </a:pPr>
            <a:r>
              <a:rPr lang="es-ES" dirty="0" smtClean="0"/>
              <a:t>Números que identifican a los átomos</a:t>
            </a:r>
          </a:p>
          <a:p>
            <a:pPr marL="342900" indent="-342900">
              <a:buAutoNum type="arabicPeriod"/>
            </a:pPr>
            <a:r>
              <a:rPr lang="es-ES" dirty="0" smtClean="0"/>
              <a:t>Estructura electrónica de los átomos</a:t>
            </a:r>
          </a:p>
        </p:txBody>
      </p:sp>
      <p:sp>
        <p:nvSpPr>
          <p:cNvPr id="6"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2</a:t>
            </a:fld>
            <a:endParaRPr lang="es-ES" dirty="0">
              <a:solidFill>
                <a:schemeClr val="accent6">
                  <a:lumMod val="50000"/>
                </a:schemeClr>
              </a:solidFill>
            </a:endParaRPr>
          </a:p>
        </p:txBody>
      </p:sp>
      <p:sp>
        <p:nvSpPr>
          <p:cNvPr id="7" name="6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Tree>
    <p:extLst>
      <p:ext uri="{BB962C8B-B14F-4D97-AF65-F5344CB8AC3E}">
        <p14:creationId xmlns:p14="http://schemas.microsoft.com/office/powerpoint/2010/main" val="8567442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smtClean="0">
                <a:solidFill>
                  <a:srgbClr val="00B050"/>
                </a:solidFill>
              </a:rPr>
              <a:t>1</a:t>
            </a:r>
            <a:r>
              <a:rPr lang="es-ES" b="1" dirty="0" smtClean="0">
                <a:solidFill>
                  <a:srgbClr val="C00000"/>
                </a:solidFill>
              </a:rPr>
              <a:t> El átomo divisible</a:t>
            </a:r>
            <a:endParaRPr lang="es-ES" b="1" dirty="0">
              <a:solidFill>
                <a:srgbClr val="C00000"/>
              </a:solidFill>
            </a:endParaRPr>
          </a:p>
        </p:txBody>
      </p:sp>
      <p:sp>
        <p:nvSpPr>
          <p:cNvPr id="2" name="1 CuadroTexto"/>
          <p:cNvSpPr txBox="1"/>
          <p:nvPr/>
        </p:nvSpPr>
        <p:spPr>
          <a:xfrm>
            <a:off x="344606" y="902457"/>
            <a:ext cx="3418436" cy="369332"/>
          </a:xfrm>
          <a:prstGeom prst="rect">
            <a:avLst/>
          </a:prstGeom>
          <a:noFill/>
        </p:spPr>
        <p:txBody>
          <a:bodyPr wrap="none" rtlCol="0">
            <a:spAutoFit/>
          </a:bodyPr>
          <a:lstStyle/>
          <a:p>
            <a:r>
              <a:rPr lang="es-ES" b="1" dirty="0" smtClean="0">
                <a:solidFill>
                  <a:srgbClr val="C00000"/>
                </a:solidFill>
              </a:rPr>
              <a:t>1.1. </a:t>
            </a:r>
            <a:r>
              <a:rPr lang="es-ES" b="1" dirty="0" smtClean="0">
                <a:solidFill>
                  <a:srgbClr val="00B050"/>
                </a:solidFill>
              </a:rPr>
              <a:t>Descubrimiento del electrón</a:t>
            </a:r>
            <a:endParaRPr lang="es-ES" b="1" dirty="0">
              <a:solidFill>
                <a:srgbClr val="00B050"/>
              </a:solidFill>
            </a:endParaRPr>
          </a:p>
        </p:txBody>
      </p:sp>
      <p:sp>
        <p:nvSpPr>
          <p:cNvPr id="3" name="2 CuadroTexto"/>
          <p:cNvSpPr txBox="1"/>
          <p:nvPr/>
        </p:nvSpPr>
        <p:spPr>
          <a:xfrm>
            <a:off x="355600" y="1405530"/>
            <a:ext cx="8287225" cy="1477328"/>
          </a:xfrm>
          <a:prstGeom prst="rect">
            <a:avLst/>
          </a:prstGeom>
          <a:noFill/>
        </p:spPr>
        <p:txBody>
          <a:bodyPr wrap="square" rtlCol="0">
            <a:spAutoFit/>
          </a:bodyPr>
          <a:lstStyle/>
          <a:p>
            <a:pPr algn="just"/>
            <a:r>
              <a:rPr lang="es-ES" dirty="0" smtClean="0"/>
              <a:t>En 1875, el inglés </a:t>
            </a:r>
            <a:r>
              <a:rPr lang="es-ES" b="1" dirty="0" smtClean="0">
                <a:effectLst>
                  <a:outerShdw blurRad="38100" dist="38100" dir="2700000" algn="tl">
                    <a:srgbClr val="000000">
                      <a:alpha val="43137"/>
                    </a:srgbClr>
                  </a:outerShdw>
                </a:effectLst>
              </a:rPr>
              <a:t>William Crookes </a:t>
            </a:r>
            <a:r>
              <a:rPr lang="es-ES" dirty="0" smtClean="0"/>
              <a:t>observó que si en un tubo que contiene gas a muy baja presión se introducen dos electrodos y entre ellos se aplica una diferencia de potencial elevada, aparece un flujo de corriente que parte del </a:t>
            </a:r>
            <a:r>
              <a:rPr lang="es-ES" b="1" dirty="0" smtClean="0">
                <a:effectLst>
                  <a:outerShdw blurRad="38100" dist="38100" dir="2700000" algn="tl">
                    <a:srgbClr val="000000">
                      <a:alpha val="43137"/>
                    </a:srgbClr>
                  </a:outerShdw>
                </a:effectLst>
              </a:rPr>
              <a:t>cátodo</a:t>
            </a:r>
            <a:r>
              <a:rPr lang="es-ES" dirty="0" smtClean="0"/>
              <a:t> (negativo) y viaja hasta el </a:t>
            </a:r>
            <a:r>
              <a:rPr lang="es-ES" b="1" dirty="0" smtClean="0"/>
              <a:t>ánodo</a:t>
            </a:r>
            <a:r>
              <a:rPr lang="es-ES" dirty="0" smtClean="0"/>
              <a:t> (positivo). </a:t>
            </a:r>
            <a:r>
              <a:rPr lang="es-ES" b="1" dirty="0" smtClean="0">
                <a:effectLst>
                  <a:outerShdw blurRad="38100" dist="38100" dir="2700000" algn="tl">
                    <a:srgbClr val="000000">
                      <a:alpha val="43137"/>
                    </a:srgbClr>
                  </a:outerShdw>
                </a:effectLst>
              </a:rPr>
              <a:t>Goldstein</a:t>
            </a:r>
            <a:r>
              <a:rPr lang="es-ES" dirty="0" smtClean="0"/>
              <a:t> los denominó </a:t>
            </a:r>
            <a:r>
              <a:rPr lang="es-ES" b="1" dirty="0" smtClean="0">
                <a:effectLst>
                  <a:outerShdw blurRad="38100" dist="38100" dir="2700000" algn="tl">
                    <a:srgbClr val="000000">
                      <a:alpha val="43137"/>
                    </a:srgbClr>
                  </a:outerShdw>
                </a:effectLst>
              </a:rPr>
              <a:t>rayos catódicos</a:t>
            </a:r>
            <a:r>
              <a:rPr lang="es-ES" dirty="0" smtClean="0"/>
              <a:t>. </a:t>
            </a:r>
            <a:endParaRPr lang="es-ES" dirty="0"/>
          </a:p>
        </p:txBody>
      </p:sp>
      <p:pic>
        <p:nvPicPr>
          <p:cNvPr id="103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178" y="3261746"/>
            <a:ext cx="7796568" cy="2683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8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0"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3</a:t>
            </a:fld>
            <a:endParaRPr lang="es-ES" dirty="0">
              <a:solidFill>
                <a:schemeClr val="accent6">
                  <a:lumMod val="50000"/>
                </a:schemeClr>
              </a:solidFill>
            </a:endParaRPr>
          </a:p>
        </p:txBody>
      </p:sp>
    </p:spTree>
    <p:extLst>
      <p:ext uri="{BB962C8B-B14F-4D97-AF65-F5344CB8AC3E}">
        <p14:creationId xmlns:p14="http://schemas.microsoft.com/office/powerpoint/2010/main" val="40495667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030"/>
                                        </p:tgtEl>
                                        <p:attrNameLst>
                                          <p:attrName>style.visibility</p:attrName>
                                        </p:attrNameLst>
                                      </p:cBhvr>
                                      <p:to>
                                        <p:strVal val="visible"/>
                                      </p:to>
                                    </p:set>
                                    <p:animEffect transition="in" filter="wipe(up)">
                                      <p:cBhvr>
                                        <p:cTn id="17" dur="10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70006" y="902457"/>
            <a:ext cx="3418436" cy="369332"/>
          </a:xfrm>
          <a:prstGeom prst="rect">
            <a:avLst/>
          </a:prstGeom>
          <a:noFill/>
        </p:spPr>
        <p:txBody>
          <a:bodyPr wrap="none" rtlCol="0">
            <a:spAutoFit/>
          </a:bodyPr>
          <a:lstStyle/>
          <a:p>
            <a:r>
              <a:rPr lang="es-ES" b="1" dirty="0" smtClean="0">
                <a:solidFill>
                  <a:srgbClr val="C00000"/>
                </a:solidFill>
              </a:rPr>
              <a:t>1.1. </a:t>
            </a:r>
            <a:r>
              <a:rPr lang="es-ES" b="1" dirty="0" smtClean="0">
                <a:solidFill>
                  <a:srgbClr val="00B050"/>
                </a:solidFill>
              </a:rPr>
              <a:t>Descubrimiento del electrón</a:t>
            </a:r>
            <a:endParaRPr lang="es-ES" b="1" dirty="0">
              <a:solidFill>
                <a:srgbClr val="00B050"/>
              </a:solidFill>
            </a:endParaRPr>
          </a:p>
        </p:txBody>
      </p:sp>
      <p:sp>
        <p:nvSpPr>
          <p:cNvPr id="3" name="2 CuadroTexto"/>
          <p:cNvSpPr txBox="1"/>
          <p:nvPr/>
        </p:nvSpPr>
        <p:spPr>
          <a:xfrm>
            <a:off x="381000" y="1392830"/>
            <a:ext cx="8318500" cy="1200329"/>
          </a:xfrm>
          <a:prstGeom prst="rect">
            <a:avLst/>
          </a:prstGeom>
          <a:noFill/>
        </p:spPr>
        <p:txBody>
          <a:bodyPr wrap="square" rtlCol="0">
            <a:spAutoFit/>
          </a:bodyPr>
          <a:lstStyle/>
          <a:p>
            <a:pPr algn="just"/>
            <a:r>
              <a:rPr lang="es-ES" dirty="0" smtClean="0"/>
              <a:t>En 1897, el inglés </a:t>
            </a:r>
            <a:r>
              <a:rPr lang="es-ES" b="1" dirty="0" smtClean="0">
                <a:effectLst>
                  <a:outerShdw blurRad="38100" dist="38100" dir="2700000" algn="tl">
                    <a:srgbClr val="000000">
                      <a:alpha val="43137"/>
                    </a:srgbClr>
                  </a:outerShdw>
                </a:effectLst>
              </a:rPr>
              <a:t>Joseph John Thomson </a:t>
            </a:r>
            <a:r>
              <a:rPr lang="es-ES" dirty="0" smtClean="0"/>
              <a:t>estudiando el comportamiento de los rayos catódicos en presencia de campos eléctricos y magnéticos, demostró que se trataba de partículas cargadas negativamente, halló su relación carga/masa (</a:t>
            </a:r>
            <a:r>
              <a:rPr lang="es-ES" b="1" dirty="0" smtClean="0">
                <a:effectLst>
                  <a:outerShdw blurRad="38100" dist="38100" dir="2700000" algn="tl">
                    <a:srgbClr val="000000">
                      <a:alpha val="43137"/>
                    </a:srgbClr>
                  </a:outerShdw>
                </a:effectLst>
              </a:rPr>
              <a:t>1,759 · 10</a:t>
            </a:r>
            <a:r>
              <a:rPr lang="es-ES" b="1" baseline="30000" dirty="0" smtClean="0">
                <a:effectLst>
                  <a:outerShdw blurRad="38100" dist="38100" dir="2700000" algn="tl">
                    <a:srgbClr val="000000">
                      <a:alpha val="43137"/>
                    </a:srgbClr>
                  </a:outerShdw>
                </a:effectLst>
              </a:rPr>
              <a:t>11</a:t>
            </a:r>
            <a:r>
              <a:rPr lang="es-ES" b="1" dirty="0" smtClean="0">
                <a:effectLst>
                  <a:outerShdw blurRad="38100" dist="38100" dir="2700000" algn="tl">
                    <a:srgbClr val="000000">
                      <a:alpha val="43137"/>
                    </a:srgbClr>
                  </a:outerShdw>
                </a:effectLst>
              </a:rPr>
              <a:t> C/kg</a:t>
            </a:r>
            <a:r>
              <a:rPr lang="es-ES" dirty="0" smtClean="0"/>
              <a:t>) y les llamo </a:t>
            </a:r>
            <a:r>
              <a:rPr lang="es-ES" b="1" dirty="0" smtClean="0">
                <a:effectLst>
                  <a:outerShdw blurRad="38100" dist="38100" dir="2700000" algn="tl">
                    <a:srgbClr val="000000">
                      <a:alpha val="43137"/>
                    </a:srgbClr>
                  </a:outerShdw>
                </a:effectLst>
              </a:rPr>
              <a:t>electrones</a:t>
            </a:r>
            <a:r>
              <a:rPr lang="es-ES" dirty="0" smtClean="0"/>
              <a:t>.</a:t>
            </a:r>
            <a:endParaRPr lang="es-ES" dirty="0"/>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2073" y="2879441"/>
            <a:ext cx="2202478"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610" y="2878161"/>
            <a:ext cx="2252563" cy="1877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5256" y="2867428"/>
            <a:ext cx="2544382" cy="1887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16 CuadroTexto"/>
          <p:cNvSpPr txBox="1"/>
          <p:nvPr/>
        </p:nvSpPr>
        <p:spPr>
          <a:xfrm>
            <a:off x="393700" y="4966181"/>
            <a:ext cx="8293100" cy="923330"/>
          </a:xfrm>
          <a:prstGeom prst="rect">
            <a:avLst/>
          </a:prstGeom>
          <a:noFill/>
        </p:spPr>
        <p:txBody>
          <a:bodyPr wrap="square" rtlCol="0">
            <a:spAutoFit/>
          </a:bodyPr>
          <a:lstStyle/>
          <a:p>
            <a:pPr algn="just"/>
            <a:r>
              <a:rPr lang="es-ES" dirty="0" smtClean="0"/>
              <a:t>Al comprobar que </a:t>
            </a:r>
            <a:r>
              <a:rPr lang="es-ES" b="1" dirty="0" smtClean="0">
                <a:effectLst>
                  <a:outerShdw blurRad="38100" dist="38100" dir="2700000" algn="tl">
                    <a:srgbClr val="000000">
                      <a:alpha val="43137"/>
                    </a:srgbClr>
                  </a:outerShdw>
                </a:effectLst>
              </a:rPr>
              <a:t>la relación carga/masa era independiente del gas existente en el tubo</a:t>
            </a:r>
            <a:r>
              <a:rPr lang="es-ES" dirty="0" smtClean="0"/>
              <a:t>, hizo pensar que los electrones deberían estar presentes en todos los átomos.</a:t>
            </a:r>
            <a:endParaRPr lang="es-ES" dirty="0"/>
          </a:p>
        </p:txBody>
      </p:sp>
      <p:sp>
        <p:nvSpPr>
          <p:cNvPr id="14" name="13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smtClean="0">
                <a:solidFill>
                  <a:srgbClr val="00B050"/>
                </a:solidFill>
              </a:rPr>
              <a:t>1</a:t>
            </a:r>
            <a:r>
              <a:rPr lang="es-ES" b="1" dirty="0" smtClean="0">
                <a:solidFill>
                  <a:srgbClr val="C00000"/>
                </a:solidFill>
              </a:rPr>
              <a:t> El átomo divisible</a:t>
            </a:r>
            <a:endParaRPr lang="es-ES" b="1" dirty="0">
              <a:solidFill>
                <a:srgbClr val="C00000"/>
              </a:solidFill>
            </a:endParaRPr>
          </a:p>
        </p:txBody>
      </p:sp>
      <p:sp>
        <p:nvSpPr>
          <p:cNvPr id="15" name="14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6"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4</a:t>
            </a:fld>
            <a:endParaRPr lang="es-ES" dirty="0">
              <a:solidFill>
                <a:schemeClr val="accent6">
                  <a:lumMod val="50000"/>
                </a:schemeClr>
              </a:solidFill>
            </a:endParaRPr>
          </a:p>
        </p:txBody>
      </p:sp>
    </p:spTree>
    <p:extLst>
      <p:ext uri="{BB962C8B-B14F-4D97-AF65-F5344CB8AC3E}">
        <p14:creationId xmlns:p14="http://schemas.microsoft.com/office/powerpoint/2010/main" val="45022357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wipe(left)">
                                      <p:cBhvr>
                                        <p:cTn id="17" dur="1000"/>
                                        <p:tgtEl>
                                          <p:spTgt spid="102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29"/>
                                        </p:tgtEl>
                                        <p:attrNameLst>
                                          <p:attrName>style.visibility</p:attrName>
                                        </p:attrNameLst>
                                      </p:cBhvr>
                                      <p:to>
                                        <p:strVal val="visible"/>
                                      </p:to>
                                    </p:set>
                                    <p:animEffect transition="in" filter="wipe(left)">
                                      <p:cBhvr>
                                        <p:cTn id="22" dur="1000"/>
                                        <p:tgtEl>
                                          <p:spTgt spid="10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027"/>
                                        </p:tgtEl>
                                        <p:attrNameLst>
                                          <p:attrName>style.visibility</p:attrName>
                                        </p:attrNameLst>
                                      </p:cBhvr>
                                      <p:to>
                                        <p:strVal val="visible"/>
                                      </p:to>
                                    </p:set>
                                    <p:animEffect transition="in" filter="wipe(left)">
                                      <p:cBhvr>
                                        <p:cTn id="27" dur="1000"/>
                                        <p:tgtEl>
                                          <p:spTgt spid="102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44606" y="851657"/>
            <a:ext cx="3846394" cy="369332"/>
          </a:xfrm>
          <a:prstGeom prst="rect">
            <a:avLst/>
          </a:prstGeom>
          <a:noFill/>
        </p:spPr>
        <p:txBody>
          <a:bodyPr wrap="square" rtlCol="0">
            <a:spAutoFit/>
          </a:bodyPr>
          <a:lstStyle/>
          <a:p>
            <a:r>
              <a:rPr lang="es-ES" b="1" dirty="0" smtClean="0">
                <a:solidFill>
                  <a:srgbClr val="C00000"/>
                </a:solidFill>
              </a:rPr>
              <a:t>1.1. </a:t>
            </a:r>
            <a:r>
              <a:rPr lang="es-ES" b="1" dirty="0" smtClean="0">
                <a:solidFill>
                  <a:srgbClr val="00B050"/>
                </a:solidFill>
              </a:rPr>
              <a:t>Descubrimiento del electrón</a:t>
            </a:r>
            <a:endParaRPr lang="es-ES" b="1" dirty="0">
              <a:solidFill>
                <a:srgbClr val="00B050"/>
              </a:solidFill>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038" r="4082"/>
          <a:stretch/>
        </p:blipFill>
        <p:spPr bwMode="auto">
          <a:xfrm>
            <a:off x="915425" y="1501659"/>
            <a:ext cx="3328647" cy="249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19 CuadroTexto"/>
          <p:cNvSpPr txBox="1"/>
          <p:nvPr/>
        </p:nvSpPr>
        <p:spPr>
          <a:xfrm>
            <a:off x="4563090" y="1675643"/>
            <a:ext cx="3835021" cy="1754326"/>
          </a:xfrm>
          <a:prstGeom prst="rect">
            <a:avLst/>
          </a:prstGeom>
          <a:noFill/>
        </p:spPr>
        <p:txBody>
          <a:bodyPr wrap="square" rtlCol="0">
            <a:spAutoFit/>
          </a:bodyPr>
          <a:lstStyle/>
          <a:p>
            <a:pPr algn="just"/>
            <a:r>
              <a:rPr lang="es-ES" b="1" dirty="0" smtClean="0">
                <a:effectLst>
                  <a:outerShdw blurRad="38100" dist="38100" dir="2700000" algn="tl">
                    <a:srgbClr val="000000">
                      <a:alpha val="43137"/>
                    </a:srgbClr>
                  </a:outerShdw>
                </a:effectLst>
              </a:rPr>
              <a:t>Robert Millikan </a:t>
            </a:r>
            <a:r>
              <a:rPr lang="es-ES" dirty="0" smtClean="0"/>
              <a:t>determinó la </a:t>
            </a:r>
            <a:r>
              <a:rPr lang="es-ES" b="1" dirty="0" smtClean="0">
                <a:effectLst>
                  <a:outerShdw blurRad="38100" dist="38100" dir="2700000" algn="tl">
                    <a:srgbClr val="000000">
                      <a:alpha val="43137"/>
                    </a:srgbClr>
                  </a:outerShdw>
                </a:effectLst>
              </a:rPr>
              <a:t>carga eléctrica del electrón </a:t>
            </a:r>
            <a:r>
              <a:rPr lang="es-ES" dirty="0" smtClean="0"/>
              <a:t>(</a:t>
            </a:r>
            <a:r>
              <a:rPr lang="es-ES" b="1" dirty="0" smtClean="0">
                <a:effectLst>
                  <a:outerShdw blurRad="38100" dist="38100" dir="2700000" algn="tl">
                    <a:srgbClr val="000000">
                      <a:alpha val="43137"/>
                    </a:srgbClr>
                  </a:outerShdw>
                </a:effectLst>
              </a:rPr>
              <a:t>1,602·10</a:t>
            </a:r>
            <a:r>
              <a:rPr lang="es-ES" b="1" baseline="30000" dirty="0" smtClean="0">
                <a:effectLst>
                  <a:outerShdw blurRad="38100" dist="38100" dir="2700000" algn="tl">
                    <a:srgbClr val="000000">
                      <a:alpha val="43137"/>
                    </a:srgbClr>
                  </a:outerShdw>
                </a:effectLst>
              </a:rPr>
              <a:t>-19</a:t>
            </a:r>
            <a:r>
              <a:rPr lang="es-ES" b="1" dirty="0" smtClean="0">
                <a:effectLst>
                  <a:outerShdw blurRad="38100" dist="38100" dir="2700000" algn="tl">
                    <a:srgbClr val="000000">
                      <a:alpha val="43137"/>
                    </a:srgbClr>
                  </a:outerShdw>
                </a:effectLst>
              </a:rPr>
              <a:t> C</a:t>
            </a:r>
            <a:r>
              <a:rPr lang="es-ES" dirty="0" smtClean="0"/>
              <a:t>) con el experimento de la “gota de aceite”. Este valor constituye la carga mínima que puede transportar una partícula.</a:t>
            </a:r>
            <a:endParaRPr lang="es-ES" dirty="0"/>
          </a:p>
        </p:txBody>
      </p:sp>
      <p:sp>
        <p:nvSpPr>
          <p:cNvPr id="21" name="20 CuadroTexto"/>
          <p:cNvSpPr txBox="1"/>
          <p:nvPr/>
        </p:nvSpPr>
        <p:spPr>
          <a:xfrm>
            <a:off x="419100" y="4215453"/>
            <a:ext cx="8127241" cy="369332"/>
          </a:xfrm>
          <a:prstGeom prst="rect">
            <a:avLst/>
          </a:prstGeom>
          <a:noFill/>
        </p:spPr>
        <p:txBody>
          <a:bodyPr wrap="square" rtlCol="0">
            <a:spAutoFit/>
          </a:bodyPr>
          <a:lstStyle/>
          <a:p>
            <a:pPr algn="just"/>
            <a:r>
              <a:rPr lang="es-ES" dirty="0" smtClean="0"/>
              <a:t>Conocida la carga del electrón se pudo determinar su </a:t>
            </a:r>
            <a:r>
              <a:rPr lang="es-ES" b="1" dirty="0" smtClean="0">
                <a:effectLst>
                  <a:outerShdw blurRad="38100" dist="38100" dir="2700000" algn="tl">
                    <a:srgbClr val="000000">
                      <a:alpha val="43137"/>
                    </a:srgbClr>
                  </a:outerShdw>
                </a:effectLst>
              </a:rPr>
              <a:t>masa</a:t>
            </a:r>
            <a:r>
              <a:rPr lang="es-ES" dirty="0" smtClean="0"/>
              <a:t>:</a:t>
            </a:r>
            <a:endParaRPr lang="es-ES" dirty="0"/>
          </a:p>
        </p:txBody>
      </p:sp>
      <mc:AlternateContent xmlns:mc="http://schemas.openxmlformats.org/markup-compatibility/2006" xmlns:a14="http://schemas.microsoft.com/office/drawing/2010/main">
        <mc:Choice Requires="a14">
          <p:sp>
            <p:nvSpPr>
              <p:cNvPr id="22" name="21 CuadroTexto"/>
              <p:cNvSpPr txBox="1"/>
              <p:nvPr/>
            </p:nvSpPr>
            <p:spPr>
              <a:xfrm>
                <a:off x="2493077" y="4709046"/>
                <a:ext cx="4551631" cy="69672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𝑚</m:t>
                          </m:r>
                        </m:e>
                        <m:sub>
                          <m:r>
                            <a:rPr lang="es-ES" b="0" i="1" smtClean="0">
                              <a:latin typeface="Cambria Math"/>
                            </a:rPr>
                            <m:t>𝑒</m:t>
                          </m:r>
                        </m:sub>
                      </m:sSub>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1,602·</m:t>
                          </m:r>
                          <m:sSup>
                            <m:sSupPr>
                              <m:ctrlPr>
                                <a:rPr lang="es-ES" b="0" i="1" smtClean="0">
                                  <a:latin typeface="Cambria Math" panose="02040503050406030204" pitchFamily="18" charset="0"/>
                                </a:rPr>
                              </m:ctrlPr>
                            </m:sSupPr>
                            <m:e>
                              <m:r>
                                <a:rPr lang="es-ES" b="0" i="1" smtClean="0">
                                  <a:latin typeface="Cambria Math"/>
                                </a:rPr>
                                <m:t>10</m:t>
                              </m:r>
                            </m:e>
                            <m:sup>
                              <m:r>
                                <a:rPr lang="es-ES" b="0" i="1" smtClean="0">
                                  <a:latin typeface="Cambria Math"/>
                                </a:rPr>
                                <m:t>−19</m:t>
                              </m:r>
                            </m:sup>
                          </m:sSup>
                          <m:r>
                            <a:rPr lang="es-ES" b="0" i="1" smtClean="0">
                              <a:latin typeface="Cambria Math"/>
                            </a:rPr>
                            <m:t> </m:t>
                          </m:r>
                          <m:r>
                            <a:rPr lang="es-ES" b="0" i="1" smtClean="0">
                              <a:latin typeface="Cambria Math"/>
                            </a:rPr>
                            <m:t>𝐶</m:t>
                          </m:r>
                        </m:num>
                        <m:den>
                          <m:r>
                            <a:rPr lang="es-ES" b="0" i="1" smtClean="0">
                              <a:latin typeface="Cambria Math"/>
                            </a:rPr>
                            <m:t>1,759·</m:t>
                          </m:r>
                          <m:sSup>
                            <m:sSupPr>
                              <m:ctrlPr>
                                <a:rPr lang="es-ES" b="0" i="1" smtClean="0">
                                  <a:latin typeface="Cambria Math" panose="02040503050406030204" pitchFamily="18" charset="0"/>
                                </a:rPr>
                              </m:ctrlPr>
                            </m:sSupPr>
                            <m:e>
                              <m:r>
                                <a:rPr lang="es-ES" b="0" i="1" smtClean="0">
                                  <a:latin typeface="Cambria Math"/>
                                </a:rPr>
                                <m:t>10</m:t>
                              </m:r>
                            </m:e>
                            <m:sup>
                              <m:r>
                                <a:rPr lang="es-ES" b="0" i="1" smtClean="0">
                                  <a:latin typeface="Cambria Math"/>
                                </a:rPr>
                                <m:t>11</m:t>
                              </m:r>
                            </m:sup>
                          </m:sSup>
                          <m:r>
                            <a:rPr lang="es-ES" b="0" i="1" smtClean="0">
                              <a:latin typeface="Cambria Math"/>
                            </a:rPr>
                            <m:t> </m:t>
                          </m:r>
                          <m:r>
                            <a:rPr lang="es-ES" b="0" i="1" smtClean="0">
                              <a:latin typeface="Cambria Math"/>
                            </a:rPr>
                            <m:t>𝐶</m:t>
                          </m:r>
                          <m:r>
                            <a:rPr lang="es-ES" b="0" i="1" smtClean="0">
                              <a:latin typeface="Cambria Math"/>
                            </a:rPr>
                            <m:t>/</m:t>
                          </m:r>
                          <m:r>
                            <a:rPr lang="es-ES" b="0" i="1" smtClean="0">
                              <a:latin typeface="Cambria Math"/>
                            </a:rPr>
                            <m:t>𝑘𝑔</m:t>
                          </m:r>
                        </m:den>
                      </m:f>
                      <m:r>
                        <a:rPr lang="es-ES" b="0" i="1" smtClean="0">
                          <a:latin typeface="Cambria Math"/>
                        </a:rPr>
                        <m:t>=9,107·</m:t>
                      </m:r>
                      <m:sSup>
                        <m:sSupPr>
                          <m:ctrlPr>
                            <a:rPr lang="es-ES" b="0" i="1" smtClean="0">
                              <a:latin typeface="Cambria Math" panose="02040503050406030204" pitchFamily="18" charset="0"/>
                            </a:rPr>
                          </m:ctrlPr>
                        </m:sSupPr>
                        <m:e>
                          <m:r>
                            <a:rPr lang="es-ES" b="0" i="1" smtClean="0">
                              <a:latin typeface="Cambria Math"/>
                            </a:rPr>
                            <m:t>10</m:t>
                          </m:r>
                        </m:e>
                        <m:sup>
                          <m:r>
                            <a:rPr lang="es-ES" b="0" i="1" smtClean="0">
                              <a:latin typeface="Cambria Math"/>
                            </a:rPr>
                            <m:t>−31</m:t>
                          </m:r>
                        </m:sup>
                      </m:sSup>
                      <m:r>
                        <a:rPr lang="es-ES" b="0" i="1" smtClean="0">
                          <a:latin typeface="Cambria Math"/>
                        </a:rPr>
                        <m:t> </m:t>
                      </m:r>
                      <m:r>
                        <a:rPr lang="es-ES" b="0" i="1" smtClean="0">
                          <a:latin typeface="Cambria Math"/>
                        </a:rPr>
                        <m:t>𝑘𝑔</m:t>
                      </m:r>
                    </m:oMath>
                  </m:oMathPara>
                </a14:m>
                <a:endParaRPr lang="es-ES" dirty="0"/>
              </a:p>
            </p:txBody>
          </p:sp>
        </mc:Choice>
        <mc:Fallback xmlns="">
          <p:sp>
            <p:nvSpPr>
              <p:cNvPr id="22" name="21 CuadroTexto"/>
              <p:cNvSpPr txBox="1">
                <a:spLocks noRot="1" noChangeAspect="1" noMove="1" noResize="1" noEditPoints="1" noAdjustHandles="1" noChangeArrowheads="1" noChangeShapeType="1" noTextEdit="1"/>
              </p:cNvSpPr>
              <p:nvPr/>
            </p:nvSpPr>
            <p:spPr>
              <a:xfrm>
                <a:off x="2493077" y="4709046"/>
                <a:ext cx="4551631" cy="696729"/>
              </a:xfrm>
              <a:prstGeom prst="rect">
                <a:avLst/>
              </a:prstGeom>
              <a:blipFill rotWithShape="1">
                <a:blip r:embed="rId3"/>
                <a:stretch>
                  <a:fillRect/>
                </a:stretch>
              </a:blipFill>
            </p:spPr>
            <p:txBody>
              <a:bodyPr/>
              <a:lstStyle/>
              <a:p>
                <a:r>
                  <a:rPr lang="es-ES">
                    <a:noFill/>
                  </a:rPr>
                  <a:t> </a:t>
                </a:r>
              </a:p>
            </p:txBody>
          </p:sp>
        </mc:Fallback>
      </mc:AlternateContent>
      <p:sp>
        <p:nvSpPr>
          <p:cNvPr id="27" name="26 CuadroTexto"/>
          <p:cNvSpPr txBox="1"/>
          <p:nvPr/>
        </p:nvSpPr>
        <p:spPr>
          <a:xfrm>
            <a:off x="520700" y="5627996"/>
            <a:ext cx="8039100" cy="646331"/>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ctr"/>
            <a:r>
              <a:rPr lang="es-ES" dirty="0" smtClean="0"/>
              <a:t>Los </a:t>
            </a:r>
            <a:r>
              <a:rPr lang="es-ES" b="1" dirty="0" smtClean="0">
                <a:effectLst>
                  <a:outerShdw blurRad="38100" dist="38100" dir="2700000" algn="tl">
                    <a:srgbClr val="000000">
                      <a:alpha val="43137"/>
                    </a:srgbClr>
                  </a:outerShdw>
                </a:effectLst>
              </a:rPr>
              <a:t>electrones</a:t>
            </a:r>
            <a:r>
              <a:rPr lang="es-ES" dirty="0" smtClean="0"/>
              <a:t> son partículas fundamentales que se encuentran en todos los átomos.</a:t>
            </a:r>
            <a:endParaRPr lang="es-ES" dirty="0"/>
          </a:p>
        </p:txBody>
      </p:sp>
      <p:sp>
        <p:nvSpPr>
          <p:cNvPr id="14" name="13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smtClean="0">
                <a:solidFill>
                  <a:srgbClr val="00B050"/>
                </a:solidFill>
              </a:rPr>
              <a:t>1</a:t>
            </a:r>
            <a:r>
              <a:rPr lang="es-ES" b="1" dirty="0" smtClean="0">
                <a:solidFill>
                  <a:srgbClr val="C00000"/>
                </a:solidFill>
              </a:rPr>
              <a:t> El átomo divisible</a:t>
            </a:r>
            <a:endParaRPr lang="es-ES" b="1" dirty="0">
              <a:solidFill>
                <a:srgbClr val="C00000"/>
              </a:solidFill>
            </a:endParaRPr>
          </a:p>
        </p:txBody>
      </p:sp>
      <p:sp>
        <p:nvSpPr>
          <p:cNvPr id="15" name="14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6"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5</a:t>
            </a:fld>
            <a:endParaRPr lang="es-ES" dirty="0">
              <a:solidFill>
                <a:schemeClr val="accent6">
                  <a:lumMod val="50000"/>
                </a:schemeClr>
              </a:solidFill>
            </a:endParaRPr>
          </a:p>
        </p:txBody>
      </p:sp>
    </p:spTree>
    <p:extLst>
      <p:ext uri="{BB962C8B-B14F-4D97-AF65-F5344CB8AC3E}">
        <p14:creationId xmlns:p14="http://schemas.microsoft.com/office/powerpoint/2010/main" val="369941748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wipe(left)">
                                      <p:cBhvr>
                                        <p:cTn id="12" dur="10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1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10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10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P spid="21" grpId="0"/>
      <p:bldP spid="22" grpId="0"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57306" y="856428"/>
            <a:ext cx="6564194" cy="369332"/>
          </a:xfrm>
          <a:prstGeom prst="rect">
            <a:avLst/>
          </a:prstGeom>
          <a:noFill/>
        </p:spPr>
        <p:txBody>
          <a:bodyPr wrap="square" rtlCol="0">
            <a:spAutoFit/>
          </a:bodyPr>
          <a:lstStyle/>
          <a:p>
            <a:r>
              <a:rPr lang="es-ES" b="1" dirty="0">
                <a:solidFill>
                  <a:srgbClr val="C00000"/>
                </a:solidFill>
              </a:rPr>
              <a:t>2</a:t>
            </a:r>
            <a:r>
              <a:rPr lang="es-ES" b="1" dirty="0" smtClean="0">
                <a:solidFill>
                  <a:srgbClr val="C00000"/>
                </a:solidFill>
              </a:rPr>
              <a:t>.1. </a:t>
            </a:r>
            <a:r>
              <a:rPr lang="es-ES" b="1" dirty="0" smtClean="0">
                <a:solidFill>
                  <a:srgbClr val="00B050"/>
                </a:solidFill>
              </a:rPr>
              <a:t>Primer modelo atómico: modelo de Thomson</a:t>
            </a:r>
            <a:endParaRPr lang="es-ES" b="1" dirty="0">
              <a:solidFill>
                <a:srgbClr val="00B050"/>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3655" y="2788824"/>
            <a:ext cx="2171700" cy="210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4881" t="23051" r="7929"/>
          <a:stretch/>
        </p:blipFill>
        <p:spPr bwMode="auto">
          <a:xfrm>
            <a:off x="5109615" y="2796076"/>
            <a:ext cx="2512016" cy="20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CuadroTexto"/>
          <p:cNvSpPr txBox="1"/>
          <p:nvPr/>
        </p:nvSpPr>
        <p:spPr>
          <a:xfrm>
            <a:off x="371812" y="1338107"/>
            <a:ext cx="8276888" cy="923330"/>
          </a:xfrm>
          <a:prstGeom prst="rect">
            <a:avLst/>
          </a:prstGeom>
          <a:noFill/>
        </p:spPr>
        <p:txBody>
          <a:bodyPr wrap="square" rtlCol="0">
            <a:spAutoFit/>
          </a:bodyPr>
          <a:lstStyle/>
          <a:p>
            <a:pPr algn="just"/>
            <a:r>
              <a:rPr lang="es-ES" dirty="0" smtClean="0"/>
              <a:t>Thomson sugirió un modelo en el que los átomos eran esferas macizas  y uniformes de carga positiva y los electrones incrustados en ellas al modo de un “</a:t>
            </a:r>
            <a:r>
              <a:rPr lang="es-ES" b="1" dirty="0" smtClean="0">
                <a:effectLst>
                  <a:outerShdw blurRad="38100" dist="38100" dir="2700000" algn="tl">
                    <a:srgbClr val="000000">
                      <a:alpha val="43137"/>
                    </a:srgbClr>
                  </a:outerShdw>
                </a:effectLst>
              </a:rPr>
              <a:t>pastel de pasas</a:t>
            </a:r>
            <a:r>
              <a:rPr lang="es-ES" dirty="0" smtClean="0"/>
              <a:t>”.</a:t>
            </a:r>
            <a:endParaRPr lang="es-ES" dirty="0"/>
          </a:p>
        </p:txBody>
      </p:sp>
      <p:sp>
        <p:nvSpPr>
          <p:cNvPr id="11" name="10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2</a:t>
            </a:r>
            <a:r>
              <a:rPr lang="es-ES" b="1" dirty="0" smtClean="0">
                <a:solidFill>
                  <a:srgbClr val="C00000"/>
                </a:solidFill>
              </a:rPr>
              <a:t> Modelos atómicos</a:t>
            </a:r>
            <a:endParaRPr lang="es-ES" b="1" dirty="0">
              <a:solidFill>
                <a:srgbClr val="C00000"/>
              </a:solidFill>
            </a:endParaRPr>
          </a:p>
        </p:txBody>
      </p:sp>
      <p:sp>
        <p:nvSpPr>
          <p:cNvPr id="12" name="11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3"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6</a:t>
            </a:fld>
            <a:endParaRPr lang="es-ES" dirty="0">
              <a:solidFill>
                <a:schemeClr val="accent6">
                  <a:lumMod val="50000"/>
                </a:schemeClr>
              </a:solidFill>
            </a:endParaRPr>
          </a:p>
        </p:txBody>
      </p:sp>
    </p:spTree>
    <p:extLst>
      <p:ext uri="{BB962C8B-B14F-4D97-AF65-F5344CB8AC3E}">
        <p14:creationId xmlns:p14="http://schemas.microsoft.com/office/powerpoint/2010/main" val="39135213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074"/>
                                        </p:tgtEl>
                                        <p:attrNameLst>
                                          <p:attrName>style.visibility</p:attrName>
                                        </p:attrNameLst>
                                      </p:cBhvr>
                                      <p:to>
                                        <p:strVal val="visible"/>
                                      </p:to>
                                    </p:set>
                                    <p:animEffect transition="in" filter="wipe(left)">
                                      <p:cBhvr>
                                        <p:cTn id="17" dur="1000"/>
                                        <p:tgtEl>
                                          <p:spTgt spid="307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078"/>
                                        </p:tgtEl>
                                        <p:attrNameLst>
                                          <p:attrName>style.visibility</p:attrName>
                                        </p:attrNameLst>
                                      </p:cBhvr>
                                      <p:to>
                                        <p:strVal val="visible"/>
                                      </p:to>
                                    </p:set>
                                    <p:animEffect transition="in" filter="wipe(left)">
                                      <p:cBhvr>
                                        <p:cTn id="22" dur="1000"/>
                                        <p:tgtEl>
                                          <p:spTgt spid="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82706" y="845970"/>
            <a:ext cx="5104264" cy="369332"/>
          </a:xfrm>
          <a:prstGeom prst="rect">
            <a:avLst/>
          </a:prstGeom>
          <a:noFill/>
        </p:spPr>
        <p:txBody>
          <a:bodyPr wrap="square" rtlCol="0">
            <a:spAutoFit/>
          </a:bodyPr>
          <a:lstStyle/>
          <a:p>
            <a:r>
              <a:rPr lang="es-ES" b="1" dirty="0" smtClean="0">
                <a:solidFill>
                  <a:srgbClr val="C00000"/>
                </a:solidFill>
              </a:rPr>
              <a:t>2.2. </a:t>
            </a:r>
            <a:r>
              <a:rPr lang="es-ES" b="1" dirty="0">
                <a:solidFill>
                  <a:srgbClr val="00B050"/>
                </a:solidFill>
              </a:rPr>
              <a:t>D</a:t>
            </a:r>
            <a:r>
              <a:rPr lang="es-ES" b="1" dirty="0" smtClean="0">
                <a:solidFill>
                  <a:srgbClr val="00B050"/>
                </a:solidFill>
              </a:rPr>
              <a:t>escubrimiento del protón</a:t>
            </a:r>
            <a:endParaRPr lang="es-ES" b="1" dirty="0">
              <a:solidFill>
                <a:srgbClr val="00B050"/>
              </a:solidFill>
            </a:endParaRPr>
          </a:p>
        </p:txBody>
      </p:sp>
      <p:sp>
        <p:nvSpPr>
          <p:cNvPr id="3" name="2 CuadroTexto"/>
          <p:cNvSpPr txBox="1"/>
          <p:nvPr/>
        </p:nvSpPr>
        <p:spPr>
          <a:xfrm>
            <a:off x="393700" y="1353049"/>
            <a:ext cx="8229600" cy="1200329"/>
          </a:xfrm>
          <a:prstGeom prst="rect">
            <a:avLst/>
          </a:prstGeom>
          <a:noFill/>
        </p:spPr>
        <p:txBody>
          <a:bodyPr wrap="square" rtlCol="0">
            <a:spAutoFit/>
          </a:bodyPr>
          <a:lstStyle/>
          <a:p>
            <a:pPr algn="just"/>
            <a:r>
              <a:rPr lang="es-ES" dirty="0" smtClean="0"/>
              <a:t>En 1886, </a:t>
            </a:r>
            <a:r>
              <a:rPr lang="es-ES" b="1" dirty="0" smtClean="0">
                <a:effectLst>
                  <a:outerShdw blurRad="38100" dist="38100" dir="2700000" algn="tl">
                    <a:srgbClr val="000000">
                      <a:alpha val="43137"/>
                    </a:srgbClr>
                  </a:outerShdw>
                </a:effectLst>
              </a:rPr>
              <a:t>Goldstein</a:t>
            </a:r>
            <a:r>
              <a:rPr lang="es-ES" dirty="0" smtClean="0"/>
              <a:t> observó en un tubo de rayos catódicos con cátodo perforado, uno nuevos rayos que atravesaban los orificios o canales. Fueron llamados </a:t>
            </a:r>
            <a:r>
              <a:rPr lang="es-ES" b="1" dirty="0" smtClean="0">
                <a:effectLst>
                  <a:outerShdw blurRad="38100" dist="38100" dir="2700000" algn="tl">
                    <a:srgbClr val="000000">
                      <a:alpha val="43137"/>
                    </a:srgbClr>
                  </a:outerShdw>
                </a:effectLst>
              </a:rPr>
              <a:t>rayos canales </a:t>
            </a:r>
            <a:r>
              <a:rPr lang="es-ES" dirty="0" smtClean="0"/>
              <a:t>o </a:t>
            </a:r>
            <a:r>
              <a:rPr lang="es-ES" b="1" dirty="0" smtClean="0">
                <a:effectLst>
                  <a:outerShdw blurRad="38100" dist="38100" dir="2700000" algn="tl">
                    <a:srgbClr val="000000">
                      <a:alpha val="43137"/>
                    </a:srgbClr>
                  </a:outerShdw>
                </a:effectLst>
              </a:rPr>
              <a:t>positivos</a:t>
            </a:r>
            <a:r>
              <a:rPr lang="es-ES" dirty="0" smtClean="0"/>
              <a:t> por viajaban en sentido contrario a los catódicos.</a:t>
            </a:r>
            <a:endParaRPr lang="es-E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5296" y="2678563"/>
            <a:ext cx="3632656" cy="2961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16 CuadroTexto"/>
          <p:cNvSpPr txBox="1"/>
          <p:nvPr/>
        </p:nvSpPr>
        <p:spPr>
          <a:xfrm>
            <a:off x="4981433" y="2843662"/>
            <a:ext cx="3589362" cy="1754326"/>
          </a:xfrm>
          <a:prstGeom prst="rect">
            <a:avLst/>
          </a:prstGeom>
          <a:noFill/>
        </p:spPr>
        <p:txBody>
          <a:bodyPr wrap="square" rtlCol="0">
            <a:spAutoFit/>
          </a:bodyPr>
          <a:lstStyle/>
          <a:p>
            <a:pPr algn="just"/>
            <a:r>
              <a:rPr lang="es-ES" dirty="0" smtClean="0"/>
              <a:t>La relación carga/masa si dependía del gas contenido en el interior, lo que hizo pensar que se debía a los choques entre los rayos catódicos y los átomos del gas: </a:t>
            </a:r>
            <a:endParaRPr lang="es-ES" dirty="0"/>
          </a:p>
        </p:txBody>
      </p:sp>
      <mc:AlternateContent xmlns:mc="http://schemas.openxmlformats.org/markup-compatibility/2006" xmlns:a14="http://schemas.microsoft.com/office/drawing/2010/main">
        <mc:Choice Requires="a14">
          <p:sp>
            <p:nvSpPr>
              <p:cNvPr id="20" name="19 CuadroTexto"/>
              <p:cNvSpPr txBox="1"/>
              <p:nvPr/>
            </p:nvSpPr>
            <p:spPr>
              <a:xfrm>
                <a:off x="6086902" y="4767049"/>
                <a:ext cx="154407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𝑋</m:t>
                      </m:r>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𝑋</m:t>
                          </m:r>
                        </m:e>
                        <m:sup>
                          <m:r>
                            <a:rPr lang="es-ES" b="0" i="1" smtClean="0">
                              <a:latin typeface="Cambria Math"/>
                              <a:ea typeface="Cambria Math"/>
                            </a:rPr>
                            <m:t>+</m:t>
                          </m:r>
                        </m:sup>
                      </m:sSup>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𝑒</m:t>
                          </m:r>
                        </m:e>
                        <m:sup>
                          <m:r>
                            <a:rPr lang="es-ES" b="0" i="1" smtClean="0">
                              <a:latin typeface="Cambria Math"/>
                              <a:ea typeface="Cambria Math"/>
                            </a:rPr>
                            <m:t>−</m:t>
                          </m:r>
                        </m:sup>
                      </m:sSup>
                    </m:oMath>
                  </m:oMathPara>
                </a14:m>
                <a:endParaRPr lang="es-ES" dirty="0"/>
              </a:p>
            </p:txBody>
          </p:sp>
        </mc:Choice>
        <mc:Fallback xmlns="">
          <p:sp>
            <p:nvSpPr>
              <p:cNvPr id="20" name="19 CuadroTexto"/>
              <p:cNvSpPr txBox="1">
                <a:spLocks noRot="1" noChangeAspect="1" noMove="1" noResize="1" noEditPoints="1" noAdjustHandles="1" noChangeArrowheads="1" noChangeShapeType="1" noTextEdit="1"/>
              </p:cNvSpPr>
              <p:nvPr/>
            </p:nvSpPr>
            <p:spPr>
              <a:xfrm>
                <a:off x="6086902" y="4767049"/>
                <a:ext cx="1544077" cy="369332"/>
              </a:xfrm>
              <a:prstGeom prst="rect">
                <a:avLst/>
              </a:prstGeom>
              <a:blipFill rotWithShape="1">
                <a:blip r:embed="rId3"/>
                <a:stretch>
                  <a:fillRect/>
                </a:stretch>
              </a:blipFill>
            </p:spPr>
            <p:txBody>
              <a:bodyPr/>
              <a:lstStyle/>
              <a:p>
                <a:r>
                  <a:rPr lang="es-ES">
                    <a:noFill/>
                  </a:rPr>
                  <a:t> </a:t>
                </a:r>
              </a:p>
            </p:txBody>
          </p:sp>
        </mc:Fallback>
      </mc:AlternateContent>
      <p:sp>
        <p:nvSpPr>
          <p:cNvPr id="13" name="12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2</a:t>
            </a:r>
            <a:r>
              <a:rPr lang="es-ES" b="1" dirty="0" smtClean="0">
                <a:solidFill>
                  <a:srgbClr val="C00000"/>
                </a:solidFill>
              </a:rPr>
              <a:t> Modelos atómicos</a:t>
            </a:r>
            <a:endParaRPr lang="es-ES" b="1" dirty="0">
              <a:solidFill>
                <a:srgbClr val="C00000"/>
              </a:solidFill>
            </a:endParaRPr>
          </a:p>
        </p:txBody>
      </p:sp>
      <p:sp>
        <p:nvSpPr>
          <p:cNvPr id="14" name="13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5"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7</a:t>
            </a:fld>
            <a:endParaRPr lang="es-ES" dirty="0">
              <a:solidFill>
                <a:schemeClr val="accent6">
                  <a:lumMod val="50000"/>
                </a:schemeClr>
              </a:solidFill>
            </a:endParaRPr>
          </a:p>
        </p:txBody>
      </p:sp>
    </p:spTree>
    <p:extLst>
      <p:ext uri="{BB962C8B-B14F-4D97-AF65-F5344CB8AC3E}">
        <p14:creationId xmlns:p14="http://schemas.microsoft.com/office/powerpoint/2010/main" val="136505825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098"/>
                                        </p:tgtEl>
                                        <p:attrNameLst>
                                          <p:attrName>style.visibility</p:attrName>
                                        </p:attrNameLst>
                                      </p:cBhvr>
                                      <p:to>
                                        <p:strVal val="visible"/>
                                      </p:to>
                                    </p:set>
                                    <p:animEffect transition="in" filter="wipe(left)">
                                      <p:cBhvr>
                                        <p:cTn id="17" dur="1000"/>
                                        <p:tgtEl>
                                          <p:spTgt spid="409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10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7" grpId="0"/>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44606" y="845970"/>
            <a:ext cx="5104264" cy="369332"/>
          </a:xfrm>
          <a:prstGeom prst="rect">
            <a:avLst/>
          </a:prstGeom>
          <a:noFill/>
        </p:spPr>
        <p:txBody>
          <a:bodyPr wrap="square" rtlCol="0">
            <a:spAutoFit/>
          </a:bodyPr>
          <a:lstStyle/>
          <a:p>
            <a:r>
              <a:rPr lang="es-ES" b="1" dirty="0" smtClean="0">
                <a:solidFill>
                  <a:srgbClr val="C00000"/>
                </a:solidFill>
              </a:rPr>
              <a:t>2.2. </a:t>
            </a:r>
            <a:r>
              <a:rPr lang="es-ES" b="1" dirty="0">
                <a:solidFill>
                  <a:srgbClr val="00B050"/>
                </a:solidFill>
              </a:rPr>
              <a:t>D</a:t>
            </a:r>
            <a:r>
              <a:rPr lang="es-ES" b="1" dirty="0" smtClean="0">
                <a:solidFill>
                  <a:srgbClr val="00B050"/>
                </a:solidFill>
              </a:rPr>
              <a:t>escubrimiento del protón</a:t>
            </a:r>
            <a:endParaRPr lang="es-ES" b="1" dirty="0">
              <a:solidFill>
                <a:srgbClr val="00B050"/>
              </a:solidFill>
            </a:endParaRPr>
          </a:p>
        </p:txBody>
      </p:sp>
      <p:sp>
        <p:nvSpPr>
          <p:cNvPr id="3" name="2 CuadroTexto"/>
          <p:cNvSpPr txBox="1"/>
          <p:nvPr/>
        </p:nvSpPr>
        <p:spPr>
          <a:xfrm>
            <a:off x="345044" y="1293791"/>
            <a:ext cx="7464278" cy="369332"/>
          </a:xfrm>
          <a:prstGeom prst="rect">
            <a:avLst/>
          </a:prstGeom>
          <a:noFill/>
        </p:spPr>
        <p:txBody>
          <a:bodyPr wrap="square" rtlCol="0">
            <a:spAutoFit/>
          </a:bodyPr>
          <a:lstStyle/>
          <a:p>
            <a:pPr algn="just"/>
            <a:r>
              <a:rPr lang="es-ES" dirty="0" smtClean="0"/>
              <a:t>Cuando el tubo contiene </a:t>
            </a:r>
            <a:r>
              <a:rPr lang="es-ES" b="1" dirty="0" smtClean="0">
                <a:effectLst>
                  <a:outerShdw blurRad="38100" dist="38100" dir="2700000" algn="tl">
                    <a:srgbClr val="000000">
                      <a:alpha val="43137"/>
                    </a:srgbClr>
                  </a:outerShdw>
                </a:effectLst>
              </a:rPr>
              <a:t>hidrógeno</a:t>
            </a:r>
            <a:r>
              <a:rPr lang="es-ES" dirty="0" smtClean="0"/>
              <a:t> sucede:</a:t>
            </a:r>
            <a:endParaRPr lang="es-ES" dirty="0"/>
          </a:p>
        </p:txBody>
      </p:sp>
      <p:sp>
        <p:nvSpPr>
          <p:cNvPr id="17" name="16 CuadroTexto"/>
          <p:cNvSpPr txBox="1"/>
          <p:nvPr/>
        </p:nvSpPr>
        <p:spPr>
          <a:xfrm>
            <a:off x="431800" y="1861659"/>
            <a:ext cx="8166100" cy="1200329"/>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marL="365125" indent="-365125" algn="just">
              <a:buFont typeface="Wingdings"/>
              <a:buChar char="F"/>
            </a:pPr>
            <a:r>
              <a:rPr lang="es-ES" dirty="0" smtClean="0"/>
              <a:t>Cada partícula positiva posee una masa aproximadamente igual al átomo de hidrógeno, 1 836 veces mayor que la del electrón.</a:t>
            </a:r>
          </a:p>
          <a:p>
            <a:pPr marL="365125" indent="-365125" algn="just">
              <a:buFont typeface="Wingdings"/>
              <a:buChar char="F"/>
            </a:pPr>
            <a:r>
              <a:rPr lang="es-ES" dirty="0" smtClean="0"/>
              <a:t>Su carga positiva es igual, en valor, a la del electrón.</a:t>
            </a:r>
          </a:p>
          <a:p>
            <a:pPr marL="365125" indent="-365125" algn="just">
              <a:buFont typeface="Wingdings"/>
              <a:buChar char="F"/>
            </a:pPr>
            <a:r>
              <a:rPr lang="es-ES" dirty="0" smtClean="0"/>
              <a:t>La relación carga masa es la más alta obtenida: 9,573·10</a:t>
            </a:r>
            <a:r>
              <a:rPr lang="es-ES" baseline="30000" dirty="0" smtClean="0"/>
              <a:t>7</a:t>
            </a:r>
            <a:r>
              <a:rPr lang="es-ES" dirty="0" smtClean="0"/>
              <a:t> C/kg.</a:t>
            </a:r>
            <a:endParaRPr lang="es-ES" dirty="0"/>
          </a:p>
        </p:txBody>
      </p:sp>
      <p:sp>
        <p:nvSpPr>
          <p:cNvPr id="22" name="21 CuadroTexto"/>
          <p:cNvSpPr txBox="1"/>
          <p:nvPr/>
        </p:nvSpPr>
        <p:spPr>
          <a:xfrm>
            <a:off x="419100" y="3235189"/>
            <a:ext cx="8207517" cy="646331"/>
          </a:xfrm>
          <a:prstGeom prst="rect">
            <a:avLst/>
          </a:prstGeom>
          <a:noFill/>
        </p:spPr>
        <p:txBody>
          <a:bodyPr wrap="square" rtlCol="0">
            <a:spAutoFit/>
          </a:bodyPr>
          <a:lstStyle/>
          <a:p>
            <a:pPr algn="just"/>
            <a:r>
              <a:rPr lang="es-ES" dirty="0" smtClean="0"/>
              <a:t>Todo esto indica que el ion H</a:t>
            </a:r>
            <a:r>
              <a:rPr lang="es-ES" baseline="30000" dirty="0" smtClean="0"/>
              <a:t>+</a:t>
            </a:r>
            <a:r>
              <a:rPr lang="es-ES" dirty="0" smtClean="0"/>
              <a:t> es otra partícula elemental. </a:t>
            </a:r>
            <a:r>
              <a:rPr lang="es-ES" b="1" dirty="0" smtClean="0">
                <a:effectLst>
                  <a:outerShdw blurRad="38100" dist="38100" dir="2700000" algn="tl">
                    <a:srgbClr val="000000">
                      <a:alpha val="43137"/>
                    </a:srgbClr>
                  </a:outerShdw>
                </a:effectLst>
              </a:rPr>
              <a:t>Rutherford</a:t>
            </a:r>
            <a:r>
              <a:rPr lang="es-ES" dirty="0" smtClean="0"/>
              <a:t> los llamó </a:t>
            </a:r>
            <a:r>
              <a:rPr lang="es-ES" b="1" dirty="0" smtClean="0">
                <a:effectLst>
                  <a:outerShdw blurRad="38100" dist="38100" dir="2700000" algn="tl">
                    <a:srgbClr val="000000">
                      <a:alpha val="43137"/>
                    </a:srgbClr>
                  </a:outerShdw>
                </a:effectLst>
              </a:rPr>
              <a:t>protones</a:t>
            </a:r>
            <a:r>
              <a:rPr lang="es-ES" dirty="0" smtClean="0"/>
              <a:t>.</a:t>
            </a:r>
            <a:endParaRPr lang="es-ES" dirty="0"/>
          </a:p>
        </p:txBody>
      </p:sp>
      <p:sp>
        <p:nvSpPr>
          <p:cNvPr id="23" name="22 CuadroTexto"/>
          <p:cNvSpPr txBox="1"/>
          <p:nvPr/>
        </p:nvSpPr>
        <p:spPr>
          <a:xfrm>
            <a:off x="419100" y="3929175"/>
            <a:ext cx="8255000" cy="646331"/>
          </a:xfrm>
          <a:prstGeom prst="rect">
            <a:avLst/>
          </a:prstGeom>
          <a:noFill/>
        </p:spPr>
        <p:txBody>
          <a:bodyPr wrap="square" rtlCol="0">
            <a:spAutoFit/>
          </a:bodyPr>
          <a:lstStyle/>
          <a:p>
            <a:pPr algn="just"/>
            <a:r>
              <a:rPr lang="es-ES" dirty="0" smtClean="0"/>
              <a:t>Conocida la carga del protón, su masa se obtiene mediante la siguiente relación:</a:t>
            </a:r>
            <a:endParaRPr lang="es-ES" dirty="0"/>
          </a:p>
        </p:txBody>
      </p:sp>
      <mc:AlternateContent xmlns:mc="http://schemas.openxmlformats.org/markup-compatibility/2006" xmlns:a14="http://schemas.microsoft.com/office/drawing/2010/main">
        <mc:Choice Requires="a14">
          <p:sp>
            <p:nvSpPr>
              <p:cNvPr id="24" name="23 CuadroTexto"/>
              <p:cNvSpPr txBox="1"/>
              <p:nvPr/>
            </p:nvSpPr>
            <p:spPr>
              <a:xfrm>
                <a:off x="2710872" y="4675116"/>
                <a:ext cx="4470198" cy="69672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𝑚</m:t>
                          </m:r>
                        </m:e>
                        <m:sub>
                          <m:r>
                            <a:rPr lang="es-ES" b="0" i="1" smtClean="0">
                              <a:latin typeface="Cambria Math"/>
                            </a:rPr>
                            <m:t>𝑝</m:t>
                          </m:r>
                        </m:sub>
                      </m:sSub>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1,602·</m:t>
                          </m:r>
                          <m:sSup>
                            <m:sSupPr>
                              <m:ctrlPr>
                                <a:rPr lang="es-ES" b="0" i="1" smtClean="0">
                                  <a:latin typeface="Cambria Math" panose="02040503050406030204" pitchFamily="18" charset="0"/>
                                </a:rPr>
                              </m:ctrlPr>
                            </m:sSupPr>
                            <m:e>
                              <m:r>
                                <a:rPr lang="es-ES" b="0" i="1" smtClean="0">
                                  <a:latin typeface="Cambria Math"/>
                                </a:rPr>
                                <m:t>10</m:t>
                              </m:r>
                            </m:e>
                            <m:sup>
                              <m:r>
                                <a:rPr lang="es-ES" b="0" i="1" smtClean="0">
                                  <a:latin typeface="Cambria Math"/>
                                </a:rPr>
                                <m:t>−19</m:t>
                              </m:r>
                            </m:sup>
                          </m:sSup>
                          <m:r>
                            <a:rPr lang="es-ES" b="0" i="1" smtClean="0">
                              <a:latin typeface="Cambria Math"/>
                            </a:rPr>
                            <m:t> </m:t>
                          </m:r>
                          <m:r>
                            <a:rPr lang="es-ES" b="0" i="1" smtClean="0">
                              <a:latin typeface="Cambria Math"/>
                            </a:rPr>
                            <m:t>𝐶</m:t>
                          </m:r>
                        </m:num>
                        <m:den>
                          <m:r>
                            <a:rPr lang="es-ES" b="0" i="1" smtClean="0">
                              <a:latin typeface="Cambria Math"/>
                            </a:rPr>
                            <m:t>9,573·</m:t>
                          </m:r>
                          <m:sSup>
                            <m:sSupPr>
                              <m:ctrlPr>
                                <a:rPr lang="es-ES" b="0" i="1" smtClean="0">
                                  <a:latin typeface="Cambria Math" panose="02040503050406030204" pitchFamily="18" charset="0"/>
                                </a:rPr>
                              </m:ctrlPr>
                            </m:sSupPr>
                            <m:e>
                              <m:r>
                                <a:rPr lang="es-ES" b="0" i="1" smtClean="0">
                                  <a:latin typeface="Cambria Math"/>
                                </a:rPr>
                                <m:t>10</m:t>
                              </m:r>
                            </m:e>
                            <m:sup>
                              <m:r>
                                <a:rPr lang="es-ES" b="0" i="1" smtClean="0">
                                  <a:latin typeface="Cambria Math"/>
                                </a:rPr>
                                <m:t>7</m:t>
                              </m:r>
                            </m:sup>
                          </m:sSup>
                          <m:r>
                            <a:rPr lang="es-ES" b="0" i="1" smtClean="0">
                              <a:latin typeface="Cambria Math"/>
                            </a:rPr>
                            <m:t> </m:t>
                          </m:r>
                          <m:r>
                            <a:rPr lang="es-ES" b="0" i="1" smtClean="0">
                              <a:latin typeface="Cambria Math"/>
                            </a:rPr>
                            <m:t>𝐶</m:t>
                          </m:r>
                          <m:r>
                            <a:rPr lang="es-ES" b="0" i="1" smtClean="0">
                              <a:latin typeface="Cambria Math"/>
                            </a:rPr>
                            <m:t>/</m:t>
                          </m:r>
                          <m:r>
                            <a:rPr lang="es-ES" b="0" i="1" smtClean="0">
                              <a:latin typeface="Cambria Math"/>
                            </a:rPr>
                            <m:t>𝑘𝑔</m:t>
                          </m:r>
                        </m:den>
                      </m:f>
                      <m:r>
                        <a:rPr lang="es-ES" b="0" i="1" smtClean="0">
                          <a:latin typeface="Cambria Math"/>
                        </a:rPr>
                        <m:t>=1,673·</m:t>
                      </m:r>
                      <m:sSup>
                        <m:sSupPr>
                          <m:ctrlPr>
                            <a:rPr lang="es-ES" b="0" i="1" smtClean="0">
                              <a:latin typeface="Cambria Math" panose="02040503050406030204" pitchFamily="18" charset="0"/>
                            </a:rPr>
                          </m:ctrlPr>
                        </m:sSupPr>
                        <m:e>
                          <m:r>
                            <a:rPr lang="es-ES" b="0" i="1" smtClean="0">
                              <a:latin typeface="Cambria Math"/>
                            </a:rPr>
                            <m:t>10</m:t>
                          </m:r>
                        </m:e>
                        <m:sup>
                          <m:r>
                            <a:rPr lang="es-ES" b="0" i="1" smtClean="0">
                              <a:latin typeface="Cambria Math"/>
                            </a:rPr>
                            <m:t>−27</m:t>
                          </m:r>
                        </m:sup>
                      </m:sSup>
                      <m:r>
                        <a:rPr lang="es-ES" b="0" i="1" smtClean="0">
                          <a:latin typeface="Cambria Math"/>
                        </a:rPr>
                        <m:t> </m:t>
                      </m:r>
                      <m:r>
                        <a:rPr lang="es-ES" b="0" i="1" smtClean="0">
                          <a:latin typeface="Cambria Math"/>
                        </a:rPr>
                        <m:t>𝑘𝑔</m:t>
                      </m:r>
                    </m:oMath>
                  </m:oMathPara>
                </a14:m>
                <a:endParaRPr lang="es-ES" dirty="0"/>
              </a:p>
            </p:txBody>
          </p:sp>
        </mc:Choice>
        <mc:Fallback xmlns="">
          <p:sp>
            <p:nvSpPr>
              <p:cNvPr id="24" name="23 CuadroTexto"/>
              <p:cNvSpPr txBox="1">
                <a:spLocks noRot="1" noChangeAspect="1" noMove="1" noResize="1" noEditPoints="1" noAdjustHandles="1" noChangeArrowheads="1" noChangeShapeType="1" noTextEdit="1"/>
              </p:cNvSpPr>
              <p:nvPr/>
            </p:nvSpPr>
            <p:spPr>
              <a:xfrm>
                <a:off x="2710872" y="4675116"/>
                <a:ext cx="4470198" cy="696729"/>
              </a:xfrm>
              <a:prstGeom prst="rect">
                <a:avLst/>
              </a:prstGeom>
              <a:blipFill rotWithShape="1">
                <a:blip r:embed="rId2"/>
                <a:stretch>
                  <a:fillRect/>
                </a:stretch>
              </a:blipFill>
            </p:spPr>
            <p:txBody>
              <a:bodyPr/>
              <a:lstStyle/>
              <a:p>
                <a:r>
                  <a:rPr lang="es-ES">
                    <a:noFill/>
                  </a:rPr>
                  <a:t> </a:t>
                </a:r>
              </a:p>
            </p:txBody>
          </p:sp>
        </mc:Fallback>
      </mc:AlternateContent>
      <p:sp>
        <p:nvSpPr>
          <p:cNvPr id="21" name="20 CuadroTexto"/>
          <p:cNvSpPr txBox="1"/>
          <p:nvPr/>
        </p:nvSpPr>
        <p:spPr>
          <a:xfrm>
            <a:off x="508000" y="5640192"/>
            <a:ext cx="8102600" cy="646331"/>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r>
              <a:rPr lang="es-ES" dirty="0" smtClean="0"/>
              <a:t>Los </a:t>
            </a:r>
            <a:r>
              <a:rPr lang="es-ES" b="1" dirty="0" smtClean="0">
                <a:effectLst>
                  <a:outerShdw blurRad="38100" dist="38100" dir="2700000" algn="tl">
                    <a:srgbClr val="000000">
                      <a:alpha val="43137"/>
                    </a:srgbClr>
                  </a:outerShdw>
                </a:effectLst>
              </a:rPr>
              <a:t>electrones</a:t>
            </a:r>
            <a:r>
              <a:rPr lang="es-ES" dirty="0" smtClean="0"/>
              <a:t> y los </a:t>
            </a:r>
            <a:r>
              <a:rPr lang="es-ES" b="1" dirty="0" smtClean="0">
                <a:effectLst>
                  <a:outerShdw blurRad="38100" dist="38100" dir="2700000" algn="tl">
                    <a:srgbClr val="000000">
                      <a:alpha val="43137"/>
                    </a:srgbClr>
                  </a:outerShdw>
                </a:effectLst>
              </a:rPr>
              <a:t>protones</a:t>
            </a:r>
            <a:r>
              <a:rPr lang="es-ES" dirty="0" smtClean="0"/>
              <a:t> son partes integrantes de los átomos y que en cada átomo neutro existe el mismo número de ambas partículas.</a:t>
            </a:r>
            <a:endParaRPr lang="es-ES" dirty="0"/>
          </a:p>
        </p:txBody>
      </p:sp>
      <p:sp>
        <p:nvSpPr>
          <p:cNvPr id="15" name="14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2</a:t>
            </a:r>
            <a:r>
              <a:rPr lang="es-ES" b="1" dirty="0" smtClean="0">
                <a:solidFill>
                  <a:srgbClr val="C00000"/>
                </a:solidFill>
              </a:rPr>
              <a:t> Modelos atómicos</a:t>
            </a:r>
            <a:endParaRPr lang="es-ES" b="1" dirty="0">
              <a:solidFill>
                <a:srgbClr val="C00000"/>
              </a:solidFill>
            </a:endParaRPr>
          </a:p>
        </p:txBody>
      </p:sp>
      <p:sp>
        <p:nvSpPr>
          <p:cNvPr id="16" name="15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8"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8</a:t>
            </a:fld>
            <a:endParaRPr lang="es-ES" dirty="0">
              <a:solidFill>
                <a:schemeClr val="accent6">
                  <a:lumMod val="50000"/>
                </a:schemeClr>
              </a:solidFill>
            </a:endParaRPr>
          </a:p>
        </p:txBody>
      </p:sp>
    </p:spTree>
    <p:extLst>
      <p:ext uri="{BB962C8B-B14F-4D97-AF65-F5344CB8AC3E}">
        <p14:creationId xmlns:p14="http://schemas.microsoft.com/office/powerpoint/2010/main" val="365782294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10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10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10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10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left)">
                                      <p:cBhvr>
                                        <p:cTn id="3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7" grpId="0" animBg="1"/>
      <p:bldP spid="22" grpId="0"/>
      <p:bldP spid="23" grpId="0"/>
      <p:bldP spid="24" grpId="0" animBg="1"/>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68512" y="858670"/>
            <a:ext cx="5104264" cy="369332"/>
          </a:xfrm>
          <a:prstGeom prst="rect">
            <a:avLst/>
          </a:prstGeom>
          <a:noFill/>
        </p:spPr>
        <p:txBody>
          <a:bodyPr wrap="square" rtlCol="0">
            <a:spAutoFit/>
          </a:bodyPr>
          <a:lstStyle/>
          <a:p>
            <a:r>
              <a:rPr lang="es-ES" b="1" dirty="0" smtClean="0">
                <a:solidFill>
                  <a:srgbClr val="C00000"/>
                </a:solidFill>
              </a:rPr>
              <a:t>2.3. </a:t>
            </a:r>
            <a:r>
              <a:rPr lang="es-ES" b="1" dirty="0" smtClean="0">
                <a:solidFill>
                  <a:srgbClr val="00B050"/>
                </a:solidFill>
              </a:rPr>
              <a:t>Modelo atómico de Rutherford</a:t>
            </a:r>
            <a:endParaRPr lang="es-ES" b="1" dirty="0">
              <a:solidFill>
                <a:srgbClr val="00B050"/>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378" y="1643016"/>
            <a:ext cx="3999828" cy="2265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8345" y="1648986"/>
            <a:ext cx="2637858" cy="2273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16 CuadroTexto"/>
          <p:cNvSpPr txBox="1"/>
          <p:nvPr/>
        </p:nvSpPr>
        <p:spPr>
          <a:xfrm>
            <a:off x="444500" y="4240284"/>
            <a:ext cx="8242300" cy="2031325"/>
          </a:xfrm>
          <a:prstGeom prst="rect">
            <a:avLst/>
          </a:prstGeom>
          <a:noFill/>
        </p:spPr>
        <p:txBody>
          <a:bodyPr wrap="square" rtlCol="0">
            <a:spAutoFit/>
          </a:bodyPr>
          <a:lstStyle/>
          <a:p>
            <a:pPr algn="just"/>
            <a:r>
              <a:rPr lang="es-ES" dirty="0" smtClean="0"/>
              <a:t>Resultados:</a:t>
            </a:r>
          </a:p>
          <a:p>
            <a:pPr algn="just"/>
            <a:endParaRPr lang="es-ES" dirty="0" smtClean="0"/>
          </a:p>
          <a:p>
            <a:pPr marL="355600" indent="-355600" algn="just">
              <a:buFont typeface="Wingdings"/>
              <a:buChar char="@"/>
            </a:pPr>
            <a:r>
              <a:rPr lang="es-ES" dirty="0" smtClean="0">
                <a:sym typeface="Wingdings"/>
              </a:rPr>
              <a:t>La mayoría de las partículas alfa pasaba en línea recta a través de la lámina de oro.</a:t>
            </a:r>
          </a:p>
          <a:p>
            <a:pPr marL="355600" indent="-355600" algn="just">
              <a:buFont typeface="Wingdings"/>
              <a:buChar char="@"/>
            </a:pPr>
            <a:endParaRPr lang="es-ES" dirty="0" smtClean="0">
              <a:sym typeface="Wingdings"/>
            </a:endParaRPr>
          </a:p>
          <a:p>
            <a:pPr marL="355600" indent="-355600" algn="just">
              <a:buFont typeface="Wingdings"/>
              <a:buChar char="@"/>
            </a:pPr>
            <a:r>
              <a:rPr lang="es-ES" dirty="0" smtClean="0">
                <a:sym typeface="Wingdings"/>
              </a:rPr>
              <a:t>Unas pocas, una de cada 20.000, experimentaban grandes desviaciones o rebotaban.</a:t>
            </a:r>
            <a:endParaRPr lang="es-ES" dirty="0"/>
          </a:p>
        </p:txBody>
      </p:sp>
      <p:sp>
        <p:nvSpPr>
          <p:cNvPr id="12" name="11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2</a:t>
            </a:r>
            <a:r>
              <a:rPr lang="es-ES" b="1" dirty="0" smtClean="0">
                <a:solidFill>
                  <a:srgbClr val="C00000"/>
                </a:solidFill>
              </a:rPr>
              <a:t> Modelos atómicos</a:t>
            </a:r>
            <a:endParaRPr lang="es-ES" b="1" dirty="0">
              <a:solidFill>
                <a:srgbClr val="C00000"/>
              </a:solidFill>
            </a:endParaRPr>
          </a:p>
        </p:txBody>
      </p:sp>
      <p:sp>
        <p:nvSpPr>
          <p:cNvPr id="13" name="12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4"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9</a:t>
            </a:fld>
            <a:endParaRPr lang="es-ES" dirty="0">
              <a:solidFill>
                <a:schemeClr val="accent6">
                  <a:lumMod val="50000"/>
                </a:schemeClr>
              </a:solidFill>
            </a:endParaRPr>
          </a:p>
        </p:txBody>
      </p:sp>
    </p:spTree>
    <p:extLst>
      <p:ext uri="{BB962C8B-B14F-4D97-AF65-F5344CB8AC3E}">
        <p14:creationId xmlns:p14="http://schemas.microsoft.com/office/powerpoint/2010/main" val="317006227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wipe(left)">
                                      <p:cBhvr>
                                        <p:cTn id="12" dur="1000"/>
                                        <p:tgtEl>
                                          <p:spTgt spid="51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123"/>
                                        </p:tgtEl>
                                        <p:attrNameLst>
                                          <p:attrName>style.visibility</p:attrName>
                                        </p:attrNameLst>
                                      </p:cBhvr>
                                      <p:to>
                                        <p:strVal val="visible"/>
                                      </p:to>
                                    </p:set>
                                    <p:animEffect transition="in" filter="wipe(left)">
                                      <p:cBhvr>
                                        <p:cTn id="17" dur="1000"/>
                                        <p:tgtEl>
                                          <p:spTgt spid="512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57306" y="871370"/>
            <a:ext cx="5104264" cy="369332"/>
          </a:xfrm>
          <a:prstGeom prst="rect">
            <a:avLst/>
          </a:prstGeom>
          <a:noFill/>
        </p:spPr>
        <p:txBody>
          <a:bodyPr wrap="square" rtlCol="0">
            <a:spAutoFit/>
          </a:bodyPr>
          <a:lstStyle/>
          <a:p>
            <a:r>
              <a:rPr lang="es-ES" b="1" dirty="0" smtClean="0">
                <a:solidFill>
                  <a:srgbClr val="C00000"/>
                </a:solidFill>
              </a:rPr>
              <a:t>2.3. </a:t>
            </a:r>
            <a:r>
              <a:rPr lang="es-ES" b="1" dirty="0" smtClean="0">
                <a:solidFill>
                  <a:srgbClr val="00B050"/>
                </a:solidFill>
              </a:rPr>
              <a:t>Modelo atómico de Rutherford</a:t>
            </a:r>
            <a:endParaRPr lang="es-ES" b="1" dirty="0">
              <a:solidFill>
                <a:srgbClr val="00B050"/>
              </a:solidFill>
            </a:endParaRPr>
          </a:p>
        </p:txBody>
      </p:sp>
      <p:pic>
        <p:nvPicPr>
          <p:cNvPr id="512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4480" y="4047509"/>
            <a:ext cx="1595919" cy="158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CuadroTexto"/>
          <p:cNvSpPr txBox="1"/>
          <p:nvPr/>
        </p:nvSpPr>
        <p:spPr>
          <a:xfrm>
            <a:off x="368300" y="1422021"/>
            <a:ext cx="8255000" cy="2308324"/>
          </a:xfrm>
          <a:prstGeom prst="rect">
            <a:avLst/>
          </a:prstGeom>
          <a:noFill/>
        </p:spPr>
        <p:txBody>
          <a:bodyPr wrap="square" rtlCol="0">
            <a:spAutoFit/>
          </a:bodyPr>
          <a:lstStyle/>
          <a:p>
            <a:pPr algn="just"/>
            <a:r>
              <a:rPr lang="es-ES" b="1" dirty="0" smtClean="0">
                <a:effectLst>
                  <a:outerShdw blurRad="38100" dist="38100" dir="2700000" algn="tl">
                    <a:srgbClr val="000000">
                      <a:alpha val="43137"/>
                    </a:srgbClr>
                  </a:outerShdw>
                </a:effectLst>
              </a:rPr>
              <a:t>Rutherford</a:t>
            </a:r>
            <a:r>
              <a:rPr lang="es-ES" dirty="0" smtClean="0"/>
              <a:t> sugirió, en 1911, el siguiente modelo atómico: </a:t>
            </a:r>
          </a:p>
          <a:p>
            <a:pPr algn="just"/>
            <a:endParaRPr lang="es-ES" dirty="0" smtClean="0"/>
          </a:p>
          <a:p>
            <a:pPr marL="355600" indent="-355600" algn="just">
              <a:buFont typeface="Wingdings"/>
              <a:buChar char="F"/>
            </a:pPr>
            <a:r>
              <a:rPr lang="es-ES" dirty="0" smtClean="0">
                <a:sym typeface="Wingdings"/>
              </a:rPr>
              <a:t>Un </a:t>
            </a:r>
            <a:r>
              <a:rPr lang="es-ES" b="1" dirty="0" smtClean="0">
                <a:effectLst>
                  <a:outerShdw blurRad="38100" dist="38100" dir="2700000" algn="tl">
                    <a:srgbClr val="000000">
                      <a:alpha val="43137"/>
                    </a:srgbClr>
                  </a:outerShdw>
                </a:effectLst>
                <a:sym typeface="Wingdings"/>
              </a:rPr>
              <a:t>núcleo</a:t>
            </a:r>
            <a:r>
              <a:rPr lang="es-ES" dirty="0" smtClean="0">
                <a:sym typeface="Wingdings"/>
              </a:rPr>
              <a:t>, muy pequeño frente al volumen del átomo, con casi toda la masa del átomo y cargado positivamente, con </a:t>
            </a:r>
            <a:r>
              <a:rPr lang="es-ES" b="1" dirty="0" smtClean="0">
                <a:effectLst>
                  <a:outerShdw blurRad="38100" dist="38100" dir="2700000" algn="tl">
                    <a:srgbClr val="000000">
                      <a:alpha val="43137"/>
                    </a:srgbClr>
                  </a:outerShdw>
                </a:effectLst>
                <a:sym typeface="Wingdings"/>
              </a:rPr>
              <a:t>protones</a:t>
            </a:r>
            <a:r>
              <a:rPr lang="es-ES" dirty="0" smtClean="0">
                <a:sym typeface="Wingdings"/>
              </a:rPr>
              <a:t>.</a:t>
            </a:r>
          </a:p>
          <a:p>
            <a:pPr marL="355600" indent="-355600" algn="just">
              <a:buFont typeface="Wingdings"/>
              <a:buChar char="F"/>
            </a:pPr>
            <a:endParaRPr lang="es-ES" dirty="0" smtClean="0">
              <a:sym typeface="Wingdings"/>
            </a:endParaRPr>
          </a:p>
          <a:p>
            <a:pPr marL="355600" indent="-355600" algn="just">
              <a:buFont typeface="Wingdings"/>
              <a:buChar char="F"/>
            </a:pPr>
            <a:r>
              <a:rPr lang="es-ES" dirty="0" smtClean="0">
                <a:sym typeface="Wingdings"/>
              </a:rPr>
              <a:t>La </a:t>
            </a:r>
            <a:r>
              <a:rPr lang="es-ES" b="1" dirty="0" smtClean="0">
                <a:effectLst>
                  <a:outerShdw blurRad="38100" dist="38100" dir="2700000" algn="tl">
                    <a:srgbClr val="000000">
                      <a:alpha val="43137"/>
                    </a:srgbClr>
                  </a:outerShdw>
                </a:effectLst>
                <a:sym typeface="Wingdings"/>
              </a:rPr>
              <a:t>corteza</a:t>
            </a:r>
            <a:r>
              <a:rPr lang="es-ES" dirty="0" smtClean="0">
                <a:sym typeface="Wingdings"/>
              </a:rPr>
              <a:t>, extensa zona donde los </a:t>
            </a:r>
            <a:r>
              <a:rPr lang="es-ES" b="1" dirty="0" smtClean="0">
                <a:effectLst>
                  <a:outerShdw blurRad="38100" dist="38100" dir="2700000" algn="tl">
                    <a:srgbClr val="000000">
                      <a:alpha val="43137"/>
                    </a:srgbClr>
                  </a:outerShdw>
                </a:effectLst>
                <a:sym typeface="Wingdings"/>
              </a:rPr>
              <a:t>electrones</a:t>
            </a:r>
            <a:r>
              <a:rPr lang="es-ES" dirty="0" smtClean="0">
                <a:sym typeface="Wingdings"/>
              </a:rPr>
              <a:t> giran alrededor del núcleo. Como dicha zona ocupa la mayor parte del volumen atómico y la masa de los electrones es pequeña, se puede decir que es una zona de vacío.</a:t>
            </a:r>
            <a:endParaRPr lang="es-ES" dirty="0"/>
          </a:p>
        </p:txBody>
      </p:sp>
      <p:sp>
        <p:nvSpPr>
          <p:cNvPr id="11" name="10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2</a:t>
            </a:r>
            <a:r>
              <a:rPr lang="es-ES" b="1" dirty="0" smtClean="0">
                <a:solidFill>
                  <a:srgbClr val="C00000"/>
                </a:solidFill>
              </a:rPr>
              <a:t> Modelos atómicos</a:t>
            </a:r>
            <a:endParaRPr lang="es-ES" b="1" dirty="0">
              <a:solidFill>
                <a:srgbClr val="C00000"/>
              </a:solidFill>
            </a:endParaRPr>
          </a:p>
        </p:txBody>
      </p:sp>
      <p:sp>
        <p:nvSpPr>
          <p:cNvPr id="12" name="11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3"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10</a:t>
            </a:fld>
            <a:endParaRPr lang="es-ES" dirty="0">
              <a:solidFill>
                <a:schemeClr val="accent6">
                  <a:lumMod val="50000"/>
                </a:schemeClr>
              </a:solidFill>
            </a:endParaRPr>
          </a:p>
        </p:txBody>
      </p:sp>
    </p:spTree>
    <p:extLst>
      <p:ext uri="{BB962C8B-B14F-4D97-AF65-F5344CB8AC3E}">
        <p14:creationId xmlns:p14="http://schemas.microsoft.com/office/powerpoint/2010/main" val="31089528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5126"/>
                                        </p:tgtEl>
                                        <p:attrNameLst>
                                          <p:attrName>style.visibility</p:attrName>
                                        </p:attrNameLst>
                                      </p:cBhvr>
                                      <p:to>
                                        <p:strVal val="visible"/>
                                      </p:to>
                                    </p:set>
                                    <p:anim to="" calcmode="lin" valueType="num">
                                      <p:cBhvr>
                                        <p:cTn id="17" dur="1" fill="hold"/>
                                        <p:tgtEl>
                                          <p:spTgt spid="512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408106" y="884070"/>
            <a:ext cx="5104264" cy="369332"/>
          </a:xfrm>
          <a:prstGeom prst="rect">
            <a:avLst/>
          </a:prstGeom>
          <a:noFill/>
        </p:spPr>
        <p:txBody>
          <a:bodyPr wrap="square" rtlCol="0">
            <a:spAutoFit/>
          </a:bodyPr>
          <a:lstStyle/>
          <a:p>
            <a:r>
              <a:rPr lang="es-ES" b="1" dirty="0" smtClean="0">
                <a:solidFill>
                  <a:srgbClr val="C00000"/>
                </a:solidFill>
              </a:rPr>
              <a:t>2.4. </a:t>
            </a:r>
            <a:r>
              <a:rPr lang="es-ES" b="1" dirty="0">
                <a:solidFill>
                  <a:srgbClr val="00B050"/>
                </a:solidFill>
              </a:rPr>
              <a:t>D</a:t>
            </a:r>
            <a:r>
              <a:rPr lang="es-ES" b="1" dirty="0" smtClean="0">
                <a:solidFill>
                  <a:srgbClr val="00B050"/>
                </a:solidFill>
              </a:rPr>
              <a:t>escubrimiento del neutrón</a:t>
            </a:r>
            <a:endParaRPr lang="es-ES" b="1" dirty="0">
              <a:solidFill>
                <a:srgbClr val="00B050"/>
              </a:solidFill>
            </a:endParaRPr>
          </a:p>
        </p:txBody>
      </p:sp>
      <p:sp>
        <p:nvSpPr>
          <p:cNvPr id="3" name="2 CuadroTexto"/>
          <p:cNvSpPr txBox="1"/>
          <p:nvPr/>
        </p:nvSpPr>
        <p:spPr>
          <a:xfrm>
            <a:off x="402230" y="1409321"/>
            <a:ext cx="8297270" cy="1754326"/>
          </a:xfrm>
          <a:prstGeom prst="rect">
            <a:avLst/>
          </a:prstGeom>
          <a:noFill/>
        </p:spPr>
        <p:txBody>
          <a:bodyPr wrap="square" rtlCol="0">
            <a:spAutoFit/>
          </a:bodyPr>
          <a:lstStyle/>
          <a:p>
            <a:pPr marL="355600" indent="-355600" algn="just"/>
            <a:r>
              <a:rPr lang="es-ES" b="1" dirty="0" smtClean="0">
                <a:effectLst>
                  <a:outerShdw blurRad="38100" dist="38100" dir="2700000" algn="tl">
                    <a:srgbClr val="000000">
                      <a:alpha val="43137"/>
                    </a:srgbClr>
                  </a:outerShdw>
                </a:effectLst>
                <a:sym typeface="Wingdings"/>
              </a:rPr>
              <a:t>	</a:t>
            </a:r>
            <a:r>
              <a:rPr lang="es-ES" b="1" dirty="0" smtClean="0">
                <a:effectLst>
                  <a:outerShdw blurRad="38100" dist="38100" dir="2700000" algn="tl">
                    <a:srgbClr val="000000">
                      <a:alpha val="43137"/>
                    </a:srgbClr>
                  </a:outerShdw>
                </a:effectLst>
              </a:rPr>
              <a:t>Rutherford</a:t>
            </a:r>
            <a:r>
              <a:rPr lang="es-ES" dirty="0" smtClean="0"/>
              <a:t> sugirió, en 1920, la existencia de un tercer tipo de partícula que, sin carga, tendrá una masa parecida a la del protón y estabilizará al núcleo. Propuso llamarla </a:t>
            </a:r>
            <a:r>
              <a:rPr lang="es-ES" b="1" dirty="0" smtClean="0">
                <a:effectLst>
                  <a:outerShdw blurRad="38100" dist="38100" dir="2700000" algn="tl">
                    <a:srgbClr val="000000">
                      <a:alpha val="43137"/>
                    </a:srgbClr>
                  </a:outerShdw>
                </a:effectLst>
              </a:rPr>
              <a:t>neutrón</a:t>
            </a:r>
            <a:r>
              <a:rPr lang="es-ES" dirty="0" smtClean="0"/>
              <a:t>.</a:t>
            </a:r>
          </a:p>
          <a:p>
            <a:pPr algn="just"/>
            <a:endParaRPr lang="es-ES" dirty="0"/>
          </a:p>
          <a:p>
            <a:pPr marL="355600" indent="-355600" algn="just"/>
            <a:r>
              <a:rPr lang="es-ES" b="1" dirty="0" smtClean="0">
                <a:effectLst>
                  <a:outerShdw blurRad="38100" dist="38100" dir="2700000" algn="tl">
                    <a:srgbClr val="000000">
                      <a:alpha val="43137"/>
                    </a:srgbClr>
                  </a:outerShdw>
                </a:effectLst>
                <a:sym typeface="Wingdings"/>
              </a:rPr>
              <a:t>	</a:t>
            </a:r>
            <a:r>
              <a:rPr lang="es-ES" b="1" dirty="0" smtClean="0">
                <a:effectLst>
                  <a:outerShdw blurRad="38100" dist="38100" dir="2700000" algn="tl">
                    <a:srgbClr val="000000">
                      <a:alpha val="43137"/>
                    </a:srgbClr>
                  </a:outerShdw>
                </a:effectLst>
              </a:rPr>
              <a:t>Chadwick</a:t>
            </a:r>
            <a:r>
              <a:rPr lang="es-ES" dirty="0" smtClean="0"/>
              <a:t>, en 1932, bombardeando berilio con partículas alfa, detecto una radiación neutra muy penetrante: eran los neutrones (n): </a:t>
            </a:r>
          </a:p>
        </p:txBody>
      </p:sp>
      <mc:AlternateContent xmlns:mc="http://schemas.openxmlformats.org/markup-compatibility/2006" xmlns:a14="http://schemas.microsoft.com/office/drawing/2010/main">
        <mc:Choice Requires="a14">
          <p:sp>
            <p:nvSpPr>
              <p:cNvPr id="17" name="16 CuadroTexto"/>
              <p:cNvSpPr txBox="1"/>
              <p:nvPr/>
            </p:nvSpPr>
            <p:spPr>
              <a:xfrm>
                <a:off x="3299915" y="3406063"/>
                <a:ext cx="2486514" cy="37491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Pre>
                        <m:sPrePr>
                          <m:ctrlPr>
                            <a:rPr lang="es-ES" i="1" smtClean="0">
                              <a:latin typeface="Cambria Math" panose="02040503050406030204" pitchFamily="18" charset="0"/>
                            </a:rPr>
                          </m:ctrlPr>
                        </m:sPrePr>
                        <m:sub>
                          <m:r>
                            <a:rPr lang="es-ES" b="0" i="1" smtClean="0">
                              <a:latin typeface="Cambria Math"/>
                            </a:rPr>
                            <m:t>4</m:t>
                          </m:r>
                        </m:sub>
                        <m:sup>
                          <m:r>
                            <a:rPr lang="es-ES" b="0" i="1" smtClean="0">
                              <a:latin typeface="Cambria Math"/>
                            </a:rPr>
                            <m:t>9</m:t>
                          </m:r>
                        </m:sup>
                        <m:e>
                          <m:r>
                            <a:rPr lang="es-ES" b="0" i="1" smtClean="0">
                              <a:latin typeface="Cambria Math"/>
                            </a:rPr>
                            <m:t>𝐵𝑒</m:t>
                          </m:r>
                          <m:r>
                            <a:rPr lang="es-ES" b="0" i="1" smtClean="0">
                              <a:latin typeface="Cambria Math"/>
                            </a:rPr>
                            <m:t>+</m:t>
                          </m:r>
                          <m:sPre>
                            <m:sPrePr>
                              <m:ctrlPr>
                                <a:rPr lang="es-ES" b="0" i="1" smtClean="0">
                                  <a:latin typeface="Cambria Math" panose="02040503050406030204" pitchFamily="18" charset="0"/>
                                </a:rPr>
                              </m:ctrlPr>
                            </m:sPrePr>
                            <m:sub>
                              <m:r>
                                <a:rPr lang="es-ES" b="0" i="1" smtClean="0">
                                  <a:latin typeface="Cambria Math"/>
                                </a:rPr>
                                <m:t>2</m:t>
                              </m:r>
                            </m:sub>
                            <m:sup>
                              <m:r>
                                <a:rPr lang="es-ES" b="0" i="1" smtClean="0">
                                  <a:latin typeface="Cambria Math"/>
                                </a:rPr>
                                <m:t>4</m:t>
                              </m:r>
                            </m:sup>
                            <m:e>
                              <m:r>
                                <a:rPr lang="es-ES" b="0" i="1" smtClean="0">
                                  <a:latin typeface="Cambria Math"/>
                                </a:rPr>
                                <m:t>𝐻𝑒</m:t>
                              </m:r>
                              <m:r>
                                <a:rPr lang="es-ES" b="0" i="1" smtClean="0">
                                  <a:latin typeface="Cambria Math"/>
                                  <a:ea typeface="Cambria Math"/>
                                </a:rPr>
                                <m:t>→</m:t>
                              </m:r>
                              <m:sPre>
                                <m:sPrePr>
                                  <m:ctrlPr>
                                    <a:rPr lang="es-ES" b="0" i="1" smtClean="0">
                                      <a:latin typeface="Cambria Math" panose="02040503050406030204" pitchFamily="18" charset="0"/>
                                      <a:ea typeface="Cambria Math"/>
                                    </a:rPr>
                                  </m:ctrlPr>
                                </m:sPrePr>
                                <m:sub>
                                  <m:r>
                                    <a:rPr lang="es-ES" b="0" i="1" smtClean="0">
                                      <a:latin typeface="Cambria Math"/>
                                      <a:ea typeface="Cambria Math"/>
                                    </a:rPr>
                                    <m:t>6</m:t>
                                  </m:r>
                                </m:sub>
                                <m:sup>
                                  <m:r>
                                    <a:rPr lang="es-ES" b="0" i="1" smtClean="0">
                                      <a:latin typeface="Cambria Math"/>
                                      <a:ea typeface="Cambria Math"/>
                                    </a:rPr>
                                    <m:t>12</m:t>
                                  </m:r>
                                </m:sup>
                                <m:e>
                                  <m:r>
                                    <a:rPr lang="es-ES" b="0" i="1" smtClean="0">
                                      <a:latin typeface="Cambria Math"/>
                                      <a:ea typeface="Cambria Math"/>
                                    </a:rPr>
                                    <m:t>𝐶</m:t>
                                  </m:r>
                                  <m:r>
                                    <a:rPr lang="es-ES" b="0" i="1" smtClean="0">
                                      <a:latin typeface="Cambria Math"/>
                                      <a:ea typeface="Cambria Math"/>
                                    </a:rPr>
                                    <m:t>+</m:t>
                                  </m:r>
                                  <m:sPre>
                                    <m:sPrePr>
                                      <m:ctrlPr>
                                        <a:rPr lang="es-ES" b="0" i="1" smtClean="0">
                                          <a:latin typeface="Cambria Math" panose="02040503050406030204" pitchFamily="18" charset="0"/>
                                          <a:ea typeface="Cambria Math"/>
                                        </a:rPr>
                                      </m:ctrlPr>
                                    </m:sPrePr>
                                    <m:sub>
                                      <m:r>
                                        <a:rPr lang="es-ES" b="0" i="1" smtClean="0">
                                          <a:latin typeface="Cambria Math"/>
                                          <a:ea typeface="Cambria Math"/>
                                        </a:rPr>
                                        <m:t>0</m:t>
                                      </m:r>
                                    </m:sub>
                                    <m:sup>
                                      <m:r>
                                        <a:rPr lang="es-ES" b="0" i="1" smtClean="0">
                                          <a:latin typeface="Cambria Math"/>
                                          <a:ea typeface="Cambria Math"/>
                                        </a:rPr>
                                        <m:t>1</m:t>
                                      </m:r>
                                    </m:sup>
                                    <m:e>
                                      <m:r>
                                        <a:rPr lang="es-ES" b="0" i="1" smtClean="0">
                                          <a:latin typeface="Cambria Math"/>
                                          <a:ea typeface="Cambria Math"/>
                                        </a:rPr>
                                        <m:t>𝑛</m:t>
                                      </m:r>
                                    </m:e>
                                  </m:sPre>
                                </m:e>
                              </m:sPre>
                            </m:e>
                          </m:sPre>
                        </m:e>
                      </m:sPre>
                    </m:oMath>
                  </m:oMathPara>
                </a14:m>
                <a:endParaRPr lang="es-ES" dirty="0"/>
              </a:p>
            </p:txBody>
          </p:sp>
        </mc:Choice>
        <mc:Fallback xmlns="">
          <p:sp>
            <p:nvSpPr>
              <p:cNvPr id="17" name="16 CuadroTexto"/>
              <p:cNvSpPr txBox="1">
                <a:spLocks noRot="1" noChangeAspect="1" noMove="1" noResize="1" noEditPoints="1" noAdjustHandles="1" noChangeArrowheads="1" noChangeShapeType="1" noTextEdit="1"/>
              </p:cNvSpPr>
              <p:nvPr/>
            </p:nvSpPr>
            <p:spPr>
              <a:xfrm>
                <a:off x="3299915" y="3406063"/>
                <a:ext cx="2486514" cy="374911"/>
              </a:xfrm>
              <a:prstGeom prst="rect">
                <a:avLst/>
              </a:prstGeom>
              <a:blipFill rotWithShape="1">
                <a:blip r:embed="rId2"/>
                <a:stretch>
                  <a:fillRect b="-3279"/>
                </a:stretch>
              </a:blipFill>
            </p:spPr>
            <p:txBody>
              <a:bodyPr/>
              <a:lstStyle/>
              <a:p>
                <a:r>
                  <a:rPr lang="es-ES">
                    <a:noFill/>
                  </a:rPr>
                  <a:t> </a:t>
                </a:r>
              </a:p>
            </p:txBody>
          </p:sp>
        </mc:Fallback>
      </mc:AlternateContent>
      <p:graphicFrame>
        <p:nvGraphicFramePr>
          <p:cNvPr id="20" name="19 Tabla"/>
          <p:cNvGraphicFramePr>
            <a:graphicFrameLocks noGrp="1"/>
          </p:cNvGraphicFramePr>
          <p:nvPr>
            <p:extLst>
              <p:ext uri="{D42A27DB-BD31-4B8C-83A1-F6EECF244321}">
                <p14:modId xmlns:p14="http://schemas.microsoft.com/office/powerpoint/2010/main" val="345180457"/>
              </p:ext>
            </p:extLst>
          </p:nvPr>
        </p:nvGraphicFramePr>
        <p:xfrm>
          <a:off x="838202" y="4076889"/>
          <a:ext cx="7696197" cy="1691640"/>
        </p:xfrm>
        <a:graphic>
          <a:graphicData uri="http://schemas.openxmlformats.org/drawingml/2006/table">
            <a:tbl>
              <a:tblPr firstRow="1" bandRow="1">
                <a:tableStyleId>{93296810-A885-4BE3-A3E7-6D5BEEA58F35}</a:tableStyleId>
              </a:tblPr>
              <a:tblGrid>
                <a:gridCol w="1539239"/>
                <a:gridCol w="1334386"/>
                <a:gridCol w="1744094"/>
                <a:gridCol w="1539239"/>
                <a:gridCol w="1539239"/>
              </a:tblGrid>
              <a:tr h="370840">
                <a:tc>
                  <a:txBody>
                    <a:bodyPr/>
                    <a:lstStyle/>
                    <a:p>
                      <a:pPr algn="ctr"/>
                      <a:r>
                        <a:rPr lang="es-ES" sz="1600" dirty="0" smtClean="0"/>
                        <a:t>Partícula</a:t>
                      </a:r>
                      <a:endParaRPr lang="es-ES" sz="1600" dirty="0"/>
                    </a:p>
                  </a:txBody>
                  <a:tcPr/>
                </a:tc>
                <a:tc>
                  <a:txBody>
                    <a:bodyPr/>
                    <a:lstStyle/>
                    <a:p>
                      <a:pPr algn="ctr"/>
                      <a:r>
                        <a:rPr lang="es-ES" sz="1600" dirty="0" smtClean="0"/>
                        <a:t>Carga</a:t>
                      </a:r>
                      <a:r>
                        <a:rPr lang="es-ES" sz="1600" baseline="0" dirty="0" smtClean="0"/>
                        <a:t> (C)</a:t>
                      </a:r>
                      <a:endParaRPr lang="es-ES" sz="1600" dirty="0"/>
                    </a:p>
                  </a:txBody>
                  <a:tcPr/>
                </a:tc>
                <a:tc>
                  <a:txBody>
                    <a:bodyPr/>
                    <a:lstStyle/>
                    <a:p>
                      <a:pPr algn="ctr"/>
                      <a:r>
                        <a:rPr lang="es-ES" sz="1600" dirty="0" smtClean="0"/>
                        <a:t>Carga (C)  relativa</a:t>
                      </a:r>
                      <a:endParaRPr lang="es-ES" sz="1600" dirty="0"/>
                    </a:p>
                  </a:txBody>
                  <a:tcPr/>
                </a:tc>
                <a:tc>
                  <a:txBody>
                    <a:bodyPr/>
                    <a:lstStyle/>
                    <a:p>
                      <a:pPr algn="ctr"/>
                      <a:r>
                        <a:rPr lang="es-ES" sz="1600" dirty="0" smtClean="0"/>
                        <a:t>Masa (g)</a:t>
                      </a:r>
                      <a:endParaRPr lang="es-ES" sz="1600" dirty="0"/>
                    </a:p>
                  </a:txBody>
                  <a:tcPr/>
                </a:tc>
                <a:tc>
                  <a:txBody>
                    <a:bodyPr/>
                    <a:lstStyle/>
                    <a:p>
                      <a:pPr algn="ctr"/>
                      <a:r>
                        <a:rPr lang="es-ES" sz="1600" dirty="0" smtClean="0"/>
                        <a:t>Masa (u) reposo</a:t>
                      </a:r>
                      <a:endParaRPr lang="es-ES" sz="1600" dirty="0"/>
                    </a:p>
                  </a:txBody>
                  <a:tcPr/>
                </a:tc>
              </a:tr>
              <a:tr h="370840">
                <a:tc>
                  <a:txBody>
                    <a:bodyPr/>
                    <a:lstStyle/>
                    <a:p>
                      <a:r>
                        <a:rPr lang="es-ES" sz="1600" dirty="0" smtClean="0"/>
                        <a:t>Electrón</a:t>
                      </a:r>
                      <a:endParaRPr lang="es-ES" sz="1600" dirty="0"/>
                    </a:p>
                  </a:txBody>
                  <a:tcPr/>
                </a:tc>
                <a:tc>
                  <a:txBody>
                    <a:bodyPr/>
                    <a:lstStyle/>
                    <a:p>
                      <a:pPr algn="ctr"/>
                      <a:r>
                        <a:rPr lang="es-ES" sz="1600" dirty="0" smtClean="0"/>
                        <a:t>-1,602·10</a:t>
                      </a:r>
                      <a:r>
                        <a:rPr lang="es-ES" sz="1600" baseline="30000" dirty="0" smtClean="0"/>
                        <a:t>-19</a:t>
                      </a:r>
                      <a:endParaRPr lang="es-ES" sz="1600" baseline="30000" dirty="0"/>
                    </a:p>
                  </a:txBody>
                  <a:tcPr/>
                </a:tc>
                <a:tc>
                  <a:txBody>
                    <a:bodyPr/>
                    <a:lstStyle/>
                    <a:p>
                      <a:pPr algn="ctr"/>
                      <a:r>
                        <a:rPr lang="es-ES" sz="1600" dirty="0" smtClean="0"/>
                        <a:t>-1</a:t>
                      </a:r>
                      <a:endParaRPr lang="es-ES"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dirty="0" smtClean="0"/>
                        <a:t>9,107·10</a:t>
                      </a:r>
                      <a:r>
                        <a:rPr lang="es-ES" sz="1600" baseline="30000" dirty="0" smtClean="0"/>
                        <a:t>-28</a:t>
                      </a:r>
                    </a:p>
                  </a:txBody>
                  <a:tcPr/>
                </a:tc>
                <a:tc>
                  <a:txBody>
                    <a:bodyPr/>
                    <a:lstStyle/>
                    <a:p>
                      <a:pPr algn="ctr"/>
                      <a:r>
                        <a:rPr lang="es-ES" sz="1600" dirty="0" smtClean="0"/>
                        <a:t>0,00055</a:t>
                      </a:r>
                      <a:endParaRPr lang="es-ES" sz="1600" dirty="0"/>
                    </a:p>
                  </a:txBody>
                  <a:tcPr/>
                </a:tc>
              </a:tr>
              <a:tr h="370840">
                <a:tc>
                  <a:txBody>
                    <a:bodyPr/>
                    <a:lstStyle/>
                    <a:p>
                      <a:r>
                        <a:rPr lang="es-ES" sz="1600" dirty="0" smtClean="0"/>
                        <a:t>Protón</a:t>
                      </a:r>
                      <a:endParaRPr lang="es-ES"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dirty="0" smtClean="0"/>
                        <a:t>1,602·10</a:t>
                      </a:r>
                      <a:r>
                        <a:rPr lang="es-ES" sz="1600" baseline="30000" dirty="0" smtClean="0"/>
                        <a:t>-19</a:t>
                      </a:r>
                    </a:p>
                  </a:txBody>
                  <a:tcPr/>
                </a:tc>
                <a:tc>
                  <a:txBody>
                    <a:bodyPr/>
                    <a:lstStyle/>
                    <a:p>
                      <a:pPr algn="ctr"/>
                      <a:r>
                        <a:rPr lang="es-ES" sz="1600" dirty="0" smtClean="0"/>
                        <a:t>+1</a:t>
                      </a:r>
                      <a:endParaRPr lang="es-ES"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dirty="0" smtClean="0"/>
                        <a:t>1,673·10</a:t>
                      </a:r>
                      <a:r>
                        <a:rPr lang="es-ES" sz="1600" baseline="30000" dirty="0" smtClean="0"/>
                        <a:t>-24</a:t>
                      </a:r>
                    </a:p>
                  </a:txBody>
                  <a:tcPr/>
                </a:tc>
                <a:tc>
                  <a:txBody>
                    <a:bodyPr/>
                    <a:lstStyle/>
                    <a:p>
                      <a:pPr algn="ctr"/>
                      <a:r>
                        <a:rPr lang="es-ES" sz="1600" dirty="0" smtClean="0"/>
                        <a:t>1,0076</a:t>
                      </a:r>
                      <a:endParaRPr lang="es-ES" sz="1600" dirty="0"/>
                    </a:p>
                  </a:txBody>
                  <a:tcPr/>
                </a:tc>
              </a:tr>
              <a:tr h="370840">
                <a:tc>
                  <a:txBody>
                    <a:bodyPr/>
                    <a:lstStyle/>
                    <a:p>
                      <a:r>
                        <a:rPr lang="es-ES" sz="1600" dirty="0" smtClean="0"/>
                        <a:t>Neutrón</a:t>
                      </a:r>
                      <a:endParaRPr lang="es-ES" sz="1600" dirty="0"/>
                    </a:p>
                  </a:txBody>
                  <a:tcPr/>
                </a:tc>
                <a:tc>
                  <a:txBody>
                    <a:bodyPr/>
                    <a:lstStyle/>
                    <a:p>
                      <a:pPr algn="ctr"/>
                      <a:r>
                        <a:rPr lang="es-ES" sz="1600" dirty="0" smtClean="0"/>
                        <a:t>0</a:t>
                      </a:r>
                      <a:endParaRPr lang="es-ES" sz="1600" dirty="0"/>
                    </a:p>
                  </a:txBody>
                  <a:tcPr/>
                </a:tc>
                <a:tc>
                  <a:txBody>
                    <a:bodyPr/>
                    <a:lstStyle/>
                    <a:p>
                      <a:pPr algn="ctr"/>
                      <a:r>
                        <a:rPr lang="es-ES" sz="1600" dirty="0" smtClean="0"/>
                        <a:t>0</a:t>
                      </a:r>
                      <a:endParaRPr lang="es-ES"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dirty="0" smtClean="0"/>
                        <a:t>1,675·10</a:t>
                      </a:r>
                      <a:r>
                        <a:rPr lang="es-ES" sz="1600" baseline="30000" dirty="0" smtClean="0"/>
                        <a:t>-24</a:t>
                      </a:r>
                    </a:p>
                  </a:txBody>
                  <a:tcPr/>
                </a:tc>
                <a:tc>
                  <a:txBody>
                    <a:bodyPr/>
                    <a:lstStyle/>
                    <a:p>
                      <a:pPr algn="ctr"/>
                      <a:r>
                        <a:rPr lang="es-ES" sz="1600" dirty="0" smtClean="0"/>
                        <a:t>1,0090</a:t>
                      </a:r>
                      <a:endParaRPr lang="es-ES" sz="1600" dirty="0"/>
                    </a:p>
                  </a:txBody>
                  <a:tcPr/>
                </a:tc>
              </a:tr>
            </a:tbl>
          </a:graphicData>
        </a:graphic>
      </p:graphicFrame>
      <p:sp>
        <p:nvSpPr>
          <p:cNvPr id="12" name="11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2</a:t>
            </a:r>
            <a:r>
              <a:rPr lang="es-ES" b="1" dirty="0" smtClean="0">
                <a:solidFill>
                  <a:srgbClr val="C00000"/>
                </a:solidFill>
              </a:rPr>
              <a:t> Modelos atómicos</a:t>
            </a:r>
            <a:endParaRPr lang="es-ES" b="1" dirty="0">
              <a:solidFill>
                <a:srgbClr val="C00000"/>
              </a:solidFill>
            </a:endParaRPr>
          </a:p>
        </p:txBody>
      </p:sp>
      <p:sp>
        <p:nvSpPr>
          <p:cNvPr id="13" name="12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4"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11</a:t>
            </a:fld>
            <a:endParaRPr lang="es-ES" dirty="0">
              <a:solidFill>
                <a:schemeClr val="accent6">
                  <a:lumMod val="50000"/>
                </a:schemeClr>
              </a:solidFill>
            </a:endParaRPr>
          </a:p>
        </p:txBody>
      </p:sp>
    </p:spTree>
    <p:extLst>
      <p:ext uri="{BB962C8B-B14F-4D97-AF65-F5344CB8AC3E}">
        <p14:creationId xmlns:p14="http://schemas.microsoft.com/office/powerpoint/2010/main" val="380902150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1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10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82706" y="858670"/>
            <a:ext cx="5104264" cy="369332"/>
          </a:xfrm>
          <a:prstGeom prst="rect">
            <a:avLst/>
          </a:prstGeom>
          <a:noFill/>
        </p:spPr>
        <p:txBody>
          <a:bodyPr wrap="square" rtlCol="0">
            <a:spAutoFit/>
          </a:bodyPr>
          <a:lstStyle/>
          <a:p>
            <a:r>
              <a:rPr lang="es-ES" b="1" dirty="0" smtClean="0">
                <a:solidFill>
                  <a:srgbClr val="C00000"/>
                </a:solidFill>
              </a:rPr>
              <a:t>3.1. </a:t>
            </a:r>
            <a:r>
              <a:rPr lang="es-ES" b="1" dirty="0" smtClean="0">
                <a:solidFill>
                  <a:srgbClr val="00B050"/>
                </a:solidFill>
              </a:rPr>
              <a:t>Número atómico y número másico</a:t>
            </a:r>
            <a:endParaRPr lang="es-ES" b="1" dirty="0">
              <a:solidFill>
                <a:srgbClr val="00B050"/>
              </a:solidFill>
            </a:endParaRPr>
          </a:p>
        </p:txBody>
      </p:sp>
      <p:sp>
        <p:nvSpPr>
          <p:cNvPr id="3" name="2 CuadroTexto"/>
          <p:cNvSpPr txBox="1"/>
          <p:nvPr/>
        </p:nvSpPr>
        <p:spPr>
          <a:xfrm>
            <a:off x="393700" y="1319853"/>
            <a:ext cx="8280400" cy="1200329"/>
          </a:xfrm>
          <a:prstGeom prst="rect">
            <a:avLst/>
          </a:prstGeom>
          <a:noFill/>
        </p:spPr>
        <p:txBody>
          <a:bodyPr wrap="square" rtlCol="0">
            <a:spAutoFit/>
          </a:bodyPr>
          <a:lstStyle/>
          <a:p>
            <a:pPr algn="just"/>
            <a:r>
              <a:rPr lang="es-ES" dirty="0" smtClean="0"/>
              <a:t>En 1913, </a:t>
            </a:r>
            <a:r>
              <a:rPr lang="es-ES" b="1" dirty="0" smtClean="0">
                <a:effectLst>
                  <a:outerShdw blurRad="38100" dist="38100" dir="2700000" algn="tl">
                    <a:srgbClr val="000000">
                      <a:alpha val="43137"/>
                    </a:srgbClr>
                  </a:outerShdw>
                </a:effectLst>
              </a:rPr>
              <a:t>Henry Moseley </a:t>
            </a:r>
            <a:r>
              <a:rPr lang="es-ES" dirty="0" smtClean="0"/>
              <a:t>ideó un método que permitía conocer la carga positiva existente en el núcleo. A partir de ese momento, los elementos pudieron ser ordenados en orden creciente por su carga nuclear que se denominó </a:t>
            </a:r>
            <a:r>
              <a:rPr lang="es-ES" b="1" dirty="0" smtClean="0">
                <a:effectLst>
                  <a:outerShdw blurRad="38100" dist="38100" dir="2700000" algn="tl">
                    <a:srgbClr val="000000">
                      <a:alpha val="43137"/>
                    </a:srgbClr>
                  </a:outerShdw>
                </a:effectLst>
              </a:rPr>
              <a:t>número atómico</a:t>
            </a:r>
            <a:r>
              <a:rPr lang="es-ES" dirty="0" smtClean="0"/>
              <a:t>. </a:t>
            </a:r>
            <a:endParaRPr lang="es-ES" dirty="0"/>
          </a:p>
        </p:txBody>
      </p:sp>
      <p:sp>
        <p:nvSpPr>
          <p:cNvPr id="17" name="16 CuadroTexto"/>
          <p:cNvSpPr txBox="1"/>
          <p:nvPr/>
        </p:nvSpPr>
        <p:spPr>
          <a:xfrm>
            <a:off x="482600" y="2812575"/>
            <a:ext cx="8102600" cy="923330"/>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El </a:t>
            </a:r>
            <a:r>
              <a:rPr lang="es-ES" b="1" dirty="0" smtClean="0">
                <a:effectLst>
                  <a:outerShdw blurRad="38100" dist="38100" dir="2700000" algn="tl">
                    <a:srgbClr val="000000">
                      <a:alpha val="43137"/>
                    </a:srgbClr>
                  </a:outerShdw>
                </a:effectLst>
              </a:rPr>
              <a:t>número atómico </a:t>
            </a:r>
            <a:r>
              <a:rPr lang="es-ES" dirty="0" smtClean="0"/>
              <a:t>expresa la carga nuclear de un átomo, es decir, el número de protones que tiene, y es una propiedad característica del elemento que representa. Se representa por la letra </a:t>
            </a:r>
            <a:r>
              <a:rPr lang="es-ES" b="1" dirty="0" smtClean="0">
                <a:effectLst>
                  <a:outerShdw blurRad="38100" dist="38100" dir="2700000" algn="tl">
                    <a:srgbClr val="000000">
                      <a:alpha val="43137"/>
                    </a:srgbClr>
                  </a:outerShdw>
                </a:effectLst>
              </a:rPr>
              <a:t>Z</a:t>
            </a:r>
            <a:r>
              <a:rPr lang="es-ES" dirty="0" smtClean="0"/>
              <a:t>. </a:t>
            </a:r>
            <a:endParaRPr lang="es-ES" dirty="0"/>
          </a:p>
        </p:txBody>
      </p:sp>
      <p:sp>
        <p:nvSpPr>
          <p:cNvPr id="20" name="19 CuadroTexto"/>
          <p:cNvSpPr txBox="1"/>
          <p:nvPr/>
        </p:nvSpPr>
        <p:spPr>
          <a:xfrm>
            <a:off x="482600" y="4121244"/>
            <a:ext cx="8127999" cy="646331"/>
          </a:xfrm>
          <a:prstGeom prst="rect">
            <a:avLst/>
          </a:prstGeom>
          <a:solidFill>
            <a:srgbClr val="CC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El </a:t>
            </a:r>
            <a:r>
              <a:rPr lang="es-ES" b="1" dirty="0" smtClean="0">
                <a:effectLst>
                  <a:outerShdw blurRad="38100" dist="38100" dir="2700000" algn="tl">
                    <a:srgbClr val="000000">
                      <a:alpha val="43137"/>
                    </a:srgbClr>
                  </a:outerShdw>
                </a:effectLst>
              </a:rPr>
              <a:t>número másico </a:t>
            </a:r>
            <a:r>
              <a:rPr lang="es-ES" dirty="0" smtClean="0"/>
              <a:t>expresa la suma de protones y neutrones existentes en el núcleo. Se representa por la letra </a:t>
            </a:r>
            <a:r>
              <a:rPr lang="es-ES" b="1" dirty="0" smtClean="0">
                <a:effectLst>
                  <a:outerShdw blurRad="38100" dist="38100" dir="2700000" algn="tl">
                    <a:srgbClr val="000000">
                      <a:alpha val="43137"/>
                    </a:srgbClr>
                  </a:outerShdw>
                </a:effectLst>
              </a:rPr>
              <a:t>A</a:t>
            </a:r>
            <a:r>
              <a:rPr lang="es-ES" dirty="0" smtClean="0"/>
              <a:t>.</a:t>
            </a:r>
            <a:endParaRPr lang="es-ES" dirty="0"/>
          </a:p>
        </p:txBody>
      </p:sp>
      <p:grpSp>
        <p:nvGrpSpPr>
          <p:cNvPr id="14" name="13 Grupo"/>
          <p:cNvGrpSpPr/>
          <p:nvPr/>
        </p:nvGrpSpPr>
        <p:grpSpPr>
          <a:xfrm>
            <a:off x="2635914" y="4994700"/>
            <a:ext cx="3279649" cy="394353"/>
            <a:chOff x="2635914" y="4994700"/>
            <a:chExt cx="3279649" cy="394353"/>
          </a:xfrm>
        </p:grpSpPr>
        <mc:AlternateContent xmlns:mc="http://schemas.openxmlformats.org/markup-compatibility/2006" xmlns:a14="http://schemas.microsoft.com/office/drawing/2010/main">
          <mc:Choice Requires="a14">
            <p:sp>
              <p:nvSpPr>
                <p:cNvPr id="22" name="21 CuadroTexto"/>
                <p:cNvSpPr txBox="1"/>
                <p:nvPr/>
              </p:nvSpPr>
              <p:spPr>
                <a:xfrm>
                  <a:off x="2635914" y="5019721"/>
                  <a:ext cx="128342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𝐴</m:t>
                        </m:r>
                        <m:r>
                          <a:rPr lang="es-ES" b="0" i="1" smtClean="0">
                            <a:latin typeface="Cambria Math"/>
                          </a:rPr>
                          <m:t>=</m:t>
                        </m:r>
                        <m:r>
                          <a:rPr lang="es-ES" b="0" i="1" smtClean="0">
                            <a:latin typeface="Cambria Math"/>
                          </a:rPr>
                          <m:t>𝑍</m:t>
                        </m:r>
                        <m:r>
                          <a:rPr lang="es-ES" b="0" i="1" smtClean="0">
                            <a:latin typeface="Cambria Math"/>
                          </a:rPr>
                          <m:t>+</m:t>
                        </m:r>
                        <m:r>
                          <a:rPr lang="es-ES" b="0" i="1" smtClean="0">
                            <a:latin typeface="Cambria Math"/>
                          </a:rPr>
                          <m:t>𝑁</m:t>
                        </m:r>
                      </m:oMath>
                    </m:oMathPara>
                  </a14:m>
                  <a:endParaRPr lang="es-ES" dirty="0"/>
                </a:p>
              </p:txBody>
            </p:sp>
          </mc:Choice>
          <mc:Fallback xmlns="">
            <p:sp>
              <p:nvSpPr>
                <p:cNvPr id="22" name="21 CuadroTexto"/>
                <p:cNvSpPr txBox="1">
                  <a:spLocks noRot="1" noChangeAspect="1" noMove="1" noResize="1" noEditPoints="1" noAdjustHandles="1" noChangeArrowheads="1" noChangeShapeType="1" noTextEdit="1"/>
                </p:cNvSpPr>
                <p:nvPr/>
              </p:nvSpPr>
              <p:spPr>
                <a:xfrm>
                  <a:off x="2635914" y="5019721"/>
                  <a:ext cx="1283428" cy="369332"/>
                </a:xfrm>
                <a:prstGeom prst="rect">
                  <a:avLst/>
                </a:prstGeom>
                <a:blipFill rotWithShape="1">
                  <a:blip r:embed="rId2"/>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3" name="22 CuadroTexto"/>
                <p:cNvSpPr txBox="1"/>
                <p:nvPr/>
              </p:nvSpPr>
              <p:spPr>
                <a:xfrm>
                  <a:off x="5395036" y="4994700"/>
                  <a:ext cx="520527" cy="37471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Pre>
                          <m:sPrePr>
                            <m:ctrlPr>
                              <a:rPr lang="es-ES" b="0" i="1" smtClean="0">
                                <a:latin typeface="Cambria Math" panose="02040503050406030204" pitchFamily="18" charset="0"/>
                              </a:rPr>
                            </m:ctrlPr>
                          </m:sPrePr>
                          <m:sub>
                            <m:r>
                              <a:rPr lang="es-ES" b="0" i="1" smtClean="0">
                                <a:latin typeface="Cambria Math"/>
                              </a:rPr>
                              <m:t>𝑍</m:t>
                            </m:r>
                          </m:sub>
                          <m:sup>
                            <m:r>
                              <a:rPr lang="es-ES" b="0" i="1" smtClean="0">
                                <a:latin typeface="Cambria Math"/>
                              </a:rPr>
                              <m:t>𝐴</m:t>
                            </m:r>
                          </m:sup>
                          <m:e>
                            <m:r>
                              <a:rPr lang="es-ES" b="0" i="1" smtClean="0">
                                <a:latin typeface="Cambria Math"/>
                              </a:rPr>
                              <m:t>𝑋</m:t>
                            </m:r>
                          </m:e>
                        </m:sPre>
                      </m:oMath>
                    </m:oMathPara>
                  </a14:m>
                  <a:endParaRPr lang="es-ES" dirty="0"/>
                </a:p>
              </p:txBody>
            </p:sp>
          </mc:Choice>
          <mc:Fallback xmlns="">
            <p:sp>
              <p:nvSpPr>
                <p:cNvPr id="23" name="22 CuadroTexto"/>
                <p:cNvSpPr txBox="1">
                  <a:spLocks noRot="1" noChangeAspect="1" noMove="1" noResize="1" noEditPoints="1" noAdjustHandles="1" noChangeArrowheads="1" noChangeShapeType="1" noTextEdit="1"/>
                </p:cNvSpPr>
                <p:nvPr/>
              </p:nvSpPr>
              <p:spPr>
                <a:xfrm>
                  <a:off x="5395036" y="4994700"/>
                  <a:ext cx="520527" cy="374718"/>
                </a:xfrm>
                <a:prstGeom prst="rect">
                  <a:avLst/>
                </a:prstGeom>
                <a:blipFill rotWithShape="1">
                  <a:blip r:embed="rId3"/>
                  <a:stretch>
                    <a:fillRect b="-1613"/>
                  </a:stretch>
                </a:blipFill>
              </p:spPr>
              <p:txBody>
                <a:bodyPr/>
                <a:lstStyle/>
                <a:p>
                  <a:r>
                    <a:rPr lang="es-ES">
                      <a:noFill/>
                    </a:rPr>
                    <a:t> </a:t>
                  </a:r>
                </a:p>
              </p:txBody>
            </p:sp>
          </mc:Fallback>
        </mc:AlternateContent>
        <p:sp>
          <p:nvSpPr>
            <p:cNvPr id="24" name="23 Flecha derecha"/>
            <p:cNvSpPr/>
            <p:nvPr/>
          </p:nvSpPr>
          <p:spPr>
            <a:xfrm>
              <a:off x="4396475" y="5115256"/>
              <a:ext cx="627797" cy="204716"/>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15" name="14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smtClean="0">
                <a:solidFill>
                  <a:srgbClr val="00B050"/>
                </a:solidFill>
              </a:rPr>
              <a:t>3</a:t>
            </a:r>
            <a:r>
              <a:rPr lang="es-ES" b="1" dirty="0" smtClean="0">
                <a:solidFill>
                  <a:srgbClr val="C00000"/>
                </a:solidFill>
              </a:rPr>
              <a:t> Números que identifican a los átomos</a:t>
            </a:r>
            <a:endParaRPr lang="es-ES" b="1" dirty="0">
              <a:solidFill>
                <a:srgbClr val="C00000"/>
              </a:solidFill>
            </a:endParaRPr>
          </a:p>
        </p:txBody>
      </p:sp>
      <p:sp>
        <p:nvSpPr>
          <p:cNvPr id="16" name="15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9"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12</a:t>
            </a:fld>
            <a:endParaRPr lang="es-ES" dirty="0">
              <a:solidFill>
                <a:schemeClr val="accent6">
                  <a:lumMod val="50000"/>
                </a:schemeClr>
              </a:solidFill>
            </a:endParaRPr>
          </a:p>
        </p:txBody>
      </p:sp>
    </p:spTree>
    <p:extLst>
      <p:ext uri="{BB962C8B-B14F-4D97-AF65-F5344CB8AC3E}">
        <p14:creationId xmlns:p14="http://schemas.microsoft.com/office/powerpoint/2010/main" val="118377244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10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10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7"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24 CuadroTexto"/>
          <p:cNvSpPr txBox="1"/>
          <p:nvPr/>
        </p:nvSpPr>
        <p:spPr>
          <a:xfrm>
            <a:off x="537532" y="1027893"/>
            <a:ext cx="1685077"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  1</a:t>
            </a:r>
          </a:p>
        </p:txBody>
      </p:sp>
      <p:sp>
        <p:nvSpPr>
          <p:cNvPr id="21" name="20 CuadroTexto"/>
          <p:cNvSpPr txBox="1"/>
          <p:nvPr/>
        </p:nvSpPr>
        <p:spPr>
          <a:xfrm>
            <a:off x="436350" y="1582951"/>
            <a:ext cx="8250450" cy="1200329"/>
          </a:xfrm>
          <a:prstGeom prst="rect">
            <a:avLst/>
          </a:prstGeom>
          <a:noFill/>
        </p:spPr>
        <p:txBody>
          <a:bodyPr wrap="square" rtlCol="0">
            <a:spAutoFit/>
          </a:bodyPr>
          <a:lstStyle/>
          <a:p>
            <a:pPr algn="just"/>
            <a:r>
              <a:rPr lang="es-ES" dirty="0" smtClean="0"/>
              <a:t>Calcula el número de protones, neutrones y electrones que existen en los siguientes elementos e iones: Al, Al</a:t>
            </a:r>
            <a:r>
              <a:rPr lang="es-ES" baseline="30000" dirty="0" smtClean="0"/>
              <a:t>3+</a:t>
            </a:r>
            <a:r>
              <a:rPr lang="es-ES" dirty="0" smtClean="0"/>
              <a:t>, O, O</a:t>
            </a:r>
            <a:r>
              <a:rPr lang="es-ES" baseline="30000" dirty="0" smtClean="0"/>
              <a:t>2--</a:t>
            </a:r>
            <a:r>
              <a:rPr lang="es-ES" dirty="0" smtClean="0"/>
              <a:t>, sabiendo que sus números másicos son 27 para el Al y 16 para el O, y sus números atómicos, 13 y 8 respectivamente.</a:t>
            </a:r>
            <a:endParaRPr lang="es-ES" dirty="0"/>
          </a:p>
        </p:txBody>
      </p:sp>
      <p:sp>
        <p:nvSpPr>
          <p:cNvPr id="14" name="13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smtClean="0">
                <a:solidFill>
                  <a:srgbClr val="00B050"/>
                </a:solidFill>
              </a:rPr>
              <a:t>3</a:t>
            </a:r>
            <a:r>
              <a:rPr lang="es-ES" b="1" dirty="0" smtClean="0">
                <a:solidFill>
                  <a:srgbClr val="C00000"/>
                </a:solidFill>
              </a:rPr>
              <a:t> Números que identifican a los átomos</a:t>
            </a:r>
            <a:endParaRPr lang="es-ES" b="1" dirty="0">
              <a:solidFill>
                <a:srgbClr val="C00000"/>
              </a:solidFill>
            </a:endParaRPr>
          </a:p>
        </p:txBody>
      </p:sp>
      <p:sp>
        <p:nvSpPr>
          <p:cNvPr id="15" name="14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6"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13</a:t>
            </a:fld>
            <a:endParaRPr lang="es-ES" dirty="0">
              <a:solidFill>
                <a:schemeClr val="accent6">
                  <a:lumMod val="50000"/>
                </a:schemeClr>
              </a:solidFill>
            </a:endParaRPr>
          </a:p>
        </p:txBody>
      </p:sp>
    </p:spTree>
    <p:extLst>
      <p:ext uri="{BB962C8B-B14F-4D97-AF65-F5344CB8AC3E}">
        <p14:creationId xmlns:p14="http://schemas.microsoft.com/office/powerpoint/2010/main" val="197300498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10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70006" y="858670"/>
            <a:ext cx="5104264" cy="369332"/>
          </a:xfrm>
          <a:prstGeom prst="rect">
            <a:avLst/>
          </a:prstGeom>
          <a:noFill/>
        </p:spPr>
        <p:txBody>
          <a:bodyPr wrap="square" rtlCol="0">
            <a:spAutoFit/>
          </a:bodyPr>
          <a:lstStyle/>
          <a:p>
            <a:r>
              <a:rPr lang="es-ES" b="1" dirty="0" smtClean="0">
                <a:solidFill>
                  <a:srgbClr val="C00000"/>
                </a:solidFill>
              </a:rPr>
              <a:t>3.1. </a:t>
            </a:r>
            <a:r>
              <a:rPr lang="es-ES" b="1" dirty="0" smtClean="0">
                <a:solidFill>
                  <a:srgbClr val="00B050"/>
                </a:solidFill>
              </a:rPr>
              <a:t>Número atómico y número másico</a:t>
            </a:r>
            <a:endParaRPr lang="es-ES" b="1" dirty="0">
              <a:solidFill>
                <a:srgbClr val="00B050"/>
              </a:solidFill>
            </a:endParaRPr>
          </a:p>
        </p:txBody>
      </p:sp>
      <p:sp>
        <p:nvSpPr>
          <p:cNvPr id="21" name="20 CuadroTexto"/>
          <p:cNvSpPr txBox="1"/>
          <p:nvPr/>
        </p:nvSpPr>
        <p:spPr>
          <a:xfrm>
            <a:off x="386497" y="1272844"/>
            <a:ext cx="1014060" cy="369332"/>
          </a:xfrm>
          <a:prstGeom prst="rect">
            <a:avLst/>
          </a:prstGeom>
          <a:noFill/>
        </p:spPr>
        <p:txBody>
          <a:bodyPr wrap="none" rtlCol="0">
            <a:spAutoFit/>
          </a:bodyPr>
          <a:lstStyle/>
          <a:p>
            <a:r>
              <a:rPr lang="es-ES" b="1" dirty="0" smtClean="0">
                <a:solidFill>
                  <a:srgbClr val="C00000"/>
                </a:solidFill>
              </a:rPr>
              <a:t>Isótopos</a:t>
            </a:r>
            <a:endParaRPr lang="es-ES" b="1" dirty="0">
              <a:solidFill>
                <a:srgbClr val="C00000"/>
              </a:solidFill>
            </a:endParaRPr>
          </a:p>
        </p:txBody>
      </p:sp>
      <p:sp>
        <p:nvSpPr>
          <p:cNvPr id="25" name="24 CuadroTexto"/>
          <p:cNvSpPr txBox="1"/>
          <p:nvPr/>
        </p:nvSpPr>
        <p:spPr>
          <a:xfrm>
            <a:off x="419100" y="1723219"/>
            <a:ext cx="8267700" cy="1477328"/>
          </a:xfrm>
          <a:prstGeom prst="rect">
            <a:avLst/>
          </a:prstGeom>
          <a:noFill/>
        </p:spPr>
        <p:txBody>
          <a:bodyPr wrap="square" rtlCol="0">
            <a:spAutoFit/>
          </a:bodyPr>
          <a:lstStyle/>
          <a:p>
            <a:pPr algn="just"/>
            <a:r>
              <a:rPr lang="es-ES" dirty="0" smtClean="0"/>
              <a:t>En 1913 se observó que si los tubos de descarga contenían neón, de masa atómica 20,18, aparecían dos tipos de desviaciones cuando se aplicaban dos campos, uno eléctrico y otro magnético:</a:t>
            </a:r>
          </a:p>
          <a:p>
            <a:pPr marL="355600" indent="-355600" algn="just">
              <a:buFont typeface="Wingdings"/>
              <a:buChar char=""/>
            </a:pPr>
            <a:r>
              <a:rPr lang="es-ES" dirty="0" smtClean="0">
                <a:sym typeface="Wingdings"/>
              </a:rPr>
              <a:t>Una correspondía a partículas de masa 20</a:t>
            </a:r>
          </a:p>
          <a:p>
            <a:pPr marL="355600" indent="-355600" algn="just">
              <a:buFont typeface="Wingdings"/>
              <a:buChar char=""/>
            </a:pPr>
            <a:r>
              <a:rPr lang="es-ES" dirty="0" smtClean="0">
                <a:sym typeface="Wingdings"/>
              </a:rPr>
              <a:t>La otra, más débil, a partículas de masa 22</a:t>
            </a:r>
            <a:endParaRPr lang="es-ES" dirty="0"/>
          </a:p>
        </p:txBody>
      </p:sp>
      <p:graphicFrame>
        <p:nvGraphicFramePr>
          <p:cNvPr id="26" name="25 Gráfico"/>
          <p:cNvGraphicFramePr/>
          <p:nvPr>
            <p:extLst>
              <p:ext uri="{D42A27DB-BD31-4B8C-83A1-F6EECF244321}">
                <p14:modId xmlns:p14="http://schemas.microsoft.com/office/powerpoint/2010/main" val="903225625"/>
              </p:ext>
            </p:extLst>
          </p:nvPr>
        </p:nvGraphicFramePr>
        <p:xfrm>
          <a:off x="669687" y="3388624"/>
          <a:ext cx="3957851" cy="2415654"/>
        </p:xfrm>
        <a:graphic>
          <a:graphicData uri="http://schemas.openxmlformats.org/drawingml/2006/chart">
            <c:chart xmlns:c="http://schemas.openxmlformats.org/drawingml/2006/chart" xmlns:r="http://schemas.openxmlformats.org/officeDocument/2006/relationships" r:id="rId2"/>
          </a:graphicData>
        </a:graphic>
      </p:graphicFrame>
      <p:sp>
        <p:nvSpPr>
          <p:cNvPr id="27" name="26 CuadroTexto"/>
          <p:cNvSpPr txBox="1"/>
          <p:nvPr/>
        </p:nvSpPr>
        <p:spPr>
          <a:xfrm>
            <a:off x="4700516" y="3925627"/>
            <a:ext cx="3794078" cy="923330"/>
          </a:xfrm>
          <a:prstGeom prst="rect">
            <a:avLst/>
          </a:prstGeom>
          <a:noFill/>
        </p:spPr>
        <p:txBody>
          <a:bodyPr wrap="square" rtlCol="0">
            <a:spAutoFit/>
          </a:bodyPr>
          <a:lstStyle/>
          <a:p>
            <a:pPr algn="just"/>
            <a:r>
              <a:rPr lang="es-ES" dirty="0" smtClean="0"/>
              <a:t>Estos resultados indicaban que ¡</a:t>
            </a:r>
            <a:r>
              <a:rPr lang="es-ES" b="1" dirty="0" smtClean="0">
                <a:effectLst>
                  <a:outerShdw blurRad="38100" dist="38100" dir="2700000" algn="tl">
                    <a:srgbClr val="000000">
                      <a:alpha val="43137"/>
                    </a:srgbClr>
                  </a:outerShdw>
                </a:effectLst>
              </a:rPr>
              <a:t>el elemento neón contenía dos tipos de átomos!</a:t>
            </a:r>
            <a:endParaRPr lang="es-ES" b="1" dirty="0">
              <a:effectLst>
                <a:outerShdw blurRad="38100" dist="38100" dir="2700000" algn="tl">
                  <a:srgbClr val="000000">
                    <a:alpha val="43137"/>
                  </a:srgbClr>
                </a:outerShdw>
              </a:effectLst>
            </a:endParaRPr>
          </a:p>
        </p:txBody>
      </p:sp>
      <p:sp>
        <p:nvSpPr>
          <p:cNvPr id="13" name="12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smtClean="0">
                <a:solidFill>
                  <a:srgbClr val="00B050"/>
                </a:solidFill>
              </a:rPr>
              <a:t>3</a:t>
            </a:r>
            <a:r>
              <a:rPr lang="es-ES" b="1" dirty="0" smtClean="0">
                <a:solidFill>
                  <a:srgbClr val="C00000"/>
                </a:solidFill>
              </a:rPr>
              <a:t> Números que identifican a los átomos</a:t>
            </a:r>
            <a:endParaRPr lang="es-ES" b="1" dirty="0">
              <a:solidFill>
                <a:srgbClr val="C00000"/>
              </a:solidFill>
            </a:endParaRPr>
          </a:p>
        </p:txBody>
      </p:sp>
      <p:sp>
        <p:nvSpPr>
          <p:cNvPr id="14" name="13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5" name="13 Marcador de número de diapositiva"/>
          <p:cNvSpPr txBox="1">
            <a:spLocks/>
          </p:cNvSpPr>
          <p:nvPr/>
        </p:nvSpPr>
        <p:spPr>
          <a:xfrm>
            <a:off x="8442277" y="6540499"/>
            <a:ext cx="593678" cy="206375"/>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14</a:t>
            </a:fld>
            <a:endParaRPr lang="es-ES" dirty="0">
              <a:solidFill>
                <a:schemeClr val="accent6">
                  <a:lumMod val="50000"/>
                </a:schemeClr>
              </a:solidFill>
            </a:endParaRPr>
          </a:p>
        </p:txBody>
      </p:sp>
    </p:spTree>
    <p:extLst>
      <p:ext uri="{BB962C8B-B14F-4D97-AF65-F5344CB8AC3E}">
        <p14:creationId xmlns:p14="http://schemas.microsoft.com/office/powerpoint/2010/main" val="79268013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10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10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left)">
                                      <p:cBhvr>
                                        <p:cTn id="22" dur="10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p:bldP spid="25" grpId="0"/>
      <p:bldGraphic spid="26" grpId="0">
        <p:bldAsOne/>
      </p:bldGraphic>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57306" y="833270"/>
            <a:ext cx="5104264" cy="369332"/>
          </a:xfrm>
          <a:prstGeom prst="rect">
            <a:avLst/>
          </a:prstGeom>
          <a:noFill/>
        </p:spPr>
        <p:txBody>
          <a:bodyPr wrap="square" rtlCol="0">
            <a:spAutoFit/>
          </a:bodyPr>
          <a:lstStyle/>
          <a:p>
            <a:r>
              <a:rPr lang="es-ES" b="1" dirty="0" smtClean="0">
                <a:solidFill>
                  <a:srgbClr val="C00000"/>
                </a:solidFill>
              </a:rPr>
              <a:t>3.1. </a:t>
            </a:r>
            <a:r>
              <a:rPr lang="es-ES" b="1" dirty="0" smtClean="0">
                <a:solidFill>
                  <a:srgbClr val="00B050"/>
                </a:solidFill>
              </a:rPr>
              <a:t>Número atómico y número másico</a:t>
            </a:r>
            <a:endParaRPr lang="es-ES" b="1" dirty="0">
              <a:solidFill>
                <a:srgbClr val="00B050"/>
              </a:solidFill>
            </a:endParaRPr>
          </a:p>
        </p:txBody>
      </p:sp>
      <p:sp>
        <p:nvSpPr>
          <p:cNvPr id="21" name="20 CuadroTexto"/>
          <p:cNvSpPr txBox="1"/>
          <p:nvPr/>
        </p:nvSpPr>
        <p:spPr>
          <a:xfrm>
            <a:off x="373797" y="1285544"/>
            <a:ext cx="1014060" cy="369332"/>
          </a:xfrm>
          <a:prstGeom prst="rect">
            <a:avLst/>
          </a:prstGeom>
          <a:noFill/>
        </p:spPr>
        <p:txBody>
          <a:bodyPr wrap="none" rtlCol="0">
            <a:spAutoFit/>
          </a:bodyPr>
          <a:lstStyle/>
          <a:p>
            <a:r>
              <a:rPr lang="es-ES" b="1" dirty="0" smtClean="0">
                <a:solidFill>
                  <a:srgbClr val="C00000"/>
                </a:solidFill>
              </a:rPr>
              <a:t>Isótopos</a:t>
            </a:r>
            <a:endParaRPr lang="es-ES" b="1" dirty="0">
              <a:solidFill>
                <a:srgbClr val="C00000"/>
              </a:solidFill>
            </a:endParaRPr>
          </a:p>
        </p:txBody>
      </p:sp>
      <p:sp>
        <p:nvSpPr>
          <p:cNvPr id="25" name="24 CuadroTexto"/>
          <p:cNvSpPr txBox="1"/>
          <p:nvPr/>
        </p:nvSpPr>
        <p:spPr>
          <a:xfrm>
            <a:off x="361096" y="1723219"/>
            <a:ext cx="8313004" cy="646331"/>
          </a:xfrm>
          <a:prstGeom prst="rect">
            <a:avLst/>
          </a:prstGeom>
          <a:noFill/>
        </p:spPr>
        <p:txBody>
          <a:bodyPr wrap="square" rtlCol="0">
            <a:spAutoFit/>
          </a:bodyPr>
          <a:lstStyle/>
          <a:p>
            <a:pPr algn="just"/>
            <a:r>
              <a:rPr lang="es-ES" dirty="0" smtClean="0"/>
              <a:t>Como estos átomos de masa distinta debían colocarse en el mismo sitio del sistema periódico, se les denominó </a:t>
            </a:r>
            <a:r>
              <a:rPr lang="es-ES" b="1" dirty="0" smtClean="0">
                <a:effectLst>
                  <a:outerShdw blurRad="38100" dist="38100" dir="2700000" algn="tl">
                    <a:srgbClr val="000000">
                      <a:alpha val="43137"/>
                    </a:srgbClr>
                  </a:outerShdw>
                </a:effectLst>
              </a:rPr>
              <a:t>isótopos</a:t>
            </a:r>
            <a:r>
              <a:rPr lang="es-ES" dirty="0" smtClean="0"/>
              <a:t>, que significa “en el mismo lugar”.</a:t>
            </a:r>
            <a:endParaRPr lang="es-ES" dirty="0"/>
          </a:p>
        </p:txBody>
      </p:sp>
      <p:sp>
        <p:nvSpPr>
          <p:cNvPr id="3" name="2 CuadroTexto"/>
          <p:cNvSpPr txBox="1"/>
          <p:nvPr/>
        </p:nvSpPr>
        <p:spPr>
          <a:xfrm>
            <a:off x="480645" y="2512269"/>
            <a:ext cx="8117255" cy="923330"/>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Se llaman </a:t>
            </a:r>
            <a:r>
              <a:rPr lang="es-ES" b="1" dirty="0" smtClean="0">
                <a:effectLst>
                  <a:outerShdw blurRad="38100" dist="38100" dir="2700000" algn="tl">
                    <a:srgbClr val="000000">
                      <a:alpha val="43137"/>
                    </a:srgbClr>
                  </a:outerShdw>
                </a:effectLst>
              </a:rPr>
              <a:t>isótopos</a:t>
            </a:r>
            <a:r>
              <a:rPr lang="es-ES" dirty="0" smtClean="0"/>
              <a:t> las distintas clases de átomos que forman un elemento, tienen el mismo número atómico y distinto número másico, es decir, se diferencian en el número de neutrones.</a:t>
            </a:r>
            <a:endParaRPr lang="es-ES" dirty="0"/>
          </a:p>
        </p:txBody>
      </p:sp>
      <p:sp>
        <p:nvSpPr>
          <p:cNvPr id="17" name="16 CuadroTexto"/>
          <p:cNvSpPr txBox="1"/>
          <p:nvPr/>
        </p:nvSpPr>
        <p:spPr>
          <a:xfrm>
            <a:off x="444306" y="3671471"/>
            <a:ext cx="8229794" cy="923330"/>
          </a:xfrm>
          <a:prstGeom prst="rect">
            <a:avLst/>
          </a:prstGeom>
          <a:noFill/>
        </p:spPr>
        <p:txBody>
          <a:bodyPr wrap="square" rtlCol="0">
            <a:spAutoFit/>
          </a:bodyPr>
          <a:lstStyle/>
          <a:p>
            <a:pPr algn="just"/>
            <a:r>
              <a:rPr lang="es-ES" dirty="0" smtClean="0"/>
              <a:t>La causa principal de que las masas atómicas de los elementos sean números decimales es que son medias ponderadas de las masas atómicas de los isótopos que contienen.</a:t>
            </a:r>
            <a:endParaRPr lang="es-ES" dirty="0"/>
          </a:p>
        </p:txBody>
      </p:sp>
      <p:sp>
        <p:nvSpPr>
          <p:cNvPr id="24" name="23 CuadroTexto"/>
          <p:cNvSpPr txBox="1"/>
          <p:nvPr/>
        </p:nvSpPr>
        <p:spPr>
          <a:xfrm>
            <a:off x="536332" y="4758200"/>
            <a:ext cx="8163168" cy="646331"/>
          </a:xfrm>
          <a:prstGeom prst="rect">
            <a:avLst/>
          </a:prstGeom>
          <a:solidFill>
            <a:srgbClr val="FFBDBD"/>
          </a:solidFill>
          <a:effectLst>
            <a:outerShdw blurRad="50800" dist="38100" dir="18900000" algn="bl" rotWithShape="0">
              <a:prstClr val="black">
                <a:alpha val="40000"/>
              </a:prstClr>
            </a:outerShdw>
          </a:effectLst>
        </p:spPr>
        <p:txBody>
          <a:bodyPr wrap="square" rtlCol="0">
            <a:spAutoFit/>
          </a:bodyPr>
          <a:lstStyle/>
          <a:p>
            <a:pPr algn="just"/>
            <a:r>
              <a:rPr lang="es-ES" dirty="0" smtClean="0"/>
              <a:t>Un </a:t>
            </a:r>
            <a:r>
              <a:rPr lang="es-ES" b="1" dirty="0" smtClean="0"/>
              <a:t>elemento químico </a:t>
            </a:r>
            <a:r>
              <a:rPr lang="es-ES" dirty="0" smtClean="0"/>
              <a:t>es aquella sustancia pura formada por átomos que tienen igual número atómico.</a:t>
            </a:r>
            <a:endParaRPr lang="es-ES" dirty="0"/>
          </a:p>
        </p:txBody>
      </p:sp>
      <p:sp>
        <p:nvSpPr>
          <p:cNvPr id="14" name="13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smtClean="0">
                <a:solidFill>
                  <a:srgbClr val="00B050"/>
                </a:solidFill>
              </a:rPr>
              <a:t>3</a:t>
            </a:r>
            <a:r>
              <a:rPr lang="es-ES" b="1" dirty="0" smtClean="0">
                <a:solidFill>
                  <a:srgbClr val="C00000"/>
                </a:solidFill>
              </a:rPr>
              <a:t> Números que identifican a los átomos</a:t>
            </a:r>
            <a:endParaRPr lang="es-ES" b="1" dirty="0">
              <a:solidFill>
                <a:srgbClr val="C00000"/>
              </a:solidFill>
            </a:endParaRPr>
          </a:p>
        </p:txBody>
      </p:sp>
      <p:sp>
        <p:nvSpPr>
          <p:cNvPr id="15" name="14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6"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15</a:t>
            </a:fld>
            <a:endParaRPr lang="es-ES" dirty="0">
              <a:solidFill>
                <a:schemeClr val="accent6">
                  <a:lumMod val="50000"/>
                </a:schemeClr>
              </a:solidFill>
            </a:endParaRPr>
          </a:p>
        </p:txBody>
      </p:sp>
    </p:spTree>
    <p:extLst>
      <p:ext uri="{BB962C8B-B14F-4D97-AF65-F5344CB8AC3E}">
        <p14:creationId xmlns:p14="http://schemas.microsoft.com/office/powerpoint/2010/main" val="271804495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10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10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1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10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p:bldP spid="25" grpId="0"/>
      <p:bldP spid="3" grpId="0" animBg="1"/>
      <p:bldP spid="17" grpId="0"/>
      <p:bldP spid="24"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24 CuadroTexto"/>
          <p:cNvSpPr txBox="1"/>
          <p:nvPr/>
        </p:nvSpPr>
        <p:spPr>
          <a:xfrm>
            <a:off x="499432" y="964393"/>
            <a:ext cx="1685077"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  2</a:t>
            </a:r>
          </a:p>
        </p:txBody>
      </p:sp>
      <mc:AlternateContent xmlns:mc="http://schemas.openxmlformats.org/markup-compatibility/2006" xmlns:a14="http://schemas.microsoft.com/office/drawing/2010/main">
        <mc:Choice Requires="a14">
          <p:sp>
            <p:nvSpPr>
              <p:cNvPr id="21" name="20 CuadroTexto"/>
              <p:cNvSpPr txBox="1"/>
              <p:nvPr/>
            </p:nvSpPr>
            <p:spPr>
              <a:xfrm>
                <a:off x="410950" y="1494051"/>
                <a:ext cx="8237750" cy="946798"/>
              </a:xfrm>
              <a:prstGeom prst="rect">
                <a:avLst/>
              </a:prstGeom>
              <a:noFill/>
            </p:spPr>
            <p:txBody>
              <a:bodyPr wrap="square" rtlCol="0">
                <a:spAutoFit/>
              </a:bodyPr>
              <a:lstStyle/>
              <a:p>
                <a:pPr algn="just"/>
                <a:r>
                  <a:rPr lang="es-ES" dirty="0" smtClean="0"/>
                  <a:t>Calcula la masa atómica del cloro sabiendo que está constituido por dos isótopos, </a:t>
                </a:r>
                <a14:m>
                  <m:oMath xmlns:m="http://schemas.openxmlformats.org/officeDocument/2006/math">
                    <m:sPre>
                      <m:sPrePr>
                        <m:ctrlPr>
                          <a:rPr lang="es-ES" b="1" i="1" smtClean="0">
                            <a:latin typeface="Cambria Math" panose="02040503050406030204" pitchFamily="18" charset="0"/>
                          </a:rPr>
                        </m:ctrlPr>
                      </m:sPrePr>
                      <m:sub>
                        <m:r>
                          <a:rPr lang="es-ES" b="1" i="1" smtClean="0">
                            <a:latin typeface="Cambria Math"/>
                          </a:rPr>
                          <m:t>𝟏𝟕</m:t>
                        </m:r>
                      </m:sub>
                      <m:sup>
                        <m:r>
                          <a:rPr lang="es-ES" b="1" i="1" smtClean="0">
                            <a:latin typeface="Cambria Math"/>
                          </a:rPr>
                          <m:t>𝟑𝟓</m:t>
                        </m:r>
                      </m:sup>
                      <m:e>
                        <m:r>
                          <a:rPr lang="es-ES" b="1" i="1" smtClean="0">
                            <a:latin typeface="Cambria Math"/>
                          </a:rPr>
                          <m:t>𝑪𝒍</m:t>
                        </m:r>
                      </m:e>
                    </m:sPre>
                  </m:oMath>
                </a14:m>
                <a:r>
                  <a:rPr lang="es-ES" dirty="0" smtClean="0"/>
                  <a:t> y </a:t>
                </a:r>
                <a14:m>
                  <m:oMath xmlns:m="http://schemas.openxmlformats.org/officeDocument/2006/math">
                    <m:sPre>
                      <m:sPrePr>
                        <m:ctrlPr>
                          <a:rPr lang="es-ES" b="1" i="1">
                            <a:latin typeface="Cambria Math" panose="02040503050406030204" pitchFamily="18" charset="0"/>
                          </a:rPr>
                        </m:ctrlPr>
                      </m:sPrePr>
                      <m:sub>
                        <m:r>
                          <a:rPr lang="es-ES" b="1" i="1">
                            <a:latin typeface="Cambria Math"/>
                          </a:rPr>
                          <m:t>𝟏𝟕</m:t>
                        </m:r>
                      </m:sub>
                      <m:sup>
                        <m:r>
                          <a:rPr lang="es-ES" b="1" i="1">
                            <a:latin typeface="Cambria Math"/>
                          </a:rPr>
                          <m:t>𝟑</m:t>
                        </m:r>
                        <m:r>
                          <a:rPr lang="es-ES" b="1" i="1" smtClean="0">
                            <a:latin typeface="Cambria Math"/>
                          </a:rPr>
                          <m:t>𝟕</m:t>
                        </m:r>
                      </m:sup>
                      <m:e>
                        <m:r>
                          <a:rPr lang="es-ES" b="1" i="1">
                            <a:latin typeface="Cambria Math"/>
                          </a:rPr>
                          <m:t>𝑪𝒍</m:t>
                        </m:r>
                      </m:e>
                    </m:sPre>
                  </m:oMath>
                </a14:m>
                <a:r>
                  <a:rPr lang="es-ES" dirty="0" smtClean="0"/>
                  <a:t>, de masas 34,968 8 u y 36,965 9 u, y que sus abundancias en la naturaleza son del 75,53 % y del 24,47 %, respectivamente.</a:t>
                </a:r>
                <a:endParaRPr lang="es-ES" dirty="0"/>
              </a:p>
            </p:txBody>
          </p:sp>
        </mc:Choice>
        <mc:Fallback xmlns="">
          <p:sp>
            <p:nvSpPr>
              <p:cNvPr id="21" name="20 CuadroTexto"/>
              <p:cNvSpPr txBox="1">
                <a:spLocks noRot="1" noChangeAspect="1" noMove="1" noResize="1" noEditPoints="1" noAdjustHandles="1" noChangeArrowheads="1" noChangeShapeType="1" noTextEdit="1"/>
              </p:cNvSpPr>
              <p:nvPr/>
            </p:nvSpPr>
            <p:spPr>
              <a:xfrm>
                <a:off x="410950" y="1494051"/>
                <a:ext cx="8237750" cy="946798"/>
              </a:xfrm>
              <a:prstGeom prst="rect">
                <a:avLst/>
              </a:prstGeom>
              <a:blipFill rotWithShape="1">
                <a:blip r:embed="rId2"/>
                <a:stretch>
                  <a:fillRect l="-592" t="-3226" r="-592" b="-9677"/>
                </a:stretch>
              </a:blipFill>
            </p:spPr>
            <p:txBody>
              <a:bodyPr/>
              <a:lstStyle/>
              <a:p>
                <a:r>
                  <a:rPr lang="es-ES">
                    <a:noFill/>
                  </a:rPr>
                  <a:t> </a:t>
                </a:r>
              </a:p>
            </p:txBody>
          </p:sp>
        </mc:Fallback>
      </mc:AlternateContent>
      <p:sp>
        <p:nvSpPr>
          <p:cNvPr id="11" name="10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smtClean="0">
                <a:solidFill>
                  <a:srgbClr val="00B050"/>
                </a:solidFill>
              </a:rPr>
              <a:t>3</a:t>
            </a:r>
            <a:r>
              <a:rPr lang="es-ES" b="1" dirty="0" smtClean="0">
                <a:solidFill>
                  <a:srgbClr val="C00000"/>
                </a:solidFill>
              </a:rPr>
              <a:t> Números que identifican a los átomos</a:t>
            </a:r>
            <a:endParaRPr lang="es-ES" b="1" dirty="0">
              <a:solidFill>
                <a:srgbClr val="C00000"/>
              </a:solidFill>
            </a:endParaRPr>
          </a:p>
        </p:txBody>
      </p:sp>
      <p:sp>
        <p:nvSpPr>
          <p:cNvPr id="12" name="11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3"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16</a:t>
            </a:fld>
            <a:endParaRPr lang="es-ES" dirty="0">
              <a:solidFill>
                <a:schemeClr val="accent6">
                  <a:lumMod val="50000"/>
                </a:schemeClr>
              </a:solidFill>
            </a:endParaRPr>
          </a:p>
        </p:txBody>
      </p:sp>
      <p:sp>
        <p:nvSpPr>
          <p:cNvPr id="7" name="6 CuadroTexto"/>
          <p:cNvSpPr txBox="1"/>
          <p:nvPr/>
        </p:nvSpPr>
        <p:spPr>
          <a:xfrm>
            <a:off x="575632" y="2653493"/>
            <a:ext cx="1685077"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  3</a:t>
            </a:r>
          </a:p>
        </p:txBody>
      </p:sp>
      <mc:AlternateContent xmlns:mc="http://schemas.openxmlformats.org/markup-compatibility/2006" xmlns:a14="http://schemas.microsoft.com/office/drawing/2010/main">
        <mc:Choice Requires="a14">
          <p:sp>
            <p:nvSpPr>
              <p:cNvPr id="8" name="7 CuadroTexto"/>
              <p:cNvSpPr txBox="1"/>
              <p:nvPr/>
            </p:nvSpPr>
            <p:spPr>
              <a:xfrm>
                <a:off x="487150" y="3183151"/>
                <a:ext cx="8237750" cy="671851"/>
              </a:xfrm>
              <a:prstGeom prst="rect">
                <a:avLst/>
              </a:prstGeom>
              <a:noFill/>
            </p:spPr>
            <p:txBody>
              <a:bodyPr wrap="square" rtlCol="0">
                <a:spAutoFit/>
              </a:bodyPr>
              <a:lstStyle/>
              <a:p>
                <a:pPr algn="just"/>
                <a:r>
                  <a:rPr lang="es-ES" dirty="0" smtClean="0"/>
                  <a:t>Indica el número e electrones, de protones y de neutrones de las siguientes especies químicas: a) </a:t>
                </a:r>
                <a14:m>
                  <m:oMath xmlns:m="http://schemas.openxmlformats.org/officeDocument/2006/math">
                    <m:sPre>
                      <m:sPrePr>
                        <m:ctrlPr>
                          <a:rPr lang="es-ES" i="1" smtClean="0">
                            <a:latin typeface="Cambria Math" panose="02040503050406030204" pitchFamily="18" charset="0"/>
                          </a:rPr>
                        </m:ctrlPr>
                      </m:sPrePr>
                      <m:sub>
                        <m:r>
                          <a:rPr lang="es-ES" b="0" i="1" smtClean="0">
                            <a:latin typeface="Cambria Math"/>
                          </a:rPr>
                          <m:t>47</m:t>
                        </m:r>
                      </m:sub>
                      <m:sup>
                        <m:r>
                          <a:rPr lang="es-ES" b="0" i="1" smtClean="0">
                            <a:latin typeface="Cambria Math"/>
                          </a:rPr>
                          <m:t>107</m:t>
                        </m:r>
                      </m:sup>
                      <m:e>
                        <m:r>
                          <a:rPr lang="es-ES" b="0" i="1" smtClean="0">
                            <a:latin typeface="Cambria Math"/>
                          </a:rPr>
                          <m:t>𝐴𝑔</m:t>
                        </m:r>
                      </m:e>
                    </m:sPre>
                  </m:oMath>
                </a14:m>
                <a:r>
                  <a:rPr lang="es-ES" dirty="0" smtClean="0"/>
                  <a:t>; b) </a:t>
                </a:r>
                <a14:m>
                  <m:oMath xmlns:m="http://schemas.openxmlformats.org/officeDocument/2006/math">
                    <m:sPre>
                      <m:sPrePr>
                        <m:ctrlPr>
                          <a:rPr lang="es-ES" i="1" smtClean="0">
                            <a:latin typeface="Cambria Math" panose="02040503050406030204" pitchFamily="18" charset="0"/>
                          </a:rPr>
                        </m:ctrlPr>
                      </m:sPrePr>
                      <m:sub>
                        <m:r>
                          <a:rPr lang="es-ES" i="1" smtClean="0">
                            <a:latin typeface="Cambria Math"/>
                          </a:rPr>
                          <m:t>1</m:t>
                        </m:r>
                        <m:r>
                          <a:rPr lang="es-ES" b="0" i="1" smtClean="0">
                            <a:latin typeface="Cambria Math"/>
                          </a:rPr>
                          <m:t>6</m:t>
                        </m:r>
                      </m:sub>
                      <m:sup>
                        <m:r>
                          <a:rPr lang="es-ES" b="0" i="1" smtClean="0">
                            <a:latin typeface="Cambria Math"/>
                          </a:rPr>
                          <m:t>32</m:t>
                        </m:r>
                      </m:sup>
                      <m:e>
                        <m:sSup>
                          <m:sSupPr>
                            <m:ctrlPr>
                              <a:rPr lang="es-ES" i="1" smtClean="0">
                                <a:latin typeface="Cambria Math" panose="02040503050406030204" pitchFamily="18" charset="0"/>
                              </a:rPr>
                            </m:ctrlPr>
                          </m:sSupPr>
                          <m:e>
                            <m:r>
                              <a:rPr lang="es-ES" b="0" i="1" smtClean="0">
                                <a:latin typeface="Cambria Math"/>
                              </a:rPr>
                              <m:t>𝑆</m:t>
                            </m:r>
                          </m:e>
                          <m:sup>
                            <m:r>
                              <a:rPr lang="es-ES" b="0" i="1" smtClean="0">
                                <a:latin typeface="Cambria Math"/>
                              </a:rPr>
                              <m:t>2−</m:t>
                            </m:r>
                          </m:sup>
                        </m:sSup>
                      </m:e>
                    </m:sPre>
                  </m:oMath>
                </a14:m>
                <a:r>
                  <a:rPr lang="es-ES" dirty="0" smtClean="0"/>
                  <a:t>; c) </a:t>
                </a:r>
                <a14:m>
                  <m:oMath xmlns:m="http://schemas.openxmlformats.org/officeDocument/2006/math">
                    <m:sPre>
                      <m:sPrePr>
                        <m:ctrlPr>
                          <a:rPr lang="es-ES" i="1">
                            <a:latin typeface="Cambria Math" panose="02040503050406030204" pitchFamily="18" charset="0"/>
                          </a:rPr>
                        </m:ctrlPr>
                      </m:sPrePr>
                      <m:sub>
                        <m:r>
                          <a:rPr lang="es-ES" i="1">
                            <a:latin typeface="Cambria Math"/>
                          </a:rPr>
                          <m:t>1</m:t>
                        </m:r>
                        <m:r>
                          <a:rPr lang="es-ES" b="0" i="1" smtClean="0">
                            <a:latin typeface="Cambria Math"/>
                          </a:rPr>
                          <m:t>3</m:t>
                        </m:r>
                      </m:sub>
                      <m:sup>
                        <m:r>
                          <a:rPr lang="es-ES" b="0" i="1" smtClean="0">
                            <a:latin typeface="Cambria Math"/>
                          </a:rPr>
                          <m:t>27</m:t>
                        </m:r>
                      </m:sup>
                      <m:e>
                        <m:sSup>
                          <m:sSupPr>
                            <m:ctrlPr>
                              <a:rPr lang="es-ES" i="1">
                                <a:latin typeface="Cambria Math" panose="02040503050406030204" pitchFamily="18" charset="0"/>
                              </a:rPr>
                            </m:ctrlPr>
                          </m:sSupPr>
                          <m:e>
                            <m:r>
                              <a:rPr lang="es-ES" b="0" i="1" smtClean="0">
                                <a:latin typeface="Cambria Math"/>
                              </a:rPr>
                              <m:t>𝐴𝑙</m:t>
                            </m:r>
                          </m:e>
                          <m:sup>
                            <m:r>
                              <a:rPr lang="es-ES" b="0" i="1" smtClean="0">
                                <a:latin typeface="Cambria Math"/>
                              </a:rPr>
                              <m:t>3+</m:t>
                            </m:r>
                          </m:sup>
                        </m:sSup>
                      </m:e>
                    </m:sPre>
                  </m:oMath>
                </a14:m>
                <a:endParaRPr lang="es-ES" dirty="0"/>
              </a:p>
            </p:txBody>
          </p:sp>
        </mc:Choice>
        <mc:Fallback xmlns="">
          <p:sp>
            <p:nvSpPr>
              <p:cNvPr id="8" name="7 CuadroTexto"/>
              <p:cNvSpPr txBox="1">
                <a:spLocks noRot="1" noChangeAspect="1" noMove="1" noResize="1" noEditPoints="1" noAdjustHandles="1" noChangeArrowheads="1" noChangeShapeType="1" noTextEdit="1"/>
              </p:cNvSpPr>
              <p:nvPr/>
            </p:nvSpPr>
            <p:spPr>
              <a:xfrm>
                <a:off x="487150" y="3183151"/>
                <a:ext cx="8237750" cy="671851"/>
              </a:xfrm>
              <a:prstGeom prst="rect">
                <a:avLst/>
              </a:prstGeom>
              <a:blipFill rotWithShape="1">
                <a:blip r:embed="rId3"/>
                <a:stretch>
                  <a:fillRect l="-666" t="-4545" r="-592" b="-10909"/>
                </a:stretch>
              </a:blipFill>
            </p:spPr>
            <p:txBody>
              <a:bodyPr/>
              <a:lstStyle/>
              <a:p>
                <a:r>
                  <a:rPr lang="es-ES">
                    <a:noFill/>
                  </a:rPr>
                  <a:t> </a:t>
                </a:r>
              </a:p>
            </p:txBody>
          </p:sp>
        </mc:Fallback>
      </mc:AlternateContent>
      <p:sp>
        <p:nvSpPr>
          <p:cNvPr id="9" name="8 CuadroTexto"/>
          <p:cNvSpPr txBox="1"/>
          <p:nvPr/>
        </p:nvSpPr>
        <p:spPr>
          <a:xfrm>
            <a:off x="626432" y="3986993"/>
            <a:ext cx="1685077"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  4</a:t>
            </a:r>
          </a:p>
        </p:txBody>
      </p:sp>
      <mc:AlternateContent xmlns:mc="http://schemas.openxmlformats.org/markup-compatibility/2006" xmlns:a14="http://schemas.microsoft.com/office/drawing/2010/main">
        <mc:Choice Requires="a14">
          <p:sp>
            <p:nvSpPr>
              <p:cNvPr id="10" name="9 CuadroTexto"/>
              <p:cNvSpPr txBox="1"/>
              <p:nvPr/>
            </p:nvSpPr>
            <p:spPr>
              <a:xfrm>
                <a:off x="537950" y="4516651"/>
                <a:ext cx="8237750" cy="923330"/>
              </a:xfrm>
              <a:prstGeom prst="rect">
                <a:avLst/>
              </a:prstGeom>
              <a:noFill/>
            </p:spPr>
            <p:txBody>
              <a:bodyPr wrap="square" rtlCol="0">
                <a:spAutoFit/>
              </a:bodyPr>
              <a:lstStyle/>
              <a:p>
                <a:pPr algn="just"/>
                <a:r>
                  <a:rPr lang="es-ES" dirty="0" smtClean="0"/>
                  <a:t>En la naturaleza se encuentran dos isótopos del bromo: </a:t>
                </a:r>
                <a14:m>
                  <m:oMath xmlns:m="http://schemas.openxmlformats.org/officeDocument/2006/math">
                    <m:sPre>
                      <m:sPrePr>
                        <m:ctrlPr>
                          <a:rPr lang="es-ES" i="1" smtClean="0">
                            <a:latin typeface="Cambria Math" panose="02040503050406030204" pitchFamily="18" charset="0"/>
                          </a:rPr>
                        </m:ctrlPr>
                      </m:sPrePr>
                      <m:sub/>
                      <m:sup>
                        <m:r>
                          <a:rPr lang="es-ES" b="0" i="1" smtClean="0">
                            <a:latin typeface="Cambria Math"/>
                          </a:rPr>
                          <m:t>79</m:t>
                        </m:r>
                      </m:sup>
                      <m:e>
                        <m:r>
                          <a:rPr lang="es-ES" b="0" i="1" smtClean="0">
                            <a:latin typeface="Cambria Math"/>
                          </a:rPr>
                          <m:t>𝐵𝑟</m:t>
                        </m:r>
                      </m:e>
                    </m:sPre>
                  </m:oMath>
                </a14:m>
                <a:r>
                  <a:rPr lang="es-ES" dirty="0" smtClean="0"/>
                  <a:t> y </a:t>
                </a:r>
                <a14:m>
                  <m:oMath xmlns:m="http://schemas.openxmlformats.org/officeDocument/2006/math">
                    <m:sPre>
                      <m:sPrePr>
                        <m:ctrlPr>
                          <a:rPr lang="es-ES" i="1" smtClean="0">
                            <a:latin typeface="Cambria Math" panose="02040503050406030204" pitchFamily="18" charset="0"/>
                          </a:rPr>
                        </m:ctrlPr>
                      </m:sPrePr>
                      <m:sub/>
                      <m:sup>
                        <m:r>
                          <a:rPr lang="es-ES" b="0" i="1" smtClean="0">
                            <a:latin typeface="Cambria Math"/>
                          </a:rPr>
                          <m:t>81</m:t>
                        </m:r>
                      </m:sup>
                      <m:e>
                        <m:r>
                          <a:rPr lang="es-ES" b="0" i="1" smtClean="0">
                            <a:latin typeface="Cambria Math"/>
                          </a:rPr>
                          <m:t>𝐵𝑟</m:t>
                        </m:r>
                      </m:e>
                    </m:sPre>
                  </m:oMath>
                </a14:m>
                <a:r>
                  <a:rPr lang="es-ES" dirty="0" smtClean="0"/>
                  <a:t>. Deduce la proporción en que ambos isótopos forman parte del bromo natural, sabiendo que la masa atómica del elemento es de 79,9.</a:t>
                </a:r>
                <a:endParaRPr lang="es-ES" dirty="0"/>
              </a:p>
            </p:txBody>
          </p:sp>
        </mc:Choice>
        <mc:Fallback xmlns="">
          <p:sp>
            <p:nvSpPr>
              <p:cNvPr id="10" name="9 CuadroTexto"/>
              <p:cNvSpPr txBox="1">
                <a:spLocks noRot="1" noChangeAspect="1" noMove="1" noResize="1" noEditPoints="1" noAdjustHandles="1" noChangeArrowheads="1" noChangeShapeType="1" noTextEdit="1"/>
              </p:cNvSpPr>
              <p:nvPr/>
            </p:nvSpPr>
            <p:spPr>
              <a:xfrm>
                <a:off x="537950" y="4516651"/>
                <a:ext cx="8237750" cy="923330"/>
              </a:xfrm>
              <a:prstGeom prst="rect">
                <a:avLst/>
              </a:prstGeom>
              <a:blipFill rotWithShape="1">
                <a:blip r:embed="rId4"/>
                <a:stretch>
                  <a:fillRect l="-592" t="-3311" r="-592" b="-9934"/>
                </a:stretch>
              </a:blipFill>
            </p:spPr>
            <p:txBody>
              <a:bodyPr/>
              <a:lstStyle/>
              <a:p>
                <a:r>
                  <a:rPr lang="es-ES">
                    <a:noFill/>
                  </a:rPr>
                  <a:t> </a:t>
                </a:r>
              </a:p>
            </p:txBody>
          </p:sp>
        </mc:Fallback>
      </mc:AlternateContent>
    </p:spTree>
    <p:extLst>
      <p:ext uri="{BB962C8B-B14F-4D97-AF65-F5344CB8AC3E}">
        <p14:creationId xmlns:p14="http://schemas.microsoft.com/office/powerpoint/2010/main" val="201857167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10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10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1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1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1" grpId="0" animBg="1"/>
      <p:bldP spid="7" grpId="0" animBg="1"/>
      <p:bldP spid="8"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4"/>
          <p:cNvSpPr>
            <a:spLocks noChangeArrowheads="1"/>
          </p:cNvSpPr>
          <p:nvPr/>
        </p:nvSpPr>
        <p:spPr bwMode="auto">
          <a:xfrm>
            <a:off x="1699210" y="2154654"/>
            <a:ext cx="5724525" cy="3600450"/>
          </a:xfrm>
          <a:prstGeom prst="rect">
            <a:avLst/>
          </a:prstGeom>
          <a:solidFill>
            <a:schemeClr val="bg1"/>
          </a:solidFill>
          <a:ln w="9525">
            <a:noFill/>
            <a:miter lim="800000"/>
            <a:headEnd/>
            <a:tailEnd/>
          </a:ln>
          <a:effectLst/>
        </p:spPr>
        <p:txBody>
          <a:bodyPr wrap="none" anchor="ctr"/>
          <a:lstStyle/>
          <a:p>
            <a:endParaRPr lang="es-ES" dirty="0"/>
          </a:p>
        </p:txBody>
      </p:sp>
      <p:pic>
        <p:nvPicPr>
          <p:cNvPr id="7" name="Picture 5" descr="t12-6prisma"/>
          <p:cNvPicPr>
            <a:picLocks noChangeAspect="1" noChangeArrowheads="1"/>
          </p:cNvPicPr>
          <p:nvPr/>
        </p:nvPicPr>
        <p:blipFill>
          <a:blip r:embed="rId2"/>
          <a:srcRect/>
          <a:stretch>
            <a:fillRect/>
          </a:stretch>
        </p:blipFill>
        <p:spPr bwMode="auto">
          <a:xfrm>
            <a:off x="2895641" y="1415469"/>
            <a:ext cx="3821113" cy="3360738"/>
          </a:xfrm>
          <a:prstGeom prst="rect">
            <a:avLst/>
          </a:prstGeom>
          <a:noFill/>
        </p:spPr>
      </p:pic>
      <p:grpSp>
        <p:nvGrpSpPr>
          <p:cNvPr id="11" name="Group 6"/>
          <p:cNvGrpSpPr>
            <a:grpSpLocks/>
          </p:cNvGrpSpPr>
          <p:nvPr/>
        </p:nvGrpSpPr>
        <p:grpSpPr bwMode="auto">
          <a:xfrm>
            <a:off x="2735304" y="1415469"/>
            <a:ext cx="5094288" cy="3360738"/>
            <a:chOff x="1303" y="1051"/>
            <a:chExt cx="3209" cy="2117"/>
          </a:xfrm>
        </p:grpSpPr>
        <p:pic>
          <p:nvPicPr>
            <p:cNvPr id="12" name="Picture 7" descr="t12-6prisma2"/>
            <p:cNvPicPr>
              <a:picLocks noChangeAspect="1" noChangeArrowheads="1"/>
            </p:cNvPicPr>
            <p:nvPr/>
          </p:nvPicPr>
          <p:blipFill>
            <a:blip r:embed="rId3"/>
            <a:srcRect/>
            <a:stretch>
              <a:fillRect/>
            </a:stretch>
          </p:blipFill>
          <p:spPr bwMode="auto">
            <a:xfrm>
              <a:off x="1392" y="1051"/>
              <a:ext cx="3120" cy="2117"/>
            </a:xfrm>
            <a:prstGeom prst="rect">
              <a:avLst/>
            </a:prstGeom>
            <a:noFill/>
          </p:spPr>
        </p:pic>
        <p:sp>
          <p:nvSpPr>
            <p:cNvPr id="13" name="Text Box 8"/>
            <p:cNvSpPr txBox="1">
              <a:spLocks noChangeArrowheads="1"/>
            </p:cNvSpPr>
            <p:nvPr/>
          </p:nvSpPr>
          <p:spPr bwMode="auto">
            <a:xfrm>
              <a:off x="1303" y="2345"/>
              <a:ext cx="576" cy="331"/>
            </a:xfrm>
            <a:prstGeom prst="rect">
              <a:avLst/>
            </a:prstGeom>
            <a:noFill/>
            <a:ln w="12700">
              <a:noFill/>
              <a:miter lim="800000"/>
              <a:headEnd/>
              <a:tailEnd type="none" w="lg" len="med"/>
            </a:ln>
            <a:effectLst/>
          </p:spPr>
          <p:txBody>
            <a:bodyPr lIns="90000" tIns="46800" rIns="90000" bIns="46800" anchor="ctr">
              <a:spAutoFit/>
            </a:bodyPr>
            <a:lstStyle/>
            <a:p>
              <a:pPr eaLnBrk="0" hangingPunct="0">
                <a:spcBef>
                  <a:spcPct val="50000"/>
                </a:spcBef>
              </a:pPr>
              <a:r>
                <a:rPr lang="es-ES_tradnl" sz="1400" b="0" dirty="0">
                  <a:solidFill>
                    <a:srgbClr val="523EE4"/>
                  </a:solidFill>
                </a:rPr>
                <a:t>Luz blanca</a:t>
              </a:r>
            </a:p>
          </p:txBody>
        </p:sp>
      </p:grpSp>
      <p:grpSp>
        <p:nvGrpSpPr>
          <p:cNvPr id="14" name="Group 9"/>
          <p:cNvGrpSpPr>
            <a:grpSpLocks/>
          </p:cNvGrpSpPr>
          <p:nvPr/>
        </p:nvGrpSpPr>
        <p:grpSpPr bwMode="auto">
          <a:xfrm>
            <a:off x="5181641" y="1201157"/>
            <a:ext cx="2019300" cy="2393950"/>
            <a:chOff x="2844" y="916"/>
            <a:chExt cx="1272" cy="1508"/>
          </a:xfrm>
        </p:grpSpPr>
        <p:sp>
          <p:nvSpPr>
            <p:cNvPr id="15" name="Freeform 10"/>
            <p:cNvSpPr>
              <a:spLocks/>
            </p:cNvSpPr>
            <p:nvPr/>
          </p:nvSpPr>
          <p:spPr bwMode="auto">
            <a:xfrm>
              <a:off x="3384" y="1782"/>
              <a:ext cx="2" cy="31"/>
            </a:xfrm>
            <a:custGeom>
              <a:avLst/>
              <a:gdLst/>
              <a:ahLst/>
              <a:cxnLst>
                <a:cxn ang="0">
                  <a:pos x="0" y="0"/>
                </a:cxn>
                <a:cxn ang="0">
                  <a:pos x="0" y="5"/>
                </a:cxn>
                <a:cxn ang="0">
                  <a:pos x="0" y="5"/>
                </a:cxn>
                <a:cxn ang="0">
                  <a:pos x="0" y="0"/>
                </a:cxn>
                <a:cxn ang="0">
                  <a:pos x="0" y="0"/>
                </a:cxn>
                <a:cxn ang="0">
                  <a:pos x="0" y="0"/>
                </a:cxn>
              </a:cxnLst>
              <a:rect l="0" t="0" r="r" b="b"/>
              <a:pathLst>
                <a:path h="5">
                  <a:moveTo>
                    <a:pt x="0" y="0"/>
                  </a:moveTo>
                  <a:cubicBezTo>
                    <a:pt x="0" y="2"/>
                    <a:pt x="0" y="4"/>
                    <a:pt x="0" y="5"/>
                  </a:cubicBezTo>
                  <a:lnTo>
                    <a:pt x="0" y="5"/>
                  </a:lnTo>
                  <a:cubicBezTo>
                    <a:pt x="0" y="4"/>
                    <a:pt x="0" y="2"/>
                    <a:pt x="0" y="0"/>
                  </a:cubicBezTo>
                  <a:close/>
                  <a:moveTo>
                    <a:pt x="0" y="0"/>
                  </a:moveTo>
                  <a:lnTo>
                    <a:pt x="0" y="0"/>
                  </a:lnTo>
                  <a:close/>
                </a:path>
              </a:pathLst>
            </a:custGeom>
            <a:solidFill>
              <a:srgbClr val="000000"/>
            </a:solidFill>
            <a:ln w="12700" cmpd="sng">
              <a:solidFill>
                <a:srgbClr val="000000"/>
              </a:solidFill>
              <a:prstDash val="solid"/>
              <a:round/>
              <a:headEnd/>
              <a:tailEnd/>
            </a:ln>
          </p:spPr>
          <p:txBody>
            <a:bodyPr/>
            <a:lstStyle/>
            <a:p>
              <a:endParaRPr lang="es-ES" dirty="0"/>
            </a:p>
          </p:txBody>
        </p:sp>
        <p:grpSp>
          <p:nvGrpSpPr>
            <p:cNvPr id="16" name="Group 11"/>
            <p:cNvGrpSpPr>
              <a:grpSpLocks/>
            </p:cNvGrpSpPr>
            <p:nvPr/>
          </p:nvGrpSpPr>
          <p:grpSpPr bwMode="auto">
            <a:xfrm>
              <a:off x="2844" y="916"/>
              <a:ext cx="1272" cy="1508"/>
              <a:chOff x="2844" y="916"/>
              <a:chExt cx="1272" cy="1508"/>
            </a:xfrm>
          </p:grpSpPr>
          <p:sp>
            <p:nvSpPr>
              <p:cNvPr id="17" name="Line 12"/>
              <p:cNvSpPr>
                <a:spLocks noChangeShapeType="1"/>
              </p:cNvSpPr>
              <p:nvPr/>
            </p:nvSpPr>
            <p:spPr bwMode="auto">
              <a:xfrm flipV="1">
                <a:off x="2844" y="916"/>
                <a:ext cx="948" cy="548"/>
              </a:xfrm>
              <a:prstGeom prst="line">
                <a:avLst/>
              </a:prstGeom>
              <a:noFill/>
              <a:ln w="12700">
                <a:solidFill>
                  <a:schemeClr val="tx2"/>
                </a:solidFill>
                <a:prstDash val="dash"/>
                <a:round/>
                <a:headEnd/>
                <a:tailEnd type="none" w="lg" len="med"/>
              </a:ln>
              <a:effectLst/>
            </p:spPr>
            <p:txBody>
              <a:bodyPr lIns="90000" tIns="46800" rIns="90000" bIns="46800" anchor="ctr">
                <a:spAutoFit/>
              </a:bodyPr>
              <a:lstStyle/>
              <a:p>
                <a:endParaRPr lang="es-ES" dirty="0"/>
              </a:p>
            </p:txBody>
          </p:sp>
          <p:sp>
            <p:nvSpPr>
              <p:cNvPr id="18" name="Freeform 13"/>
              <p:cNvSpPr>
                <a:spLocks/>
              </p:cNvSpPr>
              <p:nvPr/>
            </p:nvSpPr>
            <p:spPr bwMode="auto">
              <a:xfrm>
                <a:off x="3222" y="1243"/>
                <a:ext cx="162" cy="539"/>
              </a:xfrm>
              <a:custGeom>
                <a:avLst/>
                <a:gdLst/>
                <a:ahLst/>
                <a:cxnLst>
                  <a:cxn ang="0">
                    <a:pos x="0" y="0"/>
                  </a:cxn>
                  <a:cxn ang="0">
                    <a:pos x="24" y="87"/>
                  </a:cxn>
                  <a:cxn ang="0">
                    <a:pos x="24" y="87"/>
                  </a:cxn>
                  <a:cxn ang="0">
                    <a:pos x="0" y="0"/>
                  </a:cxn>
                </a:cxnLst>
                <a:rect l="0" t="0" r="r" b="b"/>
                <a:pathLst>
                  <a:path w="24" h="87">
                    <a:moveTo>
                      <a:pt x="0" y="0"/>
                    </a:moveTo>
                    <a:cubicBezTo>
                      <a:pt x="15" y="26"/>
                      <a:pt x="24" y="56"/>
                      <a:pt x="24" y="87"/>
                    </a:cubicBezTo>
                    <a:lnTo>
                      <a:pt x="24" y="87"/>
                    </a:lnTo>
                    <a:cubicBezTo>
                      <a:pt x="24" y="56"/>
                      <a:pt x="15" y="26"/>
                      <a:pt x="0" y="0"/>
                    </a:cubicBezTo>
                    <a:close/>
                  </a:path>
                </a:pathLst>
              </a:custGeom>
              <a:solidFill>
                <a:srgbClr val="000000"/>
              </a:solidFill>
              <a:ln w="12700" cmpd="sng">
                <a:solidFill>
                  <a:srgbClr val="000000"/>
                </a:solidFill>
                <a:prstDash val="solid"/>
                <a:round/>
                <a:headEnd/>
                <a:tailEnd/>
              </a:ln>
            </p:spPr>
            <p:txBody>
              <a:bodyPr/>
              <a:lstStyle/>
              <a:p>
                <a:endParaRPr lang="es-ES" dirty="0"/>
              </a:p>
            </p:txBody>
          </p:sp>
          <p:grpSp>
            <p:nvGrpSpPr>
              <p:cNvPr id="19" name="Group 14"/>
              <p:cNvGrpSpPr>
                <a:grpSpLocks/>
              </p:cNvGrpSpPr>
              <p:nvPr/>
            </p:nvGrpSpPr>
            <p:grpSpPr bwMode="auto">
              <a:xfrm>
                <a:off x="3560" y="1056"/>
                <a:ext cx="189" cy="1368"/>
                <a:chOff x="3560" y="1200"/>
                <a:chExt cx="216" cy="1446"/>
              </a:xfrm>
            </p:grpSpPr>
            <p:sp>
              <p:nvSpPr>
                <p:cNvPr id="22" name="Freeform 15"/>
                <p:cNvSpPr>
                  <a:spLocks/>
                </p:cNvSpPr>
                <p:nvPr/>
              </p:nvSpPr>
              <p:spPr bwMode="auto">
                <a:xfrm>
                  <a:off x="3560" y="1200"/>
                  <a:ext cx="216" cy="726"/>
                </a:xfrm>
                <a:custGeom>
                  <a:avLst/>
                  <a:gdLst/>
                  <a:ahLst/>
                  <a:cxnLst>
                    <a:cxn ang="0">
                      <a:pos x="0" y="0"/>
                    </a:cxn>
                    <a:cxn ang="0">
                      <a:pos x="32" y="117"/>
                    </a:cxn>
                    <a:cxn ang="0">
                      <a:pos x="32" y="117"/>
                    </a:cxn>
                    <a:cxn ang="0">
                      <a:pos x="0" y="0"/>
                    </a:cxn>
                  </a:cxnLst>
                  <a:rect l="0" t="0" r="r" b="b"/>
                  <a:pathLst>
                    <a:path w="32" h="117">
                      <a:moveTo>
                        <a:pt x="0" y="0"/>
                      </a:moveTo>
                      <a:cubicBezTo>
                        <a:pt x="20" y="34"/>
                        <a:pt x="32" y="74"/>
                        <a:pt x="32" y="117"/>
                      </a:cubicBezTo>
                      <a:lnTo>
                        <a:pt x="32" y="117"/>
                      </a:lnTo>
                      <a:cubicBezTo>
                        <a:pt x="32" y="74"/>
                        <a:pt x="20" y="34"/>
                        <a:pt x="0" y="0"/>
                      </a:cubicBezTo>
                      <a:close/>
                    </a:path>
                  </a:pathLst>
                </a:custGeom>
                <a:solidFill>
                  <a:srgbClr val="000000"/>
                </a:solidFill>
                <a:ln w="12700" cmpd="sng">
                  <a:solidFill>
                    <a:srgbClr val="000000"/>
                  </a:solidFill>
                  <a:prstDash val="solid"/>
                  <a:round/>
                  <a:headEnd/>
                  <a:tailEnd/>
                </a:ln>
              </p:spPr>
              <p:txBody>
                <a:bodyPr/>
                <a:lstStyle/>
                <a:p>
                  <a:endParaRPr lang="es-ES" dirty="0"/>
                </a:p>
              </p:txBody>
            </p:sp>
            <p:sp>
              <p:nvSpPr>
                <p:cNvPr id="23" name="Freeform 16"/>
                <p:cNvSpPr>
                  <a:spLocks/>
                </p:cNvSpPr>
                <p:nvPr/>
              </p:nvSpPr>
              <p:spPr bwMode="auto">
                <a:xfrm>
                  <a:off x="3560" y="1926"/>
                  <a:ext cx="216" cy="720"/>
                </a:xfrm>
                <a:custGeom>
                  <a:avLst/>
                  <a:gdLst/>
                  <a:ahLst/>
                  <a:cxnLst>
                    <a:cxn ang="0">
                      <a:pos x="32" y="0"/>
                    </a:cxn>
                    <a:cxn ang="0">
                      <a:pos x="0" y="116"/>
                    </a:cxn>
                    <a:cxn ang="0">
                      <a:pos x="0" y="116"/>
                    </a:cxn>
                    <a:cxn ang="0">
                      <a:pos x="32" y="0"/>
                    </a:cxn>
                    <a:cxn ang="0">
                      <a:pos x="32" y="0"/>
                    </a:cxn>
                    <a:cxn ang="0">
                      <a:pos x="32" y="0"/>
                    </a:cxn>
                  </a:cxnLst>
                  <a:rect l="0" t="0" r="r" b="b"/>
                  <a:pathLst>
                    <a:path w="32" h="116">
                      <a:moveTo>
                        <a:pt x="32" y="0"/>
                      </a:moveTo>
                      <a:cubicBezTo>
                        <a:pt x="32" y="42"/>
                        <a:pt x="20" y="82"/>
                        <a:pt x="0" y="116"/>
                      </a:cubicBezTo>
                      <a:lnTo>
                        <a:pt x="0" y="116"/>
                      </a:lnTo>
                      <a:cubicBezTo>
                        <a:pt x="20" y="82"/>
                        <a:pt x="32" y="42"/>
                        <a:pt x="32" y="0"/>
                      </a:cubicBezTo>
                      <a:close/>
                      <a:moveTo>
                        <a:pt x="32" y="0"/>
                      </a:moveTo>
                      <a:lnTo>
                        <a:pt x="32" y="0"/>
                      </a:lnTo>
                      <a:close/>
                    </a:path>
                  </a:pathLst>
                </a:custGeom>
                <a:solidFill>
                  <a:srgbClr val="000000"/>
                </a:solidFill>
                <a:ln w="12700" cmpd="sng">
                  <a:solidFill>
                    <a:srgbClr val="000000"/>
                  </a:solidFill>
                  <a:prstDash val="solid"/>
                  <a:round/>
                  <a:headEnd/>
                  <a:tailEnd/>
                </a:ln>
              </p:spPr>
              <p:txBody>
                <a:bodyPr/>
                <a:lstStyle/>
                <a:p>
                  <a:endParaRPr lang="es-ES" dirty="0"/>
                </a:p>
              </p:txBody>
            </p:sp>
          </p:grpSp>
          <p:sp>
            <p:nvSpPr>
              <p:cNvPr id="20" name="Text Box 17"/>
              <p:cNvSpPr txBox="1">
                <a:spLocks noChangeArrowheads="1"/>
              </p:cNvSpPr>
              <p:nvPr/>
            </p:nvSpPr>
            <p:spPr bwMode="auto">
              <a:xfrm>
                <a:off x="3312" y="1440"/>
                <a:ext cx="384" cy="192"/>
              </a:xfrm>
              <a:prstGeom prst="rect">
                <a:avLst/>
              </a:prstGeom>
              <a:noFill/>
              <a:ln w="12700">
                <a:noFill/>
                <a:miter lim="800000"/>
                <a:headEnd/>
                <a:tailEnd type="none" w="lg" len="med"/>
              </a:ln>
              <a:effectLst/>
            </p:spPr>
            <p:txBody>
              <a:bodyPr lIns="90000" tIns="46800" rIns="90000" bIns="46800" anchor="ctr">
                <a:spAutoFit/>
              </a:bodyPr>
              <a:lstStyle/>
              <a:p>
                <a:pPr algn="ctr" eaLnBrk="0" hangingPunct="0">
                  <a:spcBef>
                    <a:spcPct val="50000"/>
                  </a:spcBef>
                </a:pPr>
                <a:r>
                  <a:rPr lang="es-ES_tradnl" sz="1400" b="0" dirty="0">
                    <a:sym typeface="Symbol" pitchFamily="18" charset="2"/>
                  </a:rPr>
                  <a:t></a:t>
                </a:r>
                <a:r>
                  <a:rPr lang="es-ES_tradnl" sz="1400" b="0" baseline="-25000" dirty="0">
                    <a:sym typeface="Symbol" pitchFamily="18" charset="2"/>
                  </a:rPr>
                  <a:t>rojo</a:t>
                </a:r>
                <a:endParaRPr lang="es-ES_tradnl" sz="1400" b="0" dirty="0"/>
              </a:p>
            </p:txBody>
          </p:sp>
          <p:sp>
            <p:nvSpPr>
              <p:cNvPr id="21" name="Text Box 18"/>
              <p:cNvSpPr txBox="1">
                <a:spLocks noChangeArrowheads="1"/>
              </p:cNvSpPr>
              <p:nvPr/>
            </p:nvSpPr>
            <p:spPr bwMode="auto">
              <a:xfrm>
                <a:off x="3732" y="1536"/>
                <a:ext cx="384" cy="192"/>
              </a:xfrm>
              <a:prstGeom prst="rect">
                <a:avLst/>
              </a:prstGeom>
              <a:noFill/>
              <a:ln w="12700">
                <a:noFill/>
                <a:miter lim="800000"/>
                <a:headEnd/>
                <a:tailEnd type="none" w="lg" len="med"/>
              </a:ln>
              <a:effectLst/>
            </p:spPr>
            <p:txBody>
              <a:bodyPr lIns="90000" tIns="46800" rIns="90000" bIns="46800" anchor="ctr">
                <a:spAutoFit/>
              </a:bodyPr>
              <a:lstStyle/>
              <a:p>
                <a:pPr algn="ctr" eaLnBrk="0" hangingPunct="0">
                  <a:spcBef>
                    <a:spcPct val="50000"/>
                  </a:spcBef>
                </a:pPr>
                <a:r>
                  <a:rPr lang="es-ES_tradnl" sz="1400" b="0" dirty="0">
                    <a:sym typeface="Symbol" pitchFamily="18" charset="2"/>
                  </a:rPr>
                  <a:t></a:t>
                </a:r>
                <a:r>
                  <a:rPr lang="es-ES_tradnl" sz="1400" b="0" baseline="-25000" dirty="0">
                    <a:sym typeface="Symbol" pitchFamily="18" charset="2"/>
                  </a:rPr>
                  <a:t>violeta</a:t>
                </a:r>
                <a:endParaRPr lang="es-ES_tradnl" sz="1400" b="0" dirty="0"/>
              </a:p>
            </p:txBody>
          </p:sp>
        </p:grpSp>
      </p:grpSp>
      <p:sp>
        <p:nvSpPr>
          <p:cNvPr id="24" name="Text Box 19"/>
          <p:cNvSpPr txBox="1">
            <a:spLocks noChangeArrowheads="1"/>
          </p:cNvSpPr>
          <p:nvPr/>
        </p:nvSpPr>
        <p:spPr bwMode="auto">
          <a:xfrm>
            <a:off x="7743866" y="2640028"/>
            <a:ext cx="1066800" cy="309958"/>
          </a:xfrm>
          <a:prstGeom prst="rect">
            <a:avLst/>
          </a:prstGeom>
          <a:noFill/>
          <a:ln w="12700">
            <a:noFill/>
            <a:miter lim="800000"/>
            <a:headEnd/>
            <a:tailEnd type="none" w="lg" len="med"/>
          </a:ln>
          <a:effectLst/>
        </p:spPr>
        <p:txBody>
          <a:bodyPr lIns="90000" tIns="46800" rIns="90000" bIns="46800" anchor="ctr">
            <a:spAutoFit/>
          </a:bodyPr>
          <a:lstStyle/>
          <a:p>
            <a:pPr eaLnBrk="0" hangingPunct="0">
              <a:spcBef>
                <a:spcPct val="50000"/>
              </a:spcBef>
            </a:pPr>
            <a:r>
              <a:rPr lang="es-ES_tradnl" sz="1400" b="0" dirty="0">
                <a:solidFill>
                  <a:srgbClr val="FF0000"/>
                </a:solidFill>
              </a:rPr>
              <a:t>Rojo</a:t>
            </a:r>
          </a:p>
        </p:txBody>
      </p:sp>
      <p:sp>
        <p:nvSpPr>
          <p:cNvPr id="25" name="Text Box 20"/>
          <p:cNvSpPr txBox="1">
            <a:spLocks noChangeArrowheads="1"/>
          </p:cNvSpPr>
          <p:nvPr/>
        </p:nvSpPr>
        <p:spPr bwMode="auto">
          <a:xfrm>
            <a:off x="7748629" y="2879740"/>
            <a:ext cx="1066800" cy="309958"/>
          </a:xfrm>
          <a:prstGeom prst="rect">
            <a:avLst/>
          </a:prstGeom>
          <a:noFill/>
          <a:ln w="12700">
            <a:noFill/>
            <a:miter lim="800000"/>
            <a:headEnd/>
            <a:tailEnd type="none" w="lg" len="med"/>
          </a:ln>
          <a:effectLst/>
        </p:spPr>
        <p:txBody>
          <a:bodyPr lIns="90000" tIns="46800" rIns="90000" bIns="46800" anchor="ctr">
            <a:spAutoFit/>
          </a:bodyPr>
          <a:lstStyle/>
          <a:p>
            <a:pPr eaLnBrk="0" hangingPunct="0">
              <a:spcBef>
                <a:spcPct val="50000"/>
              </a:spcBef>
            </a:pPr>
            <a:r>
              <a:rPr lang="es-ES_tradnl" sz="1400" b="0" dirty="0">
                <a:solidFill>
                  <a:srgbClr val="FF9933"/>
                </a:solidFill>
              </a:rPr>
              <a:t>Naranja</a:t>
            </a:r>
          </a:p>
        </p:txBody>
      </p:sp>
      <p:sp>
        <p:nvSpPr>
          <p:cNvPr id="26" name="Text Box 21"/>
          <p:cNvSpPr txBox="1">
            <a:spLocks noChangeArrowheads="1"/>
          </p:cNvSpPr>
          <p:nvPr/>
        </p:nvSpPr>
        <p:spPr bwMode="auto">
          <a:xfrm>
            <a:off x="7758154" y="3130565"/>
            <a:ext cx="1066800" cy="309958"/>
          </a:xfrm>
          <a:prstGeom prst="rect">
            <a:avLst/>
          </a:prstGeom>
          <a:noFill/>
          <a:ln w="12700">
            <a:noFill/>
            <a:miter lim="800000"/>
            <a:headEnd/>
            <a:tailEnd type="none" w="lg" len="med"/>
          </a:ln>
          <a:effectLst/>
        </p:spPr>
        <p:txBody>
          <a:bodyPr lIns="90000" tIns="46800" rIns="90000" bIns="46800" anchor="ctr">
            <a:spAutoFit/>
          </a:bodyPr>
          <a:lstStyle/>
          <a:p>
            <a:pPr eaLnBrk="0" hangingPunct="0">
              <a:spcBef>
                <a:spcPct val="50000"/>
              </a:spcBef>
            </a:pPr>
            <a:r>
              <a:rPr lang="es-ES_tradnl" sz="1400" b="0" dirty="0">
                <a:solidFill>
                  <a:srgbClr val="FFFF00"/>
                </a:solidFill>
              </a:rPr>
              <a:t>Amarillo</a:t>
            </a:r>
          </a:p>
        </p:txBody>
      </p:sp>
      <p:sp>
        <p:nvSpPr>
          <p:cNvPr id="27" name="Text Box 22"/>
          <p:cNvSpPr txBox="1">
            <a:spLocks noChangeArrowheads="1"/>
          </p:cNvSpPr>
          <p:nvPr/>
        </p:nvSpPr>
        <p:spPr bwMode="auto">
          <a:xfrm>
            <a:off x="7750216" y="3405203"/>
            <a:ext cx="1066800" cy="309958"/>
          </a:xfrm>
          <a:prstGeom prst="rect">
            <a:avLst/>
          </a:prstGeom>
          <a:noFill/>
          <a:ln w="12700">
            <a:noFill/>
            <a:miter lim="800000"/>
            <a:headEnd/>
            <a:tailEnd type="none" w="lg" len="med"/>
          </a:ln>
          <a:effectLst/>
        </p:spPr>
        <p:txBody>
          <a:bodyPr lIns="90000" tIns="46800" rIns="90000" bIns="46800" anchor="ctr">
            <a:spAutoFit/>
          </a:bodyPr>
          <a:lstStyle/>
          <a:p>
            <a:pPr eaLnBrk="0" hangingPunct="0">
              <a:spcBef>
                <a:spcPct val="50000"/>
              </a:spcBef>
            </a:pPr>
            <a:r>
              <a:rPr lang="es-ES_tradnl" sz="1400" b="0" dirty="0">
                <a:solidFill>
                  <a:srgbClr val="92D050"/>
                </a:solidFill>
              </a:rPr>
              <a:t>Verde</a:t>
            </a:r>
          </a:p>
        </p:txBody>
      </p:sp>
      <p:sp>
        <p:nvSpPr>
          <p:cNvPr id="28" name="Text Box 23"/>
          <p:cNvSpPr txBox="1">
            <a:spLocks noChangeArrowheads="1"/>
          </p:cNvSpPr>
          <p:nvPr/>
        </p:nvSpPr>
        <p:spPr bwMode="auto">
          <a:xfrm>
            <a:off x="7762916" y="3646503"/>
            <a:ext cx="1066800" cy="309958"/>
          </a:xfrm>
          <a:prstGeom prst="rect">
            <a:avLst/>
          </a:prstGeom>
          <a:noFill/>
          <a:ln w="12700">
            <a:noFill/>
            <a:miter lim="800000"/>
            <a:headEnd/>
            <a:tailEnd type="none" w="lg" len="med"/>
          </a:ln>
          <a:effectLst/>
        </p:spPr>
        <p:txBody>
          <a:bodyPr lIns="90000" tIns="46800" rIns="90000" bIns="46800" anchor="ctr">
            <a:spAutoFit/>
          </a:bodyPr>
          <a:lstStyle/>
          <a:p>
            <a:pPr eaLnBrk="0" hangingPunct="0">
              <a:spcBef>
                <a:spcPct val="50000"/>
              </a:spcBef>
            </a:pPr>
            <a:r>
              <a:rPr lang="es-ES_tradnl" sz="1400" b="0" dirty="0">
                <a:solidFill>
                  <a:srgbClr val="00B0F0"/>
                </a:solidFill>
              </a:rPr>
              <a:t>Azul</a:t>
            </a:r>
          </a:p>
        </p:txBody>
      </p:sp>
      <p:sp>
        <p:nvSpPr>
          <p:cNvPr id="29" name="Text Box 24"/>
          <p:cNvSpPr txBox="1">
            <a:spLocks noChangeArrowheads="1"/>
          </p:cNvSpPr>
          <p:nvPr/>
        </p:nvSpPr>
        <p:spPr bwMode="auto">
          <a:xfrm>
            <a:off x="7766091" y="3892565"/>
            <a:ext cx="1066800" cy="309958"/>
          </a:xfrm>
          <a:prstGeom prst="rect">
            <a:avLst/>
          </a:prstGeom>
          <a:noFill/>
          <a:ln w="12700">
            <a:noFill/>
            <a:miter lim="800000"/>
            <a:headEnd/>
            <a:tailEnd type="none" w="lg" len="med"/>
          </a:ln>
          <a:effectLst/>
        </p:spPr>
        <p:txBody>
          <a:bodyPr lIns="90000" tIns="46800" rIns="90000" bIns="46800" anchor="ctr">
            <a:spAutoFit/>
          </a:bodyPr>
          <a:lstStyle/>
          <a:p>
            <a:pPr eaLnBrk="0" hangingPunct="0">
              <a:spcBef>
                <a:spcPct val="50000"/>
              </a:spcBef>
            </a:pPr>
            <a:r>
              <a:rPr lang="es-ES_tradnl" sz="1400" b="0" dirty="0">
                <a:solidFill>
                  <a:schemeClr val="accent5">
                    <a:lumMod val="75000"/>
                  </a:schemeClr>
                </a:solidFill>
              </a:rPr>
              <a:t>Añil</a:t>
            </a:r>
          </a:p>
        </p:txBody>
      </p:sp>
      <p:sp>
        <p:nvSpPr>
          <p:cNvPr id="30" name="Text Box 25"/>
          <p:cNvSpPr txBox="1">
            <a:spLocks noChangeArrowheads="1"/>
          </p:cNvSpPr>
          <p:nvPr/>
        </p:nvSpPr>
        <p:spPr bwMode="auto">
          <a:xfrm>
            <a:off x="7750216" y="4156090"/>
            <a:ext cx="1066800" cy="309958"/>
          </a:xfrm>
          <a:prstGeom prst="rect">
            <a:avLst/>
          </a:prstGeom>
          <a:noFill/>
          <a:ln w="12700">
            <a:noFill/>
            <a:miter lim="800000"/>
            <a:headEnd/>
            <a:tailEnd type="none" w="lg" len="med"/>
          </a:ln>
          <a:effectLst/>
        </p:spPr>
        <p:txBody>
          <a:bodyPr lIns="90000" tIns="46800" rIns="90000" bIns="46800" anchor="ctr">
            <a:spAutoFit/>
          </a:bodyPr>
          <a:lstStyle/>
          <a:p>
            <a:pPr eaLnBrk="0" hangingPunct="0">
              <a:spcBef>
                <a:spcPct val="50000"/>
              </a:spcBef>
            </a:pPr>
            <a:r>
              <a:rPr lang="es-ES_tradnl" sz="1400" b="0" dirty="0">
                <a:solidFill>
                  <a:srgbClr val="9900FF"/>
                </a:solidFill>
              </a:rPr>
              <a:t>Violeta</a:t>
            </a:r>
          </a:p>
        </p:txBody>
      </p:sp>
      <p:sp>
        <p:nvSpPr>
          <p:cNvPr id="31" name="Text Box 26"/>
          <p:cNvSpPr txBox="1">
            <a:spLocks noChangeArrowheads="1"/>
          </p:cNvSpPr>
          <p:nvPr/>
        </p:nvSpPr>
        <p:spPr bwMode="auto">
          <a:xfrm>
            <a:off x="4019591" y="4218994"/>
            <a:ext cx="1600200" cy="304800"/>
          </a:xfrm>
          <a:prstGeom prst="rect">
            <a:avLst/>
          </a:prstGeom>
          <a:noFill/>
          <a:ln w="12700">
            <a:noFill/>
            <a:miter lim="800000"/>
            <a:headEnd/>
            <a:tailEnd type="none" w="lg" len="med"/>
          </a:ln>
          <a:effectLst/>
        </p:spPr>
        <p:txBody>
          <a:bodyPr lIns="90000" tIns="46800" rIns="90000" bIns="46800" anchor="ctr">
            <a:spAutoFit/>
          </a:bodyPr>
          <a:lstStyle/>
          <a:p>
            <a:pPr algn="ctr" eaLnBrk="0" hangingPunct="0">
              <a:spcBef>
                <a:spcPct val="50000"/>
              </a:spcBef>
            </a:pPr>
            <a:r>
              <a:rPr lang="es-ES_tradnl" sz="1400" b="0" dirty="0"/>
              <a:t>Prisma Óptico</a:t>
            </a:r>
          </a:p>
        </p:txBody>
      </p:sp>
      <p:sp>
        <p:nvSpPr>
          <p:cNvPr id="32" name="Text Box 27"/>
          <p:cNvSpPr txBox="1">
            <a:spLocks noChangeArrowheads="1"/>
          </p:cNvSpPr>
          <p:nvPr/>
        </p:nvSpPr>
        <p:spPr bwMode="auto">
          <a:xfrm>
            <a:off x="6792686" y="4493906"/>
            <a:ext cx="2181497" cy="525401"/>
          </a:xfrm>
          <a:prstGeom prst="rect">
            <a:avLst/>
          </a:prstGeom>
          <a:solidFill>
            <a:srgbClr val="FFFF99"/>
          </a:solidFill>
          <a:ln w="12700">
            <a:noFill/>
            <a:miter lim="800000"/>
            <a:headEnd/>
            <a:tailEnd type="none" w="lg" len="med"/>
          </a:ln>
          <a:effectLst>
            <a:outerShdw blurRad="50800" dist="38100" dir="18900000" algn="bl" rotWithShape="0">
              <a:prstClr val="black">
                <a:alpha val="40000"/>
              </a:prstClr>
            </a:outerShdw>
          </a:effectLst>
        </p:spPr>
        <p:txBody>
          <a:bodyPr wrap="square" lIns="90000" tIns="46800" rIns="90000" bIns="46800" anchor="ctr">
            <a:spAutoFit/>
          </a:bodyPr>
          <a:lstStyle/>
          <a:p>
            <a:pPr algn="ctr" eaLnBrk="0" hangingPunct="0">
              <a:spcBef>
                <a:spcPct val="50000"/>
              </a:spcBef>
            </a:pPr>
            <a:r>
              <a:rPr lang="es-ES_tradnl" sz="1400" dirty="0"/>
              <a:t>Espectro visible de la luz blanca</a:t>
            </a:r>
          </a:p>
        </p:txBody>
      </p:sp>
      <p:sp>
        <p:nvSpPr>
          <p:cNvPr id="33" name="Text Box 28"/>
          <p:cNvSpPr txBox="1">
            <a:spLocks noChangeArrowheads="1"/>
          </p:cNvSpPr>
          <p:nvPr/>
        </p:nvSpPr>
        <p:spPr bwMode="auto">
          <a:xfrm>
            <a:off x="6948713" y="916458"/>
            <a:ext cx="1789612" cy="1169551"/>
          </a:xfrm>
          <a:prstGeom prst="rect">
            <a:avLst/>
          </a:prstGeom>
          <a:solidFill>
            <a:srgbClr val="CCFF99"/>
          </a:solidFill>
          <a:ln w="28575">
            <a:noFill/>
            <a:miter lim="800000"/>
            <a:headEnd/>
            <a:tailEnd type="none" w="lg" len="lg"/>
          </a:ln>
          <a:effectLst>
            <a:outerShdw blurRad="50800" dist="38100" dir="18900000" algn="bl" rotWithShape="0">
              <a:prstClr val="black">
                <a:alpha val="40000"/>
              </a:prstClr>
            </a:outerShdw>
          </a:effectLst>
        </p:spPr>
        <p:txBody>
          <a:bodyPr wrap="square">
            <a:spAutoFit/>
          </a:bodyPr>
          <a:lstStyle/>
          <a:p>
            <a:pPr algn="just" eaLnBrk="0" hangingPunct="0">
              <a:spcBef>
                <a:spcPct val="20000"/>
              </a:spcBef>
            </a:pPr>
            <a:r>
              <a:rPr lang="es-ES_tradnl" sz="1400" dirty="0" smtClean="0">
                <a:solidFill>
                  <a:srgbClr val="523EE4"/>
                </a:solidFill>
              </a:rPr>
              <a:t>Es </a:t>
            </a:r>
            <a:r>
              <a:rPr lang="es-ES_tradnl" sz="1400" dirty="0">
                <a:solidFill>
                  <a:srgbClr val="523EE4"/>
                </a:solidFill>
              </a:rPr>
              <a:t>un espectro </a:t>
            </a:r>
            <a:r>
              <a:rPr lang="es-ES_tradnl" sz="1400" dirty="0" smtClean="0">
                <a:solidFill>
                  <a:srgbClr val="523EE4"/>
                </a:solidFill>
              </a:rPr>
              <a:t>continuo:</a:t>
            </a:r>
            <a:r>
              <a:rPr lang="es-ES_tradnl" sz="1400" dirty="0" smtClean="0"/>
              <a:t> </a:t>
            </a:r>
            <a:r>
              <a:rPr lang="es-ES_tradnl" sz="1400" b="0" dirty="0" smtClean="0"/>
              <a:t>desde </a:t>
            </a:r>
            <a:r>
              <a:rPr lang="es-ES_tradnl" sz="1400" b="0" dirty="0"/>
              <a:t>el rojo f</a:t>
            </a:r>
            <a:r>
              <a:rPr lang="es-ES_tradnl" sz="1400" b="0" baseline="-25000" dirty="0"/>
              <a:t>rojo</a:t>
            </a:r>
            <a:r>
              <a:rPr lang="es-ES_tradnl" sz="1400" b="0" dirty="0"/>
              <a:t>= 4,3.10</a:t>
            </a:r>
            <a:r>
              <a:rPr lang="es-ES_tradnl" sz="1400" b="0" baseline="30000" dirty="0"/>
              <a:t>14 </a:t>
            </a:r>
            <a:r>
              <a:rPr lang="es-ES_tradnl" sz="1400" b="0" dirty="0"/>
              <a:t>Hz, hasta el violeta  f</a:t>
            </a:r>
            <a:r>
              <a:rPr lang="es-ES_tradnl" sz="1400" b="0" baseline="-25000" dirty="0"/>
              <a:t>violeta</a:t>
            </a:r>
            <a:r>
              <a:rPr lang="es-ES_tradnl" sz="1400" b="0" dirty="0"/>
              <a:t>=7,5.10</a:t>
            </a:r>
            <a:r>
              <a:rPr lang="es-ES_tradnl" sz="1400" b="0" baseline="30000" dirty="0"/>
              <a:t>14</a:t>
            </a:r>
            <a:r>
              <a:rPr lang="es-ES_tradnl" sz="1400" b="0" dirty="0"/>
              <a:t> Hz </a:t>
            </a:r>
            <a:endParaRPr lang="es-ES" sz="1400" b="0" dirty="0"/>
          </a:p>
        </p:txBody>
      </p:sp>
      <p:sp>
        <p:nvSpPr>
          <p:cNvPr id="36" name="35 CuadroTexto"/>
          <p:cNvSpPr txBox="1"/>
          <p:nvPr/>
        </p:nvSpPr>
        <p:spPr>
          <a:xfrm>
            <a:off x="344606" y="871370"/>
            <a:ext cx="3795594" cy="369332"/>
          </a:xfrm>
          <a:prstGeom prst="rect">
            <a:avLst/>
          </a:prstGeom>
          <a:noFill/>
        </p:spPr>
        <p:txBody>
          <a:bodyPr wrap="square" rtlCol="0">
            <a:spAutoFit/>
          </a:bodyPr>
          <a:lstStyle/>
          <a:p>
            <a:r>
              <a:rPr lang="es-ES" b="1" dirty="0">
                <a:solidFill>
                  <a:srgbClr val="C00000"/>
                </a:solidFill>
              </a:rPr>
              <a:t>4</a:t>
            </a:r>
            <a:r>
              <a:rPr lang="es-ES" b="1" dirty="0" smtClean="0">
                <a:solidFill>
                  <a:srgbClr val="C00000"/>
                </a:solidFill>
              </a:rPr>
              <a:t>.1. </a:t>
            </a:r>
            <a:r>
              <a:rPr lang="es-ES" b="1" dirty="0" smtClean="0">
                <a:solidFill>
                  <a:srgbClr val="00B050"/>
                </a:solidFill>
              </a:rPr>
              <a:t>Espectro de la luz blanca</a:t>
            </a:r>
            <a:endParaRPr lang="es-ES" b="1" dirty="0">
              <a:solidFill>
                <a:srgbClr val="00B050"/>
              </a:solidFill>
            </a:endParaRPr>
          </a:p>
        </p:txBody>
      </p:sp>
      <p:sp>
        <p:nvSpPr>
          <p:cNvPr id="37" name="36 CuadroTexto"/>
          <p:cNvSpPr txBox="1"/>
          <p:nvPr/>
        </p:nvSpPr>
        <p:spPr>
          <a:xfrm>
            <a:off x="371204" y="1364384"/>
            <a:ext cx="3248296" cy="1754326"/>
          </a:xfrm>
          <a:prstGeom prst="rect">
            <a:avLst/>
          </a:prstGeom>
          <a:noFill/>
        </p:spPr>
        <p:txBody>
          <a:bodyPr wrap="square" rtlCol="0">
            <a:spAutoFit/>
          </a:bodyPr>
          <a:lstStyle/>
          <a:p>
            <a:pPr algn="just"/>
            <a:r>
              <a:rPr lang="es-ES" dirty="0" smtClean="0"/>
              <a:t>Al incidir un haz de luz blanca sobre un prisma transparente, se descompone en luces de distintos colores (Newton), que denominó </a:t>
            </a:r>
            <a:r>
              <a:rPr lang="es-ES" b="1" dirty="0" smtClean="0">
                <a:effectLst>
                  <a:outerShdw blurRad="38100" dist="38100" dir="2700000" algn="tl">
                    <a:srgbClr val="000000">
                      <a:alpha val="43137"/>
                    </a:srgbClr>
                  </a:outerShdw>
                </a:effectLst>
              </a:rPr>
              <a:t>espectro continuo de la luz.</a:t>
            </a:r>
            <a:endParaRPr lang="es-ES" b="1" dirty="0">
              <a:effectLst>
                <a:outerShdw blurRad="38100" dist="38100" dir="2700000" algn="tl">
                  <a:srgbClr val="000000">
                    <a:alpha val="43137"/>
                  </a:srgbClr>
                </a:outerShdw>
              </a:effectLst>
            </a:endParaRPr>
          </a:p>
        </p:txBody>
      </p:sp>
      <mc:AlternateContent xmlns:mc="http://schemas.openxmlformats.org/markup-compatibility/2006" xmlns:a14="http://schemas.microsoft.com/office/drawing/2010/main">
        <mc:Choice Requires="a14">
          <p:sp>
            <p:nvSpPr>
              <p:cNvPr id="38" name="37 CuadroTexto"/>
              <p:cNvSpPr txBox="1"/>
              <p:nvPr/>
            </p:nvSpPr>
            <p:spPr>
              <a:xfrm>
                <a:off x="5213926" y="6022562"/>
                <a:ext cx="251966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𝑐</m:t>
                      </m:r>
                      <m:r>
                        <a:rPr lang="es-ES" b="0" i="1" smtClean="0">
                          <a:latin typeface="Cambria Math"/>
                        </a:rPr>
                        <m:t>=</m:t>
                      </m:r>
                      <m:r>
                        <a:rPr lang="es-ES" b="0" i="1" smtClean="0">
                          <a:latin typeface="Cambria Math"/>
                          <a:ea typeface="Cambria Math"/>
                        </a:rPr>
                        <m:t>𝜆</m:t>
                      </m:r>
                      <m:r>
                        <a:rPr lang="es-ES" b="0" i="1" smtClean="0">
                          <a:latin typeface="Cambria Math"/>
                          <a:ea typeface="Cambria Math"/>
                        </a:rPr>
                        <m:t>·</m:t>
                      </m:r>
                      <m:r>
                        <a:rPr lang="es-ES" b="0" i="1" smtClean="0">
                          <a:latin typeface="Cambria Math"/>
                          <a:ea typeface="Cambria Math"/>
                        </a:rPr>
                        <m:t>𝑓</m:t>
                      </m:r>
                      <m:r>
                        <a:rPr lang="es-ES" b="0" i="1" smtClean="0">
                          <a:latin typeface="Cambria Math"/>
                          <a:ea typeface="Cambria Math"/>
                        </a:rPr>
                        <m:t>=3·</m:t>
                      </m:r>
                      <m:sSup>
                        <m:sSupPr>
                          <m:ctrlPr>
                            <a:rPr lang="es-ES" b="0" i="1" smtClean="0">
                              <a:latin typeface="Cambria Math" panose="02040503050406030204" pitchFamily="18" charset="0"/>
                              <a:ea typeface="Cambria Math"/>
                            </a:rPr>
                          </m:ctrlPr>
                        </m:sSupPr>
                        <m:e>
                          <m:r>
                            <a:rPr lang="es-ES" b="0" i="1" smtClean="0">
                              <a:latin typeface="Cambria Math"/>
                              <a:ea typeface="Cambria Math"/>
                            </a:rPr>
                            <m:t>10</m:t>
                          </m:r>
                        </m:e>
                        <m:sup>
                          <m:r>
                            <a:rPr lang="es-ES" b="0" i="1" smtClean="0">
                              <a:latin typeface="Cambria Math"/>
                              <a:ea typeface="Cambria Math"/>
                            </a:rPr>
                            <m:t>8</m:t>
                          </m:r>
                        </m:sup>
                      </m:sSup>
                      <m:r>
                        <a:rPr lang="es-ES" b="0" i="1" smtClean="0">
                          <a:latin typeface="Cambria Math"/>
                          <a:ea typeface="Cambria Math"/>
                        </a:rPr>
                        <m:t> </m:t>
                      </m:r>
                      <m:r>
                        <a:rPr lang="es-ES" b="0" i="1" smtClean="0">
                          <a:latin typeface="Cambria Math"/>
                          <a:ea typeface="Cambria Math"/>
                        </a:rPr>
                        <m:t>𝑚</m:t>
                      </m:r>
                      <m:r>
                        <a:rPr lang="es-ES" b="0" i="1" smtClean="0">
                          <a:latin typeface="Cambria Math"/>
                          <a:ea typeface="Cambria Math"/>
                        </a:rPr>
                        <m:t>/</m:t>
                      </m:r>
                      <m:r>
                        <a:rPr lang="es-ES" b="0" i="1" smtClean="0">
                          <a:latin typeface="Cambria Math"/>
                          <a:ea typeface="Cambria Math"/>
                        </a:rPr>
                        <m:t>𝑠</m:t>
                      </m:r>
                    </m:oMath>
                  </m:oMathPara>
                </a14:m>
                <a:endParaRPr lang="es-ES" dirty="0"/>
              </a:p>
            </p:txBody>
          </p:sp>
        </mc:Choice>
        <mc:Fallback xmlns="">
          <p:sp>
            <p:nvSpPr>
              <p:cNvPr id="38" name="37 CuadroTexto"/>
              <p:cNvSpPr txBox="1">
                <a:spLocks noRot="1" noChangeAspect="1" noMove="1" noResize="1" noEditPoints="1" noAdjustHandles="1" noChangeArrowheads="1" noChangeShapeType="1" noTextEdit="1"/>
              </p:cNvSpPr>
              <p:nvPr/>
            </p:nvSpPr>
            <p:spPr>
              <a:xfrm>
                <a:off x="5213926" y="6022562"/>
                <a:ext cx="2519664" cy="369332"/>
              </a:xfrm>
              <a:prstGeom prst="rect">
                <a:avLst/>
              </a:prstGeom>
              <a:blipFill rotWithShape="1">
                <a:blip r:embed="rId4"/>
                <a:stretch>
                  <a:fillRect b="-13115"/>
                </a:stretch>
              </a:blipFill>
            </p:spPr>
            <p:txBody>
              <a:bodyPr/>
              <a:lstStyle/>
              <a:p>
                <a:r>
                  <a:rPr lang="es-ES">
                    <a:noFill/>
                  </a:rPr>
                  <a:t> </a:t>
                </a:r>
              </a:p>
            </p:txBody>
          </p:sp>
        </mc:Fallback>
      </mc:AlternateContent>
      <p:sp>
        <p:nvSpPr>
          <p:cNvPr id="39" name="38 CuadroTexto"/>
          <p:cNvSpPr txBox="1"/>
          <p:nvPr/>
        </p:nvSpPr>
        <p:spPr>
          <a:xfrm>
            <a:off x="494256" y="5017591"/>
            <a:ext cx="8205243" cy="1200329"/>
          </a:xfrm>
          <a:prstGeom prst="rect">
            <a:avLst/>
          </a:prstGeom>
          <a:noFill/>
        </p:spPr>
        <p:txBody>
          <a:bodyPr wrap="square" rtlCol="0">
            <a:spAutoFit/>
          </a:bodyPr>
          <a:lstStyle/>
          <a:p>
            <a:pPr algn="just"/>
            <a:r>
              <a:rPr lang="es-ES" dirty="0" smtClean="0"/>
              <a:t>Cada color del espectro corresponde a una radiación electromagnética que puede describirse en términos ondulatorios y por tanto caracterizado por: una </a:t>
            </a:r>
            <a:r>
              <a:rPr lang="es-ES" b="1" dirty="0" smtClean="0">
                <a:effectLst>
                  <a:outerShdw blurRad="38100" dist="38100" dir="2700000" algn="tl">
                    <a:srgbClr val="000000">
                      <a:alpha val="43137"/>
                    </a:srgbClr>
                  </a:outerShdw>
                </a:effectLst>
              </a:rPr>
              <a:t>longitud de onda (</a:t>
            </a:r>
            <a:r>
              <a:rPr lang="es-ES" b="1" dirty="0" smtClean="0">
                <a:effectLst>
                  <a:outerShdw blurRad="38100" dist="38100" dir="2700000" algn="tl">
                    <a:srgbClr val="000000">
                      <a:alpha val="43137"/>
                    </a:srgbClr>
                  </a:outerShdw>
                </a:effectLst>
                <a:sym typeface="Symbol"/>
              </a:rPr>
              <a:t>) </a:t>
            </a:r>
            <a:r>
              <a:rPr lang="es-ES" dirty="0" smtClean="0">
                <a:sym typeface="Symbol"/>
              </a:rPr>
              <a:t>y una </a:t>
            </a:r>
            <a:r>
              <a:rPr lang="es-ES" b="1" dirty="0" smtClean="0">
                <a:effectLst>
                  <a:outerShdw blurRad="38100" dist="38100" dir="2700000" algn="tl">
                    <a:srgbClr val="000000">
                      <a:alpha val="43137"/>
                    </a:srgbClr>
                  </a:outerShdw>
                </a:effectLst>
                <a:sym typeface="Symbol"/>
              </a:rPr>
              <a:t>frecuencia</a:t>
            </a:r>
            <a:r>
              <a:rPr lang="es-ES" dirty="0" smtClean="0">
                <a:sym typeface="Symbol"/>
              </a:rPr>
              <a:t> determinadas </a:t>
            </a:r>
            <a:r>
              <a:rPr lang="es-ES" b="1" dirty="0" smtClean="0">
                <a:effectLst>
                  <a:outerShdw blurRad="38100" dist="38100" dir="2700000" algn="tl">
                    <a:srgbClr val="000000">
                      <a:alpha val="43137"/>
                    </a:srgbClr>
                  </a:outerShdw>
                </a:effectLst>
                <a:sym typeface="Symbol"/>
              </a:rPr>
              <a:t>(f)</a:t>
            </a:r>
            <a:r>
              <a:rPr lang="es-ES" dirty="0" smtClean="0">
                <a:sym typeface="Symbol"/>
              </a:rPr>
              <a:t>. El producto de ambas coincide con la velocidad de la luz:</a:t>
            </a:r>
            <a:endParaRPr lang="es-ES" dirty="0" smtClean="0"/>
          </a:p>
        </p:txBody>
      </p:sp>
      <p:sp>
        <p:nvSpPr>
          <p:cNvPr id="34" name="33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35" name="34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40"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17</a:t>
            </a:fld>
            <a:endParaRPr lang="es-ES" dirty="0">
              <a:solidFill>
                <a:schemeClr val="accent6">
                  <a:lumMod val="50000"/>
                </a:schemeClr>
              </a:solidFill>
            </a:endParaRPr>
          </a:p>
        </p:txBody>
      </p:sp>
    </p:spTree>
    <p:extLst>
      <p:ext uri="{BB962C8B-B14F-4D97-AF65-F5344CB8AC3E}">
        <p14:creationId xmlns:p14="http://schemas.microsoft.com/office/powerpoint/2010/main" val="201857167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10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wipe(left)">
                                      <p:cBhvr>
                                        <p:cTn id="12" dur="10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1">
                                            <p:txEl>
                                              <p:pRg st="0" end="0"/>
                                            </p:txEl>
                                          </p:spTgt>
                                        </p:tgtEl>
                                        <p:attrNameLst>
                                          <p:attrName>style.visibility</p:attrName>
                                        </p:attrNameLst>
                                      </p:cBhvr>
                                      <p:to>
                                        <p:strVal val="visible"/>
                                      </p:to>
                                    </p:set>
                                    <p:animEffect transition="in" filter="wipe(up)">
                                      <p:cBhvr>
                                        <p:cTn id="22" dur="1000"/>
                                        <p:tgtEl>
                                          <p:spTgt spid="3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20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par>
                          <p:cTn id="33" fill="hold">
                            <p:stCondLst>
                              <p:cond delay="500"/>
                            </p:stCondLst>
                            <p:childTnLst>
                              <p:par>
                                <p:cTn id="34" presetID="18" presetClass="entr" presetSubtype="6" fill="hold" grpId="0" nodeType="afterEffect">
                                  <p:stCondLst>
                                    <p:cond delay="1000"/>
                                  </p:stCondLst>
                                  <p:childTnLst>
                                    <p:set>
                                      <p:cBhvr>
                                        <p:cTn id="35" dur="1" fill="hold">
                                          <p:stCondLst>
                                            <p:cond delay="0"/>
                                          </p:stCondLst>
                                        </p:cTn>
                                        <p:tgtEl>
                                          <p:spTgt spid="24"/>
                                        </p:tgtEl>
                                        <p:attrNameLst>
                                          <p:attrName>style.visibility</p:attrName>
                                        </p:attrNameLst>
                                      </p:cBhvr>
                                      <p:to>
                                        <p:strVal val="visible"/>
                                      </p:to>
                                    </p:set>
                                    <p:animEffect transition="in" filter="strips(downRight)">
                                      <p:cBhvr>
                                        <p:cTn id="36" dur="500"/>
                                        <p:tgtEl>
                                          <p:spTgt spid="24"/>
                                        </p:tgtEl>
                                      </p:cBhvr>
                                    </p:animEffect>
                                  </p:childTnLst>
                                </p:cTn>
                              </p:par>
                            </p:childTnLst>
                          </p:cTn>
                        </p:par>
                        <p:par>
                          <p:cTn id="37" fill="hold">
                            <p:stCondLst>
                              <p:cond delay="2000"/>
                            </p:stCondLst>
                            <p:childTnLst>
                              <p:par>
                                <p:cTn id="38" presetID="18" presetClass="entr" presetSubtype="6" fill="hold" grpId="0" nodeType="afterEffect">
                                  <p:stCondLst>
                                    <p:cond delay="1000"/>
                                  </p:stCondLst>
                                  <p:childTnLst>
                                    <p:set>
                                      <p:cBhvr>
                                        <p:cTn id="39" dur="1" fill="hold">
                                          <p:stCondLst>
                                            <p:cond delay="0"/>
                                          </p:stCondLst>
                                        </p:cTn>
                                        <p:tgtEl>
                                          <p:spTgt spid="25"/>
                                        </p:tgtEl>
                                        <p:attrNameLst>
                                          <p:attrName>style.visibility</p:attrName>
                                        </p:attrNameLst>
                                      </p:cBhvr>
                                      <p:to>
                                        <p:strVal val="visible"/>
                                      </p:to>
                                    </p:set>
                                    <p:animEffect transition="in" filter="strips(downRight)">
                                      <p:cBhvr>
                                        <p:cTn id="40" dur="500"/>
                                        <p:tgtEl>
                                          <p:spTgt spid="25"/>
                                        </p:tgtEl>
                                      </p:cBhvr>
                                    </p:animEffect>
                                  </p:childTnLst>
                                </p:cTn>
                              </p:par>
                            </p:childTnLst>
                          </p:cTn>
                        </p:par>
                        <p:par>
                          <p:cTn id="41" fill="hold">
                            <p:stCondLst>
                              <p:cond delay="3500"/>
                            </p:stCondLst>
                            <p:childTnLst>
                              <p:par>
                                <p:cTn id="42" presetID="18" presetClass="entr" presetSubtype="6" fill="hold" grpId="0" nodeType="afterEffect">
                                  <p:stCondLst>
                                    <p:cond delay="1000"/>
                                  </p:stCondLst>
                                  <p:childTnLst>
                                    <p:set>
                                      <p:cBhvr>
                                        <p:cTn id="43" dur="1" fill="hold">
                                          <p:stCondLst>
                                            <p:cond delay="0"/>
                                          </p:stCondLst>
                                        </p:cTn>
                                        <p:tgtEl>
                                          <p:spTgt spid="26"/>
                                        </p:tgtEl>
                                        <p:attrNameLst>
                                          <p:attrName>style.visibility</p:attrName>
                                        </p:attrNameLst>
                                      </p:cBhvr>
                                      <p:to>
                                        <p:strVal val="visible"/>
                                      </p:to>
                                    </p:set>
                                    <p:animEffect transition="in" filter="strips(downRight)">
                                      <p:cBhvr>
                                        <p:cTn id="44" dur="500"/>
                                        <p:tgtEl>
                                          <p:spTgt spid="26"/>
                                        </p:tgtEl>
                                      </p:cBhvr>
                                    </p:animEffect>
                                  </p:childTnLst>
                                </p:cTn>
                              </p:par>
                            </p:childTnLst>
                          </p:cTn>
                        </p:par>
                        <p:par>
                          <p:cTn id="45" fill="hold">
                            <p:stCondLst>
                              <p:cond delay="5000"/>
                            </p:stCondLst>
                            <p:childTnLst>
                              <p:par>
                                <p:cTn id="46" presetID="18" presetClass="entr" presetSubtype="6" fill="hold" grpId="0" nodeType="afterEffect">
                                  <p:stCondLst>
                                    <p:cond delay="1000"/>
                                  </p:stCondLst>
                                  <p:childTnLst>
                                    <p:set>
                                      <p:cBhvr>
                                        <p:cTn id="47" dur="1" fill="hold">
                                          <p:stCondLst>
                                            <p:cond delay="0"/>
                                          </p:stCondLst>
                                        </p:cTn>
                                        <p:tgtEl>
                                          <p:spTgt spid="27"/>
                                        </p:tgtEl>
                                        <p:attrNameLst>
                                          <p:attrName>style.visibility</p:attrName>
                                        </p:attrNameLst>
                                      </p:cBhvr>
                                      <p:to>
                                        <p:strVal val="visible"/>
                                      </p:to>
                                    </p:set>
                                    <p:animEffect transition="in" filter="strips(downRight)">
                                      <p:cBhvr>
                                        <p:cTn id="48" dur="500"/>
                                        <p:tgtEl>
                                          <p:spTgt spid="27"/>
                                        </p:tgtEl>
                                      </p:cBhvr>
                                    </p:animEffect>
                                  </p:childTnLst>
                                </p:cTn>
                              </p:par>
                            </p:childTnLst>
                          </p:cTn>
                        </p:par>
                        <p:par>
                          <p:cTn id="49" fill="hold">
                            <p:stCondLst>
                              <p:cond delay="6500"/>
                            </p:stCondLst>
                            <p:childTnLst>
                              <p:par>
                                <p:cTn id="50" presetID="18" presetClass="entr" presetSubtype="6" fill="hold" grpId="0" nodeType="afterEffect">
                                  <p:stCondLst>
                                    <p:cond delay="1000"/>
                                  </p:stCondLst>
                                  <p:childTnLst>
                                    <p:set>
                                      <p:cBhvr>
                                        <p:cTn id="51" dur="1" fill="hold">
                                          <p:stCondLst>
                                            <p:cond delay="0"/>
                                          </p:stCondLst>
                                        </p:cTn>
                                        <p:tgtEl>
                                          <p:spTgt spid="28"/>
                                        </p:tgtEl>
                                        <p:attrNameLst>
                                          <p:attrName>style.visibility</p:attrName>
                                        </p:attrNameLst>
                                      </p:cBhvr>
                                      <p:to>
                                        <p:strVal val="visible"/>
                                      </p:to>
                                    </p:set>
                                    <p:animEffect transition="in" filter="strips(downRight)">
                                      <p:cBhvr>
                                        <p:cTn id="52" dur="500"/>
                                        <p:tgtEl>
                                          <p:spTgt spid="28"/>
                                        </p:tgtEl>
                                      </p:cBhvr>
                                    </p:animEffect>
                                  </p:childTnLst>
                                </p:cTn>
                              </p:par>
                            </p:childTnLst>
                          </p:cTn>
                        </p:par>
                        <p:par>
                          <p:cTn id="53" fill="hold">
                            <p:stCondLst>
                              <p:cond delay="8000"/>
                            </p:stCondLst>
                            <p:childTnLst>
                              <p:par>
                                <p:cTn id="54" presetID="18" presetClass="entr" presetSubtype="6" fill="hold" grpId="0" nodeType="afterEffect">
                                  <p:stCondLst>
                                    <p:cond delay="1000"/>
                                  </p:stCondLst>
                                  <p:childTnLst>
                                    <p:set>
                                      <p:cBhvr>
                                        <p:cTn id="55" dur="1" fill="hold">
                                          <p:stCondLst>
                                            <p:cond delay="0"/>
                                          </p:stCondLst>
                                        </p:cTn>
                                        <p:tgtEl>
                                          <p:spTgt spid="29"/>
                                        </p:tgtEl>
                                        <p:attrNameLst>
                                          <p:attrName>style.visibility</p:attrName>
                                        </p:attrNameLst>
                                      </p:cBhvr>
                                      <p:to>
                                        <p:strVal val="visible"/>
                                      </p:to>
                                    </p:set>
                                    <p:animEffect transition="in" filter="strips(downRight)">
                                      <p:cBhvr>
                                        <p:cTn id="56" dur="500"/>
                                        <p:tgtEl>
                                          <p:spTgt spid="29"/>
                                        </p:tgtEl>
                                      </p:cBhvr>
                                    </p:animEffect>
                                  </p:childTnLst>
                                </p:cTn>
                              </p:par>
                            </p:childTnLst>
                          </p:cTn>
                        </p:par>
                        <p:par>
                          <p:cTn id="57" fill="hold">
                            <p:stCondLst>
                              <p:cond delay="9500"/>
                            </p:stCondLst>
                            <p:childTnLst>
                              <p:par>
                                <p:cTn id="58" presetID="18" presetClass="entr" presetSubtype="6" fill="hold" grpId="0" nodeType="afterEffect">
                                  <p:stCondLst>
                                    <p:cond delay="1000"/>
                                  </p:stCondLst>
                                  <p:childTnLst>
                                    <p:set>
                                      <p:cBhvr>
                                        <p:cTn id="59" dur="1" fill="hold">
                                          <p:stCondLst>
                                            <p:cond delay="0"/>
                                          </p:stCondLst>
                                        </p:cTn>
                                        <p:tgtEl>
                                          <p:spTgt spid="30"/>
                                        </p:tgtEl>
                                        <p:attrNameLst>
                                          <p:attrName>style.visibility</p:attrName>
                                        </p:attrNameLst>
                                      </p:cBhvr>
                                      <p:to>
                                        <p:strVal val="visible"/>
                                      </p:to>
                                    </p:set>
                                    <p:animEffect transition="in" filter="strips(downRight)">
                                      <p:cBhvr>
                                        <p:cTn id="60" dur="500"/>
                                        <p:tgtEl>
                                          <p:spTgt spid="30"/>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grpId="0" nodeType="clickEffect">
                                  <p:stCondLst>
                                    <p:cond delay="0"/>
                                  </p:stCondLst>
                                  <p:childTnLst>
                                    <p:set>
                                      <p:cBhvr>
                                        <p:cTn id="64" dur="1" fill="hold">
                                          <p:stCondLst>
                                            <p:cond delay="0"/>
                                          </p:stCondLst>
                                        </p:cTn>
                                        <p:tgtEl>
                                          <p:spTgt spid="32">
                                            <p:txEl>
                                              <p:pRg st="0" end="0"/>
                                            </p:txEl>
                                          </p:spTgt>
                                        </p:tgtEl>
                                        <p:attrNameLst>
                                          <p:attrName>style.visibility</p:attrName>
                                        </p:attrNameLst>
                                      </p:cBhvr>
                                      <p:to>
                                        <p:strVal val="visible"/>
                                      </p:to>
                                    </p:set>
                                    <p:animEffect transition="in" filter="wipe(up)">
                                      <p:cBhvr>
                                        <p:cTn id="65" dur="1000"/>
                                        <p:tgtEl>
                                          <p:spTgt spid="32">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wipe(left)">
                                      <p:cBhvr>
                                        <p:cTn id="70" dur="1000"/>
                                        <p:tgtEl>
                                          <p:spTgt spid="39"/>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ipe(left)">
                                      <p:cBhvr>
                                        <p:cTn id="75" dur="1000"/>
                                        <p:tgtEl>
                                          <p:spTgt spid="38"/>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nodeType="clickEffect">
                                  <p:stCondLst>
                                    <p:cond delay="0"/>
                                  </p:stCondLst>
                                  <p:childTnLst>
                                    <p:set>
                                      <p:cBhvr>
                                        <p:cTn id="79" dur="1" fill="hold">
                                          <p:stCondLst>
                                            <p:cond delay="0"/>
                                          </p:stCondLst>
                                        </p:cTn>
                                        <p:tgtEl>
                                          <p:spTgt spid="33">
                                            <p:txEl>
                                              <p:pRg st="0" end="0"/>
                                            </p:txEl>
                                          </p:spTgt>
                                        </p:tgtEl>
                                        <p:attrNameLst>
                                          <p:attrName>style.visibility</p:attrName>
                                        </p:attrNameLst>
                                      </p:cBhvr>
                                      <p:to>
                                        <p:strVal val="visible"/>
                                      </p:to>
                                    </p:set>
                                    <p:animEffect transition="in" filter="wipe(left)">
                                      <p:cBhvr>
                                        <p:cTn id="80" dur="1000"/>
                                        <p:tgtEl>
                                          <p:spTgt spid="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build="p" autoUpdateAnimBg="0"/>
      <p:bldP spid="32" grpId="0" build="p" autoUpdateAnimBg="0"/>
      <p:bldP spid="36" grpId="0"/>
      <p:bldP spid="37" grpId="0"/>
      <p:bldP spid="38" grpId="0" animBg="1"/>
      <p:bldP spid="39"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19 CuadroTexto"/>
          <p:cNvSpPr txBox="1"/>
          <p:nvPr/>
        </p:nvSpPr>
        <p:spPr>
          <a:xfrm>
            <a:off x="319206" y="871370"/>
            <a:ext cx="2811439" cy="369332"/>
          </a:xfrm>
          <a:prstGeom prst="rect">
            <a:avLst/>
          </a:prstGeom>
          <a:noFill/>
        </p:spPr>
        <p:txBody>
          <a:bodyPr wrap="square" rtlCol="0">
            <a:spAutoFit/>
          </a:bodyPr>
          <a:lstStyle/>
          <a:p>
            <a:r>
              <a:rPr lang="es-ES" b="1" dirty="0" smtClean="0">
                <a:solidFill>
                  <a:srgbClr val="C00000"/>
                </a:solidFill>
              </a:rPr>
              <a:t>4.2. </a:t>
            </a:r>
            <a:r>
              <a:rPr lang="es-ES" b="1" dirty="0" smtClean="0">
                <a:solidFill>
                  <a:srgbClr val="00B050"/>
                </a:solidFill>
              </a:rPr>
              <a:t>Espectros atómicos </a:t>
            </a:r>
            <a:endParaRPr lang="es-ES" b="1" dirty="0">
              <a:solidFill>
                <a:srgbClr val="00B050"/>
              </a:solidFill>
            </a:endParaRPr>
          </a:p>
        </p:txBody>
      </p:sp>
      <p:grpSp>
        <p:nvGrpSpPr>
          <p:cNvPr id="31" name="Group 88"/>
          <p:cNvGrpSpPr>
            <a:grpSpLocks/>
          </p:cNvGrpSpPr>
          <p:nvPr/>
        </p:nvGrpSpPr>
        <p:grpSpPr bwMode="auto">
          <a:xfrm>
            <a:off x="276225" y="2233613"/>
            <a:ext cx="8763000" cy="1463675"/>
            <a:chOff x="206" y="1679"/>
            <a:chExt cx="5520" cy="922"/>
          </a:xfrm>
        </p:grpSpPr>
        <p:sp>
          <p:nvSpPr>
            <p:cNvPr id="32" name="Text Box 89"/>
            <p:cNvSpPr txBox="1">
              <a:spLocks noChangeArrowheads="1"/>
            </p:cNvSpPr>
            <p:nvPr/>
          </p:nvSpPr>
          <p:spPr bwMode="auto">
            <a:xfrm>
              <a:off x="5108" y="2389"/>
              <a:ext cx="618"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latin typeface="+mn-lt"/>
                  <a:sym typeface="Symbol" pitchFamily="18" charset="2"/>
                </a:rPr>
                <a:t> (m)</a:t>
              </a:r>
              <a:endParaRPr lang="es-ES_tradnl" sz="2400" dirty="0">
                <a:latin typeface="+mn-lt"/>
              </a:endParaRPr>
            </a:p>
          </p:txBody>
        </p:sp>
        <p:grpSp>
          <p:nvGrpSpPr>
            <p:cNvPr id="33" name="Group 90"/>
            <p:cNvGrpSpPr>
              <a:grpSpLocks/>
            </p:cNvGrpSpPr>
            <p:nvPr/>
          </p:nvGrpSpPr>
          <p:grpSpPr bwMode="auto">
            <a:xfrm>
              <a:off x="206" y="1679"/>
              <a:ext cx="5390" cy="777"/>
              <a:chOff x="206" y="1679"/>
              <a:chExt cx="5390" cy="777"/>
            </a:xfrm>
          </p:grpSpPr>
          <p:sp>
            <p:nvSpPr>
              <p:cNvPr id="34" name="Rectangle 91"/>
              <p:cNvSpPr>
                <a:spLocks noChangeArrowheads="1"/>
              </p:cNvSpPr>
              <p:nvPr/>
            </p:nvSpPr>
            <p:spPr bwMode="auto">
              <a:xfrm>
                <a:off x="289" y="1680"/>
                <a:ext cx="5184" cy="480"/>
              </a:xfrm>
              <a:prstGeom prst="rect">
                <a:avLst/>
              </a:prstGeom>
              <a:noFill/>
              <a:ln w="19050">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5" name="Line 92"/>
              <p:cNvSpPr>
                <a:spLocks noChangeShapeType="1"/>
              </p:cNvSpPr>
              <p:nvPr/>
            </p:nvSpPr>
            <p:spPr bwMode="auto">
              <a:xfrm>
                <a:off x="931" y="2155"/>
                <a:ext cx="0" cy="82"/>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6" name="Text Box 93"/>
              <p:cNvSpPr txBox="1">
                <a:spLocks noChangeArrowheads="1"/>
              </p:cNvSpPr>
              <p:nvPr/>
            </p:nvSpPr>
            <p:spPr bwMode="auto">
              <a:xfrm>
                <a:off x="758" y="2264"/>
                <a:ext cx="346"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400" dirty="0">
                    <a:latin typeface="+mn-lt"/>
                  </a:rPr>
                  <a:t>10 </a:t>
                </a:r>
                <a:r>
                  <a:rPr lang="es-ES_tradnl" sz="1400" baseline="30000" dirty="0">
                    <a:latin typeface="+mn-lt"/>
                  </a:rPr>
                  <a:t>-2</a:t>
                </a:r>
                <a:endParaRPr lang="es-ES_tradnl" sz="2400" dirty="0">
                  <a:latin typeface="+mn-lt"/>
                </a:endParaRPr>
              </a:p>
            </p:txBody>
          </p:sp>
          <p:sp>
            <p:nvSpPr>
              <p:cNvPr id="37" name="Line 94"/>
              <p:cNvSpPr>
                <a:spLocks noChangeShapeType="1"/>
              </p:cNvSpPr>
              <p:nvPr/>
            </p:nvSpPr>
            <p:spPr bwMode="auto">
              <a:xfrm>
                <a:off x="1483" y="2155"/>
                <a:ext cx="0" cy="82"/>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8" name="Text Box 95"/>
              <p:cNvSpPr txBox="1">
                <a:spLocks noChangeArrowheads="1"/>
              </p:cNvSpPr>
              <p:nvPr/>
            </p:nvSpPr>
            <p:spPr bwMode="auto">
              <a:xfrm>
                <a:off x="1310" y="2264"/>
                <a:ext cx="346"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400" dirty="0">
                    <a:latin typeface="+mn-lt"/>
                  </a:rPr>
                  <a:t>10 </a:t>
                </a:r>
                <a:r>
                  <a:rPr lang="es-ES_tradnl" sz="1400" baseline="30000" dirty="0">
                    <a:latin typeface="+mn-lt"/>
                  </a:rPr>
                  <a:t>-3</a:t>
                </a:r>
                <a:endParaRPr lang="es-ES_tradnl" sz="2400" dirty="0">
                  <a:latin typeface="+mn-lt"/>
                </a:endParaRPr>
              </a:p>
            </p:txBody>
          </p:sp>
          <p:sp>
            <p:nvSpPr>
              <p:cNvPr id="39" name="Line 96"/>
              <p:cNvSpPr>
                <a:spLocks noChangeShapeType="1"/>
              </p:cNvSpPr>
              <p:nvPr/>
            </p:nvSpPr>
            <p:spPr bwMode="auto">
              <a:xfrm>
                <a:off x="2035" y="2155"/>
                <a:ext cx="0" cy="82"/>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40" name="Text Box 97"/>
              <p:cNvSpPr txBox="1">
                <a:spLocks noChangeArrowheads="1"/>
              </p:cNvSpPr>
              <p:nvPr/>
            </p:nvSpPr>
            <p:spPr bwMode="auto">
              <a:xfrm>
                <a:off x="1862" y="2264"/>
                <a:ext cx="346"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400" dirty="0">
                    <a:latin typeface="+mn-lt"/>
                  </a:rPr>
                  <a:t>10 </a:t>
                </a:r>
                <a:r>
                  <a:rPr lang="es-ES_tradnl" sz="1400" baseline="30000" dirty="0">
                    <a:latin typeface="+mn-lt"/>
                  </a:rPr>
                  <a:t>-4</a:t>
                </a:r>
                <a:endParaRPr lang="es-ES_tradnl" sz="2400" dirty="0">
                  <a:latin typeface="+mn-lt"/>
                </a:endParaRPr>
              </a:p>
            </p:txBody>
          </p:sp>
          <p:sp>
            <p:nvSpPr>
              <p:cNvPr id="41" name="Line 98"/>
              <p:cNvSpPr>
                <a:spLocks noChangeShapeType="1"/>
              </p:cNvSpPr>
              <p:nvPr/>
            </p:nvSpPr>
            <p:spPr bwMode="auto">
              <a:xfrm>
                <a:off x="2587" y="2155"/>
                <a:ext cx="0" cy="82"/>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42" name="Text Box 99"/>
              <p:cNvSpPr txBox="1">
                <a:spLocks noChangeArrowheads="1"/>
              </p:cNvSpPr>
              <p:nvPr/>
            </p:nvSpPr>
            <p:spPr bwMode="auto">
              <a:xfrm>
                <a:off x="2414" y="2264"/>
                <a:ext cx="346"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400" dirty="0">
                    <a:latin typeface="+mn-lt"/>
                  </a:rPr>
                  <a:t>10 </a:t>
                </a:r>
                <a:r>
                  <a:rPr lang="es-ES_tradnl" sz="1400" baseline="30000" dirty="0">
                    <a:latin typeface="+mn-lt"/>
                  </a:rPr>
                  <a:t>-5</a:t>
                </a:r>
                <a:endParaRPr lang="es-ES_tradnl" sz="2400" dirty="0">
                  <a:latin typeface="+mn-lt"/>
                </a:endParaRPr>
              </a:p>
            </p:txBody>
          </p:sp>
          <p:sp>
            <p:nvSpPr>
              <p:cNvPr id="43" name="Line 100"/>
              <p:cNvSpPr>
                <a:spLocks noChangeShapeType="1"/>
              </p:cNvSpPr>
              <p:nvPr/>
            </p:nvSpPr>
            <p:spPr bwMode="auto">
              <a:xfrm>
                <a:off x="3139" y="2155"/>
                <a:ext cx="0" cy="82"/>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44" name="Text Box 101"/>
              <p:cNvSpPr txBox="1">
                <a:spLocks noChangeArrowheads="1"/>
              </p:cNvSpPr>
              <p:nvPr/>
            </p:nvSpPr>
            <p:spPr bwMode="auto">
              <a:xfrm>
                <a:off x="2966" y="2264"/>
                <a:ext cx="346"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400" dirty="0">
                    <a:latin typeface="+mn-lt"/>
                  </a:rPr>
                  <a:t>10 </a:t>
                </a:r>
                <a:r>
                  <a:rPr lang="es-ES_tradnl" sz="1400" baseline="30000" dirty="0">
                    <a:latin typeface="+mn-lt"/>
                  </a:rPr>
                  <a:t>-6</a:t>
                </a:r>
                <a:endParaRPr lang="es-ES_tradnl" sz="2400" dirty="0">
                  <a:latin typeface="+mn-lt"/>
                </a:endParaRPr>
              </a:p>
            </p:txBody>
          </p:sp>
          <p:sp>
            <p:nvSpPr>
              <p:cNvPr id="45" name="Line 102"/>
              <p:cNvSpPr>
                <a:spLocks noChangeShapeType="1"/>
              </p:cNvSpPr>
              <p:nvPr/>
            </p:nvSpPr>
            <p:spPr bwMode="auto">
              <a:xfrm>
                <a:off x="3691" y="2155"/>
                <a:ext cx="0" cy="82"/>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46" name="Text Box 103"/>
              <p:cNvSpPr txBox="1">
                <a:spLocks noChangeArrowheads="1"/>
              </p:cNvSpPr>
              <p:nvPr/>
            </p:nvSpPr>
            <p:spPr bwMode="auto">
              <a:xfrm>
                <a:off x="3518" y="2264"/>
                <a:ext cx="346"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400" dirty="0">
                    <a:latin typeface="+mn-lt"/>
                  </a:rPr>
                  <a:t>10 </a:t>
                </a:r>
                <a:r>
                  <a:rPr lang="es-ES_tradnl" sz="1400" baseline="30000" dirty="0">
                    <a:latin typeface="+mn-lt"/>
                  </a:rPr>
                  <a:t>-7</a:t>
                </a:r>
                <a:endParaRPr lang="es-ES_tradnl" sz="2400" dirty="0">
                  <a:latin typeface="+mn-lt"/>
                </a:endParaRPr>
              </a:p>
            </p:txBody>
          </p:sp>
          <p:sp>
            <p:nvSpPr>
              <p:cNvPr id="47" name="Line 104"/>
              <p:cNvSpPr>
                <a:spLocks noChangeShapeType="1"/>
              </p:cNvSpPr>
              <p:nvPr/>
            </p:nvSpPr>
            <p:spPr bwMode="auto">
              <a:xfrm>
                <a:off x="4243" y="2155"/>
                <a:ext cx="0" cy="82"/>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48" name="Text Box 105"/>
              <p:cNvSpPr txBox="1">
                <a:spLocks noChangeArrowheads="1"/>
              </p:cNvSpPr>
              <p:nvPr/>
            </p:nvSpPr>
            <p:spPr bwMode="auto">
              <a:xfrm>
                <a:off x="4070" y="2264"/>
                <a:ext cx="346"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400" dirty="0">
                    <a:latin typeface="+mn-lt"/>
                  </a:rPr>
                  <a:t>10 </a:t>
                </a:r>
                <a:r>
                  <a:rPr lang="es-ES_tradnl" sz="1400" baseline="30000" dirty="0">
                    <a:latin typeface="+mn-lt"/>
                  </a:rPr>
                  <a:t>-8</a:t>
                </a:r>
                <a:endParaRPr lang="es-ES_tradnl" sz="2400" dirty="0">
                  <a:latin typeface="+mn-lt"/>
                </a:endParaRPr>
              </a:p>
            </p:txBody>
          </p:sp>
          <p:sp>
            <p:nvSpPr>
              <p:cNvPr id="49" name="Line 106"/>
              <p:cNvSpPr>
                <a:spLocks noChangeShapeType="1"/>
              </p:cNvSpPr>
              <p:nvPr/>
            </p:nvSpPr>
            <p:spPr bwMode="auto">
              <a:xfrm>
                <a:off x="4795" y="2155"/>
                <a:ext cx="0" cy="82"/>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50" name="Text Box 107"/>
              <p:cNvSpPr txBox="1">
                <a:spLocks noChangeArrowheads="1"/>
              </p:cNvSpPr>
              <p:nvPr/>
            </p:nvSpPr>
            <p:spPr bwMode="auto">
              <a:xfrm>
                <a:off x="4622" y="2264"/>
                <a:ext cx="346"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400" dirty="0">
                    <a:latin typeface="+mn-lt"/>
                  </a:rPr>
                  <a:t>10 </a:t>
                </a:r>
                <a:r>
                  <a:rPr lang="es-ES_tradnl" sz="1400" baseline="30000" dirty="0">
                    <a:latin typeface="+mn-lt"/>
                  </a:rPr>
                  <a:t>-9</a:t>
                </a:r>
                <a:endParaRPr lang="es-ES_tradnl" sz="2400" dirty="0">
                  <a:latin typeface="+mn-lt"/>
                </a:endParaRPr>
              </a:p>
            </p:txBody>
          </p:sp>
          <p:sp>
            <p:nvSpPr>
              <p:cNvPr id="51" name="Text Box 108"/>
              <p:cNvSpPr txBox="1">
                <a:spLocks noChangeArrowheads="1"/>
              </p:cNvSpPr>
              <p:nvPr/>
            </p:nvSpPr>
            <p:spPr bwMode="auto">
              <a:xfrm>
                <a:off x="5174" y="2264"/>
                <a:ext cx="382"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400" dirty="0">
                    <a:latin typeface="+mn-lt"/>
                  </a:rPr>
                  <a:t>10 </a:t>
                </a:r>
                <a:r>
                  <a:rPr lang="es-ES_tradnl" sz="1400" baseline="30000" dirty="0">
                    <a:latin typeface="+mn-lt"/>
                  </a:rPr>
                  <a:t>-10</a:t>
                </a:r>
                <a:endParaRPr lang="es-ES_tradnl" sz="2400" dirty="0">
                  <a:latin typeface="+mn-lt"/>
                </a:endParaRPr>
              </a:p>
            </p:txBody>
          </p:sp>
          <p:grpSp>
            <p:nvGrpSpPr>
              <p:cNvPr id="52" name="Group 109"/>
              <p:cNvGrpSpPr>
                <a:grpSpLocks/>
              </p:cNvGrpSpPr>
              <p:nvPr/>
            </p:nvGrpSpPr>
            <p:grpSpPr bwMode="auto">
              <a:xfrm>
                <a:off x="206" y="2155"/>
                <a:ext cx="346" cy="297"/>
                <a:chOff x="205" y="2675"/>
                <a:chExt cx="346" cy="297"/>
              </a:xfrm>
            </p:grpSpPr>
            <p:sp>
              <p:nvSpPr>
                <p:cNvPr id="66" name="Line 110"/>
                <p:cNvSpPr>
                  <a:spLocks noChangeShapeType="1"/>
                </p:cNvSpPr>
                <p:nvPr/>
              </p:nvSpPr>
              <p:spPr bwMode="auto">
                <a:xfrm>
                  <a:off x="378" y="2675"/>
                  <a:ext cx="0" cy="82"/>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67" name="Text Box 111"/>
                <p:cNvSpPr txBox="1">
                  <a:spLocks noChangeArrowheads="1"/>
                </p:cNvSpPr>
                <p:nvPr/>
              </p:nvSpPr>
              <p:spPr bwMode="auto">
                <a:xfrm>
                  <a:off x="205" y="2780"/>
                  <a:ext cx="346"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400" dirty="0">
                      <a:latin typeface="+mn-lt"/>
                    </a:rPr>
                    <a:t>10 </a:t>
                  </a:r>
                  <a:r>
                    <a:rPr lang="es-ES_tradnl" sz="1400" baseline="30000" dirty="0">
                      <a:latin typeface="+mn-lt"/>
                    </a:rPr>
                    <a:t>-1</a:t>
                  </a:r>
                  <a:endParaRPr lang="es-ES_tradnl" sz="2400" dirty="0">
                    <a:latin typeface="+mn-lt"/>
                  </a:endParaRPr>
                </a:p>
              </p:txBody>
            </p:sp>
          </p:grpSp>
          <p:sp>
            <p:nvSpPr>
              <p:cNvPr id="53" name="Line 112"/>
              <p:cNvSpPr>
                <a:spLocks noChangeShapeType="1"/>
              </p:cNvSpPr>
              <p:nvPr/>
            </p:nvSpPr>
            <p:spPr bwMode="auto">
              <a:xfrm>
                <a:off x="816" y="1680"/>
                <a:ext cx="0" cy="481"/>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54" name="Line 113"/>
              <p:cNvSpPr>
                <a:spLocks noChangeShapeType="1"/>
              </p:cNvSpPr>
              <p:nvPr/>
            </p:nvSpPr>
            <p:spPr bwMode="auto">
              <a:xfrm>
                <a:off x="1651" y="1679"/>
                <a:ext cx="0" cy="473"/>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55" name="Line 114"/>
              <p:cNvSpPr>
                <a:spLocks noChangeShapeType="1"/>
              </p:cNvSpPr>
              <p:nvPr/>
            </p:nvSpPr>
            <p:spPr bwMode="auto">
              <a:xfrm>
                <a:off x="3265" y="1684"/>
                <a:ext cx="0" cy="473"/>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56" name="Line 115"/>
              <p:cNvSpPr>
                <a:spLocks noChangeShapeType="1"/>
              </p:cNvSpPr>
              <p:nvPr/>
            </p:nvSpPr>
            <p:spPr bwMode="auto">
              <a:xfrm>
                <a:off x="4439" y="1685"/>
                <a:ext cx="0" cy="473"/>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57" name="Line 116"/>
              <p:cNvSpPr>
                <a:spLocks noChangeShapeType="1"/>
              </p:cNvSpPr>
              <p:nvPr/>
            </p:nvSpPr>
            <p:spPr bwMode="auto">
              <a:xfrm>
                <a:off x="5126" y="1681"/>
                <a:ext cx="0" cy="473"/>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58" name="Text Box 117"/>
              <p:cNvSpPr txBox="1">
                <a:spLocks noChangeArrowheads="1"/>
              </p:cNvSpPr>
              <p:nvPr/>
            </p:nvSpPr>
            <p:spPr bwMode="auto">
              <a:xfrm>
                <a:off x="237" y="1729"/>
                <a:ext cx="537" cy="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400" dirty="0">
                    <a:latin typeface="+mn-lt"/>
                  </a:rPr>
                  <a:t>Ondas</a:t>
                </a:r>
                <a:br>
                  <a:rPr lang="es-ES_tradnl" sz="1400" dirty="0">
                    <a:latin typeface="+mn-lt"/>
                  </a:rPr>
                </a:br>
                <a:r>
                  <a:rPr lang="es-ES_tradnl" sz="1400" dirty="0">
                    <a:latin typeface="+mn-lt"/>
                  </a:rPr>
                  <a:t>radio</a:t>
                </a:r>
              </a:p>
            </p:txBody>
          </p:sp>
          <p:sp>
            <p:nvSpPr>
              <p:cNvPr id="59" name="Text Box 118"/>
              <p:cNvSpPr txBox="1">
                <a:spLocks noChangeArrowheads="1"/>
              </p:cNvSpPr>
              <p:nvPr/>
            </p:nvSpPr>
            <p:spPr bwMode="auto">
              <a:xfrm>
                <a:off x="912" y="1837"/>
                <a:ext cx="705" cy="1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400" dirty="0" smtClean="0">
                    <a:latin typeface="+mn-lt"/>
                  </a:rPr>
                  <a:t>Microondas</a:t>
                </a:r>
                <a:endParaRPr lang="es-ES_tradnl" sz="1400" dirty="0">
                  <a:latin typeface="+mn-lt"/>
                </a:endParaRPr>
              </a:p>
            </p:txBody>
          </p:sp>
          <p:sp>
            <p:nvSpPr>
              <p:cNvPr id="60" name="Text Box 119"/>
              <p:cNvSpPr txBox="1">
                <a:spLocks noChangeArrowheads="1"/>
              </p:cNvSpPr>
              <p:nvPr/>
            </p:nvSpPr>
            <p:spPr bwMode="auto">
              <a:xfrm>
                <a:off x="2095" y="1824"/>
                <a:ext cx="837" cy="1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rnd">
                    <a:solidFill>
                      <a:srgbClr val="FF0000"/>
                    </a:solidFill>
                    <a:prstDash val="sysDot"/>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400" dirty="0">
                    <a:latin typeface="+mn-lt"/>
                  </a:rPr>
                  <a:t>Infrarrojo</a:t>
                </a:r>
              </a:p>
            </p:txBody>
          </p:sp>
          <p:sp>
            <p:nvSpPr>
              <p:cNvPr id="61" name="Text Box 120"/>
              <p:cNvSpPr txBox="1">
                <a:spLocks noChangeArrowheads="1"/>
              </p:cNvSpPr>
              <p:nvPr/>
            </p:nvSpPr>
            <p:spPr bwMode="auto">
              <a:xfrm>
                <a:off x="3724" y="1748"/>
                <a:ext cx="519" cy="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400" dirty="0">
                    <a:latin typeface="+mn-lt"/>
                  </a:rPr>
                  <a:t>Ultra-</a:t>
                </a:r>
                <a:br>
                  <a:rPr lang="es-ES_tradnl" sz="1400" dirty="0">
                    <a:latin typeface="+mn-lt"/>
                  </a:rPr>
                </a:br>
                <a:r>
                  <a:rPr lang="es-ES_tradnl" sz="1400" dirty="0">
                    <a:latin typeface="+mn-lt"/>
                  </a:rPr>
                  <a:t>violeta</a:t>
                </a:r>
              </a:p>
            </p:txBody>
          </p:sp>
          <p:sp>
            <p:nvSpPr>
              <p:cNvPr id="62" name="Text Box 121"/>
              <p:cNvSpPr txBox="1">
                <a:spLocks noChangeArrowheads="1"/>
              </p:cNvSpPr>
              <p:nvPr/>
            </p:nvSpPr>
            <p:spPr bwMode="auto">
              <a:xfrm>
                <a:off x="4541" y="1739"/>
                <a:ext cx="483" cy="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400" dirty="0">
                    <a:latin typeface="+mn-lt"/>
                  </a:rPr>
                  <a:t>Rayos</a:t>
                </a:r>
                <a:br>
                  <a:rPr lang="es-ES_tradnl" sz="1400" dirty="0">
                    <a:latin typeface="+mn-lt"/>
                  </a:rPr>
                </a:br>
                <a:r>
                  <a:rPr lang="es-ES_tradnl" sz="1400" dirty="0">
                    <a:latin typeface="+mn-lt"/>
                  </a:rPr>
                  <a:t>X</a:t>
                </a:r>
              </a:p>
            </p:txBody>
          </p:sp>
          <p:sp>
            <p:nvSpPr>
              <p:cNvPr id="63" name="Text Box 122"/>
              <p:cNvSpPr txBox="1">
                <a:spLocks noChangeArrowheads="1"/>
              </p:cNvSpPr>
              <p:nvPr/>
            </p:nvSpPr>
            <p:spPr bwMode="auto">
              <a:xfrm>
                <a:off x="5032" y="1748"/>
                <a:ext cx="564" cy="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400" dirty="0">
                    <a:latin typeface="+mn-lt"/>
                  </a:rPr>
                  <a:t>Rayos</a:t>
                </a:r>
                <a:br>
                  <a:rPr lang="es-ES_tradnl" sz="1400" dirty="0">
                    <a:latin typeface="+mn-lt"/>
                  </a:rPr>
                </a:br>
                <a:r>
                  <a:rPr lang="es-ES_tradnl" sz="1400" dirty="0">
                    <a:latin typeface="+mn-lt"/>
                  </a:rPr>
                  <a:t>gamma</a:t>
                </a:r>
                <a:endParaRPr lang="es-ES_tradnl" dirty="0">
                  <a:latin typeface="+mn-lt"/>
                </a:endParaRPr>
              </a:p>
            </p:txBody>
          </p:sp>
          <p:sp>
            <p:nvSpPr>
              <p:cNvPr id="64" name="Line 123"/>
              <p:cNvSpPr>
                <a:spLocks noChangeShapeType="1"/>
              </p:cNvSpPr>
              <p:nvPr/>
            </p:nvSpPr>
            <p:spPr bwMode="auto">
              <a:xfrm>
                <a:off x="5323" y="2155"/>
                <a:ext cx="0" cy="82"/>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65" name="Line 124"/>
              <p:cNvSpPr>
                <a:spLocks noChangeShapeType="1"/>
              </p:cNvSpPr>
              <p:nvPr/>
            </p:nvSpPr>
            <p:spPr bwMode="auto">
              <a:xfrm>
                <a:off x="3545" y="1684"/>
                <a:ext cx="0" cy="473"/>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grpSp>
      <p:grpSp>
        <p:nvGrpSpPr>
          <p:cNvPr id="83" name="82 Grupo"/>
          <p:cNvGrpSpPr/>
          <p:nvPr/>
        </p:nvGrpSpPr>
        <p:grpSpPr>
          <a:xfrm>
            <a:off x="2850227" y="3476744"/>
            <a:ext cx="2425700" cy="956314"/>
            <a:chOff x="2901027" y="3679944"/>
            <a:chExt cx="2425700" cy="956314"/>
          </a:xfrm>
        </p:grpSpPr>
        <p:grpSp>
          <p:nvGrpSpPr>
            <p:cNvPr id="71" name="Group 128"/>
            <p:cNvGrpSpPr>
              <a:grpSpLocks/>
            </p:cNvGrpSpPr>
            <p:nvPr/>
          </p:nvGrpSpPr>
          <p:grpSpPr bwMode="auto">
            <a:xfrm>
              <a:off x="2901027" y="4026658"/>
              <a:ext cx="2425700" cy="609600"/>
              <a:chOff x="1303" y="2736"/>
              <a:chExt cx="1528" cy="384"/>
            </a:xfrm>
          </p:grpSpPr>
          <p:sp>
            <p:nvSpPr>
              <p:cNvPr id="72" name="Line 129"/>
              <p:cNvSpPr>
                <a:spLocks noChangeShapeType="1"/>
              </p:cNvSpPr>
              <p:nvPr/>
            </p:nvSpPr>
            <p:spPr bwMode="auto">
              <a:xfrm flipV="1">
                <a:off x="1303" y="2736"/>
                <a:ext cx="0" cy="384"/>
              </a:xfrm>
              <a:prstGeom prst="line">
                <a:avLst/>
              </a:prstGeom>
              <a:noFill/>
              <a:ln w="19050">
                <a:solidFill>
                  <a:srgbClr val="0000FF"/>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73" name="Line 130"/>
              <p:cNvSpPr>
                <a:spLocks noChangeShapeType="1"/>
              </p:cNvSpPr>
              <p:nvPr/>
            </p:nvSpPr>
            <p:spPr bwMode="auto">
              <a:xfrm flipV="1">
                <a:off x="2831" y="2736"/>
                <a:ext cx="0" cy="384"/>
              </a:xfrm>
              <a:prstGeom prst="line">
                <a:avLst/>
              </a:prstGeom>
              <a:noFill/>
              <a:ln w="19050">
                <a:solidFill>
                  <a:srgbClr val="0000FF"/>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sp>
          <p:nvSpPr>
            <p:cNvPr id="75" name="Text Box 132"/>
            <p:cNvSpPr txBox="1">
              <a:spLocks noChangeArrowheads="1"/>
            </p:cNvSpPr>
            <p:nvPr/>
          </p:nvSpPr>
          <p:spPr bwMode="auto">
            <a:xfrm>
              <a:off x="3129887" y="3679944"/>
              <a:ext cx="201930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400" dirty="0">
                  <a:latin typeface="+mn-lt"/>
                </a:rPr>
                <a:t>longitud de onda (</a:t>
              </a:r>
              <a:r>
                <a:rPr lang="es-ES_tradnl" sz="1400" dirty="0">
                  <a:latin typeface="+mn-lt"/>
                  <a:sym typeface="Symbol" pitchFamily="18" charset="2"/>
                </a:rPr>
                <a:t>)</a:t>
              </a:r>
              <a:endParaRPr lang="es-ES_tradnl" sz="1400" dirty="0">
                <a:latin typeface="+mn-lt"/>
              </a:endParaRPr>
            </a:p>
          </p:txBody>
        </p:sp>
      </p:grpSp>
      <p:grpSp>
        <p:nvGrpSpPr>
          <p:cNvPr id="91" name="90 Grupo"/>
          <p:cNvGrpSpPr/>
          <p:nvPr/>
        </p:nvGrpSpPr>
        <p:grpSpPr>
          <a:xfrm>
            <a:off x="1381789" y="3823458"/>
            <a:ext cx="6335713" cy="1136650"/>
            <a:chOff x="1432589" y="4026658"/>
            <a:chExt cx="6335713" cy="1136650"/>
          </a:xfrm>
        </p:grpSpPr>
        <p:sp>
          <p:nvSpPr>
            <p:cNvPr id="74" name="Line 131"/>
            <p:cNvSpPr>
              <a:spLocks noChangeShapeType="1"/>
            </p:cNvSpPr>
            <p:nvPr/>
          </p:nvSpPr>
          <p:spPr bwMode="auto">
            <a:xfrm>
              <a:off x="2902614" y="4026658"/>
              <a:ext cx="2425700" cy="0"/>
            </a:xfrm>
            <a:prstGeom prst="line">
              <a:avLst/>
            </a:prstGeom>
            <a:noFill/>
            <a:ln w="19050">
              <a:solidFill>
                <a:srgbClr val="0000FF"/>
              </a:solidFill>
              <a:round/>
              <a:headEnd type="stealth" w="lg" len="lg"/>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nvGrpSpPr>
            <p:cNvPr id="90" name="89 Grupo"/>
            <p:cNvGrpSpPr/>
            <p:nvPr/>
          </p:nvGrpSpPr>
          <p:grpSpPr>
            <a:xfrm>
              <a:off x="1432589" y="4148896"/>
              <a:ext cx="6335713" cy="1014412"/>
              <a:chOff x="1432589" y="4148896"/>
              <a:chExt cx="6335713" cy="1014412"/>
            </a:xfrm>
          </p:grpSpPr>
          <p:sp>
            <p:nvSpPr>
              <p:cNvPr id="29" name="Line 86"/>
              <p:cNvSpPr>
                <a:spLocks noChangeShapeType="1"/>
              </p:cNvSpPr>
              <p:nvPr/>
            </p:nvSpPr>
            <p:spPr bwMode="auto">
              <a:xfrm>
                <a:off x="1432589" y="4639433"/>
                <a:ext cx="6335713" cy="6350"/>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nvGrpSpPr>
              <p:cNvPr id="85" name="84 Grupo"/>
              <p:cNvGrpSpPr/>
              <p:nvPr/>
            </p:nvGrpSpPr>
            <p:grpSpPr>
              <a:xfrm>
                <a:off x="2296189" y="4148896"/>
                <a:ext cx="5470525" cy="1014412"/>
                <a:chOff x="2296189" y="4148896"/>
                <a:chExt cx="5470525" cy="1014412"/>
              </a:xfrm>
            </p:grpSpPr>
            <p:pic>
              <p:nvPicPr>
                <p:cNvPr id="28" name="Picture 85" descr="C:\WINDOWS\Escritorio\Diapos T12\dibujos\onda.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96189" y="4148896"/>
                  <a:ext cx="4848225" cy="1014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Lst>
              </p:spPr>
            </p:pic>
            <p:sp>
              <p:nvSpPr>
                <p:cNvPr id="80" name="Text Box 137"/>
                <p:cNvSpPr txBox="1">
                  <a:spLocks noChangeArrowheads="1"/>
                </p:cNvSpPr>
                <p:nvPr/>
              </p:nvSpPr>
              <p:spPr bwMode="auto">
                <a:xfrm>
                  <a:off x="6547514" y="4293358"/>
                  <a:ext cx="121920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400" dirty="0">
                      <a:latin typeface="+mn-lt"/>
                    </a:rPr>
                    <a:t>onda larga</a:t>
                  </a:r>
                </a:p>
              </p:txBody>
            </p:sp>
          </p:grpSp>
        </p:grpSp>
      </p:grpSp>
      <p:grpSp>
        <p:nvGrpSpPr>
          <p:cNvPr id="92" name="91 Grupo"/>
          <p:cNvGrpSpPr/>
          <p:nvPr/>
        </p:nvGrpSpPr>
        <p:grpSpPr>
          <a:xfrm>
            <a:off x="1391314" y="4941058"/>
            <a:ext cx="6527800" cy="1149350"/>
            <a:chOff x="1442114" y="5144258"/>
            <a:chExt cx="6527800" cy="1149350"/>
          </a:xfrm>
        </p:grpSpPr>
        <p:grpSp>
          <p:nvGrpSpPr>
            <p:cNvPr id="76" name="Group 133"/>
            <p:cNvGrpSpPr>
              <a:grpSpLocks/>
            </p:cNvGrpSpPr>
            <p:nvPr/>
          </p:nvGrpSpPr>
          <p:grpSpPr bwMode="auto">
            <a:xfrm>
              <a:off x="2545427" y="5144258"/>
              <a:ext cx="1030287" cy="609600"/>
              <a:chOff x="1079" y="3440"/>
              <a:chExt cx="649" cy="384"/>
            </a:xfrm>
          </p:grpSpPr>
          <p:sp>
            <p:nvSpPr>
              <p:cNvPr id="77" name="Line 134"/>
              <p:cNvSpPr>
                <a:spLocks noChangeShapeType="1"/>
              </p:cNvSpPr>
              <p:nvPr/>
            </p:nvSpPr>
            <p:spPr bwMode="auto">
              <a:xfrm flipV="1">
                <a:off x="1079" y="3440"/>
                <a:ext cx="0" cy="384"/>
              </a:xfrm>
              <a:prstGeom prst="line">
                <a:avLst/>
              </a:prstGeom>
              <a:noFill/>
              <a:ln w="19050">
                <a:solidFill>
                  <a:srgbClr val="0000FF"/>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78" name="Line 135"/>
              <p:cNvSpPr>
                <a:spLocks noChangeShapeType="1"/>
              </p:cNvSpPr>
              <p:nvPr/>
            </p:nvSpPr>
            <p:spPr bwMode="auto">
              <a:xfrm flipV="1">
                <a:off x="1728" y="3440"/>
                <a:ext cx="0" cy="384"/>
              </a:xfrm>
              <a:prstGeom prst="line">
                <a:avLst/>
              </a:prstGeom>
              <a:noFill/>
              <a:ln w="19050">
                <a:solidFill>
                  <a:srgbClr val="0000FF"/>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sp>
          <p:nvSpPr>
            <p:cNvPr id="79" name="Line 136"/>
            <p:cNvSpPr>
              <a:spLocks noChangeShapeType="1"/>
            </p:cNvSpPr>
            <p:nvPr/>
          </p:nvSpPr>
          <p:spPr bwMode="auto">
            <a:xfrm>
              <a:off x="2545427" y="5144258"/>
              <a:ext cx="1030287" cy="0"/>
            </a:xfrm>
            <a:prstGeom prst="line">
              <a:avLst/>
            </a:prstGeom>
            <a:noFill/>
            <a:ln w="19050">
              <a:solidFill>
                <a:srgbClr val="0000FF"/>
              </a:solidFill>
              <a:round/>
              <a:headEnd type="stealth" w="lg" len="lg"/>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nvGrpSpPr>
            <p:cNvPr id="89" name="88 Grupo"/>
            <p:cNvGrpSpPr/>
            <p:nvPr/>
          </p:nvGrpSpPr>
          <p:grpSpPr>
            <a:xfrm>
              <a:off x="1442114" y="5241096"/>
              <a:ext cx="6527800" cy="1052512"/>
              <a:chOff x="1442114" y="5241096"/>
              <a:chExt cx="6527800" cy="1052512"/>
            </a:xfrm>
          </p:grpSpPr>
          <p:sp>
            <p:nvSpPr>
              <p:cNvPr id="30" name="Line 87"/>
              <p:cNvSpPr>
                <a:spLocks noChangeShapeType="1"/>
              </p:cNvSpPr>
              <p:nvPr/>
            </p:nvSpPr>
            <p:spPr bwMode="auto">
              <a:xfrm flipV="1">
                <a:off x="1442114" y="5760208"/>
                <a:ext cx="6346825" cy="9525"/>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nvGrpSpPr>
              <p:cNvPr id="68" name="Group 125"/>
              <p:cNvGrpSpPr>
                <a:grpSpLocks/>
              </p:cNvGrpSpPr>
              <p:nvPr/>
            </p:nvGrpSpPr>
            <p:grpSpPr bwMode="auto">
              <a:xfrm>
                <a:off x="2285077" y="5241096"/>
                <a:ext cx="4137025" cy="1052512"/>
                <a:chOff x="1371" y="3477"/>
                <a:chExt cx="2606" cy="663"/>
              </a:xfrm>
            </p:grpSpPr>
            <p:pic>
              <p:nvPicPr>
                <p:cNvPr id="69" name="Picture 126" descr="C:\WINDOWS\Escritorio\Diapos T12\dibujos\onda.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 y="3477"/>
                  <a:ext cx="1310" cy="6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Lst>
              </p:spPr>
            </p:pic>
            <p:pic>
              <p:nvPicPr>
                <p:cNvPr id="70" name="Picture 127" descr="C:\WINDOWS\Escritorio\Diapos T12\dibujos\onda.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7" y="3501"/>
                  <a:ext cx="1310" cy="6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Lst>
              </p:spPr>
            </p:pic>
          </p:grpSp>
          <p:sp>
            <p:nvSpPr>
              <p:cNvPr id="81" name="Text Box 138"/>
              <p:cNvSpPr txBox="1">
                <a:spLocks noChangeArrowheads="1"/>
              </p:cNvSpPr>
              <p:nvPr/>
            </p:nvSpPr>
            <p:spPr bwMode="auto">
              <a:xfrm>
                <a:off x="6293514" y="5334758"/>
                <a:ext cx="167640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400" dirty="0">
                    <a:latin typeface="+mn-lt"/>
                  </a:rPr>
                  <a:t>onda más corta</a:t>
                </a:r>
              </a:p>
            </p:txBody>
          </p:sp>
        </p:grpSp>
      </p:grpSp>
      <p:grpSp>
        <p:nvGrpSpPr>
          <p:cNvPr id="82" name="81 Grupo"/>
          <p:cNvGrpSpPr/>
          <p:nvPr/>
        </p:nvGrpSpPr>
        <p:grpSpPr>
          <a:xfrm>
            <a:off x="2091898" y="1502771"/>
            <a:ext cx="5343820" cy="723545"/>
            <a:chOff x="2142698" y="1705971"/>
            <a:chExt cx="5343820" cy="723545"/>
          </a:xfrm>
        </p:grpSpPr>
        <p:grpSp>
          <p:nvGrpSpPr>
            <p:cNvPr id="23" name="Group 80"/>
            <p:cNvGrpSpPr>
              <a:grpSpLocks/>
            </p:cNvGrpSpPr>
            <p:nvPr/>
          </p:nvGrpSpPr>
          <p:grpSpPr bwMode="auto">
            <a:xfrm>
              <a:off x="2905836" y="1705971"/>
              <a:ext cx="3795215" cy="723545"/>
              <a:chOff x="1391" y="960"/>
              <a:chExt cx="2998" cy="867"/>
            </a:xfrm>
          </p:grpSpPr>
          <p:pic>
            <p:nvPicPr>
              <p:cNvPr id="24" name="Picture 81" descr="D:\RAFA\espectr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92" y="960"/>
                <a:ext cx="2997" cy="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Line 82"/>
              <p:cNvSpPr>
                <a:spLocks noChangeShapeType="1"/>
              </p:cNvSpPr>
              <p:nvPr/>
            </p:nvSpPr>
            <p:spPr bwMode="auto">
              <a:xfrm flipH="1" flipV="1">
                <a:off x="1391" y="1500"/>
                <a:ext cx="1863" cy="327"/>
              </a:xfrm>
              <a:prstGeom prst="line">
                <a:avLst/>
              </a:prstGeom>
              <a:noFill/>
              <a:ln w="19050">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6" name="Line 83"/>
              <p:cNvSpPr>
                <a:spLocks noChangeShapeType="1"/>
              </p:cNvSpPr>
              <p:nvPr/>
            </p:nvSpPr>
            <p:spPr bwMode="auto">
              <a:xfrm flipV="1">
                <a:off x="3527" y="1509"/>
                <a:ext cx="854" cy="318"/>
              </a:xfrm>
              <a:prstGeom prst="line">
                <a:avLst/>
              </a:prstGeom>
              <a:noFill/>
              <a:ln w="19050">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7" name="Text Box 84"/>
              <p:cNvSpPr txBox="1">
                <a:spLocks noChangeArrowheads="1"/>
              </p:cNvSpPr>
              <p:nvPr/>
            </p:nvSpPr>
            <p:spPr bwMode="auto">
              <a:xfrm>
                <a:off x="2931" y="1461"/>
                <a:ext cx="1127"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dirty="0">
                    <a:latin typeface="+mj-lt"/>
                  </a:rPr>
                  <a:t>VISIBLE</a:t>
                </a:r>
              </a:p>
            </p:txBody>
          </p:sp>
        </p:grpSp>
        <mc:AlternateContent xmlns:mc="http://schemas.openxmlformats.org/markup-compatibility/2006" xmlns:a14="http://schemas.microsoft.com/office/drawing/2010/main">
          <mc:Choice Requires="a14">
            <p:sp>
              <p:nvSpPr>
                <p:cNvPr id="21" name="20 CuadroTexto"/>
                <p:cNvSpPr txBox="1"/>
                <p:nvPr/>
              </p:nvSpPr>
              <p:spPr>
                <a:xfrm>
                  <a:off x="2142698" y="1774209"/>
                  <a:ext cx="824135" cy="307777"/>
                </a:xfrm>
                <a:prstGeom prst="rect">
                  <a:avLst/>
                </a:prstGeom>
                <a:noFill/>
              </p:spPr>
              <p:txBody>
                <a:bodyPr wrap="none" rtlCol="0">
                  <a:spAutoFit/>
                </a:bodyPr>
                <a:lstStyle/>
                <a:p>
                  <a:pPr/>
                  <a14:m>
                    <m:oMathPara xmlns:m="http://schemas.openxmlformats.org/officeDocument/2006/math">
                      <m:oMathParaPr>
                        <m:jc m:val="right"/>
                      </m:oMathParaPr>
                      <m:oMath xmlns:m="http://schemas.openxmlformats.org/officeDocument/2006/math">
                        <m:r>
                          <a:rPr lang="es-ES" sz="1400" b="0" i="1" smtClean="0">
                            <a:latin typeface="Cambria Math"/>
                          </a:rPr>
                          <m:t>780 </m:t>
                        </m:r>
                        <m:r>
                          <a:rPr lang="es-ES" sz="1400" b="0" i="1" smtClean="0">
                            <a:latin typeface="Cambria Math"/>
                          </a:rPr>
                          <m:t>𝑛𝑚</m:t>
                        </m:r>
                      </m:oMath>
                    </m:oMathPara>
                  </a14:m>
                  <a:endParaRPr lang="es-ES" sz="1400" dirty="0"/>
                </a:p>
              </p:txBody>
            </p:sp>
          </mc:Choice>
          <mc:Fallback xmlns="">
            <p:sp>
              <p:nvSpPr>
                <p:cNvPr id="21" name="20 CuadroTexto"/>
                <p:cNvSpPr txBox="1">
                  <a:spLocks noRot="1" noChangeAspect="1" noMove="1" noResize="1" noEditPoints="1" noAdjustHandles="1" noChangeArrowheads="1" noChangeShapeType="1" noTextEdit="1"/>
                </p:cNvSpPr>
                <p:nvPr/>
              </p:nvSpPr>
              <p:spPr>
                <a:xfrm>
                  <a:off x="2142698" y="1774209"/>
                  <a:ext cx="824135" cy="307777"/>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4" name="83 CuadroTexto"/>
                <p:cNvSpPr txBox="1"/>
                <p:nvPr/>
              </p:nvSpPr>
              <p:spPr>
                <a:xfrm>
                  <a:off x="6662382" y="1776484"/>
                  <a:ext cx="824136" cy="307777"/>
                </a:xfrm>
                <a:prstGeom prst="rect">
                  <a:avLst/>
                </a:prstGeom>
                <a:noFill/>
              </p:spPr>
              <p:txBody>
                <a:bodyPr wrap="none" rtlCol="0">
                  <a:spAutoFit/>
                </a:bodyPr>
                <a:lstStyle/>
                <a:p>
                  <a:pPr/>
                  <a14:m>
                    <m:oMathPara xmlns:m="http://schemas.openxmlformats.org/officeDocument/2006/math">
                      <m:oMathParaPr>
                        <m:jc m:val="left"/>
                      </m:oMathParaPr>
                      <m:oMath xmlns:m="http://schemas.openxmlformats.org/officeDocument/2006/math">
                        <m:r>
                          <a:rPr lang="es-ES" sz="1400" i="1" smtClean="0">
                            <a:latin typeface="Cambria Math"/>
                          </a:rPr>
                          <m:t>4</m:t>
                        </m:r>
                        <m:r>
                          <a:rPr lang="es-ES" sz="1400" b="0" i="1" smtClean="0">
                            <a:latin typeface="Cambria Math"/>
                          </a:rPr>
                          <m:t>00 </m:t>
                        </m:r>
                        <m:r>
                          <a:rPr lang="es-ES" sz="1400" b="0" i="1" smtClean="0">
                            <a:latin typeface="Cambria Math"/>
                          </a:rPr>
                          <m:t>𝑛𝑚</m:t>
                        </m:r>
                      </m:oMath>
                    </m:oMathPara>
                  </a14:m>
                  <a:endParaRPr lang="es-ES" sz="1400" dirty="0"/>
                </a:p>
              </p:txBody>
            </p:sp>
          </mc:Choice>
          <mc:Fallback xmlns="">
            <p:sp>
              <p:nvSpPr>
                <p:cNvPr id="84" name="83 CuadroTexto"/>
                <p:cNvSpPr txBox="1">
                  <a:spLocks noRot="1" noChangeAspect="1" noMove="1" noResize="1" noEditPoints="1" noAdjustHandles="1" noChangeArrowheads="1" noChangeShapeType="1" noTextEdit="1"/>
                </p:cNvSpPr>
                <p:nvPr/>
              </p:nvSpPr>
              <p:spPr>
                <a:xfrm>
                  <a:off x="6662382" y="1776484"/>
                  <a:ext cx="824136" cy="307777"/>
                </a:xfrm>
                <a:prstGeom prst="rect">
                  <a:avLst/>
                </a:prstGeom>
                <a:blipFill rotWithShape="1">
                  <a:blip r:embed="rId5"/>
                  <a:stretch>
                    <a:fillRect/>
                  </a:stretch>
                </a:blipFill>
              </p:spPr>
              <p:txBody>
                <a:bodyPr/>
                <a:lstStyle/>
                <a:p>
                  <a:r>
                    <a:rPr lang="es-ES">
                      <a:noFill/>
                    </a:rPr>
                    <a:t> </a:t>
                  </a:r>
                </a:p>
              </p:txBody>
            </p:sp>
          </mc:Fallback>
        </mc:AlternateContent>
      </p:grpSp>
      <p:sp>
        <p:nvSpPr>
          <p:cNvPr id="93" name="92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94" name="93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95"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18</a:t>
            </a:fld>
            <a:endParaRPr lang="es-ES" dirty="0">
              <a:solidFill>
                <a:schemeClr val="accent6">
                  <a:lumMod val="50000"/>
                </a:schemeClr>
              </a:solidFill>
            </a:endParaRPr>
          </a:p>
        </p:txBody>
      </p:sp>
    </p:spTree>
    <p:extLst>
      <p:ext uri="{BB962C8B-B14F-4D97-AF65-F5344CB8AC3E}">
        <p14:creationId xmlns:p14="http://schemas.microsoft.com/office/powerpoint/2010/main" val="424636707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to="" calcmode="lin" valueType="num">
                                      <p:cBhvr>
                                        <p:cTn id="7" dur="1" fill="hold"/>
                                        <p:tgtEl>
                                          <p:spTgt spid="2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up)">
                                      <p:cBhvr>
                                        <p:cTn id="12" dur="10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82"/>
                                        </p:tgtEl>
                                        <p:attrNameLst>
                                          <p:attrName>style.visibility</p:attrName>
                                        </p:attrNameLst>
                                      </p:cBhvr>
                                      <p:to>
                                        <p:strVal val="visible"/>
                                      </p:to>
                                    </p:set>
                                    <p:anim to="" calcmode="lin" valueType="num">
                                      <p:cBhvr>
                                        <p:cTn id="17" dur="1" fill="hold"/>
                                        <p:tgtEl>
                                          <p:spTgt spid="82"/>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wipe(left)">
                                      <p:cBhvr>
                                        <p:cTn id="22" dur="1000"/>
                                        <p:tgtEl>
                                          <p:spTgt spid="9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wipe(up)">
                                      <p:cBhvr>
                                        <p:cTn id="27" dur="1000"/>
                                        <p:tgtEl>
                                          <p:spTgt spid="8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92"/>
                                        </p:tgtEl>
                                        <p:attrNameLst>
                                          <p:attrName>style.visibility</p:attrName>
                                        </p:attrNameLst>
                                      </p:cBhvr>
                                      <p:to>
                                        <p:strVal val="visible"/>
                                      </p:to>
                                    </p:set>
                                    <p:animEffect transition="in" filter="wipe(left)">
                                      <p:cBhvr>
                                        <p:cTn id="32" dur="10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19 CuadroTexto"/>
          <p:cNvSpPr txBox="1"/>
          <p:nvPr/>
        </p:nvSpPr>
        <p:spPr>
          <a:xfrm>
            <a:off x="357306" y="871370"/>
            <a:ext cx="2811439" cy="369332"/>
          </a:xfrm>
          <a:prstGeom prst="rect">
            <a:avLst/>
          </a:prstGeom>
          <a:noFill/>
        </p:spPr>
        <p:txBody>
          <a:bodyPr wrap="square" rtlCol="0">
            <a:spAutoFit/>
          </a:bodyPr>
          <a:lstStyle/>
          <a:p>
            <a:r>
              <a:rPr lang="es-ES" b="1" dirty="0" smtClean="0">
                <a:solidFill>
                  <a:srgbClr val="C00000"/>
                </a:solidFill>
              </a:rPr>
              <a:t>4.2. </a:t>
            </a:r>
            <a:r>
              <a:rPr lang="es-ES" b="1" dirty="0" smtClean="0">
                <a:solidFill>
                  <a:srgbClr val="00B050"/>
                </a:solidFill>
              </a:rPr>
              <a:t>Espectros atómicos </a:t>
            </a:r>
            <a:endParaRPr lang="es-ES" b="1" dirty="0">
              <a:solidFill>
                <a:srgbClr val="00B050"/>
              </a:solidFill>
            </a:endParaRPr>
          </a:p>
        </p:txBody>
      </p:sp>
      <p:sp>
        <p:nvSpPr>
          <p:cNvPr id="2" name="1 CuadroTexto"/>
          <p:cNvSpPr txBox="1"/>
          <p:nvPr/>
        </p:nvSpPr>
        <p:spPr>
          <a:xfrm>
            <a:off x="365077" y="1305258"/>
            <a:ext cx="2289666" cy="369332"/>
          </a:xfrm>
          <a:prstGeom prst="rect">
            <a:avLst/>
          </a:prstGeom>
          <a:noFill/>
        </p:spPr>
        <p:txBody>
          <a:bodyPr wrap="none" rtlCol="0">
            <a:spAutoFit/>
          </a:bodyPr>
          <a:lstStyle/>
          <a:p>
            <a:r>
              <a:rPr lang="es-ES" b="1" dirty="0" smtClean="0">
                <a:solidFill>
                  <a:srgbClr val="C00000"/>
                </a:solidFill>
              </a:rPr>
              <a:t>Espectros de emisión</a:t>
            </a:r>
            <a:endParaRPr lang="es-ES" b="1" dirty="0">
              <a:solidFill>
                <a:srgbClr val="C00000"/>
              </a:solidFill>
            </a:endParaRPr>
          </a:p>
        </p:txBody>
      </p:sp>
      <p:grpSp>
        <p:nvGrpSpPr>
          <p:cNvPr id="92" name="Group 89"/>
          <p:cNvGrpSpPr>
            <a:grpSpLocks/>
          </p:cNvGrpSpPr>
          <p:nvPr/>
        </p:nvGrpSpPr>
        <p:grpSpPr bwMode="auto">
          <a:xfrm>
            <a:off x="1717675" y="5067300"/>
            <a:ext cx="6311900" cy="812800"/>
            <a:chOff x="960" y="3408"/>
            <a:chExt cx="3976" cy="512"/>
          </a:xfrm>
        </p:grpSpPr>
        <p:sp>
          <p:nvSpPr>
            <p:cNvPr id="93" name="Rectangle 90"/>
            <p:cNvSpPr>
              <a:spLocks noChangeArrowheads="1"/>
            </p:cNvSpPr>
            <p:nvPr/>
          </p:nvSpPr>
          <p:spPr bwMode="auto">
            <a:xfrm>
              <a:off x="960" y="3408"/>
              <a:ext cx="3976" cy="512"/>
            </a:xfrm>
            <a:prstGeom prst="rect">
              <a:avLst/>
            </a:prstGeom>
            <a:solidFill>
              <a:schemeClr val="tx1"/>
            </a:solidFill>
            <a:ln>
              <a:noFill/>
            </a:ln>
            <a:effectLst/>
            <a:extLst>
              <a:ext uri="{91240B29-F687-4F45-9708-019B960494DF}">
                <a14:hiddenLine xmlns:a14="http://schemas.microsoft.com/office/drawing/2010/main" w="28575">
                  <a:solidFill>
                    <a:schemeClr val="accent1"/>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dirty="0"/>
            </a:p>
          </p:txBody>
        </p:sp>
        <p:sp>
          <p:nvSpPr>
            <p:cNvPr id="94" name="Line 91"/>
            <p:cNvSpPr>
              <a:spLocks noChangeShapeType="1"/>
            </p:cNvSpPr>
            <p:nvPr/>
          </p:nvSpPr>
          <p:spPr bwMode="auto">
            <a:xfrm>
              <a:off x="1840" y="3408"/>
              <a:ext cx="0" cy="512"/>
            </a:xfrm>
            <a:prstGeom prst="line">
              <a:avLst/>
            </a:prstGeom>
            <a:noFill/>
            <a:ln w="38100">
              <a:solidFill>
                <a:srgbClr val="FF7C80"/>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dirty="0"/>
            </a:p>
          </p:txBody>
        </p:sp>
        <p:sp>
          <p:nvSpPr>
            <p:cNvPr id="95" name="Line 92"/>
            <p:cNvSpPr>
              <a:spLocks noChangeShapeType="1"/>
            </p:cNvSpPr>
            <p:nvPr/>
          </p:nvSpPr>
          <p:spPr bwMode="auto">
            <a:xfrm>
              <a:off x="3136" y="3408"/>
              <a:ext cx="0" cy="512"/>
            </a:xfrm>
            <a:prstGeom prst="line">
              <a:avLst/>
            </a:prstGeom>
            <a:noFill/>
            <a:ln w="38100">
              <a:solidFill>
                <a:srgbClr val="CCFF99"/>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dirty="0"/>
            </a:p>
          </p:txBody>
        </p:sp>
        <p:sp>
          <p:nvSpPr>
            <p:cNvPr id="96" name="Line 93"/>
            <p:cNvSpPr>
              <a:spLocks noChangeShapeType="1"/>
            </p:cNvSpPr>
            <p:nvPr/>
          </p:nvSpPr>
          <p:spPr bwMode="auto">
            <a:xfrm>
              <a:off x="3968" y="3408"/>
              <a:ext cx="0" cy="512"/>
            </a:xfrm>
            <a:prstGeom prst="line">
              <a:avLst/>
            </a:prstGeom>
            <a:noFill/>
            <a:ln w="38100">
              <a:solidFill>
                <a:srgbClr val="6666FF"/>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dirty="0"/>
            </a:p>
          </p:txBody>
        </p:sp>
        <p:sp>
          <p:nvSpPr>
            <p:cNvPr id="97" name="Line 94"/>
            <p:cNvSpPr>
              <a:spLocks noChangeShapeType="1"/>
            </p:cNvSpPr>
            <p:nvPr/>
          </p:nvSpPr>
          <p:spPr bwMode="auto">
            <a:xfrm>
              <a:off x="4616" y="3408"/>
              <a:ext cx="0" cy="512"/>
            </a:xfrm>
            <a:prstGeom prst="line">
              <a:avLst/>
            </a:prstGeom>
            <a:noFill/>
            <a:ln w="38100">
              <a:solidFill>
                <a:srgbClr val="9900CC"/>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dirty="0"/>
            </a:p>
          </p:txBody>
        </p:sp>
      </p:grpSp>
      <p:grpSp>
        <p:nvGrpSpPr>
          <p:cNvPr id="28" name="27 Grupo"/>
          <p:cNvGrpSpPr/>
          <p:nvPr/>
        </p:nvGrpSpPr>
        <p:grpSpPr>
          <a:xfrm>
            <a:off x="648600" y="2171700"/>
            <a:ext cx="7873100" cy="2085975"/>
            <a:chOff x="648600" y="2171700"/>
            <a:chExt cx="7873100" cy="2085975"/>
          </a:xfrm>
        </p:grpSpPr>
        <p:pic>
          <p:nvPicPr>
            <p:cNvPr id="82" name="Picture 79" descr="C:\WINDOWS\Escritorio\Diapos T12\dibujos\polarizaabs.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82800" y="2362200"/>
              <a:ext cx="819150"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 name="Picture 80" descr="C:\WINDOWS\Escritorio\Diapos T12\dibujos\prismaabs.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7850" y="3162300"/>
              <a:ext cx="1066800"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 name="Picture 81" descr="C:\WINDOWS\Escritorio\Diapos T12\dibujos\tubo.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22400" y="2171700"/>
              <a:ext cx="474663"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 name="Picture 82" descr="C:\WINDOWS\Escritorio\Diapos T12\dibujos\pantallaabs.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73788" y="2324100"/>
              <a:ext cx="2347912"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 name="Picture 83" descr="C:\WINDOWS\Escritorio\Diapos T12\dibujos\hazabs3.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5050" y="3467100"/>
              <a:ext cx="4953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 name="Picture 84" descr="C:\WINDOWS\Escritorio\Diapos T12\dibujos\hazabs4.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32400" y="2830513"/>
              <a:ext cx="2892425"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 name="Picture 85" descr="C:\WINDOWS\Escritorio\Diapos T12\dibujos\hazabs1.g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08238" y="2871788"/>
              <a:ext cx="99060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 name="Picture 86" descr="C:\WINDOWS\Escritorio\Diapos T12\dibujos\polarizaabs.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71800" y="2667000"/>
              <a:ext cx="819150"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 name="Picture 87" descr="C:\WINDOWS\Escritorio\Diapos T12\dibujos\hazabs2.gi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409950" y="3200400"/>
              <a:ext cx="14478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 name="Text Box 95"/>
            <p:cNvSpPr txBox="1">
              <a:spLocks noChangeArrowheads="1"/>
            </p:cNvSpPr>
            <p:nvPr/>
          </p:nvSpPr>
          <p:spPr bwMode="auto">
            <a:xfrm>
              <a:off x="4474523" y="2724435"/>
              <a:ext cx="91440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400" dirty="0">
                  <a:latin typeface="+mn-lt"/>
                </a:rPr>
                <a:t>Prisma</a:t>
              </a:r>
            </a:p>
          </p:txBody>
        </p:sp>
        <p:sp>
          <p:nvSpPr>
            <p:cNvPr id="99" name="Text Box 96"/>
            <p:cNvSpPr txBox="1">
              <a:spLocks noChangeArrowheads="1"/>
            </p:cNvSpPr>
            <p:nvPr/>
          </p:nvSpPr>
          <p:spPr bwMode="auto">
            <a:xfrm>
              <a:off x="648600" y="2572034"/>
              <a:ext cx="1219200"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400" dirty="0">
                  <a:latin typeface="+mn-lt"/>
                </a:rPr>
                <a:t>Tubo con hidrógeno</a:t>
              </a:r>
            </a:p>
          </p:txBody>
        </p:sp>
      </p:grpSp>
      <p:sp>
        <p:nvSpPr>
          <p:cNvPr id="100" name="Text Box 97"/>
          <p:cNvSpPr txBox="1">
            <a:spLocks noChangeArrowheads="1"/>
          </p:cNvSpPr>
          <p:nvPr/>
        </p:nvSpPr>
        <p:spPr bwMode="auto">
          <a:xfrm>
            <a:off x="2708275" y="4656730"/>
            <a:ext cx="434340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400" dirty="0">
                <a:solidFill>
                  <a:srgbClr val="0000FF"/>
                </a:solidFill>
                <a:latin typeface="+mn-lt"/>
              </a:rPr>
              <a:t>Espectro de emisión del hidrógeno</a:t>
            </a:r>
          </a:p>
        </p:txBody>
      </p:sp>
      <p:sp>
        <p:nvSpPr>
          <p:cNvPr id="29" name="28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30" name="29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31"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19</a:t>
            </a:fld>
            <a:endParaRPr lang="es-ES" dirty="0">
              <a:solidFill>
                <a:schemeClr val="accent6">
                  <a:lumMod val="50000"/>
                </a:schemeClr>
              </a:solidFill>
            </a:endParaRPr>
          </a:p>
        </p:txBody>
      </p:sp>
    </p:spTree>
    <p:extLst>
      <p:ext uri="{BB962C8B-B14F-4D97-AF65-F5344CB8AC3E}">
        <p14:creationId xmlns:p14="http://schemas.microsoft.com/office/powerpoint/2010/main" val="314319766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10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0"/>
                                        </p:tgtEl>
                                        <p:attrNameLst>
                                          <p:attrName>style.visibility</p:attrName>
                                        </p:attrNameLst>
                                      </p:cBhvr>
                                      <p:to>
                                        <p:strVal val="visible"/>
                                      </p:to>
                                    </p:set>
                                    <p:animEffect transition="in" filter="wipe(left)">
                                      <p:cBhvr>
                                        <p:cTn id="22" dur="1000"/>
                                        <p:tgtEl>
                                          <p:spTgt spid="10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92"/>
                                        </p:tgtEl>
                                        <p:attrNameLst>
                                          <p:attrName>style.visibility</p:attrName>
                                        </p:attrNameLst>
                                      </p:cBhvr>
                                      <p:to>
                                        <p:strVal val="visible"/>
                                      </p:to>
                                    </p:set>
                                    <p:animEffect transition="in" filter="wipe(left)">
                                      <p:cBhvr>
                                        <p:cTn id="27" dur="10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p:bldP spid="100"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19 CuadroTexto"/>
          <p:cNvSpPr txBox="1"/>
          <p:nvPr/>
        </p:nvSpPr>
        <p:spPr>
          <a:xfrm>
            <a:off x="357306" y="820570"/>
            <a:ext cx="2811439" cy="369332"/>
          </a:xfrm>
          <a:prstGeom prst="rect">
            <a:avLst/>
          </a:prstGeom>
          <a:noFill/>
        </p:spPr>
        <p:txBody>
          <a:bodyPr wrap="square" rtlCol="0">
            <a:spAutoFit/>
          </a:bodyPr>
          <a:lstStyle/>
          <a:p>
            <a:r>
              <a:rPr lang="es-ES" b="1" dirty="0" smtClean="0">
                <a:solidFill>
                  <a:srgbClr val="C00000"/>
                </a:solidFill>
              </a:rPr>
              <a:t>4.2. </a:t>
            </a:r>
            <a:r>
              <a:rPr lang="es-ES" b="1" dirty="0" smtClean="0">
                <a:solidFill>
                  <a:srgbClr val="00B050"/>
                </a:solidFill>
              </a:rPr>
              <a:t>Espectros atómicos </a:t>
            </a:r>
            <a:endParaRPr lang="es-ES" b="1" dirty="0">
              <a:solidFill>
                <a:srgbClr val="00B050"/>
              </a:solidFill>
            </a:endParaRPr>
          </a:p>
        </p:txBody>
      </p:sp>
      <p:sp>
        <p:nvSpPr>
          <p:cNvPr id="2" name="1 CuadroTexto"/>
          <p:cNvSpPr txBox="1"/>
          <p:nvPr/>
        </p:nvSpPr>
        <p:spPr>
          <a:xfrm>
            <a:off x="339677" y="1267158"/>
            <a:ext cx="2466444" cy="369332"/>
          </a:xfrm>
          <a:prstGeom prst="rect">
            <a:avLst/>
          </a:prstGeom>
          <a:noFill/>
        </p:spPr>
        <p:txBody>
          <a:bodyPr wrap="none" rtlCol="0">
            <a:spAutoFit/>
          </a:bodyPr>
          <a:lstStyle/>
          <a:p>
            <a:r>
              <a:rPr lang="es-ES" b="1" dirty="0" smtClean="0">
                <a:solidFill>
                  <a:srgbClr val="C00000"/>
                </a:solidFill>
              </a:rPr>
              <a:t>Espectros de absorción</a:t>
            </a:r>
            <a:endParaRPr lang="es-ES" b="1" dirty="0">
              <a:solidFill>
                <a:srgbClr val="C00000"/>
              </a:solidFill>
            </a:endParaRPr>
          </a:p>
        </p:txBody>
      </p:sp>
      <p:grpSp>
        <p:nvGrpSpPr>
          <p:cNvPr id="46" name="Group 89"/>
          <p:cNvGrpSpPr>
            <a:grpSpLocks/>
          </p:cNvGrpSpPr>
          <p:nvPr/>
        </p:nvGrpSpPr>
        <p:grpSpPr bwMode="auto">
          <a:xfrm>
            <a:off x="1690047" y="5054694"/>
            <a:ext cx="6294438" cy="819150"/>
            <a:chOff x="961" y="2831"/>
            <a:chExt cx="3965" cy="516"/>
          </a:xfrm>
        </p:grpSpPr>
        <p:pic>
          <p:nvPicPr>
            <p:cNvPr id="47" name="Picture 90" descr="D:\RAFA\espectr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1" y="2831"/>
              <a:ext cx="3965" cy="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Line 91"/>
            <p:cNvSpPr>
              <a:spLocks noChangeShapeType="1"/>
            </p:cNvSpPr>
            <p:nvPr/>
          </p:nvSpPr>
          <p:spPr bwMode="auto">
            <a:xfrm flipV="1">
              <a:off x="1840" y="2837"/>
              <a:ext cx="0" cy="504"/>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dirty="0"/>
            </a:p>
          </p:txBody>
        </p:sp>
        <p:sp>
          <p:nvSpPr>
            <p:cNvPr id="49" name="Line 92"/>
            <p:cNvSpPr>
              <a:spLocks noChangeShapeType="1"/>
            </p:cNvSpPr>
            <p:nvPr/>
          </p:nvSpPr>
          <p:spPr bwMode="auto">
            <a:xfrm flipV="1">
              <a:off x="3128" y="2836"/>
              <a:ext cx="0" cy="504"/>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dirty="0"/>
            </a:p>
          </p:txBody>
        </p:sp>
        <p:sp>
          <p:nvSpPr>
            <p:cNvPr id="50" name="Line 93"/>
            <p:cNvSpPr>
              <a:spLocks noChangeShapeType="1"/>
            </p:cNvSpPr>
            <p:nvPr/>
          </p:nvSpPr>
          <p:spPr bwMode="auto">
            <a:xfrm flipV="1">
              <a:off x="3968" y="2836"/>
              <a:ext cx="0" cy="504"/>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dirty="0"/>
            </a:p>
          </p:txBody>
        </p:sp>
        <p:sp>
          <p:nvSpPr>
            <p:cNvPr id="51" name="Line 94"/>
            <p:cNvSpPr>
              <a:spLocks noChangeShapeType="1"/>
            </p:cNvSpPr>
            <p:nvPr/>
          </p:nvSpPr>
          <p:spPr bwMode="auto">
            <a:xfrm flipV="1">
              <a:off x="4624" y="2836"/>
              <a:ext cx="0" cy="504"/>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400" dirty="0"/>
            </a:p>
          </p:txBody>
        </p:sp>
      </p:grpSp>
      <p:grpSp>
        <p:nvGrpSpPr>
          <p:cNvPr id="29" name="28 Grupo"/>
          <p:cNvGrpSpPr/>
          <p:nvPr/>
        </p:nvGrpSpPr>
        <p:grpSpPr>
          <a:xfrm>
            <a:off x="418531" y="1825862"/>
            <a:ext cx="8253982" cy="2777888"/>
            <a:chOff x="151831" y="1825862"/>
            <a:chExt cx="8253982" cy="2777888"/>
          </a:xfrm>
        </p:grpSpPr>
        <p:pic>
          <p:nvPicPr>
            <p:cNvPr id="37" name="Picture 79" descr="D:\dibujos quimica\prismagif.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2800" y="3227388"/>
              <a:ext cx="1404938" cy="137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80" descr="D:\dibujos quimica\luz.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3900" y="2203450"/>
              <a:ext cx="623888" cy="110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81" descr="D:\dibujos quimica\pantall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69125" y="2665413"/>
              <a:ext cx="1436688"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82" descr="D:\dibujos quimica\descomposicion.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07075" y="2976563"/>
              <a:ext cx="2325688"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83" descr="D:\dibujos quimica\haz1gif.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04900" y="2584450"/>
              <a:ext cx="698500"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84" descr="D:\dibujos quimica\botellagif.g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31938" y="2055813"/>
              <a:ext cx="782637"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85" descr="D:\dibujos quimica\haz2gif.gi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019300" y="2876550"/>
              <a:ext cx="1485900"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86" descr="D:\dibujos quimica\polarizador.jpg"/>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49575" y="2695575"/>
              <a:ext cx="895350"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87" descr="D:\dibujos quimica\haz3gif.gif"/>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330575" y="3208338"/>
              <a:ext cx="1839913"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Text Box 95"/>
            <p:cNvSpPr txBox="1">
              <a:spLocks noChangeArrowheads="1"/>
            </p:cNvSpPr>
            <p:nvPr/>
          </p:nvSpPr>
          <p:spPr bwMode="auto">
            <a:xfrm>
              <a:off x="4914900" y="2813050"/>
              <a:ext cx="91440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400" dirty="0">
                  <a:latin typeface="+mn-lt"/>
                </a:rPr>
                <a:t>Prisma</a:t>
              </a:r>
            </a:p>
          </p:txBody>
        </p:sp>
        <p:sp>
          <p:nvSpPr>
            <p:cNvPr id="53" name="Text Box 96"/>
            <p:cNvSpPr txBox="1">
              <a:spLocks noChangeArrowheads="1"/>
            </p:cNvSpPr>
            <p:nvPr/>
          </p:nvSpPr>
          <p:spPr bwMode="auto">
            <a:xfrm>
              <a:off x="151831" y="1825862"/>
              <a:ext cx="1371600"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400" dirty="0">
                  <a:latin typeface="+mn-lt"/>
                </a:rPr>
                <a:t>Fuente de luz blanca</a:t>
              </a:r>
            </a:p>
          </p:txBody>
        </p:sp>
        <p:sp>
          <p:nvSpPr>
            <p:cNvPr id="54" name="Text Box 97"/>
            <p:cNvSpPr txBox="1">
              <a:spLocks noChangeArrowheads="1"/>
            </p:cNvSpPr>
            <p:nvPr/>
          </p:nvSpPr>
          <p:spPr bwMode="auto">
            <a:xfrm>
              <a:off x="1149255" y="3520459"/>
              <a:ext cx="1371600"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400" dirty="0">
                  <a:latin typeface="+mn-lt"/>
                </a:rPr>
                <a:t>Muestra de hidrógeno</a:t>
              </a:r>
            </a:p>
          </p:txBody>
        </p:sp>
      </p:grpSp>
      <p:sp>
        <p:nvSpPr>
          <p:cNvPr id="55" name="Text Box 98"/>
          <p:cNvSpPr txBox="1">
            <a:spLocks noChangeArrowheads="1"/>
          </p:cNvSpPr>
          <p:nvPr/>
        </p:nvSpPr>
        <p:spPr bwMode="auto">
          <a:xfrm>
            <a:off x="2680648" y="4733972"/>
            <a:ext cx="434340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400" dirty="0">
                <a:solidFill>
                  <a:srgbClr val="0000FF"/>
                </a:solidFill>
                <a:latin typeface="+mn-lt"/>
              </a:rPr>
              <a:t>Espectro de absorción del hidrógeno</a:t>
            </a:r>
          </a:p>
        </p:txBody>
      </p:sp>
      <p:sp>
        <p:nvSpPr>
          <p:cNvPr id="30" name="29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31" name="30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32"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20</a:t>
            </a:fld>
            <a:endParaRPr lang="es-ES" dirty="0">
              <a:solidFill>
                <a:schemeClr val="accent6">
                  <a:lumMod val="50000"/>
                </a:schemeClr>
              </a:solidFill>
            </a:endParaRPr>
          </a:p>
        </p:txBody>
      </p:sp>
    </p:spTree>
    <p:extLst>
      <p:ext uri="{BB962C8B-B14F-4D97-AF65-F5344CB8AC3E}">
        <p14:creationId xmlns:p14="http://schemas.microsoft.com/office/powerpoint/2010/main" val="358663883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10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wipe(left)">
                                      <p:cBhvr>
                                        <p:cTn id="22" dur="1000"/>
                                        <p:tgtEl>
                                          <p:spTgt spid="5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wipe(left)">
                                      <p:cBhvr>
                                        <p:cTn id="27"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p:bldP spid="55"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19 CuadroTexto"/>
          <p:cNvSpPr txBox="1"/>
          <p:nvPr/>
        </p:nvSpPr>
        <p:spPr>
          <a:xfrm>
            <a:off x="382706" y="858670"/>
            <a:ext cx="2811439" cy="369332"/>
          </a:xfrm>
          <a:prstGeom prst="rect">
            <a:avLst/>
          </a:prstGeom>
          <a:noFill/>
        </p:spPr>
        <p:txBody>
          <a:bodyPr wrap="square" rtlCol="0">
            <a:spAutoFit/>
          </a:bodyPr>
          <a:lstStyle/>
          <a:p>
            <a:r>
              <a:rPr lang="es-ES" b="1" dirty="0" smtClean="0">
                <a:solidFill>
                  <a:srgbClr val="C00000"/>
                </a:solidFill>
              </a:rPr>
              <a:t>4.2. </a:t>
            </a:r>
            <a:r>
              <a:rPr lang="es-ES" b="1" dirty="0" smtClean="0">
                <a:solidFill>
                  <a:srgbClr val="00B050"/>
                </a:solidFill>
              </a:rPr>
              <a:t>Espectros atómicos </a:t>
            </a:r>
            <a:endParaRPr lang="es-ES" b="1" dirty="0">
              <a:solidFill>
                <a:srgbClr val="00B050"/>
              </a:solidFill>
            </a:endParaRPr>
          </a:p>
        </p:txBody>
      </p:sp>
      <p:sp>
        <p:nvSpPr>
          <p:cNvPr id="3" name="2 CuadroTexto"/>
          <p:cNvSpPr txBox="1"/>
          <p:nvPr/>
        </p:nvSpPr>
        <p:spPr>
          <a:xfrm>
            <a:off x="393700" y="1320799"/>
            <a:ext cx="8229599" cy="646331"/>
          </a:xfrm>
          <a:prstGeom prst="rect">
            <a:avLst/>
          </a:prstGeom>
          <a:noFill/>
        </p:spPr>
        <p:txBody>
          <a:bodyPr wrap="square" rtlCol="0">
            <a:spAutoFit/>
          </a:bodyPr>
          <a:lstStyle/>
          <a:p>
            <a:pPr algn="just"/>
            <a:r>
              <a:rPr lang="es-ES" dirty="0" smtClean="0"/>
              <a:t>En 1885, </a:t>
            </a:r>
            <a:r>
              <a:rPr lang="es-ES" b="1" dirty="0" smtClean="0">
                <a:effectLst>
                  <a:outerShdw blurRad="38100" dist="38100" dir="2700000" algn="tl">
                    <a:srgbClr val="000000">
                      <a:alpha val="43137"/>
                    </a:srgbClr>
                  </a:outerShdw>
                </a:effectLst>
              </a:rPr>
              <a:t>J. Balmer</a:t>
            </a:r>
            <a:r>
              <a:rPr lang="es-ES" dirty="0" smtClean="0"/>
              <a:t>, estudiando el espectro del hidrógeno, encontró que las longitudes de onda de las radiaciones emitidas en el visible venían dadas por:</a:t>
            </a:r>
            <a:endParaRPr lang="es-ES" dirty="0"/>
          </a:p>
        </p:txBody>
      </p:sp>
      <mc:AlternateContent xmlns:mc="http://schemas.openxmlformats.org/markup-compatibility/2006" xmlns:a14="http://schemas.microsoft.com/office/drawing/2010/main">
        <mc:Choice Requires="a14">
          <p:sp>
            <p:nvSpPr>
              <p:cNvPr id="17" name="16 CuadroTexto"/>
              <p:cNvSpPr txBox="1"/>
              <p:nvPr/>
            </p:nvSpPr>
            <p:spPr>
              <a:xfrm>
                <a:off x="1730422" y="2226290"/>
                <a:ext cx="1885131" cy="71468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s-ES" i="1" smtClean="0">
                              <a:latin typeface="Cambria Math" panose="02040503050406030204" pitchFamily="18" charset="0"/>
                            </a:rPr>
                          </m:ctrlPr>
                        </m:fPr>
                        <m:num>
                          <m:r>
                            <a:rPr lang="es-ES" b="0" i="1" smtClean="0">
                              <a:latin typeface="Cambria Math"/>
                            </a:rPr>
                            <m:t>1</m:t>
                          </m:r>
                        </m:num>
                        <m:den>
                          <m:r>
                            <a:rPr lang="es-ES" i="1" smtClean="0">
                              <a:latin typeface="Cambria Math"/>
                              <a:ea typeface="Cambria Math"/>
                            </a:rPr>
                            <m:t>𝜆</m:t>
                          </m:r>
                        </m:den>
                      </m:f>
                      <m:r>
                        <a:rPr lang="es-ES" b="0" i="1" smtClean="0">
                          <a:latin typeface="Cambria Math"/>
                        </a:rPr>
                        <m:t>=</m:t>
                      </m:r>
                      <m:r>
                        <a:rPr lang="es-ES" b="0" i="1" smtClean="0">
                          <a:latin typeface="Cambria Math"/>
                        </a:rPr>
                        <m:t>𝑅</m:t>
                      </m:r>
                      <m:d>
                        <m:dPr>
                          <m:ctrlPr>
                            <a:rPr lang="es-ES" b="0" i="1" smtClean="0">
                              <a:latin typeface="Cambria Math" panose="02040503050406030204" pitchFamily="18" charset="0"/>
                            </a:rPr>
                          </m:ctrlPr>
                        </m:dPr>
                        <m:e>
                          <m:f>
                            <m:fPr>
                              <m:ctrlPr>
                                <a:rPr lang="es-ES" b="0" i="1" smtClean="0">
                                  <a:latin typeface="Cambria Math" panose="02040503050406030204" pitchFamily="18" charset="0"/>
                                </a:rPr>
                              </m:ctrlPr>
                            </m:fPr>
                            <m:num>
                              <m:r>
                                <a:rPr lang="es-ES" b="0" i="1" smtClean="0">
                                  <a:latin typeface="Cambria Math"/>
                                </a:rPr>
                                <m:t>1</m:t>
                              </m:r>
                            </m:num>
                            <m:den>
                              <m:sSup>
                                <m:sSupPr>
                                  <m:ctrlPr>
                                    <a:rPr lang="es-ES" b="0" i="1" smtClean="0">
                                      <a:latin typeface="Cambria Math" panose="02040503050406030204" pitchFamily="18" charset="0"/>
                                    </a:rPr>
                                  </m:ctrlPr>
                                </m:sSupPr>
                                <m:e>
                                  <m:r>
                                    <a:rPr lang="es-ES" b="0" i="1" smtClean="0">
                                      <a:latin typeface="Cambria Math"/>
                                    </a:rPr>
                                    <m:t>2</m:t>
                                  </m:r>
                                </m:e>
                                <m:sup>
                                  <m:r>
                                    <a:rPr lang="es-ES" b="0" i="1" smtClean="0">
                                      <a:latin typeface="Cambria Math"/>
                                    </a:rPr>
                                    <m:t>2</m:t>
                                  </m:r>
                                </m:sup>
                              </m:sSup>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1</m:t>
                              </m:r>
                            </m:num>
                            <m:den>
                              <m:sSup>
                                <m:sSupPr>
                                  <m:ctrlPr>
                                    <a:rPr lang="es-ES" b="0" i="1" smtClean="0">
                                      <a:latin typeface="Cambria Math" panose="02040503050406030204" pitchFamily="18" charset="0"/>
                                    </a:rPr>
                                  </m:ctrlPr>
                                </m:sSupPr>
                                <m:e>
                                  <m:r>
                                    <a:rPr lang="es-ES" b="0" i="1" smtClean="0">
                                      <a:latin typeface="Cambria Math"/>
                                    </a:rPr>
                                    <m:t>𝑛</m:t>
                                  </m:r>
                                </m:e>
                                <m:sup>
                                  <m:r>
                                    <a:rPr lang="es-ES" b="0" i="1" smtClean="0">
                                      <a:latin typeface="Cambria Math"/>
                                    </a:rPr>
                                    <m:t>2</m:t>
                                  </m:r>
                                </m:sup>
                              </m:sSup>
                            </m:den>
                          </m:f>
                        </m:e>
                      </m:d>
                    </m:oMath>
                  </m:oMathPara>
                </a14:m>
                <a:endParaRPr lang="es-ES" dirty="0"/>
              </a:p>
            </p:txBody>
          </p:sp>
        </mc:Choice>
        <mc:Fallback xmlns="">
          <p:sp>
            <p:nvSpPr>
              <p:cNvPr id="17" name="16 CuadroTexto"/>
              <p:cNvSpPr txBox="1">
                <a:spLocks noRot="1" noChangeAspect="1" noMove="1" noResize="1" noEditPoints="1" noAdjustHandles="1" noChangeArrowheads="1" noChangeShapeType="1" noTextEdit="1"/>
              </p:cNvSpPr>
              <p:nvPr/>
            </p:nvSpPr>
            <p:spPr>
              <a:xfrm>
                <a:off x="1730422" y="2226290"/>
                <a:ext cx="1885131" cy="714683"/>
              </a:xfrm>
              <a:prstGeom prst="rect">
                <a:avLst/>
              </a:prstGeom>
              <a:blipFill rotWithShape="1">
                <a:blip r:embed="rId2"/>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1" name="20 CuadroTexto"/>
              <p:cNvSpPr txBox="1"/>
              <p:nvPr/>
            </p:nvSpPr>
            <p:spPr>
              <a:xfrm>
                <a:off x="3865160" y="2285052"/>
                <a:ext cx="481247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𝑅</m:t>
                      </m:r>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𝑐𝑜𝑛𝑠𝑡𝑎𝑛𝑡𝑒</m:t>
                          </m:r>
                          <m:r>
                            <a:rPr lang="es-ES" b="0" i="1" smtClean="0">
                              <a:latin typeface="Cambria Math"/>
                            </a:rPr>
                            <m:t> </m:t>
                          </m:r>
                          <m:r>
                            <a:rPr lang="es-ES" b="0" i="1" smtClean="0">
                              <a:latin typeface="Cambria Math"/>
                            </a:rPr>
                            <m:t>𝑑𝑒</m:t>
                          </m:r>
                          <m:r>
                            <a:rPr lang="es-ES" b="0" i="1" smtClean="0">
                              <a:latin typeface="Cambria Math"/>
                            </a:rPr>
                            <m:t> </m:t>
                          </m:r>
                          <m:r>
                            <a:rPr lang="es-ES" b="0" i="1" smtClean="0">
                              <a:latin typeface="Cambria Math"/>
                            </a:rPr>
                            <m:t>𝑅𝑦𝑑𝑏𝑒𝑟𝑔</m:t>
                          </m:r>
                        </m:e>
                      </m:d>
                      <m:r>
                        <a:rPr lang="es-ES" b="0" i="1" smtClean="0">
                          <a:latin typeface="Cambria Math"/>
                        </a:rPr>
                        <m:t>=109 677,6 </m:t>
                      </m:r>
                      <m:sSup>
                        <m:sSupPr>
                          <m:ctrlPr>
                            <a:rPr lang="es-ES" b="0" i="1" smtClean="0">
                              <a:latin typeface="Cambria Math" panose="02040503050406030204" pitchFamily="18" charset="0"/>
                            </a:rPr>
                          </m:ctrlPr>
                        </m:sSupPr>
                        <m:e>
                          <m:r>
                            <a:rPr lang="es-ES" b="0" i="1" smtClean="0">
                              <a:latin typeface="Cambria Math"/>
                            </a:rPr>
                            <m:t>𝑐𝑚</m:t>
                          </m:r>
                        </m:e>
                        <m:sup>
                          <m:r>
                            <a:rPr lang="es-ES" b="0" i="1" smtClean="0">
                              <a:latin typeface="Cambria Math"/>
                            </a:rPr>
                            <m:t>−1</m:t>
                          </m:r>
                        </m:sup>
                      </m:sSup>
                    </m:oMath>
                  </m:oMathPara>
                </a14:m>
                <a:endParaRPr lang="es-ES" dirty="0"/>
              </a:p>
            </p:txBody>
          </p:sp>
        </mc:Choice>
        <mc:Fallback xmlns="">
          <p:sp>
            <p:nvSpPr>
              <p:cNvPr id="21" name="20 CuadroTexto"/>
              <p:cNvSpPr txBox="1">
                <a:spLocks noRot="1" noChangeAspect="1" noMove="1" noResize="1" noEditPoints="1" noAdjustHandles="1" noChangeArrowheads="1" noChangeShapeType="1" noTextEdit="1"/>
              </p:cNvSpPr>
              <p:nvPr/>
            </p:nvSpPr>
            <p:spPr>
              <a:xfrm>
                <a:off x="3865160" y="2285052"/>
                <a:ext cx="4812471" cy="369332"/>
              </a:xfrm>
              <a:prstGeom prst="rect">
                <a:avLst/>
              </a:prstGeom>
              <a:blipFill rotWithShape="1">
                <a:blip r:embed="rId3"/>
                <a:stretch>
                  <a:fillRect b="-15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6" name="55 CuadroTexto"/>
              <p:cNvSpPr txBox="1"/>
              <p:nvPr/>
            </p:nvSpPr>
            <p:spPr>
              <a:xfrm>
                <a:off x="3882030" y="2602173"/>
                <a:ext cx="153676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𝑛</m:t>
                      </m:r>
                      <m:r>
                        <a:rPr lang="es-ES" b="0" i="1" smtClean="0">
                          <a:latin typeface="Cambria Math"/>
                        </a:rPr>
                        <m:t>=3, 4, 5….</m:t>
                      </m:r>
                    </m:oMath>
                  </m:oMathPara>
                </a14:m>
                <a:endParaRPr lang="es-ES" dirty="0"/>
              </a:p>
            </p:txBody>
          </p:sp>
        </mc:Choice>
        <mc:Fallback xmlns="">
          <p:sp>
            <p:nvSpPr>
              <p:cNvPr id="56" name="55 CuadroTexto"/>
              <p:cNvSpPr txBox="1">
                <a:spLocks noRot="1" noChangeAspect="1" noMove="1" noResize="1" noEditPoints="1" noAdjustHandles="1" noChangeArrowheads="1" noChangeShapeType="1" noTextEdit="1"/>
              </p:cNvSpPr>
              <p:nvPr/>
            </p:nvSpPr>
            <p:spPr>
              <a:xfrm>
                <a:off x="3882030" y="2602173"/>
                <a:ext cx="1536767" cy="369332"/>
              </a:xfrm>
              <a:prstGeom prst="rect">
                <a:avLst/>
              </a:prstGeom>
              <a:blipFill rotWithShape="1">
                <a:blip r:embed="rId4"/>
                <a:stretch>
                  <a:fillRect/>
                </a:stretch>
              </a:blipFill>
            </p:spPr>
            <p:txBody>
              <a:bodyPr/>
              <a:lstStyle/>
              <a:p>
                <a:r>
                  <a:rPr lang="es-ES">
                    <a:noFill/>
                  </a:rPr>
                  <a:t> </a:t>
                </a:r>
              </a:p>
            </p:txBody>
          </p:sp>
        </mc:Fallback>
      </mc:AlternateContent>
      <p:sp>
        <p:nvSpPr>
          <p:cNvPr id="57" name="56 CuadroTexto"/>
          <p:cNvSpPr txBox="1"/>
          <p:nvPr/>
        </p:nvSpPr>
        <p:spPr>
          <a:xfrm>
            <a:off x="368301" y="3302378"/>
            <a:ext cx="8113974" cy="646331"/>
          </a:xfrm>
          <a:prstGeom prst="rect">
            <a:avLst/>
          </a:prstGeom>
          <a:noFill/>
        </p:spPr>
        <p:txBody>
          <a:bodyPr wrap="square" rtlCol="0">
            <a:spAutoFit/>
          </a:bodyPr>
          <a:lstStyle/>
          <a:p>
            <a:pPr algn="just"/>
            <a:r>
              <a:rPr lang="es-ES" dirty="0" smtClean="0"/>
              <a:t>Posteriormente se generalizó, al aparecer otras series espectrales en diferentes zonas del espectro:</a:t>
            </a:r>
            <a:endParaRPr lang="es-ES" dirty="0"/>
          </a:p>
        </p:txBody>
      </p:sp>
      <mc:AlternateContent xmlns:mc="http://schemas.openxmlformats.org/markup-compatibility/2006" xmlns:a14="http://schemas.microsoft.com/office/drawing/2010/main">
        <mc:Choice Requires="a14">
          <p:sp>
            <p:nvSpPr>
              <p:cNvPr id="24" name="23 CuadroTexto"/>
              <p:cNvSpPr txBox="1"/>
              <p:nvPr/>
            </p:nvSpPr>
            <p:spPr>
              <a:xfrm>
                <a:off x="5107295" y="4163514"/>
                <a:ext cx="2179956" cy="71468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ea typeface="Cambria Math"/>
                        </a:rPr>
                        <m:t>𝜈</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𝑅</m:t>
                          </m:r>
                        </m:e>
                        <m:sub>
                          <m:r>
                            <a:rPr lang="es-ES" b="0" i="1" smtClean="0">
                              <a:latin typeface="Cambria Math"/>
                            </a:rPr>
                            <m:t>𝑐</m:t>
                          </m:r>
                        </m:sub>
                      </m:sSub>
                      <m:d>
                        <m:dPr>
                          <m:ctrlPr>
                            <a:rPr lang="es-ES" b="0" i="1" smtClean="0">
                              <a:latin typeface="Cambria Math" panose="02040503050406030204" pitchFamily="18" charset="0"/>
                            </a:rPr>
                          </m:ctrlPr>
                        </m:dPr>
                        <m:e>
                          <m:f>
                            <m:fPr>
                              <m:ctrlPr>
                                <a:rPr lang="es-ES" b="0" i="1" smtClean="0">
                                  <a:latin typeface="Cambria Math" panose="02040503050406030204" pitchFamily="18" charset="0"/>
                                </a:rPr>
                              </m:ctrlPr>
                            </m:fPr>
                            <m:num>
                              <m:r>
                                <a:rPr lang="es-ES" b="0" i="1" smtClean="0">
                                  <a:latin typeface="Cambria Math"/>
                                </a:rPr>
                                <m:t>1</m:t>
                              </m:r>
                            </m:num>
                            <m:den>
                              <m:sSup>
                                <m:sSupPr>
                                  <m:ctrlPr>
                                    <a:rPr lang="es-ES" b="0" i="1" smtClean="0">
                                      <a:latin typeface="Cambria Math" panose="02040503050406030204" pitchFamily="18" charset="0"/>
                                    </a:rPr>
                                  </m:ctrlPr>
                                </m:sSupPr>
                                <m:e>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1</m:t>
                                      </m:r>
                                    </m:sub>
                                  </m:sSub>
                                </m:e>
                                <m:sup>
                                  <m:r>
                                    <a:rPr lang="es-ES" b="0" i="1" smtClean="0">
                                      <a:latin typeface="Cambria Math"/>
                                    </a:rPr>
                                    <m:t>2</m:t>
                                  </m:r>
                                </m:sup>
                              </m:sSup>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1</m:t>
                              </m:r>
                            </m:num>
                            <m:den>
                              <m:sSup>
                                <m:sSupPr>
                                  <m:ctrlPr>
                                    <a:rPr lang="es-ES" b="0" i="1" smtClean="0">
                                      <a:latin typeface="Cambria Math" panose="02040503050406030204" pitchFamily="18" charset="0"/>
                                    </a:rPr>
                                  </m:ctrlPr>
                                </m:sSupPr>
                                <m:e>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2</m:t>
                                      </m:r>
                                    </m:sub>
                                  </m:sSub>
                                </m:e>
                                <m:sup>
                                  <m:r>
                                    <a:rPr lang="es-ES" b="0" i="1" smtClean="0">
                                      <a:latin typeface="Cambria Math"/>
                                    </a:rPr>
                                    <m:t>2</m:t>
                                  </m:r>
                                </m:sup>
                              </m:sSup>
                            </m:den>
                          </m:f>
                        </m:e>
                      </m:d>
                    </m:oMath>
                  </m:oMathPara>
                </a14:m>
                <a:endParaRPr lang="es-ES" dirty="0"/>
              </a:p>
            </p:txBody>
          </p:sp>
        </mc:Choice>
        <mc:Fallback xmlns="">
          <p:sp>
            <p:nvSpPr>
              <p:cNvPr id="24" name="23 CuadroTexto"/>
              <p:cNvSpPr txBox="1">
                <a:spLocks noRot="1" noChangeAspect="1" noMove="1" noResize="1" noEditPoints="1" noAdjustHandles="1" noChangeArrowheads="1" noChangeShapeType="1" noTextEdit="1"/>
              </p:cNvSpPr>
              <p:nvPr/>
            </p:nvSpPr>
            <p:spPr>
              <a:xfrm>
                <a:off x="5107295" y="4163514"/>
                <a:ext cx="2179956" cy="714683"/>
              </a:xfrm>
              <a:prstGeom prst="rect">
                <a:avLst/>
              </a:prstGeom>
              <a:blipFill rotWithShape="1">
                <a:blip r:embed="rId5"/>
                <a:stretch>
                  <a:fillRect/>
                </a:stretch>
              </a:blipFill>
            </p:spPr>
            <p:txBody>
              <a:bodyPr/>
              <a:lstStyle/>
              <a:p>
                <a:r>
                  <a:rPr lang="es-ES">
                    <a:noFill/>
                  </a:rPr>
                  <a:t> </a:t>
                </a:r>
              </a:p>
            </p:txBody>
          </p:sp>
        </mc:Fallback>
      </mc:AlternateContent>
      <p:grpSp>
        <p:nvGrpSpPr>
          <p:cNvPr id="22" name="21 Grupo"/>
          <p:cNvGrpSpPr/>
          <p:nvPr/>
        </p:nvGrpSpPr>
        <p:grpSpPr>
          <a:xfrm>
            <a:off x="2173595" y="4163514"/>
            <a:ext cx="2817505" cy="714683"/>
            <a:chOff x="2173595" y="4163514"/>
            <a:chExt cx="2817505" cy="714683"/>
          </a:xfrm>
        </p:grpSpPr>
        <mc:AlternateContent xmlns:mc="http://schemas.openxmlformats.org/markup-compatibility/2006" xmlns:a14="http://schemas.microsoft.com/office/drawing/2010/main">
          <mc:Choice Requires="a14">
            <p:sp>
              <p:nvSpPr>
                <p:cNvPr id="58" name="57 CuadroTexto"/>
                <p:cNvSpPr txBox="1"/>
                <p:nvPr/>
              </p:nvSpPr>
              <p:spPr>
                <a:xfrm>
                  <a:off x="2173595" y="4163514"/>
                  <a:ext cx="2153025" cy="71468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s-ES" i="1" smtClean="0">
                                <a:latin typeface="Cambria Math" panose="02040503050406030204" pitchFamily="18" charset="0"/>
                              </a:rPr>
                            </m:ctrlPr>
                          </m:fPr>
                          <m:num>
                            <m:r>
                              <a:rPr lang="es-ES" b="0" i="1" smtClean="0">
                                <a:latin typeface="Cambria Math"/>
                              </a:rPr>
                              <m:t>1</m:t>
                            </m:r>
                          </m:num>
                          <m:den>
                            <m:r>
                              <a:rPr lang="es-ES" i="1" smtClean="0">
                                <a:latin typeface="Cambria Math"/>
                                <a:ea typeface="Cambria Math"/>
                              </a:rPr>
                              <m:t>𝜆</m:t>
                            </m:r>
                          </m:den>
                        </m:f>
                        <m:r>
                          <a:rPr lang="es-ES" b="0" i="1" smtClean="0">
                            <a:latin typeface="Cambria Math"/>
                          </a:rPr>
                          <m:t>=</m:t>
                        </m:r>
                        <m:r>
                          <a:rPr lang="es-ES" b="0" i="1" smtClean="0">
                            <a:latin typeface="Cambria Math"/>
                          </a:rPr>
                          <m:t>𝑅</m:t>
                        </m:r>
                        <m:d>
                          <m:dPr>
                            <m:ctrlPr>
                              <a:rPr lang="es-ES" b="0" i="1" smtClean="0">
                                <a:latin typeface="Cambria Math" panose="02040503050406030204" pitchFamily="18" charset="0"/>
                              </a:rPr>
                            </m:ctrlPr>
                          </m:dPr>
                          <m:e>
                            <m:f>
                              <m:fPr>
                                <m:ctrlPr>
                                  <a:rPr lang="es-ES" b="0" i="1" smtClean="0">
                                    <a:latin typeface="Cambria Math" panose="02040503050406030204" pitchFamily="18" charset="0"/>
                                  </a:rPr>
                                </m:ctrlPr>
                              </m:fPr>
                              <m:num>
                                <m:r>
                                  <a:rPr lang="es-ES" b="0" i="1" smtClean="0">
                                    <a:latin typeface="Cambria Math"/>
                                  </a:rPr>
                                  <m:t>1</m:t>
                                </m:r>
                              </m:num>
                              <m:den>
                                <m:sSup>
                                  <m:sSupPr>
                                    <m:ctrlPr>
                                      <a:rPr lang="es-ES" b="0" i="1" smtClean="0">
                                        <a:latin typeface="Cambria Math" panose="02040503050406030204" pitchFamily="18" charset="0"/>
                                      </a:rPr>
                                    </m:ctrlPr>
                                  </m:sSupPr>
                                  <m:e>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1</m:t>
                                        </m:r>
                                      </m:sub>
                                    </m:sSub>
                                  </m:e>
                                  <m:sup>
                                    <m:r>
                                      <a:rPr lang="es-ES" b="0" i="1" smtClean="0">
                                        <a:latin typeface="Cambria Math"/>
                                      </a:rPr>
                                      <m:t>2</m:t>
                                    </m:r>
                                  </m:sup>
                                </m:sSup>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1</m:t>
                                </m:r>
                              </m:num>
                              <m:den>
                                <m:sSup>
                                  <m:sSupPr>
                                    <m:ctrlPr>
                                      <a:rPr lang="es-ES" b="0" i="1" smtClean="0">
                                        <a:latin typeface="Cambria Math" panose="02040503050406030204" pitchFamily="18" charset="0"/>
                                      </a:rPr>
                                    </m:ctrlPr>
                                  </m:sSupPr>
                                  <m:e>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2</m:t>
                                        </m:r>
                                      </m:sub>
                                    </m:sSub>
                                  </m:e>
                                  <m:sup>
                                    <m:r>
                                      <a:rPr lang="es-ES" b="0" i="1" smtClean="0">
                                        <a:latin typeface="Cambria Math"/>
                                      </a:rPr>
                                      <m:t>2</m:t>
                                    </m:r>
                                  </m:sup>
                                </m:sSup>
                              </m:den>
                            </m:f>
                          </m:e>
                        </m:d>
                      </m:oMath>
                    </m:oMathPara>
                  </a14:m>
                  <a:endParaRPr lang="es-ES" dirty="0"/>
                </a:p>
              </p:txBody>
            </p:sp>
          </mc:Choice>
          <mc:Fallback xmlns="">
            <p:sp>
              <p:nvSpPr>
                <p:cNvPr id="58" name="57 CuadroTexto"/>
                <p:cNvSpPr txBox="1">
                  <a:spLocks noRot="1" noChangeAspect="1" noMove="1" noResize="1" noEditPoints="1" noAdjustHandles="1" noChangeArrowheads="1" noChangeShapeType="1" noTextEdit="1"/>
                </p:cNvSpPr>
                <p:nvPr/>
              </p:nvSpPr>
              <p:spPr>
                <a:xfrm>
                  <a:off x="2173595" y="4163514"/>
                  <a:ext cx="2153025" cy="714683"/>
                </a:xfrm>
                <a:prstGeom prst="rect">
                  <a:avLst/>
                </a:prstGeom>
                <a:blipFill rotWithShape="1">
                  <a:blip r:embed="rId6"/>
                  <a:stretch>
                    <a:fillRect/>
                  </a:stretch>
                </a:blipFill>
              </p:spPr>
              <p:txBody>
                <a:bodyPr/>
                <a:lstStyle/>
                <a:p>
                  <a:r>
                    <a:rPr lang="es-ES">
                      <a:noFill/>
                    </a:rPr>
                    <a:t> </a:t>
                  </a:r>
                </a:p>
              </p:txBody>
            </p:sp>
          </mc:Fallback>
        </mc:AlternateContent>
        <p:sp>
          <p:nvSpPr>
            <p:cNvPr id="2" name="1 Flecha derecha"/>
            <p:cNvSpPr/>
            <p:nvPr/>
          </p:nvSpPr>
          <p:spPr>
            <a:xfrm>
              <a:off x="4394200" y="4445000"/>
              <a:ext cx="596900" cy="1778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mc:AlternateContent xmlns:mc="http://schemas.openxmlformats.org/markup-compatibility/2006" xmlns:a14="http://schemas.microsoft.com/office/drawing/2010/main">
        <mc:Choice Requires="a14">
          <p:sp>
            <p:nvSpPr>
              <p:cNvPr id="26" name="25 CuadroTexto"/>
              <p:cNvSpPr txBox="1"/>
              <p:nvPr/>
            </p:nvSpPr>
            <p:spPr>
              <a:xfrm>
                <a:off x="2188760" y="5066352"/>
                <a:ext cx="2243691" cy="3724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a:rPr>
                            <m:t>𝑅</m:t>
                          </m:r>
                        </m:e>
                        <m:sub>
                          <m:r>
                            <a:rPr lang="es-ES" b="0" i="1" smtClean="0">
                              <a:latin typeface="Cambria Math"/>
                            </a:rPr>
                            <m:t>𝑐</m:t>
                          </m:r>
                        </m:sub>
                      </m:sSub>
                      <m:r>
                        <a:rPr lang="es-ES" b="0" i="1" smtClean="0">
                          <a:latin typeface="Cambria Math"/>
                        </a:rPr>
                        <m:t>=3,29·</m:t>
                      </m:r>
                      <m:sSup>
                        <m:sSupPr>
                          <m:ctrlPr>
                            <a:rPr lang="es-ES" b="0" i="1" smtClean="0">
                              <a:latin typeface="Cambria Math" panose="02040503050406030204" pitchFamily="18" charset="0"/>
                            </a:rPr>
                          </m:ctrlPr>
                        </m:sSupPr>
                        <m:e>
                          <m:r>
                            <a:rPr lang="es-ES" b="0" i="1" smtClean="0">
                              <a:latin typeface="Cambria Math"/>
                            </a:rPr>
                            <m:t>10</m:t>
                          </m:r>
                        </m:e>
                        <m:sup>
                          <m:r>
                            <a:rPr lang="es-ES" b="0" i="1" smtClean="0">
                              <a:latin typeface="Cambria Math"/>
                            </a:rPr>
                            <m:t>15</m:t>
                          </m:r>
                        </m:sup>
                      </m:sSup>
                      <m:r>
                        <a:rPr lang="es-ES" b="0" i="1" smtClean="0">
                          <a:latin typeface="Cambria Math"/>
                        </a:rPr>
                        <m:t> </m:t>
                      </m:r>
                      <m:sSup>
                        <m:sSupPr>
                          <m:ctrlPr>
                            <a:rPr lang="es-ES" b="0" i="1" smtClean="0">
                              <a:latin typeface="Cambria Math" panose="02040503050406030204" pitchFamily="18" charset="0"/>
                            </a:rPr>
                          </m:ctrlPr>
                        </m:sSupPr>
                        <m:e>
                          <m:r>
                            <a:rPr lang="es-ES" b="0" i="1" smtClean="0">
                              <a:latin typeface="Cambria Math"/>
                            </a:rPr>
                            <m:t>𝑠</m:t>
                          </m:r>
                        </m:e>
                        <m:sup>
                          <m:r>
                            <a:rPr lang="es-ES" b="0" i="1" smtClean="0">
                              <a:latin typeface="Cambria Math"/>
                            </a:rPr>
                            <m:t>−1</m:t>
                          </m:r>
                        </m:sup>
                      </m:sSup>
                    </m:oMath>
                  </m:oMathPara>
                </a14:m>
                <a:endParaRPr lang="es-ES" dirty="0"/>
              </a:p>
            </p:txBody>
          </p:sp>
        </mc:Choice>
        <mc:Fallback xmlns="">
          <p:sp>
            <p:nvSpPr>
              <p:cNvPr id="26" name="25 CuadroTexto"/>
              <p:cNvSpPr txBox="1">
                <a:spLocks noRot="1" noChangeAspect="1" noMove="1" noResize="1" noEditPoints="1" noAdjustHandles="1" noChangeArrowheads="1" noChangeShapeType="1" noTextEdit="1"/>
              </p:cNvSpPr>
              <p:nvPr/>
            </p:nvSpPr>
            <p:spPr>
              <a:xfrm>
                <a:off x="2188760" y="5066352"/>
                <a:ext cx="2243691" cy="372410"/>
              </a:xfrm>
              <a:prstGeom prst="rect">
                <a:avLst/>
              </a:prstGeom>
              <a:blipFill rotWithShape="1">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7" name="26 CuadroTexto"/>
              <p:cNvSpPr txBox="1"/>
              <p:nvPr/>
            </p:nvSpPr>
            <p:spPr>
              <a:xfrm>
                <a:off x="5596530" y="5040573"/>
                <a:ext cx="101919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2</m:t>
                          </m:r>
                        </m:sub>
                      </m:sSub>
                      <m:r>
                        <a:rPr lang="es-ES" b="0" i="1" smtClean="0">
                          <a:latin typeface="Cambria Math"/>
                        </a:rPr>
                        <m:t>&gt;</m:t>
                      </m:r>
                      <m:sSub>
                        <m:sSubPr>
                          <m:ctrlPr>
                            <a:rPr lang="es-ES" i="1">
                              <a:latin typeface="Cambria Math" panose="02040503050406030204" pitchFamily="18" charset="0"/>
                            </a:rPr>
                          </m:ctrlPr>
                        </m:sSubPr>
                        <m:e>
                          <m:r>
                            <a:rPr lang="es-ES" i="1">
                              <a:latin typeface="Cambria Math"/>
                            </a:rPr>
                            <m:t>𝑛</m:t>
                          </m:r>
                        </m:e>
                        <m:sub>
                          <m:r>
                            <a:rPr lang="es-ES" b="0" i="1" smtClean="0">
                              <a:latin typeface="Cambria Math"/>
                            </a:rPr>
                            <m:t>1</m:t>
                          </m:r>
                        </m:sub>
                      </m:sSub>
                    </m:oMath>
                  </m:oMathPara>
                </a14:m>
                <a:endParaRPr lang="es-ES" dirty="0"/>
              </a:p>
            </p:txBody>
          </p:sp>
        </mc:Choice>
        <mc:Fallback xmlns="">
          <p:sp>
            <p:nvSpPr>
              <p:cNvPr id="27" name="26 CuadroTexto"/>
              <p:cNvSpPr txBox="1">
                <a:spLocks noRot="1" noChangeAspect="1" noMove="1" noResize="1" noEditPoints="1" noAdjustHandles="1" noChangeArrowheads="1" noChangeShapeType="1" noTextEdit="1"/>
              </p:cNvSpPr>
              <p:nvPr/>
            </p:nvSpPr>
            <p:spPr>
              <a:xfrm>
                <a:off x="5596530" y="5040573"/>
                <a:ext cx="1019190" cy="369332"/>
              </a:xfrm>
              <a:prstGeom prst="rect">
                <a:avLst/>
              </a:prstGeom>
              <a:blipFill rotWithShape="1">
                <a:blip r:embed="rId8"/>
                <a:stretch>
                  <a:fillRect b="-1667"/>
                </a:stretch>
              </a:blipFill>
            </p:spPr>
            <p:txBody>
              <a:bodyPr/>
              <a:lstStyle/>
              <a:p>
                <a:r>
                  <a:rPr lang="es-ES">
                    <a:noFill/>
                  </a:rPr>
                  <a:t> </a:t>
                </a:r>
              </a:p>
            </p:txBody>
          </p:sp>
        </mc:Fallback>
      </mc:AlternateContent>
      <p:sp>
        <p:nvSpPr>
          <p:cNvPr id="23" name="22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25" name="24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28"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21</a:t>
            </a:fld>
            <a:endParaRPr lang="es-ES" dirty="0">
              <a:solidFill>
                <a:schemeClr val="accent6">
                  <a:lumMod val="50000"/>
                </a:schemeClr>
              </a:solidFill>
            </a:endParaRPr>
          </a:p>
        </p:txBody>
      </p:sp>
    </p:spTree>
    <p:extLst>
      <p:ext uri="{BB962C8B-B14F-4D97-AF65-F5344CB8AC3E}">
        <p14:creationId xmlns:p14="http://schemas.microsoft.com/office/powerpoint/2010/main" val="304548730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1000"/>
                                        <p:tgtEl>
                                          <p:spTgt spid="17"/>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left)">
                                      <p:cBhvr>
                                        <p:cTn id="21" dur="1000"/>
                                        <p:tgtEl>
                                          <p:spTgt spid="21"/>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wipe(left)">
                                      <p:cBhvr>
                                        <p:cTn id="25" dur="1000"/>
                                        <p:tgtEl>
                                          <p:spTgt spid="5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57"/>
                                        </p:tgtEl>
                                        <p:attrNameLst>
                                          <p:attrName>style.visibility</p:attrName>
                                        </p:attrNameLst>
                                      </p:cBhvr>
                                      <p:to>
                                        <p:strVal val="visible"/>
                                      </p:to>
                                    </p:set>
                                    <p:animEffect transition="in" filter="wipe(left)">
                                      <p:cBhvr>
                                        <p:cTn id="30" dur="1000"/>
                                        <p:tgtEl>
                                          <p:spTgt spid="5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1000"/>
                                        <p:tgtEl>
                                          <p:spTgt spid="22"/>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left)">
                                      <p:cBhvr>
                                        <p:cTn id="40" dur="1000"/>
                                        <p:tgtEl>
                                          <p:spTgt spid="2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left)">
                                      <p:cBhvr>
                                        <p:cTn id="45" dur="10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left)">
                                      <p:cBhvr>
                                        <p:cTn id="50"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 grpId="0"/>
      <p:bldP spid="17" grpId="0" animBg="1"/>
      <p:bldP spid="21" grpId="0" animBg="1"/>
      <p:bldP spid="56" grpId="0" animBg="1"/>
      <p:bldP spid="57" grpId="0"/>
      <p:bldP spid="24" grpId="0" animBg="1"/>
      <p:bldP spid="26" grpId="0" animBg="1"/>
      <p:bldP spid="27"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19 CuadroTexto"/>
          <p:cNvSpPr txBox="1"/>
          <p:nvPr/>
        </p:nvSpPr>
        <p:spPr>
          <a:xfrm>
            <a:off x="344606" y="820570"/>
            <a:ext cx="2811439" cy="369332"/>
          </a:xfrm>
          <a:prstGeom prst="rect">
            <a:avLst/>
          </a:prstGeom>
          <a:noFill/>
        </p:spPr>
        <p:txBody>
          <a:bodyPr wrap="square" rtlCol="0">
            <a:spAutoFit/>
          </a:bodyPr>
          <a:lstStyle/>
          <a:p>
            <a:r>
              <a:rPr lang="es-ES" b="1" dirty="0" smtClean="0">
                <a:solidFill>
                  <a:srgbClr val="C00000"/>
                </a:solidFill>
              </a:rPr>
              <a:t>4.2. </a:t>
            </a:r>
            <a:r>
              <a:rPr lang="es-ES" b="1" dirty="0" smtClean="0">
                <a:solidFill>
                  <a:srgbClr val="00B050"/>
                </a:solidFill>
              </a:rPr>
              <a:t>Espectros atómicos </a:t>
            </a:r>
            <a:endParaRPr lang="es-ES" b="1" dirty="0">
              <a:solidFill>
                <a:srgbClr val="00B050"/>
              </a:solidFill>
            </a:endParaRPr>
          </a:p>
        </p:txBody>
      </p:sp>
      <mc:AlternateContent xmlns:mc="http://schemas.openxmlformats.org/markup-compatibility/2006" xmlns:a14="http://schemas.microsoft.com/office/drawing/2010/main">
        <mc:Choice Requires="a14">
          <p:sp>
            <p:nvSpPr>
              <p:cNvPr id="24" name="23 CuadroTexto"/>
              <p:cNvSpPr txBox="1"/>
              <p:nvPr/>
            </p:nvSpPr>
            <p:spPr>
              <a:xfrm>
                <a:off x="1411595" y="1483814"/>
                <a:ext cx="5293500" cy="71468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s-ES" b="0" i="0" smtClean="0">
                          <a:latin typeface="Cambria Math"/>
                          <a:ea typeface="Cambria Math"/>
                        </a:rPr>
                        <m:t>Serie</m:t>
                      </m:r>
                      <m:r>
                        <a:rPr lang="es-ES" b="0" i="0" smtClean="0">
                          <a:latin typeface="Cambria Math"/>
                          <a:ea typeface="Cambria Math"/>
                        </a:rPr>
                        <m:t> </m:t>
                      </m:r>
                      <m:r>
                        <m:rPr>
                          <m:sty m:val="p"/>
                        </m:rPr>
                        <a:rPr lang="es-ES" b="0" i="0" smtClean="0">
                          <a:latin typeface="Cambria Math"/>
                          <a:ea typeface="Cambria Math"/>
                        </a:rPr>
                        <m:t>de</m:t>
                      </m:r>
                      <m:r>
                        <a:rPr lang="es-ES" b="0" i="0" smtClean="0">
                          <a:latin typeface="Cambria Math"/>
                          <a:ea typeface="Cambria Math"/>
                        </a:rPr>
                        <m:t> </m:t>
                      </m:r>
                      <m:r>
                        <m:rPr>
                          <m:sty m:val="p"/>
                        </m:rPr>
                        <a:rPr lang="es-ES" b="0" i="0" smtClean="0">
                          <a:latin typeface="Cambria Math"/>
                          <a:ea typeface="Cambria Math"/>
                        </a:rPr>
                        <m:t>Lyman</m:t>
                      </m:r>
                      <m:r>
                        <a:rPr lang="es-ES" b="0" i="0" smtClean="0">
                          <a:latin typeface="Cambria Math"/>
                          <a:ea typeface="Cambria Math"/>
                        </a:rPr>
                        <m:t>:</m:t>
                      </m:r>
                      <m:r>
                        <a:rPr lang="es-ES" b="0" i="1" smtClean="0">
                          <a:latin typeface="Cambria Math"/>
                          <a:ea typeface="Cambria Math"/>
                        </a:rPr>
                        <m:t>  </m:t>
                      </m:r>
                      <m:r>
                        <a:rPr lang="es-ES" b="0" i="1" smtClean="0">
                          <a:latin typeface="Cambria Math"/>
                          <a:ea typeface="Cambria Math"/>
                        </a:rPr>
                        <m:t>𝜈</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𝑅</m:t>
                          </m:r>
                        </m:e>
                        <m:sub>
                          <m:r>
                            <a:rPr lang="es-ES" b="0" i="1" smtClean="0">
                              <a:latin typeface="Cambria Math"/>
                            </a:rPr>
                            <m:t>𝑐</m:t>
                          </m:r>
                        </m:sub>
                      </m:sSub>
                      <m:d>
                        <m:dPr>
                          <m:ctrlPr>
                            <a:rPr lang="es-ES" b="0" i="1" smtClean="0">
                              <a:latin typeface="Cambria Math" panose="02040503050406030204" pitchFamily="18" charset="0"/>
                            </a:rPr>
                          </m:ctrlPr>
                        </m:dPr>
                        <m:e>
                          <m:f>
                            <m:fPr>
                              <m:ctrlPr>
                                <a:rPr lang="es-ES" b="0" i="1" smtClean="0">
                                  <a:latin typeface="Cambria Math" panose="02040503050406030204" pitchFamily="18" charset="0"/>
                                </a:rPr>
                              </m:ctrlPr>
                            </m:fPr>
                            <m:num>
                              <m:r>
                                <a:rPr lang="es-ES" b="0" i="1" smtClean="0">
                                  <a:latin typeface="Cambria Math"/>
                                </a:rPr>
                                <m:t>1</m:t>
                              </m:r>
                            </m:num>
                            <m:den>
                              <m:sSup>
                                <m:sSupPr>
                                  <m:ctrlPr>
                                    <a:rPr lang="es-ES" b="0" i="1" smtClean="0">
                                      <a:latin typeface="Cambria Math" panose="02040503050406030204" pitchFamily="18" charset="0"/>
                                    </a:rPr>
                                  </m:ctrlPr>
                                </m:sSupPr>
                                <m:e>
                                  <m:r>
                                    <a:rPr lang="es-ES" b="0" i="1" smtClean="0">
                                      <a:latin typeface="Cambria Math"/>
                                    </a:rPr>
                                    <m:t>1</m:t>
                                  </m:r>
                                </m:e>
                                <m:sup>
                                  <m:r>
                                    <a:rPr lang="es-ES" b="0" i="1" smtClean="0">
                                      <a:latin typeface="Cambria Math"/>
                                    </a:rPr>
                                    <m:t>2</m:t>
                                  </m:r>
                                </m:sup>
                              </m:sSup>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1</m:t>
                              </m:r>
                            </m:num>
                            <m:den>
                              <m:sSup>
                                <m:sSupPr>
                                  <m:ctrlPr>
                                    <a:rPr lang="es-ES" b="0" i="1" smtClean="0">
                                      <a:latin typeface="Cambria Math" panose="02040503050406030204" pitchFamily="18" charset="0"/>
                                    </a:rPr>
                                  </m:ctrlPr>
                                </m:sSupPr>
                                <m:e>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2</m:t>
                                      </m:r>
                                    </m:sub>
                                  </m:sSub>
                                </m:e>
                                <m:sup>
                                  <m:r>
                                    <a:rPr lang="es-ES" b="0" i="1" smtClean="0">
                                      <a:latin typeface="Cambria Math"/>
                                    </a:rPr>
                                    <m:t>2</m:t>
                                  </m:r>
                                </m:sup>
                              </m:sSup>
                            </m:den>
                          </m:f>
                        </m:e>
                      </m:d>
                      <m:r>
                        <a:rPr lang="es-ES" b="0" i="1" smtClean="0">
                          <a:latin typeface="Cambria Math"/>
                        </a:rPr>
                        <m:t>        </m:t>
                      </m:r>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2</m:t>
                          </m:r>
                        </m:sub>
                      </m:sSub>
                      <m:r>
                        <a:rPr lang="es-ES" b="0" i="1" smtClean="0">
                          <a:latin typeface="Cambria Math"/>
                        </a:rPr>
                        <m:t>=2,3,…</m:t>
                      </m:r>
                    </m:oMath>
                  </m:oMathPara>
                </a14:m>
                <a:endParaRPr lang="es-ES" dirty="0"/>
              </a:p>
            </p:txBody>
          </p:sp>
        </mc:Choice>
        <mc:Fallback xmlns="">
          <p:sp>
            <p:nvSpPr>
              <p:cNvPr id="24" name="23 CuadroTexto"/>
              <p:cNvSpPr txBox="1">
                <a:spLocks noRot="1" noChangeAspect="1" noMove="1" noResize="1" noEditPoints="1" noAdjustHandles="1" noChangeArrowheads="1" noChangeShapeType="1" noTextEdit="1"/>
              </p:cNvSpPr>
              <p:nvPr/>
            </p:nvSpPr>
            <p:spPr>
              <a:xfrm>
                <a:off x="1411595" y="1483814"/>
                <a:ext cx="5293500" cy="714683"/>
              </a:xfrm>
              <a:prstGeom prst="rect">
                <a:avLst/>
              </a:prstGeom>
              <a:blipFill rotWithShape="1">
                <a:blip r:embed="rId2"/>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9" name="28 CuadroTexto"/>
              <p:cNvSpPr txBox="1"/>
              <p:nvPr/>
            </p:nvSpPr>
            <p:spPr>
              <a:xfrm>
                <a:off x="1373495" y="2296614"/>
                <a:ext cx="5388078" cy="71468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s-ES" b="0" i="0" smtClean="0">
                          <a:latin typeface="Cambria Math"/>
                          <a:ea typeface="Cambria Math"/>
                        </a:rPr>
                        <m:t>Serie</m:t>
                      </m:r>
                      <m:r>
                        <a:rPr lang="es-ES" b="0" i="0" smtClean="0">
                          <a:latin typeface="Cambria Math"/>
                          <a:ea typeface="Cambria Math"/>
                        </a:rPr>
                        <m:t> </m:t>
                      </m:r>
                      <m:r>
                        <m:rPr>
                          <m:sty m:val="p"/>
                        </m:rPr>
                        <a:rPr lang="es-ES" b="0" i="0" smtClean="0">
                          <a:latin typeface="Cambria Math"/>
                          <a:ea typeface="Cambria Math"/>
                        </a:rPr>
                        <m:t>de</m:t>
                      </m:r>
                      <m:r>
                        <a:rPr lang="es-ES" b="0" i="0" smtClean="0">
                          <a:latin typeface="Cambria Math"/>
                          <a:ea typeface="Cambria Math"/>
                        </a:rPr>
                        <m:t> </m:t>
                      </m:r>
                      <m:r>
                        <m:rPr>
                          <m:sty m:val="p"/>
                        </m:rPr>
                        <a:rPr lang="es-ES" b="0" i="0" smtClean="0">
                          <a:latin typeface="Cambria Math"/>
                          <a:ea typeface="Cambria Math"/>
                        </a:rPr>
                        <m:t>Balmer</m:t>
                      </m:r>
                      <m:r>
                        <a:rPr lang="es-ES" b="0" i="0" smtClean="0">
                          <a:latin typeface="Cambria Math"/>
                          <a:ea typeface="Cambria Math"/>
                        </a:rPr>
                        <m:t>:</m:t>
                      </m:r>
                      <m:r>
                        <a:rPr lang="es-ES" b="0" i="1" smtClean="0">
                          <a:latin typeface="Cambria Math"/>
                          <a:ea typeface="Cambria Math"/>
                        </a:rPr>
                        <m:t>  </m:t>
                      </m:r>
                      <m:r>
                        <a:rPr lang="es-ES" b="0" i="1" smtClean="0">
                          <a:latin typeface="Cambria Math"/>
                          <a:ea typeface="Cambria Math"/>
                        </a:rPr>
                        <m:t>𝜈</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𝑅</m:t>
                          </m:r>
                        </m:e>
                        <m:sub>
                          <m:r>
                            <a:rPr lang="es-ES" b="0" i="1" smtClean="0">
                              <a:latin typeface="Cambria Math"/>
                            </a:rPr>
                            <m:t>𝑐</m:t>
                          </m:r>
                        </m:sub>
                      </m:sSub>
                      <m:d>
                        <m:dPr>
                          <m:ctrlPr>
                            <a:rPr lang="es-ES" b="0" i="1" smtClean="0">
                              <a:latin typeface="Cambria Math" panose="02040503050406030204" pitchFamily="18" charset="0"/>
                            </a:rPr>
                          </m:ctrlPr>
                        </m:dPr>
                        <m:e>
                          <m:f>
                            <m:fPr>
                              <m:ctrlPr>
                                <a:rPr lang="es-ES" b="0" i="1" smtClean="0">
                                  <a:latin typeface="Cambria Math" panose="02040503050406030204" pitchFamily="18" charset="0"/>
                                </a:rPr>
                              </m:ctrlPr>
                            </m:fPr>
                            <m:num>
                              <m:r>
                                <a:rPr lang="es-ES" b="0" i="1" smtClean="0">
                                  <a:latin typeface="Cambria Math"/>
                                </a:rPr>
                                <m:t>1</m:t>
                              </m:r>
                            </m:num>
                            <m:den>
                              <m:sSup>
                                <m:sSupPr>
                                  <m:ctrlPr>
                                    <a:rPr lang="es-ES" b="0" i="1" smtClean="0">
                                      <a:latin typeface="Cambria Math" panose="02040503050406030204" pitchFamily="18" charset="0"/>
                                    </a:rPr>
                                  </m:ctrlPr>
                                </m:sSupPr>
                                <m:e>
                                  <m:r>
                                    <a:rPr lang="es-ES" b="0" i="1" smtClean="0">
                                      <a:latin typeface="Cambria Math"/>
                                    </a:rPr>
                                    <m:t>2</m:t>
                                  </m:r>
                                </m:e>
                                <m:sup>
                                  <m:r>
                                    <a:rPr lang="es-ES" b="0" i="1" smtClean="0">
                                      <a:latin typeface="Cambria Math"/>
                                    </a:rPr>
                                    <m:t>2</m:t>
                                  </m:r>
                                </m:sup>
                              </m:sSup>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1</m:t>
                              </m:r>
                            </m:num>
                            <m:den>
                              <m:sSup>
                                <m:sSupPr>
                                  <m:ctrlPr>
                                    <a:rPr lang="es-ES" b="0" i="1" smtClean="0">
                                      <a:latin typeface="Cambria Math" panose="02040503050406030204" pitchFamily="18" charset="0"/>
                                    </a:rPr>
                                  </m:ctrlPr>
                                </m:sSupPr>
                                <m:e>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2</m:t>
                                      </m:r>
                                    </m:sub>
                                  </m:sSub>
                                </m:e>
                                <m:sup>
                                  <m:r>
                                    <a:rPr lang="es-ES" b="0" i="1" smtClean="0">
                                      <a:latin typeface="Cambria Math"/>
                                    </a:rPr>
                                    <m:t>2</m:t>
                                  </m:r>
                                </m:sup>
                              </m:sSup>
                            </m:den>
                          </m:f>
                        </m:e>
                      </m:d>
                      <m:r>
                        <a:rPr lang="es-ES" b="0" i="1" smtClean="0">
                          <a:latin typeface="Cambria Math"/>
                        </a:rPr>
                        <m:t>        </m:t>
                      </m:r>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2</m:t>
                          </m:r>
                        </m:sub>
                      </m:sSub>
                      <m:r>
                        <a:rPr lang="es-ES" b="0" i="1" smtClean="0">
                          <a:latin typeface="Cambria Math"/>
                        </a:rPr>
                        <m:t>=3,4,…</m:t>
                      </m:r>
                    </m:oMath>
                  </m:oMathPara>
                </a14:m>
                <a:endParaRPr lang="es-ES" dirty="0"/>
              </a:p>
            </p:txBody>
          </p:sp>
        </mc:Choice>
        <mc:Fallback xmlns="">
          <p:sp>
            <p:nvSpPr>
              <p:cNvPr id="29" name="28 CuadroTexto"/>
              <p:cNvSpPr txBox="1">
                <a:spLocks noRot="1" noChangeAspect="1" noMove="1" noResize="1" noEditPoints="1" noAdjustHandles="1" noChangeArrowheads="1" noChangeShapeType="1" noTextEdit="1"/>
              </p:cNvSpPr>
              <p:nvPr/>
            </p:nvSpPr>
            <p:spPr>
              <a:xfrm>
                <a:off x="1373495" y="2296614"/>
                <a:ext cx="5388078" cy="714683"/>
              </a:xfrm>
              <a:prstGeom prst="rect">
                <a:avLst/>
              </a:prstGeom>
              <a:blipFill rotWithShape="1">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0" name="29 CuadroTexto"/>
              <p:cNvSpPr txBox="1"/>
              <p:nvPr/>
            </p:nvSpPr>
            <p:spPr>
              <a:xfrm>
                <a:off x="1386195" y="3172914"/>
                <a:ext cx="5482655" cy="71468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s-ES" b="0" i="0" smtClean="0">
                          <a:latin typeface="Cambria Math"/>
                          <a:ea typeface="Cambria Math"/>
                        </a:rPr>
                        <m:t>Serie</m:t>
                      </m:r>
                      <m:r>
                        <a:rPr lang="es-ES" b="0" i="0" smtClean="0">
                          <a:latin typeface="Cambria Math"/>
                          <a:ea typeface="Cambria Math"/>
                        </a:rPr>
                        <m:t> </m:t>
                      </m:r>
                      <m:r>
                        <m:rPr>
                          <m:sty m:val="p"/>
                        </m:rPr>
                        <a:rPr lang="es-ES" b="0" i="0" smtClean="0">
                          <a:latin typeface="Cambria Math"/>
                          <a:ea typeface="Cambria Math"/>
                        </a:rPr>
                        <m:t>de</m:t>
                      </m:r>
                      <m:r>
                        <a:rPr lang="es-ES" b="0" i="0" smtClean="0">
                          <a:latin typeface="Cambria Math"/>
                          <a:ea typeface="Cambria Math"/>
                        </a:rPr>
                        <m:t> </m:t>
                      </m:r>
                      <m:r>
                        <m:rPr>
                          <m:sty m:val="p"/>
                        </m:rPr>
                        <a:rPr lang="es-ES" b="0" i="0" smtClean="0">
                          <a:latin typeface="Cambria Math"/>
                          <a:ea typeface="Cambria Math"/>
                        </a:rPr>
                        <m:t>Paschen</m:t>
                      </m:r>
                      <m:r>
                        <a:rPr lang="es-ES" b="0" i="0" smtClean="0">
                          <a:latin typeface="Cambria Math"/>
                          <a:ea typeface="Cambria Math"/>
                        </a:rPr>
                        <m:t>:</m:t>
                      </m:r>
                      <m:r>
                        <a:rPr lang="es-ES" b="0" i="1" smtClean="0">
                          <a:latin typeface="Cambria Math"/>
                          <a:ea typeface="Cambria Math"/>
                        </a:rPr>
                        <m:t>  </m:t>
                      </m:r>
                      <m:r>
                        <a:rPr lang="es-ES" b="0" i="1" smtClean="0">
                          <a:latin typeface="Cambria Math"/>
                          <a:ea typeface="Cambria Math"/>
                        </a:rPr>
                        <m:t>𝜈</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𝑅</m:t>
                          </m:r>
                        </m:e>
                        <m:sub>
                          <m:r>
                            <a:rPr lang="es-ES" b="0" i="1" smtClean="0">
                              <a:latin typeface="Cambria Math"/>
                            </a:rPr>
                            <m:t>𝑐</m:t>
                          </m:r>
                        </m:sub>
                      </m:sSub>
                      <m:d>
                        <m:dPr>
                          <m:ctrlPr>
                            <a:rPr lang="es-ES" b="0" i="1" smtClean="0">
                              <a:latin typeface="Cambria Math" panose="02040503050406030204" pitchFamily="18" charset="0"/>
                            </a:rPr>
                          </m:ctrlPr>
                        </m:dPr>
                        <m:e>
                          <m:f>
                            <m:fPr>
                              <m:ctrlPr>
                                <a:rPr lang="es-ES" b="0" i="1" smtClean="0">
                                  <a:latin typeface="Cambria Math" panose="02040503050406030204" pitchFamily="18" charset="0"/>
                                </a:rPr>
                              </m:ctrlPr>
                            </m:fPr>
                            <m:num>
                              <m:r>
                                <a:rPr lang="es-ES" b="0" i="1" smtClean="0">
                                  <a:latin typeface="Cambria Math"/>
                                </a:rPr>
                                <m:t>1</m:t>
                              </m:r>
                            </m:num>
                            <m:den>
                              <m:sSup>
                                <m:sSupPr>
                                  <m:ctrlPr>
                                    <a:rPr lang="es-ES" b="0" i="1" smtClean="0">
                                      <a:latin typeface="Cambria Math" panose="02040503050406030204" pitchFamily="18" charset="0"/>
                                    </a:rPr>
                                  </m:ctrlPr>
                                </m:sSupPr>
                                <m:e>
                                  <m:r>
                                    <a:rPr lang="es-ES" b="0" i="1" smtClean="0">
                                      <a:latin typeface="Cambria Math"/>
                                    </a:rPr>
                                    <m:t>3</m:t>
                                  </m:r>
                                </m:e>
                                <m:sup>
                                  <m:r>
                                    <a:rPr lang="es-ES" b="0" i="1" smtClean="0">
                                      <a:latin typeface="Cambria Math"/>
                                    </a:rPr>
                                    <m:t>2</m:t>
                                  </m:r>
                                </m:sup>
                              </m:sSup>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1</m:t>
                              </m:r>
                            </m:num>
                            <m:den>
                              <m:sSup>
                                <m:sSupPr>
                                  <m:ctrlPr>
                                    <a:rPr lang="es-ES" b="0" i="1" smtClean="0">
                                      <a:latin typeface="Cambria Math" panose="02040503050406030204" pitchFamily="18" charset="0"/>
                                    </a:rPr>
                                  </m:ctrlPr>
                                </m:sSupPr>
                                <m:e>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2</m:t>
                                      </m:r>
                                    </m:sub>
                                  </m:sSub>
                                </m:e>
                                <m:sup>
                                  <m:r>
                                    <a:rPr lang="es-ES" b="0" i="1" smtClean="0">
                                      <a:latin typeface="Cambria Math"/>
                                    </a:rPr>
                                    <m:t>2</m:t>
                                  </m:r>
                                </m:sup>
                              </m:sSup>
                            </m:den>
                          </m:f>
                        </m:e>
                      </m:d>
                      <m:r>
                        <a:rPr lang="es-ES" b="0" i="1" smtClean="0">
                          <a:latin typeface="Cambria Math"/>
                        </a:rPr>
                        <m:t>        </m:t>
                      </m:r>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2</m:t>
                          </m:r>
                        </m:sub>
                      </m:sSub>
                      <m:r>
                        <a:rPr lang="es-ES" b="0" i="1" smtClean="0">
                          <a:latin typeface="Cambria Math"/>
                        </a:rPr>
                        <m:t>=4,5,…</m:t>
                      </m:r>
                    </m:oMath>
                  </m:oMathPara>
                </a14:m>
                <a:endParaRPr lang="es-ES" dirty="0"/>
              </a:p>
            </p:txBody>
          </p:sp>
        </mc:Choice>
        <mc:Fallback xmlns="">
          <p:sp>
            <p:nvSpPr>
              <p:cNvPr id="30" name="29 CuadroTexto"/>
              <p:cNvSpPr txBox="1">
                <a:spLocks noRot="1" noChangeAspect="1" noMove="1" noResize="1" noEditPoints="1" noAdjustHandles="1" noChangeArrowheads="1" noChangeShapeType="1" noTextEdit="1"/>
              </p:cNvSpPr>
              <p:nvPr/>
            </p:nvSpPr>
            <p:spPr>
              <a:xfrm>
                <a:off x="1386195" y="3172914"/>
                <a:ext cx="5482655" cy="714683"/>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1" name="30 CuadroTexto"/>
              <p:cNvSpPr txBox="1"/>
              <p:nvPr/>
            </p:nvSpPr>
            <p:spPr>
              <a:xfrm>
                <a:off x="1411595" y="4023814"/>
                <a:ext cx="5513112" cy="71468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s-ES" b="0" i="0" smtClean="0">
                          <a:latin typeface="Cambria Math"/>
                          <a:ea typeface="Cambria Math"/>
                        </a:rPr>
                        <m:t>Serie</m:t>
                      </m:r>
                      <m:r>
                        <a:rPr lang="es-ES" b="0" i="0" smtClean="0">
                          <a:latin typeface="Cambria Math"/>
                          <a:ea typeface="Cambria Math"/>
                        </a:rPr>
                        <m:t> </m:t>
                      </m:r>
                      <m:r>
                        <m:rPr>
                          <m:sty m:val="p"/>
                        </m:rPr>
                        <a:rPr lang="es-ES" b="0" i="0" smtClean="0">
                          <a:latin typeface="Cambria Math"/>
                          <a:ea typeface="Cambria Math"/>
                        </a:rPr>
                        <m:t>de</m:t>
                      </m:r>
                      <m:r>
                        <a:rPr lang="es-ES" b="0" i="0" smtClean="0">
                          <a:latin typeface="Cambria Math"/>
                          <a:ea typeface="Cambria Math"/>
                        </a:rPr>
                        <m:t> </m:t>
                      </m:r>
                      <m:r>
                        <m:rPr>
                          <m:sty m:val="p"/>
                        </m:rPr>
                        <a:rPr lang="es-ES" b="0" i="0" smtClean="0">
                          <a:latin typeface="Cambria Math"/>
                          <a:ea typeface="Cambria Math"/>
                        </a:rPr>
                        <m:t>Brackett</m:t>
                      </m:r>
                      <m:r>
                        <a:rPr lang="es-ES" b="0" i="0" smtClean="0">
                          <a:latin typeface="Cambria Math"/>
                          <a:ea typeface="Cambria Math"/>
                        </a:rPr>
                        <m:t>:</m:t>
                      </m:r>
                      <m:r>
                        <a:rPr lang="es-ES" b="0" i="1" smtClean="0">
                          <a:latin typeface="Cambria Math"/>
                          <a:ea typeface="Cambria Math"/>
                        </a:rPr>
                        <m:t>  </m:t>
                      </m:r>
                      <m:r>
                        <a:rPr lang="es-ES" b="0" i="1" smtClean="0">
                          <a:latin typeface="Cambria Math"/>
                          <a:ea typeface="Cambria Math"/>
                        </a:rPr>
                        <m:t>𝜈</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𝑅</m:t>
                          </m:r>
                        </m:e>
                        <m:sub>
                          <m:r>
                            <a:rPr lang="es-ES" b="0" i="1" smtClean="0">
                              <a:latin typeface="Cambria Math"/>
                            </a:rPr>
                            <m:t>𝑐</m:t>
                          </m:r>
                        </m:sub>
                      </m:sSub>
                      <m:d>
                        <m:dPr>
                          <m:ctrlPr>
                            <a:rPr lang="es-ES" b="0" i="1" smtClean="0">
                              <a:latin typeface="Cambria Math" panose="02040503050406030204" pitchFamily="18" charset="0"/>
                            </a:rPr>
                          </m:ctrlPr>
                        </m:dPr>
                        <m:e>
                          <m:f>
                            <m:fPr>
                              <m:ctrlPr>
                                <a:rPr lang="es-ES" b="0" i="1" smtClean="0">
                                  <a:latin typeface="Cambria Math" panose="02040503050406030204" pitchFamily="18" charset="0"/>
                                </a:rPr>
                              </m:ctrlPr>
                            </m:fPr>
                            <m:num>
                              <m:r>
                                <a:rPr lang="es-ES" b="0" i="1" smtClean="0">
                                  <a:latin typeface="Cambria Math"/>
                                </a:rPr>
                                <m:t>1</m:t>
                              </m:r>
                            </m:num>
                            <m:den>
                              <m:sSup>
                                <m:sSupPr>
                                  <m:ctrlPr>
                                    <a:rPr lang="es-ES" b="0" i="1" smtClean="0">
                                      <a:latin typeface="Cambria Math" panose="02040503050406030204" pitchFamily="18" charset="0"/>
                                    </a:rPr>
                                  </m:ctrlPr>
                                </m:sSupPr>
                                <m:e>
                                  <m:r>
                                    <a:rPr lang="es-ES" b="0" i="1" smtClean="0">
                                      <a:latin typeface="Cambria Math"/>
                                    </a:rPr>
                                    <m:t>4</m:t>
                                  </m:r>
                                </m:e>
                                <m:sup>
                                  <m:r>
                                    <a:rPr lang="es-ES" b="0" i="1" smtClean="0">
                                      <a:latin typeface="Cambria Math"/>
                                    </a:rPr>
                                    <m:t>2</m:t>
                                  </m:r>
                                </m:sup>
                              </m:sSup>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1</m:t>
                              </m:r>
                            </m:num>
                            <m:den>
                              <m:sSup>
                                <m:sSupPr>
                                  <m:ctrlPr>
                                    <a:rPr lang="es-ES" b="0" i="1" smtClean="0">
                                      <a:latin typeface="Cambria Math" panose="02040503050406030204" pitchFamily="18" charset="0"/>
                                    </a:rPr>
                                  </m:ctrlPr>
                                </m:sSupPr>
                                <m:e>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2</m:t>
                                      </m:r>
                                    </m:sub>
                                  </m:sSub>
                                </m:e>
                                <m:sup>
                                  <m:r>
                                    <a:rPr lang="es-ES" b="0" i="1" smtClean="0">
                                      <a:latin typeface="Cambria Math"/>
                                    </a:rPr>
                                    <m:t>2</m:t>
                                  </m:r>
                                </m:sup>
                              </m:sSup>
                            </m:den>
                          </m:f>
                        </m:e>
                      </m:d>
                      <m:r>
                        <a:rPr lang="es-ES" b="0" i="1" smtClean="0">
                          <a:latin typeface="Cambria Math"/>
                        </a:rPr>
                        <m:t>        </m:t>
                      </m:r>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2</m:t>
                          </m:r>
                        </m:sub>
                      </m:sSub>
                      <m:r>
                        <a:rPr lang="es-ES" b="0" i="1" smtClean="0">
                          <a:latin typeface="Cambria Math"/>
                        </a:rPr>
                        <m:t>=5,6,…</m:t>
                      </m:r>
                    </m:oMath>
                  </m:oMathPara>
                </a14:m>
                <a:endParaRPr lang="es-ES" dirty="0"/>
              </a:p>
            </p:txBody>
          </p:sp>
        </mc:Choice>
        <mc:Fallback xmlns="">
          <p:sp>
            <p:nvSpPr>
              <p:cNvPr id="31" name="30 CuadroTexto"/>
              <p:cNvSpPr txBox="1">
                <a:spLocks noRot="1" noChangeAspect="1" noMove="1" noResize="1" noEditPoints="1" noAdjustHandles="1" noChangeArrowheads="1" noChangeShapeType="1" noTextEdit="1"/>
              </p:cNvSpPr>
              <p:nvPr/>
            </p:nvSpPr>
            <p:spPr>
              <a:xfrm>
                <a:off x="1411595" y="4023814"/>
                <a:ext cx="5513112" cy="714683"/>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2" name="31 CuadroTexto"/>
              <p:cNvSpPr txBox="1"/>
              <p:nvPr/>
            </p:nvSpPr>
            <p:spPr>
              <a:xfrm>
                <a:off x="1411595" y="4912814"/>
                <a:ext cx="5258234" cy="71468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s-ES" b="0" i="0" smtClean="0">
                          <a:latin typeface="Cambria Math"/>
                          <a:ea typeface="Cambria Math"/>
                        </a:rPr>
                        <m:t>Serie</m:t>
                      </m:r>
                      <m:r>
                        <a:rPr lang="es-ES" b="0" i="0" smtClean="0">
                          <a:latin typeface="Cambria Math"/>
                          <a:ea typeface="Cambria Math"/>
                        </a:rPr>
                        <m:t> </m:t>
                      </m:r>
                      <m:r>
                        <m:rPr>
                          <m:sty m:val="p"/>
                        </m:rPr>
                        <a:rPr lang="es-ES" b="0" i="0" smtClean="0">
                          <a:latin typeface="Cambria Math"/>
                          <a:ea typeface="Cambria Math"/>
                        </a:rPr>
                        <m:t>de</m:t>
                      </m:r>
                      <m:r>
                        <a:rPr lang="es-ES" b="0" i="0" smtClean="0">
                          <a:latin typeface="Cambria Math"/>
                          <a:ea typeface="Cambria Math"/>
                        </a:rPr>
                        <m:t> </m:t>
                      </m:r>
                      <m:r>
                        <m:rPr>
                          <m:sty m:val="p"/>
                        </m:rPr>
                        <a:rPr lang="es-ES" b="0" i="0" smtClean="0">
                          <a:latin typeface="Cambria Math"/>
                          <a:ea typeface="Cambria Math"/>
                        </a:rPr>
                        <m:t>Pfund</m:t>
                      </m:r>
                      <m:r>
                        <a:rPr lang="es-ES" b="0" i="0" smtClean="0">
                          <a:latin typeface="Cambria Math"/>
                          <a:ea typeface="Cambria Math"/>
                        </a:rPr>
                        <m:t>:</m:t>
                      </m:r>
                      <m:r>
                        <a:rPr lang="es-ES" b="0" i="1" smtClean="0">
                          <a:latin typeface="Cambria Math"/>
                          <a:ea typeface="Cambria Math"/>
                        </a:rPr>
                        <m:t>  </m:t>
                      </m:r>
                      <m:r>
                        <a:rPr lang="es-ES" b="0" i="1" smtClean="0">
                          <a:latin typeface="Cambria Math"/>
                          <a:ea typeface="Cambria Math"/>
                        </a:rPr>
                        <m:t>𝜈</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𝑅</m:t>
                          </m:r>
                        </m:e>
                        <m:sub>
                          <m:r>
                            <a:rPr lang="es-ES" b="0" i="1" smtClean="0">
                              <a:latin typeface="Cambria Math"/>
                            </a:rPr>
                            <m:t>𝑐</m:t>
                          </m:r>
                        </m:sub>
                      </m:sSub>
                      <m:d>
                        <m:dPr>
                          <m:ctrlPr>
                            <a:rPr lang="es-ES" b="0" i="1" smtClean="0">
                              <a:latin typeface="Cambria Math" panose="02040503050406030204" pitchFamily="18" charset="0"/>
                            </a:rPr>
                          </m:ctrlPr>
                        </m:dPr>
                        <m:e>
                          <m:f>
                            <m:fPr>
                              <m:ctrlPr>
                                <a:rPr lang="es-ES" b="0" i="1" smtClean="0">
                                  <a:latin typeface="Cambria Math" panose="02040503050406030204" pitchFamily="18" charset="0"/>
                                </a:rPr>
                              </m:ctrlPr>
                            </m:fPr>
                            <m:num>
                              <m:r>
                                <a:rPr lang="es-ES" b="0" i="1" smtClean="0">
                                  <a:latin typeface="Cambria Math"/>
                                </a:rPr>
                                <m:t>1</m:t>
                              </m:r>
                            </m:num>
                            <m:den>
                              <m:sSup>
                                <m:sSupPr>
                                  <m:ctrlPr>
                                    <a:rPr lang="es-ES" b="0" i="1" smtClean="0">
                                      <a:latin typeface="Cambria Math" panose="02040503050406030204" pitchFamily="18" charset="0"/>
                                    </a:rPr>
                                  </m:ctrlPr>
                                </m:sSupPr>
                                <m:e>
                                  <m:r>
                                    <a:rPr lang="es-ES" b="0" i="1" smtClean="0">
                                      <a:latin typeface="Cambria Math"/>
                                    </a:rPr>
                                    <m:t>5</m:t>
                                  </m:r>
                                </m:e>
                                <m:sup>
                                  <m:r>
                                    <a:rPr lang="es-ES" b="0" i="1" smtClean="0">
                                      <a:latin typeface="Cambria Math"/>
                                    </a:rPr>
                                    <m:t>2</m:t>
                                  </m:r>
                                </m:sup>
                              </m:sSup>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1</m:t>
                              </m:r>
                            </m:num>
                            <m:den>
                              <m:sSup>
                                <m:sSupPr>
                                  <m:ctrlPr>
                                    <a:rPr lang="es-ES" b="0" i="1" smtClean="0">
                                      <a:latin typeface="Cambria Math" panose="02040503050406030204" pitchFamily="18" charset="0"/>
                                    </a:rPr>
                                  </m:ctrlPr>
                                </m:sSupPr>
                                <m:e>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2</m:t>
                                      </m:r>
                                    </m:sub>
                                  </m:sSub>
                                </m:e>
                                <m:sup>
                                  <m:r>
                                    <a:rPr lang="es-ES" b="0" i="1" smtClean="0">
                                      <a:latin typeface="Cambria Math"/>
                                    </a:rPr>
                                    <m:t>2</m:t>
                                  </m:r>
                                </m:sup>
                              </m:sSup>
                            </m:den>
                          </m:f>
                        </m:e>
                      </m:d>
                      <m:r>
                        <a:rPr lang="es-ES" b="0" i="1" smtClean="0">
                          <a:latin typeface="Cambria Math"/>
                        </a:rPr>
                        <m:t>        </m:t>
                      </m:r>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2</m:t>
                          </m:r>
                        </m:sub>
                      </m:sSub>
                      <m:r>
                        <a:rPr lang="es-ES" b="0" i="1" smtClean="0">
                          <a:latin typeface="Cambria Math"/>
                        </a:rPr>
                        <m:t>=6,7,…</m:t>
                      </m:r>
                    </m:oMath>
                  </m:oMathPara>
                </a14:m>
                <a:endParaRPr lang="es-ES" dirty="0"/>
              </a:p>
            </p:txBody>
          </p:sp>
        </mc:Choice>
        <mc:Fallback xmlns="">
          <p:sp>
            <p:nvSpPr>
              <p:cNvPr id="32" name="31 CuadroTexto"/>
              <p:cNvSpPr txBox="1">
                <a:spLocks noRot="1" noChangeAspect="1" noMove="1" noResize="1" noEditPoints="1" noAdjustHandles="1" noChangeArrowheads="1" noChangeShapeType="1" noTextEdit="1"/>
              </p:cNvSpPr>
              <p:nvPr/>
            </p:nvSpPr>
            <p:spPr>
              <a:xfrm>
                <a:off x="1411595" y="4912814"/>
                <a:ext cx="5258234" cy="714683"/>
              </a:xfrm>
              <a:prstGeom prst="rect">
                <a:avLst/>
              </a:prstGeom>
              <a:blipFill rotWithShape="1">
                <a:blip r:embed="rId6"/>
                <a:stretch>
                  <a:fillRect/>
                </a:stretch>
              </a:blipFill>
            </p:spPr>
            <p:txBody>
              <a:bodyPr/>
              <a:lstStyle/>
              <a:p>
                <a:r>
                  <a:rPr lang="es-ES">
                    <a:noFill/>
                  </a:rPr>
                  <a:t> </a:t>
                </a:r>
              </a:p>
            </p:txBody>
          </p:sp>
        </mc:Fallback>
      </mc:AlternateContent>
      <p:sp>
        <p:nvSpPr>
          <p:cNvPr id="14" name="13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15" name="14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6"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22</a:t>
            </a:fld>
            <a:endParaRPr lang="es-ES" dirty="0">
              <a:solidFill>
                <a:schemeClr val="accent6">
                  <a:lumMod val="50000"/>
                </a:schemeClr>
              </a:solidFill>
            </a:endParaRPr>
          </a:p>
        </p:txBody>
      </p:sp>
    </p:spTree>
    <p:extLst>
      <p:ext uri="{BB962C8B-B14F-4D97-AF65-F5344CB8AC3E}">
        <p14:creationId xmlns:p14="http://schemas.microsoft.com/office/powerpoint/2010/main" val="191866843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up)">
                                      <p:cBhvr>
                                        <p:cTn id="12" dur="10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up)">
                                      <p:cBhvr>
                                        <p:cTn id="17" dur="10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up)">
                                      <p:cBhvr>
                                        <p:cTn id="22" dur="10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10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up)">
                                      <p:cBhvr>
                                        <p:cTn id="32"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4" grpId="0" animBg="1"/>
      <p:bldP spid="29" grpId="0" animBg="1"/>
      <p:bldP spid="30" grpId="0" animBg="1"/>
      <p:bldP spid="31" grpId="0" animBg="1"/>
      <p:bldP spid="32"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13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15" name="14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IV. ESTRUCTURA ATÓMICA</a:t>
            </a:r>
            <a:endParaRPr lang="es-ES" b="1" dirty="0">
              <a:solidFill>
                <a:srgbClr val="4F81BD">
                  <a:lumMod val="75000"/>
                </a:srgbClr>
              </a:solidFill>
            </a:endParaRPr>
          </a:p>
        </p:txBody>
      </p:sp>
      <p:sp>
        <p:nvSpPr>
          <p:cNvPr id="16" name="13 Marcador de número de diapositiva"/>
          <p:cNvSpPr>
            <a:spLocks noGrp="1"/>
          </p:cNvSpPr>
          <p:nvPr>
            <p:ph type="sldNum" sz="quarter" idx="12"/>
          </p:nvPr>
        </p:nvSpPr>
        <p:spPr>
          <a:xfrm>
            <a:off x="8442277" y="6540499"/>
            <a:ext cx="593678" cy="206375"/>
          </a:xfrm>
        </p:spPr>
        <p:txBody>
          <a:bodyPr lIns="0" tIns="0" rIns="36000" bIns="0"/>
          <a:lstStyle/>
          <a:p>
            <a:fld id="{28E07C7F-89CF-4626-85D0-0A10A7194231}" type="slidenum">
              <a:rPr lang="es-ES" smtClean="0">
                <a:solidFill>
                  <a:srgbClr val="F79646">
                    <a:lumMod val="50000"/>
                  </a:srgbClr>
                </a:solidFill>
              </a:rPr>
              <a:pPr/>
              <a:t>23</a:t>
            </a:fld>
            <a:endParaRPr lang="es-ES" dirty="0">
              <a:solidFill>
                <a:srgbClr val="F79646">
                  <a:lumMod val="50000"/>
                </a:srgbClr>
              </a:solidFill>
            </a:endParaRPr>
          </a:p>
        </p:txBody>
      </p:sp>
      <p:sp>
        <p:nvSpPr>
          <p:cNvPr id="11" name="10 CuadroTexto"/>
          <p:cNvSpPr txBox="1"/>
          <p:nvPr/>
        </p:nvSpPr>
        <p:spPr>
          <a:xfrm>
            <a:off x="461332" y="1027893"/>
            <a:ext cx="1685077"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  5</a:t>
            </a:r>
          </a:p>
        </p:txBody>
      </p:sp>
      <p:sp>
        <p:nvSpPr>
          <p:cNvPr id="12" name="11 CuadroTexto"/>
          <p:cNvSpPr txBox="1"/>
          <p:nvPr/>
        </p:nvSpPr>
        <p:spPr>
          <a:xfrm>
            <a:off x="372850" y="1557551"/>
            <a:ext cx="8237750" cy="646331"/>
          </a:xfrm>
          <a:prstGeom prst="rect">
            <a:avLst/>
          </a:prstGeom>
          <a:noFill/>
        </p:spPr>
        <p:txBody>
          <a:bodyPr wrap="square" rtlCol="0">
            <a:spAutoFit/>
          </a:bodyPr>
          <a:lstStyle/>
          <a:p>
            <a:pPr algn="just"/>
            <a:r>
              <a:rPr lang="es-ES" dirty="0" smtClean="0"/>
              <a:t>Calcula la longitud de onda y la frecuencia de la tercera raya de la serie de Balmer.</a:t>
            </a:r>
            <a:endParaRPr lang="es-ES" dirty="0"/>
          </a:p>
        </p:txBody>
      </p:sp>
    </p:spTree>
    <p:extLst>
      <p:ext uri="{BB962C8B-B14F-4D97-AF65-F5344CB8AC3E}">
        <p14:creationId xmlns:p14="http://schemas.microsoft.com/office/powerpoint/2010/main" val="20794344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19 CuadroTexto"/>
          <p:cNvSpPr txBox="1"/>
          <p:nvPr/>
        </p:nvSpPr>
        <p:spPr>
          <a:xfrm>
            <a:off x="344606" y="845970"/>
            <a:ext cx="5637094" cy="369332"/>
          </a:xfrm>
          <a:prstGeom prst="rect">
            <a:avLst/>
          </a:prstGeom>
          <a:noFill/>
        </p:spPr>
        <p:txBody>
          <a:bodyPr wrap="square" rtlCol="0">
            <a:spAutoFit/>
          </a:bodyPr>
          <a:lstStyle/>
          <a:p>
            <a:r>
              <a:rPr lang="es-ES" b="1" dirty="0" smtClean="0">
                <a:solidFill>
                  <a:srgbClr val="C00000"/>
                </a:solidFill>
              </a:rPr>
              <a:t>4.3. </a:t>
            </a:r>
            <a:r>
              <a:rPr lang="es-ES" b="1" dirty="0" smtClean="0">
                <a:solidFill>
                  <a:srgbClr val="00B050"/>
                </a:solidFill>
              </a:rPr>
              <a:t>Hipótesis de Planck y efecto fotoeléctrico </a:t>
            </a:r>
            <a:endParaRPr lang="es-ES" b="1" dirty="0">
              <a:solidFill>
                <a:srgbClr val="00B050"/>
              </a:solidFill>
            </a:endParaRPr>
          </a:p>
        </p:txBody>
      </p:sp>
      <p:sp>
        <p:nvSpPr>
          <p:cNvPr id="2" name="1 CuadroTexto"/>
          <p:cNvSpPr txBox="1"/>
          <p:nvPr/>
        </p:nvSpPr>
        <p:spPr>
          <a:xfrm>
            <a:off x="342900" y="1295400"/>
            <a:ext cx="2501900" cy="369332"/>
          </a:xfrm>
          <a:prstGeom prst="rect">
            <a:avLst/>
          </a:prstGeom>
          <a:noFill/>
        </p:spPr>
        <p:txBody>
          <a:bodyPr wrap="square" rtlCol="0">
            <a:spAutoFit/>
          </a:bodyPr>
          <a:lstStyle/>
          <a:p>
            <a:r>
              <a:rPr lang="es-ES" b="1" dirty="0" smtClean="0">
                <a:solidFill>
                  <a:srgbClr val="C00000"/>
                </a:solidFill>
              </a:rPr>
              <a:t>Hipótesis de Planck</a:t>
            </a:r>
            <a:endParaRPr lang="es-ES" b="1" dirty="0">
              <a:solidFill>
                <a:srgbClr val="C00000"/>
              </a:solidFill>
            </a:endParaRPr>
          </a:p>
        </p:txBody>
      </p:sp>
      <p:sp>
        <p:nvSpPr>
          <p:cNvPr id="3" name="2 CuadroTexto"/>
          <p:cNvSpPr txBox="1"/>
          <p:nvPr/>
        </p:nvSpPr>
        <p:spPr>
          <a:xfrm>
            <a:off x="342900" y="1752600"/>
            <a:ext cx="5754011" cy="369332"/>
          </a:xfrm>
          <a:prstGeom prst="rect">
            <a:avLst/>
          </a:prstGeom>
          <a:noFill/>
        </p:spPr>
        <p:txBody>
          <a:bodyPr wrap="none" rtlCol="0">
            <a:spAutoFit/>
          </a:bodyPr>
          <a:lstStyle/>
          <a:p>
            <a:r>
              <a:rPr lang="es-ES" dirty="0" smtClean="0"/>
              <a:t>En 1900, </a:t>
            </a:r>
            <a:r>
              <a:rPr lang="es-ES" b="1" dirty="0" smtClean="0">
                <a:effectLst>
                  <a:outerShdw blurRad="38100" dist="38100" dir="2700000" algn="tl">
                    <a:srgbClr val="000000">
                      <a:alpha val="43137"/>
                    </a:srgbClr>
                  </a:outerShdw>
                </a:effectLst>
              </a:rPr>
              <a:t>Max Planck </a:t>
            </a:r>
            <a:r>
              <a:rPr lang="es-ES" dirty="0" smtClean="0"/>
              <a:t>lanzó una hipótesis revolucionaria:</a:t>
            </a:r>
            <a:endParaRPr lang="es-ES" dirty="0"/>
          </a:p>
        </p:txBody>
      </p:sp>
      <p:sp>
        <p:nvSpPr>
          <p:cNvPr id="17" name="16 CuadroTexto"/>
          <p:cNvSpPr txBox="1"/>
          <p:nvPr/>
        </p:nvSpPr>
        <p:spPr>
          <a:xfrm>
            <a:off x="406400" y="2349500"/>
            <a:ext cx="8242300" cy="646331"/>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Los cuerpos emiten o absorben energía en forma de paquetes o “</a:t>
            </a:r>
            <a:r>
              <a:rPr lang="es-ES" b="1" dirty="0" smtClean="0">
                <a:effectLst>
                  <a:outerShdw blurRad="38100" dist="38100" dir="2700000" algn="tl">
                    <a:srgbClr val="000000">
                      <a:alpha val="43137"/>
                    </a:srgbClr>
                  </a:outerShdw>
                </a:effectLst>
              </a:rPr>
              <a:t>cuantos</a:t>
            </a:r>
            <a:r>
              <a:rPr lang="es-ES" dirty="0" smtClean="0"/>
              <a:t>” de energía.</a:t>
            </a:r>
            <a:endParaRPr lang="es-ES" dirty="0"/>
          </a:p>
        </p:txBody>
      </p:sp>
      <mc:AlternateContent xmlns:mc="http://schemas.openxmlformats.org/markup-compatibility/2006" xmlns:a14="http://schemas.microsoft.com/office/drawing/2010/main">
        <mc:Choice Requires="a14">
          <p:sp>
            <p:nvSpPr>
              <p:cNvPr id="21" name="20 CuadroTexto"/>
              <p:cNvSpPr txBox="1"/>
              <p:nvPr/>
            </p:nvSpPr>
            <p:spPr>
              <a:xfrm>
                <a:off x="4038600" y="3187700"/>
                <a:ext cx="120725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a:rPr>
                            <m:t>𝐸</m:t>
                          </m:r>
                        </m:e>
                        <m:sub>
                          <m:r>
                            <a:rPr lang="es-ES" b="0" i="1" smtClean="0">
                              <a:latin typeface="Cambria Math"/>
                            </a:rPr>
                            <m:t>0</m:t>
                          </m:r>
                        </m:sub>
                      </m:sSub>
                      <m:r>
                        <a:rPr lang="es-ES" b="0" i="1" smtClean="0">
                          <a:latin typeface="Cambria Math"/>
                        </a:rPr>
                        <m:t>=</m:t>
                      </m:r>
                      <m:r>
                        <a:rPr lang="es-ES" b="0" i="1" smtClean="0">
                          <a:latin typeface="Cambria Math"/>
                        </a:rPr>
                        <m:t>h</m:t>
                      </m:r>
                      <m:r>
                        <a:rPr lang="es-ES" b="0" i="1" smtClean="0">
                          <a:latin typeface="Cambria Math"/>
                        </a:rPr>
                        <m:t>·</m:t>
                      </m:r>
                      <m:r>
                        <a:rPr lang="es-ES" b="0" i="1" smtClean="0">
                          <a:latin typeface="Cambria Math"/>
                          <a:ea typeface="Cambria Math"/>
                        </a:rPr>
                        <m:t>𝜈</m:t>
                      </m:r>
                    </m:oMath>
                  </m:oMathPara>
                </a14:m>
                <a:endParaRPr lang="es-ES" dirty="0"/>
              </a:p>
            </p:txBody>
          </p:sp>
        </mc:Choice>
        <mc:Fallback xmlns="">
          <p:sp>
            <p:nvSpPr>
              <p:cNvPr id="21" name="20 CuadroTexto"/>
              <p:cNvSpPr txBox="1">
                <a:spLocks noRot="1" noChangeAspect="1" noMove="1" noResize="1" noEditPoints="1" noAdjustHandles="1" noChangeArrowheads="1" noChangeShapeType="1" noTextEdit="1"/>
              </p:cNvSpPr>
              <p:nvPr/>
            </p:nvSpPr>
            <p:spPr>
              <a:xfrm>
                <a:off x="4038600" y="3187700"/>
                <a:ext cx="1207254" cy="369332"/>
              </a:xfrm>
              <a:prstGeom prst="rect">
                <a:avLst/>
              </a:prstGeom>
              <a:blipFill rotWithShape="1">
                <a:blip r:embed="rId2"/>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7" name="26 CuadroTexto"/>
              <p:cNvSpPr txBox="1"/>
              <p:nvPr/>
            </p:nvSpPr>
            <p:spPr>
              <a:xfrm>
                <a:off x="2197100" y="3721100"/>
                <a:ext cx="457965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h</m:t>
                      </m:r>
                      <m:r>
                        <a:rPr lang="es-ES" b="0" i="1" smtClean="0">
                          <a:latin typeface="Cambria Math"/>
                        </a:rPr>
                        <m:t>(</m:t>
                      </m:r>
                      <m:r>
                        <a:rPr lang="es-ES" b="0" i="1" smtClean="0">
                          <a:latin typeface="Cambria Math"/>
                        </a:rPr>
                        <m:t>𝑐𝑜𝑛𝑠𝑡𝑎𝑛𝑡𝑒</m:t>
                      </m:r>
                      <m:r>
                        <a:rPr lang="es-ES" b="0" i="1" smtClean="0">
                          <a:latin typeface="Cambria Math"/>
                        </a:rPr>
                        <m:t> </m:t>
                      </m:r>
                      <m:r>
                        <a:rPr lang="es-ES" b="0" i="1" smtClean="0">
                          <a:latin typeface="Cambria Math"/>
                        </a:rPr>
                        <m:t>𝑑𝑒</m:t>
                      </m:r>
                      <m:r>
                        <a:rPr lang="es-ES" b="0" i="1" smtClean="0">
                          <a:latin typeface="Cambria Math"/>
                        </a:rPr>
                        <m:t> </m:t>
                      </m:r>
                      <m:r>
                        <a:rPr lang="es-ES" b="0" i="1" smtClean="0">
                          <a:latin typeface="Cambria Math"/>
                        </a:rPr>
                        <m:t>𝑃𝑙𝑎𝑛𝑐𝑘</m:t>
                      </m:r>
                      <m:r>
                        <a:rPr lang="es-ES" b="0" i="1" smtClean="0">
                          <a:latin typeface="Cambria Math"/>
                        </a:rPr>
                        <m:t>)=6,63·</m:t>
                      </m:r>
                      <m:sSup>
                        <m:sSupPr>
                          <m:ctrlPr>
                            <a:rPr lang="es-ES" b="0" i="1" smtClean="0">
                              <a:latin typeface="Cambria Math" panose="02040503050406030204" pitchFamily="18" charset="0"/>
                            </a:rPr>
                          </m:ctrlPr>
                        </m:sSupPr>
                        <m:e>
                          <m:r>
                            <a:rPr lang="es-ES" b="0" i="1" smtClean="0">
                              <a:latin typeface="Cambria Math"/>
                            </a:rPr>
                            <m:t>10</m:t>
                          </m:r>
                        </m:e>
                        <m:sup>
                          <m:r>
                            <a:rPr lang="es-ES" b="0" i="1" smtClean="0">
                              <a:latin typeface="Cambria Math"/>
                            </a:rPr>
                            <m:t>−34</m:t>
                          </m:r>
                        </m:sup>
                      </m:sSup>
                      <m:r>
                        <a:rPr lang="es-ES" b="0" i="1" smtClean="0">
                          <a:latin typeface="Cambria Math"/>
                        </a:rPr>
                        <m:t> </m:t>
                      </m:r>
                      <m:r>
                        <a:rPr lang="es-ES" b="0" i="1" smtClean="0">
                          <a:latin typeface="Cambria Math"/>
                        </a:rPr>
                        <m:t>𝐽</m:t>
                      </m:r>
                      <m:r>
                        <a:rPr lang="es-ES" b="0" i="1" smtClean="0">
                          <a:latin typeface="Cambria Math"/>
                        </a:rPr>
                        <m:t>·</m:t>
                      </m:r>
                      <m:r>
                        <a:rPr lang="es-ES" b="0" i="1" smtClean="0">
                          <a:latin typeface="Cambria Math"/>
                        </a:rPr>
                        <m:t>𝑠</m:t>
                      </m:r>
                    </m:oMath>
                  </m:oMathPara>
                </a14:m>
                <a:endParaRPr lang="es-ES" dirty="0"/>
              </a:p>
            </p:txBody>
          </p:sp>
        </mc:Choice>
        <mc:Fallback xmlns="">
          <p:sp>
            <p:nvSpPr>
              <p:cNvPr id="27" name="26 CuadroTexto"/>
              <p:cNvSpPr txBox="1">
                <a:spLocks noRot="1" noChangeAspect="1" noMove="1" noResize="1" noEditPoints="1" noAdjustHandles="1" noChangeArrowheads="1" noChangeShapeType="1" noTextEdit="1"/>
              </p:cNvSpPr>
              <p:nvPr/>
            </p:nvSpPr>
            <p:spPr>
              <a:xfrm>
                <a:off x="2197100" y="3721100"/>
                <a:ext cx="4579651" cy="369332"/>
              </a:xfrm>
              <a:prstGeom prst="rect">
                <a:avLst/>
              </a:prstGeom>
              <a:blipFill rotWithShape="1">
                <a:blip r:embed="rId3"/>
                <a:stretch>
                  <a:fillRect b="-13115"/>
                </a:stretch>
              </a:blipFill>
            </p:spPr>
            <p:txBody>
              <a:bodyPr/>
              <a:lstStyle/>
              <a:p>
                <a:r>
                  <a:rPr lang="es-ES">
                    <a:noFill/>
                  </a:rPr>
                  <a:t> </a:t>
                </a:r>
              </a:p>
            </p:txBody>
          </p:sp>
        </mc:Fallback>
      </mc:AlternateContent>
      <p:sp>
        <p:nvSpPr>
          <p:cNvPr id="22" name="21 CuadroTexto"/>
          <p:cNvSpPr txBox="1"/>
          <p:nvPr/>
        </p:nvSpPr>
        <p:spPr>
          <a:xfrm>
            <a:off x="381000" y="4394200"/>
            <a:ext cx="8305800" cy="646331"/>
          </a:xfrm>
          <a:prstGeom prst="rect">
            <a:avLst/>
          </a:prstGeom>
          <a:noFill/>
        </p:spPr>
        <p:txBody>
          <a:bodyPr wrap="square" rtlCol="0">
            <a:spAutoFit/>
          </a:bodyPr>
          <a:lstStyle/>
          <a:p>
            <a:pPr marL="355600" indent="-355600" algn="just"/>
            <a:r>
              <a:rPr lang="es-ES" dirty="0" smtClean="0">
                <a:sym typeface="Wingdings"/>
              </a:rPr>
              <a:t>	Los átomos no emiten o absorben cualquier cantidad de energía, sino solo aquellas que sean múltiplos entero de un valor mínimo E</a:t>
            </a:r>
            <a:r>
              <a:rPr lang="es-ES" baseline="-25000" dirty="0" smtClean="0">
                <a:sym typeface="Wingdings"/>
              </a:rPr>
              <a:t>0</a:t>
            </a:r>
            <a:r>
              <a:rPr lang="es-ES" dirty="0" smtClean="0">
                <a:sym typeface="Wingdings"/>
              </a:rPr>
              <a:t>:</a:t>
            </a:r>
            <a:endParaRPr lang="es-ES" dirty="0"/>
          </a:p>
        </p:txBody>
      </p:sp>
      <mc:AlternateContent xmlns:mc="http://schemas.openxmlformats.org/markup-compatibility/2006" xmlns:a14="http://schemas.microsoft.com/office/drawing/2010/main">
        <mc:Choice Requires="a14">
          <p:sp>
            <p:nvSpPr>
              <p:cNvPr id="33" name="32 CuadroTexto"/>
              <p:cNvSpPr txBox="1"/>
              <p:nvPr/>
            </p:nvSpPr>
            <p:spPr>
              <a:xfrm>
                <a:off x="3784600" y="5232400"/>
                <a:ext cx="227261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a:rPr>
                            <m:t>𝐸</m:t>
                          </m:r>
                          <m:r>
                            <a:rPr lang="es-ES" b="0" i="1" smtClean="0">
                              <a:latin typeface="Cambria Math"/>
                            </a:rPr>
                            <m:t>=</m:t>
                          </m:r>
                          <m:r>
                            <a:rPr lang="es-ES" b="0" i="1" smtClean="0">
                              <a:latin typeface="Cambria Math"/>
                            </a:rPr>
                            <m:t>𝑛</m:t>
                          </m:r>
                          <m:r>
                            <a:rPr lang="es-ES" b="0" i="1" smtClean="0">
                              <a:latin typeface="Cambria Math"/>
                            </a:rPr>
                            <m:t>·</m:t>
                          </m:r>
                          <m:r>
                            <a:rPr lang="es-ES" b="0" i="1" smtClean="0">
                              <a:latin typeface="Cambria Math"/>
                            </a:rPr>
                            <m:t>𝐸</m:t>
                          </m:r>
                        </m:e>
                        <m:sub>
                          <m:r>
                            <a:rPr lang="es-ES" b="0" i="1" smtClean="0">
                              <a:latin typeface="Cambria Math"/>
                            </a:rPr>
                            <m:t>0</m:t>
                          </m:r>
                        </m:sub>
                      </m:sSub>
                      <m:r>
                        <a:rPr lang="es-ES" b="0" i="1" smtClean="0">
                          <a:latin typeface="Cambria Math"/>
                        </a:rPr>
                        <m:t>=</m:t>
                      </m:r>
                      <m:r>
                        <a:rPr lang="es-ES" b="0" i="1" smtClean="0">
                          <a:latin typeface="Cambria Math"/>
                        </a:rPr>
                        <m:t>𝑛</m:t>
                      </m:r>
                      <m:r>
                        <a:rPr lang="es-ES" b="0" i="1" smtClean="0">
                          <a:latin typeface="Cambria Math"/>
                        </a:rPr>
                        <m:t>·</m:t>
                      </m:r>
                      <m:r>
                        <a:rPr lang="es-ES" b="0" i="1" smtClean="0">
                          <a:latin typeface="Cambria Math"/>
                        </a:rPr>
                        <m:t>h</m:t>
                      </m:r>
                      <m:r>
                        <a:rPr lang="es-ES" b="0" i="1" smtClean="0">
                          <a:latin typeface="Cambria Math"/>
                        </a:rPr>
                        <m:t>·</m:t>
                      </m:r>
                      <m:r>
                        <a:rPr lang="es-ES" b="0" i="1" smtClean="0">
                          <a:latin typeface="Cambria Math"/>
                          <a:ea typeface="Cambria Math"/>
                        </a:rPr>
                        <m:t>𝜈</m:t>
                      </m:r>
                    </m:oMath>
                  </m:oMathPara>
                </a14:m>
                <a:endParaRPr lang="es-ES" dirty="0"/>
              </a:p>
            </p:txBody>
          </p:sp>
        </mc:Choice>
        <mc:Fallback xmlns="">
          <p:sp>
            <p:nvSpPr>
              <p:cNvPr id="33" name="32 CuadroTexto"/>
              <p:cNvSpPr txBox="1">
                <a:spLocks noRot="1" noChangeAspect="1" noMove="1" noResize="1" noEditPoints="1" noAdjustHandles="1" noChangeArrowheads="1" noChangeShapeType="1" noTextEdit="1"/>
              </p:cNvSpPr>
              <p:nvPr/>
            </p:nvSpPr>
            <p:spPr>
              <a:xfrm>
                <a:off x="3784600" y="5232400"/>
                <a:ext cx="2272610" cy="369332"/>
              </a:xfrm>
              <a:prstGeom prst="rect">
                <a:avLst/>
              </a:prstGeom>
              <a:blipFill rotWithShape="1">
                <a:blip r:embed="rId4"/>
                <a:stretch>
                  <a:fillRect/>
                </a:stretch>
              </a:blipFill>
            </p:spPr>
            <p:txBody>
              <a:bodyPr/>
              <a:lstStyle/>
              <a:p>
                <a:r>
                  <a:rPr lang="es-ES">
                    <a:noFill/>
                  </a:rPr>
                  <a:t> </a:t>
                </a:r>
              </a:p>
            </p:txBody>
          </p:sp>
        </mc:Fallback>
      </mc:AlternateContent>
      <p:sp>
        <p:nvSpPr>
          <p:cNvPr id="16" name="15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18" name="17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9"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24</a:t>
            </a:fld>
            <a:endParaRPr lang="es-ES" dirty="0">
              <a:solidFill>
                <a:schemeClr val="accent6">
                  <a:lumMod val="50000"/>
                </a:schemeClr>
              </a:solidFill>
            </a:endParaRPr>
          </a:p>
        </p:txBody>
      </p:sp>
    </p:spTree>
    <p:extLst>
      <p:ext uri="{BB962C8B-B14F-4D97-AF65-F5344CB8AC3E}">
        <p14:creationId xmlns:p14="http://schemas.microsoft.com/office/powerpoint/2010/main" val="41691014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10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10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10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10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left)">
                                      <p:cBhvr>
                                        <p:cTn id="42"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p:bldP spid="3" grpId="0"/>
      <p:bldP spid="17" grpId="0" animBg="1"/>
      <p:bldP spid="21" grpId="0" animBg="1"/>
      <p:bldP spid="27" grpId="0" animBg="1"/>
      <p:bldP spid="22" grpId="0"/>
      <p:bldP spid="33"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19 CuadroTexto"/>
          <p:cNvSpPr txBox="1"/>
          <p:nvPr/>
        </p:nvSpPr>
        <p:spPr>
          <a:xfrm>
            <a:off x="344606" y="833270"/>
            <a:ext cx="5802194" cy="369332"/>
          </a:xfrm>
          <a:prstGeom prst="rect">
            <a:avLst/>
          </a:prstGeom>
          <a:noFill/>
        </p:spPr>
        <p:txBody>
          <a:bodyPr wrap="square" rtlCol="0">
            <a:spAutoFit/>
          </a:bodyPr>
          <a:lstStyle/>
          <a:p>
            <a:r>
              <a:rPr lang="es-ES" b="1" dirty="0" smtClean="0">
                <a:solidFill>
                  <a:srgbClr val="C00000"/>
                </a:solidFill>
              </a:rPr>
              <a:t>4.3. </a:t>
            </a:r>
            <a:r>
              <a:rPr lang="es-ES" b="1" dirty="0" smtClean="0">
                <a:solidFill>
                  <a:srgbClr val="00B050"/>
                </a:solidFill>
              </a:rPr>
              <a:t>Hipótesis de Planck y efecto fotoeléctrico </a:t>
            </a:r>
            <a:endParaRPr lang="es-ES" b="1" dirty="0">
              <a:solidFill>
                <a:srgbClr val="00B050"/>
              </a:solidFill>
            </a:endParaRPr>
          </a:p>
        </p:txBody>
      </p:sp>
      <p:sp>
        <p:nvSpPr>
          <p:cNvPr id="2" name="1 CuadroTexto"/>
          <p:cNvSpPr txBox="1"/>
          <p:nvPr/>
        </p:nvSpPr>
        <p:spPr>
          <a:xfrm>
            <a:off x="368300" y="1308100"/>
            <a:ext cx="2374900" cy="369332"/>
          </a:xfrm>
          <a:prstGeom prst="rect">
            <a:avLst/>
          </a:prstGeom>
          <a:noFill/>
        </p:spPr>
        <p:txBody>
          <a:bodyPr wrap="square" rtlCol="0">
            <a:spAutoFit/>
          </a:bodyPr>
          <a:lstStyle/>
          <a:p>
            <a:r>
              <a:rPr lang="es-ES" b="1" dirty="0" smtClean="0">
                <a:solidFill>
                  <a:srgbClr val="C00000"/>
                </a:solidFill>
              </a:rPr>
              <a:t>Efecto fotoeléctrico</a:t>
            </a:r>
            <a:endParaRPr lang="es-ES" b="1" dirty="0">
              <a:solidFill>
                <a:srgbClr val="C00000"/>
              </a:solidFill>
            </a:endParaRPr>
          </a:p>
        </p:txBody>
      </p:sp>
      <p:sp>
        <p:nvSpPr>
          <p:cNvPr id="3" name="2 CuadroTexto"/>
          <p:cNvSpPr txBox="1"/>
          <p:nvPr/>
        </p:nvSpPr>
        <p:spPr>
          <a:xfrm>
            <a:off x="4612277" y="1864360"/>
            <a:ext cx="3971109" cy="2862322"/>
          </a:xfrm>
          <a:prstGeom prst="rect">
            <a:avLst/>
          </a:prstGeom>
          <a:noFill/>
        </p:spPr>
        <p:txBody>
          <a:bodyPr wrap="square" rtlCol="0">
            <a:spAutoFit/>
          </a:bodyPr>
          <a:lstStyle/>
          <a:p>
            <a:pPr algn="just"/>
            <a:r>
              <a:rPr lang="es-ES" dirty="0" smtClean="0"/>
              <a:t>En 1887, </a:t>
            </a:r>
            <a:r>
              <a:rPr lang="es-ES" b="1" dirty="0" smtClean="0">
                <a:effectLst>
                  <a:outerShdw blurRad="38100" dist="38100" dir="2700000" algn="tl">
                    <a:srgbClr val="000000">
                      <a:alpha val="43137"/>
                    </a:srgbClr>
                  </a:outerShdw>
                </a:effectLst>
              </a:rPr>
              <a:t>Hertz </a:t>
            </a:r>
            <a:r>
              <a:rPr lang="es-ES" dirty="0" smtClean="0"/>
              <a:t>observó que al iluminar con luz ultravioleta dos electrodos metálicos, se producía una descarga eléctrica entre ellos (</a:t>
            </a:r>
            <a:r>
              <a:rPr lang="es-ES" b="1" dirty="0" smtClean="0">
                <a:effectLst>
                  <a:outerShdw blurRad="38100" dist="38100" dir="2700000" algn="tl">
                    <a:srgbClr val="000000">
                      <a:alpha val="43137"/>
                    </a:srgbClr>
                  </a:outerShdw>
                </a:effectLst>
              </a:rPr>
              <a:t>efecto fotoeléctrico</a:t>
            </a:r>
            <a:r>
              <a:rPr lang="es-ES" dirty="0" smtClean="0"/>
              <a:t>).</a:t>
            </a:r>
          </a:p>
          <a:p>
            <a:pPr algn="just"/>
            <a:endParaRPr lang="es-ES" dirty="0"/>
          </a:p>
          <a:p>
            <a:pPr algn="just"/>
            <a:r>
              <a:rPr lang="es-ES" b="1" dirty="0" smtClean="0">
                <a:effectLst>
                  <a:outerShdw blurRad="38100" dist="38100" dir="2700000" algn="tl">
                    <a:srgbClr val="000000">
                      <a:alpha val="43137"/>
                    </a:srgbClr>
                  </a:outerShdw>
                </a:effectLst>
              </a:rPr>
              <a:t>Einstein</a:t>
            </a:r>
            <a:r>
              <a:rPr lang="es-ES" dirty="0" smtClean="0"/>
              <a:t> interpretó, en 1905, este fenómeno basándose en la hipótesis de Planck y propuso la siguiente fórmula: </a:t>
            </a:r>
            <a:endParaRPr lang="es-E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400" y="2069826"/>
            <a:ext cx="3623648" cy="3464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23" name="22 CuadroTexto"/>
              <p:cNvSpPr txBox="1"/>
              <p:nvPr/>
            </p:nvSpPr>
            <p:spPr>
              <a:xfrm>
                <a:off x="5382986" y="4959894"/>
                <a:ext cx="2542939"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h</m:t>
                      </m:r>
                      <m:r>
                        <a:rPr lang="es-ES" b="0" i="1" smtClean="0">
                          <a:latin typeface="Cambria Math"/>
                        </a:rPr>
                        <m:t>·</m:t>
                      </m:r>
                      <m:r>
                        <a:rPr lang="es-ES" b="0" i="1" smtClean="0">
                          <a:latin typeface="Cambria Math"/>
                          <a:ea typeface="Cambria Math"/>
                        </a:rPr>
                        <m:t>𝜈</m:t>
                      </m:r>
                      <m:r>
                        <a:rPr lang="es-ES" b="0" i="1" smtClean="0">
                          <a:latin typeface="Cambria Math"/>
                          <a:ea typeface="Cambria Math"/>
                        </a:rPr>
                        <m:t>=</m:t>
                      </m:r>
                      <m:r>
                        <a:rPr lang="es-ES" b="0" i="1" smtClean="0">
                          <a:latin typeface="Cambria Math"/>
                          <a:ea typeface="Cambria Math"/>
                        </a:rPr>
                        <m:t>h</m:t>
                      </m:r>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𝜈</m:t>
                          </m:r>
                        </m:e>
                        <m:sub>
                          <m:r>
                            <a:rPr lang="es-ES" b="0" i="1" smtClean="0">
                              <a:latin typeface="Cambria Math"/>
                              <a:ea typeface="Cambria Math"/>
                            </a:rPr>
                            <m:t>0</m:t>
                          </m:r>
                        </m:sub>
                      </m:sSub>
                      <m:r>
                        <a:rPr lang="es-ES" b="0" i="1" smtClean="0">
                          <a:latin typeface="Cambria Math"/>
                          <a:ea typeface="Cambria Math"/>
                        </a:rPr>
                        <m:t>+</m:t>
                      </m:r>
                      <m:f>
                        <m:fPr>
                          <m:ctrlPr>
                            <a:rPr lang="es-ES" b="0" i="1" smtClean="0">
                              <a:latin typeface="Cambria Math" panose="02040503050406030204" pitchFamily="18" charset="0"/>
                              <a:ea typeface="Cambria Math"/>
                            </a:rPr>
                          </m:ctrlPr>
                        </m:fPr>
                        <m:num>
                          <m:r>
                            <a:rPr lang="es-ES" b="0" i="1" smtClean="0">
                              <a:latin typeface="Cambria Math"/>
                              <a:ea typeface="Cambria Math"/>
                            </a:rPr>
                            <m:t>1</m:t>
                          </m:r>
                        </m:num>
                        <m:den>
                          <m:r>
                            <a:rPr lang="es-ES" b="0" i="1" smtClean="0">
                              <a:latin typeface="Cambria Math"/>
                              <a:ea typeface="Cambria Math"/>
                            </a:rPr>
                            <m:t>2</m:t>
                          </m:r>
                        </m:den>
                      </m:f>
                      <m:r>
                        <a:rPr lang="es-ES" b="0" i="1" smtClean="0">
                          <a:latin typeface="Cambria Math"/>
                          <a:ea typeface="Cambria Math"/>
                        </a:rPr>
                        <m:t>𝑚</m:t>
                      </m:r>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𝑣</m:t>
                          </m:r>
                        </m:e>
                        <m:sup>
                          <m:r>
                            <a:rPr lang="es-ES" b="0" i="1" smtClean="0">
                              <a:latin typeface="Cambria Math"/>
                              <a:ea typeface="Cambria Math"/>
                            </a:rPr>
                            <m:t>2</m:t>
                          </m:r>
                        </m:sup>
                      </m:sSup>
                    </m:oMath>
                  </m:oMathPara>
                </a14:m>
                <a:endParaRPr lang="es-ES" dirty="0"/>
              </a:p>
            </p:txBody>
          </p:sp>
        </mc:Choice>
        <mc:Fallback xmlns="">
          <p:sp>
            <p:nvSpPr>
              <p:cNvPr id="23" name="22 CuadroTexto"/>
              <p:cNvSpPr txBox="1">
                <a:spLocks noRot="1" noChangeAspect="1" noMove="1" noResize="1" noEditPoints="1" noAdjustHandles="1" noChangeArrowheads="1" noChangeShapeType="1" noTextEdit="1"/>
              </p:cNvSpPr>
              <p:nvPr/>
            </p:nvSpPr>
            <p:spPr>
              <a:xfrm>
                <a:off x="5382986" y="4959894"/>
                <a:ext cx="2542939" cy="610936"/>
              </a:xfrm>
              <a:prstGeom prst="rect">
                <a:avLst/>
              </a:prstGeom>
              <a:blipFill rotWithShape="1">
                <a:blip r:embed="rId3"/>
                <a:stretch>
                  <a:fillRect/>
                </a:stretch>
              </a:blipFill>
            </p:spPr>
            <p:txBody>
              <a:bodyPr/>
              <a:lstStyle/>
              <a:p>
                <a:r>
                  <a:rPr lang="es-ES">
                    <a:noFill/>
                  </a:rPr>
                  <a:t> </a:t>
                </a:r>
              </a:p>
            </p:txBody>
          </p:sp>
        </mc:Fallback>
      </mc:AlternateContent>
      <p:sp>
        <p:nvSpPr>
          <p:cNvPr id="13" name="12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14" name="13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5"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25</a:t>
            </a:fld>
            <a:endParaRPr lang="es-ES" dirty="0">
              <a:solidFill>
                <a:schemeClr val="accent6">
                  <a:lumMod val="50000"/>
                </a:schemeClr>
              </a:solidFill>
            </a:endParaRPr>
          </a:p>
        </p:txBody>
      </p:sp>
    </p:spTree>
    <p:extLst>
      <p:ext uri="{BB962C8B-B14F-4D97-AF65-F5344CB8AC3E}">
        <p14:creationId xmlns:p14="http://schemas.microsoft.com/office/powerpoint/2010/main" val="383584907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wipe(left)">
                                      <p:cBhvr>
                                        <p:cTn id="17" dur="1000"/>
                                        <p:tgtEl>
                                          <p:spTgt spid="102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wipe(left)">
                                      <p:cBhvr>
                                        <p:cTn id="22" dur="10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left)">
                                      <p:cBhvr>
                                        <p:cTn id="27" dur="1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p:bldP spid="23"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12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14" name="13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IV. ESTRUCTURA ATÓMICA</a:t>
            </a:r>
            <a:endParaRPr lang="es-ES" b="1" dirty="0">
              <a:solidFill>
                <a:srgbClr val="4F81BD">
                  <a:lumMod val="75000"/>
                </a:srgbClr>
              </a:solidFill>
            </a:endParaRPr>
          </a:p>
        </p:txBody>
      </p:sp>
      <p:sp>
        <p:nvSpPr>
          <p:cNvPr id="15" name="13 Marcador de número de diapositiva"/>
          <p:cNvSpPr>
            <a:spLocks noGrp="1"/>
          </p:cNvSpPr>
          <p:nvPr>
            <p:ph type="sldNum" sz="quarter" idx="12"/>
          </p:nvPr>
        </p:nvSpPr>
        <p:spPr>
          <a:xfrm>
            <a:off x="8442277" y="6540499"/>
            <a:ext cx="593678" cy="206375"/>
          </a:xfrm>
        </p:spPr>
        <p:txBody>
          <a:bodyPr lIns="0" tIns="0" rIns="36000" bIns="0"/>
          <a:lstStyle/>
          <a:p>
            <a:fld id="{28E07C7F-89CF-4626-85D0-0A10A7194231}" type="slidenum">
              <a:rPr lang="es-ES" smtClean="0">
                <a:solidFill>
                  <a:srgbClr val="F79646">
                    <a:lumMod val="50000"/>
                  </a:srgbClr>
                </a:solidFill>
              </a:rPr>
              <a:pPr/>
              <a:t>26</a:t>
            </a:fld>
            <a:endParaRPr lang="es-ES" dirty="0">
              <a:solidFill>
                <a:srgbClr val="F79646">
                  <a:lumMod val="50000"/>
                </a:srgbClr>
              </a:solidFill>
            </a:endParaRPr>
          </a:p>
        </p:txBody>
      </p:sp>
      <p:sp>
        <p:nvSpPr>
          <p:cNvPr id="10" name="9 CuadroTexto"/>
          <p:cNvSpPr txBox="1"/>
          <p:nvPr/>
        </p:nvSpPr>
        <p:spPr>
          <a:xfrm>
            <a:off x="461332" y="1027893"/>
            <a:ext cx="1685077"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  6</a:t>
            </a:r>
          </a:p>
        </p:txBody>
      </p:sp>
      <p:sp>
        <p:nvSpPr>
          <p:cNvPr id="11" name="10 CuadroTexto"/>
          <p:cNvSpPr txBox="1"/>
          <p:nvPr/>
        </p:nvSpPr>
        <p:spPr>
          <a:xfrm>
            <a:off x="372850" y="1557551"/>
            <a:ext cx="8237750" cy="369332"/>
          </a:xfrm>
          <a:prstGeom prst="rect">
            <a:avLst/>
          </a:prstGeom>
          <a:noFill/>
        </p:spPr>
        <p:txBody>
          <a:bodyPr wrap="square" rtlCol="0">
            <a:spAutoFit/>
          </a:bodyPr>
          <a:lstStyle/>
          <a:p>
            <a:pPr algn="just"/>
            <a:r>
              <a:rPr lang="es-ES" dirty="0" smtClean="0"/>
              <a:t>Calcula el cuanto de una luz de frecuencia 4·10</a:t>
            </a:r>
            <a:r>
              <a:rPr lang="es-ES" baseline="30000" dirty="0" smtClean="0"/>
              <a:t>14</a:t>
            </a:r>
            <a:r>
              <a:rPr lang="es-ES" dirty="0" smtClean="0"/>
              <a:t> s</a:t>
            </a:r>
            <a:r>
              <a:rPr lang="es-ES" baseline="30000" dirty="0" smtClean="0"/>
              <a:t>–1</a:t>
            </a:r>
            <a:r>
              <a:rPr lang="es-ES" dirty="0" smtClean="0"/>
              <a:t>.</a:t>
            </a:r>
            <a:endParaRPr lang="es-ES" dirty="0"/>
          </a:p>
        </p:txBody>
      </p:sp>
      <p:sp>
        <p:nvSpPr>
          <p:cNvPr id="12" name="11 CuadroTexto"/>
          <p:cNvSpPr txBox="1"/>
          <p:nvPr/>
        </p:nvSpPr>
        <p:spPr>
          <a:xfrm>
            <a:off x="537532" y="2196293"/>
            <a:ext cx="1685077"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  7</a:t>
            </a:r>
          </a:p>
        </p:txBody>
      </p:sp>
      <p:sp>
        <p:nvSpPr>
          <p:cNvPr id="16" name="15 CuadroTexto"/>
          <p:cNvSpPr txBox="1"/>
          <p:nvPr/>
        </p:nvSpPr>
        <p:spPr>
          <a:xfrm>
            <a:off x="449050" y="2725951"/>
            <a:ext cx="8237750" cy="1200329"/>
          </a:xfrm>
          <a:prstGeom prst="rect">
            <a:avLst/>
          </a:prstGeom>
          <a:noFill/>
        </p:spPr>
        <p:txBody>
          <a:bodyPr wrap="square" rtlCol="0">
            <a:spAutoFit/>
          </a:bodyPr>
          <a:lstStyle/>
          <a:p>
            <a:pPr algn="just"/>
            <a:r>
              <a:rPr lang="es-ES" dirty="0" smtClean="0"/>
              <a:t>¿Cuál es la energía cinética máxima de los electrones arrancados del bario cuando es iluminado con una longitud de onda de 350 nm, si la energía de extracción del bario es 2,50 eV?</a:t>
            </a:r>
          </a:p>
          <a:p>
            <a:pPr algn="just"/>
            <a:r>
              <a:rPr lang="es-ES" dirty="0" smtClean="0"/>
              <a:t>Dato: 1 eV = 1,6·10</a:t>
            </a:r>
            <a:r>
              <a:rPr lang="es-ES" baseline="30000" dirty="0" smtClean="0"/>
              <a:t>–1</a:t>
            </a:r>
            <a:r>
              <a:rPr lang="es-ES" dirty="0" smtClean="0"/>
              <a:t>9 J</a:t>
            </a:r>
            <a:endParaRPr lang="es-ES" dirty="0"/>
          </a:p>
        </p:txBody>
      </p:sp>
    </p:spTree>
    <p:extLst>
      <p:ext uri="{BB962C8B-B14F-4D97-AF65-F5344CB8AC3E}">
        <p14:creationId xmlns:p14="http://schemas.microsoft.com/office/powerpoint/2010/main" val="29236117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1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1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6"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19 CuadroTexto"/>
          <p:cNvSpPr txBox="1"/>
          <p:nvPr/>
        </p:nvSpPr>
        <p:spPr>
          <a:xfrm>
            <a:off x="306506" y="845970"/>
            <a:ext cx="4913194" cy="369332"/>
          </a:xfrm>
          <a:prstGeom prst="rect">
            <a:avLst/>
          </a:prstGeom>
          <a:noFill/>
        </p:spPr>
        <p:txBody>
          <a:bodyPr wrap="square" rtlCol="0">
            <a:spAutoFit/>
          </a:bodyPr>
          <a:lstStyle/>
          <a:p>
            <a:r>
              <a:rPr lang="es-ES" b="1" dirty="0" smtClean="0">
                <a:solidFill>
                  <a:srgbClr val="C00000"/>
                </a:solidFill>
              </a:rPr>
              <a:t>4.4. </a:t>
            </a:r>
            <a:r>
              <a:rPr lang="es-ES" b="1" dirty="0" smtClean="0">
                <a:solidFill>
                  <a:srgbClr val="00B050"/>
                </a:solidFill>
              </a:rPr>
              <a:t>Modelo atómico de Bohr</a:t>
            </a:r>
            <a:endParaRPr lang="es-ES" b="1" dirty="0">
              <a:solidFill>
                <a:srgbClr val="00B050"/>
              </a:solidFill>
            </a:endParaRPr>
          </a:p>
        </p:txBody>
      </p:sp>
      <p:sp>
        <p:nvSpPr>
          <p:cNvPr id="21" name="20 CuadroTexto"/>
          <p:cNvSpPr txBox="1"/>
          <p:nvPr/>
        </p:nvSpPr>
        <p:spPr>
          <a:xfrm>
            <a:off x="457200" y="1498600"/>
            <a:ext cx="8128000" cy="3416320"/>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marL="400050" indent="-400050" algn="just">
              <a:buAutoNum type="romanUcPeriod"/>
            </a:pPr>
            <a:r>
              <a:rPr lang="es-ES" dirty="0" smtClean="0"/>
              <a:t>Los electrones giran en torno al núcleo solo en órbitas circulares estables donde al moverse no pierden energía (</a:t>
            </a:r>
            <a:r>
              <a:rPr lang="es-ES" b="1" dirty="0" smtClean="0">
                <a:effectLst>
                  <a:outerShdw blurRad="38100" dist="38100" dir="2700000" algn="tl">
                    <a:srgbClr val="000000">
                      <a:alpha val="43137"/>
                    </a:srgbClr>
                  </a:outerShdw>
                </a:effectLst>
              </a:rPr>
              <a:t>órbitas estacionarias)</a:t>
            </a:r>
            <a:r>
              <a:rPr lang="es-ES" dirty="0" smtClean="0"/>
              <a:t>.</a:t>
            </a:r>
          </a:p>
          <a:p>
            <a:pPr marL="400050" indent="-400050" algn="just">
              <a:buAutoNum type="romanUcPeriod"/>
            </a:pPr>
            <a:endParaRPr lang="es-ES" dirty="0" smtClean="0"/>
          </a:p>
          <a:p>
            <a:pPr marL="400050" indent="-400050" algn="just">
              <a:buAutoNum type="romanUcPeriod"/>
            </a:pPr>
            <a:r>
              <a:rPr lang="es-ES" dirty="0" smtClean="0"/>
              <a:t>Las únicas órbitas permitidas son aquellas cuya energía adopta unos valores determinados (y no cualquier valor). A estas órbitas se les llamo </a:t>
            </a:r>
            <a:r>
              <a:rPr lang="es-ES" b="1" dirty="0" smtClean="0">
                <a:effectLst>
                  <a:outerShdw blurRad="38100" dist="38100" dir="2700000" algn="tl">
                    <a:srgbClr val="000000">
                      <a:alpha val="43137"/>
                    </a:srgbClr>
                  </a:outerShdw>
                </a:effectLst>
              </a:rPr>
              <a:t>niveles de energía </a:t>
            </a:r>
            <a:r>
              <a:rPr lang="es-ES" dirty="0" smtClean="0"/>
              <a:t>y las representó por la letra </a:t>
            </a:r>
            <a:r>
              <a:rPr lang="es-ES" b="1" dirty="0" smtClean="0">
                <a:effectLst>
                  <a:outerShdw blurRad="38100" dist="38100" dir="2700000" algn="tl">
                    <a:srgbClr val="000000">
                      <a:alpha val="43137"/>
                    </a:srgbClr>
                  </a:outerShdw>
                </a:effectLst>
              </a:rPr>
              <a:t>n</a:t>
            </a:r>
            <a:r>
              <a:rPr lang="es-ES" dirty="0" smtClean="0"/>
              <a:t>.</a:t>
            </a:r>
          </a:p>
          <a:p>
            <a:pPr marL="400050" indent="-400050" algn="just">
              <a:buAutoNum type="romanUcPeriod"/>
            </a:pPr>
            <a:endParaRPr lang="es-ES" dirty="0" smtClean="0"/>
          </a:p>
          <a:p>
            <a:pPr marL="400050" indent="-400050" algn="just">
              <a:buAutoNum type="romanUcPeriod"/>
            </a:pPr>
            <a:r>
              <a:rPr lang="es-ES" dirty="0" smtClean="0"/>
              <a:t>Cuanto más alejado esté el nivel del núcleo, mayor será su energía.</a:t>
            </a:r>
          </a:p>
          <a:p>
            <a:pPr marL="400050" indent="-400050" algn="just">
              <a:buAutoNum type="romanUcPeriod"/>
            </a:pPr>
            <a:endParaRPr lang="es-ES" dirty="0" smtClean="0"/>
          </a:p>
          <a:p>
            <a:pPr marL="400050" indent="-400050" algn="just">
              <a:buAutoNum type="romanUcPeriod"/>
            </a:pPr>
            <a:r>
              <a:rPr lang="es-ES" dirty="0" smtClean="0"/>
              <a:t>Un electrón puede saltar de un nivel de mayor energía a otro emitiendo ese exceso de energía en forma de radiación (o absorbiendo energía, si salta d un nivel de menor energía a otro más energético).</a:t>
            </a:r>
            <a:endParaRPr lang="es-ES" dirty="0"/>
          </a:p>
        </p:txBody>
      </p:sp>
      <p:sp>
        <p:nvSpPr>
          <p:cNvPr id="10" name="9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11" name="10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2"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27</a:t>
            </a:fld>
            <a:endParaRPr lang="es-ES" dirty="0">
              <a:solidFill>
                <a:schemeClr val="accent6">
                  <a:lumMod val="50000"/>
                </a:schemeClr>
              </a:solidFill>
            </a:endParaRPr>
          </a:p>
        </p:txBody>
      </p:sp>
    </p:spTree>
    <p:extLst>
      <p:ext uri="{BB962C8B-B14F-4D97-AF65-F5344CB8AC3E}">
        <p14:creationId xmlns:p14="http://schemas.microsoft.com/office/powerpoint/2010/main" val="73759176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wipe(up)">
                                      <p:cBhvr>
                                        <p:cTn id="12" dur="2000"/>
                                        <p:tgtEl>
                                          <p:spTgt spid="2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animEffect transition="in" filter="wipe(up)">
                                      <p:cBhvr>
                                        <p:cTn id="17" dur="2000"/>
                                        <p:tgtEl>
                                          <p:spTgt spid="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1">
                                            <p:txEl>
                                              <p:pRg st="4" end="4"/>
                                            </p:txEl>
                                          </p:spTgt>
                                        </p:tgtEl>
                                        <p:attrNameLst>
                                          <p:attrName>style.visibility</p:attrName>
                                        </p:attrNameLst>
                                      </p:cBhvr>
                                      <p:to>
                                        <p:strVal val="visible"/>
                                      </p:to>
                                    </p:set>
                                    <p:animEffect transition="in" filter="wipe(up)">
                                      <p:cBhvr>
                                        <p:cTn id="22" dur="2000"/>
                                        <p:tgtEl>
                                          <p:spTgt spid="2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1">
                                            <p:txEl>
                                              <p:pRg st="6" end="6"/>
                                            </p:txEl>
                                          </p:spTgt>
                                        </p:tgtEl>
                                        <p:attrNameLst>
                                          <p:attrName>style.visibility</p:attrName>
                                        </p:attrNameLst>
                                      </p:cBhvr>
                                      <p:to>
                                        <p:strVal val="visible"/>
                                      </p:to>
                                    </p:set>
                                    <p:animEffect transition="in" filter="wipe(up)">
                                      <p:cBhvr>
                                        <p:cTn id="27" dur="2000"/>
                                        <p:tgtEl>
                                          <p:spTgt spid="2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19 CuadroTexto"/>
          <p:cNvSpPr txBox="1"/>
          <p:nvPr/>
        </p:nvSpPr>
        <p:spPr>
          <a:xfrm>
            <a:off x="382706" y="858670"/>
            <a:ext cx="4913194" cy="369332"/>
          </a:xfrm>
          <a:prstGeom prst="rect">
            <a:avLst/>
          </a:prstGeom>
          <a:noFill/>
        </p:spPr>
        <p:txBody>
          <a:bodyPr wrap="square" rtlCol="0">
            <a:spAutoFit/>
          </a:bodyPr>
          <a:lstStyle/>
          <a:p>
            <a:r>
              <a:rPr lang="es-ES" b="1" dirty="0" smtClean="0">
                <a:solidFill>
                  <a:srgbClr val="C00000"/>
                </a:solidFill>
              </a:rPr>
              <a:t>4.4. </a:t>
            </a:r>
            <a:r>
              <a:rPr lang="es-ES" b="1" dirty="0" smtClean="0">
                <a:solidFill>
                  <a:srgbClr val="00B050"/>
                </a:solidFill>
              </a:rPr>
              <a:t>Modelo atómico de Bohr</a:t>
            </a:r>
            <a:endParaRPr lang="es-ES" b="1" dirty="0">
              <a:solidFill>
                <a:srgbClr val="00B050"/>
              </a:solidFill>
            </a:endParaRPr>
          </a:p>
        </p:txBody>
      </p:sp>
      <p:grpSp>
        <p:nvGrpSpPr>
          <p:cNvPr id="22" name="Group 86"/>
          <p:cNvGrpSpPr>
            <a:grpSpLocks/>
          </p:cNvGrpSpPr>
          <p:nvPr/>
        </p:nvGrpSpPr>
        <p:grpSpPr bwMode="auto">
          <a:xfrm>
            <a:off x="755650" y="1536700"/>
            <a:ext cx="7912100" cy="3238500"/>
            <a:chOff x="548" y="2037"/>
            <a:chExt cx="4984" cy="2040"/>
          </a:xfrm>
        </p:grpSpPr>
        <p:grpSp>
          <p:nvGrpSpPr>
            <p:cNvPr id="23" name="Group 87"/>
            <p:cNvGrpSpPr>
              <a:grpSpLocks/>
            </p:cNvGrpSpPr>
            <p:nvPr/>
          </p:nvGrpSpPr>
          <p:grpSpPr bwMode="auto">
            <a:xfrm>
              <a:off x="548" y="2304"/>
              <a:ext cx="1840" cy="1750"/>
              <a:chOff x="548" y="2304"/>
              <a:chExt cx="1840" cy="1750"/>
            </a:xfrm>
          </p:grpSpPr>
          <p:sp>
            <p:nvSpPr>
              <p:cNvPr id="46" name="Oval 88"/>
              <p:cNvSpPr>
                <a:spLocks noChangeArrowheads="1"/>
              </p:cNvSpPr>
              <p:nvPr/>
            </p:nvSpPr>
            <p:spPr bwMode="auto">
              <a:xfrm>
                <a:off x="1077" y="2834"/>
                <a:ext cx="688" cy="690"/>
              </a:xfrm>
              <a:prstGeom prst="ellipse">
                <a:avLst/>
              </a:prstGeom>
              <a:noFill/>
              <a:ln w="12700">
                <a:solidFill>
                  <a:schemeClr val="tx1"/>
                </a:solidFill>
                <a:round/>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47" name="Oval 89"/>
              <p:cNvSpPr>
                <a:spLocks noChangeArrowheads="1"/>
              </p:cNvSpPr>
              <p:nvPr/>
            </p:nvSpPr>
            <p:spPr bwMode="auto">
              <a:xfrm>
                <a:off x="722" y="2478"/>
                <a:ext cx="1399" cy="1402"/>
              </a:xfrm>
              <a:prstGeom prst="ellipse">
                <a:avLst/>
              </a:prstGeom>
              <a:noFill/>
              <a:ln w="12700">
                <a:solidFill>
                  <a:schemeClr val="tx1"/>
                </a:solidFill>
                <a:round/>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nvGrpSpPr>
              <p:cNvPr id="48" name="Group 90"/>
              <p:cNvGrpSpPr>
                <a:grpSpLocks/>
              </p:cNvGrpSpPr>
              <p:nvPr/>
            </p:nvGrpSpPr>
            <p:grpSpPr bwMode="auto">
              <a:xfrm>
                <a:off x="548" y="2304"/>
                <a:ext cx="1840" cy="1750"/>
                <a:chOff x="548" y="2304"/>
                <a:chExt cx="1840" cy="1750"/>
              </a:xfrm>
            </p:grpSpPr>
            <p:grpSp>
              <p:nvGrpSpPr>
                <p:cNvPr id="50" name="Group 91"/>
                <p:cNvGrpSpPr>
                  <a:grpSpLocks/>
                </p:cNvGrpSpPr>
                <p:nvPr/>
              </p:nvGrpSpPr>
              <p:grpSpPr bwMode="auto">
                <a:xfrm>
                  <a:off x="1313" y="3085"/>
                  <a:ext cx="217" cy="192"/>
                  <a:chOff x="1641" y="2735"/>
                  <a:chExt cx="223" cy="198"/>
                </a:xfrm>
              </p:grpSpPr>
              <p:sp>
                <p:nvSpPr>
                  <p:cNvPr id="56" name="Oval 92"/>
                  <p:cNvSpPr>
                    <a:spLocks noChangeArrowheads="1"/>
                  </p:cNvSpPr>
                  <p:nvPr/>
                </p:nvSpPr>
                <p:spPr bwMode="auto">
                  <a:xfrm>
                    <a:off x="1702" y="2790"/>
                    <a:ext cx="84" cy="84"/>
                  </a:xfrm>
                  <a:prstGeom prst="ellipse">
                    <a:avLst/>
                  </a:prstGeom>
                  <a:solidFill>
                    <a:schemeClr val="tx1"/>
                  </a:solidFill>
                  <a:ln w="28575">
                    <a:solidFill>
                      <a:schemeClr val="tx1"/>
                    </a:solidFill>
                    <a:round/>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57" name="Text Box 93"/>
                  <p:cNvSpPr txBox="1">
                    <a:spLocks noChangeArrowheads="1"/>
                  </p:cNvSpPr>
                  <p:nvPr/>
                </p:nvSpPr>
                <p:spPr bwMode="auto">
                  <a:xfrm>
                    <a:off x="1641" y="2735"/>
                    <a:ext cx="223" cy="1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spcBef>
                        <a:spcPct val="50000"/>
                      </a:spcBef>
                      <a:defRPr/>
                    </a:pPr>
                    <a:r>
                      <a:rPr lang="es-ES_tradnl" sz="1400" b="1" dirty="0">
                        <a:solidFill>
                          <a:schemeClr val="bg1"/>
                        </a:solidFill>
                        <a:effectLst>
                          <a:outerShdw blurRad="38100" dist="38100" dir="2700000" algn="tl">
                            <a:srgbClr val="C0C0C0"/>
                          </a:outerShdw>
                        </a:effectLst>
                      </a:rPr>
                      <a:t>+</a:t>
                    </a:r>
                    <a:endParaRPr lang="es-ES_tradnl" sz="800" dirty="0"/>
                  </a:p>
                </p:txBody>
              </p:sp>
            </p:grpSp>
            <p:sp>
              <p:nvSpPr>
                <p:cNvPr id="51" name="Text Box 94"/>
                <p:cNvSpPr txBox="1">
                  <a:spLocks noChangeArrowheads="1"/>
                </p:cNvSpPr>
                <p:nvPr/>
              </p:nvSpPr>
              <p:spPr bwMode="auto">
                <a:xfrm>
                  <a:off x="1168" y="2950"/>
                  <a:ext cx="544"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400" dirty="0">
                      <a:latin typeface="+mn-lt"/>
                    </a:rPr>
                    <a:t>Núcleo</a:t>
                  </a:r>
                </a:p>
              </p:txBody>
            </p:sp>
            <p:sp>
              <p:nvSpPr>
                <p:cNvPr id="52" name="Oval 95"/>
                <p:cNvSpPr>
                  <a:spLocks noChangeArrowheads="1"/>
                </p:cNvSpPr>
                <p:nvPr/>
              </p:nvSpPr>
              <p:spPr bwMode="auto">
                <a:xfrm>
                  <a:off x="548" y="2304"/>
                  <a:ext cx="1747" cy="1750"/>
                </a:xfrm>
                <a:prstGeom prst="ellipse">
                  <a:avLst/>
                </a:prstGeom>
                <a:noFill/>
                <a:ln w="12700">
                  <a:solidFill>
                    <a:schemeClr val="tx1"/>
                  </a:solidFill>
                  <a:round/>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53" name="Text Box 96"/>
                <p:cNvSpPr txBox="1">
                  <a:spLocks noChangeArrowheads="1"/>
                </p:cNvSpPr>
                <p:nvPr/>
              </p:nvSpPr>
              <p:spPr bwMode="auto">
                <a:xfrm>
                  <a:off x="1618" y="3147"/>
                  <a:ext cx="330" cy="162"/>
                </a:xfrm>
                <a:prstGeom prst="rect">
                  <a:avLst/>
                </a:prstGeom>
                <a:solidFill>
                  <a:schemeClr val="bg1"/>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ts val="1300"/>
                    </a:lnSpc>
                  </a:pPr>
                  <a:r>
                    <a:rPr lang="es-ES_tradnl" sz="1400" dirty="0">
                      <a:latin typeface="Arial" charset="0"/>
                    </a:rPr>
                    <a:t>n=1</a:t>
                  </a:r>
                  <a:endParaRPr lang="es-ES_tradnl" sz="1400" dirty="0"/>
                </a:p>
              </p:txBody>
            </p:sp>
            <p:sp>
              <p:nvSpPr>
                <p:cNvPr id="54" name="Text Box 97"/>
                <p:cNvSpPr txBox="1">
                  <a:spLocks noChangeArrowheads="1"/>
                </p:cNvSpPr>
                <p:nvPr/>
              </p:nvSpPr>
              <p:spPr bwMode="auto">
                <a:xfrm>
                  <a:off x="1852" y="3382"/>
                  <a:ext cx="330" cy="162"/>
                </a:xfrm>
                <a:prstGeom prst="rect">
                  <a:avLst/>
                </a:prstGeom>
                <a:solidFill>
                  <a:schemeClr val="bg1"/>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ts val="1300"/>
                    </a:lnSpc>
                  </a:pPr>
                  <a:r>
                    <a:rPr lang="es-ES_tradnl" sz="1400" dirty="0">
                      <a:latin typeface="Arial" charset="0"/>
                    </a:rPr>
                    <a:t>n=2</a:t>
                  </a:r>
                  <a:endParaRPr lang="es-ES_tradnl" sz="1400" dirty="0"/>
                </a:p>
              </p:txBody>
            </p:sp>
            <p:sp>
              <p:nvSpPr>
                <p:cNvPr id="55" name="Text Box 98"/>
                <p:cNvSpPr txBox="1">
                  <a:spLocks noChangeArrowheads="1"/>
                </p:cNvSpPr>
                <p:nvPr/>
              </p:nvSpPr>
              <p:spPr bwMode="auto">
                <a:xfrm>
                  <a:off x="2058" y="3531"/>
                  <a:ext cx="330" cy="162"/>
                </a:xfrm>
                <a:prstGeom prst="rect">
                  <a:avLst/>
                </a:prstGeom>
                <a:solidFill>
                  <a:schemeClr val="bg1"/>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ts val="1300"/>
                    </a:lnSpc>
                  </a:pPr>
                  <a:r>
                    <a:rPr lang="es-ES_tradnl" sz="1400" dirty="0">
                      <a:latin typeface="Arial" charset="0"/>
                    </a:rPr>
                    <a:t>n=3</a:t>
                  </a:r>
                  <a:endParaRPr lang="es-ES_tradnl" sz="1400" dirty="0"/>
                </a:p>
              </p:txBody>
            </p:sp>
          </p:grpSp>
          <p:sp>
            <p:nvSpPr>
              <p:cNvPr id="49" name="Text Box 99"/>
              <p:cNvSpPr txBox="1">
                <a:spLocks noChangeArrowheads="1"/>
              </p:cNvSpPr>
              <p:nvPr/>
            </p:nvSpPr>
            <p:spPr bwMode="auto">
              <a:xfrm>
                <a:off x="1415" y="2689"/>
                <a:ext cx="224" cy="1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ts val="1300"/>
                  </a:lnSpc>
                </a:pPr>
                <a:r>
                  <a:rPr lang="es-ES_tradnl" sz="1400" dirty="0">
                    <a:latin typeface="Arial" charset="0"/>
                  </a:rPr>
                  <a:t>e</a:t>
                </a:r>
                <a:r>
                  <a:rPr lang="es-ES_tradnl" sz="1400" baseline="30000" dirty="0">
                    <a:latin typeface="Symbol" pitchFamily="18" charset="2"/>
                  </a:rPr>
                  <a:t>-</a:t>
                </a:r>
                <a:endParaRPr lang="es-ES_tradnl" sz="1400" dirty="0">
                  <a:latin typeface="Symbol" pitchFamily="18" charset="2"/>
                </a:endParaRPr>
              </a:p>
            </p:txBody>
          </p:sp>
        </p:grpSp>
        <p:grpSp>
          <p:nvGrpSpPr>
            <p:cNvPr id="24" name="Group 100"/>
            <p:cNvGrpSpPr>
              <a:grpSpLocks/>
            </p:cNvGrpSpPr>
            <p:nvPr/>
          </p:nvGrpSpPr>
          <p:grpSpPr bwMode="auto">
            <a:xfrm>
              <a:off x="3692" y="2304"/>
              <a:ext cx="1840" cy="1750"/>
              <a:chOff x="3692" y="2304"/>
              <a:chExt cx="1840" cy="1750"/>
            </a:xfrm>
          </p:grpSpPr>
          <p:sp>
            <p:nvSpPr>
              <p:cNvPr id="34" name="Oval 101"/>
              <p:cNvSpPr>
                <a:spLocks noChangeArrowheads="1"/>
              </p:cNvSpPr>
              <p:nvPr/>
            </p:nvSpPr>
            <p:spPr bwMode="auto">
              <a:xfrm>
                <a:off x="4221" y="2834"/>
                <a:ext cx="688" cy="690"/>
              </a:xfrm>
              <a:prstGeom prst="ellipse">
                <a:avLst/>
              </a:prstGeom>
              <a:noFill/>
              <a:ln w="12700">
                <a:solidFill>
                  <a:schemeClr val="tx1"/>
                </a:solidFill>
                <a:round/>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5" name="Oval 102"/>
              <p:cNvSpPr>
                <a:spLocks noChangeArrowheads="1"/>
              </p:cNvSpPr>
              <p:nvPr/>
            </p:nvSpPr>
            <p:spPr bwMode="auto">
              <a:xfrm>
                <a:off x="3866" y="2478"/>
                <a:ext cx="1399" cy="1402"/>
              </a:xfrm>
              <a:prstGeom prst="ellipse">
                <a:avLst/>
              </a:prstGeom>
              <a:noFill/>
              <a:ln w="12700">
                <a:solidFill>
                  <a:schemeClr val="tx1"/>
                </a:solidFill>
                <a:round/>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nvGrpSpPr>
              <p:cNvPr id="36" name="Group 103"/>
              <p:cNvGrpSpPr>
                <a:grpSpLocks/>
              </p:cNvGrpSpPr>
              <p:nvPr/>
            </p:nvGrpSpPr>
            <p:grpSpPr bwMode="auto">
              <a:xfrm>
                <a:off x="3692" y="2304"/>
                <a:ext cx="1840" cy="1750"/>
                <a:chOff x="3692" y="2304"/>
                <a:chExt cx="1840" cy="1750"/>
              </a:xfrm>
            </p:grpSpPr>
            <p:grpSp>
              <p:nvGrpSpPr>
                <p:cNvPr id="37" name="Group 104"/>
                <p:cNvGrpSpPr>
                  <a:grpSpLocks/>
                </p:cNvGrpSpPr>
                <p:nvPr/>
              </p:nvGrpSpPr>
              <p:grpSpPr bwMode="auto">
                <a:xfrm>
                  <a:off x="4457" y="3085"/>
                  <a:ext cx="217" cy="192"/>
                  <a:chOff x="1641" y="2735"/>
                  <a:chExt cx="223" cy="198"/>
                </a:xfrm>
              </p:grpSpPr>
              <p:sp>
                <p:nvSpPr>
                  <p:cNvPr id="44" name="Oval 105"/>
                  <p:cNvSpPr>
                    <a:spLocks noChangeArrowheads="1"/>
                  </p:cNvSpPr>
                  <p:nvPr/>
                </p:nvSpPr>
                <p:spPr bwMode="auto">
                  <a:xfrm>
                    <a:off x="1702" y="2790"/>
                    <a:ext cx="84" cy="84"/>
                  </a:xfrm>
                  <a:prstGeom prst="ellipse">
                    <a:avLst/>
                  </a:prstGeom>
                  <a:solidFill>
                    <a:schemeClr val="tx1"/>
                  </a:solidFill>
                  <a:ln w="28575">
                    <a:solidFill>
                      <a:schemeClr val="tx1"/>
                    </a:solidFill>
                    <a:round/>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45" name="Text Box 106"/>
                  <p:cNvSpPr txBox="1">
                    <a:spLocks noChangeArrowheads="1"/>
                  </p:cNvSpPr>
                  <p:nvPr/>
                </p:nvSpPr>
                <p:spPr bwMode="auto">
                  <a:xfrm>
                    <a:off x="1641" y="2735"/>
                    <a:ext cx="223" cy="1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spcBef>
                        <a:spcPct val="50000"/>
                      </a:spcBef>
                      <a:defRPr/>
                    </a:pPr>
                    <a:r>
                      <a:rPr lang="es-ES_tradnl" sz="1400" b="1" dirty="0">
                        <a:solidFill>
                          <a:schemeClr val="bg1"/>
                        </a:solidFill>
                        <a:effectLst>
                          <a:outerShdw blurRad="38100" dist="38100" dir="2700000" algn="tl">
                            <a:srgbClr val="C0C0C0"/>
                          </a:outerShdw>
                        </a:effectLst>
                      </a:rPr>
                      <a:t>+</a:t>
                    </a:r>
                    <a:endParaRPr lang="es-ES_tradnl" sz="800" dirty="0"/>
                  </a:p>
                </p:txBody>
              </p:sp>
            </p:grpSp>
            <p:sp>
              <p:nvSpPr>
                <p:cNvPr id="38" name="Text Box 107"/>
                <p:cNvSpPr txBox="1">
                  <a:spLocks noChangeArrowheads="1"/>
                </p:cNvSpPr>
                <p:nvPr/>
              </p:nvSpPr>
              <p:spPr bwMode="auto">
                <a:xfrm>
                  <a:off x="4312" y="2950"/>
                  <a:ext cx="544"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400" dirty="0">
                      <a:latin typeface="+mn-lt"/>
                    </a:rPr>
                    <a:t>Núcleo</a:t>
                  </a:r>
                </a:p>
              </p:txBody>
            </p:sp>
            <p:sp>
              <p:nvSpPr>
                <p:cNvPr id="39" name="Oval 108"/>
                <p:cNvSpPr>
                  <a:spLocks noChangeArrowheads="1"/>
                </p:cNvSpPr>
                <p:nvPr/>
              </p:nvSpPr>
              <p:spPr bwMode="auto">
                <a:xfrm>
                  <a:off x="3692" y="2304"/>
                  <a:ext cx="1747" cy="1750"/>
                </a:xfrm>
                <a:prstGeom prst="ellipse">
                  <a:avLst/>
                </a:prstGeom>
                <a:noFill/>
                <a:ln w="12700">
                  <a:solidFill>
                    <a:schemeClr val="tx1"/>
                  </a:solidFill>
                  <a:round/>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40" name="Text Box 109"/>
                <p:cNvSpPr txBox="1">
                  <a:spLocks noChangeArrowheads="1"/>
                </p:cNvSpPr>
                <p:nvPr/>
              </p:nvSpPr>
              <p:spPr bwMode="auto">
                <a:xfrm>
                  <a:off x="4762" y="3147"/>
                  <a:ext cx="330" cy="162"/>
                </a:xfrm>
                <a:prstGeom prst="rect">
                  <a:avLst/>
                </a:prstGeom>
                <a:solidFill>
                  <a:schemeClr val="bg1"/>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ts val="1300"/>
                    </a:lnSpc>
                  </a:pPr>
                  <a:r>
                    <a:rPr lang="es-ES_tradnl" sz="1400" dirty="0">
                      <a:latin typeface="Arial" charset="0"/>
                    </a:rPr>
                    <a:t>n=1</a:t>
                  </a:r>
                  <a:endParaRPr lang="es-ES_tradnl" sz="1400" dirty="0"/>
                </a:p>
              </p:txBody>
            </p:sp>
            <p:sp>
              <p:nvSpPr>
                <p:cNvPr id="41" name="Text Box 110"/>
                <p:cNvSpPr txBox="1">
                  <a:spLocks noChangeArrowheads="1"/>
                </p:cNvSpPr>
                <p:nvPr/>
              </p:nvSpPr>
              <p:spPr bwMode="auto">
                <a:xfrm>
                  <a:off x="4996" y="3382"/>
                  <a:ext cx="330" cy="162"/>
                </a:xfrm>
                <a:prstGeom prst="rect">
                  <a:avLst/>
                </a:prstGeom>
                <a:solidFill>
                  <a:schemeClr val="bg1"/>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ts val="1300"/>
                    </a:lnSpc>
                  </a:pPr>
                  <a:r>
                    <a:rPr lang="es-ES_tradnl" sz="1400" dirty="0">
                      <a:latin typeface="Arial" charset="0"/>
                    </a:rPr>
                    <a:t>n=2</a:t>
                  </a:r>
                  <a:endParaRPr lang="es-ES_tradnl" sz="1400" dirty="0"/>
                </a:p>
              </p:txBody>
            </p:sp>
            <p:sp>
              <p:nvSpPr>
                <p:cNvPr id="42" name="Text Box 111"/>
                <p:cNvSpPr txBox="1">
                  <a:spLocks noChangeArrowheads="1"/>
                </p:cNvSpPr>
                <p:nvPr/>
              </p:nvSpPr>
              <p:spPr bwMode="auto">
                <a:xfrm>
                  <a:off x="5202" y="3531"/>
                  <a:ext cx="330" cy="162"/>
                </a:xfrm>
                <a:prstGeom prst="rect">
                  <a:avLst/>
                </a:prstGeom>
                <a:solidFill>
                  <a:schemeClr val="bg1"/>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ts val="1300"/>
                    </a:lnSpc>
                  </a:pPr>
                  <a:r>
                    <a:rPr lang="es-ES_tradnl" sz="1400" dirty="0">
                      <a:latin typeface="Arial" charset="0"/>
                    </a:rPr>
                    <a:t>n=3</a:t>
                  </a:r>
                  <a:endParaRPr lang="es-ES_tradnl" sz="1400" dirty="0"/>
                </a:p>
              </p:txBody>
            </p:sp>
            <p:sp>
              <p:nvSpPr>
                <p:cNvPr id="43" name="Text Box 112"/>
                <p:cNvSpPr txBox="1">
                  <a:spLocks noChangeArrowheads="1"/>
                </p:cNvSpPr>
                <p:nvPr/>
              </p:nvSpPr>
              <p:spPr bwMode="auto">
                <a:xfrm>
                  <a:off x="4583" y="2697"/>
                  <a:ext cx="224" cy="1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ts val="1300"/>
                    </a:lnSpc>
                  </a:pPr>
                  <a:r>
                    <a:rPr lang="es-ES_tradnl" sz="1400" dirty="0">
                      <a:latin typeface="Arial" charset="0"/>
                    </a:rPr>
                    <a:t>e</a:t>
                  </a:r>
                  <a:r>
                    <a:rPr lang="es-ES_tradnl" sz="1400" baseline="30000" dirty="0">
                      <a:latin typeface="Symbol" pitchFamily="18" charset="2"/>
                    </a:rPr>
                    <a:t>-</a:t>
                  </a:r>
                  <a:endParaRPr lang="es-ES_tradnl" sz="1400" dirty="0">
                    <a:latin typeface="Symbol" pitchFamily="18" charset="2"/>
                  </a:endParaRPr>
                </a:p>
              </p:txBody>
            </p:sp>
          </p:grpSp>
        </p:grpSp>
        <p:grpSp>
          <p:nvGrpSpPr>
            <p:cNvPr id="25" name="Group 113"/>
            <p:cNvGrpSpPr>
              <a:grpSpLocks/>
            </p:cNvGrpSpPr>
            <p:nvPr/>
          </p:nvGrpSpPr>
          <p:grpSpPr bwMode="auto">
            <a:xfrm>
              <a:off x="2318" y="2037"/>
              <a:ext cx="1314" cy="2040"/>
              <a:chOff x="2318" y="2037"/>
              <a:chExt cx="1314" cy="2040"/>
            </a:xfrm>
          </p:grpSpPr>
          <p:sp>
            <p:nvSpPr>
              <p:cNvPr id="26" name="Text Box 114"/>
              <p:cNvSpPr txBox="1">
                <a:spLocks noChangeArrowheads="1"/>
              </p:cNvSpPr>
              <p:nvPr/>
            </p:nvSpPr>
            <p:spPr bwMode="auto">
              <a:xfrm>
                <a:off x="3302" y="3915"/>
                <a:ext cx="330" cy="162"/>
              </a:xfrm>
              <a:prstGeom prst="rect">
                <a:avLst/>
              </a:prstGeom>
              <a:solidFill>
                <a:schemeClr val="bg1"/>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ts val="1300"/>
                  </a:lnSpc>
                </a:pPr>
                <a:r>
                  <a:rPr lang="es-ES_tradnl" sz="1400" dirty="0">
                    <a:latin typeface="Arial" charset="0"/>
                  </a:rPr>
                  <a:t>n=1</a:t>
                </a:r>
                <a:endParaRPr lang="es-ES_tradnl" sz="1400" dirty="0"/>
              </a:p>
            </p:txBody>
          </p:sp>
          <p:sp>
            <p:nvSpPr>
              <p:cNvPr id="27" name="Text Box 115"/>
              <p:cNvSpPr txBox="1">
                <a:spLocks noChangeArrowheads="1"/>
              </p:cNvSpPr>
              <p:nvPr/>
            </p:nvSpPr>
            <p:spPr bwMode="auto">
              <a:xfrm>
                <a:off x="3302" y="2926"/>
                <a:ext cx="330" cy="162"/>
              </a:xfrm>
              <a:prstGeom prst="rect">
                <a:avLst/>
              </a:prstGeom>
              <a:solidFill>
                <a:schemeClr val="bg1"/>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ts val="1300"/>
                  </a:lnSpc>
                </a:pPr>
                <a:r>
                  <a:rPr lang="es-ES_tradnl" sz="1400" dirty="0">
                    <a:latin typeface="Arial" charset="0"/>
                  </a:rPr>
                  <a:t>n=2</a:t>
                </a:r>
                <a:endParaRPr lang="es-ES_tradnl" sz="1400" dirty="0"/>
              </a:p>
            </p:txBody>
          </p:sp>
          <p:sp>
            <p:nvSpPr>
              <p:cNvPr id="28" name="Text Box 116"/>
              <p:cNvSpPr txBox="1">
                <a:spLocks noChangeArrowheads="1"/>
              </p:cNvSpPr>
              <p:nvPr/>
            </p:nvSpPr>
            <p:spPr bwMode="auto">
              <a:xfrm>
                <a:off x="3302" y="2559"/>
                <a:ext cx="330" cy="162"/>
              </a:xfrm>
              <a:prstGeom prst="rect">
                <a:avLst/>
              </a:prstGeom>
              <a:solidFill>
                <a:schemeClr val="bg1"/>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ts val="1300"/>
                  </a:lnSpc>
                </a:pPr>
                <a:r>
                  <a:rPr lang="es-ES_tradnl" sz="1400" dirty="0">
                    <a:latin typeface="Arial" charset="0"/>
                  </a:rPr>
                  <a:t>n=3</a:t>
                </a:r>
                <a:endParaRPr lang="es-ES_tradnl" sz="1400" dirty="0"/>
              </a:p>
            </p:txBody>
          </p:sp>
          <p:sp>
            <p:nvSpPr>
              <p:cNvPr id="29" name="Line 117"/>
              <p:cNvSpPr>
                <a:spLocks noChangeShapeType="1"/>
              </p:cNvSpPr>
              <p:nvPr/>
            </p:nvSpPr>
            <p:spPr bwMode="auto">
              <a:xfrm flipV="1">
                <a:off x="2520" y="2220"/>
                <a:ext cx="0" cy="1824"/>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0" name="Text Box 118"/>
              <p:cNvSpPr txBox="1">
                <a:spLocks noChangeArrowheads="1"/>
              </p:cNvSpPr>
              <p:nvPr/>
            </p:nvSpPr>
            <p:spPr bwMode="auto">
              <a:xfrm rot="-5400000">
                <a:off x="1904" y="2451"/>
                <a:ext cx="990" cy="162"/>
              </a:xfrm>
              <a:prstGeom prst="rect">
                <a:avLst/>
              </a:prstGeom>
              <a:solidFill>
                <a:schemeClr val="bg1"/>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ts val="1300"/>
                  </a:lnSpc>
                </a:pPr>
                <a:r>
                  <a:rPr lang="es-ES_tradnl" sz="1400" dirty="0">
                    <a:latin typeface="+mn-lt"/>
                  </a:rPr>
                  <a:t>Energía</a:t>
                </a:r>
              </a:p>
            </p:txBody>
          </p:sp>
          <p:sp>
            <p:nvSpPr>
              <p:cNvPr id="31" name="Line 119"/>
              <p:cNvSpPr>
                <a:spLocks noChangeShapeType="1"/>
              </p:cNvSpPr>
              <p:nvPr/>
            </p:nvSpPr>
            <p:spPr bwMode="auto">
              <a:xfrm>
                <a:off x="2640" y="3876"/>
                <a:ext cx="948" cy="0"/>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2" name="Line 120"/>
              <p:cNvSpPr>
                <a:spLocks noChangeShapeType="1"/>
              </p:cNvSpPr>
              <p:nvPr/>
            </p:nvSpPr>
            <p:spPr bwMode="auto">
              <a:xfrm>
                <a:off x="2640" y="2880"/>
                <a:ext cx="948" cy="0"/>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3" name="Line 121"/>
              <p:cNvSpPr>
                <a:spLocks noChangeShapeType="1"/>
              </p:cNvSpPr>
              <p:nvPr/>
            </p:nvSpPr>
            <p:spPr bwMode="auto">
              <a:xfrm>
                <a:off x="2640" y="2525"/>
                <a:ext cx="948" cy="0"/>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grpSp>
      <p:grpSp>
        <p:nvGrpSpPr>
          <p:cNvPr id="72" name="71 Grupo"/>
          <p:cNvGrpSpPr/>
          <p:nvPr/>
        </p:nvGrpSpPr>
        <p:grpSpPr>
          <a:xfrm>
            <a:off x="381000" y="1841500"/>
            <a:ext cx="4287642" cy="2449074"/>
            <a:chOff x="444500" y="2235200"/>
            <a:chExt cx="4287642" cy="2449074"/>
          </a:xfrm>
        </p:grpSpPr>
        <p:grpSp>
          <p:nvGrpSpPr>
            <p:cNvPr id="58" name="Group 131"/>
            <p:cNvGrpSpPr>
              <a:grpSpLocks/>
            </p:cNvGrpSpPr>
            <p:nvPr/>
          </p:nvGrpSpPr>
          <p:grpSpPr bwMode="auto">
            <a:xfrm>
              <a:off x="2017517" y="2641161"/>
              <a:ext cx="2714625" cy="2043113"/>
              <a:chOff x="1183" y="2334"/>
              <a:chExt cx="1710" cy="1287"/>
            </a:xfrm>
          </p:grpSpPr>
          <p:sp>
            <p:nvSpPr>
              <p:cNvPr id="59" name="AutoShape 123"/>
              <p:cNvSpPr>
                <a:spLocks noChangeArrowheads="1"/>
              </p:cNvSpPr>
              <p:nvPr/>
            </p:nvSpPr>
            <p:spPr bwMode="auto">
              <a:xfrm>
                <a:off x="1183" y="2334"/>
                <a:ext cx="198" cy="327"/>
              </a:xfrm>
              <a:prstGeom prst="upArrow">
                <a:avLst>
                  <a:gd name="adj1" fmla="val 50000"/>
                  <a:gd name="adj2" fmla="val 41288"/>
                </a:avLst>
              </a:prstGeom>
              <a:gradFill rotWithShape="0">
                <a:gsLst>
                  <a:gs pos="0">
                    <a:srgbClr val="FF6600"/>
                  </a:gs>
                  <a:gs pos="100000">
                    <a:srgbClr val="FFFF99"/>
                  </a:gs>
                </a:gsLst>
                <a:lin ang="5400000" scaled="1"/>
              </a:gra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60" name="AutoShape 124"/>
              <p:cNvSpPr>
                <a:spLocks noChangeArrowheads="1"/>
              </p:cNvSpPr>
              <p:nvPr/>
            </p:nvSpPr>
            <p:spPr bwMode="auto">
              <a:xfrm>
                <a:off x="2599" y="2766"/>
                <a:ext cx="294" cy="855"/>
              </a:xfrm>
              <a:prstGeom prst="upArrow">
                <a:avLst>
                  <a:gd name="adj1" fmla="val 50000"/>
                  <a:gd name="adj2" fmla="val 72704"/>
                </a:avLst>
              </a:prstGeom>
              <a:gradFill rotWithShape="0">
                <a:gsLst>
                  <a:gs pos="0">
                    <a:srgbClr val="FF6600"/>
                  </a:gs>
                  <a:gs pos="100000">
                    <a:srgbClr val="FFFF99"/>
                  </a:gs>
                </a:gsLst>
                <a:lin ang="5400000" scaled="1"/>
              </a:gra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grpSp>
          <p:nvGrpSpPr>
            <p:cNvPr id="61" name="Group 128"/>
            <p:cNvGrpSpPr>
              <a:grpSpLocks/>
            </p:cNvGrpSpPr>
            <p:nvPr/>
          </p:nvGrpSpPr>
          <p:grpSpPr bwMode="auto">
            <a:xfrm>
              <a:off x="695325" y="2743200"/>
              <a:ext cx="1322388" cy="350838"/>
              <a:chOff x="270" y="2525"/>
              <a:chExt cx="833" cy="221"/>
            </a:xfrm>
          </p:grpSpPr>
          <p:pic>
            <p:nvPicPr>
              <p:cNvPr id="62" name="Picture 129" descr="C:\WINDOWS\Escritorio\Diapos T12\dibujos\onda.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 y="2525"/>
                <a:ext cx="828" cy="221"/>
              </a:xfrm>
              <a:prstGeom prst="rect">
                <a:avLst/>
              </a:prstGeom>
              <a:noFill/>
              <a:ln>
                <a:noFill/>
              </a:ln>
              <a:extLst>
                <a:ext uri="{909E8E84-426E-40DD-AFC4-6F175D3DCCD1}">
                  <a14:hiddenFill xmlns:a14="http://schemas.microsoft.com/office/drawing/2010/main">
                    <a:solidFill>
                      <a:srgbClr val="FF7C80"/>
                    </a:solidFill>
                  </a14:hiddenFill>
                </a:ext>
                <a:ext uri="{91240B29-F687-4F45-9708-019B960494DF}">
                  <a14:hiddenLine xmlns:a14="http://schemas.microsoft.com/office/drawing/2010/main" w="9525">
                    <a:solidFill>
                      <a:srgbClr val="6666FF"/>
                    </a:solidFill>
                    <a:miter lim="800000"/>
                    <a:headEnd/>
                    <a:tailEnd/>
                  </a14:hiddenLine>
                </a:ext>
              </a:extLst>
            </p:spPr>
          </p:pic>
          <p:sp>
            <p:nvSpPr>
              <p:cNvPr id="63" name="Line 130"/>
              <p:cNvSpPr>
                <a:spLocks noChangeShapeType="1"/>
              </p:cNvSpPr>
              <p:nvPr/>
            </p:nvSpPr>
            <p:spPr bwMode="auto">
              <a:xfrm rot="17646898" flipV="1">
                <a:off x="1087" y="2618"/>
                <a:ext cx="29" cy="3"/>
              </a:xfrm>
              <a:prstGeom prst="line">
                <a:avLst/>
              </a:prstGeom>
              <a:noFill/>
              <a:ln w="28575">
                <a:solidFill>
                  <a:srgbClr val="FF0000"/>
                </a:solidFill>
                <a:round/>
                <a:headEnd/>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mc:AlternateContent xmlns:mc="http://schemas.openxmlformats.org/markup-compatibility/2006" xmlns:a14="http://schemas.microsoft.com/office/drawing/2010/main">
          <mc:Choice Requires="a14">
            <p:sp>
              <p:nvSpPr>
                <p:cNvPr id="2" name="1 CuadroTexto"/>
                <p:cNvSpPr txBox="1"/>
                <p:nvPr/>
              </p:nvSpPr>
              <p:spPr>
                <a:xfrm>
                  <a:off x="444500" y="2235200"/>
                  <a:ext cx="787202"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400" i="1" smtClean="0">
                            <a:latin typeface="Cambria Math"/>
                            <a:ea typeface="Cambria Math"/>
                          </a:rPr>
                          <m:t>𝜈</m:t>
                        </m:r>
                        <m:r>
                          <a:rPr lang="es-ES" sz="1400" b="0" i="1" smtClean="0">
                            <a:latin typeface="Cambria Math"/>
                            <a:ea typeface="Cambria Math"/>
                          </a:rPr>
                          <m:t>=</m:t>
                        </m:r>
                        <m:f>
                          <m:fPr>
                            <m:ctrlPr>
                              <a:rPr lang="es-ES" sz="1400" b="0" i="1" smtClean="0">
                                <a:latin typeface="Cambria Math" panose="02040503050406030204" pitchFamily="18" charset="0"/>
                                <a:ea typeface="Cambria Math"/>
                              </a:rPr>
                            </m:ctrlPr>
                          </m:fPr>
                          <m:num>
                            <m:r>
                              <m:rPr>
                                <m:sty m:val="p"/>
                              </m:rPr>
                              <a:rPr lang="el-GR" sz="1400" b="0" i="0" smtClean="0">
                                <a:latin typeface="Cambria Math"/>
                                <a:ea typeface="Cambria Math"/>
                              </a:rPr>
                              <m:t>Δ</m:t>
                            </m:r>
                            <m:r>
                              <a:rPr lang="es-ES" sz="1400" b="0" i="1" smtClean="0">
                                <a:latin typeface="Cambria Math"/>
                                <a:ea typeface="Cambria Math"/>
                              </a:rPr>
                              <m:t>𝐸</m:t>
                            </m:r>
                          </m:num>
                          <m:den>
                            <m:r>
                              <m:rPr>
                                <m:sty m:val="p"/>
                              </m:rPr>
                              <a:rPr lang="es-ES" sz="1400" b="0" i="0" smtClean="0">
                                <a:latin typeface="Cambria Math"/>
                                <a:ea typeface="Cambria Math"/>
                              </a:rPr>
                              <m:t>h</m:t>
                            </m:r>
                          </m:den>
                        </m:f>
                      </m:oMath>
                    </m:oMathPara>
                  </a14:m>
                  <a:endParaRPr lang="es-ES" sz="1400" dirty="0"/>
                </a:p>
              </p:txBody>
            </p:sp>
          </mc:Choice>
          <mc:Fallback xmlns="">
            <p:sp>
              <p:nvSpPr>
                <p:cNvPr id="2" name="1 CuadroTexto"/>
                <p:cNvSpPr txBox="1">
                  <a:spLocks noRot="1" noChangeAspect="1" noMove="1" noResize="1" noEditPoints="1" noAdjustHandles="1" noChangeArrowheads="1" noChangeShapeType="1" noTextEdit="1"/>
                </p:cNvSpPr>
                <p:nvPr/>
              </p:nvSpPr>
              <p:spPr>
                <a:xfrm>
                  <a:off x="444500" y="2235200"/>
                  <a:ext cx="787202" cy="495649"/>
                </a:xfrm>
                <a:prstGeom prst="rect">
                  <a:avLst/>
                </a:prstGeom>
                <a:blipFill rotWithShape="1">
                  <a:blip r:embed="rId3"/>
                  <a:stretch>
                    <a:fillRect b="-2469"/>
                  </a:stretch>
                </a:blipFill>
              </p:spPr>
              <p:txBody>
                <a:bodyPr/>
                <a:lstStyle/>
                <a:p>
                  <a:r>
                    <a:rPr lang="es-ES">
                      <a:noFill/>
                    </a:rPr>
                    <a:t> </a:t>
                  </a:r>
                </a:p>
              </p:txBody>
            </p:sp>
          </mc:Fallback>
        </mc:AlternateContent>
      </p:grpSp>
      <p:grpSp>
        <p:nvGrpSpPr>
          <p:cNvPr id="73" name="72 Grupo"/>
          <p:cNvGrpSpPr/>
          <p:nvPr/>
        </p:nvGrpSpPr>
        <p:grpSpPr>
          <a:xfrm>
            <a:off x="4887913" y="1879600"/>
            <a:ext cx="4014589" cy="2452688"/>
            <a:chOff x="4951413" y="2273300"/>
            <a:chExt cx="4014589" cy="2452688"/>
          </a:xfrm>
        </p:grpSpPr>
        <p:grpSp>
          <p:nvGrpSpPr>
            <p:cNvPr id="64" name="Group 132"/>
            <p:cNvGrpSpPr>
              <a:grpSpLocks/>
            </p:cNvGrpSpPr>
            <p:nvPr/>
          </p:nvGrpSpPr>
          <p:grpSpPr bwMode="auto">
            <a:xfrm>
              <a:off x="4951413" y="2663825"/>
              <a:ext cx="2295525" cy="2062163"/>
              <a:chOff x="3079" y="2334"/>
              <a:chExt cx="1446" cy="1299"/>
            </a:xfrm>
          </p:grpSpPr>
          <p:sp>
            <p:nvSpPr>
              <p:cNvPr id="65" name="AutoShape 126"/>
              <p:cNvSpPr>
                <a:spLocks noChangeArrowheads="1"/>
              </p:cNvSpPr>
              <p:nvPr/>
            </p:nvSpPr>
            <p:spPr bwMode="auto">
              <a:xfrm flipV="1">
                <a:off x="4327" y="2334"/>
                <a:ext cx="198" cy="327"/>
              </a:xfrm>
              <a:prstGeom prst="upArrow">
                <a:avLst>
                  <a:gd name="adj1" fmla="val 50000"/>
                  <a:gd name="adj2" fmla="val 41288"/>
                </a:avLst>
              </a:prstGeom>
              <a:gradFill rotWithShape="0">
                <a:gsLst>
                  <a:gs pos="0">
                    <a:srgbClr val="FFFF99"/>
                  </a:gs>
                  <a:gs pos="100000">
                    <a:srgbClr val="33CCFF"/>
                  </a:gs>
                </a:gsLst>
                <a:lin ang="5400000" scaled="1"/>
              </a:gra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66" name="AutoShape 127"/>
              <p:cNvSpPr>
                <a:spLocks noChangeArrowheads="1"/>
              </p:cNvSpPr>
              <p:nvPr/>
            </p:nvSpPr>
            <p:spPr bwMode="auto">
              <a:xfrm flipV="1">
                <a:off x="3079" y="2790"/>
                <a:ext cx="294" cy="843"/>
              </a:xfrm>
              <a:prstGeom prst="upArrow">
                <a:avLst>
                  <a:gd name="adj1" fmla="val 50000"/>
                  <a:gd name="adj2" fmla="val 71684"/>
                </a:avLst>
              </a:prstGeom>
              <a:gradFill rotWithShape="0">
                <a:gsLst>
                  <a:gs pos="0">
                    <a:srgbClr val="FFFF99"/>
                  </a:gs>
                  <a:gs pos="100000">
                    <a:srgbClr val="33CCFF"/>
                  </a:gs>
                </a:gsLst>
                <a:lin ang="5400000" scaled="1"/>
              </a:gra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grpSp>
          <p:nvGrpSpPr>
            <p:cNvPr id="67" name="Group 83"/>
            <p:cNvGrpSpPr>
              <a:grpSpLocks/>
            </p:cNvGrpSpPr>
            <p:nvPr/>
          </p:nvGrpSpPr>
          <p:grpSpPr bwMode="auto">
            <a:xfrm>
              <a:off x="7254875" y="2736850"/>
              <a:ext cx="1322388" cy="350838"/>
              <a:chOff x="270" y="2525"/>
              <a:chExt cx="833" cy="221"/>
            </a:xfrm>
          </p:grpSpPr>
          <p:pic>
            <p:nvPicPr>
              <p:cNvPr id="68" name="Picture 84" descr="C:\WINDOWS\Escritorio\Diapos T12\dibujos\onda.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 y="2525"/>
                <a:ext cx="828" cy="221"/>
              </a:xfrm>
              <a:prstGeom prst="rect">
                <a:avLst/>
              </a:prstGeom>
              <a:noFill/>
              <a:ln>
                <a:noFill/>
              </a:ln>
              <a:extLst>
                <a:ext uri="{909E8E84-426E-40DD-AFC4-6F175D3DCCD1}">
                  <a14:hiddenFill xmlns:a14="http://schemas.microsoft.com/office/drawing/2010/main">
                    <a:solidFill>
                      <a:srgbClr val="FF7C80"/>
                    </a:solidFill>
                  </a14:hiddenFill>
                </a:ext>
                <a:ext uri="{91240B29-F687-4F45-9708-019B960494DF}">
                  <a14:hiddenLine xmlns:a14="http://schemas.microsoft.com/office/drawing/2010/main" w="9525">
                    <a:solidFill>
                      <a:srgbClr val="6666FF"/>
                    </a:solidFill>
                    <a:miter lim="800000"/>
                    <a:headEnd/>
                    <a:tailEnd/>
                  </a14:hiddenLine>
                </a:ext>
              </a:extLst>
            </p:spPr>
          </p:pic>
          <p:sp>
            <p:nvSpPr>
              <p:cNvPr id="69" name="Line 85"/>
              <p:cNvSpPr>
                <a:spLocks noChangeShapeType="1"/>
              </p:cNvSpPr>
              <p:nvPr/>
            </p:nvSpPr>
            <p:spPr bwMode="auto">
              <a:xfrm rot="17646898" flipV="1">
                <a:off x="1087" y="2618"/>
                <a:ext cx="29" cy="3"/>
              </a:xfrm>
              <a:prstGeom prst="line">
                <a:avLst/>
              </a:prstGeom>
              <a:noFill/>
              <a:ln w="28575">
                <a:solidFill>
                  <a:srgbClr val="FF0000"/>
                </a:solidFill>
                <a:round/>
                <a:headEnd/>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mc:AlternateContent xmlns:mc="http://schemas.openxmlformats.org/markup-compatibility/2006" xmlns:a14="http://schemas.microsoft.com/office/drawing/2010/main">
          <mc:Choice Requires="a14">
            <p:sp>
              <p:nvSpPr>
                <p:cNvPr id="70" name="69 CuadroTexto"/>
                <p:cNvSpPr txBox="1"/>
                <p:nvPr/>
              </p:nvSpPr>
              <p:spPr>
                <a:xfrm>
                  <a:off x="8178800" y="2273300"/>
                  <a:ext cx="787202"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400" i="1" smtClean="0">
                            <a:latin typeface="Cambria Math"/>
                            <a:ea typeface="Cambria Math"/>
                          </a:rPr>
                          <m:t>𝜈</m:t>
                        </m:r>
                        <m:r>
                          <a:rPr lang="es-ES" sz="1400" b="0" i="1" smtClean="0">
                            <a:latin typeface="Cambria Math"/>
                            <a:ea typeface="Cambria Math"/>
                          </a:rPr>
                          <m:t>=</m:t>
                        </m:r>
                        <m:f>
                          <m:fPr>
                            <m:ctrlPr>
                              <a:rPr lang="es-ES" sz="1400" b="0" i="1" smtClean="0">
                                <a:latin typeface="Cambria Math" panose="02040503050406030204" pitchFamily="18" charset="0"/>
                                <a:ea typeface="Cambria Math"/>
                              </a:rPr>
                            </m:ctrlPr>
                          </m:fPr>
                          <m:num>
                            <m:r>
                              <m:rPr>
                                <m:sty m:val="p"/>
                              </m:rPr>
                              <a:rPr lang="el-GR" sz="1400" b="0" i="0" smtClean="0">
                                <a:latin typeface="Cambria Math"/>
                                <a:ea typeface="Cambria Math"/>
                              </a:rPr>
                              <m:t>Δ</m:t>
                            </m:r>
                            <m:r>
                              <a:rPr lang="es-ES" sz="1400" b="0" i="1" smtClean="0">
                                <a:latin typeface="Cambria Math"/>
                                <a:ea typeface="Cambria Math"/>
                              </a:rPr>
                              <m:t>𝐸</m:t>
                            </m:r>
                          </m:num>
                          <m:den>
                            <m:r>
                              <m:rPr>
                                <m:sty m:val="p"/>
                              </m:rPr>
                              <a:rPr lang="es-ES" sz="1400" b="0" i="0" smtClean="0">
                                <a:latin typeface="Cambria Math"/>
                                <a:ea typeface="Cambria Math"/>
                              </a:rPr>
                              <m:t>h</m:t>
                            </m:r>
                          </m:den>
                        </m:f>
                      </m:oMath>
                    </m:oMathPara>
                  </a14:m>
                  <a:endParaRPr lang="es-ES" sz="1400" dirty="0"/>
                </a:p>
              </p:txBody>
            </p:sp>
          </mc:Choice>
          <mc:Fallback xmlns="">
            <p:sp>
              <p:nvSpPr>
                <p:cNvPr id="70" name="69 CuadroTexto"/>
                <p:cNvSpPr txBox="1">
                  <a:spLocks noRot="1" noChangeAspect="1" noMove="1" noResize="1" noEditPoints="1" noAdjustHandles="1" noChangeArrowheads="1" noChangeShapeType="1" noTextEdit="1"/>
                </p:cNvSpPr>
                <p:nvPr/>
              </p:nvSpPr>
              <p:spPr>
                <a:xfrm>
                  <a:off x="8178800" y="2273300"/>
                  <a:ext cx="787202" cy="495649"/>
                </a:xfrm>
                <a:prstGeom prst="rect">
                  <a:avLst/>
                </a:prstGeom>
                <a:blipFill rotWithShape="1">
                  <a:blip r:embed="rId3"/>
                  <a:stretch>
                    <a:fillRect b="-2469"/>
                  </a:stretch>
                </a:blipFill>
              </p:spPr>
              <p:txBody>
                <a:bodyPr/>
                <a:lstStyle/>
                <a:p>
                  <a:r>
                    <a:rPr lang="es-ES">
                      <a:noFill/>
                    </a:rPr>
                    <a:t> </a:t>
                  </a:r>
                </a:p>
              </p:txBody>
            </p:sp>
          </mc:Fallback>
        </mc:AlternateContent>
      </p:grpSp>
      <p:sp>
        <p:nvSpPr>
          <p:cNvPr id="71" name="70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77" name="76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78"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28</a:t>
            </a:fld>
            <a:endParaRPr lang="es-ES" dirty="0">
              <a:solidFill>
                <a:schemeClr val="accent6">
                  <a:lumMod val="50000"/>
                </a:schemeClr>
              </a:solidFill>
            </a:endParaRPr>
          </a:p>
        </p:txBody>
      </p:sp>
    </p:spTree>
    <p:extLst>
      <p:ext uri="{BB962C8B-B14F-4D97-AF65-F5344CB8AC3E}">
        <p14:creationId xmlns:p14="http://schemas.microsoft.com/office/powerpoint/2010/main" val="85784638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up)">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2"/>
                                        </p:tgtEl>
                                        <p:attrNameLst>
                                          <p:attrName>style.visibility</p:attrName>
                                        </p:attrNameLst>
                                      </p:cBhvr>
                                      <p:to>
                                        <p:strVal val="visible"/>
                                      </p:to>
                                    </p:set>
                                    <p:animEffect transition="in" filter="wipe(down)">
                                      <p:cBhvr>
                                        <p:cTn id="17" dur="1000"/>
                                        <p:tgtEl>
                                          <p:spTgt spid="7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wipe(up)">
                                      <p:cBhvr>
                                        <p:cTn id="22" dur="1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 name="94 CuadroTexto"/>
          <p:cNvSpPr txBox="1"/>
          <p:nvPr/>
        </p:nvSpPr>
        <p:spPr>
          <a:xfrm>
            <a:off x="474032" y="1002493"/>
            <a:ext cx="1685077"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  8</a:t>
            </a:r>
          </a:p>
        </p:txBody>
      </p:sp>
      <p:sp>
        <p:nvSpPr>
          <p:cNvPr id="2" name="1 CuadroTexto"/>
          <p:cNvSpPr txBox="1"/>
          <p:nvPr/>
        </p:nvSpPr>
        <p:spPr>
          <a:xfrm>
            <a:off x="393700" y="1536700"/>
            <a:ext cx="8305800" cy="923330"/>
          </a:xfrm>
          <a:prstGeom prst="rect">
            <a:avLst/>
          </a:prstGeom>
          <a:noFill/>
        </p:spPr>
        <p:txBody>
          <a:bodyPr wrap="square" rtlCol="0">
            <a:spAutoFit/>
          </a:bodyPr>
          <a:lstStyle/>
          <a:p>
            <a:pPr algn="just"/>
            <a:r>
              <a:rPr lang="es-ES" dirty="0" smtClean="0"/>
              <a:t>Calcula la frecuencia y longitud de onda del fotón emitido por el tránsito del electrón del átomo de hidrógeno del nivel 3 al nivel 2, sabiendo que entre ellos hay una diferencia de energía de 1,89 eV. Dato: 1 eV = 1,8 · 10</a:t>
            </a:r>
            <a:r>
              <a:rPr lang="es-ES" baseline="30000" dirty="0" smtClean="0"/>
              <a:t>-19</a:t>
            </a:r>
            <a:r>
              <a:rPr lang="es-ES" dirty="0" smtClean="0"/>
              <a:t> J,</a:t>
            </a:r>
            <a:endParaRPr lang="es-ES" dirty="0"/>
          </a:p>
        </p:txBody>
      </p:sp>
      <p:sp>
        <p:nvSpPr>
          <p:cNvPr id="14" name="13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15" name="14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6"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29</a:t>
            </a:fld>
            <a:endParaRPr lang="es-ES" dirty="0">
              <a:solidFill>
                <a:schemeClr val="accent6">
                  <a:lumMod val="50000"/>
                </a:schemeClr>
              </a:solidFill>
            </a:endParaRPr>
          </a:p>
        </p:txBody>
      </p:sp>
    </p:spTree>
    <p:extLst>
      <p:ext uri="{BB962C8B-B14F-4D97-AF65-F5344CB8AC3E}">
        <p14:creationId xmlns:p14="http://schemas.microsoft.com/office/powerpoint/2010/main" val="426696965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wipe(left)">
                                      <p:cBhvr>
                                        <p:cTn id="7" dur="1000"/>
                                        <p:tgtEl>
                                          <p:spTgt spid="9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19 CuadroTexto"/>
          <p:cNvSpPr txBox="1"/>
          <p:nvPr/>
        </p:nvSpPr>
        <p:spPr>
          <a:xfrm>
            <a:off x="344606" y="833270"/>
            <a:ext cx="4913194" cy="369332"/>
          </a:xfrm>
          <a:prstGeom prst="rect">
            <a:avLst/>
          </a:prstGeom>
          <a:noFill/>
        </p:spPr>
        <p:txBody>
          <a:bodyPr wrap="square" rtlCol="0">
            <a:spAutoFit/>
          </a:bodyPr>
          <a:lstStyle/>
          <a:p>
            <a:r>
              <a:rPr lang="es-ES" b="1" dirty="0" smtClean="0">
                <a:solidFill>
                  <a:srgbClr val="C00000"/>
                </a:solidFill>
              </a:rPr>
              <a:t>4.5. </a:t>
            </a:r>
            <a:r>
              <a:rPr lang="es-ES" b="1" dirty="0" smtClean="0">
                <a:solidFill>
                  <a:srgbClr val="00B050"/>
                </a:solidFill>
              </a:rPr>
              <a:t>Correcciones al modelo de Bohr</a:t>
            </a:r>
            <a:endParaRPr lang="es-ES" b="1" dirty="0">
              <a:solidFill>
                <a:srgbClr val="00B050"/>
              </a:solidFill>
            </a:endParaRPr>
          </a:p>
        </p:txBody>
      </p:sp>
      <p:sp>
        <p:nvSpPr>
          <p:cNvPr id="2" name="1 CuadroTexto"/>
          <p:cNvSpPr txBox="1"/>
          <p:nvPr/>
        </p:nvSpPr>
        <p:spPr>
          <a:xfrm>
            <a:off x="342900" y="1371600"/>
            <a:ext cx="8305800" cy="1477328"/>
          </a:xfrm>
          <a:prstGeom prst="rect">
            <a:avLst/>
          </a:prstGeom>
          <a:noFill/>
        </p:spPr>
        <p:txBody>
          <a:bodyPr wrap="square" rtlCol="0">
            <a:spAutoFit/>
          </a:bodyPr>
          <a:lstStyle/>
          <a:p>
            <a:pPr marL="355600" indent="-355600" algn="just">
              <a:buFont typeface="Wingdings"/>
              <a:buChar char="F"/>
            </a:pPr>
            <a:r>
              <a:rPr lang="es-ES" dirty="0" smtClean="0"/>
              <a:t>El modelo de </a:t>
            </a:r>
            <a:r>
              <a:rPr lang="es-ES" b="1" dirty="0" smtClean="0">
                <a:effectLst>
                  <a:outerShdw blurRad="38100" dist="38100" dir="2700000" algn="tl">
                    <a:srgbClr val="000000">
                      <a:alpha val="43137"/>
                    </a:srgbClr>
                  </a:outerShdw>
                </a:effectLst>
              </a:rPr>
              <a:t>Bohr</a:t>
            </a:r>
            <a:r>
              <a:rPr lang="es-ES" dirty="0" smtClean="0"/>
              <a:t> solo explicaba satisfactoriamente el espectro de hidrógeno.</a:t>
            </a:r>
          </a:p>
          <a:p>
            <a:pPr marL="355600" indent="-355600" algn="just">
              <a:buFont typeface="Wingdings"/>
              <a:buChar char="F"/>
            </a:pPr>
            <a:r>
              <a:rPr lang="es-ES" dirty="0" smtClean="0"/>
              <a:t>Con mejores espectroscopios se comprobó que las rayas de los espectros tenían una estructura fina: cada raya era, en realidad, un conjunto de líneas muy próximas.</a:t>
            </a:r>
            <a:endParaRPr lang="es-ES" dirty="0"/>
          </a:p>
        </p:txBody>
      </p:sp>
      <p:grpSp>
        <p:nvGrpSpPr>
          <p:cNvPr id="43" name="42 Grupo"/>
          <p:cNvGrpSpPr/>
          <p:nvPr/>
        </p:nvGrpSpPr>
        <p:grpSpPr>
          <a:xfrm>
            <a:off x="977900" y="3124200"/>
            <a:ext cx="2959100" cy="514350"/>
            <a:chOff x="977900" y="3124200"/>
            <a:chExt cx="2959100" cy="514350"/>
          </a:xfrm>
        </p:grpSpPr>
        <p:sp>
          <p:nvSpPr>
            <p:cNvPr id="3" name="2 Rectángulo"/>
            <p:cNvSpPr/>
            <p:nvPr/>
          </p:nvSpPr>
          <p:spPr>
            <a:xfrm>
              <a:off x="1498600" y="3124200"/>
              <a:ext cx="2438400" cy="50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1" name="20 Conector recto"/>
            <p:cNvCxnSpPr/>
            <p:nvPr/>
          </p:nvCxnSpPr>
          <p:spPr>
            <a:xfrm>
              <a:off x="1819275" y="3124200"/>
              <a:ext cx="0" cy="51435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3" name="102 Conector recto"/>
            <p:cNvCxnSpPr/>
            <p:nvPr/>
          </p:nvCxnSpPr>
          <p:spPr>
            <a:xfrm>
              <a:off x="3248025" y="3128963"/>
              <a:ext cx="0" cy="504825"/>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313" name="312 CuadroTexto"/>
            <p:cNvSpPr txBox="1"/>
            <p:nvPr/>
          </p:nvSpPr>
          <p:spPr>
            <a:xfrm>
              <a:off x="977900" y="3213100"/>
              <a:ext cx="494046" cy="276999"/>
            </a:xfrm>
            <a:prstGeom prst="rect">
              <a:avLst/>
            </a:prstGeom>
            <a:noFill/>
          </p:spPr>
          <p:txBody>
            <a:bodyPr wrap="none" rtlCol="0">
              <a:spAutoFit/>
            </a:bodyPr>
            <a:lstStyle/>
            <a:p>
              <a:r>
                <a:rPr lang="es-ES" sz="1200" i="1" dirty="0" smtClean="0"/>
                <a:t>Bohr</a:t>
              </a:r>
              <a:endParaRPr lang="es-ES" sz="1200" i="1" dirty="0"/>
            </a:p>
          </p:txBody>
        </p:sp>
      </p:grpSp>
      <p:grpSp>
        <p:nvGrpSpPr>
          <p:cNvPr id="47" name="46 Grupo"/>
          <p:cNvGrpSpPr/>
          <p:nvPr/>
        </p:nvGrpSpPr>
        <p:grpSpPr>
          <a:xfrm>
            <a:off x="520700" y="3624263"/>
            <a:ext cx="3416300" cy="752475"/>
            <a:chOff x="520700" y="3624263"/>
            <a:chExt cx="3416300" cy="752475"/>
          </a:xfrm>
        </p:grpSpPr>
        <p:grpSp>
          <p:nvGrpSpPr>
            <p:cNvPr id="44" name="43 Grupo"/>
            <p:cNvGrpSpPr/>
            <p:nvPr/>
          </p:nvGrpSpPr>
          <p:grpSpPr>
            <a:xfrm>
              <a:off x="1498600" y="3633788"/>
              <a:ext cx="2438400" cy="742950"/>
              <a:chOff x="1498600" y="3633788"/>
              <a:chExt cx="2438400" cy="742950"/>
            </a:xfrm>
          </p:grpSpPr>
          <p:sp>
            <p:nvSpPr>
              <p:cNvPr id="113" name="112 Rectángulo"/>
              <p:cNvSpPr/>
              <p:nvPr/>
            </p:nvSpPr>
            <p:spPr>
              <a:xfrm>
                <a:off x="1498600" y="3860800"/>
                <a:ext cx="2438400" cy="50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114" name="113 Conector recto"/>
              <p:cNvCxnSpPr/>
              <p:nvPr/>
            </p:nvCxnSpPr>
            <p:spPr>
              <a:xfrm>
                <a:off x="1819275" y="3862388"/>
                <a:ext cx="0" cy="51435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5" name="114 Conector recto"/>
              <p:cNvCxnSpPr/>
              <p:nvPr/>
            </p:nvCxnSpPr>
            <p:spPr>
              <a:xfrm>
                <a:off x="3078163" y="3862388"/>
                <a:ext cx="0" cy="504825"/>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16" name="115 Conector recto"/>
              <p:cNvCxnSpPr/>
              <p:nvPr/>
            </p:nvCxnSpPr>
            <p:spPr>
              <a:xfrm>
                <a:off x="3406776" y="3860802"/>
                <a:ext cx="0" cy="504825"/>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05" name="304 Conector recto"/>
              <p:cNvCxnSpPr/>
              <p:nvPr/>
            </p:nvCxnSpPr>
            <p:spPr>
              <a:xfrm flipH="1">
                <a:off x="3076575" y="3633788"/>
                <a:ext cx="166688" cy="223837"/>
              </a:xfrm>
              <a:prstGeom prst="line">
                <a:avLst/>
              </a:prstGeom>
              <a:ln>
                <a:solidFill>
                  <a:srgbClr val="00B050"/>
                </a:solidFill>
                <a:prstDash val="dash"/>
              </a:ln>
            </p:spPr>
            <p:style>
              <a:lnRef idx="1">
                <a:schemeClr val="accent1"/>
              </a:lnRef>
              <a:fillRef idx="0">
                <a:schemeClr val="accent1"/>
              </a:fillRef>
              <a:effectRef idx="0">
                <a:schemeClr val="accent1"/>
              </a:effectRef>
              <a:fontRef idx="minor">
                <a:schemeClr val="tx1"/>
              </a:fontRef>
            </p:style>
          </p:cxnSp>
        </p:grpSp>
        <p:cxnSp>
          <p:nvCxnSpPr>
            <p:cNvPr id="119" name="118 Conector recto"/>
            <p:cNvCxnSpPr/>
            <p:nvPr/>
          </p:nvCxnSpPr>
          <p:spPr>
            <a:xfrm>
              <a:off x="3248025" y="3624263"/>
              <a:ext cx="157163" cy="238125"/>
            </a:xfrm>
            <a:prstGeom prst="line">
              <a:avLst/>
            </a:prstGeom>
            <a:ln>
              <a:solidFill>
                <a:srgbClr val="00B050"/>
              </a:solidFill>
              <a:prstDash val="dash"/>
            </a:ln>
          </p:spPr>
          <p:style>
            <a:lnRef idx="1">
              <a:schemeClr val="accent1"/>
            </a:lnRef>
            <a:fillRef idx="0">
              <a:schemeClr val="accent1"/>
            </a:fillRef>
            <a:effectRef idx="0">
              <a:schemeClr val="accent1"/>
            </a:effectRef>
            <a:fontRef idx="minor">
              <a:schemeClr val="tx1"/>
            </a:fontRef>
          </p:style>
        </p:cxnSp>
        <p:sp>
          <p:nvSpPr>
            <p:cNvPr id="147" name="146 CuadroTexto"/>
            <p:cNvSpPr txBox="1"/>
            <p:nvPr/>
          </p:nvSpPr>
          <p:spPr>
            <a:xfrm>
              <a:off x="520700" y="3975100"/>
              <a:ext cx="996619" cy="276999"/>
            </a:xfrm>
            <a:prstGeom prst="rect">
              <a:avLst/>
            </a:prstGeom>
            <a:noFill/>
          </p:spPr>
          <p:txBody>
            <a:bodyPr wrap="none" rtlCol="0">
              <a:spAutoFit/>
            </a:bodyPr>
            <a:lstStyle/>
            <a:p>
              <a:r>
                <a:rPr lang="es-ES" sz="1200" i="1" dirty="0" smtClean="0"/>
                <a:t>Sommerfeld</a:t>
              </a:r>
              <a:endParaRPr lang="es-ES" sz="1200" i="1" dirty="0"/>
            </a:p>
          </p:txBody>
        </p:sp>
      </p:grpSp>
      <p:grpSp>
        <p:nvGrpSpPr>
          <p:cNvPr id="48" name="47 Grupo"/>
          <p:cNvGrpSpPr/>
          <p:nvPr/>
        </p:nvGrpSpPr>
        <p:grpSpPr>
          <a:xfrm>
            <a:off x="749300" y="4357688"/>
            <a:ext cx="3175000" cy="747712"/>
            <a:chOff x="749300" y="4357688"/>
            <a:chExt cx="3175000" cy="747712"/>
          </a:xfrm>
        </p:grpSpPr>
        <p:cxnSp>
          <p:nvCxnSpPr>
            <p:cNvPr id="130" name="129 Conector recto"/>
            <p:cNvCxnSpPr/>
            <p:nvPr/>
          </p:nvCxnSpPr>
          <p:spPr>
            <a:xfrm flipH="1">
              <a:off x="3405188" y="4367213"/>
              <a:ext cx="1" cy="233362"/>
            </a:xfrm>
            <a:prstGeom prst="line">
              <a:avLst/>
            </a:prstGeom>
            <a:ln>
              <a:solidFill>
                <a:srgbClr val="00B050"/>
              </a:solidFill>
              <a:prstDash val="dash"/>
            </a:ln>
          </p:spPr>
          <p:style>
            <a:lnRef idx="1">
              <a:schemeClr val="accent1"/>
            </a:lnRef>
            <a:fillRef idx="0">
              <a:schemeClr val="accent1"/>
            </a:fillRef>
            <a:effectRef idx="0">
              <a:schemeClr val="accent1"/>
            </a:effectRef>
            <a:fontRef idx="minor">
              <a:schemeClr val="tx1"/>
            </a:fontRef>
          </p:style>
        </p:cxnSp>
        <p:grpSp>
          <p:nvGrpSpPr>
            <p:cNvPr id="45" name="44 Grupo"/>
            <p:cNvGrpSpPr/>
            <p:nvPr/>
          </p:nvGrpSpPr>
          <p:grpSpPr>
            <a:xfrm>
              <a:off x="749300" y="4357688"/>
              <a:ext cx="3175000" cy="747712"/>
              <a:chOff x="749300" y="4357688"/>
              <a:chExt cx="3175000" cy="747712"/>
            </a:xfrm>
          </p:grpSpPr>
          <p:sp>
            <p:nvSpPr>
              <p:cNvPr id="120" name="119 Rectángulo"/>
              <p:cNvSpPr/>
              <p:nvPr/>
            </p:nvSpPr>
            <p:spPr>
              <a:xfrm>
                <a:off x="1485900" y="4597400"/>
                <a:ext cx="2438400" cy="50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121" name="120 Conector recto"/>
              <p:cNvCxnSpPr/>
              <p:nvPr/>
            </p:nvCxnSpPr>
            <p:spPr>
              <a:xfrm>
                <a:off x="1819275" y="4586288"/>
                <a:ext cx="0" cy="51435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4" name="123 Conector recto"/>
              <p:cNvCxnSpPr/>
              <p:nvPr/>
            </p:nvCxnSpPr>
            <p:spPr>
              <a:xfrm>
                <a:off x="3078163" y="4595813"/>
                <a:ext cx="0" cy="504825"/>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5" name="124 Conector recto"/>
              <p:cNvCxnSpPr/>
              <p:nvPr/>
            </p:nvCxnSpPr>
            <p:spPr>
              <a:xfrm>
                <a:off x="3287713" y="4595813"/>
                <a:ext cx="0" cy="504825"/>
              </a:xfrm>
              <a:prstGeom prst="line">
                <a:avLst/>
              </a:prstGeom>
              <a:ln w="95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6" name="125 Conector recto"/>
              <p:cNvCxnSpPr/>
              <p:nvPr/>
            </p:nvCxnSpPr>
            <p:spPr>
              <a:xfrm>
                <a:off x="3406775" y="4595813"/>
                <a:ext cx="0" cy="504825"/>
              </a:xfrm>
              <a:prstGeom prst="line">
                <a:avLst/>
              </a:prstGeom>
              <a:ln w="95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7" name="126 Conector recto"/>
              <p:cNvCxnSpPr/>
              <p:nvPr/>
            </p:nvCxnSpPr>
            <p:spPr>
              <a:xfrm>
                <a:off x="3521076" y="4600575"/>
                <a:ext cx="0" cy="504825"/>
              </a:xfrm>
              <a:prstGeom prst="line">
                <a:avLst/>
              </a:prstGeom>
              <a:ln w="95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8" name="127 Conector recto"/>
              <p:cNvCxnSpPr/>
              <p:nvPr/>
            </p:nvCxnSpPr>
            <p:spPr>
              <a:xfrm flipH="1">
                <a:off x="3286125" y="4357688"/>
                <a:ext cx="119063" cy="238125"/>
              </a:xfrm>
              <a:prstGeom prst="line">
                <a:avLst/>
              </a:prstGeom>
              <a:ln>
                <a:solidFill>
                  <a:srgbClr val="00B050"/>
                </a:solidFill>
                <a:prstDash val="dash"/>
              </a:ln>
            </p:spPr>
            <p:style>
              <a:lnRef idx="1">
                <a:schemeClr val="accent1"/>
              </a:lnRef>
              <a:fillRef idx="0">
                <a:schemeClr val="accent1"/>
              </a:fillRef>
              <a:effectRef idx="0">
                <a:schemeClr val="accent1"/>
              </a:effectRef>
              <a:fontRef idx="minor">
                <a:schemeClr val="tx1"/>
              </a:fontRef>
            </p:style>
          </p:cxnSp>
          <p:cxnSp>
            <p:nvCxnSpPr>
              <p:cNvPr id="133" name="132 Conector recto"/>
              <p:cNvCxnSpPr/>
              <p:nvPr/>
            </p:nvCxnSpPr>
            <p:spPr>
              <a:xfrm>
                <a:off x="3405188" y="4362450"/>
                <a:ext cx="114300" cy="233363"/>
              </a:xfrm>
              <a:prstGeom prst="line">
                <a:avLst/>
              </a:prstGeom>
              <a:ln>
                <a:solidFill>
                  <a:srgbClr val="00B050"/>
                </a:solidFill>
                <a:prstDash val="dash"/>
              </a:ln>
            </p:spPr>
            <p:style>
              <a:lnRef idx="1">
                <a:schemeClr val="accent1"/>
              </a:lnRef>
              <a:fillRef idx="0">
                <a:schemeClr val="accent1"/>
              </a:fillRef>
              <a:effectRef idx="0">
                <a:schemeClr val="accent1"/>
              </a:effectRef>
              <a:fontRef idx="minor">
                <a:schemeClr val="tx1"/>
              </a:fontRef>
            </p:style>
          </p:cxnSp>
          <p:sp>
            <p:nvSpPr>
              <p:cNvPr id="148" name="147 CuadroTexto"/>
              <p:cNvSpPr txBox="1"/>
              <p:nvPr/>
            </p:nvSpPr>
            <p:spPr>
              <a:xfrm>
                <a:off x="749300" y="4711700"/>
                <a:ext cx="721672" cy="276999"/>
              </a:xfrm>
              <a:prstGeom prst="rect">
                <a:avLst/>
              </a:prstGeom>
              <a:noFill/>
            </p:spPr>
            <p:txBody>
              <a:bodyPr wrap="none" rtlCol="0">
                <a:spAutoFit/>
              </a:bodyPr>
              <a:lstStyle/>
              <a:p>
                <a:r>
                  <a:rPr lang="es-ES" sz="1200" i="1" dirty="0" smtClean="0"/>
                  <a:t>Zeeman</a:t>
                </a:r>
                <a:endParaRPr lang="es-ES" sz="1200" i="1" dirty="0"/>
              </a:p>
            </p:txBody>
          </p:sp>
        </p:grpSp>
      </p:grpSp>
      <p:grpSp>
        <p:nvGrpSpPr>
          <p:cNvPr id="46" name="45 Grupo"/>
          <p:cNvGrpSpPr/>
          <p:nvPr/>
        </p:nvGrpSpPr>
        <p:grpSpPr>
          <a:xfrm>
            <a:off x="571500" y="5324476"/>
            <a:ext cx="3340100" cy="519112"/>
            <a:chOff x="571500" y="5324476"/>
            <a:chExt cx="3340100" cy="519112"/>
          </a:xfrm>
        </p:grpSpPr>
        <p:sp>
          <p:nvSpPr>
            <p:cNvPr id="136" name="135 Rectángulo"/>
            <p:cNvSpPr/>
            <p:nvPr/>
          </p:nvSpPr>
          <p:spPr>
            <a:xfrm>
              <a:off x="1473200" y="5334000"/>
              <a:ext cx="2438400" cy="50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137" name="136 Conector recto"/>
            <p:cNvCxnSpPr/>
            <p:nvPr/>
          </p:nvCxnSpPr>
          <p:spPr>
            <a:xfrm>
              <a:off x="1787525" y="5329238"/>
              <a:ext cx="0" cy="514350"/>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8" name="137 Conector recto"/>
            <p:cNvCxnSpPr/>
            <p:nvPr/>
          </p:nvCxnSpPr>
          <p:spPr>
            <a:xfrm>
              <a:off x="1854201" y="5324476"/>
              <a:ext cx="0" cy="514350"/>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9" name="138 Conector recto"/>
            <p:cNvCxnSpPr/>
            <p:nvPr/>
          </p:nvCxnSpPr>
          <p:spPr>
            <a:xfrm>
              <a:off x="3078163" y="5332413"/>
              <a:ext cx="0" cy="504825"/>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0" name="139 Conector recto"/>
            <p:cNvCxnSpPr/>
            <p:nvPr/>
          </p:nvCxnSpPr>
          <p:spPr>
            <a:xfrm>
              <a:off x="3285331" y="5334001"/>
              <a:ext cx="0" cy="504825"/>
            </a:xfrm>
            <a:prstGeom prst="line">
              <a:avLst/>
            </a:prstGeom>
            <a:ln w="31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1" name="140 Conector recto"/>
            <p:cNvCxnSpPr/>
            <p:nvPr/>
          </p:nvCxnSpPr>
          <p:spPr>
            <a:xfrm>
              <a:off x="3256756" y="5329239"/>
              <a:ext cx="0" cy="504825"/>
            </a:xfrm>
            <a:prstGeom prst="line">
              <a:avLst/>
            </a:prstGeom>
            <a:ln w="31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2" name="141 Conector recto"/>
            <p:cNvCxnSpPr/>
            <p:nvPr/>
          </p:nvCxnSpPr>
          <p:spPr>
            <a:xfrm>
              <a:off x="3390107" y="5336382"/>
              <a:ext cx="0" cy="504825"/>
            </a:xfrm>
            <a:prstGeom prst="line">
              <a:avLst/>
            </a:prstGeom>
            <a:ln w="31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3" name="142 Conector recto"/>
            <p:cNvCxnSpPr/>
            <p:nvPr/>
          </p:nvCxnSpPr>
          <p:spPr>
            <a:xfrm>
              <a:off x="3418682" y="5329238"/>
              <a:ext cx="0" cy="504825"/>
            </a:xfrm>
            <a:prstGeom prst="line">
              <a:avLst/>
            </a:prstGeom>
            <a:ln w="31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4" name="143 Conector recto"/>
            <p:cNvCxnSpPr/>
            <p:nvPr/>
          </p:nvCxnSpPr>
          <p:spPr>
            <a:xfrm>
              <a:off x="3506789" y="5336382"/>
              <a:ext cx="0" cy="504825"/>
            </a:xfrm>
            <a:prstGeom prst="line">
              <a:avLst/>
            </a:prstGeom>
            <a:ln w="31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5" name="144 Conector recto"/>
            <p:cNvCxnSpPr/>
            <p:nvPr/>
          </p:nvCxnSpPr>
          <p:spPr>
            <a:xfrm>
              <a:off x="3535364" y="5334000"/>
              <a:ext cx="0" cy="504825"/>
            </a:xfrm>
            <a:prstGeom prst="line">
              <a:avLst/>
            </a:prstGeom>
            <a:ln w="3175">
              <a:solidFill>
                <a:srgbClr val="00B050"/>
              </a:solidFill>
            </a:ln>
          </p:spPr>
          <p:style>
            <a:lnRef idx="1">
              <a:schemeClr val="accent1"/>
            </a:lnRef>
            <a:fillRef idx="0">
              <a:schemeClr val="accent1"/>
            </a:fillRef>
            <a:effectRef idx="0">
              <a:schemeClr val="accent1"/>
            </a:effectRef>
            <a:fontRef idx="minor">
              <a:schemeClr val="tx1"/>
            </a:fontRef>
          </p:style>
        </p:cxnSp>
        <p:sp>
          <p:nvSpPr>
            <p:cNvPr id="149" name="148 CuadroTexto"/>
            <p:cNvSpPr txBox="1"/>
            <p:nvPr/>
          </p:nvSpPr>
          <p:spPr>
            <a:xfrm>
              <a:off x="571500" y="5359400"/>
              <a:ext cx="918841" cy="461665"/>
            </a:xfrm>
            <a:prstGeom prst="rect">
              <a:avLst/>
            </a:prstGeom>
            <a:noFill/>
          </p:spPr>
          <p:txBody>
            <a:bodyPr wrap="none" rtlCol="0">
              <a:spAutoFit/>
            </a:bodyPr>
            <a:lstStyle/>
            <a:p>
              <a:r>
                <a:rPr lang="es-ES" sz="1200" i="1" dirty="0" smtClean="0"/>
                <a:t>Uhlenbeck-</a:t>
              </a:r>
            </a:p>
            <a:p>
              <a:r>
                <a:rPr lang="es-ES" sz="1200" i="1" dirty="0" smtClean="0"/>
                <a:t>Goudsmit</a:t>
              </a:r>
              <a:endParaRPr lang="es-ES" sz="1200" i="1" dirty="0"/>
            </a:p>
          </p:txBody>
        </p:sp>
      </p:grpSp>
      <p:sp>
        <p:nvSpPr>
          <p:cNvPr id="314" name="313 CuadroTexto"/>
          <p:cNvSpPr txBox="1"/>
          <p:nvPr/>
        </p:nvSpPr>
        <p:spPr>
          <a:xfrm>
            <a:off x="4165600" y="2946400"/>
            <a:ext cx="4419600" cy="3139321"/>
          </a:xfrm>
          <a:prstGeom prst="rect">
            <a:avLst/>
          </a:prstGeom>
          <a:noFill/>
        </p:spPr>
        <p:txBody>
          <a:bodyPr wrap="square" rtlCol="0">
            <a:spAutoFit/>
          </a:bodyPr>
          <a:lstStyle/>
          <a:p>
            <a:pPr marL="355600" indent="-355600" algn="just">
              <a:buFont typeface="Wingdings"/>
              <a:buChar char="F"/>
            </a:pPr>
            <a:r>
              <a:rPr lang="es-ES" b="1" dirty="0" smtClean="0">
                <a:effectLst>
                  <a:outerShdw blurRad="38100" dist="38100" dir="2700000" algn="tl">
                    <a:srgbClr val="000000">
                      <a:alpha val="43137"/>
                    </a:srgbClr>
                  </a:outerShdw>
                </a:effectLst>
                <a:sym typeface="Wingdings"/>
              </a:rPr>
              <a:t>Sommerfeld </a:t>
            </a:r>
            <a:r>
              <a:rPr lang="es-ES" dirty="0" smtClean="0">
                <a:sym typeface="Wingdings"/>
              </a:rPr>
              <a:t>en 1915 sugirió que las órbitas eran elípticas.</a:t>
            </a:r>
          </a:p>
          <a:p>
            <a:pPr marL="355600" indent="-355600" algn="just">
              <a:buFont typeface="Wingdings"/>
              <a:buChar char="F"/>
            </a:pPr>
            <a:r>
              <a:rPr lang="es-ES" dirty="0" smtClean="0">
                <a:sym typeface="Wingdings"/>
              </a:rPr>
              <a:t>En 1896 </a:t>
            </a:r>
            <a:r>
              <a:rPr lang="es-ES" b="1" dirty="0" smtClean="0">
                <a:effectLst>
                  <a:outerShdw blurRad="38100" dist="38100" dir="2700000" algn="tl">
                    <a:srgbClr val="000000">
                      <a:alpha val="43137"/>
                    </a:srgbClr>
                  </a:outerShdw>
                </a:effectLst>
                <a:sym typeface="Wingdings"/>
              </a:rPr>
              <a:t>Zeeman</a:t>
            </a:r>
            <a:r>
              <a:rPr lang="es-ES" dirty="0" smtClean="0">
                <a:sym typeface="Wingdings"/>
              </a:rPr>
              <a:t> descubrió que las rayas espectrales sufrían un desdoblamiento cuando el espectro se realizaba bajo un intenso campo magnético. Las órbitas podían tener </a:t>
            </a:r>
            <a:r>
              <a:rPr lang="es-ES" b="1" dirty="0" smtClean="0">
                <a:effectLst>
                  <a:outerShdw blurRad="38100" dist="38100" dir="2700000" algn="tl">
                    <a:srgbClr val="000000">
                      <a:alpha val="43137"/>
                    </a:srgbClr>
                  </a:outerShdw>
                </a:effectLst>
                <a:sym typeface="Wingdings"/>
              </a:rPr>
              <a:t>distinta orientación espacial</a:t>
            </a:r>
            <a:r>
              <a:rPr lang="es-ES" dirty="0" smtClean="0">
                <a:sym typeface="Wingdings"/>
              </a:rPr>
              <a:t>.</a:t>
            </a:r>
          </a:p>
          <a:p>
            <a:pPr marL="355600" indent="-355600" algn="just">
              <a:buFont typeface="Wingdings"/>
              <a:buChar char="F"/>
            </a:pPr>
            <a:r>
              <a:rPr lang="es-ES" dirty="0" smtClean="0">
                <a:sym typeface="Wingdings"/>
              </a:rPr>
              <a:t>En 1925 </a:t>
            </a:r>
            <a:r>
              <a:rPr lang="es-ES" b="1" dirty="0" smtClean="0">
                <a:effectLst>
                  <a:outerShdw blurRad="38100" dist="38100" dir="2700000" algn="tl">
                    <a:srgbClr val="000000">
                      <a:alpha val="43137"/>
                    </a:srgbClr>
                  </a:outerShdw>
                </a:effectLst>
                <a:sym typeface="Wingdings"/>
              </a:rPr>
              <a:t>Uhlenbeck</a:t>
            </a:r>
            <a:r>
              <a:rPr lang="es-ES" dirty="0" smtClean="0">
                <a:sym typeface="Wingdings"/>
              </a:rPr>
              <a:t> y </a:t>
            </a:r>
            <a:r>
              <a:rPr lang="es-ES" b="1" dirty="0" smtClean="0">
                <a:effectLst>
                  <a:outerShdw blurRad="38100" dist="38100" dir="2700000" algn="tl">
                    <a:srgbClr val="000000">
                      <a:alpha val="43137"/>
                    </a:srgbClr>
                  </a:outerShdw>
                </a:effectLst>
                <a:sym typeface="Wingdings"/>
              </a:rPr>
              <a:t>Goudsmit</a:t>
            </a:r>
            <a:r>
              <a:rPr lang="es-ES" dirty="0" smtClean="0">
                <a:sym typeface="Wingdings"/>
              </a:rPr>
              <a:t> comprobaron que el electrón giraba sobre su eje (</a:t>
            </a:r>
            <a:r>
              <a:rPr lang="es-ES" b="1" dirty="0" smtClean="0">
                <a:effectLst>
                  <a:outerShdw blurRad="38100" dist="38100" dir="2700000" algn="tl">
                    <a:srgbClr val="000000">
                      <a:alpha val="43137"/>
                    </a:srgbClr>
                  </a:outerShdw>
                </a:effectLst>
                <a:sym typeface="Wingdings"/>
              </a:rPr>
              <a:t>spin</a:t>
            </a:r>
            <a:r>
              <a:rPr lang="es-ES" dirty="0" smtClean="0">
                <a:sym typeface="Wingdings"/>
              </a:rPr>
              <a:t>).</a:t>
            </a:r>
            <a:endParaRPr lang="es-ES" dirty="0"/>
          </a:p>
        </p:txBody>
      </p:sp>
      <p:sp>
        <p:nvSpPr>
          <p:cNvPr id="49" name="48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50" name="49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51"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30</a:t>
            </a:fld>
            <a:endParaRPr lang="es-ES" dirty="0">
              <a:solidFill>
                <a:schemeClr val="accent6">
                  <a:lumMod val="50000"/>
                </a:schemeClr>
              </a:solidFill>
            </a:endParaRPr>
          </a:p>
        </p:txBody>
      </p:sp>
    </p:spTree>
    <p:extLst>
      <p:ext uri="{BB962C8B-B14F-4D97-AF65-F5344CB8AC3E}">
        <p14:creationId xmlns:p14="http://schemas.microsoft.com/office/powerpoint/2010/main" val="167919189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wipe(up)">
                                      <p:cBhvr>
                                        <p:cTn id="17" dur="100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up)">
                                      <p:cBhvr>
                                        <p:cTn id="22" dur="1000"/>
                                        <p:tgtEl>
                                          <p:spTgt spid="4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up)">
                                      <p:cBhvr>
                                        <p:cTn id="27" dur="10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wipe(up)">
                                      <p:cBhvr>
                                        <p:cTn id="32" dur="1000"/>
                                        <p:tgtEl>
                                          <p:spTgt spid="4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314">
                                            <p:txEl>
                                              <p:pRg st="0" end="0"/>
                                            </p:txEl>
                                          </p:spTgt>
                                        </p:tgtEl>
                                        <p:attrNameLst>
                                          <p:attrName>style.visibility</p:attrName>
                                        </p:attrNameLst>
                                      </p:cBhvr>
                                      <p:to>
                                        <p:strVal val="visible"/>
                                      </p:to>
                                    </p:set>
                                    <p:animEffect transition="in" filter="wipe(up)">
                                      <p:cBhvr>
                                        <p:cTn id="37" dur="1000"/>
                                        <p:tgtEl>
                                          <p:spTgt spid="314">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314">
                                            <p:txEl>
                                              <p:pRg st="1" end="1"/>
                                            </p:txEl>
                                          </p:spTgt>
                                        </p:tgtEl>
                                        <p:attrNameLst>
                                          <p:attrName>style.visibility</p:attrName>
                                        </p:attrNameLst>
                                      </p:cBhvr>
                                      <p:to>
                                        <p:strVal val="visible"/>
                                      </p:to>
                                    </p:set>
                                    <p:animEffect transition="in" filter="wipe(up)">
                                      <p:cBhvr>
                                        <p:cTn id="42" dur="1000"/>
                                        <p:tgtEl>
                                          <p:spTgt spid="314">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314">
                                            <p:txEl>
                                              <p:pRg st="2" end="2"/>
                                            </p:txEl>
                                          </p:spTgt>
                                        </p:tgtEl>
                                        <p:attrNameLst>
                                          <p:attrName>style.visibility</p:attrName>
                                        </p:attrNameLst>
                                      </p:cBhvr>
                                      <p:to>
                                        <p:strVal val="visible"/>
                                      </p:to>
                                    </p:set>
                                    <p:animEffect transition="in" filter="wipe(up)">
                                      <p:cBhvr>
                                        <p:cTn id="47" dur="1000"/>
                                        <p:tgtEl>
                                          <p:spTgt spid="3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19 CuadroTexto"/>
          <p:cNvSpPr txBox="1"/>
          <p:nvPr/>
        </p:nvSpPr>
        <p:spPr>
          <a:xfrm>
            <a:off x="341617" y="820570"/>
            <a:ext cx="4913194" cy="369332"/>
          </a:xfrm>
          <a:prstGeom prst="rect">
            <a:avLst/>
          </a:prstGeom>
          <a:noFill/>
        </p:spPr>
        <p:txBody>
          <a:bodyPr wrap="square" rtlCol="0">
            <a:spAutoFit/>
          </a:bodyPr>
          <a:lstStyle/>
          <a:p>
            <a:r>
              <a:rPr lang="es-ES" b="1" dirty="0" smtClean="0">
                <a:solidFill>
                  <a:srgbClr val="C00000"/>
                </a:solidFill>
              </a:rPr>
              <a:t>4.6. </a:t>
            </a:r>
            <a:r>
              <a:rPr lang="es-ES" b="1" dirty="0" smtClean="0">
                <a:solidFill>
                  <a:srgbClr val="00B050"/>
                </a:solidFill>
              </a:rPr>
              <a:t>De las órbitas a los orbitales</a:t>
            </a:r>
            <a:endParaRPr lang="es-ES" b="1" dirty="0">
              <a:solidFill>
                <a:srgbClr val="00B050"/>
              </a:solidFill>
            </a:endParaRPr>
          </a:p>
        </p:txBody>
      </p:sp>
      <p:sp>
        <p:nvSpPr>
          <p:cNvPr id="17" name="16 CuadroTexto"/>
          <p:cNvSpPr txBox="1"/>
          <p:nvPr/>
        </p:nvSpPr>
        <p:spPr>
          <a:xfrm>
            <a:off x="330200" y="1358900"/>
            <a:ext cx="5611907" cy="1754326"/>
          </a:xfrm>
          <a:prstGeom prst="rect">
            <a:avLst/>
          </a:prstGeom>
          <a:noFill/>
        </p:spPr>
        <p:txBody>
          <a:bodyPr wrap="square" rtlCol="0">
            <a:spAutoFit/>
          </a:bodyPr>
          <a:lstStyle/>
          <a:p>
            <a:pPr marL="355600" indent="-355600" algn="just">
              <a:buFont typeface="Wingdings"/>
              <a:buChar char="F"/>
            </a:pPr>
            <a:r>
              <a:rPr lang="es-ES" dirty="0" smtClean="0">
                <a:sym typeface="Wingdings"/>
              </a:rPr>
              <a:t>En 1925 </a:t>
            </a:r>
            <a:r>
              <a:rPr lang="es-ES" b="1" dirty="0" smtClean="0">
                <a:effectLst>
                  <a:outerShdw blurRad="38100" dist="38100" dir="2700000" algn="tl">
                    <a:srgbClr val="000000">
                      <a:alpha val="43137"/>
                    </a:srgbClr>
                  </a:outerShdw>
                </a:effectLst>
                <a:sym typeface="Wingdings"/>
              </a:rPr>
              <a:t>de Broglie </a:t>
            </a:r>
            <a:r>
              <a:rPr lang="es-ES" dirty="0" smtClean="0">
                <a:sym typeface="Wingdings"/>
              </a:rPr>
              <a:t>sostuvo que la materia y la radiación deberían poseer propiedades tanto de partículas como de ondas.</a:t>
            </a:r>
          </a:p>
          <a:p>
            <a:pPr marL="355600" indent="-355600" algn="just">
              <a:buFont typeface="Wingdings"/>
              <a:buChar char="F"/>
            </a:pPr>
            <a:r>
              <a:rPr lang="es-ES" dirty="0" smtClean="0">
                <a:sym typeface="Wingdings"/>
              </a:rPr>
              <a:t>Un año después, </a:t>
            </a:r>
            <a:r>
              <a:rPr lang="es-ES" b="1" dirty="0" smtClean="0">
                <a:effectLst>
                  <a:outerShdw blurRad="38100" dist="38100" dir="2700000" algn="tl">
                    <a:srgbClr val="000000">
                      <a:alpha val="43137"/>
                    </a:srgbClr>
                  </a:outerShdw>
                </a:effectLst>
                <a:sym typeface="Wingdings"/>
              </a:rPr>
              <a:t>Davisson</a:t>
            </a:r>
            <a:r>
              <a:rPr lang="es-ES" dirty="0" smtClean="0">
                <a:sym typeface="Wingdings"/>
              </a:rPr>
              <a:t> y </a:t>
            </a:r>
            <a:r>
              <a:rPr lang="es-ES" b="1" dirty="0" smtClean="0">
                <a:effectLst>
                  <a:outerShdw blurRad="38100" dist="38100" dir="2700000" algn="tl">
                    <a:srgbClr val="000000">
                      <a:alpha val="43137"/>
                    </a:srgbClr>
                  </a:outerShdw>
                </a:effectLst>
                <a:sym typeface="Wingdings"/>
              </a:rPr>
              <a:t>Germer</a:t>
            </a:r>
            <a:r>
              <a:rPr lang="es-ES" dirty="0" smtClean="0">
                <a:sym typeface="Wingdings"/>
              </a:rPr>
              <a:t> obtuvieron figuras de difracción de un haz de electrones: ¡</a:t>
            </a:r>
            <a:r>
              <a:rPr lang="es-ES" b="1" dirty="0" smtClean="0">
                <a:solidFill>
                  <a:srgbClr val="00B050"/>
                </a:solidFill>
                <a:effectLst>
                  <a:outerShdw blurRad="38100" dist="38100" dir="2700000" algn="tl">
                    <a:srgbClr val="000000">
                      <a:alpha val="43137"/>
                    </a:srgbClr>
                  </a:outerShdw>
                </a:effectLst>
                <a:sym typeface="Wingdings"/>
              </a:rPr>
              <a:t>se comportaban como una onda</a:t>
            </a:r>
            <a:r>
              <a:rPr lang="es-ES" dirty="0" smtClean="0">
                <a:sym typeface="Wingdings"/>
              </a:rPr>
              <a:t>!</a:t>
            </a:r>
            <a:endParaRPr lang="es-E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5625" b="20871"/>
          <a:stretch/>
        </p:blipFill>
        <p:spPr bwMode="auto">
          <a:xfrm>
            <a:off x="6217832" y="1456945"/>
            <a:ext cx="2213473" cy="1511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 name="53 CuadroTexto"/>
          <p:cNvSpPr txBox="1"/>
          <p:nvPr/>
        </p:nvSpPr>
        <p:spPr>
          <a:xfrm>
            <a:off x="330200" y="3022600"/>
            <a:ext cx="8331200" cy="2585323"/>
          </a:xfrm>
          <a:prstGeom prst="rect">
            <a:avLst/>
          </a:prstGeom>
          <a:noFill/>
        </p:spPr>
        <p:txBody>
          <a:bodyPr wrap="square" rtlCol="0">
            <a:spAutoFit/>
          </a:bodyPr>
          <a:lstStyle/>
          <a:p>
            <a:pPr marL="355600" indent="-355600" algn="just">
              <a:buFont typeface="Wingdings"/>
              <a:buChar char="F"/>
            </a:pPr>
            <a:r>
              <a:rPr lang="es-ES" dirty="0" smtClean="0">
                <a:sym typeface="Wingdings"/>
              </a:rPr>
              <a:t>Entre 1925 y 1930, </a:t>
            </a:r>
            <a:r>
              <a:rPr lang="es-ES" b="1" dirty="0" smtClean="0">
                <a:effectLst>
                  <a:outerShdw blurRad="38100" dist="38100" dir="2700000" algn="tl">
                    <a:srgbClr val="000000">
                      <a:alpha val="43137"/>
                    </a:srgbClr>
                  </a:outerShdw>
                </a:effectLst>
                <a:sym typeface="Wingdings"/>
              </a:rPr>
              <a:t>Heisemberg</a:t>
            </a:r>
            <a:r>
              <a:rPr lang="es-ES" dirty="0" smtClean="0">
                <a:sym typeface="Wingdings"/>
              </a:rPr>
              <a:t>, </a:t>
            </a:r>
            <a:r>
              <a:rPr lang="es-ES" b="1" dirty="0" smtClean="0">
                <a:effectLst>
                  <a:outerShdw blurRad="38100" dist="38100" dir="2700000" algn="tl">
                    <a:srgbClr val="000000">
                      <a:alpha val="43137"/>
                    </a:srgbClr>
                  </a:outerShdw>
                </a:effectLst>
                <a:sym typeface="Wingdings"/>
              </a:rPr>
              <a:t>Schrödinger</a:t>
            </a:r>
            <a:r>
              <a:rPr lang="es-ES" dirty="0" smtClean="0">
                <a:sym typeface="Wingdings"/>
              </a:rPr>
              <a:t> y </a:t>
            </a:r>
            <a:r>
              <a:rPr lang="es-ES" b="1" dirty="0" smtClean="0">
                <a:effectLst>
                  <a:outerShdw blurRad="38100" dist="38100" dir="2700000" algn="tl">
                    <a:srgbClr val="000000">
                      <a:alpha val="43137"/>
                    </a:srgbClr>
                  </a:outerShdw>
                </a:effectLst>
                <a:sym typeface="Wingdings"/>
              </a:rPr>
              <a:t>Dirac</a:t>
            </a:r>
            <a:r>
              <a:rPr lang="es-ES" dirty="0" smtClean="0">
                <a:sym typeface="Wingdings"/>
              </a:rPr>
              <a:t> entre otros, desarrollaron la </a:t>
            </a:r>
            <a:r>
              <a:rPr lang="es-ES" b="1" dirty="0" smtClean="0">
                <a:effectLst>
                  <a:outerShdw blurRad="38100" dist="38100" dir="2700000" algn="tl">
                    <a:srgbClr val="000000">
                      <a:alpha val="43137"/>
                    </a:srgbClr>
                  </a:outerShdw>
                </a:effectLst>
                <a:sym typeface="Wingdings"/>
              </a:rPr>
              <a:t>mecánica cuántica</a:t>
            </a:r>
            <a:r>
              <a:rPr lang="es-ES" dirty="0" smtClean="0">
                <a:sym typeface="Wingdings"/>
              </a:rPr>
              <a:t>.</a:t>
            </a:r>
          </a:p>
          <a:p>
            <a:pPr marL="355600" indent="-355600" algn="just">
              <a:buFont typeface="Wingdings"/>
              <a:buChar char="F"/>
            </a:pPr>
            <a:r>
              <a:rPr lang="es-ES" dirty="0" smtClean="0">
                <a:sym typeface="Wingdings"/>
              </a:rPr>
              <a:t>Las soluciones de las ecuaciones de la mecánica cuántica dieron como resultado unos valores numéricos llamados </a:t>
            </a:r>
            <a:r>
              <a:rPr lang="es-ES" b="1" dirty="0" smtClean="0">
                <a:solidFill>
                  <a:srgbClr val="0070C0"/>
                </a:solidFill>
                <a:effectLst>
                  <a:outerShdw blurRad="38100" dist="38100" dir="2700000" algn="tl">
                    <a:srgbClr val="000000">
                      <a:alpha val="43137"/>
                    </a:srgbClr>
                  </a:outerShdw>
                </a:effectLst>
                <a:sym typeface="Wingdings"/>
              </a:rPr>
              <a:t>números cuánticos</a:t>
            </a:r>
            <a:r>
              <a:rPr lang="es-ES" dirty="0" smtClean="0">
                <a:sym typeface="Wingdings"/>
              </a:rPr>
              <a:t>.</a:t>
            </a:r>
          </a:p>
          <a:p>
            <a:pPr marL="355600" indent="-355600" algn="just">
              <a:buFont typeface="Wingdings"/>
              <a:buChar char="F"/>
            </a:pPr>
            <a:r>
              <a:rPr lang="es-ES" dirty="0" smtClean="0">
                <a:sym typeface="Wingdings"/>
              </a:rPr>
              <a:t>El </a:t>
            </a:r>
            <a:r>
              <a:rPr lang="es-ES" b="1" dirty="0" smtClean="0">
                <a:solidFill>
                  <a:srgbClr val="C00000"/>
                </a:solidFill>
                <a:effectLst>
                  <a:outerShdw blurRad="38100" dist="38100" dir="2700000" algn="tl">
                    <a:srgbClr val="000000">
                      <a:alpha val="43137"/>
                    </a:srgbClr>
                  </a:outerShdw>
                </a:effectLst>
                <a:sym typeface="Wingdings"/>
              </a:rPr>
              <a:t>principio de incertidumbre </a:t>
            </a:r>
            <a:r>
              <a:rPr lang="es-ES" dirty="0" smtClean="0">
                <a:sym typeface="Wingdings"/>
              </a:rPr>
              <a:t>de Heisemberg, enunciado en 1927 establece:</a:t>
            </a:r>
          </a:p>
          <a:p>
            <a:pPr marL="355600" indent="-355600" algn="just"/>
            <a:r>
              <a:rPr lang="es-ES" dirty="0">
                <a:sym typeface="Wingdings"/>
              </a:rPr>
              <a:t>	</a:t>
            </a:r>
            <a:r>
              <a:rPr lang="es-ES" b="1" dirty="0" smtClean="0">
                <a:solidFill>
                  <a:srgbClr val="FF0000"/>
                </a:solidFill>
                <a:effectLst>
                  <a:outerShdw blurRad="38100" dist="38100" dir="2700000" algn="tl">
                    <a:srgbClr val="000000">
                      <a:alpha val="43137"/>
                    </a:srgbClr>
                  </a:outerShdw>
                </a:effectLst>
                <a:sym typeface="Wingdings"/>
              </a:rPr>
              <a:t>“Es imposible conocer simultáneamente y con precisión la posición y la velocidad de un electrón en el átomo”.</a:t>
            </a:r>
          </a:p>
          <a:p>
            <a:pPr marL="355600" indent="-355600" algn="just"/>
            <a:r>
              <a:rPr lang="es-ES" dirty="0">
                <a:sym typeface="Wingdings"/>
              </a:rPr>
              <a:t>	</a:t>
            </a:r>
            <a:r>
              <a:rPr lang="es-ES" dirty="0" smtClean="0">
                <a:sym typeface="Wingdings"/>
              </a:rPr>
              <a:t>En consecuencia debemos hablar de zonas de </a:t>
            </a:r>
            <a:r>
              <a:rPr lang="es-ES" b="1" dirty="0" smtClean="0">
                <a:effectLst>
                  <a:outerShdw blurRad="38100" dist="38100" dir="2700000" algn="tl">
                    <a:srgbClr val="000000">
                      <a:alpha val="43137"/>
                    </a:srgbClr>
                  </a:outerShdw>
                </a:effectLst>
                <a:sym typeface="Wingdings"/>
              </a:rPr>
              <a:t>probabilidad</a:t>
            </a:r>
            <a:r>
              <a:rPr lang="es-ES" dirty="0" smtClean="0">
                <a:sym typeface="Wingdings"/>
              </a:rPr>
              <a:t> de encontrarlo. </a:t>
            </a:r>
            <a:endParaRPr lang="es-ES" dirty="0"/>
          </a:p>
        </p:txBody>
      </p:sp>
      <p:sp>
        <p:nvSpPr>
          <p:cNvPr id="12" name="11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13" name="12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4"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31</a:t>
            </a:fld>
            <a:endParaRPr lang="es-ES" dirty="0">
              <a:solidFill>
                <a:schemeClr val="accent6">
                  <a:lumMod val="50000"/>
                </a:schemeClr>
              </a:solidFill>
            </a:endParaRPr>
          </a:p>
        </p:txBody>
      </p:sp>
    </p:spTree>
    <p:extLst>
      <p:ext uri="{BB962C8B-B14F-4D97-AF65-F5344CB8AC3E}">
        <p14:creationId xmlns:p14="http://schemas.microsoft.com/office/powerpoint/2010/main" val="211095306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10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wipe(left)">
                                      <p:cBhvr>
                                        <p:cTn id="17" dur="1000"/>
                                        <p:tgtEl>
                                          <p:spTgt spid="5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wipe(left)">
                                      <p:cBhvr>
                                        <p:cTn id="22"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7" grpId="0"/>
      <p:bldP spid="54"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19 CuadroTexto"/>
          <p:cNvSpPr txBox="1"/>
          <p:nvPr/>
        </p:nvSpPr>
        <p:spPr>
          <a:xfrm>
            <a:off x="319206" y="795170"/>
            <a:ext cx="4913194" cy="369332"/>
          </a:xfrm>
          <a:prstGeom prst="rect">
            <a:avLst/>
          </a:prstGeom>
          <a:noFill/>
        </p:spPr>
        <p:txBody>
          <a:bodyPr wrap="square" rtlCol="0">
            <a:spAutoFit/>
          </a:bodyPr>
          <a:lstStyle/>
          <a:p>
            <a:r>
              <a:rPr lang="es-ES" b="1" dirty="0" smtClean="0">
                <a:solidFill>
                  <a:srgbClr val="C00000"/>
                </a:solidFill>
              </a:rPr>
              <a:t>4.6. </a:t>
            </a:r>
            <a:r>
              <a:rPr lang="es-ES" b="1" dirty="0" smtClean="0">
                <a:solidFill>
                  <a:srgbClr val="00B050"/>
                </a:solidFill>
              </a:rPr>
              <a:t>De las órbitas a los orbitales</a:t>
            </a:r>
            <a:endParaRPr lang="es-ES" b="1" dirty="0">
              <a:solidFill>
                <a:srgbClr val="00B050"/>
              </a:solidFill>
            </a:endParaRPr>
          </a:p>
        </p:txBody>
      </p:sp>
      <p:sp>
        <p:nvSpPr>
          <p:cNvPr id="2" name="1 CuadroTexto"/>
          <p:cNvSpPr txBox="1"/>
          <p:nvPr/>
        </p:nvSpPr>
        <p:spPr>
          <a:xfrm>
            <a:off x="327957" y="1216212"/>
            <a:ext cx="2389843" cy="369332"/>
          </a:xfrm>
          <a:prstGeom prst="rect">
            <a:avLst/>
          </a:prstGeom>
          <a:noFill/>
        </p:spPr>
        <p:txBody>
          <a:bodyPr wrap="square" rtlCol="0">
            <a:spAutoFit/>
          </a:bodyPr>
          <a:lstStyle/>
          <a:p>
            <a:r>
              <a:rPr lang="es-ES" b="1" dirty="0" smtClean="0">
                <a:solidFill>
                  <a:srgbClr val="C00000"/>
                </a:solidFill>
              </a:rPr>
              <a:t>Números cuánticos</a:t>
            </a:r>
            <a:endParaRPr lang="es-ES" b="1" dirty="0">
              <a:solidFill>
                <a:srgbClr val="C00000"/>
              </a:solidFill>
            </a:endParaRPr>
          </a:p>
        </p:txBody>
      </p:sp>
      <p:sp>
        <p:nvSpPr>
          <p:cNvPr id="21" name="20 CuadroTexto"/>
          <p:cNvSpPr txBox="1"/>
          <p:nvPr/>
        </p:nvSpPr>
        <p:spPr>
          <a:xfrm>
            <a:off x="342900" y="1622612"/>
            <a:ext cx="8420100" cy="4801314"/>
          </a:xfrm>
          <a:prstGeom prst="rect">
            <a:avLst/>
          </a:prstGeom>
          <a:noFill/>
        </p:spPr>
        <p:txBody>
          <a:bodyPr wrap="square" rtlCol="0">
            <a:spAutoFit/>
          </a:bodyPr>
          <a:lstStyle/>
          <a:p>
            <a:pPr marL="355600" indent="-355600" algn="just">
              <a:buFont typeface="Wingdings"/>
              <a:buChar char="F"/>
            </a:pPr>
            <a:r>
              <a:rPr lang="es-ES" b="1" dirty="0">
                <a:solidFill>
                  <a:srgbClr val="0070C0"/>
                </a:solidFill>
                <a:effectLst>
                  <a:outerShdw blurRad="38100" dist="38100" dir="2700000" algn="tl">
                    <a:srgbClr val="000000">
                      <a:alpha val="43137"/>
                    </a:srgbClr>
                  </a:outerShdw>
                </a:effectLst>
              </a:rPr>
              <a:t>n</a:t>
            </a:r>
            <a:r>
              <a:rPr lang="es-ES" b="1" dirty="0" smtClean="0">
                <a:solidFill>
                  <a:srgbClr val="0070C0"/>
                </a:solidFill>
                <a:effectLst>
                  <a:outerShdw blurRad="38100" dist="38100" dir="2700000" algn="tl">
                    <a:srgbClr val="000000">
                      <a:alpha val="43137"/>
                    </a:srgbClr>
                  </a:outerShdw>
                </a:effectLst>
              </a:rPr>
              <a:t> es el número cuántico principal</a:t>
            </a:r>
            <a:r>
              <a:rPr lang="es-ES" dirty="0" smtClean="0"/>
              <a:t>. Indica la energía del orbital. Sus valores son enteros a partir del 1.</a:t>
            </a:r>
          </a:p>
          <a:p>
            <a:pPr marL="355600" indent="-355600" algn="just">
              <a:buFont typeface="Wingdings"/>
              <a:buChar char="F"/>
            </a:pPr>
            <a:endParaRPr lang="es-ES" dirty="0"/>
          </a:p>
          <a:p>
            <a:pPr marL="355600" indent="-355600" algn="just">
              <a:buFont typeface="Wingdings"/>
              <a:buChar char="F"/>
            </a:pPr>
            <a:r>
              <a:rPr lang="es-ES" b="1" dirty="0">
                <a:solidFill>
                  <a:srgbClr val="0070C0"/>
                </a:solidFill>
                <a:effectLst>
                  <a:outerShdw blurRad="38100" dist="38100" dir="2700000" algn="tl">
                    <a:srgbClr val="000000">
                      <a:alpha val="43137"/>
                    </a:srgbClr>
                  </a:outerShdw>
                </a:effectLst>
              </a:rPr>
              <a:t>l</a:t>
            </a:r>
            <a:r>
              <a:rPr lang="es-ES" b="1" dirty="0" smtClean="0">
                <a:solidFill>
                  <a:srgbClr val="0070C0"/>
                </a:solidFill>
                <a:effectLst>
                  <a:outerShdw blurRad="38100" dist="38100" dir="2700000" algn="tl">
                    <a:srgbClr val="000000">
                      <a:alpha val="43137"/>
                    </a:srgbClr>
                  </a:outerShdw>
                </a:effectLst>
              </a:rPr>
              <a:t> es el número cuántico secundario o azimutal</a:t>
            </a:r>
            <a:r>
              <a:rPr lang="es-ES" dirty="0" smtClean="0"/>
              <a:t>. También es responsable de la energía del orbital aunque en menor medida que n. Sus valore sindican el tipo de orbital y sus varían desde 0 hasta (n – 1).</a:t>
            </a:r>
          </a:p>
          <a:p>
            <a:pPr marL="355600" indent="-355600" algn="just">
              <a:tabLst>
                <a:tab pos="533400" algn="l"/>
              </a:tabLst>
            </a:pPr>
            <a:r>
              <a:rPr lang="es-ES" dirty="0"/>
              <a:t>	</a:t>
            </a:r>
            <a:r>
              <a:rPr lang="es-ES" dirty="0" smtClean="0">
                <a:sym typeface="Wingdings"/>
              </a:rPr>
              <a:t>	</a:t>
            </a:r>
            <a:r>
              <a:rPr lang="es-ES" i="1" dirty="0" smtClean="0">
                <a:sym typeface="Wingdings"/>
              </a:rPr>
              <a:t>Si l = 0, diremos que el orbital es del tipo </a:t>
            </a:r>
            <a:r>
              <a:rPr lang="es-ES" b="1" i="1" dirty="0" smtClean="0">
                <a:solidFill>
                  <a:srgbClr val="C00000"/>
                </a:solidFill>
                <a:effectLst>
                  <a:outerShdw blurRad="38100" dist="38100" dir="2700000" algn="tl">
                    <a:srgbClr val="000000">
                      <a:alpha val="43137"/>
                    </a:srgbClr>
                  </a:outerShdw>
                </a:effectLst>
                <a:sym typeface="Wingdings"/>
              </a:rPr>
              <a:t>s</a:t>
            </a:r>
            <a:r>
              <a:rPr lang="es-ES" dirty="0" smtClean="0">
                <a:sym typeface="Wingdings"/>
              </a:rPr>
              <a:t>.</a:t>
            </a:r>
          </a:p>
          <a:p>
            <a:pPr marL="355600" indent="-355600" algn="just">
              <a:tabLst>
                <a:tab pos="533400" algn="l"/>
              </a:tabLst>
            </a:pPr>
            <a:r>
              <a:rPr lang="es-ES" dirty="0">
                <a:sym typeface="Wingdings"/>
              </a:rPr>
              <a:t>	</a:t>
            </a:r>
            <a:r>
              <a:rPr lang="es-ES" dirty="0" smtClean="0">
                <a:sym typeface="Wingdings"/>
              </a:rPr>
              <a:t></a:t>
            </a:r>
            <a:r>
              <a:rPr lang="es-ES" i="1" dirty="0" smtClean="0">
                <a:sym typeface="Wingdings"/>
              </a:rPr>
              <a:t>	Si l = 1, diremos que el orbital es de tipo </a:t>
            </a:r>
            <a:r>
              <a:rPr lang="es-ES" b="1" i="1" dirty="0" smtClean="0">
                <a:solidFill>
                  <a:srgbClr val="C00000"/>
                </a:solidFill>
                <a:effectLst>
                  <a:outerShdw blurRad="38100" dist="38100" dir="2700000" algn="tl">
                    <a:srgbClr val="000000">
                      <a:alpha val="43137"/>
                    </a:srgbClr>
                  </a:outerShdw>
                </a:effectLst>
                <a:sym typeface="Wingdings"/>
              </a:rPr>
              <a:t>p</a:t>
            </a:r>
            <a:r>
              <a:rPr lang="es-ES" dirty="0" smtClean="0">
                <a:sym typeface="Wingdings"/>
              </a:rPr>
              <a:t>.</a:t>
            </a:r>
          </a:p>
          <a:p>
            <a:pPr marL="355600" indent="-355600" algn="just">
              <a:tabLst>
                <a:tab pos="533400" algn="l"/>
              </a:tabLst>
            </a:pPr>
            <a:r>
              <a:rPr lang="es-ES" dirty="0">
                <a:sym typeface="Wingdings"/>
              </a:rPr>
              <a:t>	</a:t>
            </a:r>
            <a:r>
              <a:rPr lang="es-ES" dirty="0" smtClean="0">
                <a:sym typeface="Wingdings"/>
              </a:rPr>
              <a:t>	</a:t>
            </a:r>
            <a:r>
              <a:rPr lang="es-ES" i="1" dirty="0" smtClean="0">
                <a:sym typeface="Wingdings"/>
              </a:rPr>
              <a:t>Si l = 2, diremos que el orbital es de tipo </a:t>
            </a:r>
            <a:r>
              <a:rPr lang="es-ES" b="1" i="1" dirty="0" smtClean="0">
                <a:solidFill>
                  <a:srgbClr val="C00000"/>
                </a:solidFill>
                <a:effectLst>
                  <a:outerShdw blurRad="38100" dist="38100" dir="2700000" algn="tl">
                    <a:srgbClr val="000000">
                      <a:alpha val="43137"/>
                    </a:srgbClr>
                  </a:outerShdw>
                </a:effectLst>
                <a:sym typeface="Wingdings"/>
              </a:rPr>
              <a:t>d</a:t>
            </a:r>
            <a:r>
              <a:rPr lang="es-ES" i="1" dirty="0" smtClean="0">
                <a:sym typeface="Wingdings"/>
              </a:rPr>
              <a:t>.</a:t>
            </a:r>
          </a:p>
          <a:p>
            <a:pPr marL="355600" indent="-355600" algn="just">
              <a:tabLst>
                <a:tab pos="533400" algn="l"/>
              </a:tabLst>
            </a:pPr>
            <a:r>
              <a:rPr lang="es-ES" i="1" dirty="0">
                <a:sym typeface="Wingdings"/>
              </a:rPr>
              <a:t>	</a:t>
            </a:r>
            <a:r>
              <a:rPr lang="es-ES" i="1" dirty="0" smtClean="0">
                <a:sym typeface="Wingdings"/>
              </a:rPr>
              <a:t>	Si l = 3, diremos que el orbital es de tipo </a:t>
            </a:r>
            <a:r>
              <a:rPr lang="es-ES" b="1" i="1" dirty="0" smtClean="0">
                <a:solidFill>
                  <a:srgbClr val="C00000"/>
                </a:solidFill>
                <a:effectLst>
                  <a:outerShdw blurRad="38100" dist="38100" dir="2700000" algn="tl">
                    <a:srgbClr val="000000">
                      <a:alpha val="43137"/>
                    </a:srgbClr>
                  </a:outerShdw>
                </a:effectLst>
                <a:sym typeface="Wingdings"/>
              </a:rPr>
              <a:t>f</a:t>
            </a:r>
            <a:r>
              <a:rPr lang="es-ES" dirty="0" smtClean="0">
                <a:sym typeface="Wingdings"/>
              </a:rPr>
              <a:t>.</a:t>
            </a:r>
          </a:p>
          <a:p>
            <a:pPr marL="355600" indent="-355600" algn="just">
              <a:tabLst>
                <a:tab pos="533400" algn="l"/>
              </a:tabLst>
            </a:pPr>
            <a:endParaRPr lang="es-ES" dirty="0" smtClean="0">
              <a:sym typeface="Wingdings"/>
            </a:endParaRPr>
          </a:p>
          <a:p>
            <a:pPr marL="355600" indent="-355600" algn="just">
              <a:buFont typeface="Wingdings"/>
              <a:buChar char="F"/>
              <a:tabLst>
                <a:tab pos="533400" algn="l"/>
              </a:tabLst>
            </a:pPr>
            <a:r>
              <a:rPr lang="es-ES" b="1" dirty="0" smtClean="0">
                <a:solidFill>
                  <a:srgbClr val="0070C0"/>
                </a:solidFill>
                <a:effectLst>
                  <a:outerShdw blurRad="38100" dist="38100" dir="2700000" algn="tl">
                    <a:srgbClr val="000000">
                      <a:alpha val="43137"/>
                    </a:srgbClr>
                  </a:outerShdw>
                </a:effectLst>
                <a:sym typeface="Wingdings"/>
              </a:rPr>
              <a:t>m es el número cuántico magnético</a:t>
            </a:r>
            <a:r>
              <a:rPr lang="es-ES" dirty="0" smtClean="0">
                <a:sym typeface="Wingdings"/>
              </a:rPr>
              <a:t>. Indica las posibles orientaciones espaciales de los orbitales. Sus valores van desde </a:t>
            </a:r>
            <a:r>
              <a:rPr lang="es-ES" b="1" i="1" dirty="0" smtClean="0">
                <a:solidFill>
                  <a:srgbClr val="00B050"/>
                </a:solidFill>
                <a:effectLst>
                  <a:outerShdw blurRad="38100" dist="38100" dir="2700000" algn="tl">
                    <a:srgbClr val="000000">
                      <a:alpha val="43137"/>
                    </a:srgbClr>
                  </a:outerShdw>
                </a:effectLst>
                <a:sym typeface="Wingdings"/>
              </a:rPr>
              <a:t>–l</a:t>
            </a:r>
            <a:r>
              <a:rPr lang="es-ES" i="1" dirty="0" smtClean="0">
                <a:sym typeface="Wingdings"/>
              </a:rPr>
              <a:t> </a:t>
            </a:r>
            <a:r>
              <a:rPr lang="es-ES" dirty="0" smtClean="0">
                <a:sym typeface="Wingdings"/>
              </a:rPr>
              <a:t>hasta </a:t>
            </a:r>
            <a:r>
              <a:rPr lang="es-ES" b="1" i="1" dirty="0" smtClean="0">
                <a:solidFill>
                  <a:srgbClr val="00B050"/>
                </a:solidFill>
                <a:effectLst>
                  <a:outerShdw blurRad="38100" dist="38100" dir="2700000" algn="tl">
                    <a:srgbClr val="000000">
                      <a:alpha val="43137"/>
                    </a:srgbClr>
                  </a:outerShdw>
                </a:effectLst>
                <a:sym typeface="Wingdings"/>
              </a:rPr>
              <a:t>+l</a:t>
            </a:r>
            <a:r>
              <a:rPr lang="es-ES" dirty="0" smtClean="0">
                <a:sym typeface="Wingdings"/>
              </a:rPr>
              <a:t>, pasando por 0.</a:t>
            </a:r>
          </a:p>
          <a:p>
            <a:pPr marL="355600" indent="-355600" algn="just">
              <a:buFont typeface="Wingdings"/>
              <a:buChar char="F"/>
              <a:tabLst>
                <a:tab pos="533400" algn="l"/>
              </a:tabLst>
            </a:pPr>
            <a:endParaRPr lang="es-ES" dirty="0" smtClean="0">
              <a:sym typeface="Wingdings"/>
            </a:endParaRPr>
          </a:p>
          <a:p>
            <a:pPr marL="355600" indent="-355600" algn="just">
              <a:buFont typeface="Wingdings"/>
              <a:buChar char="F"/>
              <a:tabLst>
                <a:tab pos="533400" algn="l"/>
              </a:tabLst>
            </a:pPr>
            <a:r>
              <a:rPr lang="es-ES" b="1" dirty="0">
                <a:solidFill>
                  <a:srgbClr val="0070C0"/>
                </a:solidFill>
                <a:effectLst>
                  <a:outerShdw blurRad="38100" dist="38100" dir="2700000" algn="tl">
                    <a:srgbClr val="000000">
                      <a:alpha val="43137"/>
                    </a:srgbClr>
                  </a:outerShdw>
                </a:effectLst>
                <a:sym typeface="Wingdings"/>
              </a:rPr>
              <a:t>s</a:t>
            </a:r>
            <a:r>
              <a:rPr lang="es-ES" b="1" dirty="0" smtClean="0">
                <a:solidFill>
                  <a:srgbClr val="0070C0"/>
                </a:solidFill>
                <a:effectLst>
                  <a:outerShdw blurRad="38100" dist="38100" dir="2700000" algn="tl">
                    <a:srgbClr val="000000">
                      <a:alpha val="43137"/>
                    </a:srgbClr>
                  </a:outerShdw>
                </a:effectLst>
                <a:sym typeface="Wingdings"/>
              </a:rPr>
              <a:t> es el número cuántico de espín</a:t>
            </a:r>
            <a:r>
              <a:rPr lang="es-ES" dirty="0" smtClean="0">
                <a:sym typeface="Wingdings"/>
              </a:rPr>
              <a:t>. Señala la orientación del minúsculo campo magnético del electrón. Sus valores son </a:t>
            </a:r>
            <a:r>
              <a:rPr lang="es-ES" b="1" i="1" dirty="0" smtClean="0">
                <a:solidFill>
                  <a:srgbClr val="FF0000"/>
                </a:solidFill>
                <a:effectLst>
                  <a:outerShdw blurRad="38100" dist="38100" dir="2700000" algn="tl">
                    <a:srgbClr val="000000">
                      <a:alpha val="43137"/>
                    </a:srgbClr>
                  </a:outerShdw>
                </a:effectLst>
                <a:sym typeface="Wingdings"/>
              </a:rPr>
              <a:t>-1/2 </a:t>
            </a:r>
            <a:r>
              <a:rPr lang="es-ES" dirty="0" smtClean="0">
                <a:sym typeface="Wingdings"/>
              </a:rPr>
              <a:t>y </a:t>
            </a:r>
            <a:r>
              <a:rPr lang="es-ES" b="1" dirty="0" smtClean="0">
                <a:solidFill>
                  <a:srgbClr val="FF0000"/>
                </a:solidFill>
                <a:effectLst>
                  <a:outerShdw blurRad="38100" dist="38100" dir="2700000" algn="tl">
                    <a:srgbClr val="000000">
                      <a:alpha val="43137"/>
                    </a:srgbClr>
                  </a:outerShdw>
                </a:effectLst>
                <a:sym typeface="Wingdings"/>
              </a:rPr>
              <a:t>+1/2</a:t>
            </a:r>
            <a:r>
              <a:rPr lang="es-ES" dirty="0" smtClean="0">
                <a:sym typeface="Wingdings"/>
              </a:rPr>
              <a:t>.</a:t>
            </a:r>
            <a:endParaRPr lang="es-ES" dirty="0" smtClean="0"/>
          </a:p>
        </p:txBody>
      </p:sp>
      <p:sp>
        <p:nvSpPr>
          <p:cNvPr id="11" name="10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12" name="11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3"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32</a:t>
            </a:fld>
            <a:endParaRPr lang="es-ES" dirty="0">
              <a:solidFill>
                <a:schemeClr val="accent6">
                  <a:lumMod val="50000"/>
                </a:schemeClr>
              </a:solidFill>
            </a:endParaRPr>
          </a:p>
        </p:txBody>
      </p:sp>
    </p:spTree>
    <p:extLst>
      <p:ext uri="{BB962C8B-B14F-4D97-AF65-F5344CB8AC3E}">
        <p14:creationId xmlns:p14="http://schemas.microsoft.com/office/powerpoint/2010/main" val="61367450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1">
                                            <p:txEl>
                                              <p:pRg st="0" end="0"/>
                                            </p:txEl>
                                          </p:spTgt>
                                        </p:tgtEl>
                                        <p:attrNameLst>
                                          <p:attrName>style.visibility</p:attrName>
                                        </p:attrNameLst>
                                      </p:cBhvr>
                                      <p:to>
                                        <p:strVal val="visible"/>
                                      </p:to>
                                    </p:set>
                                    <p:animEffect transition="in" filter="wipe(left)">
                                      <p:cBhvr>
                                        <p:cTn id="17" dur="1000"/>
                                        <p:tgtEl>
                                          <p:spTgt spid="2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1">
                                            <p:txEl>
                                              <p:pRg st="2" end="2"/>
                                            </p:txEl>
                                          </p:spTgt>
                                        </p:tgtEl>
                                        <p:attrNameLst>
                                          <p:attrName>style.visibility</p:attrName>
                                        </p:attrNameLst>
                                      </p:cBhvr>
                                      <p:to>
                                        <p:strVal val="visible"/>
                                      </p:to>
                                    </p:set>
                                    <p:animEffect transition="in" filter="wipe(left)">
                                      <p:cBhvr>
                                        <p:cTn id="22" dur="1000"/>
                                        <p:tgtEl>
                                          <p:spTgt spid="2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1">
                                            <p:txEl>
                                              <p:pRg st="3" end="3"/>
                                            </p:txEl>
                                          </p:spTgt>
                                        </p:tgtEl>
                                        <p:attrNameLst>
                                          <p:attrName>style.visibility</p:attrName>
                                        </p:attrNameLst>
                                      </p:cBhvr>
                                      <p:to>
                                        <p:strVal val="visible"/>
                                      </p:to>
                                    </p:set>
                                    <p:animEffect transition="in" filter="wipe(left)">
                                      <p:cBhvr>
                                        <p:cTn id="27" dur="1000"/>
                                        <p:tgtEl>
                                          <p:spTgt spid="2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1">
                                            <p:txEl>
                                              <p:pRg st="4" end="4"/>
                                            </p:txEl>
                                          </p:spTgt>
                                        </p:tgtEl>
                                        <p:attrNameLst>
                                          <p:attrName>style.visibility</p:attrName>
                                        </p:attrNameLst>
                                      </p:cBhvr>
                                      <p:to>
                                        <p:strVal val="visible"/>
                                      </p:to>
                                    </p:set>
                                    <p:animEffect transition="in" filter="wipe(left)">
                                      <p:cBhvr>
                                        <p:cTn id="32" dur="1000"/>
                                        <p:tgtEl>
                                          <p:spTgt spid="2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1">
                                            <p:txEl>
                                              <p:pRg st="5" end="5"/>
                                            </p:txEl>
                                          </p:spTgt>
                                        </p:tgtEl>
                                        <p:attrNameLst>
                                          <p:attrName>style.visibility</p:attrName>
                                        </p:attrNameLst>
                                      </p:cBhvr>
                                      <p:to>
                                        <p:strVal val="visible"/>
                                      </p:to>
                                    </p:set>
                                    <p:animEffect transition="in" filter="wipe(left)">
                                      <p:cBhvr>
                                        <p:cTn id="37" dur="1000"/>
                                        <p:tgtEl>
                                          <p:spTgt spid="21">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21">
                                            <p:txEl>
                                              <p:pRg st="6" end="6"/>
                                            </p:txEl>
                                          </p:spTgt>
                                        </p:tgtEl>
                                        <p:attrNameLst>
                                          <p:attrName>style.visibility</p:attrName>
                                        </p:attrNameLst>
                                      </p:cBhvr>
                                      <p:to>
                                        <p:strVal val="visible"/>
                                      </p:to>
                                    </p:set>
                                    <p:animEffect transition="in" filter="wipe(left)">
                                      <p:cBhvr>
                                        <p:cTn id="42" dur="1000"/>
                                        <p:tgtEl>
                                          <p:spTgt spid="21">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21">
                                            <p:txEl>
                                              <p:pRg st="8" end="8"/>
                                            </p:txEl>
                                          </p:spTgt>
                                        </p:tgtEl>
                                        <p:attrNameLst>
                                          <p:attrName>style.visibility</p:attrName>
                                        </p:attrNameLst>
                                      </p:cBhvr>
                                      <p:to>
                                        <p:strVal val="visible"/>
                                      </p:to>
                                    </p:set>
                                    <p:animEffect transition="in" filter="wipe(left)">
                                      <p:cBhvr>
                                        <p:cTn id="47" dur="1000"/>
                                        <p:tgtEl>
                                          <p:spTgt spid="21">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21">
                                            <p:txEl>
                                              <p:pRg st="10" end="10"/>
                                            </p:txEl>
                                          </p:spTgt>
                                        </p:tgtEl>
                                        <p:attrNameLst>
                                          <p:attrName>style.visibility</p:attrName>
                                        </p:attrNameLst>
                                      </p:cBhvr>
                                      <p:to>
                                        <p:strVal val="visible"/>
                                      </p:to>
                                    </p:set>
                                    <p:animEffect transition="in" filter="wipe(left)">
                                      <p:cBhvr>
                                        <p:cTn id="52" dur="1000"/>
                                        <p:tgtEl>
                                          <p:spTgt spid="2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19 CuadroTexto"/>
          <p:cNvSpPr txBox="1"/>
          <p:nvPr/>
        </p:nvSpPr>
        <p:spPr>
          <a:xfrm>
            <a:off x="331906" y="820570"/>
            <a:ext cx="4913194" cy="369332"/>
          </a:xfrm>
          <a:prstGeom prst="rect">
            <a:avLst/>
          </a:prstGeom>
          <a:noFill/>
        </p:spPr>
        <p:txBody>
          <a:bodyPr wrap="square" rtlCol="0">
            <a:spAutoFit/>
          </a:bodyPr>
          <a:lstStyle/>
          <a:p>
            <a:r>
              <a:rPr lang="es-ES" b="1" dirty="0" smtClean="0">
                <a:solidFill>
                  <a:srgbClr val="C00000"/>
                </a:solidFill>
              </a:rPr>
              <a:t>4.6. </a:t>
            </a:r>
            <a:r>
              <a:rPr lang="es-ES" b="1" dirty="0" smtClean="0">
                <a:solidFill>
                  <a:srgbClr val="00B050"/>
                </a:solidFill>
              </a:rPr>
              <a:t>De las órbitas a los orbitales</a:t>
            </a:r>
            <a:endParaRPr lang="es-ES" b="1" dirty="0">
              <a:solidFill>
                <a:srgbClr val="00B050"/>
              </a:solidFill>
            </a:endParaRPr>
          </a:p>
        </p:txBody>
      </p:sp>
      <p:sp>
        <p:nvSpPr>
          <p:cNvPr id="25" name="Text Box 84"/>
          <p:cNvSpPr txBox="1">
            <a:spLocks noChangeArrowheads="1"/>
          </p:cNvSpPr>
          <p:nvPr/>
        </p:nvSpPr>
        <p:spPr bwMode="auto">
          <a:xfrm>
            <a:off x="355600" y="1273175"/>
            <a:ext cx="8394700" cy="923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marL="190500" indent="-190500">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marL="0" indent="0" algn="just">
              <a:spcBef>
                <a:spcPct val="50000"/>
              </a:spcBef>
            </a:pPr>
            <a:r>
              <a:rPr lang="es-ES_tradnl" dirty="0">
                <a:latin typeface="+mn-lt"/>
              </a:rPr>
              <a:t>Según la mecánica cuántica, cada nivel de energía principal, </a:t>
            </a:r>
            <a:r>
              <a:rPr lang="es-ES_tradnl" b="1" dirty="0">
                <a:solidFill>
                  <a:srgbClr val="0000FF"/>
                </a:solidFill>
                <a:latin typeface="+mn-lt"/>
              </a:rPr>
              <a:t>n</a:t>
            </a:r>
            <a:r>
              <a:rPr lang="es-ES_tradnl" dirty="0">
                <a:latin typeface="+mn-lt"/>
              </a:rPr>
              <a:t> posee subniveles que se  designan con los números 0, 1, 2, … (n-1), definidos por la letra </a:t>
            </a:r>
            <a:r>
              <a:rPr lang="es-ES_tradnl" b="1" dirty="0">
                <a:latin typeface="+mn-lt"/>
              </a:rPr>
              <a:t> </a:t>
            </a:r>
            <a:r>
              <a:rPr lang="es-ES_tradnl" b="1" dirty="0">
                <a:solidFill>
                  <a:srgbClr val="0000FF"/>
                </a:solidFill>
                <a:latin typeface="+mn-lt"/>
              </a:rPr>
              <a:t>l</a:t>
            </a:r>
            <a:r>
              <a:rPr lang="es-ES_tradnl" b="1" dirty="0">
                <a:latin typeface="+mn-lt"/>
              </a:rPr>
              <a:t> </a:t>
            </a:r>
            <a:r>
              <a:rPr lang="es-ES_tradnl" dirty="0">
                <a:latin typeface="+mn-lt"/>
              </a:rPr>
              <a:t>o por una letra </a:t>
            </a:r>
            <a:r>
              <a:rPr lang="es-ES_tradnl" dirty="0">
                <a:solidFill>
                  <a:srgbClr val="0000FF"/>
                </a:solidFill>
                <a:latin typeface="+mn-lt"/>
              </a:rPr>
              <a:t>(s, p, d, f).</a:t>
            </a:r>
          </a:p>
        </p:txBody>
      </p:sp>
      <p:grpSp>
        <p:nvGrpSpPr>
          <p:cNvPr id="28" name="Group 87"/>
          <p:cNvGrpSpPr>
            <a:grpSpLocks/>
          </p:cNvGrpSpPr>
          <p:nvPr/>
        </p:nvGrpSpPr>
        <p:grpSpPr bwMode="auto">
          <a:xfrm>
            <a:off x="2883263" y="5969908"/>
            <a:ext cx="5056188" cy="336550"/>
            <a:chOff x="1808" y="3876"/>
            <a:chExt cx="3185" cy="212"/>
          </a:xfrm>
        </p:grpSpPr>
        <p:sp>
          <p:nvSpPr>
            <p:cNvPr id="29" name="Line 88"/>
            <p:cNvSpPr>
              <a:spLocks noChangeShapeType="1"/>
            </p:cNvSpPr>
            <p:nvPr/>
          </p:nvSpPr>
          <p:spPr bwMode="auto">
            <a:xfrm>
              <a:off x="1808" y="3996"/>
              <a:ext cx="1328" cy="0"/>
            </a:xfrm>
            <a:prstGeom prst="line">
              <a:avLst/>
            </a:prstGeom>
            <a:noFill/>
            <a:ln w="28575" cap="rnd">
              <a:solidFill>
                <a:schemeClr val="tx1"/>
              </a:solidFill>
              <a:prstDash val="sysDot"/>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0" name="Line 89"/>
            <p:cNvSpPr>
              <a:spLocks noChangeShapeType="1"/>
            </p:cNvSpPr>
            <p:nvPr/>
          </p:nvSpPr>
          <p:spPr bwMode="auto">
            <a:xfrm>
              <a:off x="3140" y="3992"/>
              <a:ext cx="1556" cy="0"/>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1" name="Text Box 90"/>
            <p:cNvSpPr txBox="1">
              <a:spLocks noChangeArrowheads="1"/>
            </p:cNvSpPr>
            <p:nvPr/>
          </p:nvSpPr>
          <p:spPr bwMode="auto">
            <a:xfrm>
              <a:off x="4701" y="3876"/>
              <a:ext cx="292"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latin typeface="Arial" charset="0"/>
                </a:rPr>
                <a:t>1s</a:t>
              </a:r>
              <a:endParaRPr lang="es-ES_tradnl" dirty="0">
                <a:latin typeface="Arial" charset="0"/>
              </a:endParaRPr>
            </a:p>
          </p:txBody>
        </p:sp>
      </p:grpSp>
      <p:grpSp>
        <p:nvGrpSpPr>
          <p:cNvPr id="32" name="Group 142"/>
          <p:cNvGrpSpPr>
            <a:grpSpLocks/>
          </p:cNvGrpSpPr>
          <p:nvPr/>
        </p:nvGrpSpPr>
        <p:grpSpPr bwMode="auto">
          <a:xfrm>
            <a:off x="2831374" y="3239045"/>
            <a:ext cx="5056188" cy="596900"/>
            <a:chOff x="1808" y="2244"/>
            <a:chExt cx="3185" cy="376"/>
          </a:xfrm>
        </p:grpSpPr>
        <p:sp>
          <p:nvSpPr>
            <p:cNvPr id="33" name="Line 92"/>
            <p:cNvSpPr>
              <a:spLocks noChangeShapeType="1"/>
            </p:cNvSpPr>
            <p:nvPr/>
          </p:nvSpPr>
          <p:spPr bwMode="auto">
            <a:xfrm flipV="1">
              <a:off x="1808" y="2368"/>
              <a:ext cx="1313" cy="252"/>
            </a:xfrm>
            <a:prstGeom prst="line">
              <a:avLst/>
            </a:prstGeom>
            <a:noFill/>
            <a:ln w="28575" cap="rnd">
              <a:solidFill>
                <a:srgbClr val="FF6600"/>
              </a:solidFill>
              <a:prstDash val="sysDot"/>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4" name="Line 93"/>
            <p:cNvSpPr>
              <a:spLocks noChangeShapeType="1"/>
            </p:cNvSpPr>
            <p:nvPr/>
          </p:nvSpPr>
          <p:spPr bwMode="auto">
            <a:xfrm>
              <a:off x="3121" y="2376"/>
              <a:ext cx="1583" cy="0"/>
            </a:xfrm>
            <a:prstGeom prst="line">
              <a:avLst/>
            </a:prstGeom>
            <a:noFill/>
            <a:ln w="28575">
              <a:solidFill>
                <a:srgbClr val="FF6600"/>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5" name="Text Box 94"/>
            <p:cNvSpPr txBox="1">
              <a:spLocks noChangeArrowheads="1"/>
            </p:cNvSpPr>
            <p:nvPr/>
          </p:nvSpPr>
          <p:spPr bwMode="auto">
            <a:xfrm>
              <a:off x="4701" y="2244"/>
              <a:ext cx="292"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FF6600"/>
                  </a:solidFill>
                  <a:latin typeface="Arial" charset="0"/>
                </a:rPr>
                <a:t>4f</a:t>
              </a:r>
              <a:endParaRPr lang="es-ES_tradnl" dirty="0">
                <a:solidFill>
                  <a:srgbClr val="FF6600"/>
                </a:solidFill>
                <a:latin typeface="Arial" charset="0"/>
              </a:endParaRPr>
            </a:p>
          </p:txBody>
        </p:sp>
      </p:grpSp>
      <p:grpSp>
        <p:nvGrpSpPr>
          <p:cNvPr id="36" name="Group 141"/>
          <p:cNvGrpSpPr>
            <a:grpSpLocks/>
          </p:cNvGrpSpPr>
          <p:nvPr/>
        </p:nvGrpSpPr>
        <p:grpSpPr bwMode="auto">
          <a:xfrm>
            <a:off x="2818674" y="3473995"/>
            <a:ext cx="5068888" cy="349250"/>
            <a:chOff x="1800" y="2392"/>
            <a:chExt cx="3193" cy="220"/>
          </a:xfrm>
        </p:grpSpPr>
        <p:sp>
          <p:nvSpPr>
            <p:cNvPr id="37" name="Line 96"/>
            <p:cNvSpPr>
              <a:spLocks noChangeShapeType="1"/>
            </p:cNvSpPr>
            <p:nvPr/>
          </p:nvSpPr>
          <p:spPr bwMode="auto">
            <a:xfrm flipV="1">
              <a:off x="1800" y="2516"/>
              <a:ext cx="1321" cy="96"/>
            </a:xfrm>
            <a:prstGeom prst="line">
              <a:avLst/>
            </a:prstGeom>
            <a:noFill/>
            <a:ln w="28575" cap="rnd">
              <a:solidFill>
                <a:srgbClr val="FF6600"/>
              </a:solidFill>
              <a:prstDash val="sysDot"/>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8" name="Line 97"/>
            <p:cNvSpPr>
              <a:spLocks noChangeShapeType="1"/>
            </p:cNvSpPr>
            <p:nvPr/>
          </p:nvSpPr>
          <p:spPr bwMode="auto">
            <a:xfrm>
              <a:off x="3121" y="2516"/>
              <a:ext cx="1583" cy="0"/>
            </a:xfrm>
            <a:prstGeom prst="line">
              <a:avLst/>
            </a:prstGeom>
            <a:noFill/>
            <a:ln w="28575">
              <a:solidFill>
                <a:srgbClr val="FF6600"/>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9" name="Text Box 98"/>
            <p:cNvSpPr txBox="1">
              <a:spLocks noChangeArrowheads="1"/>
            </p:cNvSpPr>
            <p:nvPr/>
          </p:nvSpPr>
          <p:spPr bwMode="auto">
            <a:xfrm>
              <a:off x="4701" y="2392"/>
              <a:ext cx="292"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FF6600"/>
                  </a:solidFill>
                  <a:latin typeface="Arial" charset="0"/>
                </a:rPr>
                <a:t>4d</a:t>
              </a:r>
              <a:endParaRPr lang="es-ES_tradnl" dirty="0">
                <a:solidFill>
                  <a:srgbClr val="FF6600"/>
                </a:solidFill>
                <a:latin typeface="Arial" charset="0"/>
              </a:endParaRPr>
            </a:p>
          </p:txBody>
        </p:sp>
      </p:grpSp>
      <p:grpSp>
        <p:nvGrpSpPr>
          <p:cNvPr id="40" name="Group 140"/>
          <p:cNvGrpSpPr>
            <a:grpSpLocks/>
          </p:cNvGrpSpPr>
          <p:nvPr/>
        </p:nvGrpSpPr>
        <p:grpSpPr bwMode="auto">
          <a:xfrm>
            <a:off x="2805974" y="3696245"/>
            <a:ext cx="5081588" cy="336550"/>
            <a:chOff x="1792" y="2532"/>
            <a:chExt cx="3201" cy="212"/>
          </a:xfrm>
        </p:grpSpPr>
        <p:sp>
          <p:nvSpPr>
            <p:cNvPr id="41" name="Line 100"/>
            <p:cNvSpPr>
              <a:spLocks noChangeShapeType="1"/>
            </p:cNvSpPr>
            <p:nvPr/>
          </p:nvSpPr>
          <p:spPr bwMode="auto">
            <a:xfrm>
              <a:off x="1792" y="2616"/>
              <a:ext cx="1329" cy="40"/>
            </a:xfrm>
            <a:prstGeom prst="line">
              <a:avLst/>
            </a:prstGeom>
            <a:noFill/>
            <a:ln w="28575" cap="rnd">
              <a:solidFill>
                <a:srgbClr val="FF6600"/>
              </a:solidFill>
              <a:prstDash val="sysDot"/>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42" name="Line 101"/>
            <p:cNvSpPr>
              <a:spLocks noChangeShapeType="1"/>
            </p:cNvSpPr>
            <p:nvPr/>
          </p:nvSpPr>
          <p:spPr bwMode="auto">
            <a:xfrm>
              <a:off x="3121" y="2660"/>
              <a:ext cx="1583" cy="0"/>
            </a:xfrm>
            <a:prstGeom prst="line">
              <a:avLst/>
            </a:prstGeom>
            <a:noFill/>
            <a:ln w="28575">
              <a:solidFill>
                <a:srgbClr val="FF6600"/>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43" name="Text Box 102"/>
            <p:cNvSpPr txBox="1">
              <a:spLocks noChangeArrowheads="1"/>
            </p:cNvSpPr>
            <p:nvPr/>
          </p:nvSpPr>
          <p:spPr bwMode="auto">
            <a:xfrm>
              <a:off x="4701" y="2532"/>
              <a:ext cx="292"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FF6600"/>
                  </a:solidFill>
                  <a:latin typeface="Arial" charset="0"/>
                </a:rPr>
                <a:t>4p</a:t>
              </a:r>
              <a:endParaRPr lang="es-ES_tradnl" dirty="0">
                <a:solidFill>
                  <a:srgbClr val="FF6600"/>
                </a:solidFill>
                <a:latin typeface="Arial" charset="0"/>
              </a:endParaRPr>
            </a:p>
          </p:txBody>
        </p:sp>
      </p:grpSp>
      <p:grpSp>
        <p:nvGrpSpPr>
          <p:cNvPr id="44" name="Group 103"/>
          <p:cNvGrpSpPr>
            <a:grpSpLocks/>
          </p:cNvGrpSpPr>
          <p:nvPr/>
        </p:nvGrpSpPr>
        <p:grpSpPr bwMode="auto">
          <a:xfrm>
            <a:off x="2825024" y="3893095"/>
            <a:ext cx="5062538" cy="603250"/>
            <a:chOff x="1804" y="2568"/>
            <a:chExt cx="3189" cy="380"/>
          </a:xfrm>
        </p:grpSpPr>
        <p:sp>
          <p:nvSpPr>
            <p:cNvPr id="45" name="Line 104"/>
            <p:cNvSpPr>
              <a:spLocks noChangeShapeType="1"/>
            </p:cNvSpPr>
            <p:nvPr/>
          </p:nvSpPr>
          <p:spPr bwMode="auto">
            <a:xfrm flipV="1">
              <a:off x="1804" y="2676"/>
              <a:ext cx="1317" cy="272"/>
            </a:xfrm>
            <a:prstGeom prst="line">
              <a:avLst/>
            </a:prstGeom>
            <a:noFill/>
            <a:ln w="28575" cap="rnd">
              <a:solidFill>
                <a:srgbClr val="99CC00"/>
              </a:solidFill>
              <a:prstDash val="sysDot"/>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46" name="Line 105"/>
            <p:cNvSpPr>
              <a:spLocks noChangeShapeType="1"/>
            </p:cNvSpPr>
            <p:nvPr/>
          </p:nvSpPr>
          <p:spPr bwMode="auto">
            <a:xfrm>
              <a:off x="3121" y="2684"/>
              <a:ext cx="1583" cy="0"/>
            </a:xfrm>
            <a:prstGeom prst="line">
              <a:avLst/>
            </a:prstGeom>
            <a:noFill/>
            <a:ln w="28575">
              <a:solidFill>
                <a:srgbClr val="99CC00"/>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47" name="Text Box 106"/>
            <p:cNvSpPr txBox="1">
              <a:spLocks noChangeArrowheads="1"/>
            </p:cNvSpPr>
            <p:nvPr/>
          </p:nvSpPr>
          <p:spPr bwMode="auto">
            <a:xfrm>
              <a:off x="4701" y="2568"/>
              <a:ext cx="292"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99CC00"/>
                  </a:solidFill>
                  <a:latin typeface="Arial" charset="0"/>
                </a:rPr>
                <a:t>3d</a:t>
              </a:r>
              <a:endParaRPr lang="es-ES_tradnl" dirty="0">
                <a:solidFill>
                  <a:srgbClr val="99CC00"/>
                </a:solidFill>
                <a:latin typeface="Arial" charset="0"/>
              </a:endParaRPr>
            </a:p>
          </p:txBody>
        </p:sp>
      </p:grpSp>
      <p:grpSp>
        <p:nvGrpSpPr>
          <p:cNvPr id="48" name="Group 139"/>
          <p:cNvGrpSpPr>
            <a:grpSpLocks/>
          </p:cNvGrpSpPr>
          <p:nvPr/>
        </p:nvGrpSpPr>
        <p:grpSpPr bwMode="auto">
          <a:xfrm>
            <a:off x="2818674" y="3829595"/>
            <a:ext cx="5068888" cy="584200"/>
            <a:chOff x="1800" y="2616"/>
            <a:chExt cx="3193" cy="368"/>
          </a:xfrm>
        </p:grpSpPr>
        <p:sp>
          <p:nvSpPr>
            <p:cNvPr id="49" name="Line 108"/>
            <p:cNvSpPr>
              <a:spLocks noChangeShapeType="1"/>
            </p:cNvSpPr>
            <p:nvPr/>
          </p:nvSpPr>
          <p:spPr bwMode="auto">
            <a:xfrm>
              <a:off x="1800" y="2616"/>
              <a:ext cx="1321" cy="272"/>
            </a:xfrm>
            <a:prstGeom prst="line">
              <a:avLst/>
            </a:prstGeom>
            <a:noFill/>
            <a:ln w="28575" cap="rnd">
              <a:solidFill>
                <a:srgbClr val="FF6600"/>
              </a:solidFill>
              <a:prstDash val="sysDot"/>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50" name="Line 109"/>
            <p:cNvSpPr>
              <a:spLocks noChangeShapeType="1"/>
            </p:cNvSpPr>
            <p:nvPr/>
          </p:nvSpPr>
          <p:spPr bwMode="auto">
            <a:xfrm>
              <a:off x="3121" y="2888"/>
              <a:ext cx="1583" cy="0"/>
            </a:xfrm>
            <a:prstGeom prst="line">
              <a:avLst/>
            </a:prstGeom>
            <a:noFill/>
            <a:ln w="28575">
              <a:solidFill>
                <a:srgbClr val="FF6600"/>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51" name="Text Box 110"/>
            <p:cNvSpPr txBox="1">
              <a:spLocks noChangeArrowheads="1"/>
            </p:cNvSpPr>
            <p:nvPr/>
          </p:nvSpPr>
          <p:spPr bwMode="auto">
            <a:xfrm>
              <a:off x="4701" y="2772"/>
              <a:ext cx="292"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66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FF6600"/>
                  </a:solidFill>
                  <a:latin typeface="Arial" charset="0"/>
                </a:rPr>
                <a:t>4s</a:t>
              </a:r>
              <a:endParaRPr lang="es-ES_tradnl" dirty="0">
                <a:solidFill>
                  <a:srgbClr val="FF6600"/>
                </a:solidFill>
                <a:latin typeface="Arial" charset="0"/>
              </a:endParaRPr>
            </a:p>
          </p:txBody>
        </p:sp>
      </p:grpSp>
      <p:grpSp>
        <p:nvGrpSpPr>
          <p:cNvPr id="52" name="Group 111"/>
          <p:cNvGrpSpPr>
            <a:grpSpLocks/>
          </p:cNvGrpSpPr>
          <p:nvPr/>
        </p:nvGrpSpPr>
        <p:grpSpPr bwMode="auto">
          <a:xfrm>
            <a:off x="2812324" y="4413795"/>
            <a:ext cx="5075238" cy="336550"/>
            <a:chOff x="1796" y="2896"/>
            <a:chExt cx="3197" cy="212"/>
          </a:xfrm>
        </p:grpSpPr>
        <p:sp>
          <p:nvSpPr>
            <p:cNvPr id="53" name="Line 112"/>
            <p:cNvSpPr>
              <a:spLocks noChangeShapeType="1"/>
            </p:cNvSpPr>
            <p:nvPr/>
          </p:nvSpPr>
          <p:spPr bwMode="auto">
            <a:xfrm>
              <a:off x="1796" y="2948"/>
              <a:ext cx="1325" cy="60"/>
            </a:xfrm>
            <a:prstGeom prst="line">
              <a:avLst/>
            </a:prstGeom>
            <a:noFill/>
            <a:ln w="28575" cap="rnd">
              <a:solidFill>
                <a:srgbClr val="99CC00"/>
              </a:solidFill>
              <a:prstDash val="sysDot"/>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55" name="Line 113"/>
            <p:cNvSpPr>
              <a:spLocks noChangeShapeType="1"/>
            </p:cNvSpPr>
            <p:nvPr/>
          </p:nvSpPr>
          <p:spPr bwMode="auto">
            <a:xfrm>
              <a:off x="3121" y="3008"/>
              <a:ext cx="1583" cy="0"/>
            </a:xfrm>
            <a:prstGeom prst="line">
              <a:avLst/>
            </a:prstGeom>
            <a:noFill/>
            <a:ln w="28575">
              <a:solidFill>
                <a:srgbClr val="99CC00"/>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56" name="Text Box 114"/>
            <p:cNvSpPr txBox="1">
              <a:spLocks noChangeArrowheads="1"/>
            </p:cNvSpPr>
            <p:nvPr/>
          </p:nvSpPr>
          <p:spPr bwMode="auto">
            <a:xfrm>
              <a:off x="4701" y="2896"/>
              <a:ext cx="292"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99CC00"/>
                  </a:solidFill>
                  <a:latin typeface="Arial" charset="0"/>
                </a:rPr>
                <a:t>3p</a:t>
              </a:r>
              <a:endParaRPr lang="es-ES_tradnl" dirty="0">
                <a:solidFill>
                  <a:srgbClr val="99CC00"/>
                </a:solidFill>
                <a:latin typeface="Arial" charset="0"/>
              </a:endParaRPr>
            </a:p>
          </p:txBody>
        </p:sp>
      </p:grpSp>
      <p:grpSp>
        <p:nvGrpSpPr>
          <p:cNvPr id="57" name="Group 115"/>
          <p:cNvGrpSpPr>
            <a:grpSpLocks/>
          </p:cNvGrpSpPr>
          <p:nvPr/>
        </p:nvGrpSpPr>
        <p:grpSpPr bwMode="auto">
          <a:xfrm>
            <a:off x="2812324" y="4502695"/>
            <a:ext cx="5075238" cy="685800"/>
            <a:chOff x="1796" y="2952"/>
            <a:chExt cx="3197" cy="432"/>
          </a:xfrm>
        </p:grpSpPr>
        <p:sp>
          <p:nvSpPr>
            <p:cNvPr id="58" name="Line 116"/>
            <p:cNvSpPr>
              <a:spLocks noChangeShapeType="1"/>
            </p:cNvSpPr>
            <p:nvPr/>
          </p:nvSpPr>
          <p:spPr bwMode="auto">
            <a:xfrm>
              <a:off x="1796" y="2952"/>
              <a:ext cx="1325" cy="352"/>
            </a:xfrm>
            <a:prstGeom prst="line">
              <a:avLst/>
            </a:prstGeom>
            <a:noFill/>
            <a:ln w="28575" cap="rnd">
              <a:solidFill>
                <a:srgbClr val="99CC00"/>
              </a:solidFill>
              <a:prstDash val="sysDot"/>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59" name="Line 117"/>
            <p:cNvSpPr>
              <a:spLocks noChangeShapeType="1"/>
            </p:cNvSpPr>
            <p:nvPr/>
          </p:nvSpPr>
          <p:spPr bwMode="auto">
            <a:xfrm>
              <a:off x="3121" y="3300"/>
              <a:ext cx="1583" cy="0"/>
            </a:xfrm>
            <a:prstGeom prst="line">
              <a:avLst/>
            </a:prstGeom>
            <a:noFill/>
            <a:ln w="28575">
              <a:solidFill>
                <a:srgbClr val="99CC00"/>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60" name="Text Box 118"/>
            <p:cNvSpPr txBox="1">
              <a:spLocks noChangeArrowheads="1"/>
            </p:cNvSpPr>
            <p:nvPr/>
          </p:nvSpPr>
          <p:spPr bwMode="auto">
            <a:xfrm>
              <a:off x="4701" y="3172"/>
              <a:ext cx="292"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99CC00"/>
                  </a:solidFill>
                  <a:latin typeface="Arial" charset="0"/>
                </a:rPr>
                <a:t>3s</a:t>
              </a:r>
              <a:endParaRPr lang="es-ES_tradnl" dirty="0">
                <a:solidFill>
                  <a:srgbClr val="99CC00"/>
                </a:solidFill>
                <a:latin typeface="Arial" charset="0"/>
              </a:endParaRPr>
            </a:p>
          </p:txBody>
        </p:sp>
      </p:grpSp>
      <p:grpSp>
        <p:nvGrpSpPr>
          <p:cNvPr id="61" name="Group 119"/>
          <p:cNvGrpSpPr>
            <a:grpSpLocks/>
          </p:cNvGrpSpPr>
          <p:nvPr/>
        </p:nvGrpSpPr>
        <p:grpSpPr bwMode="auto">
          <a:xfrm>
            <a:off x="2863124" y="5118645"/>
            <a:ext cx="5062538" cy="374650"/>
            <a:chOff x="1804" y="3348"/>
            <a:chExt cx="3189" cy="236"/>
          </a:xfrm>
        </p:grpSpPr>
        <p:sp>
          <p:nvSpPr>
            <p:cNvPr id="62" name="Line 120"/>
            <p:cNvSpPr>
              <a:spLocks noChangeShapeType="1"/>
            </p:cNvSpPr>
            <p:nvPr/>
          </p:nvSpPr>
          <p:spPr bwMode="auto">
            <a:xfrm flipV="1">
              <a:off x="1804" y="3476"/>
              <a:ext cx="1317" cy="108"/>
            </a:xfrm>
            <a:prstGeom prst="line">
              <a:avLst/>
            </a:prstGeom>
            <a:noFill/>
            <a:ln w="28575" cap="rnd">
              <a:solidFill>
                <a:srgbClr val="6666FF"/>
              </a:solidFill>
              <a:prstDash val="sysDot"/>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63" name="Line 121"/>
            <p:cNvSpPr>
              <a:spLocks noChangeShapeType="1"/>
            </p:cNvSpPr>
            <p:nvPr/>
          </p:nvSpPr>
          <p:spPr bwMode="auto">
            <a:xfrm>
              <a:off x="3121" y="3472"/>
              <a:ext cx="1583" cy="0"/>
            </a:xfrm>
            <a:prstGeom prst="line">
              <a:avLst/>
            </a:prstGeom>
            <a:noFill/>
            <a:ln w="28575">
              <a:solidFill>
                <a:srgbClr val="6666FF"/>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64" name="Text Box 122"/>
            <p:cNvSpPr txBox="1">
              <a:spLocks noChangeArrowheads="1"/>
            </p:cNvSpPr>
            <p:nvPr/>
          </p:nvSpPr>
          <p:spPr bwMode="auto">
            <a:xfrm>
              <a:off x="4701" y="3348"/>
              <a:ext cx="292"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6666FF"/>
                  </a:solidFill>
                  <a:latin typeface="Arial" charset="0"/>
                </a:rPr>
                <a:t>2p</a:t>
              </a:r>
              <a:endParaRPr lang="es-ES_tradnl" dirty="0">
                <a:solidFill>
                  <a:srgbClr val="6666FF"/>
                </a:solidFill>
                <a:latin typeface="Arial" charset="0"/>
              </a:endParaRPr>
            </a:p>
          </p:txBody>
        </p:sp>
      </p:grpSp>
      <p:grpSp>
        <p:nvGrpSpPr>
          <p:cNvPr id="65" name="Group 123"/>
          <p:cNvGrpSpPr>
            <a:grpSpLocks/>
          </p:cNvGrpSpPr>
          <p:nvPr/>
        </p:nvGrpSpPr>
        <p:grpSpPr bwMode="auto">
          <a:xfrm>
            <a:off x="2863124" y="5486945"/>
            <a:ext cx="5037138" cy="336550"/>
            <a:chOff x="1820" y="3588"/>
            <a:chExt cx="3173" cy="212"/>
          </a:xfrm>
        </p:grpSpPr>
        <p:sp>
          <p:nvSpPr>
            <p:cNvPr id="66" name="Line 124"/>
            <p:cNvSpPr>
              <a:spLocks noChangeShapeType="1"/>
            </p:cNvSpPr>
            <p:nvPr/>
          </p:nvSpPr>
          <p:spPr bwMode="auto">
            <a:xfrm>
              <a:off x="1820" y="3592"/>
              <a:ext cx="1301" cy="100"/>
            </a:xfrm>
            <a:prstGeom prst="line">
              <a:avLst/>
            </a:prstGeom>
            <a:noFill/>
            <a:ln w="28575" cap="rnd">
              <a:solidFill>
                <a:srgbClr val="6666FF"/>
              </a:solidFill>
              <a:prstDash val="sysDot"/>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67" name="Line 125"/>
            <p:cNvSpPr>
              <a:spLocks noChangeShapeType="1"/>
            </p:cNvSpPr>
            <p:nvPr/>
          </p:nvSpPr>
          <p:spPr bwMode="auto">
            <a:xfrm>
              <a:off x="3121" y="3696"/>
              <a:ext cx="1583" cy="0"/>
            </a:xfrm>
            <a:prstGeom prst="line">
              <a:avLst/>
            </a:prstGeom>
            <a:noFill/>
            <a:ln w="28575">
              <a:solidFill>
                <a:srgbClr val="6666FF"/>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68" name="Text Box 126"/>
            <p:cNvSpPr txBox="1">
              <a:spLocks noChangeArrowheads="1"/>
            </p:cNvSpPr>
            <p:nvPr/>
          </p:nvSpPr>
          <p:spPr bwMode="auto">
            <a:xfrm>
              <a:off x="4701" y="3588"/>
              <a:ext cx="292"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6666FF"/>
                  </a:solidFill>
                  <a:latin typeface="Arial" charset="0"/>
                </a:rPr>
                <a:t>2s</a:t>
              </a:r>
              <a:endParaRPr lang="es-ES_tradnl" dirty="0">
                <a:solidFill>
                  <a:srgbClr val="6666FF"/>
                </a:solidFill>
                <a:latin typeface="Arial" charset="0"/>
              </a:endParaRPr>
            </a:p>
          </p:txBody>
        </p:sp>
      </p:grpSp>
      <p:grpSp>
        <p:nvGrpSpPr>
          <p:cNvPr id="81" name="80 Grupo"/>
          <p:cNvGrpSpPr/>
          <p:nvPr/>
        </p:nvGrpSpPr>
        <p:grpSpPr>
          <a:xfrm>
            <a:off x="762000" y="2727870"/>
            <a:ext cx="2234837" cy="3436938"/>
            <a:chOff x="762000" y="2562770"/>
            <a:chExt cx="2234837" cy="3436938"/>
          </a:xfrm>
        </p:grpSpPr>
        <p:sp>
          <p:nvSpPr>
            <p:cNvPr id="27" name="AutoShape 86"/>
            <p:cNvSpPr>
              <a:spLocks noChangeArrowheads="1"/>
            </p:cNvSpPr>
            <p:nvPr/>
          </p:nvSpPr>
          <p:spPr bwMode="auto">
            <a:xfrm>
              <a:off x="762000" y="3086100"/>
              <a:ext cx="495300" cy="2690813"/>
            </a:xfrm>
            <a:prstGeom prst="upArrow">
              <a:avLst>
                <a:gd name="adj1" fmla="val 44870"/>
                <a:gd name="adj2" fmla="val 58980"/>
              </a:avLst>
            </a:prstGeom>
            <a:gradFill rotWithShape="0">
              <a:gsLst>
                <a:gs pos="0">
                  <a:srgbClr val="FF0000"/>
                </a:gs>
                <a:gs pos="100000">
                  <a:srgbClr val="FFFF00"/>
                </a:gs>
              </a:gsLst>
              <a:lin ang="5400000" scaled="1"/>
            </a:gra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s-ES" dirty="0"/>
            </a:p>
          </p:txBody>
        </p:sp>
        <p:grpSp>
          <p:nvGrpSpPr>
            <p:cNvPr id="69" name="Group 143"/>
            <p:cNvGrpSpPr>
              <a:grpSpLocks/>
            </p:cNvGrpSpPr>
            <p:nvPr/>
          </p:nvGrpSpPr>
          <p:grpSpPr bwMode="auto">
            <a:xfrm>
              <a:off x="1168037" y="2562770"/>
              <a:ext cx="1828800" cy="3436938"/>
              <a:chOff x="752" y="1922"/>
              <a:chExt cx="1152" cy="2165"/>
            </a:xfrm>
          </p:grpSpPr>
          <p:grpSp>
            <p:nvGrpSpPr>
              <p:cNvPr id="70" name="Group 128"/>
              <p:cNvGrpSpPr>
                <a:grpSpLocks/>
              </p:cNvGrpSpPr>
              <p:nvPr/>
            </p:nvGrpSpPr>
            <p:grpSpPr bwMode="auto">
              <a:xfrm>
                <a:off x="802" y="2437"/>
                <a:ext cx="1006" cy="1650"/>
                <a:chOff x="802" y="2349"/>
                <a:chExt cx="1006" cy="1650"/>
              </a:xfrm>
            </p:grpSpPr>
            <p:sp>
              <p:nvSpPr>
                <p:cNvPr id="72" name="Text Box 129"/>
                <p:cNvSpPr txBox="1">
                  <a:spLocks noChangeArrowheads="1"/>
                </p:cNvSpPr>
                <p:nvPr/>
              </p:nvSpPr>
              <p:spPr bwMode="auto">
                <a:xfrm>
                  <a:off x="818" y="3801"/>
                  <a:ext cx="330" cy="162"/>
                </a:xfrm>
                <a:prstGeom prst="rect">
                  <a:avLst/>
                </a:prstGeom>
                <a:solidFill>
                  <a:schemeClr val="bg1"/>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ts val="1300"/>
                    </a:lnSpc>
                  </a:pPr>
                  <a:r>
                    <a:rPr lang="es-ES_tradnl" sz="1400" dirty="0">
                      <a:latin typeface="Arial" charset="0"/>
                    </a:rPr>
                    <a:t>n=1</a:t>
                  </a:r>
                  <a:endParaRPr lang="es-ES_tradnl" sz="1400" dirty="0"/>
                </a:p>
              </p:txBody>
            </p:sp>
            <p:sp>
              <p:nvSpPr>
                <p:cNvPr id="73" name="Text Box 130"/>
                <p:cNvSpPr txBox="1">
                  <a:spLocks noChangeArrowheads="1"/>
                </p:cNvSpPr>
                <p:nvPr/>
              </p:nvSpPr>
              <p:spPr bwMode="auto">
                <a:xfrm>
                  <a:off x="802" y="3400"/>
                  <a:ext cx="330" cy="162"/>
                </a:xfrm>
                <a:prstGeom prst="rect">
                  <a:avLst/>
                </a:prstGeom>
                <a:solidFill>
                  <a:schemeClr val="bg1"/>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ts val="1300"/>
                    </a:lnSpc>
                  </a:pPr>
                  <a:r>
                    <a:rPr lang="es-ES_tradnl" sz="1400" dirty="0">
                      <a:latin typeface="Arial" charset="0"/>
                    </a:rPr>
                    <a:t>n=2</a:t>
                  </a:r>
                  <a:endParaRPr lang="es-ES_tradnl" sz="1400" dirty="0"/>
                </a:p>
              </p:txBody>
            </p:sp>
            <p:sp>
              <p:nvSpPr>
                <p:cNvPr id="74" name="Text Box 131"/>
                <p:cNvSpPr txBox="1">
                  <a:spLocks noChangeArrowheads="1"/>
                </p:cNvSpPr>
                <p:nvPr/>
              </p:nvSpPr>
              <p:spPr bwMode="auto">
                <a:xfrm>
                  <a:off x="818" y="2757"/>
                  <a:ext cx="330" cy="162"/>
                </a:xfrm>
                <a:prstGeom prst="rect">
                  <a:avLst/>
                </a:prstGeom>
                <a:solidFill>
                  <a:schemeClr val="bg1"/>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ts val="1300"/>
                    </a:lnSpc>
                  </a:pPr>
                  <a:r>
                    <a:rPr lang="es-ES_tradnl" sz="1400" dirty="0">
                      <a:latin typeface="Arial" charset="0"/>
                    </a:rPr>
                    <a:t>n=3</a:t>
                  </a:r>
                  <a:endParaRPr lang="es-ES_tradnl" sz="1400" dirty="0"/>
                </a:p>
              </p:txBody>
            </p:sp>
            <p:sp>
              <p:nvSpPr>
                <p:cNvPr id="75" name="Line 132"/>
                <p:cNvSpPr>
                  <a:spLocks noChangeShapeType="1"/>
                </p:cNvSpPr>
                <p:nvPr/>
              </p:nvSpPr>
              <p:spPr bwMode="auto">
                <a:xfrm>
                  <a:off x="852" y="2531"/>
                  <a:ext cx="948" cy="0"/>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76" name="Line 133"/>
                <p:cNvSpPr>
                  <a:spLocks noChangeShapeType="1"/>
                </p:cNvSpPr>
                <p:nvPr/>
              </p:nvSpPr>
              <p:spPr bwMode="auto">
                <a:xfrm>
                  <a:off x="852" y="2951"/>
                  <a:ext cx="948" cy="0"/>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77" name="Line 134"/>
                <p:cNvSpPr>
                  <a:spLocks noChangeShapeType="1"/>
                </p:cNvSpPr>
                <p:nvPr/>
              </p:nvSpPr>
              <p:spPr bwMode="auto">
                <a:xfrm>
                  <a:off x="860" y="3583"/>
                  <a:ext cx="948" cy="0"/>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78" name="Line 135"/>
                <p:cNvSpPr>
                  <a:spLocks noChangeShapeType="1"/>
                </p:cNvSpPr>
                <p:nvPr/>
              </p:nvSpPr>
              <p:spPr bwMode="auto">
                <a:xfrm>
                  <a:off x="852" y="3999"/>
                  <a:ext cx="948" cy="0"/>
                </a:xfrm>
                <a:prstGeom prst="line">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79" name="Text Box 136"/>
                <p:cNvSpPr txBox="1">
                  <a:spLocks noChangeArrowheads="1"/>
                </p:cNvSpPr>
                <p:nvPr/>
              </p:nvSpPr>
              <p:spPr bwMode="auto">
                <a:xfrm>
                  <a:off x="818" y="2349"/>
                  <a:ext cx="330" cy="162"/>
                </a:xfrm>
                <a:prstGeom prst="rect">
                  <a:avLst/>
                </a:prstGeom>
                <a:solidFill>
                  <a:schemeClr val="bg1"/>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ts val="1300"/>
                    </a:lnSpc>
                  </a:pPr>
                  <a:r>
                    <a:rPr lang="es-ES_tradnl" sz="1400" dirty="0">
                      <a:latin typeface="Arial" charset="0"/>
                    </a:rPr>
                    <a:t>n=4</a:t>
                  </a:r>
                  <a:endParaRPr lang="es-ES_tradnl" sz="1400" dirty="0"/>
                </a:p>
              </p:txBody>
            </p:sp>
          </p:grpSp>
          <p:sp>
            <p:nvSpPr>
              <p:cNvPr id="71" name="Text Box 137"/>
              <p:cNvSpPr txBox="1">
                <a:spLocks noChangeArrowheads="1"/>
              </p:cNvSpPr>
              <p:nvPr/>
            </p:nvSpPr>
            <p:spPr bwMode="auto">
              <a:xfrm>
                <a:off x="752" y="1922"/>
                <a:ext cx="1152" cy="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400" dirty="0">
                    <a:solidFill>
                      <a:srgbClr val="0000FF"/>
                    </a:solidFill>
                    <a:latin typeface="+mn-lt"/>
                  </a:rPr>
                  <a:t>Nivel principal de energía</a:t>
                </a:r>
              </a:p>
            </p:txBody>
          </p:sp>
        </p:grpSp>
      </p:grpSp>
      <p:sp>
        <p:nvSpPr>
          <p:cNvPr id="80" name="Text Box 138"/>
          <p:cNvSpPr txBox="1">
            <a:spLocks noChangeArrowheads="1"/>
          </p:cNvSpPr>
          <p:nvPr/>
        </p:nvSpPr>
        <p:spPr bwMode="auto">
          <a:xfrm>
            <a:off x="5333274" y="3188245"/>
            <a:ext cx="18288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400" dirty="0">
                <a:solidFill>
                  <a:srgbClr val="0000FF"/>
                </a:solidFill>
                <a:latin typeface="Arial" charset="0"/>
              </a:rPr>
              <a:t>Subnivel</a:t>
            </a:r>
          </a:p>
        </p:txBody>
      </p:sp>
      <p:graphicFrame>
        <p:nvGraphicFramePr>
          <p:cNvPr id="2" name="1 Tabla"/>
          <p:cNvGraphicFramePr>
            <a:graphicFrameLocks noGrp="1"/>
          </p:cNvGraphicFramePr>
          <p:nvPr>
            <p:extLst>
              <p:ext uri="{D42A27DB-BD31-4B8C-83A1-F6EECF244321}">
                <p14:modId xmlns:p14="http://schemas.microsoft.com/office/powerpoint/2010/main" val="896913374"/>
              </p:ext>
            </p:extLst>
          </p:nvPr>
        </p:nvGraphicFramePr>
        <p:xfrm>
          <a:off x="3774074" y="2125617"/>
          <a:ext cx="4874625" cy="914400"/>
        </p:xfrm>
        <a:graphic>
          <a:graphicData uri="http://schemas.openxmlformats.org/drawingml/2006/table">
            <a:tbl>
              <a:tblPr firstRow="1" bandRow="1">
                <a:tableStyleId>{93296810-A885-4BE3-A3E7-6D5BEEA58F35}</a:tableStyleId>
              </a:tblPr>
              <a:tblGrid>
                <a:gridCol w="1090026"/>
                <a:gridCol w="859824"/>
                <a:gridCol w="974925"/>
                <a:gridCol w="974925"/>
                <a:gridCol w="974925"/>
              </a:tblGrid>
              <a:tr h="239485">
                <a:tc gridSpan="5">
                  <a:txBody>
                    <a:bodyPr/>
                    <a:lstStyle/>
                    <a:p>
                      <a:pPr algn="ctr"/>
                      <a:r>
                        <a:rPr lang="es-ES" sz="1600" dirty="0" smtClean="0"/>
                        <a:t>Letra utilizada para designar subniveles</a:t>
                      </a:r>
                      <a:endParaRPr lang="es-ES" sz="1600" dirty="0"/>
                    </a:p>
                  </a:txBody>
                  <a:tcPr/>
                </a:tc>
                <a:tc hMerge="1">
                  <a:txBody>
                    <a:bodyPr/>
                    <a:lstStyle/>
                    <a:p>
                      <a:endParaRPr lang="es-ES" dirty="0"/>
                    </a:p>
                  </a:txBody>
                  <a:tcPr/>
                </a:tc>
                <a:tc hMerge="1">
                  <a:txBody>
                    <a:bodyPr/>
                    <a:lstStyle/>
                    <a:p>
                      <a:endParaRPr lang="es-ES" dirty="0"/>
                    </a:p>
                  </a:txBody>
                  <a:tcPr/>
                </a:tc>
                <a:tc hMerge="1">
                  <a:txBody>
                    <a:bodyPr/>
                    <a:lstStyle/>
                    <a:p>
                      <a:endParaRPr lang="es-ES" dirty="0"/>
                    </a:p>
                  </a:txBody>
                  <a:tcPr/>
                </a:tc>
                <a:tc hMerge="1">
                  <a:txBody>
                    <a:bodyPr/>
                    <a:lstStyle/>
                    <a:p>
                      <a:endParaRPr lang="es-ES" dirty="0"/>
                    </a:p>
                  </a:txBody>
                  <a:tcPr/>
                </a:tc>
              </a:tr>
              <a:tr h="370840">
                <a:tc>
                  <a:txBody>
                    <a:bodyPr/>
                    <a:lstStyle/>
                    <a:p>
                      <a:r>
                        <a:rPr lang="es-ES" sz="1600" dirty="0" smtClean="0"/>
                        <a:t>Valor de l</a:t>
                      </a:r>
                    </a:p>
                    <a:p>
                      <a:r>
                        <a:rPr lang="es-ES" sz="1600" dirty="0" smtClean="0"/>
                        <a:t>Letra</a:t>
                      </a:r>
                      <a:endParaRPr lang="es-ES" sz="1600" dirty="0"/>
                    </a:p>
                  </a:txBody>
                  <a:tcPr/>
                </a:tc>
                <a:tc>
                  <a:txBody>
                    <a:bodyPr/>
                    <a:lstStyle/>
                    <a:p>
                      <a:pPr algn="ctr"/>
                      <a:r>
                        <a:rPr lang="es-ES" sz="1600" dirty="0" smtClean="0"/>
                        <a:t>0</a:t>
                      </a:r>
                    </a:p>
                    <a:p>
                      <a:pPr algn="ctr"/>
                      <a:r>
                        <a:rPr lang="es-ES" sz="1600" dirty="0" smtClean="0"/>
                        <a:t>s</a:t>
                      </a:r>
                      <a:endParaRPr lang="es-ES" sz="1600" dirty="0"/>
                    </a:p>
                  </a:txBody>
                  <a:tcPr/>
                </a:tc>
                <a:tc>
                  <a:txBody>
                    <a:bodyPr/>
                    <a:lstStyle/>
                    <a:p>
                      <a:pPr algn="ctr"/>
                      <a:r>
                        <a:rPr lang="es-ES" sz="1600" dirty="0" smtClean="0"/>
                        <a:t>1</a:t>
                      </a:r>
                    </a:p>
                    <a:p>
                      <a:pPr algn="ctr"/>
                      <a:r>
                        <a:rPr lang="es-ES" sz="1600" dirty="0" smtClean="0"/>
                        <a:t>p</a:t>
                      </a:r>
                      <a:endParaRPr lang="es-ES" sz="1600" dirty="0"/>
                    </a:p>
                  </a:txBody>
                  <a:tcPr/>
                </a:tc>
                <a:tc>
                  <a:txBody>
                    <a:bodyPr/>
                    <a:lstStyle/>
                    <a:p>
                      <a:pPr algn="ctr"/>
                      <a:r>
                        <a:rPr lang="es-ES" sz="1600" dirty="0" smtClean="0"/>
                        <a:t>2</a:t>
                      </a:r>
                    </a:p>
                    <a:p>
                      <a:pPr algn="ctr"/>
                      <a:r>
                        <a:rPr lang="es-ES" sz="1600" dirty="0" smtClean="0"/>
                        <a:t>d</a:t>
                      </a:r>
                      <a:endParaRPr lang="es-ES" sz="1600" dirty="0"/>
                    </a:p>
                  </a:txBody>
                  <a:tcPr/>
                </a:tc>
                <a:tc>
                  <a:txBody>
                    <a:bodyPr/>
                    <a:lstStyle/>
                    <a:p>
                      <a:pPr algn="ctr"/>
                      <a:r>
                        <a:rPr lang="es-ES" sz="1600" dirty="0" smtClean="0"/>
                        <a:t>3</a:t>
                      </a:r>
                    </a:p>
                    <a:p>
                      <a:pPr algn="ctr"/>
                      <a:r>
                        <a:rPr lang="es-ES" sz="1600" dirty="0" smtClean="0"/>
                        <a:t>f</a:t>
                      </a:r>
                      <a:endParaRPr lang="es-ES" sz="1600" dirty="0"/>
                    </a:p>
                  </a:txBody>
                  <a:tcPr/>
                </a:tc>
              </a:tr>
            </a:tbl>
          </a:graphicData>
        </a:graphic>
      </p:graphicFrame>
      <p:sp>
        <p:nvSpPr>
          <p:cNvPr id="82" name="81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83" name="82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87"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33</a:t>
            </a:fld>
            <a:endParaRPr lang="es-ES" dirty="0">
              <a:solidFill>
                <a:schemeClr val="accent6">
                  <a:lumMod val="50000"/>
                </a:schemeClr>
              </a:solidFill>
            </a:endParaRPr>
          </a:p>
        </p:txBody>
      </p:sp>
    </p:spTree>
    <p:extLst>
      <p:ext uri="{BB962C8B-B14F-4D97-AF65-F5344CB8AC3E}">
        <p14:creationId xmlns:p14="http://schemas.microsoft.com/office/powerpoint/2010/main" val="134292801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10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81"/>
                                        </p:tgtEl>
                                        <p:attrNameLst>
                                          <p:attrName>style.visibility</p:attrName>
                                        </p:attrNameLst>
                                      </p:cBhvr>
                                      <p:to>
                                        <p:strVal val="visible"/>
                                      </p:to>
                                    </p:set>
                                    <p:animEffect transition="in" filter="wipe(down)">
                                      <p:cBhvr>
                                        <p:cTn id="22" dur="1000"/>
                                        <p:tgtEl>
                                          <p:spTgt spid="8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2000"/>
                                        <p:tgtEl>
                                          <p:spTgt spid="28"/>
                                        </p:tgtEl>
                                      </p:cBhvr>
                                    </p:animEffect>
                                  </p:childTnLst>
                                </p:cTn>
                              </p:par>
                              <p:par>
                                <p:cTn id="28" presetID="22" presetClass="entr" presetSubtype="8"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wipe(left)">
                                      <p:cBhvr>
                                        <p:cTn id="30" dur="2000"/>
                                        <p:tgtEl>
                                          <p:spTgt spid="32"/>
                                        </p:tgtEl>
                                      </p:cBhvr>
                                    </p:animEffect>
                                  </p:childTnLst>
                                </p:cTn>
                              </p:par>
                              <p:par>
                                <p:cTn id="31" presetID="22" presetClass="entr" presetSubtype="8"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left)">
                                      <p:cBhvr>
                                        <p:cTn id="33" dur="2000"/>
                                        <p:tgtEl>
                                          <p:spTgt spid="36"/>
                                        </p:tgtEl>
                                      </p:cBhvr>
                                    </p:animEffect>
                                  </p:childTnLst>
                                </p:cTn>
                              </p:par>
                              <p:par>
                                <p:cTn id="34" presetID="22" presetClass="entr" presetSubtype="8" fill="hold"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2000"/>
                                        <p:tgtEl>
                                          <p:spTgt spid="40"/>
                                        </p:tgtEl>
                                      </p:cBhvr>
                                    </p:animEffect>
                                  </p:childTnLst>
                                </p:cTn>
                              </p:par>
                              <p:par>
                                <p:cTn id="37" presetID="22" presetClass="entr" presetSubtype="8" fill="hold" nodeType="with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left)">
                                      <p:cBhvr>
                                        <p:cTn id="39" dur="2000"/>
                                        <p:tgtEl>
                                          <p:spTgt spid="44"/>
                                        </p:tgtEl>
                                      </p:cBhvr>
                                    </p:animEffect>
                                  </p:childTnLst>
                                </p:cTn>
                              </p:par>
                              <p:par>
                                <p:cTn id="40" presetID="22" presetClass="entr" presetSubtype="8" fill="hold"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left)">
                                      <p:cBhvr>
                                        <p:cTn id="42" dur="2000"/>
                                        <p:tgtEl>
                                          <p:spTgt spid="48"/>
                                        </p:tgtEl>
                                      </p:cBhvr>
                                    </p:animEffect>
                                  </p:childTnLst>
                                </p:cTn>
                              </p:par>
                              <p:par>
                                <p:cTn id="43" presetID="22" presetClass="entr" presetSubtype="8" fill="hold" nodeType="with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wipe(left)">
                                      <p:cBhvr>
                                        <p:cTn id="45" dur="2000"/>
                                        <p:tgtEl>
                                          <p:spTgt spid="52"/>
                                        </p:tgtEl>
                                      </p:cBhvr>
                                    </p:animEffect>
                                  </p:childTnLst>
                                </p:cTn>
                              </p:par>
                              <p:par>
                                <p:cTn id="46" presetID="22" presetClass="entr" presetSubtype="8" fill="hold" nodeType="withEffect">
                                  <p:stCondLst>
                                    <p:cond delay="0"/>
                                  </p:stCondLst>
                                  <p:childTnLst>
                                    <p:set>
                                      <p:cBhvr>
                                        <p:cTn id="47" dur="1" fill="hold">
                                          <p:stCondLst>
                                            <p:cond delay="0"/>
                                          </p:stCondLst>
                                        </p:cTn>
                                        <p:tgtEl>
                                          <p:spTgt spid="57"/>
                                        </p:tgtEl>
                                        <p:attrNameLst>
                                          <p:attrName>style.visibility</p:attrName>
                                        </p:attrNameLst>
                                      </p:cBhvr>
                                      <p:to>
                                        <p:strVal val="visible"/>
                                      </p:to>
                                    </p:set>
                                    <p:animEffect transition="in" filter="wipe(left)">
                                      <p:cBhvr>
                                        <p:cTn id="48" dur="2000"/>
                                        <p:tgtEl>
                                          <p:spTgt spid="57"/>
                                        </p:tgtEl>
                                      </p:cBhvr>
                                    </p:animEffect>
                                  </p:childTnLst>
                                </p:cTn>
                              </p:par>
                              <p:par>
                                <p:cTn id="49" presetID="22" presetClass="entr" presetSubtype="8" fill="hold" nodeType="with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wipe(left)">
                                      <p:cBhvr>
                                        <p:cTn id="51" dur="2000"/>
                                        <p:tgtEl>
                                          <p:spTgt spid="61"/>
                                        </p:tgtEl>
                                      </p:cBhvr>
                                    </p:animEffect>
                                  </p:childTnLst>
                                </p:cTn>
                              </p:par>
                              <p:par>
                                <p:cTn id="52" presetID="22" presetClass="entr" presetSubtype="8" fill="hold" nodeType="with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wipe(left)">
                                      <p:cBhvr>
                                        <p:cTn id="54" dur="2000"/>
                                        <p:tgtEl>
                                          <p:spTgt spid="65"/>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wipe(left)">
                                      <p:cBhvr>
                                        <p:cTn id="57" dur="20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5" grpId="0"/>
      <p:bldP spid="80"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19 CuadroTexto"/>
          <p:cNvSpPr txBox="1"/>
          <p:nvPr/>
        </p:nvSpPr>
        <p:spPr>
          <a:xfrm>
            <a:off x="395406" y="833270"/>
            <a:ext cx="4913194" cy="369332"/>
          </a:xfrm>
          <a:prstGeom prst="rect">
            <a:avLst/>
          </a:prstGeom>
          <a:noFill/>
        </p:spPr>
        <p:txBody>
          <a:bodyPr wrap="square" rtlCol="0">
            <a:spAutoFit/>
          </a:bodyPr>
          <a:lstStyle/>
          <a:p>
            <a:r>
              <a:rPr lang="es-ES" b="1" dirty="0" smtClean="0">
                <a:solidFill>
                  <a:srgbClr val="C00000"/>
                </a:solidFill>
              </a:rPr>
              <a:t>4.6. </a:t>
            </a:r>
            <a:r>
              <a:rPr lang="es-ES" b="1" dirty="0" smtClean="0">
                <a:solidFill>
                  <a:srgbClr val="00B050"/>
                </a:solidFill>
              </a:rPr>
              <a:t>De las órbitas a los orbitales</a:t>
            </a:r>
            <a:endParaRPr lang="es-ES" b="1" dirty="0">
              <a:solidFill>
                <a:srgbClr val="00B050"/>
              </a:solidFill>
            </a:endParaRPr>
          </a:p>
        </p:txBody>
      </p:sp>
      <p:sp>
        <p:nvSpPr>
          <p:cNvPr id="2" name="1 CuadroTexto"/>
          <p:cNvSpPr txBox="1"/>
          <p:nvPr/>
        </p:nvSpPr>
        <p:spPr>
          <a:xfrm>
            <a:off x="381000" y="1282700"/>
            <a:ext cx="1485900" cy="369332"/>
          </a:xfrm>
          <a:prstGeom prst="rect">
            <a:avLst/>
          </a:prstGeom>
          <a:noFill/>
        </p:spPr>
        <p:txBody>
          <a:bodyPr wrap="square" rtlCol="0">
            <a:spAutoFit/>
          </a:bodyPr>
          <a:lstStyle/>
          <a:p>
            <a:r>
              <a:rPr lang="es-ES" b="1" dirty="0">
                <a:solidFill>
                  <a:srgbClr val="C00000"/>
                </a:solidFill>
              </a:rPr>
              <a:t>O</a:t>
            </a:r>
            <a:r>
              <a:rPr lang="es-ES" b="1" dirty="0" smtClean="0">
                <a:solidFill>
                  <a:srgbClr val="C00000"/>
                </a:solidFill>
              </a:rPr>
              <a:t>rbitales</a:t>
            </a:r>
            <a:endParaRPr lang="es-ES" b="1" dirty="0">
              <a:solidFill>
                <a:srgbClr val="C00000"/>
              </a:solidFill>
            </a:endParaRPr>
          </a:p>
        </p:txBody>
      </p:sp>
      <p:sp>
        <p:nvSpPr>
          <p:cNvPr id="3" name="2 CuadroTexto"/>
          <p:cNvSpPr txBox="1"/>
          <p:nvPr/>
        </p:nvSpPr>
        <p:spPr>
          <a:xfrm>
            <a:off x="469900" y="1841500"/>
            <a:ext cx="8178800" cy="646331"/>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Un </a:t>
            </a:r>
            <a:r>
              <a:rPr lang="es-ES" b="1" dirty="0" smtClean="0">
                <a:effectLst>
                  <a:outerShdw blurRad="38100" dist="38100" dir="2700000" algn="tl">
                    <a:srgbClr val="000000">
                      <a:alpha val="43137"/>
                    </a:srgbClr>
                  </a:outerShdw>
                </a:effectLst>
              </a:rPr>
              <a:t>orbital atómico </a:t>
            </a:r>
            <a:r>
              <a:rPr lang="es-ES" dirty="0" smtClean="0"/>
              <a:t>es la zona del espacio en la que hay mayor probabilidad de encontrar un electrón con determinada energía.</a:t>
            </a:r>
            <a:endParaRPr lang="es-ES" dirty="0"/>
          </a:p>
        </p:txBody>
      </p:sp>
      <p:grpSp>
        <p:nvGrpSpPr>
          <p:cNvPr id="17" name="16 Grupo"/>
          <p:cNvGrpSpPr/>
          <p:nvPr/>
        </p:nvGrpSpPr>
        <p:grpSpPr>
          <a:xfrm>
            <a:off x="1073150" y="3279775"/>
            <a:ext cx="1531938" cy="1870075"/>
            <a:chOff x="1390650" y="3254375"/>
            <a:chExt cx="1531938" cy="1870075"/>
          </a:xfrm>
        </p:grpSpPr>
        <p:pic>
          <p:nvPicPr>
            <p:cNvPr id="32" name="Picture 82" descr="C:\WINDOWS\Escritorio\Diapos T12\dibujos\orbital1s.jpg"/>
            <p:cNvPicPr>
              <a:picLocks noChangeAspect="1" noChangeArrowheads="1"/>
            </p:cNvPicPr>
            <p:nvPr/>
          </p:nvPicPr>
          <p:blipFill>
            <a:blip r:embed="rId2" cstate="print">
              <a:extLst>
                <a:ext uri="{28A0092B-C50C-407E-A947-70E740481C1C}">
                  <a14:useLocalDpi xmlns:a14="http://schemas.microsoft.com/office/drawing/2010/main" val="0"/>
                </a:ext>
              </a:extLst>
            </a:blip>
            <a:srcRect b="7826"/>
            <a:stretch>
              <a:fillRect/>
            </a:stretch>
          </p:blipFill>
          <p:spPr bwMode="auto">
            <a:xfrm>
              <a:off x="1390650" y="3254375"/>
              <a:ext cx="1531938" cy="134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 Box 87"/>
            <p:cNvSpPr txBox="1">
              <a:spLocks noChangeArrowheads="1"/>
            </p:cNvSpPr>
            <p:nvPr/>
          </p:nvSpPr>
          <p:spPr bwMode="auto">
            <a:xfrm>
              <a:off x="1873250" y="4757738"/>
              <a:ext cx="552450"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dirty="0">
                  <a:solidFill>
                    <a:srgbClr val="0000FF"/>
                  </a:solidFill>
                  <a:latin typeface="+mn-lt"/>
                </a:rPr>
                <a:t>1s</a:t>
              </a:r>
            </a:p>
          </p:txBody>
        </p:sp>
      </p:grpSp>
      <p:grpSp>
        <p:nvGrpSpPr>
          <p:cNvPr id="18" name="17 Grupo"/>
          <p:cNvGrpSpPr/>
          <p:nvPr/>
        </p:nvGrpSpPr>
        <p:grpSpPr>
          <a:xfrm>
            <a:off x="3336925" y="3073400"/>
            <a:ext cx="2044700" cy="2228850"/>
            <a:chOff x="3654425" y="3048000"/>
            <a:chExt cx="2044700" cy="2228850"/>
          </a:xfrm>
        </p:grpSpPr>
        <p:pic>
          <p:nvPicPr>
            <p:cNvPr id="33" name="Picture 83" descr="C:\WINDOWS\Escritorio\Diapos T12\dibujos\orbital2s.jpg"/>
            <p:cNvPicPr>
              <a:picLocks noChangeAspect="1" noChangeArrowheads="1"/>
            </p:cNvPicPr>
            <p:nvPr/>
          </p:nvPicPr>
          <p:blipFill>
            <a:blip r:embed="rId3" cstate="print">
              <a:extLst>
                <a:ext uri="{28A0092B-C50C-407E-A947-70E740481C1C}">
                  <a14:useLocalDpi xmlns:a14="http://schemas.microsoft.com/office/drawing/2010/main" val="0"/>
                </a:ext>
              </a:extLst>
            </a:blip>
            <a:srcRect b="4886"/>
            <a:stretch>
              <a:fillRect/>
            </a:stretch>
          </p:blipFill>
          <p:spPr bwMode="auto">
            <a:xfrm>
              <a:off x="3654425" y="3048000"/>
              <a:ext cx="2044700"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 Box 88"/>
            <p:cNvSpPr txBox="1">
              <a:spLocks noChangeArrowheads="1"/>
            </p:cNvSpPr>
            <p:nvPr/>
          </p:nvSpPr>
          <p:spPr bwMode="auto">
            <a:xfrm>
              <a:off x="4356100" y="4910138"/>
              <a:ext cx="552450"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dirty="0">
                  <a:solidFill>
                    <a:srgbClr val="0000FF"/>
                  </a:solidFill>
                  <a:latin typeface="+mn-lt"/>
                </a:rPr>
                <a:t>2s</a:t>
              </a:r>
            </a:p>
          </p:txBody>
        </p:sp>
      </p:grpSp>
      <p:grpSp>
        <p:nvGrpSpPr>
          <p:cNvPr id="19" name="18 Grupo"/>
          <p:cNvGrpSpPr/>
          <p:nvPr/>
        </p:nvGrpSpPr>
        <p:grpSpPr>
          <a:xfrm>
            <a:off x="5607050" y="2735263"/>
            <a:ext cx="2725738" cy="2840037"/>
            <a:chOff x="5924550" y="2709863"/>
            <a:chExt cx="2725738" cy="2840037"/>
          </a:xfrm>
        </p:grpSpPr>
        <p:pic>
          <p:nvPicPr>
            <p:cNvPr id="34" name="Picture 84" descr="C:\WINDOWS\Escritorio\Diapos T12\dibujos\orbital3s.jpg"/>
            <p:cNvPicPr>
              <a:picLocks noChangeAspect="1" noChangeArrowheads="1"/>
            </p:cNvPicPr>
            <p:nvPr/>
          </p:nvPicPr>
          <p:blipFill>
            <a:blip r:embed="rId4" cstate="print">
              <a:extLst>
                <a:ext uri="{28A0092B-C50C-407E-A947-70E740481C1C}">
                  <a14:useLocalDpi xmlns:a14="http://schemas.microsoft.com/office/drawing/2010/main" val="0"/>
                </a:ext>
              </a:extLst>
            </a:blip>
            <a:srcRect b="6593"/>
            <a:stretch>
              <a:fillRect/>
            </a:stretch>
          </p:blipFill>
          <p:spPr bwMode="auto">
            <a:xfrm>
              <a:off x="5924550" y="2709863"/>
              <a:ext cx="2725738"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 Box 89"/>
            <p:cNvSpPr txBox="1">
              <a:spLocks noChangeArrowheads="1"/>
            </p:cNvSpPr>
            <p:nvPr/>
          </p:nvSpPr>
          <p:spPr bwMode="auto">
            <a:xfrm>
              <a:off x="6978650" y="5183188"/>
              <a:ext cx="552450"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dirty="0">
                  <a:solidFill>
                    <a:srgbClr val="0000FF"/>
                  </a:solidFill>
                  <a:latin typeface="+mn-lt"/>
                </a:rPr>
                <a:t>3s</a:t>
              </a:r>
            </a:p>
          </p:txBody>
        </p:sp>
      </p:grpSp>
      <p:sp>
        <p:nvSpPr>
          <p:cNvPr id="21" name="20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22" name="21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23"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34</a:t>
            </a:fld>
            <a:endParaRPr lang="es-ES" dirty="0">
              <a:solidFill>
                <a:schemeClr val="accent6">
                  <a:lumMod val="50000"/>
                </a:schemeClr>
              </a:solidFill>
            </a:endParaRPr>
          </a:p>
        </p:txBody>
      </p:sp>
    </p:spTree>
    <p:extLst>
      <p:ext uri="{BB962C8B-B14F-4D97-AF65-F5344CB8AC3E}">
        <p14:creationId xmlns:p14="http://schemas.microsoft.com/office/powerpoint/2010/main" val="420959589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 to="" calcmode="lin" valueType="num">
                                      <p:cBhvr>
                                        <p:cTn id="22" dur="1" fill="hold"/>
                                        <p:tgtEl>
                                          <p:spTgt spid="17"/>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 to="" calcmode="lin" valueType="num">
                                      <p:cBhvr>
                                        <p:cTn id="27" dur="1" fill="hold"/>
                                        <p:tgtEl>
                                          <p:spTgt spid="18"/>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 to="" calcmode="lin" valueType="num">
                                      <p:cBhvr>
                                        <p:cTn id="32" dur="1" fill="hold"/>
                                        <p:tgtEl>
                                          <p:spTgt spid="1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19 CuadroTexto"/>
          <p:cNvSpPr txBox="1"/>
          <p:nvPr/>
        </p:nvSpPr>
        <p:spPr>
          <a:xfrm>
            <a:off x="370006" y="845970"/>
            <a:ext cx="4913194" cy="369332"/>
          </a:xfrm>
          <a:prstGeom prst="rect">
            <a:avLst/>
          </a:prstGeom>
          <a:noFill/>
        </p:spPr>
        <p:txBody>
          <a:bodyPr wrap="square" rtlCol="0">
            <a:spAutoFit/>
          </a:bodyPr>
          <a:lstStyle/>
          <a:p>
            <a:r>
              <a:rPr lang="es-ES" b="1" dirty="0" smtClean="0">
                <a:solidFill>
                  <a:srgbClr val="C00000"/>
                </a:solidFill>
              </a:rPr>
              <a:t>4.6. </a:t>
            </a:r>
            <a:r>
              <a:rPr lang="es-ES" b="1" dirty="0" smtClean="0">
                <a:solidFill>
                  <a:srgbClr val="00B050"/>
                </a:solidFill>
              </a:rPr>
              <a:t>De las órbitas a los orbitales</a:t>
            </a:r>
            <a:endParaRPr lang="es-ES" b="1" dirty="0">
              <a:solidFill>
                <a:srgbClr val="00B050"/>
              </a:solidFill>
            </a:endParaRPr>
          </a:p>
        </p:txBody>
      </p:sp>
      <p:pic>
        <p:nvPicPr>
          <p:cNvPr id="26" name="Picture 79" descr="C:\WINDOWS\Escritorio\Diapos T12\dibujos\orbitalespx.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7991" y="1394759"/>
            <a:ext cx="3635375" cy="273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80" descr="C:\WINDOWS\Escritorio\Diapos T12\dibujos\orbitalespy.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46991" y="3553759"/>
            <a:ext cx="3635375" cy="273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81" descr="C:\WINDOWS\Escritorio\Diapos T12\dibujos\orbitalpz.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10250" y="1345547"/>
            <a:ext cx="2978150" cy="342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11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13" name="12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4"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35</a:t>
            </a:fld>
            <a:endParaRPr lang="es-ES" dirty="0">
              <a:solidFill>
                <a:schemeClr val="accent6">
                  <a:lumMod val="50000"/>
                </a:schemeClr>
              </a:solidFill>
            </a:endParaRPr>
          </a:p>
        </p:txBody>
      </p:sp>
    </p:spTree>
    <p:extLst>
      <p:ext uri="{BB962C8B-B14F-4D97-AF65-F5344CB8AC3E}">
        <p14:creationId xmlns:p14="http://schemas.microsoft.com/office/powerpoint/2010/main" val="29470449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 to="" calcmode="lin" valueType="num">
                                      <p:cBhvr>
                                        <p:cTn id="12" dur="1" fill="hold"/>
                                        <p:tgtEl>
                                          <p:spTgt spid="26"/>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 to="" calcmode="lin" valueType="num">
                                      <p:cBhvr>
                                        <p:cTn id="17" dur="1" fill="hold"/>
                                        <p:tgtEl>
                                          <p:spTgt spid="27"/>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 to="" calcmode="lin" valueType="num">
                                      <p:cBhvr>
                                        <p:cTn id="22" dur="1" fill="hold"/>
                                        <p:tgtEl>
                                          <p:spTgt spid="2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19 CuadroTexto"/>
          <p:cNvSpPr txBox="1"/>
          <p:nvPr/>
        </p:nvSpPr>
        <p:spPr>
          <a:xfrm>
            <a:off x="357306" y="858670"/>
            <a:ext cx="4913194" cy="369332"/>
          </a:xfrm>
          <a:prstGeom prst="rect">
            <a:avLst/>
          </a:prstGeom>
          <a:noFill/>
        </p:spPr>
        <p:txBody>
          <a:bodyPr wrap="square" rtlCol="0">
            <a:spAutoFit/>
          </a:bodyPr>
          <a:lstStyle/>
          <a:p>
            <a:r>
              <a:rPr lang="es-ES" b="1" dirty="0" smtClean="0">
                <a:solidFill>
                  <a:srgbClr val="C00000"/>
                </a:solidFill>
              </a:rPr>
              <a:t>4.6. </a:t>
            </a:r>
            <a:r>
              <a:rPr lang="es-ES" b="1" dirty="0" smtClean="0">
                <a:solidFill>
                  <a:srgbClr val="00B050"/>
                </a:solidFill>
              </a:rPr>
              <a:t>De las órbitas a los orbitales</a:t>
            </a:r>
            <a:endParaRPr lang="es-ES" b="1" dirty="0">
              <a:solidFill>
                <a:srgbClr val="00B050"/>
              </a:solidFill>
            </a:endParaRPr>
          </a:p>
        </p:txBody>
      </p:sp>
      <p:sp>
        <p:nvSpPr>
          <p:cNvPr id="2" name="1 CuadroTexto"/>
          <p:cNvSpPr txBox="1"/>
          <p:nvPr/>
        </p:nvSpPr>
        <p:spPr>
          <a:xfrm>
            <a:off x="381000" y="1295400"/>
            <a:ext cx="3184462" cy="369332"/>
          </a:xfrm>
          <a:prstGeom prst="rect">
            <a:avLst/>
          </a:prstGeom>
          <a:noFill/>
        </p:spPr>
        <p:txBody>
          <a:bodyPr wrap="none" rtlCol="0">
            <a:spAutoFit/>
          </a:bodyPr>
          <a:lstStyle/>
          <a:p>
            <a:r>
              <a:rPr lang="es-ES" b="1" dirty="0" smtClean="0">
                <a:solidFill>
                  <a:srgbClr val="C00000"/>
                </a:solidFill>
              </a:rPr>
              <a:t>Principio de exclusión de Pauli</a:t>
            </a:r>
            <a:endParaRPr lang="es-ES" b="1" dirty="0">
              <a:solidFill>
                <a:srgbClr val="C00000"/>
              </a:solidFill>
            </a:endParaRPr>
          </a:p>
        </p:txBody>
      </p:sp>
      <p:sp>
        <p:nvSpPr>
          <p:cNvPr id="3" name="2 CuadroTexto"/>
          <p:cNvSpPr txBox="1"/>
          <p:nvPr/>
        </p:nvSpPr>
        <p:spPr>
          <a:xfrm>
            <a:off x="457200" y="1917700"/>
            <a:ext cx="8242300" cy="923330"/>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En un átomo cualquiera no pueden existir dos electrones con los cuatro número cuánticos iguales, es decir, cada orbital atómico solo puede alojar dos electrones.</a:t>
            </a:r>
            <a:endParaRPr lang="es-ES" dirty="0"/>
          </a:p>
        </p:txBody>
      </p:sp>
      <p:graphicFrame>
        <p:nvGraphicFramePr>
          <p:cNvPr id="17" name="16 Tabla"/>
          <p:cNvGraphicFramePr>
            <a:graphicFrameLocks noGrp="1"/>
          </p:cNvGraphicFramePr>
          <p:nvPr>
            <p:extLst>
              <p:ext uri="{D42A27DB-BD31-4B8C-83A1-F6EECF244321}">
                <p14:modId xmlns:p14="http://schemas.microsoft.com/office/powerpoint/2010/main" val="97050691"/>
              </p:ext>
            </p:extLst>
          </p:nvPr>
        </p:nvGraphicFramePr>
        <p:xfrm>
          <a:off x="482600" y="3136900"/>
          <a:ext cx="8242300" cy="3083560"/>
        </p:xfrm>
        <a:graphic>
          <a:graphicData uri="http://schemas.openxmlformats.org/drawingml/2006/table">
            <a:tbl>
              <a:tblPr firstRow="1" bandRow="1">
                <a:tableStyleId>{93296810-A885-4BE3-A3E7-6D5BEEA58F35}</a:tableStyleId>
              </a:tblPr>
              <a:tblGrid>
                <a:gridCol w="1244600"/>
                <a:gridCol w="1308100"/>
                <a:gridCol w="1333500"/>
                <a:gridCol w="1638300"/>
                <a:gridCol w="2717800"/>
              </a:tblGrid>
              <a:tr h="370840">
                <a:tc>
                  <a:txBody>
                    <a:bodyPr/>
                    <a:lstStyle/>
                    <a:p>
                      <a:pPr algn="ctr"/>
                      <a:r>
                        <a:rPr lang="es-ES" sz="1600" dirty="0" smtClean="0"/>
                        <a:t>n</a:t>
                      </a:r>
                      <a:endParaRPr lang="es-ES" sz="1600" dirty="0"/>
                    </a:p>
                  </a:txBody>
                  <a:tcPr/>
                </a:tc>
                <a:tc>
                  <a:txBody>
                    <a:bodyPr/>
                    <a:lstStyle/>
                    <a:p>
                      <a:pPr algn="ctr"/>
                      <a:r>
                        <a:rPr lang="es-ES" sz="1600" dirty="0" smtClean="0"/>
                        <a:t>l</a:t>
                      </a:r>
                      <a:endParaRPr lang="es-ES" sz="1600" dirty="0"/>
                    </a:p>
                  </a:txBody>
                  <a:tcPr/>
                </a:tc>
                <a:tc>
                  <a:txBody>
                    <a:bodyPr/>
                    <a:lstStyle/>
                    <a:p>
                      <a:pPr algn="ctr"/>
                      <a:r>
                        <a:rPr lang="es-ES" sz="1600" dirty="0" smtClean="0"/>
                        <a:t>m</a:t>
                      </a:r>
                      <a:endParaRPr lang="es-ES" sz="1600" dirty="0"/>
                    </a:p>
                  </a:txBody>
                  <a:tcPr/>
                </a:tc>
                <a:tc>
                  <a:txBody>
                    <a:bodyPr/>
                    <a:lstStyle/>
                    <a:p>
                      <a:pPr algn="ctr"/>
                      <a:r>
                        <a:rPr lang="es-ES" sz="1600" dirty="0" smtClean="0"/>
                        <a:t>s</a:t>
                      </a:r>
                      <a:endParaRPr lang="es-ES" sz="1600" dirty="0"/>
                    </a:p>
                  </a:txBody>
                  <a:tcPr/>
                </a:tc>
                <a:tc>
                  <a:txBody>
                    <a:bodyPr/>
                    <a:lstStyle/>
                    <a:p>
                      <a:pPr algn="ctr"/>
                      <a:r>
                        <a:rPr lang="es-ES" sz="1600" dirty="0" smtClean="0"/>
                        <a:t>Estado</a:t>
                      </a:r>
                      <a:r>
                        <a:rPr lang="es-ES" sz="1600" baseline="0" dirty="0" smtClean="0"/>
                        <a:t> cuántico</a:t>
                      </a:r>
                      <a:endParaRPr lang="es-ES" sz="1600" dirty="0"/>
                    </a:p>
                  </a:txBody>
                  <a:tcPr/>
                </a:tc>
              </a:tr>
              <a:tr h="370840">
                <a:tc>
                  <a:txBody>
                    <a:bodyPr/>
                    <a:lstStyle/>
                    <a:p>
                      <a:pPr algn="ctr"/>
                      <a:r>
                        <a:rPr lang="es-ES" sz="1600" dirty="0" smtClean="0"/>
                        <a:t>1</a:t>
                      </a:r>
                    </a:p>
                    <a:p>
                      <a:pPr algn="ctr"/>
                      <a:r>
                        <a:rPr lang="es-ES" sz="1600" dirty="0" smtClean="0"/>
                        <a:t>1</a:t>
                      </a:r>
                      <a:endParaRPr lang="es-ES" sz="1600" dirty="0"/>
                    </a:p>
                  </a:txBody>
                  <a:tcPr/>
                </a:tc>
                <a:tc>
                  <a:txBody>
                    <a:bodyPr/>
                    <a:lstStyle/>
                    <a:p>
                      <a:pPr algn="ctr"/>
                      <a:r>
                        <a:rPr lang="es-ES" sz="1600" dirty="0" smtClean="0"/>
                        <a:t>0</a:t>
                      </a:r>
                    </a:p>
                    <a:p>
                      <a:pPr algn="ctr"/>
                      <a:r>
                        <a:rPr lang="es-ES" sz="1600" dirty="0" smtClean="0"/>
                        <a:t>0</a:t>
                      </a:r>
                      <a:endParaRPr lang="es-ES" sz="1600" dirty="0"/>
                    </a:p>
                  </a:txBody>
                  <a:tcPr/>
                </a:tc>
                <a:tc>
                  <a:txBody>
                    <a:bodyPr/>
                    <a:lstStyle/>
                    <a:p>
                      <a:pPr algn="ctr"/>
                      <a:r>
                        <a:rPr lang="es-ES" sz="1600" dirty="0" smtClean="0"/>
                        <a:t>0</a:t>
                      </a:r>
                    </a:p>
                    <a:p>
                      <a:pPr algn="ctr"/>
                      <a:r>
                        <a:rPr lang="es-ES" sz="1600" dirty="0" smtClean="0"/>
                        <a:t>0</a:t>
                      </a:r>
                      <a:endParaRPr lang="es-ES" sz="1600" dirty="0"/>
                    </a:p>
                  </a:txBody>
                  <a:tcPr/>
                </a:tc>
                <a:tc>
                  <a:txBody>
                    <a:bodyPr/>
                    <a:lstStyle/>
                    <a:p>
                      <a:pPr algn="ctr"/>
                      <a:r>
                        <a:rPr lang="es-ES" sz="1600" dirty="0" smtClean="0"/>
                        <a:t>+1/2</a:t>
                      </a:r>
                    </a:p>
                    <a:p>
                      <a:pPr algn="ctr"/>
                      <a:r>
                        <a:rPr lang="es-ES" sz="1600" dirty="0" smtClean="0"/>
                        <a:t>-1/2</a:t>
                      </a:r>
                    </a:p>
                  </a:txBody>
                  <a:tcPr/>
                </a:tc>
                <a:tc>
                  <a:txBody>
                    <a:bodyPr/>
                    <a:lstStyle/>
                    <a:p>
                      <a:pPr algn="ctr"/>
                      <a:r>
                        <a:rPr lang="es-ES" sz="1600" dirty="0" smtClean="0"/>
                        <a:t>(1,0,0,+1/2)</a:t>
                      </a:r>
                    </a:p>
                    <a:p>
                      <a:pPr marL="0" marR="0" indent="0" algn="ctr" defTabSz="914400" rtl="0" eaLnBrk="1" fontAlgn="auto" latinLnBrk="0" hangingPunct="1">
                        <a:lnSpc>
                          <a:spcPct val="100000"/>
                        </a:lnSpc>
                        <a:spcBef>
                          <a:spcPts val="0"/>
                        </a:spcBef>
                        <a:spcAft>
                          <a:spcPts val="0"/>
                        </a:spcAft>
                        <a:buClrTx/>
                        <a:buSzTx/>
                        <a:buFontTx/>
                        <a:buNone/>
                        <a:tabLst/>
                        <a:defRPr/>
                      </a:pPr>
                      <a:r>
                        <a:rPr lang="es-ES" sz="1600" dirty="0" smtClean="0"/>
                        <a:t>(1,0,0,-1/2)</a:t>
                      </a:r>
                    </a:p>
                  </a:txBody>
                  <a:tcPr/>
                </a:tc>
              </a:tr>
              <a:tr h="370840">
                <a:tc>
                  <a:txBody>
                    <a:bodyPr/>
                    <a:lstStyle/>
                    <a:p>
                      <a:pPr algn="ctr"/>
                      <a:r>
                        <a:rPr lang="es-ES" sz="1600" dirty="0" smtClean="0"/>
                        <a:t>2</a:t>
                      </a:r>
                    </a:p>
                    <a:p>
                      <a:pPr algn="ctr"/>
                      <a:r>
                        <a:rPr lang="es-ES" sz="1600" dirty="0" smtClean="0"/>
                        <a:t>2</a:t>
                      </a:r>
                      <a:endParaRPr lang="es-ES" sz="1600" dirty="0"/>
                    </a:p>
                  </a:txBody>
                  <a:tcPr/>
                </a:tc>
                <a:tc>
                  <a:txBody>
                    <a:bodyPr/>
                    <a:lstStyle/>
                    <a:p>
                      <a:pPr algn="ctr"/>
                      <a:r>
                        <a:rPr lang="es-ES" sz="1600" dirty="0" smtClean="0"/>
                        <a:t>0</a:t>
                      </a:r>
                    </a:p>
                    <a:p>
                      <a:pPr algn="ctr"/>
                      <a:r>
                        <a:rPr lang="es-ES" sz="1600" dirty="0" smtClean="0"/>
                        <a:t>0</a:t>
                      </a:r>
                      <a:endParaRPr lang="es-ES" sz="1600" dirty="0"/>
                    </a:p>
                  </a:txBody>
                  <a:tcPr/>
                </a:tc>
                <a:tc>
                  <a:txBody>
                    <a:bodyPr/>
                    <a:lstStyle/>
                    <a:p>
                      <a:pPr algn="ctr"/>
                      <a:r>
                        <a:rPr lang="es-ES" sz="1600" dirty="0" smtClean="0"/>
                        <a:t>0</a:t>
                      </a:r>
                    </a:p>
                    <a:p>
                      <a:pPr algn="ctr"/>
                      <a:r>
                        <a:rPr lang="es-ES" sz="1600" dirty="0" smtClean="0"/>
                        <a:t>0</a:t>
                      </a:r>
                      <a:endParaRPr lang="es-ES" sz="1600" dirty="0"/>
                    </a:p>
                  </a:txBody>
                  <a:tcPr/>
                </a:tc>
                <a:tc>
                  <a:txBody>
                    <a:bodyPr/>
                    <a:lstStyle/>
                    <a:p>
                      <a:pPr algn="ctr"/>
                      <a:r>
                        <a:rPr lang="es-ES" sz="1600" dirty="0" smtClean="0"/>
                        <a:t>+1/2</a:t>
                      </a:r>
                    </a:p>
                    <a:p>
                      <a:pPr algn="ctr"/>
                      <a:r>
                        <a:rPr lang="es-ES" sz="1600" dirty="0" smtClean="0"/>
                        <a:t>-1/2</a:t>
                      </a:r>
                    </a:p>
                  </a:txBody>
                  <a:tcPr/>
                </a:tc>
                <a:tc>
                  <a:txBody>
                    <a:bodyPr/>
                    <a:lstStyle/>
                    <a:p>
                      <a:pPr algn="ctr"/>
                      <a:r>
                        <a:rPr lang="es-ES" sz="1600" dirty="0" smtClean="0"/>
                        <a:t>(2,0,0,+1/2)</a:t>
                      </a:r>
                    </a:p>
                    <a:p>
                      <a:pPr marL="0" marR="0" indent="0" algn="ctr" defTabSz="914400" rtl="0" eaLnBrk="1" fontAlgn="auto" latinLnBrk="0" hangingPunct="1">
                        <a:lnSpc>
                          <a:spcPct val="100000"/>
                        </a:lnSpc>
                        <a:spcBef>
                          <a:spcPts val="0"/>
                        </a:spcBef>
                        <a:spcAft>
                          <a:spcPts val="0"/>
                        </a:spcAft>
                        <a:buClrTx/>
                        <a:buSzTx/>
                        <a:buFontTx/>
                        <a:buNone/>
                        <a:tabLst/>
                        <a:defRPr/>
                      </a:pPr>
                      <a:r>
                        <a:rPr lang="es-ES" sz="1600" dirty="0" smtClean="0"/>
                        <a:t>(2,0,0,-1/2)</a:t>
                      </a:r>
                    </a:p>
                  </a:txBody>
                  <a:tcPr/>
                </a:tc>
              </a:tr>
              <a:tr h="370840">
                <a:tc>
                  <a:txBody>
                    <a:bodyPr/>
                    <a:lstStyle/>
                    <a:p>
                      <a:pPr algn="ctr"/>
                      <a:r>
                        <a:rPr lang="es-ES" sz="1600" dirty="0" smtClean="0"/>
                        <a:t>2</a:t>
                      </a:r>
                    </a:p>
                    <a:p>
                      <a:pPr algn="ctr"/>
                      <a:r>
                        <a:rPr lang="es-ES" sz="1600" dirty="0" smtClean="0"/>
                        <a:t>2</a:t>
                      </a:r>
                    </a:p>
                    <a:p>
                      <a:pPr algn="ctr"/>
                      <a:r>
                        <a:rPr lang="es-ES" sz="1600" dirty="0" smtClean="0"/>
                        <a:t>2</a:t>
                      </a:r>
                    </a:p>
                    <a:p>
                      <a:pPr algn="ctr"/>
                      <a:r>
                        <a:rPr lang="es-ES" sz="1600" dirty="0" smtClean="0"/>
                        <a:t>2</a:t>
                      </a:r>
                    </a:p>
                    <a:p>
                      <a:pPr algn="ctr"/>
                      <a:r>
                        <a:rPr lang="es-ES" sz="1600" dirty="0" smtClean="0"/>
                        <a:t>2</a:t>
                      </a:r>
                    </a:p>
                    <a:p>
                      <a:pPr algn="ctr"/>
                      <a:r>
                        <a:rPr lang="es-ES" sz="1600" dirty="0" smtClean="0"/>
                        <a:t>2</a:t>
                      </a:r>
                      <a:endParaRPr lang="es-ES" sz="1600" dirty="0"/>
                    </a:p>
                  </a:txBody>
                  <a:tcPr/>
                </a:tc>
                <a:tc>
                  <a:txBody>
                    <a:bodyPr/>
                    <a:lstStyle/>
                    <a:p>
                      <a:pPr algn="ctr"/>
                      <a:r>
                        <a:rPr lang="es-ES" sz="1600" dirty="0" smtClean="0"/>
                        <a:t>1</a:t>
                      </a:r>
                    </a:p>
                    <a:p>
                      <a:pPr algn="ctr"/>
                      <a:r>
                        <a:rPr lang="es-ES" sz="1600" dirty="0" smtClean="0"/>
                        <a:t>1</a:t>
                      </a:r>
                    </a:p>
                    <a:p>
                      <a:pPr algn="ctr"/>
                      <a:r>
                        <a:rPr lang="es-ES" sz="1600" dirty="0" smtClean="0"/>
                        <a:t>1</a:t>
                      </a:r>
                    </a:p>
                    <a:p>
                      <a:pPr algn="ctr"/>
                      <a:r>
                        <a:rPr lang="es-ES" sz="1600" dirty="0" smtClean="0"/>
                        <a:t>1</a:t>
                      </a:r>
                    </a:p>
                    <a:p>
                      <a:pPr algn="ctr"/>
                      <a:r>
                        <a:rPr lang="es-ES" sz="1600" dirty="0" smtClean="0"/>
                        <a:t>1</a:t>
                      </a:r>
                    </a:p>
                    <a:p>
                      <a:pPr algn="ctr"/>
                      <a:r>
                        <a:rPr lang="es-ES" sz="1600" dirty="0" smtClean="0"/>
                        <a:t>1</a:t>
                      </a:r>
                      <a:endParaRPr lang="es-ES" sz="1600" dirty="0"/>
                    </a:p>
                  </a:txBody>
                  <a:tcPr/>
                </a:tc>
                <a:tc>
                  <a:txBody>
                    <a:bodyPr/>
                    <a:lstStyle/>
                    <a:p>
                      <a:pPr algn="ctr"/>
                      <a:r>
                        <a:rPr lang="es-ES" sz="1600" dirty="0" smtClean="0"/>
                        <a:t>-1</a:t>
                      </a:r>
                    </a:p>
                    <a:p>
                      <a:pPr algn="ctr"/>
                      <a:r>
                        <a:rPr lang="es-ES" sz="1600" dirty="0" smtClean="0"/>
                        <a:t>-1</a:t>
                      </a:r>
                    </a:p>
                    <a:p>
                      <a:pPr algn="ctr"/>
                      <a:r>
                        <a:rPr lang="es-ES" sz="1600" dirty="0" smtClean="0"/>
                        <a:t>0</a:t>
                      </a:r>
                    </a:p>
                    <a:p>
                      <a:pPr algn="ctr"/>
                      <a:r>
                        <a:rPr lang="es-ES" sz="1600" dirty="0" smtClean="0"/>
                        <a:t>0</a:t>
                      </a:r>
                    </a:p>
                    <a:p>
                      <a:pPr algn="ctr"/>
                      <a:r>
                        <a:rPr lang="es-ES" sz="1600" dirty="0" smtClean="0"/>
                        <a:t>1</a:t>
                      </a:r>
                    </a:p>
                    <a:p>
                      <a:pPr algn="ctr"/>
                      <a:r>
                        <a:rPr lang="es-ES" sz="1600" dirty="0" smtClean="0"/>
                        <a:t>1</a:t>
                      </a:r>
                      <a:endParaRPr lang="es-ES" sz="1600" dirty="0"/>
                    </a:p>
                  </a:txBody>
                  <a:tcPr/>
                </a:tc>
                <a:tc>
                  <a:txBody>
                    <a:bodyPr/>
                    <a:lstStyle/>
                    <a:p>
                      <a:pPr algn="ctr"/>
                      <a:r>
                        <a:rPr lang="es-ES" sz="1600" dirty="0" smtClean="0"/>
                        <a:t>+1/2</a:t>
                      </a:r>
                    </a:p>
                    <a:p>
                      <a:pPr algn="ctr"/>
                      <a:r>
                        <a:rPr lang="es-ES" sz="1600" dirty="0" smtClean="0"/>
                        <a:t>-1/2</a:t>
                      </a:r>
                    </a:p>
                    <a:p>
                      <a:pPr algn="ctr"/>
                      <a:r>
                        <a:rPr lang="es-ES" sz="1600" dirty="0" smtClean="0"/>
                        <a:t>+1/2</a:t>
                      </a:r>
                    </a:p>
                    <a:p>
                      <a:pPr algn="ctr"/>
                      <a:r>
                        <a:rPr lang="es-ES" sz="1600" dirty="0" smtClean="0"/>
                        <a:t>-1/2</a:t>
                      </a:r>
                    </a:p>
                    <a:p>
                      <a:pPr algn="ctr"/>
                      <a:r>
                        <a:rPr lang="es-ES" sz="1600" dirty="0" smtClean="0"/>
                        <a:t>+1/2</a:t>
                      </a:r>
                    </a:p>
                    <a:p>
                      <a:pPr algn="ctr"/>
                      <a:r>
                        <a:rPr lang="es-ES" sz="1600" dirty="0" smtClean="0"/>
                        <a:t>-1/2</a:t>
                      </a:r>
                    </a:p>
                  </a:txBody>
                  <a:tcPr/>
                </a:tc>
                <a:tc>
                  <a:txBody>
                    <a:bodyPr/>
                    <a:lstStyle/>
                    <a:p>
                      <a:pPr algn="ctr"/>
                      <a:r>
                        <a:rPr lang="es-ES" sz="1600" dirty="0" smtClean="0"/>
                        <a:t>(2,1,-1,+1/2)</a:t>
                      </a:r>
                    </a:p>
                    <a:p>
                      <a:pPr marL="0" marR="0" indent="0" algn="ctr" defTabSz="914400" rtl="0" eaLnBrk="1" fontAlgn="auto" latinLnBrk="0" hangingPunct="1">
                        <a:lnSpc>
                          <a:spcPct val="100000"/>
                        </a:lnSpc>
                        <a:spcBef>
                          <a:spcPts val="0"/>
                        </a:spcBef>
                        <a:spcAft>
                          <a:spcPts val="0"/>
                        </a:spcAft>
                        <a:buClrTx/>
                        <a:buSzTx/>
                        <a:buFontTx/>
                        <a:buNone/>
                        <a:tabLst/>
                        <a:defRPr/>
                      </a:pPr>
                      <a:r>
                        <a:rPr lang="es-ES" sz="1600" dirty="0" smtClean="0"/>
                        <a:t>(2,1,-1,-1/2)</a:t>
                      </a:r>
                    </a:p>
                    <a:p>
                      <a:pPr algn="ctr"/>
                      <a:r>
                        <a:rPr lang="es-ES" sz="1600" dirty="0" smtClean="0"/>
                        <a:t>(2,1,0,+1/2)</a:t>
                      </a:r>
                    </a:p>
                    <a:p>
                      <a:pPr marL="0" marR="0" indent="0" algn="ctr" defTabSz="914400" rtl="0" eaLnBrk="1" fontAlgn="auto" latinLnBrk="0" hangingPunct="1">
                        <a:lnSpc>
                          <a:spcPct val="100000"/>
                        </a:lnSpc>
                        <a:spcBef>
                          <a:spcPts val="0"/>
                        </a:spcBef>
                        <a:spcAft>
                          <a:spcPts val="0"/>
                        </a:spcAft>
                        <a:buClrTx/>
                        <a:buSzTx/>
                        <a:buFontTx/>
                        <a:buNone/>
                        <a:tabLst/>
                        <a:defRPr/>
                      </a:pPr>
                      <a:r>
                        <a:rPr lang="es-ES" sz="1600" dirty="0" smtClean="0"/>
                        <a:t>(2,1,0,-1/2)</a:t>
                      </a:r>
                    </a:p>
                    <a:p>
                      <a:pPr algn="ctr"/>
                      <a:r>
                        <a:rPr lang="es-ES" sz="1600" dirty="0" smtClean="0"/>
                        <a:t>(2,1,1,+1/2)</a:t>
                      </a:r>
                    </a:p>
                    <a:p>
                      <a:pPr marL="0" marR="0" indent="0" algn="ctr" defTabSz="914400" rtl="0" eaLnBrk="1" fontAlgn="auto" latinLnBrk="0" hangingPunct="1">
                        <a:lnSpc>
                          <a:spcPct val="100000"/>
                        </a:lnSpc>
                        <a:spcBef>
                          <a:spcPts val="0"/>
                        </a:spcBef>
                        <a:spcAft>
                          <a:spcPts val="0"/>
                        </a:spcAft>
                        <a:buClrTx/>
                        <a:buSzTx/>
                        <a:buFontTx/>
                        <a:buNone/>
                        <a:tabLst/>
                        <a:defRPr/>
                      </a:pPr>
                      <a:r>
                        <a:rPr lang="es-ES" sz="1600" dirty="0" smtClean="0"/>
                        <a:t>(2,1,1,-1/2)</a:t>
                      </a:r>
                    </a:p>
                  </a:txBody>
                  <a:tcPr/>
                </a:tc>
              </a:tr>
            </a:tbl>
          </a:graphicData>
        </a:graphic>
      </p:graphicFrame>
      <p:sp>
        <p:nvSpPr>
          <p:cNvPr id="12" name="11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13" name="12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4"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36</a:t>
            </a:fld>
            <a:endParaRPr lang="es-ES" dirty="0">
              <a:solidFill>
                <a:schemeClr val="accent6">
                  <a:lumMod val="50000"/>
                </a:schemeClr>
              </a:solidFill>
            </a:endParaRPr>
          </a:p>
        </p:txBody>
      </p:sp>
    </p:spTree>
    <p:extLst>
      <p:ext uri="{BB962C8B-B14F-4D97-AF65-F5344CB8AC3E}">
        <p14:creationId xmlns:p14="http://schemas.microsoft.com/office/powerpoint/2010/main" val="389829547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19 CuadroTexto"/>
          <p:cNvSpPr txBox="1"/>
          <p:nvPr/>
        </p:nvSpPr>
        <p:spPr>
          <a:xfrm>
            <a:off x="344606" y="833270"/>
            <a:ext cx="4913194" cy="369332"/>
          </a:xfrm>
          <a:prstGeom prst="rect">
            <a:avLst/>
          </a:prstGeom>
          <a:noFill/>
        </p:spPr>
        <p:txBody>
          <a:bodyPr wrap="square" rtlCol="0">
            <a:spAutoFit/>
          </a:bodyPr>
          <a:lstStyle/>
          <a:p>
            <a:r>
              <a:rPr lang="es-ES" b="1" dirty="0" smtClean="0">
                <a:solidFill>
                  <a:srgbClr val="C00000"/>
                </a:solidFill>
              </a:rPr>
              <a:t>4.6. </a:t>
            </a:r>
            <a:r>
              <a:rPr lang="es-ES" b="1" dirty="0" smtClean="0">
                <a:solidFill>
                  <a:srgbClr val="00B050"/>
                </a:solidFill>
              </a:rPr>
              <a:t>De las órbitas a los orbitales</a:t>
            </a:r>
            <a:endParaRPr lang="es-ES" b="1" dirty="0">
              <a:solidFill>
                <a:srgbClr val="00B050"/>
              </a:solidFill>
            </a:endParaRPr>
          </a:p>
        </p:txBody>
      </p:sp>
      <p:sp>
        <p:nvSpPr>
          <p:cNvPr id="2" name="1 CuadroTexto"/>
          <p:cNvSpPr txBox="1"/>
          <p:nvPr/>
        </p:nvSpPr>
        <p:spPr>
          <a:xfrm>
            <a:off x="343262" y="1260928"/>
            <a:ext cx="4437818" cy="369332"/>
          </a:xfrm>
          <a:prstGeom prst="rect">
            <a:avLst/>
          </a:prstGeom>
          <a:noFill/>
        </p:spPr>
        <p:txBody>
          <a:bodyPr wrap="none" rtlCol="0">
            <a:spAutoFit/>
          </a:bodyPr>
          <a:lstStyle/>
          <a:p>
            <a:r>
              <a:rPr lang="es-ES" b="1" dirty="0" smtClean="0">
                <a:solidFill>
                  <a:srgbClr val="C00000"/>
                </a:solidFill>
              </a:rPr>
              <a:t>Regla de Hund o de máxima multiplicidad</a:t>
            </a:r>
            <a:endParaRPr lang="es-ES" b="1" dirty="0">
              <a:solidFill>
                <a:srgbClr val="C00000"/>
              </a:solidFill>
            </a:endParaRPr>
          </a:p>
        </p:txBody>
      </p:sp>
      <p:sp>
        <p:nvSpPr>
          <p:cNvPr id="21" name="20 CuadroTexto"/>
          <p:cNvSpPr txBox="1"/>
          <p:nvPr/>
        </p:nvSpPr>
        <p:spPr>
          <a:xfrm>
            <a:off x="457200" y="1837146"/>
            <a:ext cx="8191500" cy="646331"/>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Mientras sea posible, los electrones de un mismo subnivel se distribuyen de modo solitario, evitando formar parejas en un mismo orbital.</a:t>
            </a:r>
            <a:endParaRPr lang="es-ES" dirty="0"/>
          </a:p>
        </p:txBody>
      </p:sp>
      <p:sp>
        <p:nvSpPr>
          <p:cNvPr id="22" name="21 CuadroTexto"/>
          <p:cNvSpPr txBox="1"/>
          <p:nvPr/>
        </p:nvSpPr>
        <p:spPr>
          <a:xfrm>
            <a:off x="378822" y="2821213"/>
            <a:ext cx="2099036" cy="369332"/>
          </a:xfrm>
          <a:prstGeom prst="rect">
            <a:avLst/>
          </a:prstGeom>
          <a:noFill/>
        </p:spPr>
        <p:txBody>
          <a:bodyPr wrap="none" rtlCol="0">
            <a:spAutoFit/>
          </a:bodyPr>
          <a:lstStyle/>
          <a:p>
            <a:r>
              <a:rPr lang="es-ES" b="1" dirty="0" smtClean="0">
                <a:solidFill>
                  <a:srgbClr val="C00000"/>
                </a:solidFill>
              </a:rPr>
              <a:t>Regla de Madelung</a:t>
            </a:r>
            <a:endParaRPr lang="es-ES" b="1" dirty="0">
              <a:solidFill>
                <a:srgbClr val="C00000"/>
              </a:solidFill>
            </a:endParaRPr>
          </a:p>
        </p:txBody>
      </p:sp>
      <p:sp>
        <p:nvSpPr>
          <p:cNvPr id="23" name="22 CuadroTexto"/>
          <p:cNvSpPr txBox="1"/>
          <p:nvPr/>
        </p:nvSpPr>
        <p:spPr>
          <a:xfrm>
            <a:off x="482600" y="3388361"/>
            <a:ext cx="8153399" cy="923330"/>
          </a:xfrm>
          <a:prstGeom prst="rect">
            <a:avLst/>
          </a:prstGeom>
          <a:solidFill>
            <a:srgbClr val="CCFF99"/>
          </a:solidFill>
          <a:effectLst>
            <a:outerShdw blurRad="50800" dist="38100" dir="18900000" algn="bl" rotWithShape="0">
              <a:prstClr val="black">
                <a:alpha val="40000"/>
              </a:prstClr>
            </a:outerShdw>
          </a:effectLst>
        </p:spPr>
        <p:txBody>
          <a:bodyPr wrap="square" rtlCol="0">
            <a:spAutoFit/>
          </a:bodyPr>
          <a:lstStyle/>
          <a:p>
            <a:pPr marL="352425" indent="-352425" algn="just">
              <a:buFont typeface="Wingdings"/>
              <a:buChar char="F"/>
            </a:pPr>
            <a:r>
              <a:rPr lang="es-ES" dirty="0" smtClean="0">
                <a:sym typeface="Wingdings"/>
              </a:rPr>
              <a:t>Tiene menor energía el orbital con un valor de </a:t>
            </a:r>
            <a:r>
              <a:rPr lang="es-ES" b="1" dirty="0" smtClean="0">
                <a:effectLst>
                  <a:outerShdw blurRad="38100" dist="38100" dir="2700000" algn="tl">
                    <a:srgbClr val="000000">
                      <a:alpha val="43137"/>
                    </a:srgbClr>
                  </a:outerShdw>
                </a:effectLst>
                <a:sym typeface="Wingdings"/>
              </a:rPr>
              <a:t>(n+l) </a:t>
            </a:r>
            <a:r>
              <a:rPr lang="es-ES" dirty="0" smtClean="0">
                <a:sym typeface="Wingdings"/>
              </a:rPr>
              <a:t>más bajo.</a:t>
            </a:r>
          </a:p>
          <a:p>
            <a:pPr marL="352425" indent="-352425" algn="just">
              <a:buFont typeface="Wingdings"/>
              <a:buChar char="F"/>
            </a:pPr>
            <a:endParaRPr lang="es-ES" dirty="0">
              <a:sym typeface="Wingdings"/>
            </a:endParaRPr>
          </a:p>
          <a:p>
            <a:pPr marL="352425" indent="-352425" algn="just">
              <a:buFont typeface="Wingdings"/>
              <a:buChar char="F"/>
            </a:pPr>
            <a:r>
              <a:rPr lang="es-ES" dirty="0" smtClean="0">
                <a:sym typeface="Wingdings"/>
              </a:rPr>
              <a:t>A igualdad de (n+l), tiene menor energía el orbital con un </a:t>
            </a:r>
            <a:r>
              <a:rPr lang="es-ES" b="1" dirty="0" smtClean="0">
                <a:effectLst>
                  <a:outerShdw blurRad="38100" dist="38100" dir="2700000" algn="tl">
                    <a:srgbClr val="000000">
                      <a:alpha val="43137"/>
                    </a:srgbClr>
                  </a:outerShdw>
                </a:effectLst>
                <a:sym typeface="Wingdings"/>
              </a:rPr>
              <a:t>n</a:t>
            </a:r>
            <a:r>
              <a:rPr lang="es-ES" dirty="0" smtClean="0">
                <a:sym typeface="Wingdings"/>
              </a:rPr>
              <a:t> más bajo.</a:t>
            </a:r>
            <a:endParaRPr lang="es-ES" dirty="0"/>
          </a:p>
        </p:txBody>
      </p:sp>
      <p:sp>
        <p:nvSpPr>
          <p:cNvPr id="13" name="12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14" name="13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5"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37</a:t>
            </a:fld>
            <a:endParaRPr lang="es-ES" dirty="0">
              <a:solidFill>
                <a:schemeClr val="accent6">
                  <a:lumMod val="50000"/>
                </a:schemeClr>
              </a:solidFill>
            </a:endParaRPr>
          </a:p>
        </p:txBody>
      </p:sp>
    </p:spTree>
    <p:extLst>
      <p:ext uri="{BB962C8B-B14F-4D97-AF65-F5344CB8AC3E}">
        <p14:creationId xmlns:p14="http://schemas.microsoft.com/office/powerpoint/2010/main" val="389082928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10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10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p:bldP spid="21" grpId="0" animBg="1"/>
      <p:bldP spid="22" grpId="0"/>
      <p:bldP spid="23"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20 CuadroTexto"/>
          <p:cNvSpPr txBox="1"/>
          <p:nvPr/>
        </p:nvSpPr>
        <p:spPr>
          <a:xfrm>
            <a:off x="512132" y="964393"/>
            <a:ext cx="1685077"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  9</a:t>
            </a:r>
          </a:p>
        </p:txBody>
      </p:sp>
      <p:sp>
        <p:nvSpPr>
          <p:cNvPr id="2" name="1 CuadroTexto"/>
          <p:cNvSpPr txBox="1"/>
          <p:nvPr/>
        </p:nvSpPr>
        <p:spPr>
          <a:xfrm>
            <a:off x="419100" y="1485900"/>
            <a:ext cx="8267700" cy="1200329"/>
          </a:xfrm>
          <a:prstGeom prst="rect">
            <a:avLst/>
          </a:prstGeom>
          <a:noFill/>
        </p:spPr>
        <p:txBody>
          <a:bodyPr wrap="square" rtlCol="0">
            <a:spAutoFit/>
          </a:bodyPr>
          <a:lstStyle/>
          <a:p>
            <a:r>
              <a:rPr lang="es-ES" dirty="0" smtClean="0"/>
              <a:t>Seis electrones caracterizados por los siguientes números cuánticos: (2,0,0,+1/2); (3,0,0,+1/2); (3,1,0,+1/2); (3,1,1,+1/2); (3,1,1,-1/2) y (3,2,1,+1/2).</a:t>
            </a:r>
          </a:p>
          <a:p>
            <a:r>
              <a:rPr lang="es-ES" dirty="0" smtClean="0"/>
              <a:t>a) Indica la situación de cada electrón; b) ¿Cuál es el de menor energía? ¿Y el de mayor energía?</a:t>
            </a:r>
            <a:endParaRPr lang="es-ES" dirty="0"/>
          </a:p>
        </p:txBody>
      </p:sp>
      <p:sp>
        <p:nvSpPr>
          <p:cNvPr id="20" name="19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22" name="21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23"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38</a:t>
            </a:fld>
            <a:endParaRPr lang="es-ES" dirty="0">
              <a:solidFill>
                <a:schemeClr val="accent6">
                  <a:lumMod val="50000"/>
                </a:schemeClr>
              </a:solidFill>
            </a:endParaRPr>
          </a:p>
        </p:txBody>
      </p:sp>
      <p:sp>
        <p:nvSpPr>
          <p:cNvPr id="7" name="6 CuadroTexto"/>
          <p:cNvSpPr txBox="1"/>
          <p:nvPr/>
        </p:nvSpPr>
        <p:spPr>
          <a:xfrm>
            <a:off x="588332" y="2907493"/>
            <a:ext cx="1813317"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  </a:t>
            </a:r>
            <a:r>
              <a:rPr lang="es-ES" b="1" dirty="0" smtClean="0">
                <a:solidFill>
                  <a:schemeClr val="bg1"/>
                </a:solidFill>
              </a:rPr>
              <a:t>10</a:t>
            </a:r>
            <a:endParaRPr lang="es-ES" b="1" dirty="0">
              <a:solidFill>
                <a:schemeClr val="bg1"/>
              </a:solidFill>
            </a:endParaRPr>
          </a:p>
        </p:txBody>
      </p:sp>
      <p:sp>
        <p:nvSpPr>
          <p:cNvPr id="8" name="7 CuadroTexto"/>
          <p:cNvSpPr txBox="1"/>
          <p:nvPr/>
        </p:nvSpPr>
        <p:spPr>
          <a:xfrm>
            <a:off x="495300" y="3429000"/>
            <a:ext cx="8267700" cy="646331"/>
          </a:xfrm>
          <a:prstGeom prst="rect">
            <a:avLst/>
          </a:prstGeom>
          <a:noFill/>
        </p:spPr>
        <p:txBody>
          <a:bodyPr wrap="square" rtlCol="0">
            <a:spAutoFit/>
          </a:bodyPr>
          <a:lstStyle/>
          <a:p>
            <a:r>
              <a:rPr lang="es-ES" dirty="0" smtClean="0"/>
              <a:t>Determina el número y tipo de orbitales existentes en el nivel n = 4. ¿Cuántos electrones caben en ese nivel?</a:t>
            </a:r>
            <a:endParaRPr lang="es-ES" dirty="0"/>
          </a:p>
        </p:txBody>
      </p:sp>
    </p:spTree>
    <p:extLst>
      <p:ext uri="{BB962C8B-B14F-4D97-AF65-F5344CB8AC3E}">
        <p14:creationId xmlns:p14="http://schemas.microsoft.com/office/powerpoint/2010/main" val="401369192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000"/>
                                        <p:tgtEl>
                                          <p:spTgt spid="2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1000"/>
                                        <p:tgtEl>
                                          <p:spTgt spid="7"/>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 grpId="0"/>
      <p:bldP spid="7" grpId="0" animBg="1"/>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19 CuadroTexto"/>
          <p:cNvSpPr txBox="1"/>
          <p:nvPr/>
        </p:nvSpPr>
        <p:spPr>
          <a:xfrm>
            <a:off x="331906" y="884070"/>
            <a:ext cx="4913194" cy="369332"/>
          </a:xfrm>
          <a:prstGeom prst="rect">
            <a:avLst/>
          </a:prstGeom>
          <a:noFill/>
        </p:spPr>
        <p:txBody>
          <a:bodyPr wrap="square" rtlCol="0">
            <a:spAutoFit/>
          </a:bodyPr>
          <a:lstStyle/>
          <a:p>
            <a:r>
              <a:rPr lang="es-ES" b="1" dirty="0" smtClean="0">
                <a:solidFill>
                  <a:srgbClr val="C00000"/>
                </a:solidFill>
              </a:rPr>
              <a:t>4.7. </a:t>
            </a:r>
            <a:r>
              <a:rPr lang="es-ES" b="1" dirty="0" smtClean="0">
                <a:solidFill>
                  <a:srgbClr val="00B050"/>
                </a:solidFill>
              </a:rPr>
              <a:t>Configuraciones electrónicas</a:t>
            </a:r>
            <a:endParaRPr lang="es-ES" b="1" dirty="0">
              <a:solidFill>
                <a:srgbClr val="00B050"/>
              </a:solidFill>
            </a:endParaRPr>
          </a:p>
        </p:txBody>
      </p:sp>
      <p:sp>
        <p:nvSpPr>
          <p:cNvPr id="177" name="Text Box 79"/>
          <p:cNvSpPr txBox="1">
            <a:spLocks noChangeArrowheads="1"/>
          </p:cNvSpPr>
          <p:nvPr/>
        </p:nvSpPr>
        <p:spPr bwMode="auto">
          <a:xfrm>
            <a:off x="692150" y="2616200"/>
            <a:ext cx="2133600" cy="28623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dirty="0">
                <a:latin typeface="+mn-lt"/>
              </a:rPr>
              <a:t>1s</a:t>
            </a:r>
          </a:p>
          <a:p>
            <a:pPr>
              <a:spcBef>
                <a:spcPct val="50000"/>
              </a:spcBef>
            </a:pPr>
            <a:r>
              <a:rPr lang="es-ES_tradnl" dirty="0">
                <a:latin typeface="+mn-lt"/>
              </a:rPr>
              <a:t>2s  2p</a:t>
            </a:r>
          </a:p>
          <a:p>
            <a:pPr>
              <a:spcBef>
                <a:spcPct val="50000"/>
              </a:spcBef>
            </a:pPr>
            <a:r>
              <a:rPr lang="es-ES_tradnl" dirty="0">
                <a:latin typeface="+mn-lt"/>
              </a:rPr>
              <a:t>3s  3p  3d</a:t>
            </a:r>
          </a:p>
          <a:p>
            <a:pPr>
              <a:spcBef>
                <a:spcPct val="50000"/>
              </a:spcBef>
            </a:pPr>
            <a:r>
              <a:rPr lang="es-ES_tradnl" dirty="0">
                <a:latin typeface="+mn-lt"/>
              </a:rPr>
              <a:t>4s  4p  4d  4f</a:t>
            </a:r>
          </a:p>
          <a:p>
            <a:pPr>
              <a:spcBef>
                <a:spcPct val="50000"/>
              </a:spcBef>
            </a:pPr>
            <a:r>
              <a:rPr lang="es-ES_tradnl" dirty="0">
                <a:latin typeface="+mn-lt"/>
              </a:rPr>
              <a:t>5s  5p  5d  5f  …</a:t>
            </a:r>
          </a:p>
          <a:p>
            <a:pPr>
              <a:spcBef>
                <a:spcPct val="50000"/>
              </a:spcBef>
            </a:pPr>
            <a:r>
              <a:rPr lang="es-ES_tradnl" dirty="0">
                <a:latin typeface="+mn-lt"/>
              </a:rPr>
              <a:t>6s  6p  6d  6f  …</a:t>
            </a:r>
          </a:p>
          <a:p>
            <a:pPr>
              <a:spcBef>
                <a:spcPct val="50000"/>
              </a:spcBef>
            </a:pPr>
            <a:r>
              <a:rPr lang="es-ES_tradnl" dirty="0">
                <a:latin typeface="+mn-lt"/>
              </a:rPr>
              <a:t>7s  7p  ...</a:t>
            </a:r>
          </a:p>
        </p:txBody>
      </p:sp>
      <p:sp>
        <p:nvSpPr>
          <p:cNvPr id="178" name="Line 233"/>
          <p:cNvSpPr>
            <a:spLocks noChangeShapeType="1"/>
          </p:cNvSpPr>
          <p:nvPr/>
        </p:nvSpPr>
        <p:spPr bwMode="auto">
          <a:xfrm flipV="1">
            <a:off x="685800" y="3022599"/>
            <a:ext cx="762000" cy="758825"/>
          </a:xfrm>
          <a:prstGeom prst="line">
            <a:avLst/>
          </a:prstGeom>
          <a:noFill/>
          <a:ln w="19050">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79" name="Line 234"/>
          <p:cNvSpPr>
            <a:spLocks noChangeShapeType="1"/>
          </p:cNvSpPr>
          <p:nvPr/>
        </p:nvSpPr>
        <p:spPr bwMode="auto">
          <a:xfrm flipV="1">
            <a:off x="698500" y="2781300"/>
            <a:ext cx="609600" cy="609600"/>
          </a:xfrm>
          <a:prstGeom prst="line">
            <a:avLst/>
          </a:prstGeom>
          <a:noFill/>
          <a:ln w="19050">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80" name="Line 235"/>
          <p:cNvSpPr>
            <a:spLocks noChangeShapeType="1"/>
          </p:cNvSpPr>
          <p:nvPr/>
        </p:nvSpPr>
        <p:spPr bwMode="auto">
          <a:xfrm flipV="1">
            <a:off x="635000" y="2330450"/>
            <a:ext cx="723900" cy="723900"/>
          </a:xfrm>
          <a:prstGeom prst="line">
            <a:avLst/>
          </a:prstGeom>
          <a:noFill/>
          <a:ln w="19050">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nvGrpSpPr>
          <p:cNvPr id="181" name="Group 244"/>
          <p:cNvGrpSpPr>
            <a:grpSpLocks/>
          </p:cNvGrpSpPr>
          <p:nvPr/>
        </p:nvGrpSpPr>
        <p:grpSpPr bwMode="auto">
          <a:xfrm>
            <a:off x="2965450" y="1592730"/>
            <a:ext cx="5492750" cy="4540250"/>
            <a:chOff x="1524" y="816"/>
            <a:chExt cx="3852" cy="3156"/>
          </a:xfrm>
        </p:grpSpPr>
        <p:grpSp>
          <p:nvGrpSpPr>
            <p:cNvPr id="182" name="Group 243"/>
            <p:cNvGrpSpPr>
              <a:grpSpLocks/>
            </p:cNvGrpSpPr>
            <p:nvPr/>
          </p:nvGrpSpPr>
          <p:grpSpPr bwMode="auto">
            <a:xfrm>
              <a:off x="1524" y="1044"/>
              <a:ext cx="3852" cy="408"/>
              <a:chOff x="1524" y="1044"/>
              <a:chExt cx="3852" cy="408"/>
            </a:xfrm>
          </p:grpSpPr>
          <p:sp>
            <p:nvSpPr>
              <p:cNvPr id="198" name="Line 95"/>
              <p:cNvSpPr>
                <a:spLocks noChangeShapeType="1"/>
              </p:cNvSpPr>
              <p:nvPr/>
            </p:nvSpPr>
            <p:spPr bwMode="auto">
              <a:xfrm>
                <a:off x="2256" y="1236"/>
                <a:ext cx="2016" cy="0"/>
              </a:xfrm>
              <a:prstGeom prst="line">
                <a:avLst/>
              </a:prstGeom>
              <a:noFill/>
              <a:ln w="28575">
                <a:solidFill>
                  <a:srgbClr val="0000FF"/>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99" name="Line 100"/>
              <p:cNvSpPr>
                <a:spLocks noChangeShapeType="1"/>
              </p:cNvSpPr>
              <p:nvPr/>
            </p:nvSpPr>
            <p:spPr bwMode="auto">
              <a:xfrm>
                <a:off x="1536" y="1044"/>
                <a:ext cx="3840" cy="0"/>
              </a:xfrm>
              <a:prstGeom prst="line">
                <a:avLst/>
              </a:prstGeom>
              <a:noFill/>
              <a:ln w="28575">
                <a:solidFill>
                  <a:srgbClr val="0000FF"/>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00" name="Line 101"/>
              <p:cNvSpPr>
                <a:spLocks noChangeShapeType="1"/>
              </p:cNvSpPr>
              <p:nvPr/>
            </p:nvSpPr>
            <p:spPr bwMode="auto">
              <a:xfrm>
                <a:off x="1524" y="1452"/>
                <a:ext cx="3852" cy="0"/>
              </a:xfrm>
              <a:prstGeom prst="line">
                <a:avLst/>
              </a:prstGeom>
              <a:noFill/>
              <a:ln w="28575">
                <a:solidFill>
                  <a:srgbClr val="0000FF"/>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grpSp>
          <p:nvGrpSpPr>
            <p:cNvPr id="183" name="Group 241"/>
            <p:cNvGrpSpPr>
              <a:grpSpLocks/>
            </p:cNvGrpSpPr>
            <p:nvPr/>
          </p:nvGrpSpPr>
          <p:grpSpPr bwMode="auto">
            <a:xfrm>
              <a:off x="1524" y="816"/>
              <a:ext cx="3852" cy="3156"/>
              <a:chOff x="1524" y="816"/>
              <a:chExt cx="3852" cy="3156"/>
            </a:xfrm>
          </p:grpSpPr>
          <p:grpSp>
            <p:nvGrpSpPr>
              <p:cNvPr id="184" name="Group 240"/>
              <p:cNvGrpSpPr>
                <a:grpSpLocks/>
              </p:cNvGrpSpPr>
              <p:nvPr/>
            </p:nvGrpSpPr>
            <p:grpSpPr bwMode="auto">
              <a:xfrm>
                <a:off x="1524" y="816"/>
                <a:ext cx="3852" cy="3156"/>
                <a:chOff x="1524" y="816"/>
                <a:chExt cx="3852" cy="3156"/>
              </a:xfrm>
            </p:grpSpPr>
            <p:sp>
              <p:nvSpPr>
                <p:cNvPr id="187" name="Rectangle 81"/>
                <p:cNvSpPr>
                  <a:spLocks noChangeArrowheads="1"/>
                </p:cNvSpPr>
                <p:nvPr/>
              </p:nvSpPr>
              <p:spPr bwMode="auto">
                <a:xfrm>
                  <a:off x="2256" y="1044"/>
                  <a:ext cx="2016" cy="186"/>
                </a:xfrm>
                <a:prstGeom prst="rect">
                  <a:avLst/>
                </a:prstGeom>
                <a:solidFill>
                  <a:srgbClr val="66FFFF"/>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88" name="Rectangle 87"/>
                <p:cNvSpPr>
                  <a:spLocks noChangeArrowheads="1"/>
                </p:cNvSpPr>
                <p:nvPr/>
              </p:nvSpPr>
              <p:spPr bwMode="auto">
                <a:xfrm>
                  <a:off x="2250" y="1242"/>
                  <a:ext cx="2016" cy="204"/>
                </a:xfrm>
                <a:prstGeom prst="rect">
                  <a:avLst/>
                </a:prstGeom>
                <a:solidFill>
                  <a:srgbClr val="E5FFFF"/>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89" name="Rectangle 89"/>
                <p:cNvSpPr>
                  <a:spLocks noChangeArrowheads="1"/>
                </p:cNvSpPr>
                <p:nvPr/>
              </p:nvSpPr>
              <p:spPr bwMode="auto">
                <a:xfrm>
                  <a:off x="4272" y="1044"/>
                  <a:ext cx="1098" cy="408"/>
                </a:xfrm>
                <a:prstGeom prst="rect">
                  <a:avLst/>
                </a:prstGeom>
                <a:solidFill>
                  <a:srgbClr val="FFFF00"/>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90" name="Rectangle 91"/>
                <p:cNvSpPr>
                  <a:spLocks noChangeArrowheads="1"/>
                </p:cNvSpPr>
                <p:nvPr/>
              </p:nvSpPr>
              <p:spPr bwMode="auto">
                <a:xfrm>
                  <a:off x="1536" y="1044"/>
                  <a:ext cx="702" cy="402"/>
                </a:xfrm>
                <a:prstGeom prst="rect">
                  <a:avLst/>
                </a:prstGeom>
                <a:solidFill>
                  <a:srgbClr val="FFFF00"/>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91" name="Rectangle 93"/>
                <p:cNvSpPr>
                  <a:spLocks noChangeArrowheads="1"/>
                </p:cNvSpPr>
                <p:nvPr/>
              </p:nvSpPr>
              <p:spPr bwMode="auto">
                <a:xfrm>
                  <a:off x="1536" y="822"/>
                  <a:ext cx="3834" cy="216"/>
                </a:xfrm>
                <a:prstGeom prst="rect">
                  <a:avLst/>
                </a:prstGeom>
                <a:solidFill>
                  <a:srgbClr val="99FF33"/>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92" name="Text Box 102"/>
                <p:cNvSpPr txBox="1">
                  <a:spLocks noChangeArrowheads="1"/>
                </p:cNvSpPr>
                <p:nvPr/>
              </p:nvSpPr>
              <p:spPr bwMode="auto">
                <a:xfrm>
                  <a:off x="1600" y="816"/>
                  <a:ext cx="3714" cy="2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s-ES_tradnl" sz="1600" dirty="0">
                      <a:solidFill>
                        <a:srgbClr val="0000FF"/>
                      </a:solidFill>
                      <a:latin typeface="+mn-lt"/>
                    </a:rPr>
                    <a:t>Configuración electrónica de algunos elementos</a:t>
                  </a:r>
                </a:p>
              </p:txBody>
            </p:sp>
            <p:sp>
              <p:nvSpPr>
                <p:cNvPr id="193" name="Text Box 103"/>
                <p:cNvSpPr txBox="1">
                  <a:spLocks noChangeArrowheads="1"/>
                </p:cNvSpPr>
                <p:nvPr/>
              </p:nvSpPr>
              <p:spPr bwMode="auto">
                <a:xfrm>
                  <a:off x="1528" y="1092"/>
                  <a:ext cx="792" cy="2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latin typeface="+mn-lt"/>
                    </a:rPr>
                    <a:t>Elemento</a:t>
                  </a:r>
                </a:p>
              </p:txBody>
            </p:sp>
            <p:sp>
              <p:nvSpPr>
                <p:cNvPr id="194" name="Text Box 104"/>
                <p:cNvSpPr txBox="1">
                  <a:spLocks noChangeArrowheads="1"/>
                </p:cNvSpPr>
                <p:nvPr/>
              </p:nvSpPr>
              <p:spPr bwMode="auto">
                <a:xfrm>
                  <a:off x="4320" y="1092"/>
                  <a:ext cx="1044" cy="2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latin typeface="+mn-lt"/>
                    </a:rPr>
                    <a:t>Configuración</a:t>
                  </a:r>
                </a:p>
              </p:txBody>
            </p:sp>
            <p:sp>
              <p:nvSpPr>
                <p:cNvPr id="195" name="Rectangle 105"/>
                <p:cNvSpPr>
                  <a:spLocks noChangeArrowheads="1"/>
                </p:cNvSpPr>
                <p:nvPr/>
              </p:nvSpPr>
              <p:spPr bwMode="auto">
                <a:xfrm>
                  <a:off x="1524" y="828"/>
                  <a:ext cx="3852" cy="3144"/>
                </a:xfrm>
                <a:prstGeom prst="rect">
                  <a:avLst/>
                </a:prstGeom>
                <a:noFill/>
                <a:ln w="38100">
                  <a:solidFill>
                    <a:srgbClr val="0000FF"/>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96" name="Text Box 106"/>
                <p:cNvSpPr txBox="1">
                  <a:spLocks noChangeArrowheads="1"/>
                </p:cNvSpPr>
                <p:nvPr/>
              </p:nvSpPr>
              <p:spPr bwMode="auto">
                <a:xfrm>
                  <a:off x="2988" y="1020"/>
                  <a:ext cx="820" cy="2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b="1" dirty="0">
                      <a:solidFill>
                        <a:schemeClr val="accent2"/>
                      </a:solidFill>
                      <a:latin typeface="+mn-lt"/>
                    </a:rPr>
                    <a:t>Orbitales</a:t>
                  </a:r>
                </a:p>
              </p:txBody>
            </p:sp>
            <p:sp>
              <p:nvSpPr>
                <p:cNvPr id="197" name="Text Box 107"/>
                <p:cNvSpPr txBox="1">
                  <a:spLocks noChangeArrowheads="1"/>
                </p:cNvSpPr>
                <p:nvPr/>
              </p:nvSpPr>
              <p:spPr bwMode="auto">
                <a:xfrm>
                  <a:off x="2304" y="1206"/>
                  <a:ext cx="1941" cy="2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latin typeface="+mn-lt"/>
                    </a:rPr>
                    <a:t>1s    2s    2p</a:t>
                  </a:r>
                  <a:r>
                    <a:rPr lang="es-ES_tradnl" sz="1600" baseline="-25000" dirty="0">
                      <a:latin typeface="+mn-lt"/>
                    </a:rPr>
                    <a:t>x </a:t>
                  </a:r>
                  <a:r>
                    <a:rPr lang="es-ES_tradnl" sz="1600" dirty="0">
                      <a:latin typeface="+mn-lt"/>
                    </a:rPr>
                    <a:t>   2p</a:t>
                  </a:r>
                  <a:r>
                    <a:rPr lang="es-ES_tradnl" sz="1600" baseline="-25000" dirty="0">
                      <a:latin typeface="+mn-lt"/>
                    </a:rPr>
                    <a:t>y </a:t>
                  </a:r>
                  <a:r>
                    <a:rPr lang="es-ES_tradnl" sz="1600" dirty="0">
                      <a:latin typeface="+mn-lt"/>
                    </a:rPr>
                    <a:t>   2p</a:t>
                  </a:r>
                  <a:r>
                    <a:rPr lang="es-ES_tradnl" sz="1600" baseline="-25000" dirty="0">
                      <a:latin typeface="+mn-lt"/>
                    </a:rPr>
                    <a:t>z    </a:t>
                  </a:r>
                  <a:r>
                    <a:rPr lang="es-ES_tradnl" sz="1600" dirty="0">
                      <a:latin typeface="+mn-lt"/>
                    </a:rPr>
                    <a:t>3s</a:t>
                  </a:r>
                </a:p>
              </p:txBody>
            </p:sp>
          </p:grpSp>
          <p:sp>
            <p:nvSpPr>
              <p:cNvPr id="185" name="Line 97"/>
              <p:cNvSpPr>
                <a:spLocks noChangeShapeType="1"/>
              </p:cNvSpPr>
              <p:nvPr/>
            </p:nvSpPr>
            <p:spPr bwMode="auto">
              <a:xfrm>
                <a:off x="2244" y="1044"/>
                <a:ext cx="6" cy="2928"/>
              </a:xfrm>
              <a:prstGeom prst="line">
                <a:avLst/>
              </a:prstGeom>
              <a:noFill/>
              <a:ln w="28575">
                <a:solidFill>
                  <a:srgbClr val="0000FF"/>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186" name="Line 98"/>
              <p:cNvSpPr>
                <a:spLocks noChangeShapeType="1"/>
              </p:cNvSpPr>
              <p:nvPr/>
            </p:nvSpPr>
            <p:spPr bwMode="auto">
              <a:xfrm>
                <a:off x="4272" y="1044"/>
                <a:ext cx="0" cy="2928"/>
              </a:xfrm>
              <a:prstGeom prst="line">
                <a:avLst/>
              </a:prstGeom>
              <a:noFill/>
              <a:ln w="28575">
                <a:solidFill>
                  <a:srgbClr val="0000FF"/>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grpSp>
      <p:sp>
        <p:nvSpPr>
          <p:cNvPr id="203" name="Line 110"/>
          <p:cNvSpPr>
            <a:spLocks noChangeShapeType="1"/>
          </p:cNvSpPr>
          <p:nvPr/>
        </p:nvSpPr>
        <p:spPr bwMode="auto">
          <a:xfrm flipV="1">
            <a:off x="4195233" y="2606082"/>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14" name="Line 121"/>
          <p:cNvSpPr>
            <a:spLocks noChangeShapeType="1"/>
          </p:cNvSpPr>
          <p:nvPr/>
        </p:nvSpPr>
        <p:spPr bwMode="auto">
          <a:xfrm flipV="1">
            <a:off x="4195233" y="3800586"/>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15" name="Line 122"/>
          <p:cNvSpPr>
            <a:spLocks noChangeShapeType="1"/>
          </p:cNvSpPr>
          <p:nvPr/>
        </p:nvSpPr>
        <p:spPr bwMode="auto">
          <a:xfrm>
            <a:off x="4330700" y="3811962"/>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17" name="Line 124"/>
          <p:cNvSpPr>
            <a:spLocks noChangeShapeType="1"/>
          </p:cNvSpPr>
          <p:nvPr/>
        </p:nvSpPr>
        <p:spPr bwMode="auto">
          <a:xfrm flipV="1">
            <a:off x="4195233" y="3402418"/>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18" name="Line 125"/>
          <p:cNvSpPr>
            <a:spLocks noChangeShapeType="1"/>
          </p:cNvSpPr>
          <p:nvPr/>
        </p:nvSpPr>
        <p:spPr bwMode="auto">
          <a:xfrm>
            <a:off x="4330700" y="3413794"/>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20" name="Line 127"/>
          <p:cNvSpPr>
            <a:spLocks noChangeShapeType="1"/>
          </p:cNvSpPr>
          <p:nvPr/>
        </p:nvSpPr>
        <p:spPr bwMode="auto">
          <a:xfrm flipV="1">
            <a:off x="4195233" y="3004250"/>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21" name="Line 128"/>
          <p:cNvSpPr>
            <a:spLocks noChangeShapeType="1"/>
          </p:cNvSpPr>
          <p:nvPr/>
        </p:nvSpPr>
        <p:spPr bwMode="auto">
          <a:xfrm>
            <a:off x="4330700" y="3015626"/>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28" name="Text Box 236"/>
          <p:cNvSpPr txBox="1">
            <a:spLocks noChangeArrowheads="1"/>
          </p:cNvSpPr>
          <p:nvPr/>
        </p:nvSpPr>
        <p:spPr bwMode="auto">
          <a:xfrm>
            <a:off x="3232150" y="2570630"/>
            <a:ext cx="514350" cy="35148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ct val="110000"/>
              </a:lnSpc>
              <a:spcBef>
                <a:spcPct val="50000"/>
              </a:spcBef>
            </a:pPr>
            <a:r>
              <a:rPr lang="es-ES_tradnl" sz="1600" dirty="0">
                <a:solidFill>
                  <a:srgbClr val="3366FF"/>
                </a:solidFill>
                <a:latin typeface="Arial" charset="0"/>
              </a:rPr>
              <a:t>H</a:t>
            </a:r>
          </a:p>
          <a:p>
            <a:pPr>
              <a:lnSpc>
                <a:spcPct val="110000"/>
              </a:lnSpc>
              <a:spcBef>
                <a:spcPct val="50000"/>
              </a:spcBef>
            </a:pPr>
            <a:r>
              <a:rPr lang="es-ES_tradnl" sz="1600" dirty="0">
                <a:solidFill>
                  <a:srgbClr val="3366FF"/>
                </a:solidFill>
                <a:latin typeface="Arial" charset="0"/>
              </a:rPr>
              <a:t>He</a:t>
            </a:r>
          </a:p>
          <a:p>
            <a:pPr>
              <a:lnSpc>
                <a:spcPct val="110000"/>
              </a:lnSpc>
              <a:spcBef>
                <a:spcPct val="50000"/>
              </a:spcBef>
            </a:pPr>
            <a:r>
              <a:rPr lang="es-ES_tradnl" sz="1600" dirty="0">
                <a:solidFill>
                  <a:srgbClr val="3366FF"/>
                </a:solidFill>
                <a:latin typeface="Arial" charset="0"/>
              </a:rPr>
              <a:t>Li</a:t>
            </a:r>
          </a:p>
          <a:p>
            <a:pPr>
              <a:lnSpc>
                <a:spcPct val="110000"/>
              </a:lnSpc>
              <a:spcBef>
                <a:spcPct val="50000"/>
              </a:spcBef>
            </a:pPr>
            <a:r>
              <a:rPr lang="es-ES_tradnl" sz="1600" dirty="0">
                <a:solidFill>
                  <a:srgbClr val="3366FF"/>
                </a:solidFill>
                <a:latin typeface="Arial" charset="0"/>
              </a:rPr>
              <a:t>C</a:t>
            </a:r>
          </a:p>
          <a:p>
            <a:pPr>
              <a:lnSpc>
                <a:spcPct val="110000"/>
              </a:lnSpc>
              <a:spcBef>
                <a:spcPct val="50000"/>
              </a:spcBef>
            </a:pPr>
            <a:r>
              <a:rPr lang="es-ES_tradnl" sz="1600" dirty="0">
                <a:solidFill>
                  <a:srgbClr val="3366FF"/>
                </a:solidFill>
                <a:latin typeface="Arial" charset="0"/>
              </a:rPr>
              <a:t>N</a:t>
            </a:r>
          </a:p>
          <a:p>
            <a:pPr>
              <a:lnSpc>
                <a:spcPct val="110000"/>
              </a:lnSpc>
              <a:spcBef>
                <a:spcPct val="50000"/>
              </a:spcBef>
            </a:pPr>
            <a:r>
              <a:rPr lang="es-ES_tradnl" sz="1600" dirty="0">
                <a:solidFill>
                  <a:srgbClr val="3366FF"/>
                </a:solidFill>
                <a:latin typeface="Arial" charset="0"/>
              </a:rPr>
              <a:t>O</a:t>
            </a:r>
          </a:p>
          <a:p>
            <a:pPr>
              <a:lnSpc>
                <a:spcPct val="110000"/>
              </a:lnSpc>
              <a:spcBef>
                <a:spcPct val="50000"/>
              </a:spcBef>
            </a:pPr>
            <a:r>
              <a:rPr lang="es-ES_tradnl" sz="1600" dirty="0">
                <a:solidFill>
                  <a:srgbClr val="3366FF"/>
                </a:solidFill>
                <a:latin typeface="Arial" charset="0"/>
              </a:rPr>
              <a:t>F</a:t>
            </a:r>
          </a:p>
          <a:p>
            <a:pPr>
              <a:lnSpc>
                <a:spcPct val="110000"/>
              </a:lnSpc>
              <a:spcBef>
                <a:spcPct val="50000"/>
              </a:spcBef>
            </a:pPr>
            <a:r>
              <a:rPr lang="es-ES_tradnl" sz="1600" dirty="0">
                <a:solidFill>
                  <a:srgbClr val="3366FF"/>
                </a:solidFill>
                <a:latin typeface="Arial" charset="0"/>
              </a:rPr>
              <a:t>Ne</a:t>
            </a:r>
          </a:p>
          <a:p>
            <a:pPr>
              <a:lnSpc>
                <a:spcPct val="110000"/>
              </a:lnSpc>
              <a:spcBef>
                <a:spcPct val="50000"/>
              </a:spcBef>
            </a:pPr>
            <a:r>
              <a:rPr lang="es-ES_tradnl" sz="1600" dirty="0">
                <a:solidFill>
                  <a:srgbClr val="3366FF"/>
                </a:solidFill>
                <a:latin typeface="Arial" charset="0"/>
              </a:rPr>
              <a:t>Na</a:t>
            </a:r>
          </a:p>
        </p:txBody>
      </p:sp>
      <p:sp>
        <p:nvSpPr>
          <p:cNvPr id="252" name="Line 158"/>
          <p:cNvSpPr>
            <a:spLocks noChangeShapeType="1"/>
          </p:cNvSpPr>
          <p:nvPr/>
        </p:nvSpPr>
        <p:spPr bwMode="auto">
          <a:xfrm flipV="1">
            <a:off x="4609394" y="3792023"/>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53" name="Line 159"/>
          <p:cNvSpPr>
            <a:spLocks noChangeShapeType="1"/>
          </p:cNvSpPr>
          <p:nvPr/>
        </p:nvSpPr>
        <p:spPr bwMode="auto">
          <a:xfrm>
            <a:off x="4747683" y="3803378"/>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55" name="Line 161"/>
          <p:cNvSpPr>
            <a:spLocks noChangeShapeType="1"/>
          </p:cNvSpPr>
          <p:nvPr/>
        </p:nvSpPr>
        <p:spPr bwMode="auto">
          <a:xfrm flipV="1">
            <a:off x="4678539" y="3405934"/>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74" name="Line 180"/>
          <p:cNvSpPr>
            <a:spLocks noChangeShapeType="1"/>
          </p:cNvSpPr>
          <p:nvPr/>
        </p:nvSpPr>
        <p:spPr bwMode="auto">
          <a:xfrm flipV="1">
            <a:off x="5146087" y="3792023"/>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nvGrpSpPr>
          <p:cNvPr id="5" name="4 Grupo"/>
          <p:cNvGrpSpPr/>
          <p:nvPr/>
        </p:nvGrpSpPr>
        <p:grpSpPr>
          <a:xfrm>
            <a:off x="4195233" y="4972998"/>
            <a:ext cx="1907352" cy="272368"/>
            <a:chOff x="4195233" y="4972998"/>
            <a:chExt cx="1907352" cy="272368"/>
          </a:xfrm>
        </p:grpSpPr>
        <p:sp>
          <p:nvSpPr>
            <p:cNvPr id="205" name="Line 112"/>
            <p:cNvSpPr>
              <a:spLocks noChangeShapeType="1"/>
            </p:cNvSpPr>
            <p:nvPr/>
          </p:nvSpPr>
          <p:spPr bwMode="auto">
            <a:xfrm flipV="1">
              <a:off x="4195233" y="4995089"/>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06" name="Line 113"/>
            <p:cNvSpPr>
              <a:spLocks noChangeShapeType="1"/>
            </p:cNvSpPr>
            <p:nvPr/>
          </p:nvSpPr>
          <p:spPr bwMode="auto">
            <a:xfrm>
              <a:off x="4330700" y="5006465"/>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43" name="Line 149"/>
            <p:cNvSpPr>
              <a:spLocks noChangeShapeType="1"/>
            </p:cNvSpPr>
            <p:nvPr/>
          </p:nvSpPr>
          <p:spPr bwMode="auto">
            <a:xfrm flipV="1">
              <a:off x="4609394" y="4984354"/>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44" name="Line 150"/>
            <p:cNvSpPr>
              <a:spLocks noChangeShapeType="1"/>
            </p:cNvSpPr>
            <p:nvPr/>
          </p:nvSpPr>
          <p:spPr bwMode="auto">
            <a:xfrm>
              <a:off x="4747683" y="4995709"/>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66" name="Line 172"/>
            <p:cNvSpPr>
              <a:spLocks noChangeShapeType="1"/>
            </p:cNvSpPr>
            <p:nvPr/>
          </p:nvSpPr>
          <p:spPr bwMode="auto">
            <a:xfrm flipV="1">
              <a:off x="5053894" y="4984354"/>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67" name="Line 173"/>
            <p:cNvSpPr>
              <a:spLocks noChangeShapeType="1"/>
            </p:cNvSpPr>
            <p:nvPr/>
          </p:nvSpPr>
          <p:spPr bwMode="auto">
            <a:xfrm>
              <a:off x="5192183" y="4995709"/>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85" name="Line 191"/>
            <p:cNvSpPr>
              <a:spLocks noChangeShapeType="1"/>
            </p:cNvSpPr>
            <p:nvPr/>
          </p:nvSpPr>
          <p:spPr bwMode="auto">
            <a:xfrm flipV="1">
              <a:off x="5537905" y="4984354"/>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86" name="Line 192"/>
            <p:cNvSpPr>
              <a:spLocks noChangeShapeType="1"/>
            </p:cNvSpPr>
            <p:nvPr/>
          </p:nvSpPr>
          <p:spPr bwMode="auto">
            <a:xfrm>
              <a:off x="5676194" y="4995709"/>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02" name="Line 208"/>
            <p:cNvSpPr>
              <a:spLocks noChangeShapeType="1"/>
            </p:cNvSpPr>
            <p:nvPr/>
          </p:nvSpPr>
          <p:spPr bwMode="auto">
            <a:xfrm flipV="1">
              <a:off x="6102585" y="4972998"/>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grpSp>
        <p:nvGrpSpPr>
          <p:cNvPr id="6" name="5 Grupo"/>
          <p:cNvGrpSpPr/>
          <p:nvPr/>
        </p:nvGrpSpPr>
        <p:grpSpPr>
          <a:xfrm>
            <a:off x="4195233" y="5381798"/>
            <a:ext cx="1964972" cy="261736"/>
            <a:chOff x="4195233" y="5381798"/>
            <a:chExt cx="1964972" cy="261736"/>
          </a:xfrm>
        </p:grpSpPr>
        <p:sp>
          <p:nvSpPr>
            <p:cNvPr id="223" name="Line 130"/>
            <p:cNvSpPr>
              <a:spLocks noChangeShapeType="1"/>
            </p:cNvSpPr>
            <p:nvPr/>
          </p:nvSpPr>
          <p:spPr bwMode="auto">
            <a:xfrm flipV="1">
              <a:off x="4195233" y="5393257"/>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24" name="Line 131"/>
            <p:cNvSpPr>
              <a:spLocks noChangeShapeType="1"/>
            </p:cNvSpPr>
            <p:nvPr/>
          </p:nvSpPr>
          <p:spPr bwMode="auto">
            <a:xfrm>
              <a:off x="4330700" y="5404633"/>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58" name="Line 164"/>
            <p:cNvSpPr>
              <a:spLocks noChangeShapeType="1"/>
            </p:cNvSpPr>
            <p:nvPr/>
          </p:nvSpPr>
          <p:spPr bwMode="auto">
            <a:xfrm flipV="1">
              <a:off x="4609394" y="5381798"/>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59" name="Line 165"/>
            <p:cNvSpPr>
              <a:spLocks noChangeShapeType="1"/>
            </p:cNvSpPr>
            <p:nvPr/>
          </p:nvSpPr>
          <p:spPr bwMode="auto">
            <a:xfrm>
              <a:off x="4747683" y="5393153"/>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78" name="Line 184"/>
            <p:cNvSpPr>
              <a:spLocks noChangeShapeType="1"/>
            </p:cNvSpPr>
            <p:nvPr/>
          </p:nvSpPr>
          <p:spPr bwMode="auto">
            <a:xfrm flipV="1">
              <a:off x="5053894" y="5381798"/>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79" name="Line 185"/>
            <p:cNvSpPr>
              <a:spLocks noChangeShapeType="1"/>
            </p:cNvSpPr>
            <p:nvPr/>
          </p:nvSpPr>
          <p:spPr bwMode="auto">
            <a:xfrm>
              <a:off x="5192183" y="5393153"/>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95" name="Line 201"/>
            <p:cNvSpPr>
              <a:spLocks noChangeShapeType="1"/>
            </p:cNvSpPr>
            <p:nvPr/>
          </p:nvSpPr>
          <p:spPr bwMode="auto">
            <a:xfrm flipV="1">
              <a:off x="5537905" y="5381798"/>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96" name="Line 202"/>
            <p:cNvSpPr>
              <a:spLocks noChangeShapeType="1"/>
            </p:cNvSpPr>
            <p:nvPr/>
          </p:nvSpPr>
          <p:spPr bwMode="auto">
            <a:xfrm>
              <a:off x="5676194" y="5393153"/>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09" name="Line 215"/>
            <p:cNvSpPr>
              <a:spLocks noChangeShapeType="1"/>
            </p:cNvSpPr>
            <p:nvPr/>
          </p:nvSpPr>
          <p:spPr bwMode="auto">
            <a:xfrm flipV="1">
              <a:off x="6021916" y="5381798"/>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10" name="Line 216"/>
            <p:cNvSpPr>
              <a:spLocks noChangeShapeType="1"/>
            </p:cNvSpPr>
            <p:nvPr/>
          </p:nvSpPr>
          <p:spPr bwMode="auto">
            <a:xfrm>
              <a:off x="6160205" y="5393153"/>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grpSp>
        <p:nvGrpSpPr>
          <p:cNvPr id="2" name="1 Grupo"/>
          <p:cNvGrpSpPr/>
          <p:nvPr/>
        </p:nvGrpSpPr>
        <p:grpSpPr>
          <a:xfrm>
            <a:off x="4127500" y="2576980"/>
            <a:ext cx="2552700" cy="3498850"/>
            <a:chOff x="4127500" y="2576980"/>
            <a:chExt cx="2552700" cy="3498850"/>
          </a:xfrm>
        </p:grpSpPr>
        <p:sp>
          <p:nvSpPr>
            <p:cNvPr id="202" name="Rectangle 109"/>
            <p:cNvSpPr>
              <a:spLocks noChangeArrowheads="1"/>
            </p:cNvSpPr>
            <p:nvPr/>
          </p:nvSpPr>
          <p:spPr bwMode="auto">
            <a:xfrm>
              <a:off x="4127500" y="2583330"/>
              <a:ext cx="304800" cy="307158"/>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04" name="Rectangle 111"/>
            <p:cNvSpPr>
              <a:spLocks noChangeArrowheads="1"/>
            </p:cNvSpPr>
            <p:nvPr/>
          </p:nvSpPr>
          <p:spPr bwMode="auto">
            <a:xfrm>
              <a:off x="4127500" y="4972337"/>
              <a:ext cx="304800" cy="307158"/>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07" name="Rectangle 114"/>
            <p:cNvSpPr>
              <a:spLocks noChangeArrowheads="1"/>
            </p:cNvSpPr>
            <p:nvPr/>
          </p:nvSpPr>
          <p:spPr bwMode="auto">
            <a:xfrm>
              <a:off x="4127500" y="4574169"/>
              <a:ext cx="304800" cy="307158"/>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10" name="Rectangle 117"/>
            <p:cNvSpPr>
              <a:spLocks noChangeArrowheads="1"/>
            </p:cNvSpPr>
            <p:nvPr/>
          </p:nvSpPr>
          <p:spPr bwMode="auto">
            <a:xfrm>
              <a:off x="4127500" y="4176001"/>
              <a:ext cx="304800" cy="307158"/>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13" name="Rectangle 120"/>
            <p:cNvSpPr>
              <a:spLocks noChangeArrowheads="1"/>
            </p:cNvSpPr>
            <p:nvPr/>
          </p:nvSpPr>
          <p:spPr bwMode="auto">
            <a:xfrm>
              <a:off x="4127500" y="3777833"/>
              <a:ext cx="304800" cy="307158"/>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16" name="Rectangle 123"/>
            <p:cNvSpPr>
              <a:spLocks noChangeArrowheads="1"/>
            </p:cNvSpPr>
            <p:nvPr/>
          </p:nvSpPr>
          <p:spPr bwMode="auto">
            <a:xfrm>
              <a:off x="4127500" y="3379666"/>
              <a:ext cx="304800" cy="307158"/>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19" name="Rectangle 126"/>
            <p:cNvSpPr>
              <a:spLocks noChangeArrowheads="1"/>
            </p:cNvSpPr>
            <p:nvPr/>
          </p:nvSpPr>
          <p:spPr bwMode="auto">
            <a:xfrm>
              <a:off x="4127500" y="2981498"/>
              <a:ext cx="304800" cy="307158"/>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22" name="Rectangle 129"/>
            <p:cNvSpPr>
              <a:spLocks noChangeArrowheads="1"/>
            </p:cNvSpPr>
            <p:nvPr/>
          </p:nvSpPr>
          <p:spPr bwMode="auto">
            <a:xfrm>
              <a:off x="4127500" y="5370504"/>
              <a:ext cx="304800" cy="307158"/>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25" name="Rectangle 132"/>
            <p:cNvSpPr>
              <a:spLocks noChangeArrowheads="1"/>
            </p:cNvSpPr>
            <p:nvPr/>
          </p:nvSpPr>
          <p:spPr bwMode="auto">
            <a:xfrm>
              <a:off x="4127500" y="5768672"/>
              <a:ext cx="304800" cy="307158"/>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30" name="Rectangle 136"/>
            <p:cNvSpPr>
              <a:spLocks noChangeArrowheads="1"/>
            </p:cNvSpPr>
            <p:nvPr/>
          </p:nvSpPr>
          <p:spPr bwMode="auto">
            <a:xfrm>
              <a:off x="6369050" y="2576980"/>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31" name="Rectangle 137"/>
            <p:cNvSpPr>
              <a:spLocks noChangeArrowheads="1"/>
            </p:cNvSpPr>
            <p:nvPr/>
          </p:nvSpPr>
          <p:spPr bwMode="auto">
            <a:xfrm>
              <a:off x="6369050" y="4961643"/>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32" name="Rectangle 138"/>
            <p:cNvSpPr>
              <a:spLocks noChangeArrowheads="1"/>
            </p:cNvSpPr>
            <p:nvPr/>
          </p:nvSpPr>
          <p:spPr bwMode="auto">
            <a:xfrm>
              <a:off x="6369050" y="4564199"/>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33" name="Rectangle 139"/>
            <p:cNvSpPr>
              <a:spLocks noChangeArrowheads="1"/>
            </p:cNvSpPr>
            <p:nvPr/>
          </p:nvSpPr>
          <p:spPr bwMode="auto">
            <a:xfrm>
              <a:off x="6369050" y="4166755"/>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34" name="Rectangle 140"/>
            <p:cNvSpPr>
              <a:spLocks noChangeArrowheads="1"/>
            </p:cNvSpPr>
            <p:nvPr/>
          </p:nvSpPr>
          <p:spPr bwMode="auto">
            <a:xfrm>
              <a:off x="6369050" y="3769311"/>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35" name="Rectangle 141"/>
            <p:cNvSpPr>
              <a:spLocks noChangeArrowheads="1"/>
            </p:cNvSpPr>
            <p:nvPr/>
          </p:nvSpPr>
          <p:spPr bwMode="auto">
            <a:xfrm>
              <a:off x="6369050" y="3371868"/>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36" name="Rectangle 142"/>
            <p:cNvSpPr>
              <a:spLocks noChangeArrowheads="1"/>
            </p:cNvSpPr>
            <p:nvPr/>
          </p:nvSpPr>
          <p:spPr bwMode="auto">
            <a:xfrm>
              <a:off x="6369050" y="2974424"/>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37" name="Rectangle 143"/>
            <p:cNvSpPr>
              <a:spLocks noChangeArrowheads="1"/>
            </p:cNvSpPr>
            <p:nvPr/>
          </p:nvSpPr>
          <p:spPr bwMode="auto">
            <a:xfrm>
              <a:off x="6369050" y="5359087"/>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38" name="Rectangle 144"/>
            <p:cNvSpPr>
              <a:spLocks noChangeArrowheads="1"/>
            </p:cNvSpPr>
            <p:nvPr/>
          </p:nvSpPr>
          <p:spPr bwMode="auto">
            <a:xfrm>
              <a:off x="6369050" y="5756530"/>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41" name="Rectangle 147"/>
            <p:cNvSpPr>
              <a:spLocks noChangeArrowheads="1"/>
            </p:cNvSpPr>
            <p:nvPr/>
          </p:nvSpPr>
          <p:spPr bwMode="auto">
            <a:xfrm>
              <a:off x="4540250" y="2576980"/>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42" name="Rectangle 148"/>
            <p:cNvSpPr>
              <a:spLocks noChangeArrowheads="1"/>
            </p:cNvSpPr>
            <p:nvPr/>
          </p:nvSpPr>
          <p:spPr bwMode="auto">
            <a:xfrm>
              <a:off x="4540250" y="4961643"/>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45" name="Rectangle 151"/>
            <p:cNvSpPr>
              <a:spLocks noChangeArrowheads="1"/>
            </p:cNvSpPr>
            <p:nvPr/>
          </p:nvSpPr>
          <p:spPr bwMode="auto">
            <a:xfrm>
              <a:off x="4540250" y="4564199"/>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48" name="Rectangle 154"/>
            <p:cNvSpPr>
              <a:spLocks noChangeArrowheads="1"/>
            </p:cNvSpPr>
            <p:nvPr/>
          </p:nvSpPr>
          <p:spPr bwMode="auto">
            <a:xfrm>
              <a:off x="4540250" y="4166755"/>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51" name="Rectangle 157"/>
            <p:cNvSpPr>
              <a:spLocks noChangeArrowheads="1"/>
            </p:cNvSpPr>
            <p:nvPr/>
          </p:nvSpPr>
          <p:spPr bwMode="auto">
            <a:xfrm>
              <a:off x="4540250" y="3769311"/>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54" name="Rectangle 160"/>
            <p:cNvSpPr>
              <a:spLocks noChangeArrowheads="1"/>
            </p:cNvSpPr>
            <p:nvPr/>
          </p:nvSpPr>
          <p:spPr bwMode="auto">
            <a:xfrm>
              <a:off x="4540250" y="3371868"/>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56" name="Rectangle 162"/>
            <p:cNvSpPr>
              <a:spLocks noChangeArrowheads="1"/>
            </p:cNvSpPr>
            <p:nvPr/>
          </p:nvSpPr>
          <p:spPr bwMode="auto">
            <a:xfrm>
              <a:off x="4540250" y="2974424"/>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57" name="Rectangle 163"/>
            <p:cNvSpPr>
              <a:spLocks noChangeArrowheads="1"/>
            </p:cNvSpPr>
            <p:nvPr/>
          </p:nvSpPr>
          <p:spPr bwMode="auto">
            <a:xfrm>
              <a:off x="4540250" y="5359087"/>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60" name="Rectangle 166"/>
            <p:cNvSpPr>
              <a:spLocks noChangeArrowheads="1"/>
            </p:cNvSpPr>
            <p:nvPr/>
          </p:nvSpPr>
          <p:spPr bwMode="auto">
            <a:xfrm>
              <a:off x="4540250" y="5756530"/>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64" name="Rectangle 170"/>
            <p:cNvSpPr>
              <a:spLocks noChangeArrowheads="1"/>
            </p:cNvSpPr>
            <p:nvPr/>
          </p:nvSpPr>
          <p:spPr bwMode="auto">
            <a:xfrm>
              <a:off x="4984750" y="2576980"/>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65" name="Rectangle 171"/>
            <p:cNvSpPr>
              <a:spLocks noChangeArrowheads="1"/>
            </p:cNvSpPr>
            <p:nvPr/>
          </p:nvSpPr>
          <p:spPr bwMode="auto">
            <a:xfrm>
              <a:off x="4984750" y="4961643"/>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68" name="Rectangle 174"/>
            <p:cNvSpPr>
              <a:spLocks noChangeArrowheads="1"/>
            </p:cNvSpPr>
            <p:nvPr/>
          </p:nvSpPr>
          <p:spPr bwMode="auto">
            <a:xfrm>
              <a:off x="4984750" y="4564199"/>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71" name="Rectangle 177"/>
            <p:cNvSpPr>
              <a:spLocks noChangeArrowheads="1"/>
            </p:cNvSpPr>
            <p:nvPr/>
          </p:nvSpPr>
          <p:spPr bwMode="auto">
            <a:xfrm>
              <a:off x="4984750" y="4166755"/>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73" name="Rectangle 179"/>
            <p:cNvSpPr>
              <a:spLocks noChangeArrowheads="1"/>
            </p:cNvSpPr>
            <p:nvPr/>
          </p:nvSpPr>
          <p:spPr bwMode="auto">
            <a:xfrm>
              <a:off x="4984750" y="3769311"/>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75" name="Rectangle 181"/>
            <p:cNvSpPr>
              <a:spLocks noChangeArrowheads="1"/>
            </p:cNvSpPr>
            <p:nvPr/>
          </p:nvSpPr>
          <p:spPr bwMode="auto">
            <a:xfrm>
              <a:off x="4984750" y="3371868"/>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76" name="Rectangle 182"/>
            <p:cNvSpPr>
              <a:spLocks noChangeArrowheads="1"/>
            </p:cNvSpPr>
            <p:nvPr/>
          </p:nvSpPr>
          <p:spPr bwMode="auto">
            <a:xfrm>
              <a:off x="4984750" y="2974424"/>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77" name="Rectangle 183"/>
            <p:cNvSpPr>
              <a:spLocks noChangeArrowheads="1"/>
            </p:cNvSpPr>
            <p:nvPr/>
          </p:nvSpPr>
          <p:spPr bwMode="auto">
            <a:xfrm>
              <a:off x="4984750" y="5359087"/>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80" name="Rectangle 186"/>
            <p:cNvSpPr>
              <a:spLocks noChangeArrowheads="1"/>
            </p:cNvSpPr>
            <p:nvPr/>
          </p:nvSpPr>
          <p:spPr bwMode="auto">
            <a:xfrm>
              <a:off x="4984750" y="5756530"/>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83" name="Rectangle 189"/>
            <p:cNvSpPr>
              <a:spLocks noChangeArrowheads="1"/>
            </p:cNvSpPr>
            <p:nvPr/>
          </p:nvSpPr>
          <p:spPr bwMode="auto">
            <a:xfrm>
              <a:off x="5468761" y="2576980"/>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84" name="Rectangle 190"/>
            <p:cNvSpPr>
              <a:spLocks noChangeArrowheads="1"/>
            </p:cNvSpPr>
            <p:nvPr/>
          </p:nvSpPr>
          <p:spPr bwMode="auto">
            <a:xfrm>
              <a:off x="5468761" y="4961643"/>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87" name="Rectangle 193"/>
            <p:cNvSpPr>
              <a:spLocks noChangeArrowheads="1"/>
            </p:cNvSpPr>
            <p:nvPr/>
          </p:nvSpPr>
          <p:spPr bwMode="auto">
            <a:xfrm>
              <a:off x="5468761" y="4564199"/>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89" name="Rectangle 195"/>
            <p:cNvSpPr>
              <a:spLocks noChangeArrowheads="1"/>
            </p:cNvSpPr>
            <p:nvPr/>
          </p:nvSpPr>
          <p:spPr bwMode="auto">
            <a:xfrm>
              <a:off x="5468761" y="4166755"/>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91" name="Rectangle 197"/>
            <p:cNvSpPr>
              <a:spLocks noChangeArrowheads="1"/>
            </p:cNvSpPr>
            <p:nvPr/>
          </p:nvSpPr>
          <p:spPr bwMode="auto">
            <a:xfrm>
              <a:off x="5468761" y="3769311"/>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92" name="Rectangle 198"/>
            <p:cNvSpPr>
              <a:spLocks noChangeArrowheads="1"/>
            </p:cNvSpPr>
            <p:nvPr/>
          </p:nvSpPr>
          <p:spPr bwMode="auto">
            <a:xfrm>
              <a:off x="5468761" y="3371868"/>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93" name="Rectangle 199"/>
            <p:cNvSpPr>
              <a:spLocks noChangeArrowheads="1"/>
            </p:cNvSpPr>
            <p:nvPr/>
          </p:nvSpPr>
          <p:spPr bwMode="auto">
            <a:xfrm>
              <a:off x="5468761" y="2974424"/>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94" name="Rectangle 200"/>
            <p:cNvSpPr>
              <a:spLocks noChangeArrowheads="1"/>
            </p:cNvSpPr>
            <p:nvPr/>
          </p:nvSpPr>
          <p:spPr bwMode="auto">
            <a:xfrm>
              <a:off x="5468761" y="5359087"/>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97" name="Rectangle 203"/>
            <p:cNvSpPr>
              <a:spLocks noChangeArrowheads="1"/>
            </p:cNvSpPr>
            <p:nvPr/>
          </p:nvSpPr>
          <p:spPr bwMode="auto">
            <a:xfrm>
              <a:off x="5468761" y="5756530"/>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00" name="Rectangle 206"/>
            <p:cNvSpPr>
              <a:spLocks noChangeArrowheads="1"/>
            </p:cNvSpPr>
            <p:nvPr/>
          </p:nvSpPr>
          <p:spPr bwMode="auto">
            <a:xfrm>
              <a:off x="5952772" y="2576980"/>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01" name="Rectangle 207"/>
            <p:cNvSpPr>
              <a:spLocks noChangeArrowheads="1"/>
            </p:cNvSpPr>
            <p:nvPr/>
          </p:nvSpPr>
          <p:spPr bwMode="auto">
            <a:xfrm>
              <a:off x="5952772" y="4961643"/>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03" name="Rectangle 209"/>
            <p:cNvSpPr>
              <a:spLocks noChangeArrowheads="1"/>
            </p:cNvSpPr>
            <p:nvPr/>
          </p:nvSpPr>
          <p:spPr bwMode="auto">
            <a:xfrm>
              <a:off x="5952772" y="4564199"/>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04" name="Rectangle 210"/>
            <p:cNvSpPr>
              <a:spLocks noChangeArrowheads="1"/>
            </p:cNvSpPr>
            <p:nvPr/>
          </p:nvSpPr>
          <p:spPr bwMode="auto">
            <a:xfrm>
              <a:off x="5952772" y="4166755"/>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05" name="Rectangle 211"/>
            <p:cNvSpPr>
              <a:spLocks noChangeArrowheads="1"/>
            </p:cNvSpPr>
            <p:nvPr/>
          </p:nvSpPr>
          <p:spPr bwMode="auto">
            <a:xfrm>
              <a:off x="5952772" y="3769311"/>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06" name="Rectangle 212"/>
            <p:cNvSpPr>
              <a:spLocks noChangeArrowheads="1"/>
            </p:cNvSpPr>
            <p:nvPr/>
          </p:nvSpPr>
          <p:spPr bwMode="auto">
            <a:xfrm>
              <a:off x="5952772" y="3371868"/>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07" name="Rectangle 213"/>
            <p:cNvSpPr>
              <a:spLocks noChangeArrowheads="1"/>
            </p:cNvSpPr>
            <p:nvPr/>
          </p:nvSpPr>
          <p:spPr bwMode="auto">
            <a:xfrm>
              <a:off x="5952772" y="2974424"/>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08" name="Rectangle 214"/>
            <p:cNvSpPr>
              <a:spLocks noChangeArrowheads="1"/>
            </p:cNvSpPr>
            <p:nvPr/>
          </p:nvSpPr>
          <p:spPr bwMode="auto">
            <a:xfrm>
              <a:off x="5952772" y="5359087"/>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11" name="Rectangle 217"/>
            <p:cNvSpPr>
              <a:spLocks noChangeArrowheads="1"/>
            </p:cNvSpPr>
            <p:nvPr/>
          </p:nvSpPr>
          <p:spPr bwMode="auto">
            <a:xfrm>
              <a:off x="5952772" y="5756530"/>
              <a:ext cx="311150" cy="306600"/>
            </a:xfrm>
            <a:prstGeom prst="rect">
              <a:avLst/>
            </a:prstGeom>
            <a:noFill/>
            <a:ln w="28575">
              <a:solidFill>
                <a:schemeClr val="tx1"/>
              </a:solidFill>
              <a:miter lim="800000"/>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grpSp>
        <p:nvGrpSpPr>
          <p:cNvPr id="7" name="6 Grupo"/>
          <p:cNvGrpSpPr/>
          <p:nvPr/>
        </p:nvGrpSpPr>
        <p:grpSpPr>
          <a:xfrm>
            <a:off x="4195233" y="5779242"/>
            <a:ext cx="2335154" cy="262460"/>
            <a:chOff x="4195233" y="5779242"/>
            <a:chExt cx="2335154" cy="262460"/>
          </a:xfrm>
        </p:grpSpPr>
        <p:sp>
          <p:nvSpPr>
            <p:cNvPr id="226" name="Line 133"/>
            <p:cNvSpPr>
              <a:spLocks noChangeShapeType="1"/>
            </p:cNvSpPr>
            <p:nvPr/>
          </p:nvSpPr>
          <p:spPr bwMode="auto">
            <a:xfrm flipV="1">
              <a:off x="4195233" y="5791424"/>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27" name="Line 134"/>
            <p:cNvSpPr>
              <a:spLocks noChangeShapeType="1"/>
            </p:cNvSpPr>
            <p:nvPr/>
          </p:nvSpPr>
          <p:spPr bwMode="auto">
            <a:xfrm>
              <a:off x="4330700" y="5802801"/>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39" name="Line 145"/>
            <p:cNvSpPr>
              <a:spLocks noChangeShapeType="1"/>
            </p:cNvSpPr>
            <p:nvPr/>
          </p:nvSpPr>
          <p:spPr bwMode="auto">
            <a:xfrm flipV="1">
              <a:off x="6530387" y="5779242"/>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61" name="Line 167"/>
            <p:cNvSpPr>
              <a:spLocks noChangeShapeType="1"/>
            </p:cNvSpPr>
            <p:nvPr/>
          </p:nvSpPr>
          <p:spPr bwMode="auto">
            <a:xfrm flipV="1">
              <a:off x="4609394" y="5779242"/>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62" name="Line 168"/>
            <p:cNvSpPr>
              <a:spLocks noChangeShapeType="1"/>
            </p:cNvSpPr>
            <p:nvPr/>
          </p:nvSpPr>
          <p:spPr bwMode="auto">
            <a:xfrm>
              <a:off x="4747683" y="5790597"/>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81" name="Line 187"/>
            <p:cNvSpPr>
              <a:spLocks noChangeShapeType="1"/>
            </p:cNvSpPr>
            <p:nvPr/>
          </p:nvSpPr>
          <p:spPr bwMode="auto">
            <a:xfrm flipV="1">
              <a:off x="5053894" y="5779242"/>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82" name="Line 188"/>
            <p:cNvSpPr>
              <a:spLocks noChangeShapeType="1"/>
            </p:cNvSpPr>
            <p:nvPr/>
          </p:nvSpPr>
          <p:spPr bwMode="auto">
            <a:xfrm>
              <a:off x="5192183" y="5790597"/>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98" name="Line 204"/>
            <p:cNvSpPr>
              <a:spLocks noChangeShapeType="1"/>
            </p:cNvSpPr>
            <p:nvPr/>
          </p:nvSpPr>
          <p:spPr bwMode="auto">
            <a:xfrm flipV="1">
              <a:off x="5537905" y="5779242"/>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99" name="Line 205"/>
            <p:cNvSpPr>
              <a:spLocks noChangeShapeType="1"/>
            </p:cNvSpPr>
            <p:nvPr/>
          </p:nvSpPr>
          <p:spPr bwMode="auto">
            <a:xfrm>
              <a:off x="5676194" y="5790597"/>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12" name="Line 218"/>
            <p:cNvSpPr>
              <a:spLocks noChangeShapeType="1"/>
            </p:cNvSpPr>
            <p:nvPr/>
          </p:nvSpPr>
          <p:spPr bwMode="auto">
            <a:xfrm flipV="1">
              <a:off x="6021916" y="5779242"/>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13" name="Line 219"/>
            <p:cNvSpPr>
              <a:spLocks noChangeShapeType="1"/>
            </p:cNvSpPr>
            <p:nvPr/>
          </p:nvSpPr>
          <p:spPr bwMode="auto">
            <a:xfrm>
              <a:off x="6160205" y="5790597"/>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sp>
        <p:nvSpPr>
          <p:cNvPr id="314" name="Line 220"/>
          <p:cNvSpPr>
            <a:spLocks noChangeShapeType="1"/>
          </p:cNvSpPr>
          <p:nvPr/>
        </p:nvSpPr>
        <p:spPr bwMode="auto">
          <a:xfrm flipV="1">
            <a:off x="5630098" y="3803378"/>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nvGrpSpPr>
          <p:cNvPr id="3" name="2 Grupo"/>
          <p:cNvGrpSpPr/>
          <p:nvPr/>
        </p:nvGrpSpPr>
        <p:grpSpPr>
          <a:xfrm>
            <a:off x="4195233" y="4178111"/>
            <a:ext cx="1907352" cy="270920"/>
            <a:chOff x="4195233" y="4178111"/>
            <a:chExt cx="1907352" cy="270920"/>
          </a:xfrm>
        </p:grpSpPr>
        <p:sp>
          <p:nvSpPr>
            <p:cNvPr id="211" name="Line 118"/>
            <p:cNvSpPr>
              <a:spLocks noChangeShapeType="1"/>
            </p:cNvSpPr>
            <p:nvPr/>
          </p:nvSpPr>
          <p:spPr bwMode="auto">
            <a:xfrm flipV="1">
              <a:off x="4195233" y="4198753"/>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12" name="Line 119"/>
            <p:cNvSpPr>
              <a:spLocks noChangeShapeType="1"/>
            </p:cNvSpPr>
            <p:nvPr/>
          </p:nvSpPr>
          <p:spPr bwMode="auto">
            <a:xfrm>
              <a:off x="4330700" y="4210130"/>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49" name="Line 155"/>
            <p:cNvSpPr>
              <a:spLocks noChangeShapeType="1"/>
            </p:cNvSpPr>
            <p:nvPr/>
          </p:nvSpPr>
          <p:spPr bwMode="auto">
            <a:xfrm flipV="1">
              <a:off x="4609394" y="4189466"/>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50" name="Line 156"/>
            <p:cNvSpPr>
              <a:spLocks noChangeShapeType="1"/>
            </p:cNvSpPr>
            <p:nvPr/>
          </p:nvSpPr>
          <p:spPr bwMode="auto">
            <a:xfrm>
              <a:off x="4747683" y="4200822"/>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72" name="Line 178"/>
            <p:cNvSpPr>
              <a:spLocks noChangeShapeType="1"/>
            </p:cNvSpPr>
            <p:nvPr/>
          </p:nvSpPr>
          <p:spPr bwMode="auto">
            <a:xfrm flipV="1">
              <a:off x="5123039" y="4189466"/>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90" name="Line 196"/>
            <p:cNvSpPr>
              <a:spLocks noChangeShapeType="1"/>
            </p:cNvSpPr>
            <p:nvPr/>
          </p:nvSpPr>
          <p:spPr bwMode="auto">
            <a:xfrm flipV="1">
              <a:off x="5607050" y="4178111"/>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15" name="Line 221"/>
            <p:cNvSpPr>
              <a:spLocks noChangeShapeType="1"/>
            </p:cNvSpPr>
            <p:nvPr/>
          </p:nvSpPr>
          <p:spPr bwMode="auto">
            <a:xfrm flipV="1">
              <a:off x="6102585" y="4189466"/>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grpSp>
        <p:nvGrpSpPr>
          <p:cNvPr id="4" name="3 Grupo"/>
          <p:cNvGrpSpPr/>
          <p:nvPr/>
        </p:nvGrpSpPr>
        <p:grpSpPr>
          <a:xfrm>
            <a:off x="4195233" y="4586910"/>
            <a:ext cx="1907352" cy="260288"/>
            <a:chOff x="4195233" y="4586910"/>
            <a:chExt cx="1907352" cy="260288"/>
          </a:xfrm>
        </p:grpSpPr>
        <p:sp>
          <p:nvSpPr>
            <p:cNvPr id="208" name="Line 115"/>
            <p:cNvSpPr>
              <a:spLocks noChangeShapeType="1"/>
            </p:cNvSpPr>
            <p:nvPr/>
          </p:nvSpPr>
          <p:spPr bwMode="auto">
            <a:xfrm flipV="1">
              <a:off x="4195233" y="4596921"/>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09" name="Line 116"/>
            <p:cNvSpPr>
              <a:spLocks noChangeShapeType="1"/>
            </p:cNvSpPr>
            <p:nvPr/>
          </p:nvSpPr>
          <p:spPr bwMode="auto">
            <a:xfrm>
              <a:off x="4330700" y="4608297"/>
              <a:ext cx="0" cy="238901"/>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46" name="Line 152"/>
            <p:cNvSpPr>
              <a:spLocks noChangeShapeType="1"/>
            </p:cNvSpPr>
            <p:nvPr/>
          </p:nvSpPr>
          <p:spPr bwMode="auto">
            <a:xfrm flipV="1">
              <a:off x="4609394" y="4586910"/>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47" name="Line 153"/>
            <p:cNvSpPr>
              <a:spLocks noChangeShapeType="1"/>
            </p:cNvSpPr>
            <p:nvPr/>
          </p:nvSpPr>
          <p:spPr bwMode="auto">
            <a:xfrm>
              <a:off x="4747683" y="4598266"/>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69" name="Line 175"/>
            <p:cNvSpPr>
              <a:spLocks noChangeShapeType="1"/>
            </p:cNvSpPr>
            <p:nvPr/>
          </p:nvSpPr>
          <p:spPr bwMode="auto">
            <a:xfrm flipV="1">
              <a:off x="5053894" y="4586910"/>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70" name="Line 176"/>
            <p:cNvSpPr>
              <a:spLocks noChangeShapeType="1"/>
            </p:cNvSpPr>
            <p:nvPr/>
          </p:nvSpPr>
          <p:spPr bwMode="auto">
            <a:xfrm>
              <a:off x="5192183" y="4598266"/>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288" name="Line 194"/>
            <p:cNvSpPr>
              <a:spLocks noChangeShapeType="1"/>
            </p:cNvSpPr>
            <p:nvPr/>
          </p:nvSpPr>
          <p:spPr bwMode="auto">
            <a:xfrm flipV="1">
              <a:off x="5618574" y="4586910"/>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sp>
          <p:nvSpPr>
            <p:cNvPr id="316" name="Line 222"/>
            <p:cNvSpPr>
              <a:spLocks noChangeShapeType="1"/>
            </p:cNvSpPr>
            <p:nvPr/>
          </p:nvSpPr>
          <p:spPr bwMode="auto">
            <a:xfrm flipV="1">
              <a:off x="6102585" y="4598266"/>
              <a:ext cx="0" cy="238466"/>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dirty="0"/>
            </a:p>
          </p:txBody>
        </p:sp>
      </p:grpSp>
      <p:sp>
        <p:nvSpPr>
          <p:cNvPr id="317" name="Text Box 223"/>
          <p:cNvSpPr txBox="1">
            <a:spLocks noChangeArrowheads="1"/>
          </p:cNvSpPr>
          <p:nvPr/>
        </p:nvSpPr>
        <p:spPr bwMode="auto">
          <a:xfrm>
            <a:off x="6870700" y="5713880"/>
            <a:ext cx="153670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FF6600"/>
                </a:solidFill>
                <a:latin typeface="Arial" charset="0"/>
              </a:rPr>
              <a:t>1s</a:t>
            </a:r>
            <a:r>
              <a:rPr lang="es-ES_tradnl" sz="1600" baseline="30000" dirty="0">
                <a:solidFill>
                  <a:srgbClr val="FF6600"/>
                </a:solidFill>
                <a:latin typeface="Arial" charset="0"/>
              </a:rPr>
              <a:t>2 </a:t>
            </a:r>
            <a:r>
              <a:rPr lang="es-ES_tradnl" sz="1600" dirty="0">
                <a:solidFill>
                  <a:srgbClr val="FF6600"/>
                </a:solidFill>
                <a:latin typeface="Arial" charset="0"/>
              </a:rPr>
              <a:t>2s</a:t>
            </a:r>
            <a:r>
              <a:rPr lang="es-ES_tradnl" sz="1600" baseline="30000" dirty="0">
                <a:solidFill>
                  <a:srgbClr val="FF6600"/>
                </a:solidFill>
                <a:latin typeface="Arial" charset="0"/>
              </a:rPr>
              <a:t>2 </a:t>
            </a:r>
            <a:r>
              <a:rPr lang="es-ES_tradnl" sz="1600" dirty="0">
                <a:solidFill>
                  <a:srgbClr val="FF6600"/>
                </a:solidFill>
                <a:latin typeface="Arial" charset="0"/>
              </a:rPr>
              <a:t>2p</a:t>
            </a:r>
            <a:r>
              <a:rPr lang="es-ES_tradnl" sz="1600" baseline="30000" dirty="0">
                <a:solidFill>
                  <a:srgbClr val="FF6600"/>
                </a:solidFill>
                <a:latin typeface="Arial" charset="0"/>
              </a:rPr>
              <a:t>6 </a:t>
            </a:r>
            <a:r>
              <a:rPr lang="es-ES_tradnl" sz="1600" dirty="0">
                <a:solidFill>
                  <a:srgbClr val="FF6600"/>
                </a:solidFill>
                <a:latin typeface="Arial" charset="0"/>
              </a:rPr>
              <a:t>3s</a:t>
            </a:r>
            <a:r>
              <a:rPr lang="es-ES_tradnl" sz="1600" baseline="30000" dirty="0">
                <a:solidFill>
                  <a:srgbClr val="FF6600"/>
                </a:solidFill>
                <a:latin typeface="Arial" charset="0"/>
              </a:rPr>
              <a:t>1</a:t>
            </a:r>
            <a:endParaRPr lang="es-ES_tradnl" sz="1600" dirty="0">
              <a:solidFill>
                <a:srgbClr val="FF6600"/>
              </a:solidFill>
              <a:latin typeface="Arial" charset="0"/>
            </a:endParaRPr>
          </a:p>
        </p:txBody>
      </p:sp>
      <p:sp>
        <p:nvSpPr>
          <p:cNvPr id="318" name="Text Box 224"/>
          <p:cNvSpPr txBox="1">
            <a:spLocks noChangeArrowheads="1"/>
          </p:cNvSpPr>
          <p:nvPr/>
        </p:nvSpPr>
        <p:spPr bwMode="auto">
          <a:xfrm>
            <a:off x="6883400" y="2576980"/>
            <a:ext cx="110918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FF6600"/>
                </a:solidFill>
                <a:latin typeface="Arial" charset="0"/>
              </a:rPr>
              <a:t>1s</a:t>
            </a:r>
            <a:r>
              <a:rPr lang="es-ES_tradnl" sz="1600" baseline="30000" dirty="0">
                <a:solidFill>
                  <a:srgbClr val="FF6600"/>
                </a:solidFill>
                <a:latin typeface="Arial" charset="0"/>
              </a:rPr>
              <a:t>1 </a:t>
            </a:r>
            <a:endParaRPr lang="es-ES_tradnl" sz="1600" dirty="0">
              <a:solidFill>
                <a:srgbClr val="FF6600"/>
              </a:solidFill>
              <a:latin typeface="Arial" charset="0"/>
            </a:endParaRPr>
          </a:p>
        </p:txBody>
      </p:sp>
      <p:sp>
        <p:nvSpPr>
          <p:cNvPr id="319" name="Text Box 225"/>
          <p:cNvSpPr txBox="1">
            <a:spLocks noChangeArrowheads="1"/>
          </p:cNvSpPr>
          <p:nvPr/>
        </p:nvSpPr>
        <p:spPr bwMode="auto">
          <a:xfrm>
            <a:off x="6870700" y="2940518"/>
            <a:ext cx="143510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FF6600"/>
                </a:solidFill>
                <a:latin typeface="Arial" charset="0"/>
              </a:rPr>
              <a:t>1s</a:t>
            </a:r>
            <a:r>
              <a:rPr lang="es-ES_tradnl" sz="1600" baseline="30000" dirty="0">
                <a:solidFill>
                  <a:srgbClr val="FF6600"/>
                </a:solidFill>
                <a:latin typeface="Arial" charset="0"/>
              </a:rPr>
              <a:t>2</a:t>
            </a:r>
            <a:endParaRPr lang="es-ES_tradnl" sz="1600" dirty="0">
              <a:solidFill>
                <a:srgbClr val="FF6600"/>
              </a:solidFill>
              <a:latin typeface="Arial" charset="0"/>
            </a:endParaRPr>
          </a:p>
        </p:txBody>
      </p:sp>
      <p:sp>
        <p:nvSpPr>
          <p:cNvPr id="320" name="Text Box 226"/>
          <p:cNvSpPr txBox="1">
            <a:spLocks noChangeArrowheads="1"/>
          </p:cNvSpPr>
          <p:nvPr/>
        </p:nvSpPr>
        <p:spPr bwMode="auto">
          <a:xfrm>
            <a:off x="6883400" y="3354855"/>
            <a:ext cx="143510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FF6600"/>
                </a:solidFill>
                <a:latin typeface="Arial" charset="0"/>
              </a:rPr>
              <a:t>1s</a:t>
            </a:r>
            <a:r>
              <a:rPr lang="es-ES_tradnl" sz="1600" baseline="30000" dirty="0">
                <a:solidFill>
                  <a:srgbClr val="FF6600"/>
                </a:solidFill>
                <a:latin typeface="Arial" charset="0"/>
              </a:rPr>
              <a:t>2 </a:t>
            </a:r>
            <a:r>
              <a:rPr lang="es-ES_tradnl" sz="1600" dirty="0">
                <a:solidFill>
                  <a:srgbClr val="FF6600"/>
                </a:solidFill>
                <a:latin typeface="Arial" charset="0"/>
              </a:rPr>
              <a:t>2s</a:t>
            </a:r>
            <a:r>
              <a:rPr lang="es-ES_tradnl" sz="1600" baseline="30000" dirty="0">
                <a:solidFill>
                  <a:srgbClr val="FF6600"/>
                </a:solidFill>
                <a:latin typeface="Arial" charset="0"/>
              </a:rPr>
              <a:t>1</a:t>
            </a:r>
            <a:endParaRPr lang="es-ES_tradnl" sz="1600" dirty="0">
              <a:solidFill>
                <a:srgbClr val="FF6600"/>
              </a:solidFill>
              <a:latin typeface="Arial" charset="0"/>
            </a:endParaRPr>
          </a:p>
        </p:txBody>
      </p:sp>
      <p:sp>
        <p:nvSpPr>
          <p:cNvPr id="321" name="Text Box 227"/>
          <p:cNvSpPr txBox="1">
            <a:spLocks noChangeArrowheads="1"/>
          </p:cNvSpPr>
          <p:nvPr/>
        </p:nvSpPr>
        <p:spPr bwMode="auto">
          <a:xfrm>
            <a:off x="6883400" y="3737443"/>
            <a:ext cx="143510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FF6600"/>
                </a:solidFill>
                <a:latin typeface="Arial" charset="0"/>
              </a:rPr>
              <a:t>1s</a:t>
            </a:r>
            <a:r>
              <a:rPr lang="es-ES_tradnl" sz="1600" baseline="30000" dirty="0">
                <a:solidFill>
                  <a:srgbClr val="FF6600"/>
                </a:solidFill>
                <a:latin typeface="Arial" charset="0"/>
              </a:rPr>
              <a:t>2 </a:t>
            </a:r>
            <a:r>
              <a:rPr lang="es-ES_tradnl" sz="1600" dirty="0">
                <a:solidFill>
                  <a:srgbClr val="FF6600"/>
                </a:solidFill>
                <a:latin typeface="Arial" charset="0"/>
              </a:rPr>
              <a:t>2s</a:t>
            </a:r>
            <a:r>
              <a:rPr lang="es-ES_tradnl" sz="1600" baseline="30000" dirty="0">
                <a:solidFill>
                  <a:srgbClr val="FF6600"/>
                </a:solidFill>
                <a:latin typeface="Arial" charset="0"/>
              </a:rPr>
              <a:t>2 </a:t>
            </a:r>
            <a:r>
              <a:rPr lang="es-ES_tradnl" sz="1600" dirty="0">
                <a:solidFill>
                  <a:srgbClr val="FF6600"/>
                </a:solidFill>
                <a:latin typeface="Arial" charset="0"/>
              </a:rPr>
              <a:t>2p</a:t>
            </a:r>
            <a:r>
              <a:rPr lang="es-ES_tradnl" sz="1600" baseline="30000" dirty="0">
                <a:solidFill>
                  <a:srgbClr val="FF6600"/>
                </a:solidFill>
                <a:latin typeface="Arial" charset="0"/>
              </a:rPr>
              <a:t>2</a:t>
            </a:r>
            <a:endParaRPr lang="es-ES_tradnl" sz="1600" dirty="0">
              <a:solidFill>
                <a:srgbClr val="FF6600"/>
              </a:solidFill>
              <a:latin typeface="Arial" charset="0"/>
            </a:endParaRPr>
          </a:p>
        </p:txBody>
      </p:sp>
      <p:sp>
        <p:nvSpPr>
          <p:cNvPr id="322" name="Text Box 228"/>
          <p:cNvSpPr txBox="1">
            <a:spLocks noChangeArrowheads="1"/>
          </p:cNvSpPr>
          <p:nvPr/>
        </p:nvSpPr>
        <p:spPr bwMode="auto">
          <a:xfrm>
            <a:off x="6896100" y="4145430"/>
            <a:ext cx="1424586"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FF6600"/>
                </a:solidFill>
                <a:latin typeface="Arial" charset="0"/>
              </a:rPr>
              <a:t>1s</a:t>
            </a:r>
            <a:r>
              <a:rPr lang="es-ES_tradnl" sz="1600" baseline="30000" dirty="0">
                <a:solidFill>
                  <a:srgbClr val="FF6600"/>
                </a:solidFill>
                <a:latin typeface="Arial" charset="0"/>
              </a:rPr>
              <a:t>2 </a:t>
            </a:r>
            <a:r>
              <a:rPr lang="es-ES_tradnl" sz="1600" dirty="0">
                <a:solidFill>
                  <a:srgbClr val="FF6600"/>
                </a:solidFill>
                <a:latin typeface="Arial" charset="0"/>
              </a:rPr>
              <a:t>2s</a:t>
            </a:r>
            <a:r>
              <a:rPr lang="es-ES_tradnl" sz="1600" baseline="30000" dirty="0">
                <a:solidFill>
                  <a:srgbClr val="FF6600"/>
                </a:solidFill>
                <a:latin typeface="Arial" charset="0"/>
              </a:rPr>
              <a:t>2 </a:t>
            </a:r>
            <a:r>
              <a:rPr lang="es-ES_tradnl" sz="1600" dirty="0">
                <a:solidFill>
                  <a:srgbClr val="FF6600"/>
                </a:solidFill>
                <a:latin typeface="Arial" charset="0"/>
              </a:rPr>
              <a:t>2p</a:t>
            </a:r>
            <a:r>
              <a:rPr lang="es-ES_tradnl" sz="1600" baseline="30000" dirty="0">
                <a:solidFill>
                  <a:srgbClr val="FF6600"/>
                </a:solidFill>
                <a:latin typeface="Arial" charset="0"/>
              </a:rPr>
              <a:t>3</a:t>
            </a:r>
            <a:endParaRPr lang="es-ES_tradnl" sz="1600" dirty="0">
              <a:solidFill>
                <a:srgbClr val="FF6600"/>
              </a:solidFill>
              <a:latin typeface="Arial" charset="0"/>
            </a:endParaRPr>
          </a:p>
        </p:txBody>
      </p:sp>
      <p:sp>
        <p:nvSpPr>
          <p:cNvPr id="323" name="Text Box 229"/>
          <p:cNvSpPr txBox="1">
            <a:spLocks noChangeArrowheads="1"/>
          </p:cNvSpPr>
          <p:nvPr/>
        </p:nvSpPr>
        <p:spPr bwMode="auto">
          <a:xfrm>
            <a:off x="6883400" y="4515318"/>
            <a:ext cx="1240599"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FF6600"/>
                </a:solidFill>
                <a:latin typeface="Arial" charset="0"/>
              </a:rPr>
              <a:t>1s</a:t>
            </a:r>
            <a:r>
              <a:rPr lang="es-ES_tradnl" sz="1600" baseline="30000" dirty="0">
                <a:solidFill>
                  <a:srgbClr val="FF6600"/>
                </a:solidFill>
                <a:latin typeface="Arial" charset="0"/>
              </a:rPr>
              <a:t>2 </a:t>
            </a:r>
            <a:r>
              <a:rPr lang="es-ES_tradnl" sz="1600" dirty="0">
                <a:solidFill>
                  <a:srgbClr val="FF6600"/>
                </a:solidFill>
                <a:latin typeface="Arial" charset="0"/>
              </a:rPr>
              <a:t>2s</a:t>
            </a:r>
            <a:r>
              <a:rPr lang="es-ES_tradnl" sz="1600" baseline="30000" dirty="0">
                <a:solidFill>
                  <a:srgbClr val="FF6600"/>
                </a:solidFill>
                <a:latin typeface="Arial" charset="0"/>
              </a:rPr>
              <a:t>2 </a:t>
            </a:r>
            <a:r>
              <a:rPr lang="es-ES_tradnl" sz="1600" dirty="0">
                <a:solidFill>
                  <a:srgbClr val="FF6600"/>
                </a:solidFill>
                <a:latin typeface="Arial" charset="0"/>
              </a:rPr>
              <a:t>2p</a:t>
            </a:r>
            <a:r>
              <a:rPr lang="es-ES_tradnl" sz="1600" baseline="30000" dirty="0">
                <a:solidFill>
                  <a:srgbClr val="FF6600"/>
                </a:solidFill>
                <a:latin typeface="Arial" charset="0"/>
              </a:rPr>
              <a:t>4</a:t>
            </a:r>
            <a:endParaRPr lang="es-ES_tradnl" sz="1600" dirty="0">
              <a:solidFill>
                <a:srgbClr val="FF6600"/>
              </a:solidFill>
              <a:latin typeface="Arial" charset="0"/>
            </a:endParaRPr>
          </a:p>
        </p:txBody>
      </p:sp>
      <p:sp>
        <p:nvSpPr>
          <p:cNvPr id="324" name="Text Box 230"/>
          <p:cNvSpPr txBox="1">
            <a:spLocks noChangeArrowheads="1"/>
          </p:cNvSpPr>
          <p:nvPr/>
        </p:nvSpPr>
        <p:spPr bwMode="auto">
          <a:xfrm>
            <a:off x="6896100" y="4923305"/>
            <a:ext cx="1424586"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FF6600"/>
                </a:solidFill>
                <a:latin typeface="Arial" charset="0"/>
              </a:rPr>
              <a:t>1s</a:t>
            </a:r>
            <a:r>
              <a:rPr lang="es-ES_tradnl" sz="1600" baseline="30000" dirty="0">
                <a:solidFill>
                  <a:srgbClr val="FF6600"/>
                </a:solidFill>
                <a:latin typeface="Arial" charset="0"/>
              </a:rPr>
              <a:t>2 </a:t>
            </a:r>
            <a:r>
              <a:rPr lang="es-ES_tradnl" sz="1600" dirty="0">
                <a:solidFill>
                  <a:srgbClr val="FF6600"/>
                </a:solidFill>
                <a:latin typeface="Arial" charset="0"/>
              </a:rPr>
              <a:t>2s</a:t>
            </a:r>
            <a:r>
              <a:rPr lang="es-ES_tradnl" sz="1600" baseline="30000" dirty="0">
                <a:solidFill>
                  <a:srgbClr val="FF6600"/>
                </a:solidFill>
                <a:latin typeface="Arial" charset="0"/>
              </a:rPr>
              <a:t>2 </a:t>
            </a:r>
            <a:r>
              <a:rPr lang="es-ES_tradnl" sz="1600" dirty="0">
                <a:solidFill>
                  <a:srgbClr val="FF6600"/>
                </a:solidFill>
                <a:latin typeface="Arial" charset="0"/>
              </a:rPr>
              <a:t>2p</a:t>
            </a:r>
            <a:r>
              <a:rPr lang="es-ES_tradnl" sz="1600" baseline="30000" dirty="0">
                <a:solidFill>
                  <a:srgbClr val="FF6600"/>
                </a:solidFill>
                <a:latin typeface="Arial" charset="0"/>
              </a:rPr>
              <a:t>5</a:t>
            </a:r>
            <a:endParaRPr lang="es-ES_tradnl" sz="1600" dirty="0">
              <a:solidFill>
                <a:srgbClr val="FF6600"/>
              </a:solidFill>
              <a:latin typeface="Arial" charset="0"/>
            </a:endParaRPr>
          </a:p>
        </p:txBody>
      </p:sp>
      <p:sp>
        <p:nvSpPr>
          <p:cNvPr id="325" name="Text Box 231"/>
          <p:cNvSpPr txBox="1">
            <a:spLocks noChangeArrowheads="1"/>
          </p:cNvSpPr>
          <p:nvPr/>
        </p:nvSpPr>
        <p:spPr bwMode="auto">
          <a:xfrm>
            <a:off x="6883400" y="5318593"/>
            <a:ext cx="143510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FF6600"/>
                </a:solidFill>
                <a:latin typeface="Arial" charset="0"/>
              </a:rPr>
              <a:t>1s</a:t>
            </a:r>
            <a:r>
              <a:rPr lang="es-ES_tradnl" sz="1600" baseline="30000" dirty="0">
                <a:solidFill>
                  <a:srgbClr val="FF6600"/>
                </a:solidFill>
                <a:latin typeface="Arial" charset="0"/>
              </a:rPr>
              <a:t>2 </a:t>
            </a:r>
            <a:r>
              <a:rPr lang="es-ES_tradnl" sz="1600" dirty="0">
                <a:solidFill>
                  <a:srgbClr val="FF6600"/>
                </a:solidFill>
                <a:latin typeface="Arial" charset="0"/>
              </a:rPr>
              <a:t>2s</a:t>
            </a:r>
            <a:r>
              <a:rPr lang="es-ES_tradnl" sz="1600" baseline="30000" dirty="0">
                <a:solidFill>
                  <a:srgbClr val="FF6600"/>
                </a:solidFill>
                <a:latin typeface="Arial" charset="0"/>
              </a:rPr>
              <a:t>2 </a:t>
            </a:r>
            <a:r>
              <a:rPr lang="es-ES_tradnl" sz="1600" dirty="0">
                <a:solidFill>
                  <a:srgbClr val="FF6600"/>
                </a:solidFill>
                <a:latin typeface="Arial" charset="0"/>
              </a:rPr>
              <a:t>2p</a:t>
            </a:r>
            <a:r>
              <a:rPr lang="es-ES_tradnl" sz="1600" baseline="30000" dirty="0">
                <a:solidFill>
                  <a:srgbClr val="FF6600"/>
                </a:solidFill>
                <a:latin typeface="Arial" charset="0"/>
              </a:rPr>
              <a:t>6 </a:t>
            </a:r>
            <a:endParaRPr lang="es-ES_tradnl" sz="1600" dirty="0">
              <a:solidFill>
                <a:srgbClr val="FF6600"/>
              </a:solidFill>
              <a:latin typeface="Arial" charset="0"/>
            </a:endParaRPr>
          </a:p>
        </p:txBody>
      </p:sp>
      <p:sp>
        <p:nvSpPr>
          <p:cNvPr id="158" name="157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159" name="158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60"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39</a:t>
            </a:fld>
            <a:endParaRPr lang="es-ES" dirty="0">
              <a:solidFill>
                <a:schemeClr val="accent6">
                  <a:lumMod val="50000"/>
                </a:schemeClr>
              </a:solidFill>
            </a:endParaRPr>
          </a:p>
        </p:txBody>
      </p:sp>
    </p:spTree>
    <p:extLst>
      <p:ext uri="{BB962C8B-B14F-4D97-AF65-F5344CB8AC3E}">
        <p14:creationId xmlns:p14="http://schemas.microsoft.com/office/powerpoint/2010/main" val="78926579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28"/>
                                        </p:tgtEl>
                                        <p:attrNameLst>
                                          <p:attrName>style.visibility</p:attrName>
                                        </p:attrNameLst>
                                      </p:cBhvr>
                                      <p:to>
                                        <p:strVal val="visible"/>
                                      </p:to>
                                    </p:set>
                                    <p:animEffect transition="in" filter="wipe(up)">
                                      <p:cBhvr>
                                        <p:cTn id="12" dur="500"/>
                                        <p:tgtEl>
                                          <p:spTgt spid="22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17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down)">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12" fill="hold" grpId="0" nodeType="clickEffect">
                                  <p:stCondLst>
                                    <p:cond delay="0"/>
                                  </p:stCondLst>
                                  <p:childTnLst>
                                    <p:set>
                                      <p:cBhvr>
                                        <p:cTn id="25" dur="1" fill="hold">
                                          <p:stCondLst>
                                            <p:cond delay="0"/>
                                          </p:stCondLst>
                                        </p:cTn>
                                        <p:tgtEl>
                                          <p:spTgt spid="180"/>
                                        </p:tgtEl>
                                        <p:attrNameLst>
                                          <p:attrName>style.visibility</p:attrName>
                                        </p:attrNameLst>
                                      </p:cBhvr>
                                      <p:to>
                                        <p:strVal val="visible"/>
                                      </p:to>
                                    </p:set>
                                    <p:animEffect transition="in" filter="strips(downLeft)">
                                      <p:cBhvr>
                                        <p:cTn id="26" dur="500"/>
                                        <p:tgtEl>
                                          <p:spTgt spid="18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203"/>
                                        </p:tgtEl>
                                        <p:attrNameLst>
                                          <p:attrName>style.visibility</p:attrName>
                                        </p:attrNameLst>
                                      </p:cBhvr>
                                      <p:to>
                                        <p:strVal val="visible"/>
                                      </p:to>
                                    </p:set>
                                    <p:animEffect transition="in" filter="wipe(down)">
                                      <p:cBhvr>
                                        <p:cTn id="31" dur="500"/>
                                        <p:tgtEl>
                                          <p:spTgt spid="203"/>
                                        </p:tgtEl>
                                      </p:cBhvr>
                                    </p:animEffect>
                                  </p:childTnLst>
                                </p:cTn>
                              </p:par>
                            </p:childTnLst>
                          </p:cTn>
                        </p:par>
                        <p:par>
                          <p:cTn id="32" fill="hold">
                            <p:stCondLst>
                              <p:cond delay="500"/>
                            </p:stCondLst>
                            <p:childTnLst>
                              <p:par>
                                <p:cTn id="33" presetID="42" presetClass="entr" presetSubtype="0" fill="hold" grpId="0" nodeType="afterEffect">
                                  <p:stCondLst>
                                    <p:cond delay="0"/>
                                  </p:stCondLst>
                                  <p:childTnLst>
                                    <p:set>
                                      <p:cBhvr>
                                        <p:cTn id="34" dur="1" fill="hold">
                                          <p:stCondLst>
                                            <p:cond delay="0"/>
                                          </p:stCondLst>
                                        </p:cTn>
                                        <p:tgtEl>
                                          <p:spTgt spid="318"/>
                                        </p:tgtEl>
                                        <p:attrNameLst>
                                          <p:attrName>style.visibility</p:attrName>
                                        </p:attrNameLst>
                                      </p:cBhvr>
                                      <p:to>
                                        <p:strVal val="visible"/>
                                      </p:to>
                                    </p:set>
                                    <p:animEffect transition="in" filter="fade">
                                      <p:cBhvr>
                                        <p:cTn id="35" dur="1000"/>
                                        <p:tgtEl>
                                          <p:spTgt spid="318"/>
                                        </p:tgtEl>
                                      </p:cBhvr>
                                    </p:animEffect>
                                    <p:anim calcmode="lin" valueType="num">
                                      <p:cBhvr>
                                        <p:cTn id="36" dur="1000" fill="hold"/>
                                        <p:tgtEl>
                                          <p:spTgt spid="318"/>
                                        </p:tgtEl>
                                        <p:attrNameLst>
                                          <p:attrName>ppt_x</p:attrName>
                                        </p:attrNameLst>
                                      </p:cBhvr>
                                      <p:tavLst>
                                        <p:tav tm="0">
                                          <p:val>
                                            <p:strVal val="#ppt_x"/>
                                          </p:val>
                                        </p:tav>
                                        <p:tav tm="100000">
                                          <p:val>
                                            <p:strVal val="#ppt_x"/>
                                          </p:val>
                                        </p:tav>
                                      </p:tavLst>
                                    </p:anim>
                                    <p:anim calcmode="lin" valueType="num">
                                      <p:cBhvr>
                                        <p:cTn id="37" dur="1000" fill="hold"/>
                                        <p:tgtEl>
                                          <p:spTgt spid="31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179"/>
                                        </p:tgtEl>
                                        <p:attrNameLst>
                                          <p:attrName>style.visibility</p:attrName>
                                        </p:attrNameLst>
                                      </p:cBhvr>
                                      <p:to>
                                        <p:strVal val="visible"/>
                                      </p:to>
                                    </p:set>
                                    <p:animEffect transition="in" filter="wipe(up)">
                                      <p:cBhvr>
                                        <p:cTn id="42" dur="500"/>
                                        <p:tgtEl>
                                          <p:spTgt spid="17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20"/>
                                        </p:tgtEl>
                                        <p:attrNameLst>
                                          <p:attrName>style.visibility</p:attrName>
                                        </p:attrNameLst>
                                      </p:cBhvr>
                                      <p:to>
                                        <p:strVal val="visible"/>
                                      </p:to>
                                    </p:set>
                                    <p:animEffect transition="in" filter="wipe(down)">
                                      <p:cBhvr>
                                        <p:cTn id="47" dur="500"/>
                                        <p:tgtEl>
                                          <p:spTgt spid="220"/>
                                        </p:tgtEl>
                                      </p:cBhvr>
                                    </p:animEffect>
                                  </p:childTnLst>
                                </p:cTn>
                              </p:par>
                            </p:childTnLst>
                          </p:cTn>
                        </p:par>
                        <p:par>
                          <p:cTn id="48" fill="hold">
                            <p:stCondLst>
                              <p:cond delay="500"/>
                            </p:stCondLst>
                            <p:childTnLst>
                              <p:par>
                                <p:cTn id="49" presetID="22" presetClass="entr" presetSubtype="1" fill="hold" grpId="0" nodeType="afterEffect">
                                  <p:stCondLst>
                                    <p:cond delay="0"/>
                                  </p:stCondLst>
                                  <p:childTnLst>
                                    <p:set>
                                      <p:cBhvr>
                                        <p:cTn id="50" dur="1" fill="hold">
                                          <p:stCondLst>
                                            <p:cond delay="0"/>
                                          </p:stCondLst>
                                        </p:cTn>
                                        <p:tgtEl>
                                          <p:spTgt spid="221"/>
                                        </p:tgtEl>
                                        <p:attrNameLst>
                                          <p:attrName>style.visibility</p:attrName>
                                        </p:attrNameLst>
                                      </p:cBhvr>
                                      <p:to>
                                        <p:strVal val="visible"/>
                                      </p:to>
                                    </p:set>
                                    <p:animEffect transition="in" filter="wipe(up)">
                                      <p:cBhvr>
                                        <p:cTn id="51" dur="500"/>
                                        <p:tgtEl>
                                          <p:spTgt spid="221"/>
                                        </p:tgtEl>
                                      </p:cBhvr>
                                    </p:animEffect>
                                  </p:childTnLst>
                                </p:cTn>
                              </p:par>
                            </p:childTnLst>
                          </p:cTn>
                        </p:par>
                        <p:par>
                          <p:cTn id="52" fill="hold">
                            <p:stCondLst>
                              <p:cond delay="1000"/>
                            </p:stCondLst>
                            <p:childTnLst>
                              <p:par>
                                <p:cTn id="53" presetID="22" presetClass="entr" presetSubtype="4" fill="hold" grpId="0" nodeType="afterEffect">
                                  <p:stCondLst>
                                    <p:cond delay="0"/>
                                  </p:stCondLst>
                                  <p:childTnLst>
                                    <p:set>
                                      <p:cBhvr>
                                        <p:cTn id="54" dur="1" fill="hold">
                                          <p:stCondLst>
                                            <p:cond delay="0"/>
                                          </p:stCondLst>
                                        </p:cTn>
                                        <p:tgtEl>
                                          <p:spTgt spid="319"/>
                                        </p:tgtEl>
                                        <p:attrNameLst>
                                          <p:attrName>style.visibility</p:attrName>
                                        </p:attrNameLst>
                                      </p:cBhvr>
                                      <p:to>
                                        <p:strVal val="visible"/>
                                      </p:to>
                                    </p:set>
                                    <p:animEffect transition="in" filter="wipe(down)">
                                      <p:cBhvr>
                                        <p:cTn id="55" dur="500"/>
                                        <p:tgtEl>
                                          <p:spTgt spid="319"/>
                                        </p:tgtEl>
                                      </p:cBhvr>
                                    </p:animEffect>
                                  </p:childTnLst>
                                </p:cTn>
                              </p:par>
                            </p:childTnLst>
                          </p:cTn>
                        </p:par>
                        <p:par>
                          <p:cTn id="56" fill="hold">
                            <p:stCondLst>
                              <p:cond delay="1500"/>
                            </p:stCondLst>
                            <p:childTnLst>
                              <p:par>
                                <p:cTn id="57" presetID="22" presetClass="entr" presetSubtype="4" fill="hold" grpId="0" nodeType="afterEffect">
                                  <p:stCondLst>
                                    <p:cond delay="0"/>
                                  </p:stCondLst>
                                  <p:childTnLst>
                                    <p:set>
                                      <p:cBhvr>
                                        <p:cTn id="58" dur="1" fill="hold">
                                          <p:stCondLst>
                                            <p:cond delay="0"/>
                                          </p:stCondLst>
                                        </p:cTn>
                                        <p:tgtEl>
                                          <p:spTgt spid="217"/>
                                        </p:tgtEl>
                                        <p:attrNameLst>
                                          <p:attrName>style.visibility</p:attrName>
                                        </p:attrNameLst>
                                      </p:cBhvr>
                                      <p:to>
                                        <p:strVal val="visible"/>
                                      </p:to>
                                    </p:set>
                                    <p:animEffect transition="in" filter="wipe(down)">
                                      <p:cBhvr>
                                        <p:cTn id="59" dur="500"/>
                                        <p:tgtEl>
                                          <p:spTgt spid="217"/>
                                        </p:tgtEl>
                                      </p:cBhvr>
                                    </p:animEffect>
                                  </p:childTnLst>
                                </p:cTn>
                              </p:par>
                            </p:childTnLst>
                          </p:cTn>
                        </p:par>
                        <p:par>
                          <p:cTn id="60" fill="hold">
                            <p:stCondLst>
                              <p:cond delay="2000"/>
                            </p:stCondLst>
                            <p:childTnLst>
                              <p:par>
                                <p:cTn id="61" presetID="22" presetClass="entr" presetSubtype="1" fill="hold" grpId="0" nodeType="afterEffect">
                                  <p:stCondLst>
                                    <p:cond delay="0"/>
                                  </p:stCondLst>
                                  <p:childTnLst>
                                    <p:set>
                                      <p:cBhvr>
                                        <p:cTn id="62" dur="1" fill="hold">
                                          <p:stCondLst>
                                            <p:cond delay="0"/>
                                          </p:stCondLst>
                                        </p:cTn>
                                        <p:tgtEl>
                                          <p:spTgt spid="218"/>
                                        </p:tgtEl>
                                        <p:attrNameLst>
                                          <p:attrName>style.visibility</p:attrName>
                                        </p:attrNameLst>
                                      </p:cBhvr>
                                      <p:to>
                                        <p:strVal val="visible"/>
                                      </p:to>
                                    </p:set>
                                    <p:animEffect transition="in" filter="wipe(up)">
                                      <p:cBhvr>
                                        <p:cTn id="63" dur="500"/>
                                        <p:tgtEl>
                                          <p:spTgt spid="218"/>
                                        </p:tgtEl>
                                      </p:cBhvr>
                                    </p:animEffect>
                                  </p:childTnLst>
                                </p:cTn>
                              </p:par>
                            </p:childTnLst>
                          </p:cTn>
                        </p:par>
                        <p:par>
                          <p:cTn id="64" fill="hold">
                            <p:stCondLst>
                              <p:cond delay="2500"/>
                            </p:stCondLst>
                            <p:childTnLst>
                              <p:par>
                                <p:cTn id="65" presetID="22" presetClass="entr" presetSubtype="4" fill="hold" grpId="0" nodeType="afterEffect">
                                  <p:stCondLst>
                                    <p:cond delay="0"/>
                                  </p:stCondLst>
                                  <p:childTnLst>
                                    <p:set>
                                      <p:cBhvr>
                                        <p:cTn id="66" dur="1" fill="hold">
                                          <p:stCondLst>
                                            <p:cond delay="0"/>
                                          </p:stCondLst>
                                        </p:cTn>
                                        <p:tgtEl>
                                          <p:spTgt spid="255"/>
                                        </p:tgtEl>
                                        <p:attrNameLst>
                                          <p:attrName>style.visibility</p:attrName>
                                        </p:attrNameLst>
                                      </p:cBhvr>
                                      <p:to>
                                        <p:strVal val="visible"/>
                                      </p:to>
                                    </p:set>
                                    <p:animEffect transition="in" filter="wipe(down)">
                                      <p:cBhvr>
                                        <p:cTn id="67" dur="500"/>
                                        <p:tgtEl>
                                          <p:spTgt spid="255"/>
                                        </p:tgtEl>
                                      </p:cBhvr>
                                    </p:animEffect>
                                  </p:childTnLst>
                                </p:cTn>
                              </p:par>
                            </p:childTnLst>
                          </p:cTn>
                        </p:par>
                        <p:par>
                          <p:cTn id="68" fill="hold">
                            <p:stCondLst>
                              <p:cond delay="3000"/>
                            </p:stCondLst>
                            <p:childTnLst>
                              <p:par>
                                <p:cTn id="69" presetID="22" presetClass="entr" presetSubtype="4" fill="hold" grpId="0" nodeType="afterEffect">
                                  <p:stCondLst>
                                    <p:cond delay="0"/>
                                  </p:stCondLst>
                                  <p:childTnLst>
                                    <p:set>
                                      <p:cBhvr>
                                        <p:cTn id="70" dur="1" fill="hold">
                                          <p:stCondLst>
                                            <p:cond delay="0"/>
                                          </p:stCondLst>
                                        </p:cTn>
                                        <p:tgtEl>
                                          <p:spTgt spid="320"/>
                                        </p:tgtEl>
                                        <p:attrNameLst>
                                          <p:attrName>style.visibility</p:attrName>
                                        </p:attrNameLst>
                                      </p:cBhvr>
                                      <p:to>
                                        <p:strVal val="visible"/>
                                      </p:to>
                                    </p:set>
                                    <p:animEffect transition="in" filter="wipe(down)">
                                      <p:cBhvr>
                                        <p:cTn id="71" dur="500"/>
                                        <p:tgtEl>
                                          <p:spTgt spid="320"/>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214"/>
                                        </p:tgtEl>
                                        <p:attrNameLst>
                                          <p:attrName>style.visibility</p:attrName>
                                        </p:attrNameLst>
                                      </p:cBhvr>
                                      <p:to>
                                        <p:strVal val="visible"/>
                                      </p:to>
                                    </p:set>
                                    <p:animEffect transition="in" filter="wipe(down)">
                                      <p:cBhvr>
                                        <p:cTn id="76" dur="500"/>
                                        <p:tgtEl>
                                          <p:spTgt spid="214"/>
                                        </p:tgtEl>
                                      </p:cBhvr>
                                    </p:animEffect>
                                  </p:childTnLst>
                                </p:cTn>
                              </p:par>
                            </p:childTnLst>
                          </p:cTn>
                        </p:par>
                        <p:par>
                          <p:cTn id="77" fill="hold">
                            <p:stCondLst>
                              <p:cond delay="500"/>
                            </p:stCondLst>
                            <p:childTnLst>
                              <p:par>
                                <p:cTn id="78" presetID="22" presetClass="entr" presetSubtype="1" fill="hold" grpId="0" nodeType="afterEffect">
                                  <p:stCondLst>
                                    <p:cond delay="0"/>
                                  </p:stCondLst>
                                  <p:childTnLst>
                                    <p:set>
                                      <p:cBhvr>
                                        <p:cTn id="79" dur="1" fill="hold">
                                          <p:stCondLst>
                                            <p:cond delay="0"/>
                                          </p:stCondLst>
                                        </p:cTn>
                                        <p:tgtEl>
                                          <p:spTgt spid="215"/>
                                        </p:tgtEl>
                                        <p:attrNameLst>
                                          <p:attrName>style.visibility</p:attrName>
                                        </p:attrNameLst>
                                      </p:cBhvr>
                                      <p:to>
                                        <p:strVal val="visible"/>
                                      </p:to>
                                    </p:set>
                                    <p:animEffect transition="in" filter="wipe(up)">
                                      <p:cBhvr>
                                        <p:cTn id="80" dur="500"/>
                                        <p:tgtEl>
                                          <p:spTgt spid="215"/>
                                        </p:tgtEl>
                                      </p:cBhvr>
                                    </p:animEffect>
                                  </p:childTnLst>
                                </p:cTn>
                              </p:par>
                            </p:childTnLst>
                          </p:cTn>
                        </p:par>
                        <p:par>
                          <p:cTn id="81" fill="hold">
                            <p:stCondLst>
                              <p:cond delay="1000"/>
                            </p:stCondLst>
                            <p:childTnLst>
                              <p:par>
                                <p:cTn id="82" presetID="22" presetClass="entr" presetSubtype="4" fill="hold" grpId="0" nodeType="afterEffect">
                                  <p:stCondLst>
                                    <p:cond delay="0"/>
                                  </p:stCondLst>
                                  <p:childTnLst>
                                    <p:set>
                                      <p:cBhvr>
                                        <p:cTn id="83" dur="1" fill="hold">
                                          <p:stCondLst>
                                            <p:cond delay="0"/>
                                          </p:stCondLst>
                                        </p:cTn>
                                        <p:tgtEl>
                                          <p:spTgt spid="252"/>
                                        </p:tgtEl>
                                        <p:attrNameLst>
                                          <p:attrName>style.visibility</p:attrName>
                                        </p:attrNameLst>
                                      </p:cBhvr>
                                      <p:to>
                                        <p:strVal val="visible"/>
                                      </p:to>
                                    </p:set>
                                    <p:animEffect transition="in" filter="wipe(down)">
                                      <p:cBhvr>
                                        <p:cTn id="84" dur="500"/>
                                        <p:tgtEl>
                                          <p:spTgt spid="252"/>
                                        </p:tgtEl>
                                      </p:cBhvr>
                                    </p:animEffect>
                                  </p:childTnLst>
                                </p:cTn>
                              </p:par>
                            </p:childTnLst>
                          </p:cTn>
                        </p:par>
                        <p:par>
                          <p:cTn id="85" fill="hold">
                            <p:stCondLst>
                              <p:cond delay="1500"/>
                            </p:stCondLst>
                            <p:childTnLst>
                              <p:par>
                                <p:cTn id="86" presetID="22" presetClass="entr" presetSubtype="1" fill="hold" grpId="0" nodeType="afterEffect">
                                  <p:stCondLst>
                                    <p:cond delay="0"/>
                                  </p:stCondLst>
                                  <p:childTnLst>
                                    <p:set>
                                      <p:cBhvr>
                                        <p:cTn id="87" dur="1" fill="hold">
                                          <p:stCondLst>
                                            <p:cond delay="0"/>
                                          </p:stCondLst>
                                        </p:cTn>
                                        <p:tgtEl>
                                          <p:spTgt spid="253"/>
                                        </p:tgtEl>
                                        <p:attrNameLst>
                                          <p:attrName>style.visibility</p:attrName>
                                        </p:attrNameLst>
                                      </p:cBhvr>
                                      <p:to>
                                        <p:strVal val="visible"/>
                                      </p:to>
                                    </p:set>
                                    <p:animEffect transition="in" filter="wipe(up)">
                                      <p:cBhvr>
                                        <p:cTn id="88" dur="500"/>
                                        <p:tgtEl>
                                          <p:spTgt spid="253"/>
                                        </p:tgtEl>
                                      </p:cBhvr>
                                    </p:animEffect>
                                  </p:childTnLst>
                                </p:cTn>
                              </p:par>
                            </p:childTnLst>
                          </p:cTn>
                        </p:par>
                        <p:par>
                          <p:cTn id="89" fill="hold">
                            <p:stCondLst>
                              <p:cond delay="2000"/>
                            </p:stCondLst>
                            <p:childTnLst>
                              <p:par>
                                <p:cTn id="90" presetID="22" presetClass="entr" presetSubtype="4" fill="hold" grpId="0" nodeType="afterEffect">
                                  <p:stCondLst>
                                    <p:cond delay="0"/>
                                  </p:stCondLst>
                                  <p:childTnLst>
                                    <p:set>
                                      <p:cBhvr>
                                        <p:cTn id="91" dur="1" fill="hold">
                                          <p:stCondLst>
                                            <p:cond delay="0"/>
                                          </p:stCondLst>
                                        </p:cTn>
                                        <p:tgtEl>
                                          <p:spTgt spid="274"/>
                                        </p:tgtEl>
                                        <p:attrNameLst>
                                          <p:attrName>style.visibility</p:attrName>
                                        </p:attrNameLst>
                                      </p:cBhvr>
                                      <p:to>
                                        <p:strVal val="visible"/>
                                      </p:to>
                                    </p:set>
                                    <p:animEffect transition="in" filter="wipe(down)">
                                      <p:cBhvr>
                                        <p:cTn id="92" dur="500"/>
                                        <p:tgtEl>
                                          <p:spTgt spid="274"/>
                                        </p:tgtEl>
                                      </p:cBhvr>
                                    </p:animEffect>
                                  </p:childTnLst>
                                </p:cTn>
                              </p:par>
                            </p:childTnLst>
                          </p:cTn>
                        </p:par>
                        <p:par>
                          <p:cTn id="93" fill="hold">
                            <p:stCondLst>
                              <p:cond delay="2500"/>
                            </p:stCondLst>
                            <p:childTnLst>
                              <p:par>
                                <p:cTn id="94" presetID="22" presetClass="entr" presetSubtype="4" fill="hold" grpId="0" nodeType="afterEffect">
                                  <p:stCondLst>
                                    <p:cond delay="0"/>
                                  </p:stCondLst>
                                  <p:childTnLst>
                                    <p:set>
                                      <p:cBhvr>
                                        <p:cTn id="95" dur="1" fill="hold">
                                          <p:stCondLst>
                                            <p:cond delay="0"/>
                                          </p:stCondLst>
                                        </p:cTn>
                                        <p:tgtEl>
                                          <p:spTgt spid="314"/>
                                        </p:tgtEl>
                                        <p:attrNameLst>
                                          <p:attrName>style.visibility</p:attrName>
                                        </p:attrNameLst>
                                      </p:cBhvr>
                                      <p:to>
                                        <p:strVal val="visible"/>
                                      </p:to>
                                    </p:set>
                                    <p:animEffect transition="in" filter="wipe(down)">
                                      <p:cBhvr>
                                        <p:cTn id="96" dur="500"/>
                                        <p:tgtEl>
                                          <p:spTgt spid="314"/>
                                        </p:tgtEl>
                                      </p:cBhvr>
                                    </p:animEffect>
                                  </p:childTnLst>
                                </p:cTn>
                              </p:par>
                            </p:childTnLst>
                          </p:cTn>
                        </p:par>
                        <p:par>
                          <p:cTn id="97" fill="hold">
                            <p:stCondLst>
                              <p:cond delay="3000"/>
                            </p:stCondLst>
                            <p:childTnLst>
                              <p:par>
                                <p:cTn id="98" presetID="22" presetClass="entr" presetSubtype="4" fill="hold" grpId="0" nodeType="afterEffect">
                                  <p:stCondLst>
                                    <p:cond delay="0"/>
                                  </p:stCondLst>
                                  <p:childTnLst>
                                    <p:set>
                                      <p:cBhvr>
                                        <p:cTn id="99" dur="1" fill="hold">
                                          <p:stCondLst>
                                            <p:cond delay="0"/>
                                          </p:stCondLst>
                                        </p:cTn>
                                        <p:tgtEl>
                                          <p:spTgt spid="321"/>
                                        </p:tgtEl>
                                        <p:attrNameLst>
                                          <p:attrName>style.visibility</p:attrName>
                                        </p:attrNameLst>
                                      </p:cBhvr>
                                      <p:to>
                                        <p:strVal val="visible"/>
                                      </p:to>
                                    </p:set>
                                    <p:animEffect transition="in" filter="wipe(down)">
                                      <p:cBhvr>
                                        <p:cTn id="100" dur="500"/>
                                        <p:tgtEl>
                                          <p:spTgt spid="321"/>
                                        </p:tgtEl>
                                      </p:cBhvr>
                                    </p:animEffect>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nodeType="clickEffect">
                                  <p:stCondLst>
                                    <p:cond delay="0"/>
                                  </p:stCondLst>
                                  <p:childTnLst>
                                    <p:set>
                                      <p:cBhvr>
                                        <p:cTn id="104" dur="1" fill="hold">
                                          <p:stCondLst>
                                            <p:cond delay="0"/>
                                          </p:stCondLst>
                                        </p:cTn>
                                        <p:tgtEl>
                                          <p:spTgt spid="3"/>
                                        </p:tgtEl>
                                        <p:attrNameLst>
                                          <p:attrName>style.visibility</p:attrName>
                                        </p:attrNameLst>
                                      </p:cBhvr>
                                      <p:to>
                                        <p:strVal val="visible"/>
                                      </p:to>
                                    </p:set>
                                    <p:animEffect transition="in" filter="fade">
                                      <p:cBhvr>
                                        <p:cTn id="105" dur="1000"/>
                                        <p:tgtEl>
                                          <p:spTgt spid="3"/>
                                        </p:tgtEl>
                                      </p:cBhvr>
                                    </p:animEffect>
                                    <p:anim calcmode="lin" valueType="num">
                                      <p:cBhvr>
                                        <p:cTn id="106" dur="1000" fill="hold"/>
                                        <p:tgtEl>
                                          <p:spTgt spid="3"/>
                                        </p:tgtEl>
                                        <p:attrNameLst>
                                          <p:attrName>ppt_x</p:attrName>
                                        </p:attrNameLst>
                                      </p:cBhvr>
                                      <p:tavLst>
                                        <p:tav tm="0">
                                          <p:val>
                                            <p:strVal val="#ppt_x"/>
                                          </p:val>
                                        </p:tav>
                                        <p:tav tm="100000">
                                          <p:val>
                                            <p:strVal val="#ppt_x"/>
                                          </p:val>
                                        </p:tav>
                                      </p:tavLst>
                                    </p:anim>
                                    <p:anim calcmode="lin" valueType="num">
                                      <p:cBhvr>
                                        <p:cTn id="107" dur="1000" fill="hold"/>
                                        <p:tgtEl>
                                          <p:spTgt spid="3"/>
                                        </p:tgtEl>
                                        <p:attrNameLst>
                                          <p:attrName>ppt_y</p:attrName>
                                        </p:attrNameLst>
                                      </p:cBhvr>
                                      <p:tavLst>
                                        <p:tav tm="0">
                                          <p:val>
                                            <p:strVal val="#ppt_y+.1"/>
                                          </p:val>
                                        </p:tav>
                                        <p:tav tm="100000">
                                          <p:val>
                                            <p:strVal val="#ppt_y"/>
                                          </p:val>
                                        </p:tav>
                                      </p:tavLst>
                                    </p:anim>
                                  </p:childTnLst>
                                </p:cTn>
                              </p:par>
                            </p:childTnLst>
                          </p:cTn>
                        </p:par>
                        <p:par>
                          <p:cTn id="108" fill="hold">
                            <p:stCondLst>
                              <p:cond delay="1000"/>
                            </p:stCondLst>
                            <p:childTnLst>
                              <p:par>
                                <p:cTn id="109" presetID="42" presetClass="entr" presetSubtype="0" fill="hold" grpId="0" nodeType="afterEffect">
                                  <p:stCondLst>
                                    <p:cond delay="0"/>
                                  </p:stCondLst>
                                  <p:childTnLst>
                                    <p:set>
                                      <p:cBhvr>
                                        <p:cTn id="110" dur="1" fill="hold">
                                          <p:stCondLst>
                                            <p:cond delay="0"/>
                                          </p:stCondLst>
                                        </p:cTn>
                                        <p:tgtEl>
                                          <p:spTgt spid="322"/>
                                        </p:tgtEl>
                                        <p:attrNameLst>
                                          <p:attrName>style.visibility</p:attrName>
                                        </p:attrNameLst>
                                      </p:cBhvr>
                                      <p:to>
                                        <p:strVal val="visible"/>
                                      </p:to>
                                    </p:set>
                                    <p:animEffect transition="in" filter="fade">
                                      <p:cBhvr>
                                        <p:cTn id="111" dur="1000"/>
                                        <p:tgtEl>
                                          <p:spTgt spid="322"/>
                                        </p:tgtEl>
                                      </p:cBhvr>
                                    </p:animEffect>
                                    <p:anim calcmode="lin" valueType="num">
                                      <p:cBhvr>
                                        <p:cTn id="112" dur="1000" fill="hold"/>
                                        <p:tgtEl>
                                          <p:spTgt spid="322"/>
                                        </p:tgtEl>
                                        <p:attrNameLst>
                                          <p:attrName>ppt_x</p:attrName>
                                        </p:attrNameLst>
                                      </p:cBhvr>
                                      <p:tavLst>
                                        <p:tav tm="0">
                                          <p:val>
                                            <p:strVal val="#ppt_x"/>
                                          </p:val>
                                        </p:tav>
                                        <p:tav tm="100000">
                                          <p:val>
                                            <p:strVal val="#ppt_x"/>
                                          </p:val>
                                        </p:tav>
                                      </p:tavLst>
                                    </p:anim>
                                    <p:anim calcmode="lin" valueType="num">
                                      <p:cBhvr>
                                        <p:cTn id="113" dur="1000" fill="hold"/>
                                        <p:tgtEl>
                                          <p:spTgt spid="322"/>
                                        </p:tgtEl>
                                        <p:attrNameLst>
                                          <p:attrName>ppt_y</p:attrName>
                                        </p:attrNameLst>
                                      </p:cBhvr>
                                      <p:tavLst>
                                        <p:tav tm="0">
                                          <p:val>
                                            <p:strVal val="#ppt_y+.1"/>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42" presetClass="entr" presetSubtype="0" fill="hold" nodeType="clickEffect">
                                  <p:stCondLst>
                                    <p:cond delay="0"/>
                                  </p:stCondLst>
                                  <p:childTnLst>
                                    <p:set>
                                      <p:cBhvr>
                                        <p:cTn id="117" dur="1" fill="hold">
                                          <p:stCondLst>
                                            <p:cond delay="0"/>
                                          </p:stCondLst>
                                        </p:cTn>
                                        <p:tgtEl>
                                          <p:spTgt spid="4"/>
                                        </p:tgtEl>
                                        <p:attrNameLst>
                                          <p:attrName>style.visibility</p:attrName>
                                        </p:attrNameLst>
                                      </p:cBhvr>
                                      <p:to>
                                        <p:strVal val="visible"/>
                                      </p:to>
                                    </p:set>
                                    <p:animEffect transition="in" filter="fade">
                                      <p:cBhvr>
                                        <p:cTn id="118" dur="1000"/>
                                        <p:tgtEl>
                                          <p:spTgt spid="4"/>
                                        </p:tgtEl>
                                      </p:cBhvr>
                                    </p:animEffect>
                                    <p:anim calcmode="lin" valueType="num">
                                      <p:cBhvr>
                                        <p:cTn id="119" dur="1000" fill="hold"/>
                                        <p:tgtEl>
                                          <p:spTgt spid="4"/>
                                        </p:tgtEl>
                                        <p:attrNameLst>
                                          <p:attrName>ppt_x</p:attrName>
                                        </p:attrNameLst>
                                      </p:cBhvr>
                                      <p:tavLst>
                                        <p:tav tm="0">
                                          <p:val>
                                            <p:strVal val="#ppt_x"/>
                                          </p:val>
                                        </p:tav>
                                        <p:tav tm="100000">
                                          <p:val>
                                            <p:strVal val="#ppt_x"/>
                                          </p:val>
                                        </p:tav>
                                      </p:tavLst>
                                    </p:anim>
                                    <p:anim calcmode="lin" valueType="num">
                                      <p:cBhvr>
                                        <p:cTn id="120" dur="1000" fill="hold"/>
                                        <p:tgtEl>
                                          <p:spTgt spid="4"/>
                                        </p:tgtEl>
                                        <p:attrNameLst>
                                          <p:attrName>ppt_y</p:attrName>
                                        </p:attrNameLst>
                                      </p:cBhvr>
                                      <p:tavLst>
                                        <p:tav tm="0">
                                          <p:val>
                                            <p:strVal val="#ppt_y+.1"/>
                                          </p:val>
                                        </p:tav>
                                        <p:tav tm="100000">
                                          <p:val>
                                            <p:strVal val="#ppt_y"/>
                                          </p:val>
                                        </p:tav>
                                      </p:tavLst>
                                    </p:anim>
                                  </p:childTnLst>
                                </p:cTn>
                              </p:par>
                            </p:childTnLst>
                          </p:cTn>
                        </p:par>
                        <p:par>
                          <p:cTn id="121" fill="hold">
                            <p:stCondLst>
                              <p:cond delay="1000"/>
                            </p:stCondLst>
                            <p:childTnLst>
                              <p:par>
                                <p:cTn id="122" presetID="42" presetClass="entr" presetSubtype="0" fill="hold" grpId="0" nodeType="afterEffect">
                                  <p:stCondLst>
                                    <p:cond delay="0"/>
                                  </p:stCondLst>
                                  <p:childTnLst>
                                    <p:set>
                                      <p:cBhvr>
                                        <p:cTn id="123" dur="1" fill="hold">
                                          <p:stCondLst>
                                            <p:cond delay="0"/>
                                          </p:stCondLst>
                                        </p:cTn>
                                        <p:tgtEl>
                                          <p:spTgt spid="323"/>
                                        </p:tgtEl>
                                        <p:attrNameLst>
                                          <p:attrName>style.visibility</p:attrName>
                                        </p:attrNameLst>
                                      </p:cBhvr>
                                      <p:to>
                                        <p:strVal val="visible"/>
                                      </p:to>
                                    </p:set>
                                    <p:animEffect transition="in" filter="fade">
                                      <p:cBhvr>
                                        <p:cTn id="124" dur="1000"/>
                                        <p:tgtEl>
                                          <p:spTgt spid="323"/>
                                        </p:tgtEl>
                                      </p:cBhvr>
                                    </p:animEffect>
                                    <p:anim calcmode="lin" valueType="num">
                                      <p:cBhvr>
                                        <p:cTn id="125" dur="1000" fill="hold"/>
                                        <p:tgtEl>
                                          <p:spTgt spid="323"/>
                                        </p:tgtEl>
                                        <p:attrNameLst>
                                          <p:attrName>ppt_x</p:attrName>
                                        </p:attrNameLst>
                                      </p:cBhvr>
                                      <p:tavLst>
                                        <p:tav tm="0">
                                          <p:val>
                                            <p:strVal val="#ppt_x"/>
                                          </p:val>
                                        </p:tav>
                                        <p:tav tm="100000">
                                          <p:val>
                                            <p:strVal val="#ppt_x"/>
                                          </p:val>
                                        </p:tav>
                                      </p:tavLst>
                                    </p:anim>
                                    <p:anim calcmode="lin" valueType="num">
                                      <p:cBhvr>
                                        <p:cTn id="126" dur="1000" fill="hold"/>
                                        <p:tgtEl>
                                          <p:spTgt spid="323"/>
                                        </p:tgtEl>
                                        <p:attrNameLst>
                                          <p:attrName>ppt_y</p:attrName>
                                        </p:attrNameLst>
                                      </p:cBhvr>
                                      <p:tavLst>
                                        <p:tav tm="0">
                                          <p:val>
                                            <p:strVal val="#ppt_y+.1"/>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42" presetClass="entr" presetSubtype="0" fill="hold" nodeType="clickEffect">
                                  <p:stCondLst>
                                    <p:cond delay="0"/>
                                  </p:stCondLst>
                                  <p:childTnLst>
                                    <p:set>
                                      <p:cBhvr>
                                        <p:cTn id="130" dur="1" fill="hold">
                                          <p:stCondLst>
                                            <p:cond delay="0"/>
                                          </p:stCondLst>
                                        </p:cTn>
                                        <p:tgtEl>
                                          <p:spTgt spid="5"/>
                                        </p:tgtEl>
                                        <p:attrNameLst>
                                          <p:attrName>style.visibility</p:attrName>
                                        </p:attrNameLst>
                                      </p:cBhvr>
                                      <p:to>
                                        <p:strVal val="visible"/>
                                      </p:to>
                                    </p:set>
                                    <p:animEffect transition="in" filter="fade">
                                      <p:cBhvr>
                                        <p:cTn id="131" dur="1000"/>
                                        <p:tgtEl>
                                          <p:spTgt spid="5"/>
                                        </p:tgtEl>
                                      </p:cBhvr>
                                    </p:animEffect>
                                    <p:anim calcmode="lin" valueType="num">
                                      <p:cBhvr>
                                        <p:cTn id="132" dur="1000" fill="hold"/>
                                        <p:tgtEl>
                                          <p:spTgt spid="5"/>
                                        </p:tgtEl>
                                        <p:attrNameLst>
                                          <p:attrName>ppt_x</p:attrName>
                                        </p:attrNameLst>
                                      </p:cBhvr>
                                      <p:tavLst>
                                        <p:tav tm="0">
                                          <p:val>
                                            <p:strVal val="#ppt_x"/>
                                          </p:val>
                                        </p:tav>
                                        <p:tav tm="100000">
                                          <p:val>
                                            <p:strVal val="#ppt_x"/>
                                          </p:val>
                                        </p:tav>
                                      </p:tavLst>
                                    </p:anim>
                                    <p:anim calcmode="lin" valueType="num">
                                      <p:cBhvr>
                                        <p:cTn id="133" dur="1000" fill="hold"/>
                                        <p:tgtEl>
                                          <p:spTgt spid="5"/>
                                        </p:tgtEl>
                                        <p:attrNameLst>
                                          <p:attrName>ppt_y</p:attrName>
                                        </p:attrNameLst>
                                      </p:cBhvr>
                                      <p:tavLst>
                                        <p:tav tm="0">
                                          <p:val>
                                            <p:strVal val="#ppt_y+.1"/>
                                          </p:val>
                                        </p:tav>
                                        <p:tav tm="100000">
                                          <p:val>
                                            <p:strVal val="#ppt_y"/>
                                          </p:val>
                                        </p:tav>
                                      </p:tavLst>
                                    </p:anim>
                                  </p:childTnLst>
                                </p:cTn>
                              </p:par>
                            </p:childTnLst>
                          </p:cTn>
                        </p:par>
                        <p:par>
                          <p:cTn id="134" fill="hold">
                            <p:stCondLst>
                              <p:cond delay="1000"/>
                            </p:stCondLst>
                            <p:childTnLst>
                              <p:par>
                                <p:cTn id="135" presetID="42" presetClass="entr" presetSubtype="0" fill="hold" grpId="0" nodeType="afterEffect">
                                  <p:stCondLst>
                                    <p:cond delay="0"/>
                                  </p:stCondLst>
                                  <p:childTnLst>
                                    <p:set>
                                      <p:cBhvr>
                                        <p:cTn id="136" dur="1" fill="hold">
                                          <p:stCondLst>
                                            <p:cond delay="0"/>
                                          </p:stCondLst>
                                        </p:cTn>
                                        <p:tgtEl>
                                          <p:spTgt spid="324"/>
                                        </p:tgtEl>
                                        <p:attrNameLst>
                                          <p:attrName>style.visibility</p:attrName>
                                        </p:attrNameLst>
                                      </p:cBhvr>
                                      <p:to>
                                        <p:strVal val="visible"/>
                                      </p:to>
                                    </p:set>
                                    <p:animEffect transition="in" filter="fade">
                                      <p:cBhvr>
                                        <p:cTn id="137" dur="1000"/>
                                        <p:tgtEl>
                                          <p:spTgt spid="324"/>
                                        </p:tgtEl>
                                      </p:cBhvr>
                                    </p:animEffect>
                                    <p:anim calcmode="lin" valueType="num">
                                      <p:cBhvr>
                                        <p:cTn id="138" dur="1000" fill="hold"/>
                                        <p:tgtEl>
                                          <p:spTgt spid="324"/>
                                        </p:tgtEl>
                                        <p:attrNameLst>
                                          <p:attrName>ppt_x</p:attrName>
                                        </p:attrNameLst>
                                      </p:cBhvr>
                                      <p:tavLst>
                                        <p:tav tm="0">
                                          <p:val>
                                            <p:strVal val="#ppt_x"/>
                                          </p:val>
                                        </p:tav>
                                        <p:tav tm="100000">
                                          <p:val>
                                            <p:strVal val="#ppt_x"/>
                                          </p:val>
                                        </p:tav>
                                      </p:tavLst>
                                    </p:anim>
                                    <p:anim calcmode="lin" valueType="num">
                                      <p:cBhvr>
                                        <p:cTn id="139" dur="1000" fill="hold"/>
                                        <p:tgtEl>
                                          <p:spTgt spid="324"/>
                                        </p:tgtEl>
                                        <p:attrNameLst>
                                          <p:attrName>ppt_y</p:attrName>
                                        </p:attrNameLst>
                                      </p:cBhvr>
                                      <p:tavLst>
                                        <p:tav tm="0">
                                          <p:val>
                                            <p:strVal val="#ppt_y+.1"/>
                                          </p:val>
                                        </p:tav>
                                        <p:tav tm="100000">
                                          <p:val>
                                            <p:strVal val="#ppt_y"/>
                                          </p:val>
                                        </p:tav>
                                      </p:tavLst>
                                    </p:anim>
                                  </p:childTnLst>
                                </p:cTn>
                              </p:par>
                            </p:childTnLst>
                          </p:cTn>
                        </p:par>
                      </p:childTnLst>
                    </p:cTn>
                  </p:par>
                  <p:par>
                    <p:cTn id="140" fill="hold">
                      <p:stCondLst>
                        <p:cond delay="indefinite"/>
                      </p:stCondLst>
                      <p:childTnLst>
                        <p:par>
                          <p:cTn id="141" fill="hold">
                            <p:stCondLst>
                              <p:cond delay="0"/>
                            </p:stCondLst>
                            <p:childTnLst>
                              <p:par>
                                <p:cTn id="142" presetID="42" presetClass="entr" presetSubtype="0" fill="hold" nodeType="clickEffect">
                                  <p:stCondLst>
                                    <p:cond delay="0"/>
                                  </p:stCondLst>
                                  <p:childTnLst>
                                    <p:set>
                                      <p:cBhvr>
                                        <p:cTn id="143" dur="1" fill="hold">
                                          <p:stCondLst>
                                            <p:cond delay="0"/>
                                          </p:stCondLst>
                                        </p:cTn>
                                        <p:tgtEl>
                                          <p:spTgt spid="6"/>
                                        </p:tgtEl>
                                        <p:attrNameLst>
                                          <p:attrName>style.visibility</p:attrName>
                                        </p:attrNameLst>
                                      </p:cBhvr>
                                      <p:to>
                                        <p:strVal val="visible"/>
                                      </p:to>
                                    </p:set>
                                    <p:animEffect transition="in" filter="fade">
                                      <p:cBhvr>
                                        <p:cTn id="144" dur="1000"/>
                                        <p:tgtEl>
                                          <p:spTgt spid="6"/>
                                        </p:tgtEl>
                                      </p:cBhvr>
                                    </p:animEffect>
                                    <p:anim calcmode="lin" valueType="num">
                                      <p:cBhvr>
                                        <p:cTn id="145" dur="1000" fill="hold"/>
                                        <p:tgtEl>
                                          <p:spTgt spid="6"/>
                                        </p:tgtEl>
                                        <p:attrNameLst>
                                          <p:attrName>ppt_x</p:attrName>
                                        </p:attrNameLst>
                                      </p:cBhvr>
                                      <p:tavLst>
                                        <p:tav tm="0">
                                          <p:val>
                                            <p:strVal val="#ppt_x"/>
                                          </p:val>
                                        </p:tav>
                                        <p:tav tm="100000">
                                          <p:val>
                                            <p:strVal val="#ppt_x"/>
                                          </p:val>
                                        </p:tav>
                                      </p:tavLst>
                                    </p:anim>
                                    <p:anim calcmode="lin" valueType="num">
                                      <p:cBhvr>
                                        <p:cTn id="146" dur="1000" fill="hold"/>
                                        <p:tgtEl>
                                          <p:spTgt spid="6"/>
                                        </p:tgtEl>
                                        <p:attrNameLst>
                                          <p:attrName>ppt_y</p:attrName>
                                        </p:attrNameLst>
                                      </p:cBhvr>
                                      <p:tavLst>
                                        <p:tav tm="0">
                                          <p:val>
                                            <p:strVal val="#ppt_y+.1"/>
                                          </p:val>
                                        </p:tav>
                                        <p:tav tm="100000">
                                          <p:val>
                                            <p:strVal val="#ppt_y"/>
                                          </p:val>
                                        </p:tav>
                                      </p:tavLst>
                                    </p:anim>
                                  </p:childTnLst>
                                </p:cTn>
                              </p:par>
                            </p:childTnLst>
                          </p:cTn>
                        </p:par>
                        <p:par>
                          <p:cTn id="147" fill="hold">
                            <p:stCondLst>
                              <p:cond delay="1000"/>
                            </p:stCondLst>
                            <p:childTnLst>
                              <p:par>
                                <p:cTn id="148" presetID="42" presetClass="entr" presetSubtype="0" fill="hold" grpId="0" nodeType="afterEffect">
                                  <p:stCondLst>
                                    <p:cond delay="0"/>
                                  </p:stCondLst>
                                  <p:childTnLst>
                                    <p:set>
                                      <p:cBhvr>
                                        <p:cTn id="149" dur="1" fill="hold">
                                          <p:stCondLst>
                                            <p:cond delay="0"/>
                                          </p:stCondLst>
                                        </p:cTn>
                                        <p:tgtEl>
                                          <p:spTgt spid="325"/>
                                        </p:tgtEl>
                                        <p:attrNameLst>
                                          <p:attrName>style.visibility</p:attrName>
                                        </p:attrNameLst>
                                      </p:cBhvr>
                                      <p:to>
                                        <p:strVal val="visible"/>
                                      </p:to>
                                    </p:set>
                                    <p:animEffect transition="in" filter="fade">
                                      <p:cBhvr>
                                        <p:cTn id="150" dur="1000"/>
                                        <p:tgtEl>
                                          <p:spTgt spid="325"/>
                                        </p:tgtEl>
                                      </p:cBhvr>
                                    </p:animEffect>
                                    <p:anim calcmode="lin" valueType="num">
                                      <p:cBhvr>
                                        <p:cTn id="151" dur="1000" fill="hold"/>
                                        <p:tgtEl>
                                          <p:spTgt spid="325"/>
                                        </p:tgtEl>
                                        <p:attrNameLst>
                                          <p:attrName>ppt_x</p:attrName>
                                        </p:attrNameLst>
                                      </p:cBhvr>
                                      <p:tavLst>
                                        <p:tav tm="0">
                                          <p:val>
                                            <p:strVal val="#ppt_x"/>
                                          </p:val>
                                        </p:tav>
                                        <p:tav tm="100000">
                                          <p:val>
                                            <p:strVal val="#ppt_x"/>
                                          </p:val>
                                        </p:tav>
                                      </p:tavLst>
                                    </p:anim>
                                    <p:anim calcmode="lin" valueType="num">
                                      <p:cBhvr>
                                        <p:cTn id="152" dur="1000" fill="hold"/>
                                        <p:tgtEl>
                                          <p:spTgt spid="325"/>
                                        </p:tgtEl>
                                        <p:attrNameLst>
                                          <p:attrName>ppt_y</p:attrName>
                                        </p:attrNameLst>
                                      </p:cBhvr>
                                      <p:tavLst>
                                        <p:tav tm="0">
                                          <p:val>
                                            <p:strVal val="#ppt_y+.1"/>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22" presetClass="entr" presetSubtype="1" fill="hold" grpId="0" nodeType="clickEffect">
                                  <p:stCondLst>
                                    <p:cond delay="0"/>
                                  </p:stCondLst>
                                  <p:childTnLst>
                                    <p:set>
                                      <p:cBhvr>
                                        <p:cTn id="156" dur="1" fill="hold">
                                          <p:stCondLst>
                                            <p:cond delay="0"/>
                                          </p:stCondLst>
                                        </p:cTn>
                                        <p:tgtEl>
                                          <p:spTgt spid="178"/>
                                        </p:tgtEl>
                                        <p:attrNameLst>
                                          <p:attrName>style.visibility</p:attrName>
                                        </p:attrNameLst>
                                      </p:cBhvr>
                                      <p:to>
                                        <p:strVal val="visible"/>
                                      </p:to>
                                    </p:set>
                                    <p:animEffect transition="in" filter="wipe(up)">
                                      <p:cBhvr>
                                        <p:cTn id="157" dur="500"/>
                                        <p:tgtEl>
                                          <p:spTgt spid="178"/>
                                        </p:tgtEl>
                                      </p:cBhvr>
                                    </p:animEffect>
                                  </p:childTnLst>
                                </p:cTn>
                              </p:par>
                            </p:childTnLst>
                          </p:cTn>
                        </p:par>
                      </p:childTnLst>
                    </p:cTn>
                  </p:par>
                  <p:par>
                    <p:cTn id="158" fill="hold">
                      <p:stCondLst>
                        <p:cond delay="indefinite"/>
                      </p:stCondLst>
                      <p:childTnLst>
                        <p:par>
                          <p:cTn id="159" fill="hold">
                            <p:stCondLst>
                              <p:cond delay="0"/>
                            </p:stCondLst>
                            <p:childTnLst>
                              <p:par>
                                <p:cTn id="160" presetID="42" presetClass="entr" presetSubtype="0" fill="hold" nodeType="clickEffect">
                                  <p:stCondLst>
                                    <p:cond delay="0"/>
                                  </p:stCondLst>
                                  <p:childTnLst>
                                    <p:set>
                                      <p:cBhvr>
                                        <p:cTn id="161" dur="1" fill="hold">
                                          <p:stCondLst>
                                            <p:cond delay="0"/>
                                          </p:stCondLst>
                                        </p:cTn>
                                        <p:tgtEl>
                                          <p:spTgt spid="7"/>
                                        </p:tgtEl>
                                        <p:attrNameLst>
                                          <p:attrName>style.visibility</p:attrName>
                                        </p:attrNameLst>
                                      </p:cBhvr>
                                      <p:to>
                                        <p:strVal val="visible"/>
                                      </p:to>
                                    </p:set>
                                    <p:animEffect transition="in" filter="fade">
                                      <p:cBhvr>
                                        <p:cTn id="162" dur="1000"/>
                                        <p:tgtEl>
                                          <p:spTgt spid="7"/>
                                        </p:tgtEl>
                                      </p:cBhvr>
                                    </p:animEffect>
                                    <p:anim calcmode="lin" valueType="num">
                                      <p:cBhvr>
                                        <p:cTn id="163" dur="1000" fill="hold"/>
                                        <p:tgtEl>
                                          <p:spTgt spid="7"/>
                                        </p:tgtEl>
                                        <p:attrNameLst>
                                          <p:attrName>ppt_x</p:attrName>
                                        </p:attrNameLst>
                                      </p:cBhvr>
                                      <p:tavLst>
                                        <p:tav tm="0">
                                          <p:val>
                                            <p:strVal val="#ppt_x"/>
                                          </p:val>
                                        </p:tav>
                                        <p:tav tm="100000">
                                          <p:val>
                                            <p:strVal val="#ppt_x"/>
                                          </p:val>
                                        </p:tav>
                                      </p:tavLst>
                                    </p:anim>
                                    <p:anim calcmode="lin" valueType="num">
                                      <p:cBhvr>
                                        <p:cTn id="164" dur="1000" fill="hold"/>
                                        <p:tgtEl>
                                          <p:spTgt spid="7"/>
                                        </p:tgtEl>
                                        <p:attrNameLst>
                                          <p:attrName>ppt_y</p:attrName>
                                        </p:attrNameLst>
                                      </p:cBhvr>
                                      <p:tavLst>
                                        <p:tav tm="0">
                                          <p:val>
                                            <p:strVal val="#ppt_y+.1"/>
                                          </p:val>
                                        </p:tav>
                                        <p:tav tm="100000">
                                          <p:val>
                                            <p:strVal val="#ppt_y"/>
                                          </p:val>
                                        </p:tav>
                                      </p:tavLst>
                                    </p:anim>
                                  </p:childTnLst>
                                </p:cTn>
                              </p:par>
                            </p:childTnLst>
                          </p:cTn>
                        </p:par>
                        <p:par>
                          <p:cTn id="165" fill="hold">
                            <p:stCondLst>
                              <p:cond delay="1000"/>
                            </p:stCondLst>
                            <p:childTnLst>
                              <p:par>
                                <p:cTn id="166" presetID="42" presetClass="entr" presetSubtype="0" fill="hold" grpId="0" nodeType="afterEffect">
                                  <p:stCondLst>
                                    <p:cond delay="0"/>
                                  </p:stCondLst>
                                  <p:childTnLst>
                                    <p:set>
                                      <p:cBhvr>
                                        <p:cTn id="167" dur="1" fill="hold">
                                          <p:stCondLst>
                                            <p:cond delay="0"/>
                                          </p:stCondLst>
                                        </p:cTn>
                                        <p:tgtEl>
                                          <p:spTgt spid="317"/>
                                        </p:tgtEl>
                                        <p:attrNameLst>
                                          <p:attrName>style.visibility</p:attrName>
                                        </p:attrNameLst>
                                      </p:cBhvr>
                                      <p:to>
                                        <p:strVal val="visible"/>
                                      </p:to>
                                    </p:set>
                                    <p:animEffect transition="in" filter="fade">
                                      <p:cBhvr>
                                        <p:cTn id="168" dur="1000"/>
                                        <p:tgtEl>
                                          <p:spTgt spid="317"/>
                                        </p:tgtEl>
                                      </p:cBhvr>
                                    </p:animEffect>
                                    <p:anim calcmode="lin" valueType="num">
                                      <p:cBhvr>
                                        <p:cTn id="169" dur="1000" fill="hold"/>
                                        <p:tgtEl>
                                          <p:spTgt spid="317"/>
                                        </p:tgtEl>
                                        <p:attrNameLst>
                                          <p:attrName>ppt_x</p:attrName>
                                        </p:attrNameLst>
                                      </p:cBhvr>
                                      <p:tavLst>
                                        <p:tav tm="0">
                                          <p:val>
                                            <p:strVal val="#ppt_x"/>
                                          </p:val>
                                        </p:tav>
                                        <p:tav tm="100000">
                                          <p:val>
                                            <p:strVal val="#ppt_x"/>
                                          </p:val>
                                        </p:tav>
                                      </p:tavLst>
                                    </p:anim>
                                    <p:anim calcmode="lin" valueType="num">
                                      <p:cBhvr>
                                        <p:cTn id="170" dur="1000" fill="hold"/>
                                        <p:tgtEl>
                                          <p:spTgt spid="3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77" grpId="0" autoUpdateAnimBg="0"/>
      <p:bldP spid="178" grpId="0" animBg="1"/>
      <p:bldP spid="179" grpId="0" animBg="1"/>
      <p:bldP spid="180" grpId="0" animBg="1"/>
      <p:bldP spid="203" grpId="0" animBg="1"/>
      <p:bldP spid="214" grpId="0" animBg="1"/>
      <p:bldP spid="215" grpId="0" animBg="1"/>
      <p:bldP spid="217" grpId="0" animBg="1"/>
      <p:bldP spid="218" grpId="0" animBg="1"/>
      <p:bldP spid="220" grpId="0" animBg="1"/>
      <p:bldP spid="221" grpId="0" animBg="1"/>
      <p:bldP spid="228" grpId="0" autoUpdateAnimBg="0"/>
      <p:bldP spid="252" grpId="0" animBg="1"/>
      <p:bldP spid="253" grpId="0" animBg="1"/>
      <p:bldP spid="255" grpId="0" animBg="1"/>
      <p:bldP spid="274" grpId="0" animBg="1"/>
      <p:bldP spid="314" grpId="0" animBg="1"/>
      <p:bldP spid="317" grpId="0"/>
      <p:bldP spid="318" grpId="0"/>
      <p:bldP spid="319" grpId="0"/>
      <p:bldP spid="320" grpId="0"/>
      <p:bldP spid="321" grpId="0"/>
      <p:bldP spid="322" grpId="0"/>
      <p:bldP spid="323" grpId="0"/>
      <p:bldP spid="324" grpId="0"/>
      <p:bldP spid="325"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67" name="Group 79"/>
          <p:cNvGrpSpPr>
            <a:grpSpLocks/>
          </p:cNvGrpSpPr>
          <p:nvPr/>
        </p:nvGrpSpPr>
        <p:grpSpPr bwMode="auto">
          <a:xfrm>
            <a:off x="933450" y="1689100"/>
            <a:ext cx="7620000" cy="4110038"/>
            <a:chOff x="612" y="984"/>
            <a:chExt cx="4800" cy="2589"/>
          </a:xfrm>
        </p:grpSpPr>
        <p:sp>
          <p:nvSpPr>
            <p:cNvPr id="168" name="Rectangle 80"/>
            <p:cNvSpPr>
              <a:spLocks noChangeArrowheads="1"/>
            </p:cNvSpPr>
            <p:nvPr/>
          </p:nvSpPr>
          <p:spPr bwMode="auto">
            <a:xfrm>
              <a:off x="1944" y="1224"/>
              <a:ext cx="3264" cy="2016"/>
            </a:xfrm>
            <a:prstGeom prst="rect">
              <a:avLst/>
            </a:prstGeom>
            <a:solidFill>
              <a:srgbClr val="99FF33"/>
            </a:solidFill>
            <a:ln>
              <a:noFill/>
            </a:ln>
            <a:effectLst/>
            <a:extLs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grpSp>
          <p:nvGrpSpPr>
            <p:cNvPr id="169" name="Group 81"/>
            <p:cNvGrpSpPr>
              <a:grpSpLocks/>
            </p:cNvGrpSpPr>
            <p:nvPr/>
          </p:nvGrpSpPr>
          <p:grpSpPr bwMode="auto">
            <a:xfrm>
              <a:off x="612" y="984"/>
              <a:ext cx="4800" cy="2589"/>
              <a:chOff x="612" y="984"/>
              <a:chExt cx="4800" cy="2589"/>
            </a:xfrm>
          </p:grpSpPr>
          <p:sp>
            <p:nvSpPr>
              <p:cNvPr id="170" name="Text Box 82"/>
              <p:cNvSpPr txBox="1">
                <a:spLocks noChangeArrowheads="1"/>
              </p:cNvSpPr>
              <p:nvPr/>
            </p:nvSpPr>
            <p:spPr bwMode="auto">
              <a:xfrm>
                <a:off x="612" y="1344"/>
                <a:ext cx="1344" cy="18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dirty="0">
                    <a:latin typeface="+mn-lt"/>
                  </a:rPr>
                  <a:t>1s</a:t>
                </a:r>
              </a:p>
              <a:p>
                <a:pPr>
                  <a:spcBef>
                    <a:spcPct val="50000"/>
                  </a:spcBef>
                </a:pPr>
                <a:r>
                  <a:rPr lang="es-ES_tradnl" dirty="0">
                    <a:latin typeface="+mn-lt"/>
                  </a:rPr>
                  <a:t>2s  2p</a:t>
                </a:r>
              </a:p>
              <a:p>
                <a:pPr>
                  <a:spcBef>
                    <a:spcPct val="50000"/>
                  </a:spcBef>
                </a:pPr>
                <a:r>
                  <a:rPr lang="es-ES_tradnl" dirty="0">
                    <a:latin typeface="+mn-lt"/>
                  </a:rPr>
                  <a:t>3s  3p  3d</a:t>
                </a:r>
              </a:p>
              <a:p>
                <a:pPr>
                  <a:spcBef>
                    <a:spcPct val="50000"/>
                  </a:spcBef>
                </a:pPr>
                <a:r>
                  <a:rPr lang="es-ES_tradnl" dirty="0">
                    <a:latin typeface="+mn-lt"/>
                  </a:rPr>
                  <a:t>4s  4p  4d  4f</a:t>
                </a:r>
              </a:p>
              <a:p>
                <a:pPr>
                  <a:spcBef>
                    <a:spcPct val="50000"/>
                  </a:spcBef>
                </a:pPr>
                <a:r>
                  <a:rPr lang="es-ES_tradnl" dirty="0">
                    <a:latin typeface="+mn-lt"/>
                  </a:rPr>
                  <a:t>5s  5p  5d  5f  …</a:t>
                </a:r>
              </a:p>
              <a:p>
                <a:pPr>
                  <a:spcBef>
                    <a:spcPct val="50000"/>
                  </a:spcBef>
                </a:pPr>
                <a:r>
                  <a:rPr lang="es-ES_tradnl" dirty="0">
                    <a:latin typeface="+mn-lt"/>
                  </a:rPr>
                  <a:t>6s  6p  6d  6f  …</a:t>
                </a:r>
              </a:p>
              <a:p>
                <a:pPr>
                  <a:spcBef>
                    <a:spcPct val="50000"/>
                  </a:spcBef>
                </a:pPr>
                <a:r>
                  <a:rPr lang="es-ES_tradnl" dirty="0">
                    <a:latin typeface="+mn-lt"/>
                  </a:rPr>
                  <a:t>7s  7p  ...</a:t>
                </a:r>
              </a:p>
            </p:txBody>
          </p:sp>
          <p:sp>
            <p:nvSpPr>
              <p:cNvPr id="171" name="Text Box 83"/>
              <p:cNvSpPr txBox="1">
                <a:spLocks noChangeArrowheads="1"/>
              </p:cNvSpPr>
              <p:nvPr/>
            </p:nvSpPr>
            <p:spPr bwMode="auto">
              <a:xfrm>
                <a:off x="1920" y="3360"/>
                <a:ext cx="2592" cy="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latin typeface="+mn-lt"/>
                  </a:rPr>
                  <a:t>Configuración electrónica del</a:t>
                </a:r>
                <a:r>
                  <a:rPr lang="es-ES_tradnl" sz="1600" dirty="0">
                    <a:solidFill>
                      <a:schemeClr val="accent1"/>
                    </a:solidFill>
                    <a:latin typeface="+mn-lt"/>
                  </a:rPr>
                  <a:t> </a:t>
                </a:r>
                <a:r>
                  <a:rPr lang="es-ES_tradnl" sz="1600" dirty="0">
                    <a:solidFill>
                      <a:srgbClr val="FF6600"/>
                    </a:solidFill>
                    <a:latin typeface="+mn-lt"/>
                  </a:rPr>
                  <a:t>Bromo</a:t>
                </a:r>
              </a:p>
            </p:txBody>
          </p:sp>
          <p:grpSp>
            <p:nvGrpSpPr>
              <p:cNvPr id="172" name="Group 84"/>
              <p:cNvGrpSpPr>
                <a:grpSpLocks/>
              </p:cNvGrpSpPr>
              <p:nvPr/>
            </p:nvGrpSpPr>
            <p:grpSpPr bwMode="auto">
              <a:xfrm>
                <a:off x="1248" y="984"/>
                <a:ext cx="4164" cy="2196"/>
                <a:chOff x="1248" y="720"/>
                <a:chExt cx="4164" cy="2196"/>
              </a:xfrm>
            </p:grpSpPr>
            <p:sp>
              <p:nvSpPr>
                <p:cNvPr id="173" name="Text Box 85"/>
                <p:cNvSpPr txBox="1">
                  <a:spLocks noChangeArrowheads="1"/>
                </p:cNvSpPr>
                <p:nvPr/>
              </p:nvSpPr>
              <p:spPr bwMode="auto">
                <a:xfrm>
                  <a:off x="1248" y="768"/>
                  <a:ext cx="1044" cy="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0000FF"/>
                      </a:solidFill>
                      <a:latin typeface="+mn-lt"/>
                    </a:rPr>
                    <a:t>Orbitales</a:t>
                  </a:r>
                  <a:endParaRPr lang="es-ES_tradnl" sz="1600" dirty="0">
                    <a:latin typeface="+mn-lt"/>
                  </a:endParaRPr>
                </a:p>
              </p:txBody>
            </p:sp>
            <p:grpSp>
              <p:nvGrpSpPr>
                <p:cNvPr id="174" name="Group 86"/>
                <p:cNvGrpSpPr>
                  <a:grpSpLocks/>
                </p:cNvGrpSpPr>
                <p:nvPr/>
              </p:nvGrpSpPr>
              <p:grpSpPr bwMode="auto">
                <a:xfrm>
                  <a:off x="1944" y="804"/>
                  <a:ext cx="3468" cy="2112"/>
                  <a:chOff x="1944" y="804"/>
                  <a:chExt cx="3468" cy="2112"/>
                </a:xfrm>
              </p:grpSpPr>
              <p:sp>
                <p:nvSpPr>
                  <p:cNvPr id="327" name="Line 87"/>
                  <p:cNvSpPr>
                    <a:spLocks noChangeShapeType="1"/>
                  </p:cNvSpPr>
                  <p:nvPr/>
                </p:nvSpPr>
                <p:spPr bwMode="auto">
                  <a:xfrm>
                    <a:off x="2544" y="804"/>
                    <a:ext cx="0" cy="2112"/>
                  </a:xfrm>
                  <a:prstGeom prst="line">
                    <a:avLst/>
                  </a:prstGeom>
                  <a:noFill/>
                  <a:ln w="28575">
                    <a:solidFill>
                      <a:srgbClr val="FF0000"/>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28" name="Line 88"/>
                  <p:cNvSpPr>
                    <a:spLocks noChangeShapeType="1"/>
                  </p:cNvSpPr>
                  <p:nvPr/>
                </p:nvSpPr>
                <p:spPr bwMode="auto">
                  <a:xfrm>
                    <a:off x="1944" y="960"/>
                    <a:ext cx="3468" cy="0"/>
                  </a:xfrm>
                  <a:prstGeom prst="line">
                    <a:avLst/>
                  </a:prstGeom>
                  <a:noFill/>
                  <a:ln w="28575">
                    <a:solidFill>
                      <a:srgbClr val="FF0000"/>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29" name="Line 89"/>
                  <p:cNvSpPr>
                    <a:spLocks noChangeShapeType="1"/>
                  </p:cNvSpPr>
                  <p:nvPr/>
                </p:nvSpPr>
                <p:spPr bwMode="auto">
                  <a:xfrm>
                    <a:off x="3552" y="804"/>
                    <a:ext cx="0" cy="2112"/>
                  </a:xfrm>
                  <a:prstGeom prst="line">
                    <a:avLst/>
                  </a:prstGeom>
                  <a:noFill/>
                  <a:ln w="28575">
                    <a:solidFill>
                      <a:srgbClr val="FF0000"/>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30" name="Line 90"/>
                  <p:cNvSpPr>
                    <a:spLocks noChangeShapeType="1"/>
                  </p:cNvSpPr>
                  <p:nvPr/>
                </p:nvSpPr>
                <p:spPr bwMode="auto">
                  <a:xfrm>
                    <a:off x="5208" y="804"/>
                    <a:ext cx="0" cy="2112"/>
                  </a:xfrm>
                  <a:prstGeom prst="line">
                    <a:avLst/>
                  </a:prstGeom>
                  <a:noFill/>
                  <a:ln w="28575">
                    <a:solidFill>
                      <a:srgbClr val="FF0000"/>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grpSp>
            <p:sp>
              <p:nvSpPr>
                <p:cNvPr id="175" name="Text Box 91"/>
                <p:cNvSpPr txBox="1">
                  <a:spLocks noChangeArrowheads="1"/>
                </p:cNvSpPr>
                <p:nvPr/>
              </p:nvSpPr>
              <p:spPr bwMode="auto">
                <a:xfrm>
                  <a:off x="2112" y="748"/>
                  <a:ext cx="288" cy="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0000FF"/>
                      </a:solidFill>
                      <a:latin typeface="+mn-lt"/>
                    </a:rPr>
                    <a:t>s</a:t>
                  </a:r>
                  <a:endParaRPr lang="es-ES_tradnl" sz="1600" dirty="0">
                    <a:latin typeface="+mn-lt"/>
                  </a:endParaRPr>
                </a:p>
              </p:txBody>
            </p:sp>
            <p:sp>
              <p:nvSpPr>
                <p:cNvPr id="176" name="Text Box 92"/>
                <p:cNvSpPr txBox="1">
                  <a:spLocks noChangeArrowheads="1"/>
                </p:cNvSpPr>
                <p:nvPr/>
              </p:nvSpPr>
              <p:spPr bwMode="auto">
                <a:xfrm>
                  <a:off x="2928" y="720"/>
                  <a:ext cx="288" cy="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0000FF"/>
                      </a:solidFill>
                      <a:latin typeface="+mn-lt"/>
                    </a:rPr>
                    <a:t>p</a:t>
                  </a:r>
                  <a:endParaRPr lang="es-ES_tradnl" sz="1600" dirty="0">
                    <a:latin typeface="+mn-lt"/>
                  </a:endParaRPr>
                </a:p>
              </p:txBody>
            </p:sp>
            <p:sp>
              <p:nvSpPr>
                <p:cNvPr id="326" name="Text Box 93"/>
                <p:cNvSpPr txBox="1">
                  <a:spLocks noChangeArrowheads="1"/>
                </p:cNvSpPr>
                <p:nvPr/>
              </p:nvSpPr>
              <p:spPr bwMode="auto">
                <a:xfrm>
                  <a:off x="4212" y="736"/>
                  <a:ext cx="288" cy="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solidFill>
                        <a:srgbClr val="0000FF"/>
                      </a:solidFill>
                      <a:latin typeface="+mn-lt"/>
                    </a:rPr>
                    <a:t>d</a:t>
                  </a:r>
                  <a:endParaRPr lang="es-ES_tradnl" sz="1600" dirty="0">
                    <a:latin typeface="+mn-lt"/>
                  </a:endParaRPr>
                </a:p>
              </p:txBody>
            </p:sp>
          </p:grpSp>
        </p:grpSp>
      </p:grpSp>
      <p:grpSp>
        <p:nvGrpSpPr>
          <p:cNvPr id="331" name="Group 94"/>
          <p:cNvGrpSpPr>
            <a:grpSpLocks/>
          </p:cNvGrpSpPr>
          <p:nvPr/>
        </p:nvGrpSpPr>
        <p:grpSpPr bwMode="auto">
          <a:xfrm>
            <a:off x="3279775" y="2133600"/>
            <a:ext cx="4772025" cy="1676400"/>
            <a:chOff x="2106" y="1104"/>
            <a:chExt cx="3006" cy="1056"/>
          </a:xfrm>
        </p:grpSpPr>
        <p:sp>
          <p:nvSpPr>
            <p:cNvPr id="332" name="Rectangle 95"/>
            <p:cNvSpPr>
              <a:spLocks noChangeArrowheads="1"/>
            </p:cNvSpPr>
            <p:nvPr/>
          </p:nvSpPr>
          <p:spPr bwMode="auto">
            <a:xfrm>
              <a:off x="3917" y="1643"/>
              <a:ext cx="216" cy="216"/>
            </a:xfrm>
            <a:prstGeom prst="rect">
              <a:avLst/>
            </a:prstGeom>
            <a:solidFill>
              <a:srgbClr val="FFFF00"/>
            </a:solidFill>
            <a:ln w="28575">
              <a:solidFill>
                <a:srgbClr val="0000FF"/>
              </a:solidFill>
              <a:miter lim="800000"/>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33" name="Rectangle 96"/>
            <p:cNvSpPr>
              <a:spLocks noChangeArrowheads="1"/>
            </p:cNvSpPr>
            <p:nvPr/>
          </p:nvSpPr>
          <p:spPr bwMode="auto">
            <a:xfrm>
              <a:off x="4560" y="1643"/>
              <a:ext cx="216" cy="216"/>
            </a:xfrm>
            <a:prstGeom prst="rect">
              <a:avLst/>
            </a:prstGeom>
            <a:solidFill>
              <a:srgbClr val="FFFF00"/>
            </a:solidFill>
            <a:ln w="28575">
              <a:solidFill>
                <a:srgbClr val="0000FF"/>
              </a:solidFill>
              <a:miter lim="800000"/>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34" name="Rectangle 97"/>
            <p:cNvSpPr>
              <a:spLocks noChangeArrowheads="1"/>
            </p:cNvSpPr>
            <p:nvPr/>
          </p:nvSpPr>
          <p:spPr bwMode="auto">
            <a:xfrm>
              <a:off x="4896" y="1643"/>
              <a:ext cx="216" cy="216"/>
            </a:xfrm>
            <a:prstGeom prst="rect">
              <a:avLst/>
            </a:prstGeom>
            <a:solidFill>
              <a:srgbClr val="FFFF00"/>
            </a:solidFill>
            <a:ln w="28575">
              <a:solidFill>
                <a:srgbClr val="0000FF"/>
              </a:solidFill>
              <a:miter lim="800000"/>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35" name="Rectangle 98"/>
            <p:cNvSpPr>
              <a:spLocks noChangeArrowheads="1"/>
            </p:cNvSpPr>
            <p:nvPr/>
          </p:nvSpPr>
          <p:spPr bwMode="auto">
            <a:xfrm>
              <a:off x="2106" y="1944"/>
              <a:ext cx="216" cy="216"/>
            </a:xfrm>
            <a:prstGeom prst="rect">
              <a:avLst/>
            </a:prstGeom>
            <a:solidFill>
              <a:srgbClr val="FFFF00"/>
            </a:solidFill>
            <a:ln w="28575">
              <a:solidFill>
                <a:srgbClr val="0000FF"/>
              </a:solidFill>
              <a:miter lim="800000"/>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36" name="Rectangle 99"/>
            <p:cNvSpPr>
              <a:spLocks noChangeArrowheads="1"/>
            </p:cNvSpPr>
            <p:nvPr/>
          </p:nvSpPr>
          <p:spPr bwMode="auto">
            <a:xfrm>
              <a:off x="4224" y="1643"/>
              <a:ext cx="216" cy="216"/>
            </a:xfrm>
            <a:prstGeom prst="rect">
              <a:avLst/>
            </a:prstGeom>
            <a:solidFill>
              <a:srgbClr val="FFFF00"/>
            </a:solidFill>
            <a:ln w="28575">
              <a:solidFill>
                <a:srgbClr val="0000FF"/>
              </a:solidFill>
              <a:miter lim="800000"/>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37" name="Rectangle 100"/>
            <p:cNvSpPr>
              <a:spLocks noChangeArrowheads="1"/>
            </p:cNvSpPr>
            <p:nvPr/>
          </p:nvSpPr>
          <p:spPr bwMode="auto">
            <a:xfrm>
              <a:off x="2106" y="1104"/>
              <a:ext cx="216" cy="216"/>
            </a:xfrm>
            <a:prstGeom prst="rect">
              <a:avLst/>
            </a:prstGeom>
            <a:solidFill>
              <a:srgbClr val="FFFF00"/>
            </a:solidFill>
            <a:ln w="28575">
              <a:solidFill>
                <a:srgbClr val="0000FF"/>
              </a:solidFill>
              <a:miter lim="800000"/>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38" name="Rectangle 101"/>
            <p:cNvSpPr>
              <a:spLocks noChangeArrowheads="1"/>
            </p:cNvSpPr>
            <p:nvPr/>
          </p:nvSpPr>
          <p:spPr bwMode="auto">
            <a:xfrm>
              <a:off x="2592" y="1367"/>
              <a:ext cx="216" cy="216"/>
            </a:xfrm>
            <a:prstGeom prst="rect">
              <a:avLst/>
            </a:prstGeom>
            <a:solidFill>
              <a:srgbClr val="FFFF00"/>
            </a:solidFill>
            <a:ln w="28575">
              <a:solidFill>
                <a:srgbClr val="0000FF"/>
              </a:solidFill>
              <a:miter lim="800000"/>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39" name="Rectangle 102"/>
            <p:cNvSpPr>
              <a:spLocks noChangeArrowheads="1"/>
            </p:cNvSpPr>
            <p:nvPr/>
          </p:nvSpPr>
          <p:spPr bwMode="auto">
            <a:xfrm>
              <a:off x="3617" y="1643"/>
              <a:ext cx="216" cy="216"/>
            </a:xfrm>
            <a:prstGeom prst="rect">
              <a:avLst/>
            </a:prstGeom>
            <a:solidFill>
              <a:srgbClr val="FFFF00"/>
            </a:solidFill>
            <a:ln w="28575">
              <a:solidFill>
                <a:srgbClr val="0000FF"/>
              </a:solidFill>
              <a:miter lim="800000"/>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40" name="Rectangle 103"/>
            <p:cNvSpPr>
              <a:spLocks noChangeArrowheads="1"/>
            </p:cNvSpPr>
            <p:nvPr/>
          </p:nvSpPr>
          <p:spPr bwMode="auto">
            <a:xfrm>
              <a:off x="2106" y="1379"/>
              <a:ext cx="216" cy="216"/>
            </a:xfrm>
            <a:prstGeom prst="rect">
              <a:avLst/>
            </a:prstGeom>
            <a:solidFill>
              <a:srgbClr val="FFFF00"/>
            </a:solidFill>
            <a:ln w="28575">
              <a:solidFill>
                <a:srgbClr val="0000FF"/>
              </a:solidFill>
              <a:miter lim="800000"/>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41" name="Rectangle 104"/>
            <p:cNvSpPr>
              <a:spLocks noChangeArrowheads="1"/>
            </p:cNvSpPr>
            <p:nvPr/>
          </p:nvSpPr>
          <p:spPr bwMode="auto">
            <a:xfrm>
              <a:off x="2592" y="1643"/>
              <a:ext cx="216" cy="216"/>
            </a:xfrm>
            <a:prstGeom prst="rect">
              <a:avLst/>
            </a:prstGeom>
            <a:solidFill>
              <a:srgbClr val="FFFF00"/>
            </a:solidFill>
            <a:ln w="28575">
              <a:solidFill>
                <a:srgbClr val="0000FF"/>
              </a:solidFill>
              <a:miter lim="800000"/>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42" name="Rectangle 105"/>
            <p:cNvSpPr>
              <a:spLocks noChangeArrowheads="1"/>
            </p:cNvSpPr>
            <p:nvPr/>
          </p:nvSpPr>
          <p:spPr bwMode="auto">
            <a:xfrm>
              <a:off x="2106" y="1643"/>
              <a:ext cx="216" cy="216"/>
            </a:xfrm>
            <a:prstGeom prst="rect">
              <a:avLst/>
            </a:prstGeom>
            <a:solidFill>
              <a:srgbClr val="FFFF00"/>
            </a:solidFill>
            <a:ln w="28575">
              <a:solidFill>
                <a:srgbClr val="0000FF"/>
              </a:solidFill>
              <a:miter lim="800000"/>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43" name="Rectangle 106"/>
            <p:cNvSpPr>
              <a:spLocks noChangeArrowheads="1"/>
            </p:cNvSpPr>
            <p:nvPr/>
          </p:nvSpPr>
          <p:spPr bwMode="auto">
            <a:xfrm>
              <a:off x="2592" y="1944"/>
              <a:ext cx="216" cy="216"/>
            </a:xfrm>
            <a:prstGeom prst="rect">
              <a:avLst/>
            </a:prstGeom>
            <a:solidFill>
              <a:srgbClr val="FFFF00"/>
            </a:solidFill>
            <a:ln w="28575">
              <a:solidFill>
                <a:srgbClr val="0000FF"/>
              </a:solidFill>
              <a:miter lim="800000"/>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44" name="Rectangle 107"/>
            <p:cNvSpPr>
              <a:spLocks noChangeArrowheads="1"/>
            </p:cNvSpPr>
            <p:nvPr/>
          </p:nvSpPr>
          <p:spPr bwMode="auto">
            <a:xfrm>
              <a:off x="2928" y="1367"/>
              <a:ext cx="216" cy="216"/>
            </a:xfrm>
            <a:prstGeom prst="rect">
              <a:avLst/>
            </a:prstGeom>
            <a:solidFill>
              <a:srgbClr val="FFFF00"/>
            </a:solidFill>
            <a:ln w="28575">
              <a:solidFill>
                <a:srgbClr val="0000FF"/>
              </a:solidFill>
              <a:miter lim="800000"/>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45" name="Rectangle 108"/>
            <p:cNvSpPr>
              <a:spLocks noChangeArrowheads="1"/>
            </p:cNvSpPr>
            <p:nvPr/>
          </p:nvSpPr>
          <p:spPr bwMode="auto">
            <a:xfrm>
              <a:off x="2928" y="1643"/>
              <a:ext cx="216" cy="216"/>
            </a:xfrm>
            <a:prstGeom prst="rect">
              <a:avLst/>
            </a:prstGeom>
            <a:solidFill>
              <a:srgbClr val="FFFF00"/>
            </a:solidFill>
            <a:ln w="28575">
              <a:solidFill>
                <a:srgbClr val="0000FF"/>
              </a:solidFill>
              <a:miter lim="800000"/>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46" name="Rectangle 109"/>
            <p:cNvSpPr>
              <a:spLocks noChangeArrowheads="1"/>
            </p:cNvSpPr>
            <p:nvPr/>
          </p:nvSpPr>
          <p:spPr bwMode="auto">
            <a:xfrm>
              <a:off x="2928" y="1944"/>
              <a:ext cx="216" cy="216"/>
            </a:xfrm>
            <a:prstGeom prst="rect">
              <a:avLst/>
            </a:prstGeom>
            <a:solidFill>
              <a:srgbClr val="FFFF00"/>
            </a:solidFill>
            <a:ln w="28575">
              <a:solidFill>
                <a:srgbClr val="0000FF"/>
              </a:solidFill>
              <a:miter lim="800000"/>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47" name="Rectangle 110"/>
            <p:cNvSpPr>
              <a:spLocks noChangeArrowheads="1"/>
            </p:cNvSpPr>
            <p:nvPr/>
          </p:nvSpPr>
          <p:spPr bwMode="auto">
            <a:xfrm>
              <a:off x="3264" y="1367"/>
              <a:ext cx="216" cy="216"/>
            </a:xfrm>
            <a:prstGeom prst="rect">
              <a:avLst/>
            </a:prstGeom>
            <a:solidFill>
              <a:srgbClr val="FFFF00"/>
            </a:solidFill>
            <a:ln w="28575">
              <a:solidFill>
                <a:srgbClr val="0000FF"/>
              </a:solidFill>
              <a:miter lim="800000"/>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48" name="Rectangle 111"/>
            <p:cNvSpPr>
              <a:spLocks noChangeArrowheads="1"/>
            </p:cNvSpPr>
            <p:nvPr/>
          </p:nvSpPr>
          <p:spPr bwMode="auto">
            <a:xfrm>
              <a:off x="3264" y="1643"/>
              <a:ext cx="216" cy="216"/>
            </a:xfrm>
            <a:prstGeom prst="rect">
              <a:avLst/>
            </a:prstGeom>
            <a:solidFill>
              <a:srgbClr val="FFFF00"/>
            </a:solidFill>
            <a:ln w="28575">
              <a:solidFill>
                <a:srgbClr val="0000FF"/>
              </a:solidFill>
              <a:miter lim="800000"/>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49" name="Rectangle 112"/>
            <p:cNvSpPr>
              <a:spLocks noChangeArrowheads="1"/>
            </p:cNvSpPr>
            <p:nvPr/>
          </p:nvSpPr>
          <p:spPr bwMode="auto">
            <a:xfrm>
              <a:off x="3264" y="1944"/>
              <a:ext cx="216" cy="216"/>
            </a:xfrm>
            <a:prstGeom prst="rect">
              <a:avLst/>
            </a:prstGeom>
            <a:solidFill>
              <a:srgbClr val="FFFF00"/>
            </a:solidFill>
            <a:ln w="28575">
              <a:solidFill>
                <a:srgbClr val="0000FF"/>
              </a:solidFill>
              <a:miter lim="800000"/>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grpSp>
      <p:sp>
        <p:nvSpPr>
          <p:cNvPr id="350" name="Text Box 113"/>
          <p:cNvSpPr txBox="1">
            <a:spLocks noChangeArrowheads="1"/>
          </p:cNvSpPr>
          <p:nvPr/>
        </p:nvSpPr>
        <p:spPr bwMode="auto">
          <a:xfrm>
            <a:off x="3105150" y="5829300"/>
            <a:ext cx="56515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latin typeface="+mn-lt"/>
              </a:rPr>
              <a:t>1s</a:t>
            </a:r>
            <a:r>
              <a:rPr lang="es-ES_tradnl" sz="1600" baseline="30000" dirty="0">
                <a:latin typeface="+mn-lt"/>
              </a:rPr>
              <a:t>2</a:t>
            </a:r>
            <a:endParaRPr lang="es-ES_tradnl" sz="1600" dirty="0">
              <a:latin typeface="+mn-lt"/>
            </a:endParaRPr>
          </a:p>
        </p:txBody>
      </p:sp>
      <p:grpSp>
        <p:nvGrpSpPr>
          <p:cNvPr id="351" name="Group 114"/>
          <p:cNvGrpSpPr>
            <a:grpSpLocks/>
          </p:cNvGrpSpPr>
          <p:nvPr/>
        </p:nvGrpSpPr>
        <p:grpSpPr bwMode="auto">
          <a:xfrm>
            <a:off x="3384550" y="2152650"/>
            <a:ext cx="123825" cy="276225"/>
            <a:chOff x="2172" y="1116"/>
            <a:chExt cx="78" cy="174"/>
          </a:xfrm>
        </p:grpSpPr>
        <p:sp>
          <p:nvSpPr>
            <p:cNvPr id="352" name="Line 115"/>
            <p:cNvSpPr>
              <a:spLocks noChangeShapeType="1"/>
            </p:cNvSpPr>
            <p:nvPr/>
          </p:nvSpPr>
          <p:spPr bwMode="auto">
            <a:xfrm flipV="1">
              <a:off x="2172" y="1116"/>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53" name="Line 116"/>
            <p:cNvSpPr>
              <a:spLocks noChangeShapeType="1"/>
            </p:cNvSpPr>
            <p:nvPr/>
          </p:nvSpPr>
          <p:spPr bwMode="auto">
            <a:xfrm>
              <a:off x="2250" y="1122"/>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grpSp>
      <p:grpSp>
        <p:nvGrpSpPr>
          <p:cNvPr id="354" name="Group 117"/>
          <p:cNvGrpSpPr>
            <a:grpSpLocks/>
          </p:cNvGrpSpPr>
          <p:nvPr/>
        </p:nvGrpSpPr>
        <p:grpSpPr bwMode="auto">
          <a:xfrm>
            <a:off x="3355975" y="2598738"/>
            <a:ext cx="142875" cy="276225"/>
            <a:chOff x="2154" y="1397"/>
            <a:chExt cx="90" cy="174"/>
          </a:xfrm>
        </p:grpSpPr>
        <p:sp>
          <p:nvSpPr>
            <p:cNvPr id="355" name="Line 118"/>
            <p:cNvSpPr>
              <a:spLocks noChangeShapeType="1"/>
            </p:cNvSpPr>
            <p:nvPr/>
          </p:nvSpPr>
          <p:spPr bwMode="auto">
            <a:xfrm flipV="1">
              <a:off x="2154" y="1397"/>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56" name="Line 119"/>
            <p:cNvSpPr>
              <a:spLocks noChangeShapeType="1"/>
            </p:cNvSpPr>
            <p:nvPr/>
          </p:nvSpPr>
          <p:spPr bwMode="auto">
            <a:xfrm>
              <a:off x="2244" y="1403"/>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grpSp>
      <p:grpSp>
        <p:nvGrpSpPr>
          <p:cNvPr id="357" name="Group 120"/>
          <p:cNvGrpSpPr>
            <a:grpSpLocks/>
          </p:cNvGrpSpPr>
          <p:nvPr/>
        </p:nvGrpSpPr>
        <p:grpSpPr bwMode="auto">
          <a:xfrm>
            <a:off x="4165600" y="2570163"/>
            <a:ext cx="1181100" cy="285750"/>
            <a:chOff x="2664" y="1379"/>
            <a:chExt cx="744" cy="180"/>
          </a:xfrm>
        </p:grpSpPr>
        <p:sp>
          <p:nvSpPr>
            <p:cNvPr id="358" name="Line 121"/>
            <p:cNvSpPr>
              <a:spLocks noChangeShapeType="1"/>
            </p:cNvSpPr>
            <p:nvPr/>
          </p:nvSpPr>
          <p:spPr bwMode="auto">
            <a:xfrm flipV="1">
              <a:off x="2664" y="1385"/>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59" name="Line 122"/>
            <p:cNvSpPr>
              <a:spLocks noChangeShapeType="1"/>
            </p:cNvSpPr>
            <p:nvPr/>
          </p:nvSpPr>
          <p:spPr bwMode="auto">
            <a:xfrm>
              <a:off x="2742" y="1385"/>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60" name="Line 123"/>
            <p:cNvSpPr>
              <a:spLocks noChangeShapeType="1"/>
            </p:cNvSpPr>
            <p:nvPr/>
          </p:nvSpPr>
          <p:spPr bwMode="auto">
            <a:xfrm flipV="1">
              <a:off x="2994" y="1379"/>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61" name="Line 124"/>
            <p:cNvSpPr>
              <a:spLocks noChangeShapeType="1"/>
            </p:cNvSpPr>
            <p:nvPr/>
          </p:nvSpPr>
          <p:spPr bwMode="auto">
            <a:xfrm>
              <a:off x="3072" y="1385"/>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62" name="Line 125"/>
            <p:cNvSpPr>
              <a:spLocks noChangeShapeType="1"/>
            </p:cNvSpPr>
            <p:nvPr/>
          </p:nvSpPr>
          <p:spPr bwMode="auto">
            <a:xfrm flipV="1">
              <a:off x="3330" y="1391"/>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63" name="Line 126"/>
            <p:cNvSpPr>
              <a:spLocks noChangeShapeType="1"/>
            </p:cNvSpPr>
            <p:nvPr/>
          </p:nvSpPr>
          <p:spPr bwMode="auto">
            <a:xfrm>
              <a:off x="3408" y="1385"/>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grpSp>
      <p:grpSp>
        <p:nvGrpSpPr>
          <p:cNvPr id="364" name="Group 127"/>
          <p:cNvGrpSpPr>
            <a:grpSpLocks/>
          </p:cNvGrpSpPr>
          <p:nvPr/>
        </p:nvGrpSpPr>
        <p:grpSpPr bwMode="auto">
          <a:xfrm>
            <a:off x="3355975" y="3017838"/>
            <a:ext cx="142875" cy="276225"/>
            <a:chOff x="2154" y="1661"/>
            <a:chExt cx="90" cy="174"/>
          </a:xfrm>
        </p:grpSpPr>
        <p:sp>
          <p:nvSpPr>
            <p:cNvPr id="365" name="Line 128"/>
            <p:cNvSpPr>
              <a:spLocks noChangeShapeType="1"/>
            </p:cNvSpPr>
            <p:nvPr/>
          </p:nvSpPr>
          <p:spPr bwMode="auto">
            <a:xfrm flipV="1">
              <a:off x="2154" y="1667"/>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66" name="Line 129"/>
            <p:cNvSpPr>
              <a:spLocks noChangeShapeType="1"/>
            </p:cNvSpPr>
            <p:nvPr/>
          </p:nvSpPr>
          <p:spPr bwMode="auto">
            <a:xfrm>
              <a:off x="2244" y="1661"/>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grpSp>
      <p:grpSp>
        <p:nvGrpSpPr>
          <p:cNvPr id="367" name="Group 130"/>
          <p:cNvGrpSpPr>
            <a:grpSpLocks/>
          </p:cNvGrpSpPr>
          <p:nvPr/>
        </p:nvGrpSpPr>
        <p:grpSpPr bwMode="auto">
          <a:xfrm>
            <a:off x="4165600" y="3017838"/>
            <a:ext cx="1181100" cy="276225"/>
            <a:chOff x="2664" y="1661"/>
            <a:chExt cx="744" cy="174"/>
          </a:xfrm>
        </p:grpSpPr>
        <p:sp>
          <p:nvSpPr>
            <p:cNvPr id="368" name="Line 131"/>
            <p:cNvSpPr>
              <a:spLocks noChangeShapeType="1"/>
            </p:cNvSpPr>
            <p:nvPr/>
          </p:nvSpPr>
          <p:spPr bwMode="auto">
            <a:xfrm flipV="1">
              <a:off x="2664" y="1661"/>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69" name="Line 132"/>
            <p:cNvSpPr>
              <a:spLocks noChangeShapeType="1"/>
            </p:cNvSpPr>
            <p:nvPr/>
          </p:nvSpPr>
          <p:spPr bwMode="auto">
            <a:xfrm>
              <a:off x="2730" y="1667"/>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70" name="Line 133"/>
            <p:cNvSpPr>
              <a:spLocks noChangeShapeType="1"/>
            </p:cNvSpPr>
            <p:nvPr/>
          </p:nvSpPr>
          <p:spPr bwMode="auto">
            <a:xfrm flipV="1">
              <a:off x="2988" y="1667"/>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71" name="Line 134"/>
            <p:cNvSpPr>
              <a:spLocks noChangeShapeType="1"/>
            </p:cNvSpPr>
            <p:nvPr/>
          </p:nvSpPr>
          <p:spPr bwMode="auto">
            <a:xfrm>
              <a:off x="3078" y="1661"/>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72" name="Line 135"/>
            <p:cNvSpPr>
              <a:spLocks noChangeShapeType="1"/>
            </p:cNvSpPr>
            <p:nvPr/>
          </p:nvSpPr>
          <p:spPr bwMode="auto">
            <a:xfrm flipV="1">
              <a:off x="3324" y="1667"/>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73" name="Line 136"/>
            <p:cNvSpPr>
              <a:spLocks noChangeShapeType="1"/>
            </p:cNvSpPr>
            <p:nvPr/>
          </p:nvSpPr>
          <p:spPr bwMode="auto">
            <a:xfrm>
              <a:off x="3408" y="1661"/>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grpSp>
      <p:grpSp>
        <p:nvGrpSpPr>
          <p:cNvPr id="374" name="Group 137"/>
          <p:cNvGrpSpPr>
            <a:grpSpLocks/>
          </p:cNvGrpSpPr>
          <p:nvPr/>
        </p:nvGrpSpPr>
        <p:grpSpPr bwMode="auto">
          <a:xfrm>
            <a:off x="4156075" y="3495675"/>
            <a:ext cx="1057275" cy="276225"/>
            <a:chOff x="2658" y="1962"/>
            <a:chExt cx="666" cy="174"/>
          </a:xfrm>
        </p:grpSpPr>
        <p:sp>
          <p:nvSpPr>
            <p:cNvPr id="375" name="Line 138"/>
            <p:cNvSpPr>
              <a:spLocks noChangeShapeType="1"/>
            </p:cNvSpPr>
            <p:nvPr/>
          </p:nvSpPr>
          <p:spPr bwMode="auto">
            <a:xfrm flipV="1">
              <a:off x="2658" y="1962"/>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76" name="Line 139"/>
            <p:cNvSpPr>
              <a:spLocks noChangeShapeType="1"/>
            </p:cNvSpPr>
            <p:nvPr/>
          </p:nvSpPr>
          <p:spPr bwMode="auto">
            <a:xfrm>
              <a:off x="2736" y="1968"/>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77" name="Line 140"/>
            <p:cNvSpPr>
              <a:spLocks noChangeShapeType="1"/>
            </p:cNvSpPr>
            <p:nvPr/>
          </p:nvSpPr>
          <p:spPr bwMode="auto">
            <a:xfrm flipV="1">
              <a:off x="2988" y="1968"/>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78" name="Line 141"/>
            <p:cNvSpPr>
              <a:spLocks noChangeShapeType="1"/>
            </p:cNvSpPr>
            <p:nvPr/>
          </p:nvSpPr>
          <p:spPr bwMode="auto">
            <a:xfrm>
              <a:off x="3072" y="1962"/>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79" name="Line 142"/>
            <p:cNvSpPr>
              <a:spLocks noChangeShapeType="1"/>
            </p:cNvSpPr>
            <p:nvPr/>
          </p:nvSpPr>
          <p:spPr bwMode="auto">
            <a:xfrm flipV="1">
              <a:off x="3324" y="1968"/>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grpSp>
      <p:grpSp>
        <p:nvGrpSpPr>
          <p:cNvPr id="380" name="Group 143"/>
          <p:cNvGrpSpPr>
            <a:grpSpLocks/>
          </p:cNvGrpSpPr>
          <p:nvPr/>
        </p:nvGrpSpPr>
        <p:grpSpPr bwMode="auto">
          <a:xfrm>
            <a:off x="5783263" y="3017838"/>
            <a:ext cx="2144712" cy="285750"/>
            <a:chOff x="3683" y="1661"/>
            <a:chExt cx="1351" cy="180"/>
          </a:xfrm>
        </p:grpSpPr>
        <p:sp>
          <p:nvSpPr>
            <p:cNvPr id="381" name="Line 144"/>
            <p:cNvSpPr>
              <a:spLocks noChangeShapeType="1"/>
            </p:cNvSpPr>
            <p:nvPr/>
          </p:nvSpPr>
          <p:spPr bwMode="auto">
            <a:xfrm flipV="1">
              <a:off x="3977" y="1661"/>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82" name="Line 145"/>
            <p:cNvSpPr>
              <a:spLocks noChangeShapeType="1"/>
            </p:cNvSpPr>
            <p:nvPr/>
          </p:nvSpPr>
          <p:spPr bwMode="auto">
            <a:xfrm>
              <a:off x="4061" y="1673"/>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83" name="Line 146"/>
            <p:cNvSpPr>
              <a:spLocks noChangeShapeType="1"/>
            </p:cNvSpPr>
            <p:nvPr/>
          </p:nvSpPr>
          <p:spPr bwMode="auto">
            <a:xfrm flipV="1">
              <a:off x="4620" y="1661"/>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84" name="Line 147"/>
            <p:cNvSpPr>
              <a:spLocks noChangeShapeType="1"/>
            </p:cNvSpPr>
            <p:nvPr/>
          </p:nvSpPr>
          <p:spPr bwMode="auto">
            <a:xfrm>
              <a:off x="4704" y="1661"/>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85" name="Line 148"/>
            <p:cNvSpPr>
              <a:spLocks noChangeShapeType="1"/>
            </p:cNvSpPr>
            <p:nvPr/>
          </p:nvSpPr>
          <p:spPr bwMode="auto">
            <a:xfrm flipV="1">
              <a:off x="4956" y="1667"/>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86" name="Line 149"/>
            <p:cNvSpPr>
              <a:spLocks noChangeShapeType="1"/>
            </p:cNvSpPr>
            <p:nvPr/>
          </p:nvSpPr>
          <p:spPr bwMode="auto">
            <a:xfrm>
              <a:off x="5034" y="1661"/>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87" name="Line 150"/>
            <p:cNvSpPr>
              <a:spLocks noChangeShapeType="1"/>
            </p:cNvSpPr>
            <p:nvPr/>
          </p:nvSpPr>
          <p:spPr bwMode="auto">
            <a:xfrm flipV="1">
              <a:off x="4284" y="1667"/>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88" name="Line 151"/>
            <p:cNvSpPr>
              <a:spLocks noChangeShapeType="1"/>
            </p:cNvSpPr>
            <p:nvPr/>
          </p:nvSpPr>
          <p:spPr bwMode="auto">
            <a:xfrm>
              <a:off x="4362" y="1667"/>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89" name="Line 152"/>
            <p:cNvSpPr>
              <a:spLocks noChangeShapeType="1"/>
            </p:cNvSpPr>
            <p:nvPr/>
          </p:nvSpPr>
          <p:spPr bwMode="auto">
            <a:xfrm flipV="1">
              <a:off x="3683" y="1661"/>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90" name="Line 153"/>
            <p:cNvSpPr>
              <a:spLocks noChangeShapeType="1"/>
            </p:cNvSpPr>
            <p:nvPr/>
          </p:nvSpPr>
          <p:spPr bwMode="auto">
            <a:xfrm>
              <a:off x="3767" y="1673"/>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grpSp>
      <p:grpSp>
        <p:nvGrpSpPr>
          <p:cNvPr id="391" name="Group 154"/>
          <p:cNvGrpSpPr>
            <a:grpSpLocks/>
          </p:cNvGrpSpPr>
          <p:nvPr/>
        </p:nvGrpSpPr>
        <p:grpSpPr bwMode="auto">
          <a:xfrm>
            <a:off x="3384550" y="3505200"/>
            <a:ext cx="123825" cy="276225"/>
            <a:chOff x="2172" y="1968"/>
            <a:chExt cx="78" cy="174"/>
          </a:xfrm>
        </p:grpSpPr>
        <p:sp>
          <p:nvSpPr>
            <p:cNvPr id="392" name="Line 155"/>
            <p:cNvSpPr>
              <a:spLocks noChangeShapeType="1"/>
            </p:cNvSpPr>
            <p:nvPr/>
          </p:nvSpPr>
          <p:spPr bwMode="auto">
            <a:xfrm flipV="1">
              <a:off x="2172" y="1968"/>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93" name="Line 156"/>
            <p:cNvSpPr>
              <a:spLocks noChangeShapeType="1"/>
            </p:cNvSpPr>
            <p:nvPr/>
          </p:nvSpPr>
          <p:spPr bwMode="auto">
            <a:xfrm>
              <a:off x="2250" y="1974"/>
              <a:ext cx="0" cy="168"/>
            </a:xfrm>
            <a:prstGeom prst="line">
              <a:avLst/>
            </a:prstGeom>
            <a:noFill/>
            <a:ln w="12700">
              <a:solidFill>
                <a:schemeClr val="tx1"/>
              </a:solidFill>
              <a:round/>
              <a:headEnd/>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grpSp>
      <p:sp>
        <p:nvSpPr>
          <p:cNvPr id="394" name="Line 157"/>
          <p:cNvSpPr>
            <a:spLocks noChangeShapeType="1"/>
          </p:cNvSpPr>
          <p:nvPr/>
        </p:nvSpPr>
        <p:spPr bwMode="auto">
          <a:xfrm flipV="1">
            <a:off x="1047750" y="3175000"/>
            <a:ext cx="984250" cy="987425"/>
          </a:xfrm>
          <a:prstGeom prst="line">
            <a:avLst/>
          </a:prstGeom>
          <a:noFill/>
          <a:ln w="19050">
            <a:solidFill>
              <a:srgbClr val="FF0000"/>
            </a:solidFill>
            <a:round/>
            <a:headEnd type="triangle" w="med" len="me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97" name="Line 160"/>
          <p:cNvSpPr>
            <a:spLocks noChangeShapeType="1"/>
          </p:cNvSpPr>
          <p:nvPr/>
        </p:nvSpPr>
        <p:spPr bwMode="auto">
          <a:xfrm flipV="1">
            <a:off x="1003300" y="2984500"/>
            <a:ext cx="812800" cy="819150"/>
          </a:xfrm>
          <a:prstGeom prst="line">
            <a:avLst/>
          </a:prstGeom>
          <a:noFill/>
          <a:ln w="19050">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399" name="Line 162"/>
          <p:cNvSpPr>
            <a:spLocks noChangeShapeType="1"/>
          </p:cNvSpPr>
          <p:nvPr/>
        </p:nvSpPr>
        <p:spPr bwMode="auto">
          <a:xfrm flipV="1">
            <a:off x="1016000" y="2743200"/>
            <a:ext cx="619125" cy="619125"/>
          </a:xfrm>
          <a:prstGeom prst="line">
            <a:avLst/>
          </a:prstGeom>
          <a:noFill/>
          <a:ln w="19050">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400" name="Line 163"/>
          <p:cNvSpPr>
            <a:spLocks noChangeShapeType="1"/>
          </p:cNvSpPr>
          <p:nvPr/>
        </p:nvSpPr>
        <p:spPr bwMode="auto">
          <a:xfrm flipV="1">
            <a:off x="1016000" y="2476500"/>
            <a:ext cx="508000" cy="508000"/>
          </a:xfrm>
          <a:prstGeom prst="line">
            <a:avLst/>
          </a:prstGeom>
          <a:noFill/>
          <a:ln w="19050">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401" name="Line 164"/>
          <p:cNvSpPr>
            <a:spLocks noChangeShapeType="1"/>
          </p:cNvSpPr>
          <p:nvPr/>
        </p:nvSpPr>
        <p:spPr bwMode="auto">
          <a:xfrm flipV="1">
            <a:off x="977900" y="2222499"/>
            <a:ext cx="419100" cy="422275"/>
          </a:xfrm>
          <a:prstGeom prst="line">
            <a:avLst/>
          </a:prstGeom>
          <a:noFill/>
          <a:ln w="19050">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sz="1600" dirty="0"/>
          </a:p>
        </p:txBody>
      </p:sp>
      <p:sp>
        <p:nvSpPr>
          <p:cNvPr id="402" name="Text Box 165"/>
          <p:cNvSpPr txBox="1">
            <a:spLocks noChangeArrowheads="1"/>
          </p:cNvSpPr>
          <p:nvPr/>
        </p:nvSpPr>
        <p:spPr bwMode="auto">
          <a:xfrm>
            <a:off x="3616325" y="5829300"/>
            <a:ext cx="53340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latin typeface="+mn-lt"/>
              </a:rPr>
              <a:t>2s</a:t>
            </a:r>
            <a:r>
              <a:rPr lang="es-ES_tradnl" sz="1600" baseline="30000" dirty="0">
                <a:latin typeface="+mn-lt"/>
              </a:rPr>
              <a:t>2</a:t>
            </a:r>
          </a:p>
        </p:txBody>
      </p:sp>
      <p:sp>
        <p:nvSpPr>
          <p:cNvPr id="403" name="Text Box 166"/>
          <p:cNvSpPr txBox="1">
            <a:spLocks noChangeArrowheads="1"/>
          </p:cNvSpPr>
          <p:nvPr/>
        </p:nvSpPr>
        <p:spPr bwMode="auto">
          <a:xfrm>
            <a:off x="4095750" y="5829300"/>
            <a:ext cx="53340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latin typeface="+mn-lt"/>
              </a:rPr>
              <a:t>2p</a:t>
            </a:r>
            <a:r>
              <a:rPr lang="es-ES_tradnl" sz="1600" baseline="30000" dirty="0">
                <a:latin typeface="+mn-lt"/>
              </a:rPr>
              <a:t>6</a:t>
            </a:r>
          </a:p>
        </p:txBody>
      </p:sp>
      <p:sp>
        <p:nvSpPr>
          <p:cNvPr id="404" name="Text Box 167"/>
          <p:cNvSpPr txBox="1">
            <a:spLocks noChangeArrowheads="1"/>
          </p:cNvSpPr>
          <p:nvPr/>
        </p:nvSpPr>
        <p:spPr bwMode="auto">
          <a:xfrm>
            <a:off x="4575175" y="5829300"/>
            <a:ext cx="53340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latin typeface="+mn-lt"/>
              </a:rPr>
              <a:t>3s</a:t>
            </a:r>
            <a:r>
              <a:rPr lang="es-ES_tradnl" sz="1600" baseline="30000" dirty="0">
                <a:latin typeface="+mn-lt"/>
              </a:rPr>
              <a:t>2</a:t>
            </a:r>
          </a:p>
        </p:txBody>
      </p:sp>
      <p:sp>
        <p:nvSpPr>
          <p:cNvPr id="405" name="Text Box 168"/>
          <p:cNvSpPr txBox="1">
            <a:spLocks noChangeArrowheads="1"/>
          </p:cNvSpPr>
          <p:nvPr/>
        </p:nvSpPr>
        <p:spPr bwMode="auto">
          <a:xfrm>
            <a:off x="5053013" y="5829300"/>
            <a:ext cx="53340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latin typeface="+mn-lt"/>
              </a:rPr>
              <a:t>3p</a:t>
            </a:r>
            <a:r>
              <a:rPr lang="es-ES_tradnl" sz="1600" baseline="30000" dirty="0">
                <a:latin typeface="+mn-lt"/>
              </a:rPr>
              <a:t>6</a:t>
            </a:r>
          </a:p>
        </p:txBody>
      </p:sp>
      <p:sp>
        <p:nvSpPr>
          <p:cNvPr id="406" name="Text Box 169"/>
          <p:cNvSpPr txBox="1">
            <a:spLocks noChangeArrowheads="1"/>
          </p:cNvSpPr>
          <p:nvPr/>
        </p:nvSpPr>
        <p:spPr bwMode="auto">
          <a:xfrm>
            <a:off x="5532438" y="5829300"/>
            <a:ext cx="53340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latin typeface="+mn-lt"/>
              </a:rPr>
              <a:t>4s</a:t>
            </a:r>
            <a:r>
              <a:rPr lang="es-ES_tradnl" sz="1600" baseline="30000" dirty="0">
                <a:latin typeface="+mn-lt"/>
              </a:rPr>
              <a:t>2</a:t>
            </a:r>
          </a:p>
        </p:txBody>
      </p:sp>
      <p:sp>
        <p:nvSpPr>
          <p:cNvPr id="407" name="Text Box 170"/>
          <p:cNvSpPr txBox="1">
            <a:spLocks noChangeArrowheads="1"/>
          </p:cNvSpPr>
          <p:nvPr/>
        </p:nvSpPr>
        <p:spPr bwMode="auto">
          <a:xfrm>
            <a:off x="6011863" y="5829300"/>
            <a:ext cx="60960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latin typeface="+mn-lt"/>
              </a:rPr>
              <a:t>3d</a:t>
            </a:r>
            <a:r>
              <a:rPr lang="es-ES_tradnl" sz="1600" baseline="30000" dirty="0">
                <a:latin typeface="+mn-lt"/>
              </a:rPr>
              <a:t>10</a:t>
            </a:r>
          </a:p>
        </p:txBody>
      </p:sp>
      <p:sp>
        <p:nvSpPr>
          <p:cNvPr id="408" name="Text Box 171"/>
          <p:cNvSpPr txBox="1">
            <a:spLocks noChangeArrowheads="1"/>
          </p:cNvSpPr>
          <p:nvPr/>
        </p:nvSpPr>
        <p:spPr bwMode="auto">
          <a:xfrm>
            <a:off x="6565900" y="5829300"/>
            <a:ext cx="60960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dirty="0">
                <a:latin typeface="+mn-lt"/>
              </a:rPr>
              <a:t>4p</a:t>
            </a:r>
            <a:r>
              <a:rPr lang="es-ES_tradnl" sz="1600" baseline="30000" dirty="0">
                <a:latin typeface="+mn-lt"/>
              </a:rPr>
              <a:t>5</a:t>
            </a:r>
          </a:p>
        </p:txBody>
      </p:sp>
      <p:sp>
        <p:nvSpPr>
          <p:cNvPr id="409" name="408 CuadroTexto"/>
          <p:cNvSpPr txBox="1"/>
          <p:nvPr/>
        </p:nvSpPr>
        <p:spPr>
          <a:xfrm>
            <a:off x="512132" y="989793"/>
            <a:ext cx="1800558"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  </a:t>
            </a:r>
            <a:r>
              <a:rPr lang="es-ES" b="1" dirty="0" smtClean="0">
                <a:solidFill>
                  <a:schemeClr val="bg1"/>
                </a:solidFill>
              </a:rPr>
              <a:t>11</a:t>
            </a:r>
            <a:endParaRPr lang="es-ES" b="1" dirty="0">
              <a:solidFill>
                <a:schemeClr val="bg1"/>
              </a:solidFill>
            </a:endParaRPr>
          </a:p>
        </p:txBody>
      </p:sp>
      <p:sp>
        <p:nvSpPr>
          <p:cNvPr id="99" name="98 CuadroTexto"/>
          <p:cNvSpPr txBox="1"/>
          <p:nvPr/>
        </p:nvSpPr>
        <p:spPr>
          <a:xfrm>
            <a:off x="1841500" y="376640"/>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Estructura electrónica del átomo</a:t>
            </a:r>
            <a:endParaRPr lang="es-ES" b="1" dirty="0">
              <a:solidFill>
                <a:srgbClr val="C00000"/>
              </a:solidFill>
            </a:endParaRPr>
          </a:p>
        </p:txBody>
      </p:sp>
      <p:sp>
        <p:nvSpPr>
          <p:cNvPr id="100" name="99 CuadroTexto"/>
          <p:cNvSpPr txBox="1"/>
          <p:nvPr/>
        </p:nvSpPr>
        <p:spPr>
          <a:xfrm>
            <a:off x="1828800" y="109183"/>
            <a:ext cx="55118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IV. ESTRUCTURA ATÓMICA</a:t>
            </a:r>
            <a:endParaRPr lang="es-ES" b="1" dirty="0">
              <a:solidFill>
                <a:schemeClr val="accent1">
                  <a:lumMod val="75000"/>
                </a:schemeClr>
              </a:solidFill>
            </a:endParaRPr>
          </a:p>
        </p:txBody>
      </p:sp>
      <p:sp>
        <p:nvSpPr>
          <p:cNvPr id="101" name="13 Marcador de número de diapositiva"/>
          <p:cNvSpPr>
            <a:spLocks noGrp="1"/>
          </p:cNvSpPr>
          <p:nvPr>
            <p:ph type="sldNum" sz="quarter" idx="12"/>
          </p:nvPr>
        </p:nvSpPr>
        <p:spPr>
          <a:xfrm>
            <a:off x="8442277" y="6540499"/>
            <a:ext cx="593678" cy="206375"/>
          </a:xfrm>
        </p:spPr>
        <p:txBody>
          <a:bodyPr lIns="0" tIns="0" rIns="36000" bIns="0"/>
          <a:lstStyle/>
          <a:p>
            <a:pPr algn="r"/>
            <a:fld id="{28E07C7F-89CF-4626-85D0-0A10A7194231}" type="slidenum">
              <a:rPr lang="es-ES" smtClean="0">
                <a:solidFill>
                  <a:schemeClr val="accent6">
                    <a:lumMod val="50000"/>
                  </a:schemeClr>
                </a:solidFill>
              </a:rPr>
              <a:pPr algn="r"/>
              <a:t>40</a:t>
            </a:fld>
            <a:endParaRPr lang="es-ES" dirty="0">
              <a:solidFill>
                <a:schemeClr val="accent6">
                  <a:lumMod val="50000"/>
                </a:schemeClr>
              </a:solidFill>
            </a:endParaRPr>
          </a:p>
        </p:txBody>
      </p:sp>
    </p:spTree>
    <p:extLst>
      <p:ext uri="{BB962C8B-B14F-4D97-AF65-F5344CB8AC3E}">
        <p14:creationId xmlns:p14="http://schemas.microsoft.com/office/powerpoint/2010/main" val="405597342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grpId="0" nodeType="clickEffect">
                                  <p:stCondLst>
                                    <p:cond delay="0"/>
                                  </p:stCondLst>
                                  <p:childTnLst>
                                    <p:set>
                                      <p:cBhvr>
                                        <p:cTn id="14" dur="1" fill="hold">
                                          <p:stCondLst>
                                            <p:cond delay="0"/>
                                          </p:stCondLst>
                                        </p:cTn>
                                        <p:tgtEl>
                                          <p:spTgt spid="401"/>
                                        </p:tgtEl>
                                        <p:attrNameLst>
                                          <p:attrName>style.visibility</p:attrName>
                                        </p:attrNameLst>
                                      </p:cBhvr>
                                      <p:to>
                                        <p:strVal val="visible"/>
                                      </p:to>
                                    </p:set>
                                    <p:animEffect transition="in" filter="strips(downLeft)">
                                      <p:cBhvr>
                                        <p:cTn id="15" dur="500"/>
                                        <p:tgtEl>
                                          <p:spTgt spid="401"/>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nodeType="clickEffect">
                                  <p:stCondLst>
                                    <p:cond delay="0"/>
                                  </p:stCondLst>
                                  <p:childTnLst>
                                    <p:set>
                                      <p:cBhvr>
                                        <p:cTn id="19" dur="1" fill="hold">
                                          <p:stCondLst>
                                            <p:cond delay="0"/>
                                          </p:stCondLst>
                                        </p:cTn>
                                        <p:tgtEl>
                                          <p:spTgt spid="351"/>
                                        </p:tgtEl>
                                        <p:attrNameLst>
                                          <p:attrName>style.visibility</p:attrName>
                                        </p:attrNameLst>
                                      </p:cBhvr>
                                      <p:to>
                                        <p:strVal val="visible"/>
                                      </p:to>
                                    </p:set>
                                    <p:anim calcmode="lin" valueType="num">
                                      <p:cBhvr>
                                        <p:cTn id="20" dur="500" fill="hold"/>
                                        <p:tgtEl>
                                          <p:spTgt spid="351"/>
                                        </p:tgtEl>
                                        <p:attrNameLst>
                                          <p:attrName>ppt_w</p:attrName>
                                        </p:attrNameLst>
                                      </p:cBhvr>
                                      <p:tavLst>
                                        <p:tav tm="0">
                                          <p:val>
                                            <p:fltVal val="0"/>
                                          </p:val>
                                        </p:tav>
                                        <p:tav tm="100000">
                                          <p:val>
                                            <p:strVal val="#ppt_w"/>
                                          </p:val>
                                        </p:tav>
                                      </p:tavLst>
                                    </p:anim>
                                    <p:anim calcmode="lin" valueType="num">
                                      <p:cBhvr>
                                        <p:cTn id="21" dur="500" fill="hold"/>
                                        <p:tgtEl>
                                          <p:spTgt spid="351"/>
                                        </p:tgtEl>
                                        <p:attrNameLst>
                                          <p:attrName>ppt_h</p:attrName>
                                        </p:attrNameLst>
                                      </p:cBhvr>
                                      <p:tavLst>
                                        <p:tav tm="0">
                                          <p:val>
                                            <p:fltVal val="0"/>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7" presetClass="entr" presetSubtype="2" fill="hold" grpId="0" nodeType="clickEffect">
                                  <p:stCondLst>
                                    <p:cond delay="0"/>
                                  </p:stCondLst>
                                  <p:childTnLst>
                                    <p:set>
                                      <p:cBhvr>
                                        <p:cTn id="25" dur="1" fill="hold">
                                          <p:stCondLst>
                                            <p:cond delay="0"/>
                                          </p:stCondLst>
                                        </p:cTn>
                                        <p:tgtEl>
                                          <p:spTgt spid="350"/>
                                        </p:tgtEl>
                                        <p:attrNameLst>
                                          <p:attrName>style.visibility</p:attrName>
                                        </p:attrNameLst>
                                      </p:cBhvr>
                                      <p:to>
                                        <p:strVal val="visible"/>
                                      </p:to>
                                    </p:set>
                                    <p:anim calcmode="lin" valueType="num">
                                      <p:cBhvr>
                                        <p:cTn id="26" dur="500" fill="hold"/>
                                        <p:tgtEl>
                                          <p:spTgt spid="350"/>
                                        </p:tgtEl>
                                        <p:attrNameLst>
                                          <p:attrName>ppt_x</p:attrName>
                                        </p:attrNameLst>
                                      </p:cBhvr>
                                      <p:tavLst>
                                        <p:tav tm="0">
                                          <p:val>
                                            <p:strVal val="#ppt_x+#ppt_w/2"/>
                                          </p:val>
                                        </p:tav>
                                        <p:tav tm="100000">
                                          <p:val>
                                            <p:strVal val="#ppt_x"/>
                                          </p:val>
                                        </p:tav>
                                      </p:tavLst>
                                    </p:anim>
                                    <p:anim calcmode="lin" valueType="num">
                                      <p:cBhvr>
                                        <p:cTn id="27" dur="500" fill="hold"/>
                                        <p:tgtEl>
                                          <p:spTgt spid="350"/>
                                        </p:tgtEl>
                                        <p:attrNameLst>
                                          <p:attrName>ppt_y</p:attrName>
                                        </p:attrNameLst>
                                      </p:cBhvr>
                                      <p:tavLst>
                                        <p:tav tm="0">
                                          <p:val>
                                            <p:strVal val="#ppt_y"/>
                                          </p:val>
                                        </p:tav>
                                        <p:tav tm="100000">
                                          <p:val>
                                            <p:strVal val="#ppt_y"/>
                                          </p:val>
                                        </p:tav>
                                      </p:tavLst>
                                    </p:anim>
                                    <p:anim calcmode="lin" valueType="num">
                                      <p:cBhvr>
                                        <p:cTn id="28" dur="500" fill="hold"/>
                                        <p:tgtEl>
                                          <p:spTgt spid="350"/>
                                        </p:tgtEl>
                                        <p:attrNameLst>
                                          <p:attrName>ppt_w</p:attrName>
                                        </p:attrNameLst>
                                      </p:cBhvr>
                                      <p:tavLst>
                                        <p:tav tm="0">
                                          <p:val>
                                            <p:fltVal val="0"/>
                                          </p:val>
                                        </p:tav>
                                        <p:tav tm="100000">
                                          <p:val>
                                            <p:strVal val="#ppt_w"/>
                                          </p:val>
                                        </p:tav>
                                      </p:tavLst>
                                    </p:anim>
                                    <p:anim calcmode="lin" valueType="num">
                                      <p:cBhvr>
                                        <p:cTn id="29" dur="500" fill="hold"/>
                                        <p:tgtEl>
                                          <p:spTgt spid="350"/>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18" presetClass="entr" presetSubtype="12" fill="hold" grpId="0" nodeType="clickEffect">
                                  <p:stCondLst>
                                    <p:cond delay="0"/>
                                  </p:stCondLst>
                                  <p:childTnLst>
                                    <p:set>
                                      <p:cBhvr>
                                        <p:cTn id="33" dur="1" fill="hold">
                                          <p:stCondLst>
                                            <p:cond delay="0"/>
                                          </p:stCondLst>
                                        </p:cTn>
                                        <p:tgtEl>
                                          <p:spTgt spid="400"/>
                                        </p:tgtEl>
                                        <p:attrNameLst>
                                          <p:attrName>style.visibility</p:attrName>
                                        </p:attrNameLst>
                                      </p:cBhvr>
                                      <p:to>
                                        <p:strVal val="visible"/>
                                      </p:to>
                                    </p:set>
                                    <p:animEffect transition="in" filter="strips(downLeft)">
                                      <p:cBhvr>
                                        <p:cTn id="34" dur="500"/>
                                        <p:tgtEl>
                                          <p:spTgt spid="400"/>
                                        </p:tgtEl>
                                      </p:cBhvr>
                                    </p:animEffect>
                                  </p:childTnLst>
                                </p:cTn>
                              </p:par>
                            </p:childTnLst>
                          </p:cTn>
                        </p:par>
                      </p:childTnLst>
                    </p:cTn>
                  </p:par>
                  <p:par>
                    <p:cTn id="35" fill="hold">
                      <p:stCondLst>
                        <p:cond delay="indefinite"/>
                      </p:stCondLst>
                      <p:childTnLst>
                        <p:par>
                          <p:cTn id="36" fill="hold">
                            <p:stCondLst>
                              <p:cond delay="0"/>
                            </p:stCondLst>
                            <p:childTnLst>
                              <p:par>
                                <p:cTn id="37" presetID="23" presetClass="entr" presetSubtype="16" fill="hold" nodeType="clickEffect">
                                  <p:stCondLst>
                                    <p:cond delay="0"/>
                                  </p:stCondLst>
                                  <p:childTnLst>
                                    <p:set>
                                      <p:cBhvr>
                                        <p:cTn id="38" dur="1" fill="hold">
                                          <p:stCondLst>
                                            <p:cond delay="0"/>
                                          </p:stCondLst>
                                        </p:cTn>
                                        <p:tgtEl>
                                          <p:spTgt spid="354"/>
                                        </p:tgtEl>
                                        <p:attrNameLst>
                                          <p:attrName>style.visibility</p:attrName>
                                        </p:attrNameLst>
                                      </p:cBhvr>
                                      <p:to>
                                        <p:strVal val="visible"/>
                                      </p:to>
                                    </p:set>
                                    <p:anim calcmode="lin" valueType="num">
                                      <p:cBhvr>
                                        <p:cTn id="39" dur="500" fill="hold"/>
                                        <p:tgtEl>
                                          <p:spTgt spid="354"/>
                                        </p:tgtEl>
                                        <p:attrNameLst>
                                          <p:attrName>ppt_w</p:attrName>
                                        </p:attrNameLst>
                                      </p:cBhvr>
                                      <p:tavLst>
                                        <p:tav tm="0">
                                          <p:val>
                                            <p:fltVal val="0"/>
                                          </p:val>
                                        </p:tav>
                                        <p:tav tm="100000">
                                          <p:val>
                                            <p:strVal val="#ppt_w"/>
                                          </p:val>
                                        </p:tav>
                                      </p:tavLst>
                                    </p:anim>
                                    <p:anim calcmode="lin" valueType="num">
                                      <p:cBhvr>
                                        <p:cTn id="40" dur="500" fill="hold"/>
                                        <p:tgtEl>
                                          <p:spTgt spid="354"/>
                                        </p:tgtEl>
                                        <p:attrNameLst>
                                          <p:attrName>ppt_h</p:attrName>
                                        </p:attrNameLst>
                                      </p:cBhvr>
                                      <p:tavLst>
                                        <p:tav tm="0">
                                          <p:val>
                                            <p:fltVal val="0"/>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17" presetClass="entr" presetSubtype="2" fill="hold" grpId="0" nodeType="clickEffect">
                                  <p:stCondLst>
                                    <p:cond delay="0"/>
                                  </p:stCondLst>
                                  <p:childTnLst>
                                    <p:set>
                                      <p:cBhvr>
                                        <p:cTn id="44" dur="1" fill="hold">
                                          <p:stCondLst>
                                            <p:cond delay="0"/>
                                          </p:stCondLst>
                                        </p:cTn>
                                        <p:tgtEl>
                                          <p:spTgt spid="402"/>
                                        </p:tgtEl>
                                        <p:attrNameLst>
                                          <p:attrName>style.visibility</p:attrName>
                                        </p:attrNameLst>
                                      </p:cBhvr>
                                      <p:to>
                                        <p:strVal val="visible"/>
                                      </p:to>
                                    </p:set>
                                    <p:anim calcmode="lin" valueType="num">
                                      <p:cBhvr>
                                        <p:cTn id="45" dur="500" fill="hold"/>
                                        <p:tgtEl>
                                          <p:spTgt spid="402"/>
                                        </p:tgtEl>
                                        <p:attrNameLst>
                                          <p:attrName>ppt_x</p:attrName>
                                        </p:attrNameLst>
                                      </p:cBhvr>
                                      <p:tavLst>
                                        <p:tav tm="0">
                                          <p:val>
                                            <p:strVal val="#ppt_x+#ppt_w/2"/>
                                          </p:val>
                                        </p:tav>
                                        <p:tav tm="100000">
                                          <p:val>
                                            <p:strVal val="#ppt_x"/>
                                          </p:val>
                                        </p:tav>
                                      </p:tavLst>
                                    </p:anim>
                                    <p:anim calcmode="lin" valueType="num">
                                      <p:cBhvr>
                                        <p:cTn id="46" dur="500" fill="hold"/>
                                        <p:tgtEl>
                                          <p:spTgt spid="402"/>
                                        </p:tgtEl>
                                        <p:attrNameLst>
                                          <p:attrName>ppt_y</p:attrName>
                                        </p:attrNameLst>
                                      </p:cBhvr>
                                      <p:tavLst>
                                        <p:tav tm="0">
                                          <p:val>
                                            <p:strVal val="#ppt_y"/>
                                          </p:val>
                                        </p:tav>
                                        <p:tav tm="100000">
                                          <p:val>
                                            <p:strVal val="#ppt_y"/>
                                          </p:val>
                                        </p:tav>
                                      </p:tavLst>
                                    </p:anim>
                                    <p:anim calcmode="lin" valueType="num">
                                      <p:cBhvr>
                                        <p:cTn id="47" dur="500" fill="hold"/>
                                        <p:tgtEl>
                                          <p:spTgt spid="402"/>
                                        </p:tgtEl>
                                        <p:attrNameLst>
                                          <p:attrName>ppt_w</p:attrName>
                                        </p:attrNameLst>
                                      </p:cBhvr>
                                      <p:tavLst>
                                        <p:tav tm="0">
                                          <p:val>
                                            <p:fltVal val="0"/>
                                          </p:val>
                                        </p:tav>
                                        <p:tav tm="100000">
                                          <p:val>
                                            <p:strVal val="#ppt_w"/>
                                          </p:val>
                                        </p:tav>
                                      </p:tavLst>
                                    </p:anim>
                                    <p:anim calcmode="lin" valueType="num">
                                      <p:cBhvr>
                                        <p:cTn id="48" dur="500" fill="hold"/>
                                        <p:tgtEl>
                                          <p:spTgt spid="402"/>
                                        </p:tgtEl>
                                        <p:attrNameLst>
                                          <p:attrName>ppt_h</p:attrName>
                                        </p:attrNameLst>
                                      </p:cBhvr>
                                      <p:tavLst>
                                        <p:tav tm="0">
                                          <p:val>
                                            <p:strVal val="#ppt_h"/>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3" presetClass="entr" presetSubtype="16" fill="hold" nodeType="clickEffect">
                                  <p:stCondLst>
                                    <p:cond delay="0"/>
                                  </p:stCondLst>
                                  <p:childTnLst>
                                    <p:set>
                                      <p:cBhvr>
                                        <p:cTn id="52" dur="1" fill="hold">
                                          <p:stCondLst>
                                            <p:cond delay="0"/>
                                          </p:stCondLst>
                                        </p:cTn>
                                        <p:tgtEl>
                                          <p:spTgt spid="357"/>
                                        </p:tgtEl>
                                        <p:attrNameLst>
                                          <p:attrName>style.visibility</p:attrName>
                                        </p:attrNameLst>
                                      </p:cBhvr>
                                      <p:to>
                                        <p:strVal val="visible"/>
                                      </p:to>
                                    </p:set>
                                    <p:anim calcmode="lin" valueType="num">
                                      <p:cBhvr>
                                        <p:cTn id="53" dur="500" fill="hold"/>
                                        <p:tgtEl>
                                          <p:spTgt spid="357"/>
                                        </p:tgtEl>
                                        <p:attrNameLst>
                                          <p:attrName>ppt_w</p:attrName>
                                        </p:attrNameLst>
                                      </p:cBhvr>
                                      <p:tavLst>
                                        <p:tav tm="0">
                                          <p:val>
                                            <p:fltVal val="0"/>
                                          </p:val>
                                        </p:tav>
                                        <p:tav tm="100000">
                                          <p:val>
                                            <p:strVal val="#ppt_w"/>
                                          </p:val>
                                        </p:tav>
                                      </p:tavLst>
                                    </p:anim>
                                    <p:anim calcmode="lin" valueType="num">
                                      <p:cBhvr>
                                        <p:cTn id="54" dur="500" fill="hold"/>
                                        <p:tgtEl>
                                          <p:spTgt spid="357"/>
                                        </p:tgtEl>
                                        <p:attrNameLst>
                                          <p:attrName>ppt_h</p:attrName>
                                        </p:attrNameLst>
                                      </p:cBhvr>
                                      <p:tavLst>
                                        <p:tav tm="0">
                                          <p:val>
                                            <p:fltVal val="0"/>
                                          </p:val>
                                        </p:tav>
                                        <p:tav tm="100000">
                                          <p:val>
                                            <p:strVal val="#ppt_h"/>
                                          </p:val>
                                        </p:tav>
                                      </p:tavLst>
                                    </p:anim>
                                  </p:childTnLst>
                                </p:cTn>
                              </p:par>
                            </p:childTnLst>
                          </p:cTn>
                        </p:par>
                      </p:childTnLst>
                    </p:cTn>
                  </p:par>
                  <p:par>
                    <p:cTn id="55" fill="hold">
                      <p:stCondLst>
                        <p:cond delay="indefinite"/>
                      </p:stCondLst>
                      <p:childTnLst>
                        <p:par>
                          <p:cTn id="56" fill="hold">
                            <p:stCondLst>
                              <p:cond delay="0"/>
                            </p:stCondLst>
                            <p:childTnLst>
                              <p:par>
                                <p:cTn id="57" presetID="17" presetClass="entr" presetSubtype="2" fill="hold" grpId="0" nodeType="clickEffect">
                                  <p:stCondLst>
                                    <p:cond delay="0"/>
                                  </p:stCondLst>
                                  <p:childTnLst>
                                    <p:set>
                                      <p:cBhvr>
                                        <p:cTn id="58" dur="1" fill="hold">
                                          <p:stCondLst>
                                            <p:cond delay="0"/>
                                          </p:stCondLst>
                                        </p:cTn>
                                        <p:tgtEl>
                                          <p:spTgt spid="403"/>
                                        </p:tgtEl>
                                        <p:attrNameLst>
                                          <p:attrName>style.visibility</p:attrName>
                                        </p:attrNameLst>
                                      </p:cBhvr>
                                      <p:to>
                                        <p:strVal val="visible"/>
                                      </p:to>
                                    </p:set>
                                    <p:anim calcmode="lin" valueType="num">
                                      <p:cBhvr>
                                        <p:cTn id="59" dur="500" fill="hold"/>
                                        <p:tgtEl>
                                          <p:spTgt spid="403"/>
                                        </p:tgtEl>
                                        <p:attrNameLst>
                                          <p:attrName>ppt_x</p:attrName>
                                        </p:attrNameLst>
                                      </p:cBhvr>
                                      <p:tavLst>
                                        <p:tav tm="0">
                                          <p:val>
                                            <p:strVal val="#ppt_x+#ppt_w/2"/>
                                          </p:val>
                                        </p:tav>
                                        <p:tav tm="100000">
                                          <p:val>
                                            <p:strVal val="#ppt_x"/>
                                          </p:val>
                                        </p:tav>
                                      </p:tavLst>
                                    </p:anim>
                                    <p:anim calcmode="lin" valueType="num">
                                      <p:cBhvr>
                                        <p:cTn id="60" dur="500" fill="hold"/>
                                        <p:tgtEl>
                                          <p:spTgt spid="403"/>
                                        </p:tgtEl>
                                        <p:attrNameLst>
                                          <p:attrName>ppt_y</p:attrName>
                                        </p:attrNameLst>
                                      </p:cBhvr>
                                      <p:tavLst>
                                        <p:tav tm="0">
                                          <p:val>
                                            <p:strVal val="#ppt_y"/>
                                          </p:val>
                                        </p:tav>
                                        <p:tav tm="100000">
                                          <p:val>
                                            <p:strVal val="#ppt_y"/>
                                          </p:val>
                                        </p:tav>
                                      </p:tavLst>
                                    </p:anim>
                                    <p:anim calcmode="lin" valueType="num">
                                      <p:cBhvr>
                                        <p:cTn id="61" dur="500" fill="hold"/>
                                        <p:tgtEl>
                                          <p:spTgt spid="403"/>
                                        </p:tgtEl>
                                        <p:attrNameLst>
                                          <p:attrName>ppt_w</p:attrName>
                                        </p:attrNameLst>
                                      </p:cBhvr>
                                      <p:tavLst>
                                        <p:tav tm="0">
                                          <p:val>
                                            <p:fltVal val="0"/>
                                          </p:val>
                                        </p:tav>
                                        <p:tav tm="100000">
                                          <p:val>
                                            <p:strVal val="#ppt_w"/>
                                          </p:val>
                                        </p:tav>
                                      </p:tavLst>
                                    </p:anim>
                                    <p:anim calcmode="lin" valueType="num">
                                      <p:cBhvr>
                                        <p:cTn id="62" dur="500" fill="hold"/>
                                        <p:tgtEl>
                                          <p:spTgt spid="403"/>
                                        </p:tgtEl>
                                        <p:attrNameLst>
                                          <p:attrName>ppt_h</p:attrName>
                                        </p:attrNameLst>
                                      </p:cBhvr>
                                      <p:tavLst>
                                        <p:tav tm="0">
                                          <p:val>
                                            <p:strVal val="#ppt_h"/>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grpId="0" nodeType="clickEffect">
                                  <p:stCondLst>
                                    <p:cond delay="0"/>
                                  </p:stCondLst>
                                  <p:childTnLst>
                                    <p:set>
                                      <p:cBhvr>
                                        <p:cTn id="66" dur="1" fill="hold">
                                          <p:stCondLst>
                                            <p:cond delay="0"/>
                                          </p:stCondLst>
                                        </p:cTn>
                                        <p:tgtEl>
                                          <p:spTgt spid="399"/>
                                        </p:tgtEl>
                                        <p:attrNameLst>
                                          <p:attrName>style.visibility</p:attrName>
                                        </p:attrNameLst>
                                      </p:cBhvr>
                                      <p:to>
                                        <p:strVal val="visible"/>
                                      </p:to>
                                    </p:set>
                                    <p:animEffect transition="in" filter="strips(downLeft)">
                                      <p:cBhvr>
                                        <p:cTn id="67" dur="500"/>
                                        <p:tgtEl>
                                          <p:spTgt spid="399"/>
                                        </p:tgtEl>
                                      </p:cBhvr>
                                    </p:animEffect>
                                  </p:childTnLst>
                                </p:cTn>
                              </p:par>
                            </p:childTnLst>
                          </p:cTn>
                        </p:par>
                      </p:childTnLst>
                    </p:cTn>
                  </p:par>
                  <p:par>
                    <p:cTn id="68" fill="hold">
                      <p:stCondLst>
                        <p:cond delay="indefinite"/>
                      </p:stCondLst>
                      <p:childTnLst>
                        <p:par>
                          <p:cTn id="69" fill="hold">
                            <p:stCondLst>
                              <p:cond delay="0"/>
                            </p:stCondLst>
                            <p:childTnLst>
                              <p:par>
                                <p:cTn id="70" presetID="23" presetClass="entr" presetSubtype="16" fill="hold" nodeType="clickEffect">
                                  <p:stCondLst>
                                    <p:cond delay="0"/>
                                  </p:stCondLst>
                                  <p:childTnLst>
                                    <p:set>
                                      <p:cBhvr>
                                        <p:cTn id="71" dur="1" fill="hold">
                                          <p:stCondLst>
                                            <p:cond delay="0"/>
                                          </p:stCondLst>
                                        </p:cTn>
                                        <p:tgtEl>
                                          <p:spTgt spid="364"/>
                                        </p:tgtEl>
                                        <p:attrNameLst>
                                          <p:attrName>style.visibility</p:attrName>
                                        </p:attrNameLst>
                                      </p:cBhvr>
                                      <p:to>
                                        <p:strVal val="visible"/>
                                      </p:to>
                                    </p:set>
                                    <p:anim calcmode="lin" valueType="num">
                                      <p:cBhvr>
                                        <p:cTn id="72" dur="500" fill="hold"/>
                                        <p:tgtEl>
                                          <p:spTgt spid="364"/>
                                        </p:tgtEl>
                                        <p:attrNameLst>
                                          <p:attrName>ppt_w</p:attrName>
                                        </p:attrNameLst>
                                      </p:cBhvr>
                                      <p:tavLst>
                                        <p:tav tm="0">
                                          <p:val>
                                            <p:fltVal val="0"/>
                                          </p:val>
                                        </p:tav>
                                        <p:tav tm="100000">
                                          <p:val>
                                            <p:strVal val="#ppt_w"/>
                                          </p:val>
                                        </p:tav>
                                      </p:tavLst>
                                    </p:anim>
                                    <p:anim calcmode="lin" valueType="num">
                                      <p:cBhvr>
                                        <p:cTn id="73" dur="500" fill="hold"/>
                                        <p:tgtEl>
                                          <p:spTgt spid="364"/>
                                        </p:tgtEl>
                                        <p:attrNameLst>
                                          <p:attrName>ppt_h</p:attrName>
                                        </p:attrNameLst>
                                      </p:cBhvr>
                                      <p:tavLst>
                                        <p:tav tm="0">
                                          <p:val>
                                            <p:fltVal val="0"/>
                                          </p:val>
                                        </p:tav>
                                        <p:tav tm="100000">
                                          <p:val>
                                            <p:strVal val="#ppt_h"/>
                                          </p:val>
                                        </p:tav>
                                      </p:tavLst>
                                    </p:anim>
                                  </p:childTnLst>
                                </p:cTn>
                              </p:par>
                            </p:childTnLst>
                          </p:cTn>
                        </p:par>
                      </p:childTnLst>
                    </p:cTn>
                  </p:par>
                  <p:par>
                    <p:cTn id="74" fill="hold">
                      <p:stCondLst>
                        <p:cond delay="indefinite"/>
                      </p:stCondLst>
                      <p:childTnLst>
                        <p:par>
                          <p:cTn id="75" fill="hold">
                            <p:stCondLst>
                              <p:cond delay="0"/>
                            </p:stCondLst>
                            <p:childTnLst>
                              <p:par>
                                <p:cTn id="76" presetID="17" presetClass="entr" presetSubtype="2" fill="hold" grpId="0" nodeType="clickEffect">
                                  <p:stCondLst>
                                    <p:cond delay="0"/>
                                  </p:stCondLst>
                                  <p:childTnLst>
                                    <p:set>
                                      <p:cBhvr>
                                        <p:cTn id="77" dur="1" fill="hold">
                                          <p:stCondLst>
                                            <p:cond delay="0"/>
                                          </p:stCondLst>
                                        </p:cTn>
                                        <p:tgtEl>
                                          <p:spTgt spid="404"/>
                                        </p:tgtEl>
                                        <p:attrNameLst>
                                          <p:attrName>style.visibility</p:attrName>
                                        </p:attrNameLst>
                                      </p:cBhvr>
                                      <p:to>
                                        <p:strVal val="visible"/>
                                      </p:to>
                                    </p:set>
                                    <p:anim calcmode="lin" valueType="num">
                                      <p:cBhvr>
                                        <p:cTn id="78" dur="500" fill="hold"/>
                                        <p:tgtEl>
                                          <p:spTgt spid="404"/>
                                        </p:tgtEl>
                                        <p:attrNameLst>
                                          <p:attrName>ppt_x</p:attrName>
                                        </p:attrNameLst>
                                      </p:cBhvr>
                                      <p:tavLst>
                                        <p:tav tm="0">
                                          <p:val>
                                            <p:strVal val="#ppt_x+#ppt_w/2"/>
                                          </p:val>
                                        </p:tav>
                                        <p:tav tm="100000">
                                          <p:val>
                                            <p:strVal val="#ppt_x"/>
                                          </p:val>
                                        </p:tav>
                                      </p:tavLst>
                                    </p:anim>
                                    <p:anim calcmode="lin" valueType="num">
                                      <p:cBhvr>
                                        <p:cTn id="79" dur="500" fill="hold"/>
                                        <p:tgtEl>
                                          <p:spTgt spid="404"/>
                                        </p:tgtEl>
                                        <p:attrNameLst>
                                          <p:attrName>ppt_y</p:attrName>
                                        </p:attrNameLst>
                                      </p:cBhvr>
                                      <p:tavLst>
                                        <p:tav tm="0">
                                          <p:val>
                                            <p:strVal val="#ppt_y"/>
                                          </p:val>
                                        </p:tav>
                                        <p:tav tm="100000">
                                          <p:val>
                                            <p:strVal val="#ppt_y"/>
                                          </p:val>
                                        </p:tav>
                                      </p:tavLst>
                                    </p:anim>
                                    <p:anim calcmode="lin" valueType="num">
                                      <p:cBhvr>
                                        <p:cTn id="80" dur="500" fill="hold"/>
                                        <p:tgtEl>
                                          <p:spTgt spid="404"/>
                                        </p:tgtEl>
                                        <p:attrNameLst>
                                          <p:attrName>ppt_w</p:attrName>
                                        </p:attrNameLst>
                                      </p:cBhvr>
                                      <p:tavLst>
                                        <p:tav tm="0">
                                          <p:val>
                                            <p:fltVal val="0"/>
                                          </p:val>
                                        </p:tav>
                                        <p:tav tm="100000">
                                          <p:val>
                                            <p:strVal val="#ppt_w"/>
                                          </p:val>
                                        </p:tav>
                                      </p:tavLst>
                                    </p:anim>
                                    <p:anim calcmode="lin" valueType="num">
                                      <p:cBhvr>
                                        <p:cTn id="81" dur="500" fill="hold"/>
                                        <p:tgtEl>
                                          <p:spTgt spid="404"/>
                                        </p:tgtEl>
                                        <p:attrNameLst>
                                          <p:attrName>ppt_h</p:attrName>
                                        </p:attrNameLst>
                                      </p:cBhvr>
                                      <p:tavLst>
                                        <p:tav tm="0">
                                          <p:val>
                                            <p:strVal val="#ppt_h"/>
                                          </p:val>
                                        </p:tav>
                                        <p:tav tm="100000">
                                          <p:val>
                                            <p:strVal val="#ppt_h"/>
                                          </p:val>
                                        </p:tav>
                                      </p:tavLst>
                                    </p:anim>
                                  </p:childTnLst>
                                </p:cTn>
                              </p:par>
                            </p:childTnLst>
                          </p:cTn>
                        </p:par>
                      </p:childTnLst>
                    </p:cTn>
                  </p:par>
                  <p:par>
                    <p:cTn id="82" fill="hold">
                      <p:stCondLst>
                        <p:cond delay="indefinite"/>
                      </p:stCondLst>
                      <p:childTnLst>
                        <p:par>
                          <p:cTn id="83" fill="hold">
                            <p:stCondLst>
                              <p:cond delay="0"/>
                            </p:stCondLst>
                            <p:childTnLst>
                              <p:par>
                                <p:cTn id="84" presetID="23" presetClass="entr" presetSubtype="16" fill="hold" nodeType="clickEffect">
                                  <p:stCondLst>
                                    <p:cond delay="0"/>
                                  </p:stCondLst>
                                  <p:childTnLst>
                                    <p:set>
                                      <p:cBhvr>
                                        <p:cTn id="85" dur="1" fill="hold">
                                          <p:stCondLst>
                                            <p:cond delay="0"/>
                                          </p:stCondLst>
                                        </p:cTn>
                                        <p:tgtEl>
                                          <p:spTgt spid="367"/>
                                        </p:tgtEl>
                                        <p:attrNameLst>
                                          <p:attrName>style.visibility</p:attrName>
                                        </p:attrNameLst>
                                      </p:cBhvr>
                                      <p:to>
                                        <p:strVal val="visible"/>
                                      </p:to>
                                    </p:set>
                                    <p:anim calcmode="lin" valueType="num">
                                      <p:cBhvr>
                                        <p:cTn id="86" dur="500" fill="hold"/>
                                        <p:tgtEl>
                                          <p:spTgt spid="367"/>
                                        </p:tgtEl>
                                        <p:attrNameLst>
                                          <p:attrName>ppt_w</p:attrName>
                                        </p:attrNameLst>
                                      </p:cBhvr>
                                      <p:tavLst>
                                        <p:tav tm="0">
                                          <p:val>
                                            <p:fltVal val="0"/>
                                          </p:val>
                                        </p:tav>
                                        <p:tav tm="100000">
                                          <p:val>
                                            <p:strVal val="#ppt_w"/>
                                          </p:val>
                                        </p:tav>
                                      </p:tavLst>
                                    </p:anim>
                                    <p:anim calcmode="lin" valueType="num">
                                      <p:cBhvr>
                                        <p:cTn id="87" dur="500" fill="hold"/>
                                        <p:tgtEl>
                                          <p:spTgt spid="367"/>
                                        </p:tgtEl>
                                        <p:attrNameLst>
                                          <p:attrName>ppt_h</p:attrName>
                                        </p:attrNameLst>
                                      </p:cBhvr>
                                      <p:tavLst>
                                        <p:tav tm="0">
                                          <p:val>
                                            <p:fltVal val="0"/>
                                          </p:val>
                                        </p:tav>
                                        <p:tav tm="100000">
                                          <p:val>
                                            <p:strVal val="#ppt_h"/>
                                          </p:val>
                                        </p:tav>
                                      </p:tavLst>
                                    </p:anim>
                                  </p:childTnLst>
                                </p:cTn>
                              </p:par>
                            </p:childTnLst>
                          </p:cTn>
                        </p:par>
                      </p:childTnLst>
                    </p:cTn>
                  </p:par>
                  <p:par>
                    <p:cTn id="88" fill="hold">
                      <p:stCondLst>
                        <p:cond delay="indefinite"/>
                      </p:stCondLst>
                      <p:childTnLst>
                        <p:par>
                          <p:cTn id="89" fill="hold">
                            <p:stCondLst>
                              <p:cond delay="0"/>
                            </p:stCondLst>
                            <p:childTnLst>
                              <p:par>
                                <p:cTn id="90" presetID="17" presetClass="entr" presetSubtype="2" fill="hold" grpId="0" nodeType="clickEffect">
                                  <p:stCondLst>
                                    <p:cond delay="0"/>
                                  </p:stCondLst>
                                  <p:childTnLst>
                                    <p:set>
                                      <p:cBhvr>
                                        <p:cTn id="91" dur="1" fill="hold">
                                          <p:stCondLst>
                                            <p:cond delay="0"/>
                                          </p:stCondLst>
                                        </p:cTn>
                                        <p:tgtEl>
                                          <p:spTgt spid="405"/>
                                        </p:tgtEl>
                                        <p:attrNameLst>
                                          <p:attrName>style.visibility</p:attrName>
                                        </p:attrNameLst>
                                      </p:cBhvr>
                                      <p:to>
                                        <p:strVal val="visible"/>
                                      </p:to>
                                    </p:set>
                                    <p:anim calcmode="lin" valueType="num">
                                      <p:cBhvr>
                                        <p:cTn id="92" dur="500" fill="hold"/>
                                        <p:tgtEl>
                                          <p:spTgt spid="405"/>
                                        </p:tgtEl>
                                        <p:attrNameLst>
                                          <p:attrName>ppt_x</p:attrName>
                                        </p:attrNameLst>
                                      </p:cBhvr>
                                      <p:tavLst>
                                        <p:tav tm="0">
                                          <p:val>
                                            <p:strVal val="#ppt_x+#ppt_w/2"/>
                                          </p:val>
                                        </p:tav>
                                        <p:tav tm="100000">
                                          <p:val>
                                            <p:strVal val="#ppt_x"/>
                                          </p:val>
                                        </p:tav>
                                      </p:tavLst>
                                    </p:anim>
                                    <p:anim calcmode="lin" valueType="num">
                                      <p:cBhvr>
                                        <p:cTn id="93" dur="500" fill="hold"/>
                                        <p:tgtEl>
                                          <p:spTgt spid="405"/>
                                        </p:tgtEl>
                                        <p:attrNameLst>
                                          <p:attrName>ppt_y</p:attrName>
                                        </p:attrNameLst>
                                      </p:cBhvr>
                                      <p:tavLst>
                                        <p:tav tm="0">
                                          <p:val>
                                            <p:strVal val="#ppt_y"/>
                                          </p:val>
                                        </p:tav>
                                        <p:tav tm="100000">
                                          <p:val>
                                            <p:strVal val="#ppt_y"/>
                                          </p:val>
                                        </p:tav>
                                      </p:tavLst>
                                    </p:anim>
                                    <p:anim calcmode="lin" valueType="num">
                                      <p:cBhvr>
                                        <p:cTn id="94" dur="500" fill="hold"/>
                                        <p:tgtEl>
                                          <p:spTgt spid="405"/>
                                        </p:tgtEl>
                                        <p:attrNameLst>
                                          <p:attrName>ppt_w</p:attrName>
                                        </p:attrNameLst>
                                      </p:cBhvr>
                                      <p:tavLst>
                                        <p:tav tm="0">
                                          <p:val>
                                            <p:fltVal val="0"/>
                                          </p:val>
                                        </p:tav>
                                        <p:tav tm="100000">
                                          <p:val>
                                            <p:strVal val="#ppt_w"/>
                                          </p:val>
                                        </p:tav>
                                      </p:tavLst>
                                    </p:anim>
                                    <p:anim calcmode="lin" valueType="num">
                                      <p:cBhvr>
                                        <p:cTn id="95" dur="500" fill="hold"/>
                                        <p:tgtEl>
                                          <p:spTgt spid="405"/>
                                        </p:tgtEl>
                                        <p:attrNameLst>
                                          <p:attrName>ppt_h</p:attrName>
                                        </p:attrNameLst>
                                      </p:cBhvr>
                                      <p:tavLst>
                                        <p:tav tm="0">
                                          <p:val>
                                            <p:strVal val="#ppt_h"/>
                                          </p:val>
                                        </p:tav>
                                        <p:tav tm="100000">
                                          <p:val>
                                            <p:strVal val="#ppt_h"/>
                                          </p:val>
                                        </p:tav>
                                      </p:tavLst>
                                    </p:anim>
                                  </p:childTnLst>
                                </p:cTn>
                              </p:par>
                            </p:childTnLst>
                          </p:cTn>
                        </p:par>
                      </p:childTnLst>
                    </p:cTn>
                  </p:par>
                  <p:par>
                    <p:cTn id="96" fill="hold">
                      <p:stCondLst>
                        <p:cond delay="indefinite"/>
                      </p:stCondLst>
                      <p:childTnLst>
                        <p:par>
                          <p:cTn id="97" fill="hold">
                            <p:stCondLst>
                              <p:cond delay="0"/>
                            </p:stCondLst>
                            <p:childTnLst>
                              <p:par>
                                <p:cTn id="98" presetID="18" presetClass="entr" presetSubtype="12" fill="hold" grpId="0" nodeType="clickEffect">
                                  <p:stCondLst>
                                    <p:cond delay="0"/>
                                  </p:stCondLst>
                                  <p:childTnLst>
                                    <p:set>
                                      <p:cBhvr>
                                        <p:cTn id="99" dur="1" fill="hold">
                                          <p:stCondLst>
                                            <p:cond delay="0"/>
                                          </p:stCondLst>
                                        </p:cTn>
                                        <p:tgtEl>
                                          <p:spTgt spid="397"/>
                                        </p:tgtEl>
                                        <p:attrNameLst>
                                          <p:attrName>style.visibility</p:attrName>
                                        </p:attrNameLst>
                                      </p:cBhvr>
                                      <p:to>
                                        <p:strVal val="visible"/>
                                      </p:to>
                                    </p:set>
                                    <p:animEffect transition="in" filter="strips(downLeft)">
                                      <p:cBhvr>
                                        <p:cTn id="100" dur="500"/>
                                        <p:tgtEl>
                                          <p:spTgt spid="397"/>
                                        </p:tgtEl>
                                      </p:cBhvr>
                                    </p:animEffect>
                                  </p:childTnLst>
                                </p:cTn>
                              </p:par>
                            </p:childTnLst>
                          </p:cTn>
                        </p:par>
                      </p:childTnLst>
                    </p:cTn>
                  </p:par>
                  <p:par>
                    <p:cTn id="101" fill="hold">
                      <p:stCondLst>
                        <p:cond delay="indefinite"/>
                      </p:stCondLst>
                      <p:childTnLst>
                        <p:par>
                          <p:cTn id="102" fill="hold">
                            <p:stCondLst>
                              <p:cond delay="0"/>
                            </p:stCondLst>
                            <p:childTnLst>
                              <p:par>
                                <p:cTn id="103" presetID="23" presetClass="entr" presetSubtype="16" fill="hold" nodeType="clickEffect">
                                  <p:stCondLst>
                                    <p:cond delay="0"/>
                                  </p:stCondLst>
                                  <p:childTnLst>
                                    <p:set>
                                      <p:cBhvr>
                                        <p:cTn id="104" dur="1" fill="hold">
                                          <p:stCondLst>
                                            <p:cond delay="0"/>
                                          </p:stCondLst>
                                        </p:cTn>
                                        <p:tgtEl>
                                          <p:spTgt spid="391"/>
                                        </p:tgtEl>
                                        <p:attrNameLst>
                                          <p:attrName>style.visibility</p:attrName>
                                        </p:attrNameLst>
                                      </p:cBhvr>
                                      <p:to>
                                        <p:strVal val="visible"/>
                                      </p:to>
                                    </p:set>
                                    <p:anim calcmode="lin" valueType="num">
                                      <p:cBhvr>
                                        <p:cTn id="105" dur="500" fill="hold"/>
                                        <p:tgtEl>
                                          <p:spTgt spid="391"/>
                                        </p:tgtEl>
                                        <p:attrNameLst>
                                          <p:attrName>ppt_w</p:attrName>
                                        </p:attrNameLst>
                                      </p:cBhvr>
                                      <p:tavLst>
                                        <p:tav tm="0">
                                          <p:val>
                                            <p:fltVal val="0"/>
                                          </p:val>
                                        </p:tav>
                                        <p:tav tm="100000">
                                          <p:val>
                                            <p:strVal val="#ppt_w"/>
                                          </p:val>
                                        </p:tav>
                                      </p:tavLst>
                                    </p:anim>
                                    <p:anim calcmode="lin" valueType="num">
                                      <p:cBhvr>
                                        <p:cTn id="106" dur="500" fill="hold"/>
                                        <p:tgtEl>
                                          <p:spTgt spid="391"/>
                                        </p:tgtEl>
                                        <p:attrNameLst>
                                          <p:attrName>ppt_h</p:attrName>
                                        </p:attrNameLst>
                                      </p:cBhvr>
                                      <p:tavLst>
                                        <p:tav tm="0">
                                          <p:val>
                                            <p:fltVal val="0"/>
                                          </p:val>
                                        </p:tav>
                                        <p:tav tm="100000">
                                          <p:val>
                                            <p:strVal val="#ppt_h"/>
                                          </p:val>
                                        </p:tav>
                                      </p:tavLst>
                                    </p:anim>
                                  </p:childTnLst>
                                </p:cTn>
                              </p:par>
                            </p:childTnLst>
                          </p:cTn>
                        </p:par>
                      </p:childTnLst>
                    </p:cTn>
                  </p:par>
                  <p:par>
                    <p:cTn id="107" fill="hold">
                      <p:stCondLst>
                        <p:cond delay="indefinite"/>
                      </p:stCondLst>
                      <p:childTnLst>
                        <p:par>
                          <p:cTn id="108" fill="hold">
                            <p:stCondLst>
                              <p:cond delay="0"/>
                            </p:stCondLst>
                            <p:childTnLst>
                              <p:par>
                                <p:cTn id="109" presetID="17" presetClass="entr" presetSubtype="2" fill="hold" grpId="0" nodeType="clickEffect">
                                  <p:stCondLst>
                                    <p:cond delay="0"/>
                                  </p:stCondLst>
                                  <p:childTnLst>
                                    <p:set>
                                      <p:cBhvr>
                                        <p:cTn id="110" dur="1" fill="hold">
                                          <p:stCondLst>
                                            <p:cond delay="0"/>
                                          </p:stCondLst>
                                        </p:cTn>
                                        <p:tgtEl>
                                          <p:spTgt spid="406"/>
                                        </p:tgtEl>
                                        <p:attrNameLst>
                                          <p:attrName>style.visibility</p:attrName>
                                        </p:attrNameLst>
                                      </p:cBhvr>
                                      <p:to>
                                        <p:strVal val="visible"/>
                                      </p:to>
                                    </p:set>
                                    <p:anim calcmode="lin" valueType="num">
                                      <p:cBhvr>
                                        <p:cTn id="111" dur="500" fill="hold"/>
                                        <p:tgtEl>
                                          <p:spTgt spid="406"/>
                                        </p:tgtEl>
                                        <p:attrNameLst>
                                          <p:attrName>ppt_x</p:attrName>
                                        </p:attrNameLst>
                                      </p:cBhvr>
                                      <p:tavLst>
                                        <p:tav tm="0">
                                          <p:val>
                                            <p:strVal val="#ppt_x+#ppt_w/2"/>
                                          </p:val>
                                        </p:tav>
                                        <p:tav tm="100000">
                                          <p:val>
                                            <p:strVal val="#ppt_x"/>
                                          </p:val>
                                        </p:tav>
                                      </p:tavLst>
                                    </p:anim>
                                    <p:anim calcmode="lin" valueType="num">
                                      <p:cBhvr>
                                        <p:cTn id="112" dur="500" fill="hold"/>
                                        <p:tgtEl>
                                          <p:spTgt spid="406"/>
                                        </p:tgtEl>
                                        <p:attrNameLst>
                                          <p:attrName>ppt_y</p:attrName>
                                        </p:attrNameLst>
                                      </p:cBhvr>
                                      <p:tavLst>
                                        <p:tav tm="0">
                                          <p:val>
                                            <p:strVal val="#ppt_y"/>
                                          </p:val>
                                        </p:tav>
                                        <p:tav tm="100000">
                                          <p:val>
                                            <p:strVal val="#ppt_y"/>
                                          </p:val>
                                        </p:tav>
                                      </p:tavLst>
                                    </p:anim>
                                    <p:anim calcmode="lin" valueType="num">
                                      <p:cBhvr>
                                        <p:cTn id="113" dur="500" fill="hold"/>
                                        <p:tgtEl>
                                          <p:spTgt spid="406"/>
                                        </p:tgtEl>
                                        <p:attrNameLst>
                                          <p:attrName>ppt_w</p:attrName>
                                        </p:attrNameLst>
                                      </p:cBhvr>
                                      <p:tavLst>
                                        <p:tav tm="0">
                                          <p:val>
                                            <p:fltVal val="0"/>
                                          </p:val>
                                        </p:tav>
                                        <p:tav tm="100000">
                                          <p:val>
                                            <p:strVal val="#ppt_w"/>
                                          </p:val>
                                        </p:tav>
                                      </p:tavLst>
                                    </p:anim>
                                    <p:anim calcmode="lin" valueType="num">
                                      <p:cBhvr>
                                        <p:cTn id="114" dur="500" fill="hold"/>
                                        <p:tgtEl>
                                          <p:spTgt spid="406"/>
                                        </p:tgtEl>
                                        <p:attrNameLst>
                                          <p:attrName>ppt_h</p:attrName>
                                        </p:attrNameLst>
                                      </p:cBhvr>
                                      <p:tavLst>
                                        <p:tav tm="0">
                                          <p:val>
                                            <p:strVal val="#ppt_h"/>
                                          </p:val>
                                        </p:tav>
                                        <p:tav tm="100000">
                                          <p:val>
                                            <p:strVal val="#ppt_h"/>
                                          </p:val>
                                        </p:tav>
                                      </p:tavLst>
                                    </p:anim>
                                  </p:childTnLst>
                                </p:cTn>
                              </p:par>
                            </p:childTnLst>
                          </p:cTn>
                        </p:par>
                      </p:childTnLst>
                    </p:cTn>
                  </p:par>
                  <p:par>
                    <p:cTn id="115" fill="hold">
                      <p:stCondLst>
                        <p:cond delay="indefinite"/>
                      </p:stCondLst>
                      <p:childTnLst>
                        <p:par>
                          <p:cTn id="116" fill="hold">
                            <p:stCondLst>
                              <p:cond delay="0"/>
                            </p:stCondLst>
                            <p:childTnLst>
                              <p:par>
                                <p:cTn id="117" presetID="23" presetClass="entr" presetSubtype="16" fill="hold" nodeType="clickEffect">
                                  <p:stCondLst>
                                    <p:cond delay="0"/>
                                  </p:stCondLst>
                                  <p:childTnLst>
                                    <p:set>
                                      <p:cBhvr>
                                        <p:cTn id="118" dur="1" fill="hold">
                                          <p:stCondLst>
                                            <p:cond delay="0"/>
                                          </p:stCondLst>
                                        </p:cTn>
                                        <p:tgtEl>
                                          <p:spTgt spid="380"/>
                                        </p:tgtEl>
                                        <p:attrNameLst>
                                          <p:attrName>style.visibility</p:attrName>
                                        </p:attrNameLst>
                                      </p:cBhvr>
                                      <p:to>
                                        <p:strVal val="visible"/>
                                      </p:to>
                                    </p:set>
                                    <p:anim calcmode="lin" valueType="num">
                                      <p:cBhvr>
                                        <p:cTn id="119" dur="500" fill="hold"/>
                                        <p:tgtEl>
                                          <p:spTgt spid="380"/>
                                        </p:tgtEl>
                                        <p:attrNameLst>
                                          <p:attrName>ppt_w</p:attrName>
                                        </p:attrNameLst>
                                      </p:cBhvr>
                                      <p:tavLst>
                                        <p:tav tm="0">
                                          <p:val>
                                            <p:fltVal val="0"/>
                                          </p:val>
                                        </p:tav>
                                        <p:tav tm="100000">
                                          <p:val>
                                            <p:strVal val="#ppt_w"/>
                                          </p:val>
                                        </p:tav>
                                      </p:tavLst>
                                    </p:anim>
                                    <p:anim calcmode="lin" valueType="num">
                                      <p:cBhvr>
                                        <p:cTn id="120" dur="500" fill="hold"/>
                                        <p:tgtEl>
                                          <p:spTgt spid="380"/>
                                        </p:tgtEl>
                                        <p:attrNameLst>
                                          <p:attrName>ppt_h</p:attrName>
                                        </p:attrNameLst>
                                      </p:cBhvr>
                                      <p:tavLst>
                                        <p:tav tm="0">
                                          <p:val>
                                            <p:fltVal val="0"/>
                                          </p:val>
                                        </p:tav>
                                        <p:tav tm="100000">
                                          <p:val>
                                            <p:strVal val="#ppt_h"/>
                                          </p:val>
                                        </p:tav>
                                      </p:tavLst>
                                    </p:anim>
                                  </p:childTnLst>
                                </p:cTn>
                              </p:par>
                            </p:childTnLst>
                          </p:cTn>
                        </p:par>
                      </p:childTnLst>
                    </p:cTn>
                  </p:par>
                  <p:par>
                    <p:cTn id="121" fill="hold">
                      <p:stCondLst>
                        <p:cond delay="indefinite"/>
                      </p:stCondLst>
                      <p:childTnLst>
                        <p:par>
                          <p:cTn id="122" fill="hold">
                            <p:stCondLst>
                              <p:cond delay="0"/>
                            </p:stCondLst>
                            <p:childTnLst>
                              <p:par>
                                <p:cTn id="123" presetID="17" presetClass="entr" presetSubtype="2" fill="hold" grpId="0" nodeType="clickEffect">
                                  <p:stCondLst>
                                    <p:cond delay="0"/>
                                  </p:stCondLst>
                                  <p:childTnLst>
                                    <p:set>
                                      <p:cBhvr>
                                        <p:cTn id="124" dur="1" fill="hold">
                                          <p:stCondLst>
                                            <p:cond delay="0"/>
                                          </p:stCondLst>
                                        </p:cTn>
                                        <p:tgtEl>
                                          <p:spTgt spid="407"/>
                                        </p:tgtEl>
                                        <p:attrNameLst>
                                          <p:attrName>style.visibility</p:attrName>
                                        </p:attrNameLst>
                                      </p:cBhvr>
                                      <p:to>
                                        <p:strVal val="visible"/>
                                      </p:to>
                                    </p:set>
                                    <p:anim calcmode="lin" valueType="num">
                                      <p:cBhvr>
                                        <p:cTn id="125" dur="500" fill="hold"/>
                                        <p:tgtEl>
                                          <p:spTgt spid="407"/>
                                        </p:tgtEl>
                                        <p:attrNameLst>
                                          <p:attrName>ppt_x</p:attrName>
                                        </p:attrNameLst>
                                      </p:cBhvr>
                                      <p:tavLst>
                                        <p:tav tm="0">
                                          <p:val>
                                            <p:strVal val="#ppt_x+#ppt_w/2"/>
                                          </p:val>
                                        </p:tav>
                                        <p:tav tm="100000">
                                          <p:val>
                                            <p:strVal val="#ppt_x"/>
                                          </p:val>
                                        </p:tav>
                                      </p:tavLst>
                                    </p:anim>
                                    <p:anim calcmode="lin" valueType="num">
                                      <p:cBhvr>
                                        <p:cTn id="126" dur="500" fill="hold"/>
                                        <p:tgtEl>
                                          <p:spTgt spid="407"/>
                                        </p:tgtEl>
                                        <p:attrNameLst>
                                          <p:attrName>ppt_y</p:attrName>
                                        </p:attrNameLst>
                                      </p:cBhvr>
                                      <p:tavLst>
                                        <p:tav tm="0">
                                          <p:val>
                                            <p:strVal val="#ppt_y"/>
                                          </p:val>
                                        </p:tav>
                                        <p:tav tm="100000">
                                          <p:val>
                                            <p:strVal val="#ppt_y"/>
                                          </p:val>
                                        </p:tav>
                                      </p:tavLst>
                                    </p:anim>
                                    <p:anim calcmode="lin" valueType="num">
                                      <p:cBhvr>
                                        <p:cTn id="127" dur="500" fill="hold"/>
                                        <p:tgtEl>
                                          <p:spTgt spid="407"/>
                                        </p:tgtEl>
                                        <p:attrNameLst>
                                          <p:attrName>ppt_w</p:attrName>
                                        </p:attrNameLst>
                                      </p:cBhvr>
                                      <p:tavLst>
                                        <p:tav tm="0">
                                          <p:val>
                                            <p:fltVal val="0"/>
                                          </p:val>
                                        </p:tav>
                                        <p:tav tm="100000">
                                          <p:val>
                                            <p:strVal val="#ppt_w"/>
                                          </p:val>
                                        </p:tav>
                                      </p:tavLst>
                                    </p:anim>
                                    <p:anim calcmode="lin" valueType="num">
                                      <p:cBhvr>
                                        <p:cTn id="128" dur="500" fill="hold"/>
                                        <p:tgtEl>
                                          <p:spTgt spid="407"/>
                                        </p:tgtEl>
                                        <p:attrNameLst>
                                          <p:attrName>ppt_h</p:attrName>
                                        </p:attrNameLst>
                                      </p:cBhvr>
                                      <p:tavLst>
                                        <p:tav tm="0">
                                          <p:val>
                                            <p:strVal val="#ppt_h"/>
                                          </p:val>
                                        </p:tav>
                                        <p:tav tm="100000">
                                          <p:val>
                                            <p:strVal val="#ppt_h"/>
                                          </p:val>
                                        </p:tav>
                                      </p:tavLst>
                                    </p:anim>
                                  </p:childTnLst>
                                </p:cTn>
                              </p:par>
                            </p:childTnLst>
                          </p:cTn>
                        </p:par>
                      </p:childTnLst>
                    </p:cTn>
                  </p:par>
                  <p:par>
                    <p:cTn id="129" fill="hold">
                      <p:stCondLst>
                        <p:cond delay="indefinite"/>
                      </p:stCondLst>
                      <p:childTnLst>
                        <p:par>
                          <p:cTn id="130" fill="hold">
                            <p:stCondLst>
                              <p:cond delay="0"/>
                            </p:stCondLst>
                            <p:childTnLst>
                              <p:par>
                                <p:cTn id="131" presetID="18" presetClass="entr" presetSubtype="12" fill="hold" grpId="0" nodeType="clickEffect">
                                  <p:stCondLst>
                                    <p:cond delay="0"/>
                                  </p:stCondLst>
                                  <p:childTnLst>
                                    <p:set>
                                      <p:cBhvr>
                                        <p:cTn id="132" dur="1" fill="hold">
                                          <p:stCondLst>
                                            <p:cond delay="0"/>
                                          </p:stCondLst>
                                        </p:cTn>
                                        <p:tgtEl>
                                          <p:spTgt spid="394"/>
                                        </p:tgtEl>
                                        <p:attrNameLst>
                                          <p:attrName>style.visibility</p:attrName>
                                        </p:attrNameLst>
                                      </p:cBhvr>
                                      <p:to>
                                        <p:strVal val="visible"/>
                                      </p:to>
                                    </p:set>
                                    <p:animEffect transition="in" filter="strips(downLeft)">
                                      <p:cBhvr>
                                        <p:cTn id="133" dur="500"/>
                                        <p:tgtEl>
                                          <p:spTgt spid="394"/>
                                        </p:tgtEl>
                                      </p:cBhvr>
                                    </p:animEffect>
                                  </p:childTnLst>
                                </p:cTn>
                              </p:par>
                            </p:childTnLst>
                          </p:cTn>
                        </p:par>
                      </p:childTnLst>
                    </p:cTn>
                  </p:par>
                  <p:par>
                    <p:cTn id="134" fill="hold">
                      <p:stCondLst>
                        <p:cond delay="indefinite"/>
                      </p:stCondLst>
                      <p:childTnLst>
                        <p:par>
                          <p:cTn id="135" fill="hold">
                            <p:stCondLst>
                              <p:cond delay="0"/>
                            </p:stCondLst>
                            <p:childTnLst>
                              <p:par>
                                <p:cTn id="136" presetID="23" presetClass="entr" presetSubtype="16" fill="hold" nodeType="clickEffect">
                                  <p:stCondLst>
                                    <p:cond delay="0"/>
                                  </p:stCondLst>
                                  <p:childTnLst>
                                    <p:set>
                                      <p:cBhvr>
                                        <p:cTn id="137" dur="1" fill="hold">
                                          <p:stCondLst>
                                            <p:cond delay="0"/>
                                          </p:stCondLst>
                                        </p:cTn>
                                        <p:tgtEl>
                                          <p:spTgt spid="374"/>
                                        </p:tgtEl>
                                        <p:attrNameLst>
                                          <p:attrName>style.visibility</p:attrName>
                                        </p:attrNameLst>
                                      </p:cBhvr>
                                      <p:to>
                                        <p:strVal val="visible"/>
                                      </p:to>
                                    </p:set>
                                    <p:anim calcmode="lin" valueType="num">
                                      <p:cBhvr>
                                        <p:cTn id="138" dur="500" fill="hold"/>
                                        <p:tgtEl>
                                          <p:spTgt spid="374"/>
                                        </p:tgtEl>
                                        <p:attrNameLst>
                                          <p:attrName>ppt_w</p:attrName>
                                        </p:attrNameLst>
                                      </p:cBhvr>
                                      <p:tavLst>
                                        <p:tav tm="0">
                                          <p:val>
                                            <p:fltVal val="0"/>
                                          </p:val>
                                        </p:tav>
                                        <p:tav tm="100000">
                                          <p:val>
                                            <p:strVal val="#ppt_w"/>
                                          </p:val>
                                        </p:tav>
                                      </p:tavLst>
                                    </p:anim>
                                    <p:anim calcmode="lin" valueType="num">
                                      <p:cBhvr>
                                        <p:cTn id="139" dur="500" fill="hold"/>
                                        <p:tgtEl>
                                          <p:spTgt spid="374"/>
                                        </p:tgtEl>
                                        <p:attrNameLst>
                                          <p:attrName>ppt_h</p:attrName>
                                        </p:attrNameLst>
                                      </p:cBhvr>
                                      <p:tavLst>
                                        <p:tav tm="0">
                                          <p:val>
                                            <p:fltVal val="0"/>
                                          </p:val>
                                        </p:tav>
                                        <p:tav tm="100000">
                                          <p:val>
                                            <p:strVal val="#ppt_h"/>
                                          </p:val>
                                        </p:tav>
                                      </p:tavLst>
                                    </p:anim>
                                  </p:childTnLst>
                                </p:cTn>
                              </p:par>
                            </p:childTnLst>
                          </p:cTn>
                        </p:par>
                      </p:childTnLst>
                    </p:cTn>
                  </p:par>
                  <p:par>
                    <p:cTn id="140" fill="hold">
                      <p:stCondLst>
                        <p:cond delay="indefinite"/>
                      </p:stCondLst>
                      <p:childTnLst>
                        <p:par>
                          <p:cTn id="141" fill="hold">
                            <p:stCondLst>
                              <p:cond delay="0"/>
                            </p:stCondLst>
                            <p:childTnLst>
                              <p:par>
                                <p:cTn id="142" presetID="17" presetClass="entr" presetSubtype="2" fill="hold" grpId="0" nodeType="clickEffect">
                                  <p:stCondLst>
                                    <p:cond delay="0"/>
                                  </p:stCondLst>
                                  <p:childTnLst>
                                    <p:set>
                                      <p:cBhvr>
                                        <p:cTn id="143" dur="1" fill="hold">
                                          <p:stCondLst>
                                            <p:cond delay="0"/>
                                          </p:stCondLst>
                                        </p:cTn>
                                        <p:tgtEl>
                                          <p:spTgt spid="408"/>
                                        </p:tgtEl>
                                        <p:attrNameLst>
                                          <p:attrName>style.visibility</p:attrName>
                                        </p:attrNameLst>
                                      </p:cBhvr>
                                      <p:to>
                                        <p:strVal val="visible"/>
                                      </p:to>
                                    </p:set>
                                    <p:anim calcmode="lin" valueType="num">
                                      <p:cBhvr>
                                        <p:cTn id="144" dur="500" fill="hold"/>
                                        <p:tgtEl>
                                          <p:spTgt spid="408"/>
                                        </p:tgtEl>
                                        <p:attrNameLst>
                                          <p:attrName>ppt_x</p:attrName>
                                        </p:attrNameLst>
                                      </p:cBhvr>
                                      <p:tavLst>
                                        <p:tav tm="0">
                                          <p:val>
                                            <p:strVal val="#ppt_x+#ppt_w/2"/>
                                          </p:val>
                                        </p:tav>
                                        <p:tav tm="100000">
                                          <p:val>
                                            <p:strVal val="#ppt_x"/>
                                          </p:val>
                                        </p:tav>
                                      </p:tavLst>
                                    </p:anim>
                                    <p:anim calcmode="lin" valueType="num">
                                      <p:cBhvr>
                                        <p:cTn id="145" dur="500" fill="hold"/>
                                        <p:tgtEl>
                                          <p:spTgt spid="408"/>
                                        </p:tgtEl>
                                        <p:attrNameLst>
                                          <p:attrName>ppt_y</p:attrName>
                                        </p:attrNameLst>
                                      </p:cBhvr>
                                      <p:tavLst>
                                        <p:tav tm="0">
                                          <p:val>
                                            <p:strVal val="#ppt_y"/>
                                          </p:val>
                                        </p:tav>
                                        <p:tav tm="100000">
                                          <p:val>
                                            <p:strVal val="#ppt_y"/>
                                          </p:val>
                                        </p:tav>
                                      </p:tavLst>
                                    </p:anim>
                                    <p:anim calcmode="lin" valueType="num">
                                      <p:cBhvr>
                                        <p:cTn id="146" dur="500" fill="hold"/>
                                        <p:tgtEl>
                                          <p:spTgt spid="408"/>
                                        </p:tgtEl>
                                        <p:attrNameLst>
                                          <p:attrName>ppt_w</p:attrName>
                                        </p:attrNameLst>
                                      </p:cBhvr>
                                      <p:tavLst>
                                        <p:tav tm="0">
                                          <p:val>
                                            <p:fltVal val="0"/>
                                          </p:val>
                                        </p:tav>
                                        <p:tav tm="100000">
                                          <p:val>
                                            <p:strVal val="#ppt_w"/>
                                          </p:val>
                                        </p:tav>
                                      </p:tavLst>
                                    </p:anim>
                                    <p:anim calcmode="lin" valueType="num">
                                      <p:cBhvr>
                                        <p:cTn id="147" dur="500" fill="hold"/>
                                        <p:tgtEl>
                                          <p:spTgt spid="40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 grpId="0" autoUpdateAnimBg="0"/>
      <p:bldP spid="394" grpId="0" animBg="1"/>
      <p:bldP spid="397" grpId="0" animBg="1"/>
      <p:bldP spid="399" grpId="0" animBg="1"/>
      <p:bldP spid="400" grpId="0" animBg="1"/>
      <p:bldP spid="401" grpId="0" animBg="1"/>
      <p:bldP spid="402" grpId="0" autoUpdateAnimBg="0"/>
      <p:bldP spid="403" grpId="0" autoUpdateAnimBg="0"/>
      <p:bldP spid="404" grpId="0" autoUpdateAnimBg="0"/>
      <p:bldP spid="405" grpId="0" autoUpdateAnimBg="0"/>
      <p:bldP spid="406" grpId="0" autoUpdateAnimBg="0"/>
      <p:bldP spid="407" grpId="0" autoUpdateAnimBg="0"/>
      <p:bldP spid="408"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10011&quot;&gt;&lt;object type=&quot;3&quot; unique_id=&quot;10012&quot;&gt;&lt;property id=&quot;20148&quot; value=&quot;5&quot;/&gt;&lt;property id=&quot;20300&quot; value=&quot;Diapositiva 1&quot;/&gt;&lt;property id=&quot;20307&quot; value=&quot;256&quot;/&gt;&lt;/object&gt;&lt;object type=&quot;3&quot; unique_id=&quot;10013&quot;&gt;&lt;property id=&quot;20148&quot; value=&quot;5&quot;/&gt;&lt;property id=&quot;20300&quot; value=&quot;Diapositiva 2&quot;/&gt;&lt;property id=&quot;20307&quot; value=&quot;257&quot;/&gt;&lt;/object&gt;&lt;object type=&quot;3&quot; unique_id=&quot;10018&quot;&gt;&lt;property id=&quot;20148&quot; value=&quot;5&quot;/&gt;&lt;property id=&quot;20300&quot; value=&quot;Diapositiva 3&quot;/&gt;&lt;property id=&quot;20307&quot; value=&quot;258&quot;/&gt;&lt;/object&gt;&lt;object type=&quot;3&quot; unique_id=&quot;10020&quot;&gt;&lt;property id=&quot;20148&quot; value=&quot;5&quot;/&gt;&lt;property id=&quot;20300&quot; value=&quot;Diapositiva 4&quot;/&gt;&lt;property id=&quot;20307&quot; value=&quot;259&quot;/&gt;&lt;/object&gt;&lt;object type=&quot;3&quot; unique_id=&quot;10022&quot;&gt;&lt;property id=&quot;20148&quot; value=&quot;5&quot;/&gt;&lt;property id=&quot;20300&quot; value=&quot;Diapositiva 5&quot;/&gt;&lt;property id=&quot;20307&quot; value=&quot;260&quot;/&gt;&lt;/object&gt;&lt;object type=&quot;3&quot; unique_id=&quot;10023&quot;&gt;&lt;property id=&quot;20148&quot; value=&quot;5&quot;/&gt;&lt;property id=&quot;20300&quot; value=&quot;Diapositiva 6&quot;/&gt;&lt;property id=&quot;20307&quot; value=&quot;261&quot;/&gt;&lt;/object&gt;&lt;object type=&quot;3&quot; unique_id=&quot;10024&quot;&gt;&lt;property id=&quot;20148&quot; value=&quot;5&quot;/&gt;&lt;property id=&quot;20300&quot; value=&quot;Diapositiva 7&quot;/&gt;&lt;property id=&quot;20307&quot; value=&quot;262&quot;/&gt;&lt;/object&gt;&lt;object type=&quot;3&quot; unique_id=&quot;10025&quot;&gt;&lt;property id=&quot;20148&quot; value=&quot;5&quot;/&gt;&lt;property id=&quot;20300&quot; value=&quot;Diapositiva 8&quot;/&gt;&lt;property id=&quot;20307&quot; value=&quot;263&quot;/&gt;&lt;/object&gt;&lt;object type=&quot;3&quot; unique_id=&quot;10026&quot;&gt;&lt;property id=&quot;20148&quot; value=&quot;5&quot;/&gt;&lt;property id=&quot;20300&quot; value=&quot;Diapositiva 9&quot;/&gt;&lt;property id=&quot;20307&quot; value=&quot;264&quot;/&gt;&lt;/object&gt;&lt;object type=&quot;3&quot; unique_id=&quot;10028&quot;&gt;&lt;property id=&quot;20148&quot; value=&quot;5&quot;/&gt;&lt;property id=&quot;20300&quot; value=&quot;Diapositiva 10&quot;/&gt;&lt;property id=&quot;20307&quot; value=&quot;265&quot;/&gt;&lt;/object&gt;&lt;object type=&quot;3&quot; unique_id=&quot;10029&quot;&gt;&lt;property id=&quot;20148&quot; value=&quot;5&quot;/&gt;&lt;property id=&quot;20300&quot; value=&quot;Diapositiva 11&quot;/&gt;&lt;property id=&quot;20307&quot; value=&quot;266&quot;/&gt;&lt;/object&gt;&lt;object type=&quot;3&quot; unique_id=&quot;10108&quot;&gt;&lt;property id=&quot;20148&quot; value=&quot;5&quot;/&gt;&lt;property id=&quot;20300&quot; value=&quot;Diapositiva 12&quot;/&gt;&lt;property id=&quot;20307&quot; value=&quot;267&quot;/&gt;&lt;/object&gt;&lt;object type=&quot;3&quot; unique_id=&quot;10110&quot;&gt;&lt;property id=&quot;20148&quot; value=&quot;5&quot;/&gt;&lt;property id=&quot;20300&quot; value=&quot;Diapositiva 13&quot;/&gt;&lt;property id=&quot;20307&quot; value=&quot;268&quot;/&gt;&lt;/object&gt;&lt;object type=&quot;3&quot; unique_id=&quot;10111&quot;&gt;&lt;property id=&quot;20148&quot; value=&quot;5&quot;/&gt;&lt;property id=&quot;20300&quot; value=&quot;Diapositiva 14&quot;/&gt;&lt;property id=&quot;20307&quot; value=&quot;269&quot;/&gt;&lt;/object&gt;&lt;object type=&quot;3&quot; unique_id=&quot;10112&quot;&gt;&lt;property id=&quot;20148&quot; value=&quot;5&quot;/&gt;&lt;property id=&quot;20300&quot; value=&quot;Diapositiva 15&quot;/&gt;&lt;property id=&quot;20307&quot; value=&quot;270&quot;/&gt;&lt;/object&gt;&lt;object type=&quot;3&quot; unique_id=&quot;10113&quot;&gt;&lt;property id=&quot;20148&quot; value=&quot;5&quot;/&gt;&lt;property id=&quot;20300&quot; value=&quot;Diapositiva 16&quot;/&gt;&lt;property id=&quot;20307&quot; value=&quot;271&quot;/&gt;&lt;/object&gt;&lt;object type=&quot;3&quot; unique_id=&quot;10116&quot;&gt;&lt;property id=&quot;20148&quot; value=&quot;5&quot;/&gt;&lt;property id=&quot;20300&quot; value=&quot;Diapositiva 18&quot;/&gt;&lt;property id=&quot;20307&quot; value=&quot;273&quot;/&gt;&lt;/object&gt;&lt;object type=&quot;3&quot; unique_id=&quot;10177&quot;&gt;&lt;property id=&quot;20148&quot; value=&quot;5&quot;/&gt;&lt;property id=&quot;20300&quot; value=&quot;Diapositiva 19&quot;/&gt;&lt;property id=&quot;20307&quot; value=&quot;274&quot;/&gt;&lt;/object&gt;&lt;object type=&quot;3&quot; unique_id=&quot;10178&quot;&gt;&lt;property id=&quot;20148&quot; value=&quot;5&quot;/&gt;&lt;property id=&quot;20300&quot; value=&quot;Diapositiva 20&quot;/&gt;&lt;property id=&quot;20307&quot; value=&quot;275&quot;/&gt;&lt;/object&gt;&lt;object type=&quot;3&quot; unique_id=&quot;10180&quot;&gt;&lt;property id=&quot;20148&quot; value=&quot;5&quot;/&gt;&lt;property id=&quot;20300&quot; value=&quot;Diapositiva 21&quot;/&gt;&lt;property id=&quot;20307&quot; value=&quot;276&quot;/&gt;&lt;/object&gt;&lt;object type=&quot;3&quot; unique_id=&quot;10182&quot;&gt;&lt;property id=&quot;20148&quot; value=&quot;5&quot;/&gt;&lt;property id=&quot;20300&quot; value=&quot;Diapositiva 22&quot;/&gt;&lt;property id=&quot;20307&quot; value=&quot;277&quot;/&gt;&lt;/object&gt;&lt;object type=&quot;3&quot; unique_id=&quot;10255&quot;&gt;&lt;property id=&quot;20148&quot; value=&quot;5&quot;/&gt;&lt;property id=&quot;20300&quot; value=&quot;Diapositiva 23&quot;/&gt;&lt;property id=&quot;20307&quot; value=&quot;278&quot;/&gt;&lt;/object&gt;&lt;object type=&quot;3&quot; unique_id=&quot;10306&quot;&gt;&lt;property id=&quot;20148&quot; value=&quot;5&quot;/&gt;&lt;property id=&quot;20300&quot; value=&quot;Diapositiva 24&quot;/&gt;&lt;property id=&quot;20307&quot; value=&quot;279&quot;/&gt;&lt;/object&gt;&lt;object type=&quot;3&quot; unique_id=&quot;10307&quot;&gt;&lt;property id=&quot;20148&quot; value=&quot;5&quot;/&gt;&lt;property id=&quot;20300&quot; value=&quot;Diapositiva 25&quot;/&gt;&lt;property id=&quot;20307&quot; value=&quot;280&quot;/&gt;&lt;/object&gt;&lt;object type=&quot;3&quot; unique_id=&quot;10362&quot;&gt;&lt;property id=&quot;20148&quot; value=&quot;5&quot;/&gt;&lt;property id=&quot;20300&quot; value=&quot;Diapositiva 26&quot;/&gt;&lt;property id=&quot;20307&quot; value=&quot;281&quot;/&gt;&lt;/object&gt;&lt;object type=&quot;3&quot; unique_id=&quot;10451&quot;&gt;&lt;property id=&quot;20148&quot; value=&quot;5&quot;/&gt;&lt;property id=&quot;20300&quot; value=&quot;Diapositiva 28&quot;/&gt;&lt;property id=&quot;20307&quot; value=&quot;283&quot;/&gt;&lt;/object&gt;&lt;object type=&quot;3&quot; unique_id=&quot;10543&quot;&gt;&lt;property id=&quot;20148&quot; value=&quot;5&quot;/&gt;&lt;property id=&quot;20300&quot; value=&quot;Diapositiva 29&quot;/&gt;&lt;property id=&quot;20307&quot; value=&quot;284&quot;/&gt;&lt;/object&gt;&lt;object type=&quot;3&quot; unique_id=&quot;10637&quot;&gt;&lt;property id=&quot;20148&quot; value=&quot;5&quot;/&gt;&lt;property id=&quot;20300&quot; value=&quot;Diapositiva 30&quot;/&gt;&lt;property id=&quot;20307&quot; value=&quot;285&quot;/&gt;&lt;/object&gt;&lt;object type=&quot;3&quot; unique_id=&quot;10702&quot;&gt;&lt;property id=&quot;20148&quot; value=&quot;5&quot;/&gt;&lt;property id=&quot;20300&quot; value=&quot;Diapositiva 32&quot;/&gt;&lt;property id=&quot;20307&quot; value=&quot;287&quot;/&gt;&lt;/object&gt;&lt;object type=&quot;3&quot; unique_id=&quot;10703&quot;&gt;&lt;property id=&quot;20148&quot; value=&quot;5&quot;/&gt;&lt;property id=&quot;20300&quot; value=&quot;Diapositiva 33&quot;/&gt;&lt;property id=&quot;20307&quot; value=&quot;286&quot;/&gt;&lt;/object&gt;&lt;object type=&quot;3&quot; unique_id=&quot;10704&quot;&gt;&lt;property id=&quot;20148&quot; value=&quot;5&quot;/&gt;&lt;property id=&quot;20300&quot; value=&quot;Diapositiva 31&quot;/&gt;&lt;property id=&quot;20307&quot; value=&quot;288&quot;/&gt;&lt;/object&gt;&lt;object type=&quot;3&quot; unique_id=&quot;10845&quot;&gt;&lt;property id=&quot;20148&quot; value=&quot;5&quot;/&gt;&lt;property id=&quot;20300&quot; value=&quot;Diapositiva 34&quot;/&gt;&lt;property id=&quot;20307&quot; value=&quot;289&quot;/&gt;&lt;/object&gt;&lt;object type=&quot;3&quot; unique_id=&quot;10847&quot;&gt;&lt;property id=&quot;20148&quot; value=&quot;5&quot;/&gt;&lt;property id=&quot;20300&quot; value=&quot;Diapositiva 35&quot;/&gt;&lt;property id=&quot;20307&quot; value=&quot;290&quot;/&gt;&lt;/object&gt;&lt;object type=&quot;3&quot; unique_id=&quot;10848&quot;&gt;&lt;property id=&quot;20148&quot; value=&quot;5&quot;/&gt;&lt;property id=&quot;20300&quot; value=&quot;Diapositiva 36&quot;/&gt;&lt;property id=&quot;20307&quot; value=&quot;292&quot;/&gt;&lt;/object&gt;&lt;object type=&quot;3&quot; unique_id=&quot;10849&quot;&gt;&lt;property id=&quot;20148&quot; value=&quot;5&quot;/&gt;&lt;property id=&quot;20300&quot; value=&quot;Diapositiva 37&quot;/&gt;&lt;property id=&quot;20307&quot; value=&quot;291&quot;/&gt;&lt;/object&gt;&lt;object type=&quot;3&quot; unique_id=&quot;10967&quot;&gt;&lt;property id=&quot;20148&quot; value=&quot;5&quot;/&gt;&lt;property id=&quot;20300&quot; value=&quot;Diapositiva 38&quot;/&gt;&lt;property id=&quot;20307&quot; value=&quot;293&quot;/&gt;&lt;/object&gt;&lt;object type=&quot;3&quot; unique_id=&quot;11088&quot;&gt;&lt;property id=&quot;20148&quot; value=&quot;5&quot;/&gt;&lt;property id=&quot;20300&quot; value=&quot;Diapositiva 39&quot;/&gt;&lt;property id=&quot;20307&quot; value=&quot;294&quot;/&gt;&lt;/object&gt;&lt;object type=&quot;3&quot; unique_id=&quot;11213&quot;&gt;&lt;property id=&quot;20148&quot; value=&quot;5&quot;/&gt;&lt;property id=&quot;20300&quot; value=&quot;Diapositiva 40&quot;/&gt;&lt;property id=&quot;20307&quot; value=&quot;295&quot;/&gt;&lt;/object&gt;&lt;object type=&quot;3&quot; unique_id=&quot;11340&quot;&gt;&lt;property id=&quot;20148&quot; value=&quot;5&quot;/&gt;&lt;property id=&quot;20300&quot; value=&quot;Diapositiva 41&quot;/&gt;&lt;property id=&quot;20307&quot; value=&quot;296&quot;/&gt;&lt;/object&gt;&lt;object type=&quot;3&quot; unique_id=&quot;11513&quot;&gt;&lt;property id=&quot;20148&quot; value=&quot;5&quot;/&gt;&lt;property id=&quot;20300&quot; value=&quot;Diapositiva 42&quot;/&gt;&lt;property id=&quot;20307&quot; value=&quot;297&quot;/&gt;&lt;/object&gt;&lt;object type=&quot;3&quot; unique_id=&quot;11602&quot;&gt;&lt;property id=&quot;20148&quot; value=&quot;5&quot;/&gt;&lt;property id=&quot;20300&quot; value=&quot;Diapositiva 43&quot;/&gt;&lt;property id=&quot;20307&quot; value=&quot;298&quot;/&gt;&lt;/object&gt;&lt;object type=&quot;3&quot; unique_id=&quot;11604&quot;&gt;&lt;property id=&quot;20148&quot; value=&quot;5&quot;/&gt;&lt;property id=&quot;20300&quot; value=&quot;Diapositiva 17&quot;/&gt;&lt;property id=&quot;20307&quot; value=&quot;299&quot;/&gt;&lt;/object&gt;&lt;object type=&quot;3&quot; unique_id=&quot;11605&quot;&gt;&lt;property id=&quot;20148&quot; value=&quot;5&quot;/&gt;&lt;property id=&quot;20300&quot; value=&quot;Diapositiva 27&quot;/&gt;&lt;property id=&quot;20307&quot; value=&quot;300&quot;/&gt;&lt;/object&gt;&lt;/object&gt;&lt;object type=&quot;8&quot; unique_id=&quot;10017&quot;&gt;&lt;/object&gt;&lt;/object&gt;&lt;/database&gt;"/>
  <p:tag name="SECTOMILLISECCONVERTED" val="1"/>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783</TotalTime>
  <Words>3008</Words>
  <Application>Microsoft Office PowerPoint</Application>
  <PresentationFormat>Presentación en pantalla (4:3)</PresentationFormat>
  <Paragraphs>521</Paragraphs>
  <Slides>40</Slides>
  <Notes>1</Notes>
  <HiddenSlides>0</HiddenSlides>
  <MMClips>0</MMClips>
  <ScaleCrop>false</ScaleCrop>
  <HeadingPairs>
    <vt:vector size="6" baseType="variant">
      <vt:variant>
        <vt:lpstr>Fuentes usadas</vt:lpstr>
      </vt:variant>
      <vt:variant>
        <vt:i4>6</vt:i4>
      </vt:variant>
      <vt:variant>
        <vt:lpstr>Tema</vt:lpstr>
      </vt:variant>
      <vt:variant>
        <vt:i4>3</vt:i4>
      </vt:variant>
      <vt:variant>
        <vt:lpstr>Títulos de diapositiva</vt:lpstr>
      </vt:variant>
      <vt:variant>
        <vt:i4>40</vt:i4>
      </vt:variant>
    </vt:vector>
  </HeadingPairs>
  <TitlesOfParts>
    <vt:vector size="49" baseType="lpstr">
      <vt:lpstr>Arial</vt:lpstr>
      <vt:lpstr>Calibri</vt:lpstr>
      <vt:lpstr>Cambria Math</vt:lpstr>
      <vt:lpstr>Symbol</vt:lpstr>
      <vt:lpstr>Times New Roman</vt:lpstr>
      <vt:lpstr>Wingdings</vt:lpstr>
      <vt:lpstr>Tema de Office</vt:lpstr>
      <vt:lpstr>1_Tema de Office</vt:lpstr>
      <vt:lpstr>2_Tema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Física y Química 1º de Bachillerato</dc:title>
  <dc:creator>Rafael Artacho Cañadas</dc:creator>
  <cp:lastModifiedBy>Rafael Artacho Cañadas</cp:lastModifiedBy>
  <cp:revision>128</cp:revision>
  <dcterms:created xsi:type="dcterms:W3CDTF">2012-01-21T08:16:49Z</dcterms:created>
  <dcterms:modified xsi:type="dcterms:W3CDTF">2016-08-22T17:50:49Z</dcterms:modified>
</cp:coreProperties>
</file>