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41"/>
  </p:notesMasterIdLst>
  <p:sldIdLst>
    <p:sldId id="256" r:id="rId5"/>
    <p:sldId id="257" r:id="rId6"/>
    <p:sldId id="292" r:id="rId7"/>
    <p:sldId id="265" r:id="rId8"/>
    <p:sldId id="266" r:id="rId9"/>
    <p:sldId id="267" r:id="rId10"/>
    <p:sldId id="268" r:id="rId11"/>
    <p:sldId id="269" r:id="rId12"/>
    <p:sldId id="293" r:id="rId13"/>
    <p:sldId id="270" r:id="rId14"/>
    <p:sldId id="271" r:id="rId15"/>
    <p:sldId id="272" r:id="rId16"/>
    <p:sldId id="286" r:id="rId17"/>
    <p:sldId id="273" r:id="rId18"/>
    <p:sldId id="299" r:id="rId19"/>
    <p:sldId id="276" r:id="rId20"/>
    <p:sldId id="277" r:id="rId21"/>
    <p:sldId id="274" r:id="rId22"/>
    <p:sldId id="287" r:id="rId23"/>
    <p:sldId id="278" r:id="rId24"/>
    <p:sldId id="279" r:id="rId25"/>
    <p:sldId id="300" r:id="rId26"/>
    <p:sldId id="281" r:id="rId27"/>
    <p:sldId id="282" r:id="rId28"/>
    <p:sldId id="280" r:id="rId29"/>
    <p:sldId id="294" r:id="rId30"/>
    <p:sldId id="295" r:id="rId31"/>
    <p:sldId id="289" r:id="rId32"/>
    <p:sldId id="283" r:id="rId33"/>
    <p:sldId id="296" r:id="rId34"/>
    <p:sldId id="297" r:id="rId35"/>
    <p:sldId id="298" r:id="rId36"/>
    <p:sldId id="290" r:id="rId37"/>
    <p:sldId id="284" r:id="rId38"/>
    <p:sldId id="301" r:id="rId39"/>
    <p:sldId id="285" r:id="rId40"/>
  </p:sldIdLst>
  <p:sldSz cx="9144000" cy="6858000" type="screen4x3"/>
  <p:notesSz cx="7099300" cy="10234613"/>
  <p:custDataLst>
    <p:tags r:id="rId42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13EAE198-C216-436D-80FC-75FEAD8F8EC6}">
          <p14:sldIdLst>
            <p14:sldId id="256"/>
          </p14:sldIdLst>
        </p14:section>
        <p14:section name="Sección sin título" id="{F2CD97E0-39D6-48DE-A3FF-74577C3C6AC5}">
          <p14:sldIdLst>
            <p14:sldId id="257"/>
            <p14:sldId id="292"/>
            <p14:sldId id="265"/>
            <p14:sldId id="266"/>
            <p14:sldId id="267"/>
            <p14:sldId id="268"/>
            <p14:sldId id="269"/>
            <p14:sldId id="293"/>
            <p14:sldId id="270"/>
            <p14:sldId id="271"/>
            <p14:sldId id="272"/>
            <p14:sldId id="286"/>
            <p14:sldId id="273"/>
            <p14:sldId id="299"/>
            <p14:sldId id="276"/>
            <p14:sldId id="277"/>
            <p14:sldId id="274"/>
            <p14:sldId id="287"/>
            <p14:sldId id="278"/>
            <p14:sldId id="279"/>
            <p14:sldId id="300"/>
            <p14:sldId id="281"/>
            <p14:sldId id="282"/>
            <p14:sldId id="280"/>
            <p14:sldId id="294"/>
            <p14:sldId id="295"/>
            <p14:sldId id="289"/>
            <p14:sldId id="283"/>
            <p14:sldId id="296"/>
            <p14:sldId id="297"/>
            <p14:sldId id="298"/>
            <p14:sldId id="290"/>
            <p14:sldId id="284"/>
            <p14:sldId id="301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FFFF99"/>
    <a:srgbClr val="FFFF66"/>
    <a:srgbClr val="CC9900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gs" Target="tags/tag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 en masa</c:v>
                </c:pt>
              </c:strCache>
            </c:strRef>
          </c:tx>
          <c:dLbls>
            <c:dLbl>
              <c:idx val="0"/>
              <c:layout>
                <c:manualLayout>
                  <c:x val="-0.2488173564603357"/>
                  <c:y val="-5.1349128233970753E-2"/>
                </c:manualLayout>
              </c:layout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sz="1050" dirty="0" err="1" smtClean="0"/>
                      <a:t>Hidrógeno</a:t>
                    </a:r>
                    <a:r>
                      <a:rPr lang="en-US" sz="1050" dirty="0"/>
                      <a:t>
60%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100" dirty="0" smtClean="0"/>
                      <a:t>otros</a:t>
                    </a:r>
                    <a:r>
                      <a:rPr lang="en-US" sz="1100" dirty="0"/>
                      <a:t>
3%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Hidrógeno</c:v>
                </c:pt>
                <c:pt idx="1">
                  <c:v>Helio</c:v>
                </c:pt>
                <c:pt idx="2">
                  <c:v>otros elementos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60.4</c:v>
                </c:pt>
                <c:pt idx="1">
                  <c:v>36.6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 en masa</c:v>
                </c:pt>
              </c:strCache>
            </c:strRef>
          </c:tx>
          <c:dLbls>
            <c:dLbl>
              <c:idx val="2"/>
              <c:tx>
                <c:rich>
                  <a:bodyPr/>
                  <a:lstStyle/>
                  <a:p>
                    <a:r>
                      <a:rPr lang="en-US" sz="1100" dirty="0" smtClean="0"/>
                      <a:t>otros</a:t>
                    </a:r>
                    <a:r>
                      <a:rPr lang="en-US" sz="1100" dirty="0"/>
                      <a:t>
3%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Dióxido de </a:t>
                    </a:r>
                    <a:r>
                      <a:rPr lang="en-US" dirty="0" err="1"/>
                      <a:t>carbono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0,03%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Nitrógeno</c:v>
                </c:pt>
                <c:pt idx="1">
                  <c:v>Oxígeno</c:v>
                </c:pt>
                <c:pt idx="2">
                  <c:v>Vapor de agua y otros gases</c:v>
                </c:pt>
                <c:pt idx="3">
                  <c:v>Dióxido de carbono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78</c:v>
                </c:pt>
                <c:pt idx="1">
                  <c:v>21</c:v>
                </c:pt>
                <c:pt idx="2">
                  <c:v>0.97</c:v>
                </c:pt>
                <c:pt idx="3">
                  <c:v>0.03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 en masa</c:v>
                </c:pt>
              </c:strCache>
            </c:strRef>
          </c:tx>
          <c:dLbls>
            <c:dLbl>
              <c:idx val="2"/>
              <c:layout>
                <c:manualLayout>
                  <c:x val="0.1699386331157004"/>
                  <c:y val="5.048368953880765E-2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Aluminio</a:t>
                    </a:r>
                    <a:r>
                      <a:rPr lang="en-US" sz="1100" dirty="0"/>
                      <a:t>
</a:t>
                    </a:r>
                    <a:r>
                      <a:rPr lang="en-US" sz="1100" dirty="0" smtClean="0"/>
                      <a:t>8%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err="1"/>
                      <a:t>Potasio</a:t>
                    </a:r>
                    <a:r>
                      <a:rPr lang="en-US"/>
                      <a:t>
</a:t>
                    </a:r>
                    <a:r>
                      <a:rPr lang="en-US" smtClean="0"/>
                      <a:t>2,5%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8.4195645473141484E-2"/>
                  <c:y val="-6.0099128233970754E-3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Calcio</a:t>
                    </a:r>
                    <a:r>
                      <a:rPr lang="en-US"/>
                      <a:t>
</a:t>
                    </a:r>
                    <a:r>
                      <a:rPr lang="en-US" smtClean="0"/>
                      <a:t>3,5%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Hoja1!$A$2:$A$10</c:f>
              <c:strCache>
                <c:ptCount val="9"/>
                <c:pt idx="0">
                  <c:v>Oxígeno</c:v>
                </c:pt>
                <c:pt idx="1">
                  <c:v>Silicio</c:v>
                </c:pt>
                <c:pt idx="2">
                  <c:v>Aluminio</c:v>
                </c:pt>
                <c:pt idx="3">
                  <c:v>Otros</c:v>
                </c:pt>
                <c:pt idx="4">
                  <c:v>Magnesio</c:v>
                </c:pt>
                <c:pt idx="5">
                  <c:v>Potasio</c:v>
                </c:pt>
                <c:pt idx="6">
                  <c:v>Sodio</c:v>
                </c:pt>
                <c:pt idx="7">
                  <c:v>Calcio</c:v>
                </c:pt>
                <c:pt idx="8">
                  <c:v>Hierro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47</c:v>
                </c:pt>
                <c:pt idx="1">
                  <c:v>28</c:v>
                </c:pt>
                <c:pt idx="2">
                  <c:v>8</c:v>
                </c:pt>
                <c:pt idx="3">
                  <c:v>1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A0AB78B-36E7-4C69-B86D-B7715E2C1DC0}" type="datetimeFigureOut">
              <a:rPr lang="es-ES" smtClean="0"/>
              <a:t>22/08/2016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C68CFF2-5E04-4CC5-82AA-7F57CF887B7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32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4848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88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9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6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95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77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90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921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99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705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78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092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072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06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67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84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437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54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661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600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94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957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2010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366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1565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709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003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0888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304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1648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8650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411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7169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326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031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10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9791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59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1429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1132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17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3705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3368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8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08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1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0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 - E. Eisman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R. Artacho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2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Selenio" TargetMode="External"/><Relationship Id="rId3" Type="http://schemas.openxmlformats.org/officeDocument/2006/relationships/hyperlink" Target="http://es.wikipedia.org/wiki/Litio" TargetMode="External"/><Relationship Id="rId7" Type="http://schemas.openxmlformats.org/officeDocument/2006/relationships/hyperlink" Target="http://es.wikipedia.org/wiki/Estroncio" TargetMode="Externa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s.wikipedia.org/wiki/Sodio" TargetMode="External"/><Relationship Id="rId11" Type="http://schemas.openxmlformats.org/officeDocument/2006/relationships/hyperlink" Target="http://es.wikipedia.org/wiki/Teluro" TargetMode="External"/><Relationship Id="rId5" Type="http://schemas.openxmlformats.org/officeDocument/2006/relationships/hyperlink" Target="http://es.wikipedia.org/wiki/Azufre" TargetMode="External"/><Relationship Id="rId10" Type="http://schemas.openxmlformats.org/officeDocument/2006/relationships/hyperlink" Target="http://es.wikipedia.org/wiki/Bario" TargetMode="External"/><Relationship Id="rId4" Type="http://schemas.openxmlformats.org/officeDocument/2006/relationships/hyperlink" Target="http://es.wikipedia.org/wiki/Calcio" TargetMode="External"/><Relationship Id="rId9" Type="http://schemas.openxmlformats.org/officeDocument/2006/relationships/hyperlink" Target="http://es.wikipedia.org/wiki/Potasi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CuadroTexto"/>
          <p:cNvSpPr txBox="1"/>
          <p:nvPr/>
        </p:nvSpPr>
        <p:spPr>
          <a:xfrm>
            <a:off x="152400" y="3521122"/>
            <a:ext cx="645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+mj-lt"/>
              </a:rPr>
              <a:t>V</a:t>
            </a:r>
            <a:r>
              <a:rPr lang="es-E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+mj-lt"/>
              </a:rPr>
              <a:t>. SISTEMA PERIÓDICO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latin typeface="+mj-lt"/>
            </a:endParaRPr>
          </a:p>
        </p:txBody>
      </p:sp>
      <p:pic>
        <p:nvPicPr>
          <p:cNvPr id="5" name="Picture 2" descr="http://html.rincondelvago.com/0006053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78" y="4395652"/>
            <a:ext cx="2539722" cy="185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0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854200" y="399197"/>
            <a:ext cx="54991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+mj-lt"/>
              </a:rPr>
              <a:t>Índice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638679" y="2332061"/>
            <a:ext cx="67120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El sistema periódico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Propiedades periódicas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Abundancia e importancia de los elementos en la naturaleza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41500" y="109183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19206" y="800857"/>
            <a:ext cx="13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1.1.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Historia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5" descr="tequ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1483061"/>
            <a:ext cx="3765550" cy="480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781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31906" y="788157"/>
            <a:ext cx="13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1.1.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Historia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778602"/>
              </p:ext>
            </p:extLst>
          </p:nvPr>
        </p:nvGraphicFramePr>
        <p:xfrm>
          <a:off x="1790699" y="4343399"/>
          <a:ext cx="6718302" cy="1737360"/>
        </p:xfrm>
        <a:graphic>
          <a:graphicData uri="http://schemas.openxmlformats.org/drawingml/2006/table">
            <a:tbl>
              <a:tblPr/>
              <a:tblGrid>
                <a:gridCol w="1119717"/>
                <a:gridCol w="1119717"/>
                <a:gridCol w="1119717"/>
                <a:gridCol w="1119717"/>
                <a:gridCol w="1119717"/>
                <a:gridCol w="1119717"/>
              </a:tblGrid>
              <a:tr h="478367">
                <a:tc>
                  <a:txBody>
                    <a:bodyPr/>
                    <a:lstStyle/>
                    <a:p>
                      <a:pPr algn="ctr"/>
                      <a:r>
                        <a:rPr lang="es-ES" sz="1600" b="1" u="none" dirty="0">
                          <a:effectLst/>
                          <a:latin typeface="+mj-lt"/>
                          <a:hlinkClick r:id="rId3" tooltip="Litio"/>
                        </a:rPr>
                        <a:t>Litio</a:t>
                      </a:r>
                      <a:endParaRPr lang="es-ES" sz="1600" u="none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LiCl</a:t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LiOH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effectLst/>
                          <a:latin typeface="+mj-lt"/>
                          <a:hlinkClick r:id="rId4" tooltip="Calcio"/>
                        </a:rPr>
                        <a:t>Calcio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CaCl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r>
                        <a:rPr lang="es-ES" sz="1600" dirty="0">
                          <a:effectLst/>
                          <a:latin typeface="+mj-lt"/>
                        </a:rPr>
                        <a:t/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CaSO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4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effectLst/>
                          <a:latin typeface="+mj-lt"/>
                          <a:hlinkClick r:id="rId5" tooltip="Azufre"/>
                        </a:rPr>
                        <a:t>Azufre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H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r>
                        <a:rPr lang="es-ES" sz="1600" dirty="0">
                          <a:effectLst/>
                          <a:latin typeface="+mj-lt"/>
                        </a:rPr>
                        <a:t>S</a:t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SO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8367">
                <a:tc>
                  <a:txBody>
                    <a:bodyPr/>
                    <a:lstStyle/>
                    <a:p>
                      <a:pPr algn="ctr"/>
                      <a:r>
                        <a:rPr lang="es-ES" sz="1600" b="1" u="none" dirty="0">
                          <a:effectLst/>
                          <a:latin typeface="+mj-lt"/>
                          <a:hlinkClick r:id="rId6" tooltip="Sodio"/>
                        </a:rPr>
                        <a:t>Sodio</a:t>
                      </a:r>
                      <a:endParaRPr lang="es-ES" sz="1600" u="none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NaCl</a:t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NaOH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effectLst/>
                          <a:latin typeface="+mj-lt"/>
                          <a:hlinkClick r:id="rId7" tooltip="Estroncio"/>
                        </a:rPr>
                        <a:t>Estroncio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SrCl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r>
                        <a:rPr lang="es-ES" sz="1600" dirty="0">
                          <a:effectLst/>
                          <a:latin typeface="+mj-lt"/>
                        </a:rPr>
                        <a:t/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SrSO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4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effectLst/>
                          <a:latin typeface="+mj-lt"/>
                          <a:hlinkClick r:id="rId8" tooltip="Selenio"/>
                        </a:rPr>
                        <a:t>Selenio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H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r>
                        <a:rPr lang="es-ES" sz="1600" dirty="0">
                          <a:effectLst/>
                          <a:latin typeface="+mj-lt"/>
                        </a:rPr>
                        <a:t>Se</a:t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SeO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8367">
                <a:tc>
                  <a:txBody>
                    <a:bodyPr/>
                    <a:lstStyle/>
                    <a:p>
                      <a:pPr algn="ctr"/>
                      <a:r>
                        <a:rPr lang="es-ES" sz="1600" b="1" u="none" dirty="0">
                          <a:effectLst/>
                          <a:latin typeface="+mj-lt"/>
                          <a:hlinkClick r:id="rId9" tooltip="Potasio"/>
                        </a:rPr>
                        <a:t>Potasio</a:t>
                      </a:r>
                      <a:endParaRPr lang="es-ES" sz="1600" u="none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KCl</a:t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KOH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effectLst/>
                          <a:latin typeface="+mj-lt"/>
                          <a:hlinkClick r:id="rId10" tooltip="Bario"/>
                        </a:rPr>
                        <a:t>Bario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BaCl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r>
                        <a:rPr lang="es-ES" sz="1600" dirty="0">
                          <a:effectLst/>
                          <a:latin typeface="+mj-lt"/>
                        </a:rPr>
                        <a:t/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BaSO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4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effectLst/>
                          <a:latin typeface="+mj-lt"/>
                          <a:hlinkClick r:id="rId11" tooltip="Teluro"/>
                        </a:rPr>
                        <a:t>Teluro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  <a:latin typeface="+mj-lt"/>
                        </a:rPr>
                        <a:t>H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r>
                        <a:rPr lang="es-ES" sz="1600" dirty="0">
                          <a:effectLst/>
                          <a:latin typeface="+mj-lt"/>
                        </a:rPr>
                        <a:t>Te</a:t>
                      </a:r>
                      <a:br>
                        <a:rPr lang="es-ES" sz="1600" dirty="0">
                          <a:effectLst/>
                          <a:latin typeface="+mj-lt"/>
                        </a:rPr>
                      </a:br>
                      <a:r>
                        <a:rPr lang="es-ES" sz="1600" dirty="0">
                          <a:effectLst/>
                          <a:latin typeface="+mj-lt"/>
                        </a:rPr>
                        <a:t>TeO</a:t>
                      </a:r>
                      <a:r>
                        <a:rPr lang="es-ES" sz="1600" baseline="-25000" dirty="0">
                          <a:effectLst/>
                          <a:latin typeface="+mj-lt"/>
                        </a:rPr>
                        <a:t>2</a:t>
                      </a:r>
                      <a:endParaRPr lang="es-ES" sz="1600" dirty="0"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92" y="1397000"/>
            <a:ext cx="1804458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2501900" y="1384300"/>
            <a:ext cx="6159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latin typeface="+mj-lt"/>
              </a:rPr>
              <a:t>Hizo </a:t>
            </a:r>
            <a:r>
              <a:rPr lang="es-ES" dirty="0">
                <a:latin typeface="+mj-lt"/>
              </a:rPr>
              <a:t>uno de los primeros intentos de agrupar los elementos de propiedades análogas, señaló que en ciertos grupos de 3 elementos había un cierto parecido, de ahí el nombre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Triadas</a:t>
            </a:r>
            <a:r>
              <a:rPr lang="es-ES" dirty="0" smtClean="0">
                <a:latin typeface="+mj-lt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latin typeface="+mj-lt"/>
            </a:endParaRPr>
          </a:p>
          <a:p>
            <a:pPr marL="355600" indent="-355600" algn="just"/>
            <a:r>
              <a:rPr lang="es-ES" dirty="0" smtClean="0">
                <a:latin typeface="+mj-lt"/>
                <a:sym typeface="Wingdings"/>
              </a:rPr>
              <a:t>	</a:t>
            </a:r>
            <a:r>
              <a:rPr lang="es-ES" dirty="0">
                <a:latin typeface="+mj-lt"/>
                <a:sym typeface="Wingdings"/>
              </a:rPr>
              <a:t>E</a:t>
            </a:r>
            <a:r>
              <a:rPr lang="es-ES" dirty="0" smtClean="0">
                <a:latin typeface="+mj-lt"/>
              </a:rPr>
              <a:t>xplicaba </a:t>
            </a:r>
            <a:r>
              <a:rPr lang="es-ES" dirty="0">
                <a:latin typeface="+mj-lt"/>
              </a:rPr>
              <a:t>que el peso atómico promedio de los pesos de los elementos extremos, es parecido al peso atómico del elemento de en medio.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68300" y="3365500"/>
            <a:ext cx="2065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Döbereiner </a:t>
            </a:r>
          </a:p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(1780-1849)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732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57306" y="800857"/>
            <a:ext cx="13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1.1.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Historia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31" y="1246188"/>
            <a:ext cx="1137268" cy="159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1" y="1603375"/>
            <a:ext cx="4232282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15 Rectángulo"/>
          <p:cNvSpPr/>
          <p:nvPr/>
        </p:nvSpPr>
        <p:spPr>
          <a:xfrm>
            <a:off x="1647429" y="2177534"/>
            <a:ext cx="15380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Chancourtois</a:t>
            </a:r>
          </a:p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(1820-1886)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368300" y="3094142"/>
            <a:ext cx="46355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latin typeface="+mj-lt"/>
              </a:rPr>
              <a:t>Construyó </a:t>
            </a:r>
            <a:r>
              <a:rPr lang="es-ES" dirty="0">
                <a:latin typeface="+mj-lt"/>
              </a:rPr>
              <a:t>una hélice de papel, en la que estaban ordenados por pesos atómicos (masa atómica) los elementos conocidos, arrollada sobre un cilindro vertical. </a:t>
            </a:r>
            <a:endParaRPr lang="es-ES" dirty="0" smtClean="0">
              <a:latin typeface="+mj-lt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latin typeface="+mj-lt"/>
            </a:endParaRPr>
          </a:p>
          <a:p>
            <a:pPr marL="355600" indent="-355600" algn="just"/>
            <a:r>
              <a:rPr lang="es-ES" dirty="0" smtClean="0">
                <a:latin typeface="+mj-lt"/>
                <a:sym typeface="Wingdings"/>
              </a:rPr>
              <a:t>	</a:t>
            </a:r>
            <a:r>
              <a:rPr lang="es-ES" dirty="0" smtClean="0">
                <a:latin typeface="+mj-lt"/>
              </a:rPr>
              <a:t>Los </a:t>
            </a:r>
            <a:r>
              <a:rPr lang="es-ES" dirty="0">
                <a:latin typeface="+mj-lt"/>
              </a:rPr>
              <a:t>elementos similares estaban prácticamente sobre la misma generatriz, lo que indicaba una cierta periodicidad, pero su diagrama pareció muy complicado y recibió poca atención.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353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306506" y="800857"/>
            <a:ext cx="13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1.1.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Historia</a:t>
            </a:r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691" y="1344613"/>
            <a:ext cx="5924825" cy="1703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19 Rectángulo"/>
          <p:cNvSpPr/>
          <p:nvPr/>
        </p:nvSpPr>
        <p:spPr>
          <a:xfrm>
            <a:off x="448750" y="3257034"/>
            <a:ext cx="14646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Newland</a:t>
            </a:r>
          </a:p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(1837-1898)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355725"/>
            <a:ext cx="1395412" cy="1920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2235200" y="3316144"/>
            <a:ext cx="64770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/>
              <a:buChar char="F"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En 1864, comunicó al Royal College of Chemistry (Real Colegio de Química) su observación de que al ordenar los elementos en orden creciente de sus pesos atómicos,</a:t>
            </a:r>
            <a:r>
              <a:rPr kumimoji="0" lang="es-E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el octavo elemento a partir de cualquier otro tenía unas propiedades muy similares al primero. </a:t>
            </a:r>
          </a:p>
          <a:p>
            <a:pPr marL="355600" marR="0" lvl="0" indent="-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/>
              <a:buChar char="F"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  <a:p>
            <a:pPr marL="355600" marR="0" lvl="0" indent="-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  <a:sym typeface="Wingdings"/>
              </a:rPr>
              <a:t>	</a:t>
            </a: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El nombre de </a:t>
            </a:r>
            <a:r>
              <a:rPr kumimoji="0" lang="es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octavas</a:t>
            </a: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se basa en la intención de Newlands de relacionar estas propiedades con la que existe en la escala de las notas musicales, por lo que dio a su descubrimiento el nombre de ley de las octavas.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00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44606" y="826257"/>
            <a:ext cx="13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1.1.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Historia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4191000"/>
            <a:ext cx="1727200" cy="214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6" y="1389063"/>
            <a:ext cx="1552448" cy="217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15 Rectángulo"/>
          <p:cNvSpPr/>
          <p:nvPr/>
        </p:nvSpPr>
        <p:spPr>
          <a:xfrm>
            <a:off x="539573" y="3523734"/>
            <a:ext cx="14608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Mendeléiev</a:t>
            </a:r>
          </a:p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(1834-1907)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727" y="3517901"/>
            <a:ext cx="5239923" cy="284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235200" y="1295400"/>
            <a:ext cx="64897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/>
              <a:t>En 1869,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Mendeléiev</a:t>
            </a:r>
            <a:r>
              <a:rPr lang="es-ES" dirty="0" smtClean="0"/>
              <a:t> utilizó el orden creciente de las masas atómicas pero dejo huecos que corresponderían a elementos desconocidos entonces y que se descubrirían más tarde.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/>
          </a:p>
          <a:p>
            <a:pPr marL="355600" indent="-355600" algn="just">
              <a:buFont typeface="Wingdings"/>
              <a:buChar char="F"/>
            </a:pPr>
            <a:r>
              <a:rPr lang="es-ES" dirty="0" smtClean="0"/>
              <a:t>Los agrupó por sus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propiedades químicas</a:t>
            </a:r>
            <a:r>
              <a:rPr lang="es-ES" dirty="0" smtClean="0"/>
              <a:t>, la más destacada era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valencia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811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31906" y="7881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1.2.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 Sistema Periódico actual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540000" y="1394460"/>
            <a:ext cx="6032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2425" indent="-352425" algn="just">
              <a:buFont typeface="Wingdings"/>
              <a:buChar char="F"/>
            </a:pPr>
            <a:r>
              <a:rPr lang="es-ES" dirty="0" smtClean="0"/>
              <a:t>En 1914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Moseley</a:t>
            </a:r>
            <a:r>
              <a:rPr lang="es-ES" dirty="0" smtClean="0"/>
              <a:t> encontró una relación entre la frecuencia de las rayas espectrales y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atómico </a:t>
            </a:r>
            <a:r>
              <a:rPr lang="es-ES" dirty="0" smtClean="0"/>
              <a:t>de un elemento y demostró que es el número atómico (y no la masa atómica) el que responde a las propiedades químicas de los elementos.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609600" y="4560752"/>
            <a:ext cx="5524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2425" indent="-352425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Seaborg</a:t>
            </a:r>
            <a:r>
              <a:rPr lang="es-ES" dirty="0" smtClean="0"/>
              <a:t> descubrió el plutonio (Pu) y obtuvo todos los elementos transuránidos  hasta el 102 (actínidos), que comparó con los lantánidos del período anterior de la tabla.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36" y="1396774"/>
            <a:ext cx="1867264" cy="278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274" y="3632200"/>
            <a:ext cx="2066045" cy="2551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567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57306" y="8262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1.2.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 Sistema Periódico actual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82600" y="1417638"/>
            <a:ext cx="8204200" cy="373062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dirty="0">
                <a:latin typeface="+mn-lt"/>
              </a:rPr>
              <a:t>Los elementos están colocados por orden creciente de su número atómico (Z)</a:t>
            </a:r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433388" y="3440113"/>
            <a:ext cx="3529012" cy="962025"/>
            <a:chOff x="240" y="3024"/>
            <a:chExt cx="1776" cy="480"/>
          </a:xfrm>
        </p:grpSpPr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240" y="3024"/>
              <a:ext cx="1776" cy="480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>
              <a:noFill/>
            </a:ln>
            <a:effectLst>
              <a:outerShdw dist="63500" dir="18412194" algn="ctr" rotWithShape="0">
                <a:schemeClr val="accent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  <a:buClr>
                  <a:srgbClr val="FFCCFF"/>
                </a:buClr>
                <a:buFont typeface="Symbol" pitchFamily="18" charset="2"/>
                <a:buNone/>
              </a:pPr>
              <a:endParaRPr lang="es-ES" b="1" dirty="0">
                <a:solidFill>
                  <a:srgbClr val="D60093"/>
                </a:solidFill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288" y="3072"/>
              <a:ext cx="1728" cy="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FFCCFF"/>
                </a:buClr>
                <a:buFont typeface="Symbol" pitchFamily="18" charset="2"/>
                <a:buNone/>
              </a:pPr>
              <a:r>
                <a:rPr lang="es-ES_tradnl" b="1" dirty="0">
                  <a:solidFill>
                    <a:srgbClr val="33CCFF"/>
                  </a:solidFill>
                  <a:latin typeface="+mn-lt"/>
                </a:rPr>
                <a:t>GRUPOS</a:t>
              </a:r>
            </a:p>
            <a:p>
              <a:pPr algn="ctr">
                <a:spcBef>
                  <a:spcPct val="50000"/>
                </a:spcBef>
                <a:buClr>
                  <a:srgbClr val="FFCCFF"/>
                </a:buClr>
                <a:buFont typeface="Symbol" pitchFamily="18" charset="2"/>
                <a:buNone/>
              </a:pPr>
              <a:r>
                <a:rPr lang="es-ES_tradnl" b="1" dirty="0">
                  <a:latin typeface="+mn-lt"/>
                </a:rPr>
                <a:t>a las columnas de la tabla</a:t>
              </a:r>
              <a:endParaRPr lang="es-ES_tradnl" b="1" dirty="0">
                <a:solidFill>
                  <a:srgbClr val="D60093"/>
                </a:solidFill>
                <a:latin typeface="+mn-lt"/>
              </a:endParaRPr>
            </a:p>
          </p:txBody>
        </p: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5330825" y="3440113"/>
            <a:ext cx="3311525" cy="962025"/>
            <a:chOff x="240" y="3024"/>
            <a:chExt cx="1776" cy="480"/>
          </a:xfrm>
        </p:grpSpPr>
        <p:sp>
          <p:nvSpPr>
            <p:cNvPr id="17" name="AutoShape 14"/>
            <p:cNvSpPr>
              <a:spLocks noChangeArrowheads="1"/>
            </p:cNvSpPr>
            <p:nvPr/>
          </p:nvSpPr>
          <p:spPr bwMode="auto">
            <a:xfrm>
              <a:off x="240" y="3024"/>
              <a:ext cx="1776" cy="480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>
              <a:noFill/>
            </a:ln>
            <a:effectLst>
              <a:outerShdw dist="63500" dir="18412194" algn="ctr" rotWithShape="0">
                <a:schemeClr val="accent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  <a:buClr>
                  <a:srgbClr val="FFCCFF"/>
                </a:buClr>
                <a:buFont typeface="Symbol" pitchFamily="18" charset="2"/>
                <a:buNone/>
              </a:pPr>
              <a:endParaRPr lang="es-ES" b="1" dirty="0">
                <a:solidFill>
                  <a:srgbClr val="D60093"/>
                </a:solidFill>
              </a:endParaRP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288" y="3072"/>
              <a:ext cx="1728" cy="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FFCCFF"/>
                </a:buClr>
                <a:buFont typeface="Symbol" pitchFamily="18" charset="2"/>
                <a:buNone/>
              </a:pPr>
              <a:r>
                <a:rPr lang="es-ES_tradnl" b="1" dirty="0">
                  <a:solidFill>
                    <a:srgbClr val="33CCFF"/>
                  </a:solidFill>
                  <a:latin typeface="+mn-lt"/>
                </a:rPr>
                <a:t>PERÍODOS</a:t>
              </a:r>
            </a:p>
            <a:p>
              <a:pPr algn="ctr">
                <a:spcBef>
                  <a:spcPct val="50000"/>
                </a:spcBef>
                <a:buClr>
                  <a:srgbClr val="FFCCFF"/>
                </a:buClr>
                <a:buFont typeface="Symbol" pitchFamily="18" charset="2"/>
                <a:buNone/>
              </a:pPr>
              <a:r>
                <a:rPr lang="es-ES_tradnl" b="1" dirty="0">
                  <a:latin typeface="+mn-lt"/>
                </a:rPr>
                <a:t>a las filas de la tabla</a:t>
              </a:r>
              <a:endParaRPr lang="es-ES_tradnl" b="1" dirty="0">
                <a:solidFill>
                  <a:srgbClr val="D60093"/>
                </a:solidFill>
                <a:latin typeface="+mn-lt"/>
              </a:endParaRPr>
            </a:p>
          </p:txBody>
        </p:sp>
      </p:grp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2017713" y="2287588"/>
            <a:ext cx="5013325" cy="1066800"/>
            <a:chOff x="1440" y="2160"/>
            <a:chExt cx="2976" cy="672"/>
          </a:xfrm>
        </p:grpSpPr>
        <p:grpSp>
          <p:nvGrpSpPr>
            <p:cNvPr id="21" name="Group 18"/>
            <p:cNvGrpSpPr>
              <a:grpSpLocks/>
            </p:cNvGrpSpPr>
            <p:nvPr/>
          </p:nvGrpSpPr>
          <p:grpSpPr bwMode="auto">
            <a:xfrm>
              <a:off x="1440" y="2368"/>
              <a:ext cx="2976" cy="464"/>
              <a:chOff x="1440" y="2464"/>
              <a:chExt cx="2976" cy="464"/>
            </a:xfrm>
          </p:grpSpPr>
          <p:sp>
            <p:nvSpPr>
              <p:cNvPr id="22" name="Line 19"/>
              <p:cNvSpPr>
                <a:spLocks noChangeShapeType="1"/>
              </p:cNvSpPr>
              <p:nvPr/>
            </p:nvSpPr>
            <p:spPr bwMode="auto">
              <a:xfrm>
                <a:off x="2928" y="2464"/>
                <a:ext cx="0" cy="259"/>
              </a:xfrm>
              <a:prstGeom prst="line">
                <a:avLst/>
              </a:prstGeom>
              <a:noFill/>
              <a:ln w="38100">
                <a:solidFill>
                  <a:srgbClr val="3366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19578596" algn="ctr" rotWithShape="0">
                        <a:srgbClr val="CCECFF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3" name="Line 20"/>
              <p:cNvSpPr>
                <a:spLocks noChangeShapeType="1"/>
              </p:cNvSpPr>
              <p:nvPr/>
            </p:nvSpPr>
            <p:spPr bwMode="auto">
              <a:xfrm>
                <a:off x="1440" y="2736"/>
                <a:ext cx="0" cy="192"/>
              </a:xfrm>
              <a:prstGeom prst="line">
                <a:avLst/>
              </a:prstGeom>
              <a:noFill/>
              <a:ln w="38100">
                <a:solidFill>
                  <a:srgbClr val="3366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19578596" algn="ctr" rotWithShape="0">
                        <a:srgbClr val="CCECFF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4" name="Line 21"/>
              <p:cNvSpPr>
                <a:spLocks noChangeShapeType="1"/>
              </p:cNvSpPr>
              <p:nvPr/>
            </p:nvSpPr>
            <p:spPr bwMode="auto">
              <a:xfrm>
                <a:off x="4416" y="2736"/>
                <a:ext cx="0" cy="192"/>
              </a:xfrm>
              <a:prstGeom prst="line">
                <a:avLst/>
              </a:prstGeom>
              <a:noFill/>
              <a:ln w="38100">
                <a:solidFill>
                  <a:srgbClr val="3366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19578596" algn="ctr" rotWithShape="0">
                        <a:srgbClr val="CCECFF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5" name="Line 22"/>
              <p:cNvSpPr>
                <a:spLocks noChangeShapeType="1"/>
              </p:cNvSpPr>
              <p:nvPr/>
            </p:nvSpPr>
            <p:spPr bwMode="auto">
              <a:xfrm>
                <a:off x="1440" y="2736"/>
                <a:ext cx="2976" cy="0"/>
              </a:xfrm>
              <a:prstGeom prst="line">
                <a:avLst/>
              </a:prstGeom>
              <a:noFill/>
              <a:ln w="38100">
                <a:solidFill>
                  <a:srgbClr val="3366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19578596" algn="ctr" rotWithShape="0">
                        <a:srgbClr val="CCECFF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 dirty="0"/>
              </a:p>
            </p:txBody>
          </p:sp>
        </p:grp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2400" y="2160"/>
              <a:ext cx="1056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3366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b="1" dirty="0">
                  <a:latin typeface="+mn-lt"/>
                </a:rPr>
                <a:t>Se denominan</a:t>
              </a:r>
            </a:p>
          </p:txBody>
        </p:sp>
      </p:grp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793750" y="4664075"/>
            <a:ext cx="7467600" cy="641350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dist="107763" dir="2700000" algn="ctr" rotWithShape="0">
              <a:srgbClr val="CCECFF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b="1" dirty="0">
                <a:solidFill>
                  <a:schemeClr val="bg1"/>
                </a:solidFill>
                <a:latin typeface="+mn-lt"/>
              </a:rPr>
              <a:t>La utilidad del sistema periódico reside en que los elementos de un mismo grupo poseen propiedades químicas similares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213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2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293806" y="7881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1.2.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 Sistema Periódico actual</a:t>
            </a:r>
          </a:p>
        </p:txBody>
      </p:sp>
      <p:pic>
        <p:nvPicPr>
          <p:cNvPr id="7" name="Picture 11" descr="05 081 SistemaPeriód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449388"/>
            <a:ext cx="8424863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432175" y="1358900"/>
            <a:ext cx="2397125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1200" b="1" dirty="0">
                <a:solidFill>
                  <a:srgbClr val="0070C0"/>
                </a:solidFill>
                <a:latin typeface="+mn-lt"/>
              </a:rPr>
              <a:t>GRUPOS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 rot="16200000">
            <a:off x="-509587" y="3006338"/>
            <a:ext cx="1660525" cy="276999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1200" b="1" dirty="0">
                <a:solidFill>
                  <a:schemeClr val="accent2"/>
                </a:solidFill>
                <a:latin typeface="+mn-lt"/>
              </a:rPr>
              <a:t>PERÍODOS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44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06506" y="7881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1.3.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Periodicidad y configuración electrónica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418262" y="4268788"/>
            <a:ext cx="381000" cy="304800"/>
          </a:xfrm>
          <a:prstGeom prst="rect">
            <a:avLst/>
          </a:prstGeom>
          <a:solidFill>
            <a:srgbClr val="FFCC00">
              <a:alpha val="50195"/>
            </a:srgbClr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>
              <a:latin typeface="+mj-lt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127624" y="3841747"/>
            <a:ext cx="381000" cy="304800"/>
          </a:xfrm>
          <a:prstGeom prst="rect">
            <a:avLst/>
          </a:prstGeom>
          <a:solidFill>
            <a:srgbClr val="FFCC00">
              <a:alpha val="50195"/>
            </a:srgbClr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>
              <a:latin typeface="+mj-lt"/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3533775" y="3378200"/>
            <a:ext cx="381000" cy="304800"/>
          </a:xfrm>
          <a:prstGeom prst="rect">
            <a:avLst/>
          </a:prstGeom>
          <a:solidFill>
            <a:srgbClr val="FFCC00">
              <a:alpha val="50195"/>
            </a:srgbClr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>
              <a:latin typeface="+mj-lt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3114675" y="2959100"/>
            <a:ext cx="381000" cy="304800"/>
          </a:xfrm>
          <a:prstGeom prst="rect">
            <a:avLst/>
          </a:prstGeom>
          <a:solidFill>
            <a:srgbClr val="FFCC00">
              <a:alpha val="50195"/>
            </a:srgbClr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>
              <a:latin typeface="+mj-lt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2333625" y="2501900"/>
            <a:ext cx="381000" cy="304800"/>
          </a:xfrm>
          <a:prstGeom prst="rect">
            <a:avLst/>
          </a:prstGeom>
          <a:solidFill>
            <a:srgbClr val="FFCC00">
              <a:alpha val="50195"/>
            </a:srgbClr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>
              <a:latin typeface="+mj-lt"/>
            </a:endParaRPr>
          </a:p>
        </p:txBody>
      </p:sp>
      <p:grpSp>
        <p:nvGrpSpPr>
          <p:cNvPr id="19" name="Group 11"/>
          <p:cNvGrpSpPr>
            <a:grpSpLocks/>
          </p:cNvGrpSpPr>
          <p:nvPr/>
        </p:nvGrpSpPr>
        <p:grpSpPr bwMode="auto">
          <a:xfrm>
            <a:off x="336550" y="1701800"/>
            <a:ext cx="8305800" cy="2971800"/>
            <a:chOff x="240" y="912"/>
            <a:chExt cx="5232" cy="1872"/>
          </a:xfrm>
        </p:grpSpPr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336" y="1344"/>
              <a:ext cx="768" cy="144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>
                <a:latin typeface="+mj-lt"/>
              </a:endParaRPr>
            </a:p>
          </p:txBody>
        </p:sp>
        <p:grpSp>
          <p:nvGrpSpPr>
            <p:cNvPr id="21" name="Group 13"/>
            <p:cNvGrpSpPr>
              <a:grpSpLocks/>
            </p:cNvGrpSpPr>
            <p:nvPr/>
          </p:nvGrpSpPr>
          <p:grpSpPr bwMode="auto">
            <a:xfrm>
              <a:off x="240" y="912"/>
              <a:ext cx="5232" cy="1872"/>
              <a:chOff x="240" y="912"/>
              <a:chExt cx="5232" cy="1872"/>
            </a:xfrm>
          </p:grpSpPr>
          <p:sp>
            <p:nvSpPr>
              <p:cNvPr id="22" name="Rectangle 14"/>
              <p:cNvSpPr>
                <a:spLocks noChangeArrowheads="1"/>
              </p:cNvSpPr>
              <p:nvPr/>
            </p:nvSpPr>
            <p:spPr bwMode="auto">
              <a:xfrm>
                <a:off x="348" y="912"/>
                <a:ext cx="5112" cy="420"/>
              </a:xfrm>
              <a:prstGeom prst="rect">
                <a:avLst/>
              </a:prstGeom>
              <a:solidFill>
                <a:srgbClr val="CC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0000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 dirty="0">
                  <a:latin typeface="+mj-lt"/>
                </a:endParaRPr>
              </a:p>
            </p:txBody>
          </p: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240" y="912"/>
                <a:ext cx="5232" cy="1872"/>
                <a:chOff x="240" y="912"/>
                <a:chExt cx="5232" cy="1872"/>
              </a:xfrm>
            </p:grpSpPr>
            <p:grpSp>
              <p:nvGrpSpPr>
                <p:cNvPr id="24" name="Group 16"/>
                <p:cNvGrpSpPr>
                  <a:grpSpLocks/>
                </p:cNvGrpSpPr>
                <p:nvPr/>
              </p:nvGrpSpPr>
              <p:grpSpPr bwMode="auto">
                <a:xfrm>
                  <a:off x="336" y="912"/>
                  <a:ext cx="5136" cy="1872"/>
                  <a:chOff x="336" y="960"/>
                  <a:chExt cx="5136" cy="1872"/>
                </a:xfrm>
              </p:grpSpPr>
              <p:sp>
                <p:nvSpPr>
                  <p:cNvPr id="28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4366" y="960"/>
                    <a:ext cx="0" cy="1872"/>
                  </a:xfrm>
                  <a:prstGeom prst="lin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 dirty="0">
                      <a:latin typeface="+mj-lt"/>
                    </a:endParaRPr>
                  </a:p>
                </p:txBody>
              </p:sp>
              <p:sp>
                <p:nvSpPr>
                  <p:cNvPr id="29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336" y="960"/>
                    <a:ext cx="5136" cy="1872"/>
                  </a:xfrm>
                  <a:prstGeom prst="rect">
                    <a:avLst/>
                  </a:prstGeom>
                  <a:noFill/>
                  <a:ln w="38100">
                    <a:solidFill>
                      <a:srgbClr val="0000FF"/>
                    </a:solidFill>
                    <a:miter lim="800000"/>
                    <a:headEnd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 dirty="0">
                      <a:latin typeface="+mj-lt"/>
                    </a:endParaRPr>
                  </a:p>
                </p:txBody>
              </p:sp>
              <p:sp>
                <p:nvSpPr>
                  <p:cNvPr id="30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960"/>
                    <a:ext cx="0" cy="1872"/>
                  </a:xfrm>
                  <a:prstGeom prst="lin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 dirty="0">
                      <a:latin typeface="+mj-lt"/>
                    </a:endParaRPr>
                  </a:p>
                </p:txBody>
              </p:sp>
              <p:sp>
                <p:nvSpPr>
                  <p:cNvPr id="31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336" y="1392"/>
                    <a:ext cx="5136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 dirty="0">
                      <a:latin typeface="+mj-lt"/>
                    </a:endParaRPr>
                  </a:p>
                </p:txBody>
              </p:sp>
            </p:grpSp>
            <p:sp>
              <p:nvSpPr>
                <p:cNvPr id="2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40" y="1008"/>
                  <a:ext cx="96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FF"/>
                      </a:solidFill>
                      <a:miter lim="800000"/>
                      <a:headEnd/>
                      <a:tailEnd type="none" w="lg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s-ES_tradnl" dirty="0">
                      <a:latin typeface="+mj-lt"/>
                    </a:rPr>
                    <a:t>Elemento</a:t>
                  </a:r>
                </a:p>
              </p:txBody>
            </p:sp>
            <p:sp>
              <p:nvSpPr>
                <p:cNvPr id="2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584" y="1008"/>
                  <a:ext cx="219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FF"/>
                      </a:solidFill>
                      <a:miter lim="800000"/>
                      <a:headEnd/>
                      <a:tailEnd type="none" w="lg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s-ES_tradnl" dirty="0">
                      <a:latin typeface="+mj-lt"/>
                    </a:rPr>
                    <a:t>Configuración electrónica</a:t>
                  </a:r>
                </a:p>
              </p:txBody>
            </p:sp>
            <p:sp>
              <p:nvSpPr>
                <p:cNvPr id="2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272" y="912"/>
                  <a:ext cx="1152" cy="4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FF"/>
                      </a:solidFill>
                      <a:miter lim="800000"/>
                      <a:headEnd/>
                      <a:tailEnd type="none" w="lg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s-ES_tradnl" dirty="0">
                      <a:latin typeface="+mj-lt"/>
                    </a:rPr>
                    <a:t>Configuración más externa</a:t>
                  </a:r>
                </a:p>
              </p:txBody>
            </p:sp>
          </p:grpSp>
        </p:grpSp>
      </p:grpSp>
      <p:sp>
        <p:nvSpPr>
          <p:cNvPr id="32" name="Text Box 24"/>
          <p:cNvSpPr txBox="1">
            <a:spLocks noChangeArrowheads="1"/>
          </p:cNvSpPr>
          <p:nvPr/>
        </p:nvSpPr>
        <p:spPr bwMode="auto">
          <a:xfrm>
            <a:off x="657225" y="25019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Litio</a:t>
            </a:r>
          </a:p>
        </p:txBody>
      </p:sp>
      <p:sp>
        <p:nvSpPr>
          <p:cNvPr id="33" name="Text Box 25"/>
          <p:cNvSpPr txBox="1">
            <a:spLocks noChangeArrowheads="1"/>
          </p:cNvSpPr>
          <p:nvPr/>
        </p:nvSpPr>
        <p:spPr bwMode="auto">
          <a:xfrm>
            <a:off x="657225" y="294005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Sodio</a:t>
            </a:r>
          </a:p>
        </p:txBody>
      </p: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657225" y="3378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Potasio</a:t>
            </a:r>
          </a:p>
        </p:txBody>
      </p: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657225" y="381635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Rubidio</a:t>
            </a:r>
          </a:p>
        </p:txBody>
      </p:sp>
      <p:sp>
        <p:nvSpPr>
          <p:cNvPr id="36" name="Text Box 28"/>
          <p:cNvSpPr txBox="1">
            <a:spLocks noChangeArrowheads="1"/>
          </p:cNvSpPr>
          <p:nvPr/>
        </p:nvSpPr>
        <p:spPr bwMode="auto">
          <a:xfrm>
            <a:off x="657225" y="42545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Cesio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1876425" y="2482850"/>
            <a:ext cx="502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1s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2s</a:t>
            </a:r>
            <a:r>
              <a:rPr lang="es-ES_tradnl" baseline="30000" dirty="0">
                <a:latin typeface="+mj-lt"/>
              </a:rPr>
              <a:t>1</a:t>
            </a:r>
            <a:endParaRPr lang="es-ES_tradnl" dirty="0">
              <a:latin typeface="+mj-lt"/>
            </a:endParaRPr>
          </a:p>
        </p:txBody>
      </p:sp>
      <p:sp>
        <p:nvSpPr>
          <p:cNvPr id="38" name="Text Box 30"/>
          <p:cNvSpPr txBox="1">
            <a:spLocks noChangeArrowheads="1"/>
          </p:cNvSpPr>
          <p:nvPr/>
        </p:nvSpPr>
        <p:spPr bwMode="auto">
          <a:xfrm>
            <a:off x="1876425" y="2921000"/>
            <a:ext cx="30432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1s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2s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2p</a:t>
            </a:r>
            <a:r>
              <a:rPr lang="es-ES_tradnl" baseline="30000" dirty="0">
                <a:latin typeface="+mj-lt"/>
              </a:rPr>
              <a:t>6</a:t>
            </a:r>
            <a:r>
              <a:rPr lang="es-ES_tradnl" dirty="0">
                <a:latin typeface="+mj-lt"/>
              </a:rPr>
              <a:t> 3s</a:t>
            </a:r>
            <a:r>
              <a:rPr lang="es-ES_tradnl" baseline="30000" dirty="0">
                <a:latin typeface="+mj-lt"/>
              </a:rPr>
              <a:t>1</a:t>
            </a:r>
            <a:endParaRPr lang="es-ES_tradnl" dirty="0">
              <a:latin typeface="+mj-lt"/>
            </a:endParaRPr>
          </a:p>
        </p:txBody>
      </p:sp>
      <p:sp>
        <p:nvSpPr>
          <p:cNvPr id="39" name="Text Box 31"/>
          <p:cNvSpPr txBox="1">
            <a:spLocks noChangeArrowheads="1"/>
          </p:cNvSpPr>
          <p:nvPr/>
        </p:nvSpPr>
        <p:spPr bwMode="auto">
          <a:xfrm>
            <a:off x="1876425" y="3359150"/>
            <a:ext cx="3917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1s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2p</a:t>
            </a:r>
            <a:r>
              <a:rPr lang="es-ES_tradnl" baseline="30000" dirty="0">
                <a:latin typeface="+mj-lt"/>
              </a:rPr>
              <a:t>6</a:t>
            </a:r>
            <a:r>
              <a:rPr lang="es-ES_tradnl" dirty="0">
                <a:latin typeface="+mj-lt"/>
              </a:rPr>
              <a:t> 3s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3p</a:t>
            </a:r>
            <a:r>
              <a:rPr lang="es-ES_tradnl" baseline="30000" dirty="0">
                <a:latin typeface="+mj-lt"/>
              </a:rPr>
              <a:t>6</a:t>
            </a:r>
            <a:r>
              <a:rPr lang="es-ES_tradnl" dirty="0">
                <a:latin typeface="+mj-lt"/>
              </a:rPr>
              <a:t> 4s</a:t>
            </a:r>
            <a:r>
              <a:rPr lang="es-ES_tradnl" baseline="30000" dirty="0">
                <a:latin typeface="+mj-lt"/>
              </a:rPr>
              <a:t>1</a:t>
            </a:r>
            <a:endParaRPr lang="es-ES_tradnl" dirty="0">
              <a:latin typeface="+mj-lt"/>
            </a:endParaRPr>
          </a:p>
        </p:txBody>
      </p:sp>
      <p:sp>
        <p:nvSpPr>
          <p:cNvPr id="40" name="Text Box 32"/>
          <p:cNvSpPr txBox="1">
            <a:spLocks noChangeArrowheads="1"/>
          </p:cNvSpPr>
          <p:nvPr/>
        </p:nvSpPr>
        <p:spPr bwMode="auto">
          <a:xfrm>
            <a:off x="1860550" y="3810791"/>
            <a:ext cx="417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1s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2s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</a:t>
            </a:r>
            <a:r>
              <a:rPr lang="es-ES_tradnl" dirty="0">
                <a:latin typeface="+mn-lt"/>
              </a:rPr>
              <a:t>2p</a:t>
            </a:r>
            <a:r>
              <a:rPr lang="es-ES_tradnl" baseline="30000" dirty="0">
                <a:latin typeface="+mn-lt"/>
              </a:rPr>
              <a:t>6</a:t>
            </a:r>
            <a:r>
              <a:rPr lang="es-ES_tradnl" baseline="30000" dirty="0"/>
              <a:t> </a:t>
            </a:r>
            <a:r>
              <a:rPr lang="es-ES_tradnl" dirty="0" smtClean="0">
                <a:latin typeface="+mj-lt"/>
              </a:rPr>
              <a:t>3s</a:t>
            </a:r>
            <a:r>
              <a:rPr lang="es-ES_tradnl" baseline="30000" dirty="0" smtClean="0">
                <a:latin typeface="+mj-lt"/>
              </a:rPr>
              <a:t>2</a:t>
            </a:r>
            <a:r>
              <a:rPr lang="es-ES_tradnl" dirty="0" smtClean="0">
                <a:latin typeface="+mj-lt"/>
              </a:rPr>
              <a:t> </a:t>
            </a:r>
            <a:r>
              <a:rPr lang="es-ES_tradnl" dirty="0">
                <a:latin typeface="+mj-lt"/>
              </a:rPr>
              <a:t>3p</a:t>
            </a:r>
            <a:r>
              <a:rPr lang="es-ES_tradnl" baseline="30000" dirty="0">
                <a:latin typeface="+mj-lt"/>
              </a:rPr>
              <a:t>6</a:t>
            </a:r>
            <a:r>
              <a:rPr lang="es-ES_tradnl" dirty="0">
                <a:latin typeface="+mj-lt"/>
              </a:rPr>
              <a:t> 4s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3d</a:t>
            </a:r>
            <a:r>
              <a:rPr lang="es-ES_tradnl" baseline="30000" dirty="0">
                <a:latin typeface="+mj-lt"/>
              </a:rPr>
              <a:t>10</a:t>
            </a:r>
            <a:r>
              <a:rPr lang="es-ES_tradnl" dirty="0">
                <a:latin typeface="+mj-lt"/>
              </a:rPr>
              <a:t> 4p</a:t>
            </a:r>
            <a:r>
              <a:rPr lang="es-ES_tradnl" baseline="30000" dirty="0">
                <a:latin typeface="+mj-lt"/>
              </a:rPr>
              <a:t>6</a:t>
            </a:r>
            <a:r>
              <a:rPr lang="es-ES_tradnl" dirty="0">
                <a:latin typeface="+mj-lt"/>
              </a:rPr>
              <a:t> 5s</a:t>
            </a:r>
            <a:r>
              <a:rPr lang="es-ES_tradnl" baseline="30000" dirty="0">
                <a:latin typeface="+mj-lt"/>
              </a:rPr>
              <a:t>1</a:t>
            </a:r>
            <a:endParaRPr lang="es-ES_tradnl" dirty="0">
              <a:latin typeface="+mj-lt"/>
            </a:endParaRPr>
          </a:p>
        </p:txBody>
      </p:sp>
      <p:sp>
        <p:nvSpPr>
          <p:cNvPr id="41" name="Text Box 33"/>
          <p:cNvSpPr txBox="1">
            <a:spLocks noChangeArrowheads="1"/>
          </p:cNvSpPr>
          <p:nvPr/>
        </p:nvSpPr>
        <p:spPr bwMode="auto">
          <a:xfrm>
            <a:off x="1857375" y="4237832"/>
            <a:ext cx="502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dirty="0">
                <a:latin typeface="+mj-lt"/>
              </a:rPr>
              <a:t>1s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2s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</a:t>
            </a:r>
            <a:r>
              <a:rPr lang="es-ES_tradnl" dirty="0">
                <a:latin typeface="+mn-lt"/>
              </a:rPr>
              <a:t>2p</a:t>
            </a:r>
            <a:r>
              <a:rPr lang="es-ES_tradnl" baseline="30000" dirty="0">
                <a:latin typeface="+mn-lt"/>
              </a:rPr>
              <a:t>6</a:t>
            </a:r>
            <a:r>
              <a:rPr lang="es-ES_tradnl" baseline="30000" dirty="0"/>
              <a:t> </a:t>
            </a:r>
            <a:r>
              <a:rPr lang="es-ES_tradnl" dirty="0" smtClean="0">
                <a:latin typeface="+mj-lt"/>
              </a:rPr>
              <a:t>3s</a:t>
            </a:r>
            <a:r>
              <a:rPr lang="es-ES_tradnl" baseline="30000" dirty="0" smtClean="0">
                <a:latin typeface="+mj-lt"/>
              </a:rPr>
              <a:t>2</a:t>
            </a:r>
            <a:r>
              <a:rPr lang="es-ES_tradnl" dirty="0" smtClean="0">
                <a:latin typeface="+mj-lt"/>
              </a:rPr>
              <a:t> </a:t>
            </a:r>
            <a:r>
              <a:rPr lang="es-ES_tradnl" dirty="0">
                <a:latin typeface="+mj-lt"/>
              </a:rPr>
              <a:t>3p</a:t>
            </a:r>
            <a:r>
              <a:rPr lang="es-ES_tradnl" baseline="30000" dirty="0">
                <a:latin typeface="+mj-lt"/>
              </a:rPr>
              <a:t>6</a:t>
            </a:r>
            <a:r>
              <a:rPr lang="es-ES_tradnl" dirty="0">
                <a:latin typeface="+mj-lt"/>
              </a:rPr>
              <a:t> 4s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3d</a:t>
            </a:r>
            <a:r>
              <a:rPr lang="es-ES_tradnl" baseline="30000" dirty="0">
                <a:latin typeface="+mj-lt"/>
              </a:rPr>
              <a:t>10</a:t>
            </a:r>
            <a:r>
              <a:rPr lang="es-ES_tradnl" dirty="0">
                <a:latin typeface="+mj-lt"/>
              </a:rPr>
              <a:t> 4p</a:t>
            </a:r>
            <a:r>
              <a:rPr lang="es-ES_tradnl" baseline="30000" dirty="0">
                <a:latin typeface="+mj-lt"/>
              </a:rPr>
              <a:t>6</a:t>
            </a:r>
            <a:r>
              <a:rPr lang="es-ES_tradnl" dirty="0">
                <a:latin typeface="+mj-lt"/>
              </a:rPr>
              <a:t> 5s</a:t>
            </a:r>
            <a:r>
              <a:rPr lang="es-ES_tradnl" baseline="30000" dirty="0">
                <a:latin typeface="+mj-lt"/>
              </a:rPr>
              <a:t>2</a:t>
            </a:r>
            <a:r>
              <a:rPr lang="es-ES_tradnl" dirty="0">
                <a:latin typeface="+mj-lt"/>
              </a:rPr>
              <a:t> 4d</a:t>
            </a:r>
            <a:r>
              <a:rPr lang="es-ES_tradnl" baseline="30000" dirty="0">
                <a:latin typeface="+mj-lt"/>
              </a:rPr>
              <a:t>10</a:t>
            </a:r>
            <a:r>
              <a:rPr lang="es-ES_tradnl" dirty="0">
                <a:latin typeface="+mj-lt"/>
              </a:rPr>
              <a:t> 5p</a:t>
            </a:r>
            <a:r>
              <a:rPr lang="es-ES_tradnl" baseline="30000" dirty="0">
                <a:latin typeface="+mj-lt"/>
              </a:rPr>
              <a:t>6</a:t>
            </a:r>
            <a:r>
              <a:rPr lang="es-ES_tradnl" dirty="0">
                <a:latin typeface="+mj-lt"/>
              </a:rPr>
              <a:t> 6s</a:t>
            </a:r>
            <a:r>
              <a:rPr lang="es-ES_tradnl" baseline="30000" dirty="0">
                <a:latin typeface="+mj-lt"/>
              </a:rPr>
              <a:t>1</a:t>
            </a: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>
            <a:off x="7343775" y="3043238"/>
            <a:ext cx="685800" cy="461665"/>
          </a:xfrm>
          <a:prstGeom prst="rect">
            <a:avLst/>
          </a:prstGeom>
          <a:solidFill>
            <a:srgbClr val="FFCC00">
              <a:alpha val="50195"/>
            </a:srgbClr>
          </a:solidFill>
          <a:ln w="28575">
            <a:solidFill>
              <a:srgbClr val="FF66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2400" b="1" dirty="0">
                <a:latin typeface="+mj-lt"/>
              </a:rPr>
              <a:t>ns</a:t>
            </a:r>
            <a:r>
              <a:rPr lang="es-ES_tradnl" sz="2400" b="1" baseline="30000" dirty="0">
                <a:latin typeface="+mj-lt"/>
              </a:rPr>
              <a:t>1</a:t>
            </a:r>
            <a:endParaRPr lang="es-ES_tradnl" sz="2400" dirty="0">
              <a:latin typeface="+mj-lt"/>
            </a:endParaRPr>
          </a:p>
        </p:txBody>
      </p:sp>
      <p:sp>
        <p:nvSpPr>
          <p:cNvPr id="43" name="Text Box 35"/>
          <p:cNvSpPr txBox="1">
            <a:spLocks noChangeArrowheads="1"/>
          </p:cNvSpPr>
          <p:nvPr/>
        </p:nvSpPr>
        <p:spPr bwMode="auto">
          <a:xfrm>
            <a:off x="368300" y="4868863"/>
            <a:ext cx="8343900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55600" indent="-355600" algn="just">
              <a:spcBef>
                <a:spcPct val="50000"/>
              </a:spcBef>
              <a:buFont typeface="Wingdings"/>
              <a:buChar char="F"/>
            </a:pPr>
            <a:r>
              <a:rPr lang="es-ES_tradnl" dirty="0" smtClean="0">
                <a:latin typeface="+mn-lt"/>
              </a:rPr>
              <a:t>Todos </a:t>
            </a:r>
            <a:r>
              <a:rPr lang="es-ES_tradnl" dirty="0">
                <a:latin typeface="+mn-lt"/>
              </a:rPr>
              <a:t>los elementos de un mismo </a:t>
            </a:r>
            <a:r>
              <a:rPr lang="es-ES_tradnl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grupo</a:t>
            </a:r>
            <a:r>
              <a:rPr lang="es-ES_tradnl" dirty="0">
                <a:latin typeface="+mn-lt"/>
              </a:rPr>
              <a:t> tienen en su capa de valencia el mismo número de electrones en orbitales del mismo </a:t>
            </a:r>
            <a:r>
              <a:rPr lang="es-ES_tradnl" dirty="0" smtClean="0">
                <a:latin typeface="+mn-lt"/>
              </a:rPr>
              <a:t>tipo.</a:t>
            </a:r>
          </a:p>
          <a:p>
            <a:pPr marL="355600" indent="-355600" algn="just">
              <a:spcBef>
                <a:spcPct val="50000"/>
              </a:spcBef>
              <a:buFont typeface="Wingdings"/>
              <a:buChar char="F"/>
            </a:pPr>
            <a:r>
              <a:rPr lang="es-ES_tradnl" dirty="0">
                <a:latin typeface="+mn-lt"/>
              </a:rPr>
              <a:t>Las propiedades químicas de un elemento están relacionadas con la configuración electrónica de su capa más </a:t>
            </a:r>
            <a:r>
              <a:rPr lang="es-ES_tradnl" dirty="0" smtClean="0">
                <a:latin typeface="+mn-lt"/>
              </a:rPr>
              <a:t>externa</a:t>
            </a:r>
            <a:endParaRPr lang="es-ES_tradnl" dirty="0">
              <a:latin typeface="+mn-lt"/>
            </a:endParaRPr>
          </a:p>
        </p:txBody>
      </p:sp>
      <p:sp>
        <p:nvSpPr>
          <p:cNvPr id="45" name="Text Box 37"/>
          <p:cNvSpPr txBox="1">
            <a:spLocks noChangeArrowheads="1"/>
          </p:cNvSpPr>
          <p:nvPr/>
        </p:nvSpPr>
        <p:spPr bwMode="auto">
          <a:xfrm>
            <a:off x="6565900" y="1346200"/>
            <a:ext cx="200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sz="1400" b="1" dirty="0"/>
              <a:t>Grupo 1: ALCALINOS</a:t>
            </a:r>
          </a:p>
        </p:txBody>
      </p:sp>
      <p:sp>
        <p:nvSpPr>
          <p:cNvPr id="44" name="43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276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32" grpId="0" autoUpdateAnimBg="0"/>
      <p:bldP spid="33" grpId="0" autoUpdateAnimBg="0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42" grpId="0" animBg="1" autoUpdateAnimBg="0"/>
      <p:bldP spid="4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70006" y="8135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1.3.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Periodicidad y configuración electrónica</a:t>
            </a:r>
          </a:p>
        </p:txBody>
      </p:sp>
      <p:grpSp>
        <p:nvGrpSpPr>
          <p:cNvPr id="46" name="Group 4"/>
          <p:cNvGrpSpPr>
            <a:grpSpLocks/>
          </p:cNvGrpSpPr>
          <p:nvPr/>
        </p:nvGrpSpPr>
        <p:grpSpPr bwMode="auto">
          <a:xfrm>
            <a:off x="2463800" y="2541588"/>
            <a:ext cx="3019425" cy="182562"/>
            <a:chOff x="1092" y="1836"/>
            <a:chExt cx="2666" cy="161"/>
          </a:xfrm>
        </p:grpSpPr>
        <p:sp>
          <p:nvSpPr>
            <p:cNvPr id="47" name="Text Box 5"/>
            <p:cNvSpPr txBox="1">
              <a:spLocks noChangeArrowheads="1"/>
            </p:cNvSpPr>
            <p:nvPr/>
          </p:nvSpPr>
          <p:spPr bwMode="auto">
            <a:xfrm>
              <a:off x="3491" y="1836"/>
              <a:ext cx="267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10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48" name="Text Box 6"/>
            <p:cNvSpPr txBox="1">
              <a:spLocks noChangeArrowheads="1"/>
            </p:cNvSpPr>
            <p:nvPr/>
          </p:nvSpPr>
          <p:spPr bwMode="auto">
            <a:xfrm>
              <a:off x="2958" y="1836"/>
              <a:ext cx="267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8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49" name="Text Box 7"/>
            <p:cNvSpPr txBox="1">
              <a:spLocks noChangeArrowheads="1"/>
            </p:cNvSpPr>
            <p:nvPr/>
          </p:nvSpPr>
          <p:spPr bwMode="auto">
            <a:xfrm>
              <a:off x="2691" y="1836"/>
              <a:ext cx="267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7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50" name="Text Box 8"/>
            <p:cNvSpPr txBox="1">
              <a:spLocks noChangeArrowheads="1"/>
            </p:cNvSpPr>
            <p:nvPr/>
          </p:nvSpPr>
          <p:spPr bwMode="auto">
            <a:xfrm>
              <a:off x="3225" y="1836"/>
              <a:ext cx="266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9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51" name="Text Box 9"/>
            <p:cNvSpPr txBox="1">
              <a:spLocks noChangeArrowheads="1"/>
            </p:cNvSpPr>
            <p:nvPr/>
          </p:nvSpPr>
          <p:spPr bwMode="auto">
            <a:xfrm>
              <a:off x="2425" y="1836"/>
              <a:ext cx="266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6</a:t>
              </a:r>
            </a:p>
          </p:txBody>
        </p:sp>
        <p:sp>
          <p:nvSpPr>
            <p:cNvPr id="52" name="Text Box 10"/>
            <p:cNvSpPr txBox="1">
              <a:spLocks noChangeArrowheads="1"/>
            </p:cNvSpPr>
            <p:nvPr/>
          </p:nvSpPr>
          <p:spPr bwMode="auto">
            <a:xfrm>
              <a:off x="1892" y="1836"/>
              <a:ext cx="266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4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53" name="Text Box 11"/>
            <p:cNvSpPr txBox="1">
              <a:spLocks noChangeArrowheads="1"/>
            </p:cNvSpPr>
            <p:nvPr/>
          </p:nvSpPr>
          <p:spPr bwMode="auto">
            <a:xfrm>
              <a:off x="1625" y="1836"/>
              <a:ext cx="267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3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54" name="Text Box 12"/>
            <p:cNvSpPr txBox="1">
              <a:spLocks noChangeArrowheads="1"/>
            </p:cNvSpPr>
            <p:nvPr/>
          </p:nvSpPr>
          <p:spPr bwMode="auto">
            <a:xfrm>
              <a:off x="2158" y="1836"/>
              <a:ext cx="267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5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55" name="Text Box 13"/>
            <p:cNvSpPr txBox="1">
              <a:spLocks noChangeArrowheads="1"/>
            </p:cNvSpPr>
            <p:nvPr/>
          </p:nvSpPr>
          <p:spPr bwMode="auto">
            <a:xfrm>
              <a:off x="1358" y="1836"/>
              <a:ext cx="267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2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56" name="Text Box 14"/>
            <p:cNvSpPr txBox="1">
              <a:spLocks noChangeArrowheads="1"/>
            </p:cNvSpPr>
            <p:nvPr/>
          </p:nvSpPr>
          <p:spPr bwMode="auto">
            <a:xfrm>
              <a:off x="1092" y="1836"/>
              <a:ext cx="266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d</a:t>
              </a:r>
              <a:r>
                <a:rPr lang="es-ES_tradnl" baseline="30000" dirty="0">
                  <a:latin typeface="+mj-lt"/>
                </a:rPr>
                <a:t>1</a:t>
              </a:r>
              <a:endParaRPr lang="es-ES_tradnl" dirty="0">
                <a:latin typeface="+mj-lt"/>
              </a:endParaRPr>
            </a:p>
          </p:txBody>
        </p:sp>
      </p:grpSp>
      <p:grpSp>
        <p:nvGrpSpPr>
          <p:cNvPr id="57" name="Group 15"/>
          <p:cNvGrpSpPr>
            <a:grpSpLocks/>
          </p:cNvGrpSpPr>
          <p:nvPr/>
        </p:nvGrpSpPr>
        <p:grpSpPr bwMode="auto">
          <a:xfrm>
            <a:off x="2430463" y="2822575"/>
            <a:ext cx="3059112" cy="1485900"/>
            <a:chOff x="1350" y="2027"/>
            <a:chExt cx="2666" cy="1294"/>
          </a:xfrm>
        </p:grpSpPr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2949" y="2998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59" name="Text Box 17"/>
            <p:cNvSpPr txBox="1">
              <a:spLocks noChangeArrowheads="1"/>
            </p:cNvSpPr>
            <p:nvPr/>
          </p:nvSpPr>
          <p:spPr bwMode="auto">
            <a:xfrm>
              <a:off x="2683" y="2998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60" name="Text Box 18"/>
            <p:cNvSpPr txBox="1">
              <a:spLocks noChangeArrowheads="1"/>
            </p:cNvSpPr>
            <p:nvPr/>
          </p:nvSpPr>
          <p:spPr bwMode="auto">
            <a:xfrm>
              <a:off x="2150" y="2998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61" name="Text Box 19"/>
            <p:cNvSpPr txBox="1">
              <a:spLocks noChangeArrowheads="1"/>
            </p:cNvSpPr>
            <p:nvPr/>
          </p:nvSpPr>
          <p:spPr bwMode="auto">
            <a:xfrm>
              <a:off x="1883" y="2998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62" name="Text Box 20"/>
            <p:cNvSpPr txBox="1">
              <a:spLocks noChangeArrowheads="1"/>
            </p:cNvSpPr>
            <p:nvPr/>
          </p:nvSpPr>
          <p:spPr bwMode="auto">
            <a:xfrm>
              <a:off x="2416" y="2998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63" name="Text Box 21"/>
            <p:cNvSpPr txBox="1">
              <a:spLocks noChangeArrowheads="1"/>
            </p:cNvSpPr>
            <p:nvPr/>
          </p:nvSpPr>
          <p:spPr bwMode="auto">
            <a:xfrm>
              <a:off x="1616" y="2998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64" name="Text Box 22"/>
            <p:cNvSpPr txBox="1">
              <a:spLocks noChangeArrowheads="1"/>
            </p:cNvSpPr>
            <p:nvPr/>
          </p:nvSpPr>
          <p:spPr bwMode="auto">
            <a:xfrm>
              <a:off x="1350" y="2998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65" name="Text Box 23"/>
            <p:cNvSpPr txBox="1">
              <a:spLocks noChangeArrowheads="1"/>
            </p:cNvSpPr>
            <p:nvPr/>
          </p:nvSpPr>
          <p:spPr bwMode="auto">
            <a:xfrm>
              <a:off x="3749" y="2351"/>
              <a:ext cx="267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66" name="Text Box 24"/>
            <p:cNvSpPr txBox="1">
              <a:spLocks noChangeArrowheads="1"/>
            </p:cNvSpPr>
            <p:nvPr/>
          </p:nvSpPr>
          <p:spPr bwMode="auto">
            <a:xfrm>
              <a:off x="3749" y="2674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67" name="Text Box 25"/>
            <p:cNvSpPr txBox="1">
              <a:spLocks noChangeArrowheads="1"/>
            </p:cNvSpPr>
            <p:nvPr/>
          </p:nvSpPr>
          <p:spPr bwMode="auto">
            <a:xfrm>
              <a:off x="3216" y="2351"/>
              <a:ext cx="267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68" name="Text Box 26"/>
            <p:cNvSpPr txBox="1">
              <a:spLocks noChangeArrowheads="1"/>
            </p:cNvSpPr>
            <p:nvPr/>
          </p:nvSpPr>
          <p:spPr bwMode="auto">
            <a:xfrm>
              <a:off x="3216" y="2674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69" name="Text Box 27"/>
            <p:cNvSpPr txBox="1">
              <a:spLocks noChangeArrowheads="1"/>
            </p:cNvSpPr>
            <p:nvPr/>
          </p:nvSpPr>
          <p:spPr bwMode="auto">
            <a:xfrm>
              <a:off x="2949" y="2351"/>
              <a:ext cx="267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70" name="Text Box 28"/>
            <p:cNvSpPr txBox="1">
              <a:spLocks noChangeArrowheads="1"/>
            </p:cNvSpPr>
            <p:nvPr/>
          </p:nvSpPr>
          <p:spPr bwMode="auto">
            <a:xfrm>
              <a:off x="2949" y="2674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71" name="Text Box 29"/>
            <p:cNvSpPr txBox="1">
              <a:spLocks noChangeArrowheads="1"/>
            </p:cNvSpPr>
            <p:nvPr/>
          </p:nvSpPr>
          <p:spPr bwMode="auto">
            <a:xfrm>
              <a:off x="3483" y="2351"/>
              <a:ext cx="266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72" name="Text Box 30"/>
            <p:cNvSpPr txBox="1">
              <a:spLocks noChangeArrowheads="1"/>
            </p:cNvSpPr>
            <p:nvPr/>
          </p:nvSpPr>
          <p:spPr bwMode="auto">
            <a:xfrm>
              <a:off x="3483" y="2674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73" name="Text Box 31"/>
            <p:cNvSpPr txBox="1">
              <a:spLocks noChangeArrowheads="1"/>
            </p:cNvSpPr>
            <p:nvPr/>
          </p:nvSpPr>
          <p:spPr bwMode="auto">
            <a:xfrm>
              <a:off x="2683" y="2351"/>
              <a:ext cx="266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74" name="Text Box 32"/>
            <p:cNvSpPr txBox="1">
              <a:spLocks noChangeArrowheads="1"/>
            </p:cNvSpPr>
            <p:nvPr/>
          </p:nvSpPr>
          <p:spPr bwMode="auto">
            <a:xfrm>
              <a:off x="2683" y="2674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75" name="Text Box 33"/>
            <p:cNvSpPr txBox="1">
              <a:spLocks noChangeArrowheads="1"/>
            </p:cNvSpPr>
            <p:nvPr/>
          </p:nvSpPr>
          <p:spPr bwMode="auto">
            <a:xfrm>
              <a:off x="2150" y="2351"/>
              <a:ext cx="266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76" name="Text Box 34"/>
            <p:cNvSpPr txBox="1">
              <a:spLocks noChangeArrowheads="1"/>
            </p:cNvSpPr>
            <p:nvPr/>
          </p:nvSpPr>
          <p:spPr bwMode="auto">
            <a:xfrm>
              <a:off x="2150" y="2674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77" name="Text Box 35"/>
            <p:cNvSpPr txBox="1">
              <a:spLocks noChangeArrowheads="1"/>
            </p:cNvSpPr>
            <p:nvPr/>
          </p:nvSpPr>
          <p:spPr bwMode="auto">
            <a:xfrm>
              <a:off x="1883" y="2351"/>
              <a:ext cx="267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78" name="Text Box 36"/>
            <p:cNvSpPr txBox="1">
              <a:spLocks noChangeArrowheads="1"/>
            </p:cNvSpPr>
            <p:nvPr/>
          </p:nvSpPr>
          <p:spPr bwMode="auto">
            <a:xfrm>
              <a:off x="1883" y="2674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79" name="Text Box 37"/>
            <p:cNvSpPr txBox="1">
              <a:spLocks noChangeArrowheads="1"/>
            </p:cNvSpPr>
            <p:nvPr/>
          </p:nvSpPr>
          <p:spPr bwMode="auto">
            <a:xfrm>
              <a:off x="2416" y="2351"/>
              <a:ext cx="267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80" name="Text Box 38"/>
            <p:cNvSpPr txBox="1">
              <a:spLocks noChangeArrowheads="1"/>
            </p:cNvSpPr>
            <p:nvPr/>
          </p:nvSpPr>
          <p:spPr bwMode="auto">
            <a:xfrm>
              <a:off x="2416" y="2674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81" name="Text Box 39"/>
            <p:cNvSpPr txBox="1">
              <a:spLocks noChangeArrowheads="1"/>
            </p:cNvSpPr>
            <p:nvPr/>
          </p:nvSpPr>
          <p:spPr bwMode="auto">
            <a:xfrm>
              <a:off x="1616" y="2351"/>
              <a:ext cx="267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_tradnl" sz="900" dirty="0">
                <a:latin typeface="+mj-lt"/>
              </a:endParaRPr>
            </a:p>
            <a:p>
              <a:pPr algn="ctr">
                <a:lnSpc>
                  <a:spcPct val="50000"/>
                </a:lnSpc>
                <a:spcAft>
                  <a:spcPct val="10000"/>
                </a:spcAft>
              </a:pPr>
              <a:endParaRPr lang="es-ES_tradnl" sz="2400" dirty="0">
                <a:latin typeface="+mj-lt"/>
              </a:endParaRPr>
            </a:p>
          </p:txBody>
        </p:sp>
        <p:sp>
          <p:nvSpPr>
            <p:cNvPr id="82" name="Text Box 40"/>
            <p:cNvSpPr txBox="1">
              <a:spLocks noChangeArrowheads="1"/>
            </p:cNvSpPr>
            <p:nvPr/>
          </p:nvSpPr>
          <p:spPr bwMode="auto">
            <a:xfrm>
              <a:off x="1616" y="2674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83" name="Text Box 41"/>
            <p:cNvSpPr txBox="1">
              <a:spLocks noChangeArrowheads="1"/>
            </p:cNvSpPr>
            <p:nvPr/>
          </p:nvSpPr>
          <p:spPr bwMode="auto">
            <a:xfrm>
              <a:off x="1350" y="2351"/>
              <a:ext cx="266" cy="322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84" name="Text Box 42"/>
            <p:cNvSpPr txBox="1">
              <a:spLocks noChangeArrowheads="1"/>
            </p:cNvSpPr>
            <p:nvPr/>
          </p:nvSpPr>
          <p:spPr bwMode="auto">
            <a:xfrm>
              <a:off x="1350" y="2674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85" name="Text Box 43"/>
            <p:cNvSpPr txBox="1">
              <a:spLocks noChangeArrowheads="1"/>
            </p:cNvSpPr>
            <p:nvPr/>
          </p:nvSpPr>
          <p:spPr bwMode="auto">
            <a:xfrm>
              <a:off x="3750" y="2027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86" name="Text Box 44"/>
            <p:cNvSpPr txBox="1">
              <a:spLocks noChangeArrowheads="1"/>
            </p:cNvSpPr>
            <p:nvPr/>
          </p:nvSpPr>
          <p:spPr bwMode="auto">
            <a:xfrm>
              <a:off x="3216" y="2027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87" name="Text Box 45"/>
            <p:cNvSpPr txBox="1">
              <a:spLocks noChangeArrowheads="1"/>
            </p:cNvSpPr>
            <p:nvPr/>
          </p:nvSpPr>
          <p:spPr bwMode="auto">
            <a:xfrm>
              <a:off x="2950" y="2027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88" name="Text Box 46"/>
            <p:cNvSpPr txBox="1">
              <a:spLocks noChangeArrowheads="1"/>
            </p:cNvSpPr>
            <p:nvPr/>
          </p:nvSpPr>
          <p:spPr bwMode="auto">
            <a:xfrm>
              <a:off x="3483" y="2027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89" name="Text Box 47"/>
            <p:cNvSpPr txBox="1">
              <a:spLocks noChangeArrowheads="1"/>
            </p:cNvSpPr>
            <p:nvPr/>
          </p:nvSpPr>
          <p:spPr bwMode="auto">
            <a:xfrm>
              <a:off x="2683" y="2027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90" name="Text Box 48"/>
            <p:cNvSpPr txBox="1">
              <a:spLocks noChangeArrowheads="1"/>
            </p:cNvSpPr>
            <p:nvPr/>
          </p:nvSpPr>
          <p:spPr bwMode="auto">
            <a:xfrm>
              <a:off x="2150" y="2027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91" name="Text Box 49"/>
            <p:cNvSpPr txBox="1">
              <a:spLocks noChangeArrowheads="1"/>
            </p:cNvSpPr>
            <p:nvPr/>
          </p:nvSpPr>
          <p:spPr bwMode="auto">
            <a:xfrm>
              <a:off x="1883" y="2027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92" name="Text Box 50"/>
            <p:cNvSpPr txBox="1">
              <a:spLocks noChangeArrowheads="1"/>
            </p:cNvSpPr>
            <p:nvPr/>
          </p:nvSpPr>
          <p:spPr bwMode="auto">
            <a:xfrm>
              <a:off x="2416" y="2027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93" name="Text Box 51"/>
            <p:cNvSpPr txBox="1">
              <a:spLocks noChangeArrowheads="1"/>
            </p:cNvSpPr>
            <p:nvPr/>
          </p:nvSpPr>
          <p:spPr bwMode="auto">
            <a:xfrm>
              <a:off x="1617" y="2027"/>
              <a:ext cx="266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94" name="Text Box 52"/>
            <p:cNvSpPr txBox="1">
              <a:spLocks noChangeArrowheads="1"/>
            </p:cNvSpPr>
            <p:nvPr/>
          </p:nvSpPr>
          <p:spPr bwMode="auto">
            <a:xfrm>
              <a:off x="1350" y="2027"/>
              <a:ext cx="267" cy="323"/>
            </a:xfrm>
            <a:prstGeom prst="rect">
              <a:avLst/>
            </a:prstGeom>
            <a:solidFill>
              <a:srgbClr val="FF66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</p:grpSp>
      <p:grpSp>
        <p:nvGrpSpPr>
          <p:cNvPr id="95" name="Group 53"/>
          <p:cNvGrpSpPr>
            <a:grpSpLocks/>
          </p:cNvGrpSpPr>
          <p:nvPr/>
        </p:nvGrpSpPr>
        <p:grpSpPr bwMode="auto">
          <a:xfrm>
            <a:off x="5859463" y="1743075"/>
            <a:ext cx="1897062" cy="220663"/>
            <a:chOff x="3557" y="1698"/>
            <a:chExt cx="1182" cy="121"/>
          </a:xfrm>
        </p:grpSpPr>
        <p:sp>
          <p:nvSpPr>
            <p:cNvPr id="96" name="Text Box 54"/>
            <p:cNvSpPr txBox="1">
              <a:spLocks noChangeArrowheads="1"/>
            </p:cNvSpPr>
            <p:nvPr/>
          </p:nvSpPr>
          <p:spPr bwMode="auto">
            <a:xfrm>
              <a:off x="4354" y="1698"/>
              <a:ext cx="192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p</a:t>
              </a:r>
              <a:r>
                <a:rPr lang="es-ES_tradnl" baseline="30000" dirty="0">
                  <a:latin typeface="+mj-lt"/>
                </a:rPr>
                <a:t>5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97" name="Text Box 55"/>
            <p:cNvSpPr txBox="1">
              <a:spLocks noChangeArrowheads="1"/>
            </p:cNvSpPr>
            <p:nvPr/>
          </p:nvSpPr>
          <p:spPr bwMode="auto">
            <a:xfrm>
              <a:off x="4161" y="1698"/>
              <a:ext cx="193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p</a:t>
              </a:r>
              <a:r>
                <a:rPr lang="es-ES_tradnl" baseline="30000" dirty="0">
                  <a:latin typeface="+mj-lt"/>
                </a:rPr>
                <a:t>4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98" name="Text Box 56"/>
            <p:cNvSpPr txBox="1">
              <a:spLocks noChangeArrowheads="1"/>
            </p:cNvSpPr>
            <p:nvPr/>
          </p:nvSpPr>
          <p:spPr bwMode="auto">
            <a:xfrm>
              <a:off x="4546" y="1698"/>
              <a:ext cx="193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p</a:t>
              </a:r>
              <a:r>
                <a:rPr lang="es-ES_tradnl" baseline="30000" dirty="0">
                  <a:latin typeface="+mj-lt"/>
                </a:rPr>
                <a:t>6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99" name="Text Box 57"/>
            <p:cNvSpPr txBox="1">
              <a:spLocks noChangeArrowheads="1"/>
            </p:cNvSpPr>
            <p:nvPr/>
          </p:nvSpPr>
          <p:spPr bwMode="auto">
            <a:xfrm>
              <a:off x="3968" y="1698"/>
              <a:ext cx="193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p</a:t>
              </a:r>
              <a:r>
                <a:rPr lang="es-ES_tradnl" baseline="30000" dirty="0">
                  <a:latin typeface="+mj-lt"/>
                </a:rPr>
                <a:t>3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100" name="Text Box 58"/>
            <p:cNvSpPr txBox="1">
              <a:spLocks noChangeArrowheads="1"/>
            </p:cNvSpPr>
            <p:nvPr/>
          </p:nvSpPr>
          <p:spPr bwMode="auto">
            <a:xfrm>
              <a:off x="3557" y="1698"/>
              <a:ext cx="193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 p</a:t>
              </a:r>
              <a:r>
                <a:rPr lang="es-ES_tradnl" baseline="30000" dirty="0">
                  <a:latin typeface="+mj-lt"/>
                </a:rPr>
                <a:t>1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101" name="Text Box 59"/>
            <p:cNvSpPr txBox="1">
              <a:spLocks noChangeArrowheads="1"/>
            </p:cNvSpPr>
            <p:nvPr/>
          </p:nvSpPr>
          <p:spPr bwMode="auto">
            <a:xfrm>
              <a:off x="3763" y="1703"/>
              <a:ext cx="192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p</a:t>
              </a:r>
              <a:r>
                <a:rPr lang="es-ES_tradnl" baseline="30000" dirty="0">
                  <a:latin typeface="+mj-lt"/>
                </a:rPr>
                <a:t>2</a:t>
              </a:r>
              <a:endParaRPr lang="es-ES_tradnl" dirty="0">
                <a:latin typeface="+mj-lt"/>
              </a:endParaRPr>
            </a:p>
          </p:txBody>
        </p:sp>
      </p:grpSp>
      <p:grpSp>
        <p:nvGrpSpPr>
          <p:cNvPr id="102" name="Group 60"/>
          <p:cNvGrpSpPr>
            <a:grpSpLocks/>
          </p:cNvGrpSpPr>
          <p:nvPr/>
        </p:nvGrpSpPr>
        <p:grpSpPr bwMode="auto">
          <a:xfrm>
            <a:off x="5905500" y="2066925"/>
            <a:ext cx="1835150" cy="1857375"/>
            <a:chOff x="3896" y="1295"/>
            <a:chExt cx="1600" cy="1618"/>
          </a:xfrm>
        </p:grpSpPr>
        <p:sp>
          <p:nvSpPr>
            <p:cNvPr id="103" name="Text Box 61"/>
            <p:cNvSpPr txBox="1">
              <a:spLocks noChangeArrowheads="1"/>
            </p:cNvSpPr>
            <p:nvPr/>
          </p:nvSpPr>
          <p:spPr bwMode="auto">
            <a:xfrm>
              <a:off x="4963" y="1619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04" name="Text Box 62"/>
            <p:cNvSpPr txBox="1">
              <a:spLocks noChangeArrowheads="1"/>
            </p:cNvSpPr>
            <p:nvPr/>
          </p:nvSpPr>
          <p:spPr bwMode="auto">
            <a:xfrm>
              <a:off x="4963" y="2267"/>
              <a:ext cx="266" cy="322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05" name="Text Box 63"/>
            <p:cNvSpPr txBox="1">
              <a:spLocks noChangeArrowheads="1"/>
            </p:cNvSpPr>
            <p:nvPr/>
          </p:nvSpPr>
          <p:spPr bwMode="auto">
            <a:xfrm>
              <a:off x="4963" y="2590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06" name="Text Box 64"/>
            <p:cNvSpPr txBox="1">
              <a:spLocks noChangeArrowheads="1"/>
            </p:cNvSpPr>
            <p:nvPr/>
          </p:nvSpPr>
          <p:spPr bwMode="auto">
            <a:xfrm>
              <a:off x="4696" y="1619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07" name="Text Box 65"/>
            <p:cNvSpPr txBox="1">
              <a:spLocks noChangeArrowheads="1"/>
            </p:cNvSpPr>
            <p:nvPr/>
          </p:nvSpPr>
          <p:spPr bwMode="auto">
            <a:xfrm>
              <a:off x="4696" y="2590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08" name="Text Box 66"/>
            <p:cNvSpPr txBox="1">
              <a:spLocks noChangeArrowheads="1"/>
            </p:cNvSpPr>
            <p:nvPr/>
          </p:nvSpPr>
          <p:spPr bwMode="auto">
            <a:xfrm>
              <a:off x="5229" y="1619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09" name="Text Box 67"/>
            <p:cNvSpPr txBox="1">
              <a:spLocks noChangeArrowheads="1"/>
            </p:cNvSpPr>
            <p:nvPr/>
          </p:nvSpPr>
          <p:spPr bwMode="auto">
            <a:xfrm>
              <a:off x="5229" y="2267"/>
              <a:ext cx="267" cy="322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0" name="Text Box 68"/>
            <p:cNvSpPr txBox="1">
              <a:spLocks noChangeArrowheads="1"/>
            </p:cNvSpPr>
            <p:nvPr/>
          </p:nvSpPr>
          <p:spPr bwMode="auto">
            <a:xfrm>
              <a:off x="5229" y="2590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1" name="Text Box 69"/>
            <p:cNvSpPr txBox="1">
              <a:spLocks noChangeArrowheads="1"/>
            </p:cNvSpPr>
            <p:nvPr/>
          </p:nvSpPr>
          <p:spPr bwMode="auto">
            <a:xfrm>
              <a:off x="4429" y="1619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2" name="Text Box 70"/>
            <p:cNvSpPr txBox="1">
              <a:spLocks noChangeArrowheads="1"/>
            </p:cNvSpPr>
            <p:nvPr/>
          </p:nvSpPr>
          <p:spPr bwMode="auto">
            <a:xfrm>
              <a:off x="4963" y="1295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3" name="Text Box 71"/>
            <p:cNvSpPr txBox="1">
              <a:spLocks noChangeArrowheads="1"/>
            </p:cNvSpPr>
            <p:nvPr/>
          </p:nvSpPr>
          <p:spPr bwMode="auto">
            <a:xfrm>
              <a:off x="4696" y="1295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4" name="Text Box 72"/>
            <p:cNvSpPr txBox="1">
              <a:spLocks noChangeArrowheads="1"/>
            </p:cNvSpPr>
            <p:nvPr/>
          </p:nvSpPr>
          <p:spPr bwMode="auto">
            <a:xfrm>
              <a:off x="5229" y="1295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5" name="Text Box 73"/>
            <p:cNvSpPr txBox="1">
              <a:spLocks noChangeArrowheads="1"/>
            </p:cNvSpPr>
            <p:nvPr/>
          </p:nvSpPr>
          <p:spPr bwMode="auto">
            <a:xfrm>
              <a:off x="4429" y="1295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6" name="Text Box 74"/>
            <p:cNvSpPr txBox="1">
              <a:spLocks noChangeArrowheads="1"/>
            </p:cNvSpPr>
            <p:nvPr/>
          </p:nvSpPr>
          <p:spPr bwMode="auto">
            <a:xfrm>
              <a:off x="4429" y="2267"/>
              <a:ext cx="267" cy="322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7" name="Text Box 75"/>
            <p:cNvSpPr txBox="1">
              <a:spLocks noChangeArrowheads="1"/>
            </p:cNvSpPr>
            <p:nvPr/>
          </p:nvSpPr>
          <p:spPr bwMode="auto">
            <a:xfrm>
              <a:off x="4429" y="2590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8" name="Text Box 76"/>
            <p:cNvSpPr txBox="1">
              <a:spLocks noChangeArrowheads="1"/>
            </p:cNvSpPr>
            <p:nvPr/>
          </p:nvSpPr>
          <p:spPr bwMode="auto">
            <a:xfrm>
              <a:off x="3896" y="1619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19" name="Text Box 77"/>
            <p:cNvSpPr txBox="1">
              <a:spLocks noChangeArrowheads="1"/>
            </p:cNvSpPr>
            <p:nvPr/>
          </p:nvSpPr>
          <p:spPr bwMode="auto">
            <a:xfrm>
              <a:off x="3896" y="1295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20" name="Text Box 78"/>
            <p:cNvSpPr txBox="1">
              <a:spLocks noChangeArrowheads="1"/>
            </p:cNvSpPr>
            <p:nvPr/>
          </p:nvSpPr>
          <p:spPr bwMode="auto">
            <a:xfrm>
              <a:off x="4163" y="1619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21" name="Text Box 79"/>
            <p:cNvSpPr txBox="1">
              <a:spLocks noChangeArrowheads="1"/>
            </p:cNvSpPr>
            <p:nvPr/>
          </p:nvSpPr>
          <p:spPr bwMode="auto">
            <a:xfrm>
              <a:off x="4163" y="1295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22" name="Text Box 80"/>
            <p:cNvSpPr txBox="1">
              <a:spLocks noChangeArrowheads="1"/>
            </p:cNvSpPr>
            <p:nvPr/>
          </p:nvSpPr>
          <p:spPr bwMode="auto">
            <a:xfrm>
              <a:off x="4163" y="2267"/>
              <a:ext cx="266" cy="322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23" name="Text Box 81"/>
            <p:cNvSpPr txBox="1">
              <a:spLocks noChangeArrowheads="1"/>
            </p:cNvSpPr>
            <p:nvPr/>
          </p:nvSpPr>
          <p:spPr bwMode="auto">
            <a:xfrm>
              <a:off x="4163" y="2590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24" name="Text Box 82"/>
            <p:cNvSpPr txBox="1">
              <a:spLocks noChangeArrowheads="1"/>
            </p:cNvSpPr>
            <p:nvPr/>
          </p:nvSpPr>
          <p:spPr bwMode="auto">
            <a:xfrm>
              <a:off x="3896" y="2267"/>
              <a:ext cx="267" cy="322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25" name="Text Box 83"/>
            <p:cNvSpPr txBox="1">
              <a:spLocks noChangeArrowheads="1"/>
            </p:cNvSpPr>
            <p:nvPr/>
          </p:nvSpPr>
          <p:spPr bwMode="auto">
            <a:xfrm>
              <a:off x="3896" y="2590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26" name="Text Box 84"/>
            <p:cNvSpPr txBox="1">
              <a:spLocks noChangeArrowheads="1"/>
            </p:cNvSpPr>
            <p:nvPr/>
          </p:nvSpPr>
          <p:spPr bwMode="auto">
            <a:xfrm>
              <a:off x="4963" y="1943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27" name="Text Box 85"/>
            <p:cNvSpPr txBox="1">
              <a:spLocks noChangeArrowheads="1"/>
            </p:cNvSpPr>
            <p:nvPr/>
          </p:nvSpPr>
          <p:spPr bwMode="auto">
            <a:xfrm>
              <a:off x="4696" y="1943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28" name="Text Box 86"/>
            <p:cNvSpPr txBox="1">
              <a:spLocks noChangeArrowheads="1"/>
            </p:cNvSpPr>
            <p:nvPr/>
          </p:nvSpPr>
          <p:spPr bwMode="auto">
            <a:xfrm>
              <a:off x="5229" y="1943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29" name="Text Box 87"/>
            <p:cNvSpPr txBox="1">
              <a:spLocks noChangeArrowheads="1"/>
            </p:cNvSpPr>
            <p:nvPr/>
          </p:nvSpPr>
          <p:spPr bwMode="auto">
            <a:xfrm>
              <a:off x="4429" y="1943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30" name="Text Box 88"/>
            <p:cNvSpPr txBox="1">
              <a:spLocks noChangeArrowheads="1"/>
            </p:cNvSpPr>
            <p:nvPr/>
          </p:nvSpPr>
          <p:spPr bwMode="auto">
            <a:xfrm>
              <a:off x="3896" y="1943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31" name="Text Box 89"/>
            <p:cNvSpPr txBox="1">
              <a:spLocks noChangeArrowheads="1"/>
            </p:cNvSpPr>
            <p:nvPr/>
          </p:nvSpPr>
          <p:spPr bwMode="auto">
            <a:xfrm>
              <a:off x="4163" y="1943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32" name="Text Box 90"/>
            <p:cNvSpPr txBox="1">
              <a:spLocks noChangeArrowheads="1"/>
            </p:cNvSpPr>
            <p:nvPr/>
          </p:nvSpPr>
          <p:spPr bwMode="auto">
            <a:xfrm>
              <a:off x="4696" y="2267"/>
              <a:ext cx="267" cy="322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</p:grpSp>
      <p:sp>
        <p:nvSpPr>
          <p:cNvPr id="134" name="Text Box 92"/>
          <p:cNvSpPr txBox="1">
            <a:spLocks noChangeArrowheads="1"/>
          </p:cNvSpPr>
          <p:nvPr/>
        </p:nvSpPr>
        <p:spPr bwMode="auto">
          <a:xfrm>
            <a:off x="7418384" y="1349375"/>
            <a:ext cx="322181" cy="369888"/>
          </a:xfrm>
          <a:prstGeom prst="rect">
            <a:avLst/>
          </a:prstGeom>
          <a:solidFill>
            <a:srgbClr val="FF66FF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8000" rIns="0" bIns="36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endParaRPr lang="es-ES" dirty="0">
              <a:latin typeface="+mj-lt"/>
            </a:endParaRPr>
          </a:p>
        </p:txBody>
      </p:sp>
      <p:sp>
        <p:nvSpPr>
          <p:cNvPr id="135" name="Text Box 93"/>
          <p:cNvSpPr txBox="1">
            <a:spLocks noChangeArrowheads="1"/>
          </p:cNvSpPr>
          <p:nvPr/>
        </p:nvSpPr>
        <p:spPr bwMode="auto">
          <a:xfrm>
            <a:off x="7467600" y="1377950"/>
            <a:ext cx="228600" cy="120650"/>
          </a:xfrm>
          <a:prstGeom prst="rect">
            <a:avLst/>
          </a:prstGeom>
          <a:solidFill>
            <a:srgbClr val="FF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8000" rIns="0" bIns="36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s-ES_tradnl" dirty="0">
                <a:latin typeface="+mj-lt"/>
              </a:rPr>
              <a:t>s</a:t>
            </a:r>
            <a:r>
              <a:rPr lang="es-ES_tradnl" baseline="30000" dirty="0">
                <a:latin typeface="+mj-lt"/>
              </a:rPr>
              <a:t>2</a:t>
            </a:r>
            <a:endParaRPr lang="es-ES_tradnl" dirty="0">
              <a:latin typeface="+mj-lt"/>
            </a:endParaRPr>
          </a:p>
        </p:txBody>
      </p:sp>
      <p:grpSp>
        <p:nvGrpSpPr>
          <p:cNvPr id="136" name="Group 94"/>
          <p:cNvGrpSpPr>
            <a:grpSpLocks/>
          </p:cNvGrpSpPr>
          <p:nvPr/>
        </p:nvGrpSpPr>
        <p:grpSpPr bwMode="auto">
          <a:xfrm>
            <a:off x="2074863" y="5099050"/>
            <a:ext cx="4286250" cy="741363"/>
            <a:chOff x="1630" y="3439"/>
            <a:chExt cx="3737" cy="646"/>
          </a:xfrm>
        </p:grpSpPr>
        <p:sp>
          <p:nvSpPr>
            <p:cNvPr id="137" name="Text Box 95"/>
            <p:cNvSpPr txBox="1">
              <a:spLocks noChangeArrowheads="1"/>
            </p:cNvSpPr>
            <p:nvPr/>
          </p:nvSpPr>
          <p:spPr bwMode="auto">
            <a:xfrm>
              <a:off x="5100" y="3439"/>
              <a:ext cx="267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_tradnl" sz="900" dirty="0">
                <a:latin typeface="+mj-lt"/>
              </a:endParaRPr>
            </a:p>
            <a:p>
              <a:pPr algn="ctr">
                <a:lnSpc>
                  <a:spcPct val="75000"/>
                </a:lnSpc>
                <a:spcAft>
                  <a:spcPct val="10000"/>
                </a:spcAft>
              </a:pPr>
              <a:endParaRPr lang="es-ES_tradnl" sz="2400" dirty="0">
                <a:latin typeface="+mj-lt"/>
              </a:endParaRPr>
            </a:p>
          </p:txBody>
        </p:sp>
        <p:sp>
          <p:nvSpPr>
            <p:cNvPr id="138" name="Text Box 96"/>
            <p:cNvSpPr txBox="1">
              <a:spLocks noChangeArrowheads="1"/>
            </p:cNvSpPr>
            <p:nvPr/>
          </p:nvSpPr>
          <p:spPr bwMode="auto">
            <a:xfrm>
              <a:off x="5100" y="3762"/>
              <a:ext cx="267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39" name="Text Box 97"/>
            <p:cNvSpPr txBox="1">
              <a:spLocks noChangeArrowheads="1"/>
            </p:cNvSpPr>
            <p:nvPr/>
          </p:nvSpPr>
          <p:spPr bwMode="auto">
            <a:xfrm>
              <a:off x="4834" y="3439"/>
              <a:ext cx="266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40" name="Text Box 98"/>
            <p:cNvSpPr txBox="1">
              <a:spLocks noChangeArrowheads="1"/>
            </p:cNvSpPr>
            <p:nvPr/>
          </p:nvSpPr>
          <p:spPr bwMode="auto">
            <a:xfrm>
              <a:off x="4834" y="3762"/>
              <a:ext cx="266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41" name="Text Box 99"/>
            <p:cNvSpPr txBox="1">
              <a:spLocks noChangeArrowheads="1"/>
            </p:cNvSpPr>
            <p:nvPr/>
          </p:nvSpPr>
          <p:spPr bwMode="auto">
            <a:xfrm>
              <a:off x="4567" y="3439"/>
              <a:ext cx="267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42" name="Text Box 100"/>
            <p:cNvSpPr txBox="1">
              <a:spLocks noChangeArrowheads="1"/>
            </p:cNvSpPr>
            <p:nvPr/>
          </p:nvSpPr>
          <p:spPr bwMode="auto">
            <a:xfrm>
              <a:off x="4567" y="3762"/>
              <a:ext cx="267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43" name="Text Box 101"/>
            <p:cNvSpPr txBox="1">
              <a:spLocks noChangeArrowheads="1"/>
            </p:cNvSpPr>
            <p:nvPr/>
          </p:nvSpPr>
          <p:spPr bwMode="auto">
            <a:xfrm>
              <a:off x="4034" y="3439"/>
              <a:ext cx="266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44" name="Text Box 102"/>
            <p:cNvSpPr txBox="1">
              <a:spLocks noChangeArrowheads="1"/>
            </p:cNvSpPr>
            <p:nvPr/>
          </p:nvSpPr>
          <p:spPr bwMode="auto">
            <a:xfrm>
              <a:off x="4034" y="3762"/>
              <a:ext cx="266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700" dirty="0">
                <a:latin typeface="+mj-lt"/>
              </a:endParaRPr>
            </a:p>
          </p:txBody>
        </p:sp>
        <p:sp>
          <p:nvSpPr>
            <p:cNvPr id="145" name="Text Box 103"/>
            <p:cNvSpPr txBox="1">
              <a:spLocks noChangeArrowheads="1"/>
            </p:cNvSpPr>
            <p:nvPr/>
          </p:nvSpPr>
          <p:spPr bwMode="auto">
            <a:xfrm>
              <a:off x="3767" y="3439"/>
              <a:ext cx="267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46" name="Text Box 104"/>
            <p:cNvSpPr txBox="1">
              <a:spLocks noChangeArrowheads="1"/>
            </p:cNvSpPr>
            <p:nvPr/>
          </p:nvSpPr>
          <p:spPr bwMode="auto">
            <a:xfrm>
              <a:off x="3767" y="3762"/>
              <a:ext cx="267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47" name="Text Box 105"/>
            <p:cNvSpPr txBox="1">
              <a:spLocks noChangeArrowheads="1"/>
            </p:cNvSpPr>
            <p:nvPr/>
          </p:nvSpPr>
          <p:spPr bwMode="auto">
            <a:xfrm>
              <a:off x="4300" y="3439"/>
              <a:ext cx="267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48" name="Text Box 106"/>
            <p:cNvSpPr txBox="1">
              <a:spLocks noChangeArrowheads="1"/>
            </p:cNvSpPr>
            <p:nvPr/>
          </p:nvSpPr>
          <p:spPr bwMode="auto">
            <a:xfrm>
              <a:off x="4300" y="3762"/>
              <a:ext cx="267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49" name="Text Box 107"/>
            <p:cNvSpPr txBox="1">
              <a:spLocks noChangeArrowheads="1"/>
            </p:cNvSpPr>
            <p:nvPr/>
          </p:nvSpPr>
          <p:spPr bwMode="auto">
            <a:xfrm>
              <a:off x="3501" y="3439"/>
              <a:ext cx="266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0" name="Text Box 108"/>
            <p:cNvSpPr txBox="1">
              <a:spLocks noChangeArrowheads="1"/>
            </p:cNvSpPr>
            <p:nvPr/>
          </p:nvSpPr>
          <p:spPr bwMode="auto">
            <a:xfrm>
              <a:off x="3501" y="3762"/>
              <a:ext cx="266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1" name="Text Box 109"/>
            <p:cNvSpPr txBox="1">
              <a:spLocks noChangeArrowheads="1"/>
            </p:cNvSpPr>
            <p:nvPr/>
          </p:nvSpPr>
          <p:spPr bwMode="auto">
            <a:xfrm>
              <a:off x="2967" y="3439"/>
              <a:ext cx="267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2" name="Text Box 110"/>
            <p:cNvSpPr txBox="1">
              <a:spLocks noChangeArrowheads="1"/>
            </p:cNvSpPr>
            <p:nvPr/>
          </p:nvSpPr>
          <p:spPr bwMode="auto">
            <a:xfrm>
              <a:off x="2967" y="3762"/>
              <a:ext cx="267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3" name="Text Box 111"/>
            <p:cNvSpPr txBox="1">
              <a:spLocks noChangeArrowheads="1"/>
            </p:cNvSpPr>
            <p:nvPr/>
          </p:nvSpPr>
          <p:spPr bwMode="auto">
            <a:xfrm>
              <a:off x="2701" y="3439"/>
              <a:ext cx="266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4" name="Text Box 112"/>
            <p:cNvSpPr txBox="1">
              <a:spLocks noChangeArrowheads="1"/>
            </p:cNvSpPr>
            <p:nvPr/>
          </p:nvSpPr>
          <p:spPr bwMode="auto">
            <a:xfrm>
              <a:off x="2701" y="3762"/>
              <a:ext cx="266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5" name="Text Box 113"/>
            <p:cNvSpPr txBox="1">
              <a:spLocks noChangeArrowheads="1"/>
            </p:cNvSpPr>
            <p:nvPr/>
          </p:nvSpPr>
          <p:spPr bwMode="auto">
            <a:xfrm>
              <a:off x="3234" y="3439"/>
              <a:ext cx="267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6" name="Text Box 114"/>
            <p:cNvSpPr txBox="1">
              <a:spLocks noChangeArrowheads="1"/>
            </p:cNvSpPr>
            <p:nvPr/>
          </p:nvSpPr>
          <p:spPr bwMode="auto">
            <a:xfrm>
              <a:off x="3234" y="3762"/>
              <a:ext cx="267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7" name="Text Box 115"/>
            <p:cNvSpPr txBox="1">
              <a:spLocks noChangeArrowheads="1"/>
            </p:cNvSpPr>
            <p:nvPr/>
          </p:nvSpPr>
          <p:spPr bwMode="auto">
            <a:xfrm>
              <a:off x="2434" y="3439"/>
              <a:ext cx="267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8" name="Text Box 116"/>
            <p:cNvSpPr txBox="1">
              <a:spLocks noChangeArrowheads="1"/>
            </p:cNvSpPr>
            <p:nvPr/>
          </p:nvSpPr>
          <p:spPr bwMode="auto">
            <a:xfrm>
              <a:off x="2434" y="3762"/>
              <a:ext cx="267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59" name="Text Box 117"/>
            <p:cNvSpPr txBox="1">
              <a:spLocks noChangeArrowheads="1"/>
            </p:cNvSpPr>
            <p:nvPr/>
          </p:nvSpPr>
          <p:spPr bwMode="auto">
            <a:xfrm>
              <a:off x="1901" y="3439"/>
              <a:ext cx="266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60" name="Text Box 118"/>
            <p:cNvSpPr txBox="1">
              <a:spLocks noChangeArrowheads="1"/>
            </p:cNvSpPr>
            <p:nvPr/>
          </p:nvSpPr>
          <p:spPr bwMode="auto">
            <a:xfrm>
              <a:off x="1901" y="3762"/>
              <a:ext cx="266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grpSp>
          <p:nvGrpSpPr>
            <p:cNvPr id="161" name="Group 119"/>
            <p:cNvGrpSpPr>
              <a:grpSpLocks/>
            </p:cNvGrpSpPr>
            <p:nvPr/>
          </p:nvGrpSpPr>
          <p:grpSpPr bwMode="auto">
            <a:xfrm>
              <a:off x="1630" y="3439"/>
              <a:ext cx="271" cy="646"/>
              <a:chOff x="1212" y="2981"/>
              <a:chExt cx="270" cy="635"/>
            </a:xfrm>
          </p:grpSpPr>
          <p:sp>
            <p:nvSpPr>
              <p:cNvPr id="164" name="Text Box 120"/>
              <p:cNvSpPr txBox="1">
                <a:spLocks noChangeArrowheads="1"/>
              </p:cNvSpPr>
              <p:nvPr/>
            </p:nvSpPr>
            <p:spPr bwMode="auto">
              <a:xfrm>
                <a:off x="1212" y="2981"/>
                <a:ext cx="270" cy="317"/>
              </a:xfrm>
              <a:prstGeom prst="rect">
                <a:avLst/>
              </a:prstGeom>
              <a:solidFill>
                <a:srgbClr val="00FF00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endParaRPr lang="es-ES" sz="2400" dirty="0">
                  <a:latin typeface="+mj-lt"/>
                </a:endParaRPr>
              </a:p>
            </p:txBody>
          </p:sp>
          <p:sp>
            <p:nvSpPr>
              <p:cNvPr id="165" name="Text Box 121"/>
              <p:cNvSpPr txBox="1">
                <a:spLocks noChangeArrowheads="1"/>
              </p:cNvSpPr>
              <p:nvPr/>
            </p:nvSpPr>
            <p:spPr bwMode="auto">
              <a:xfrm>
                <a:off x="1212" y="3299"/>
                <a:ext cx="270" cy="317"/>
              </a:xfrm>
              <a:prstGeom prst="rect">
                <a:avLst/>
              </a:prstGeom>
              <a:solidFill>
                <a:srgbClr val="00FF00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endParaRPr lang="es-ES" sz="2400" dirty="0">
                  <a:latin typeface="+mj-lt"/>
                </a:endParaRPr>
              </a:p>
            </p:txBody>
          </p:sp>
        </p:grpSp>
        <p:sp>
          <p:nvSpPr>
            <p:cNvPr id="162" name="Text Box 122"/>
            <p:cNvSpPr txBox="1">
              <a:spLocks noChangeArrowheads="1"/>
            </p:cNvSpPr>
            <p:nvPr/>
          </p:nvSpPr>
          <p:spPr bwMode="auto">
            <a:xfrm>
              <a:off x="2167" y="3439"/>
              <a:ext cx="267" cy="322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63" name="Text Box 123"/>
            <p:cNvSpPr txBox="1">
              <a:spLocks noChangeArrowheads="1"/>
            </p:cNvSpPr>
            <p:nvPr/>
          </p:nvSpPr>
          <p:spPr bwMode="auto">
            <a:xfrm>
              <a:off x="2167" y="3762"/>
              <a:ext cx="267" cy="323"/>
            </a:xfrm>
            <a:prstGeom prst="rect">
              <a:avLst/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</p:grpSp>
      <p:grpSp>
        <p:nvGrpSpPr>
          <p:cNvPr id="166" name="Group 124"/>
          <p:cNvGrpSpPr>
            <a:grpSpLocks/>
          </p:cNvGrpSpPr>
          <p:nvPr/>
        </p:nvGrpSpPr>
        <p:grpSpPr bwMode="auto">
          <a:xfrm>
            <a:off x="2114550" y="4778375"/>
            <a:ext cx="4249738" cy="182563"/>
            <a:chOff x="1588" y="3312"/>
            <a:chExt cx="2677" cy="115"/>
          </a:xfrm>
        </p:grpSpPr>
        <p:grpSp>
          <p:nvGrpSpPr>
            <p:cNvPr id="167" name="Group 125"/>
            <p:cNvGrpSpPr>
              <a:grpSpLocks/>
            </p:cNvGrpSpPr>
            <p:nvPr/>
          </p:nvGrpSpPr>
          <p:grpSpPr bwMode="auto">
            <a:xfrm>
              <a:off x="1588" y="3312"/>
              <a:ext cx="1902" cy="115"/>
              <a:chOff x="1568" y="3336"/>
              <a:chExt cx="1902" cy="115"/>
            </a:xfrm>
          </p:grpSpPr>
          <p:grpSp>
            <p:nvGrpSpPr>
              <p:cNvPr id="173" name="Group 126"/>
              <p:cNvGrpSpPr>
                <a:grpSpLocks/>
              </p:cNvGrpSpPr>
              <p:nvPr/>
            </p:nvGrpSpPr>
            <p:grpSpPr bwMode="auto">
              <a:xfrm>
                <a:off x="2709" y="3336"/>
                <a:ext cx="761" cy="115"/>
                <a:chOff x="2709" y="3336"/>
                <a:chExt cx="761" cy="115"/>
              </a:xfrm>
            </p:grpSpPr>
            <p:sp>
              <p:nvSpPr>
                <p:cNvPr id="180" name="Text Box 127"/>
                <p:cNvSpPr txBox="1">
                  <a:spLocks noChangeArrowheads="1"/>
                </p:cNvSpPr>
                <p:nvPr/>
              </p:nvSpPr>
              <p:spPr bwMode="auto">
                <a:xfrm>
                  <a:off x="3280" y="3336"/>
                  <a:ext cx="190" cy="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18000" rIns="0" bIns="3600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s-ES_tradnl" dirty="0">
                      <a:latin typeface="+mj-lt"/>
                    </a:rPr>
                    <a:t>f</a:t>
                  </a:r>
                  <a:r>
                    <a:rPr lang="es-ES_tradnl" baseline="30000" dirty="0">
                      <a:latin typeface="+mj-lt"/>
                    </a:rPr>
                    <a:t>10</a:t>
                  </a:r>
                  <a:endParaRPr lang="es-ES_tradnl" dirty="0">
                    <a:latin typeface="+mj-lt"/>
                  </a:endParaRPr>
                </a:p>
              </p:txBody>
            </p:sp>
            <p:sp>
              <p:nvSpPr>
                <p:cNvPr id="181" name="Text Box 128"/>
                <p:cNvSpPr txBox="1">
                  <a:spLocks noChangeArrowheads="1"/>
                </p:cNvSpPr>
                <p:nvPr/>
              </p:nvSpPr>
              <p:spPr bwMode="auto">
                <a:xfrm>
                  <a:off x="2899" y="3336"/>
                  <a:ext cx="191" cy="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18000" rIns="0" bIns="3600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s-ES_tradnl" dirty="0">
                      <a:latin typeface="+mj-lt"/>
                    </a:rPr>
                    <a:t>f</a:t>
                  </a:r>
                  <a:r>
                    <a:rPr lang="es-ES_tradnl" sz="800" dirty="0">
                      <a:latin typeface="+mj-lt"/>
                    </a:rPr>
                    <a:t> </a:t>
                  </a:r>
                  <a:r>
                    <a:rPr lang="es-ES_tradnl" baseline="30000" dirty="0">
                      <a:latin typeface="+mj-lt"/>
                    </a:rPr>
                    <a:t>8</a:t>
                  </a:r>
                  <a:endParaRPr lang="es-ES_tradnl" dirty="0">
                    <a:latin typeface="+mj-lt"/>
                  </a:endParaRPr>
                </a:p>
              </p:txBody>
            </p:sp>
            <p:sp>
              <p:nvSpPr>
                <p:cNvPr id="182" name="Text Box 129"/>
                <p:cNvSpPr txBox="1">
                  <a:spLocks noChangeArrowheads="1"/>
                </p:cNvSpPr>
                <p:nvPr/>
              </p:nvSpPr>
              <p:spPr bwMode="auto">
                <a:xfrm>
                  <a:off x="2709" y="3336"/>
                  <a:ext cx="190" cy="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18000" rIns="0" bIns="3600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s-ES_tradnl" dirty="0">
                      <a:latin typeface="+mj-lt"/>
                    </a:rPr>
                    <a:t>f</a:t>
                  </a:r>
                  <a:r>
                    <a:rPr lang="es-ES_tradnl" sz="800" dirty="0">
                      <a:latin typeface="+mj-lt"/>
                    </a:rPr>
                    <a:t> </a:t>
                  </a:r>
                  <a:r>
                    <a:rPr lang="es-ES_tradnl" baseline="30000" dirty="0">
                      <a:latin typeface="+mj-lt"/>
                    </a:rPr>
                    <a:t>7</a:t>
                  </a:r>
                  <a:endParaRPr lang="es-ES_tradnl" dirty="0">
                    <a:latin typeface="+mj-lt"/>
                  </a:endParaRPr>
                </a:p>
              </p:txBody>
            </p:sp>
            <p:sp>
              <p:nvSpPr>
                <p:cNvPr id="183" name="Text Box 130"/>
                <p:cNvSpPr txBox="1">
                  <a:spLocks noChangeArrowheads="1"/>
                </p:cNvSpPr>
                <p:nvPr/>
              </p:nvSpPr>
              <p:spPr bwMode="auto">
                <a:xfrm>
                  <a:off x="3090" y="3336"/>
                  <a:ext cx="190" cy="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18000" rIns="0" bIns="3600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s-ES_tradnl" dirty="0">
                      <a:latin typeface="+mj-lt"/>
                    </a:rPr>
                    <a:t>f</a:t>
                  </a:r>
                  <a:r>
                    <a:rPr lang="es-ES_tradnl" sz="800" dirty="0">
                      <a:latin typeface="+mj-lt"/>
                    </a:rPr>
                    <a:t> </a:t>
                  </a:r>
                  <a:r>
                    <a:rPr lang="es-ES_tradnl" baseline="30000" dirty="0">
                      <a:latin typeface="+mj-lt"/>
                    </a:rPr>
                    <a:t>9</a:t>
                  </a:r>
                  <a:endParaRPr lang="es-ES_tradnl" dirty="0">
                    <a:latin typeface="+mj-lt"/>
                  </a:endParaRPr>
                </a:p>
              </p:txBody>
            </p:sp>
          </p:grpSp>
          <p:sp>
            <p:nvSpPr>
              <p:cNvPr id="174" name="Text Box 131"/>
              <p:cNvSpPr txBox="1">
                <a:spLocks noChangeArrowheads="1"/>
              </p:cNvSpPr>
              <p:nvPr/>
            </p:nvSpPr>
            <p:spPr bwMode="auto">
              <a:xfrm>
                <a:off x="2519" y="3336"/>
                <a:ext cx="190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sz="800" dirty="0">
                    <a:latin typeface="+mj-lt"/>
                  </a:rPr>
                  <a:t> </a:t>
                </a:r>
                <a:r>
                  <a:rPr lang="es-ES_tradnl" baseline="30000" dirty="0">
                    <a:latin typeface="+mj-lt"/>
                  </a:rPr>
                  <a:t>6 </a:t>
                </a:r>
              </a:p>
            </p:txBody>
          </p:sp>
          <p:sp>
            <p:nvSpPr>
              <p:cNvPr id="175" name="Text Box 132"/>
              <p:cNvSpPr txBox="1">
                <a:spLocks noChangeArrowheads="1"/>
              </p:cNvSpPr>
              <p:nvPr/>
            </p:nvSpPr>
            <p:spPr bwMode="auto">
              <a:xfrm>
                <a:off x="2139" y="3336"/>
                <a:ext cx="190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sz="800" dirty="0">
                    <a:latin typeface="+mj-lt"/>
                  </a:rPr>
                  <a:t> </a:t>
                </a:r>
                <a:r>
                  <a:rPr lang="es-ES_tradnl" baseline="30000" dirty="0">
                    <a:latin typeface="+mj-lt"/>
                  </a:rPr>
                  <a:t>4</a:t>
                </a:r>
                <a:endParaRPr lang="es-ES_tradnl" dirty="0">
                  <a:latin typeface="+mj-lt"/>
                </a:endParaRPr>
              </a:p>
            </p:txBody>
          </p:sp>
          <p:sp>
            <p:nvSpPr>
              <p:cNvPr id="176" name="Text Box 133"/>
              <p:cNvSpPr txBox="1">
                <a:spLocks noChangeArrowheads="1"/>
              </p:cNvSpPr>
              <p:nvPr/>
            </p:nvSpPr>
            <p:spPr bwMode="auto">
              <a:xfrm>
                <a:off x="1948" y="3336"/>
                <a:ext cx="191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sz="800" dirty="0">
                    <a:latin typeface="+mj-lt"/>
                  </a:rPr>
                  <a:t> </a:t>
                </a:r>
                <a:r>
                  <a:rPr lang="es-ES_tradnl" baseline="30000" dirty="0">
                    <a:latin typeface="+mj-lt"/>
                  </a:rPr>
                  <a:t>3</a:t>
                </a:r>
                <a:endParaRPr lang="es-ES_tradnl" dirty="0">
                  <a:latin typeface="+mj-lt"/>
                </a:endParaRPr>
              </a:p>
            </p:txBody>
          </p:sp>
          <p:sp>
            <p:nvSpPr>
              <p:cNvPr id="177" name="Text Box 134"/>
              <p:cNvSpPr txBox="1">
                <a:spLocks noChangeArrowheads="1"/>
              </p:cNvSpPr>
              <p:nvPr/>
            </p:nvSpPr>
            <p:spPr bwMode="auto">
              <a:xfrm>
                <a:off x="2329" y="3336"/>
                <a:ext cx="190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 </a:t>
                </a:r>
                <a:r>
                  <a:rPr lang="es-ES_tradnl" baseline="30000" dirty="0">
                    <a:latin typeface="+mj-lt"/>
                  </a:rPr>
                  <a:t>5</a:t>
                </a:r>
                <a:endParaRPr lang="es-ES_tradnl" dirty="0">
                  <a:latin typeface="+mj-lt"/>
                </a:endParaRPr>
              </a:p>
            </p:txBody>
          </p:sp>
          <p:sp>
            <p:nvSpPr>
              <p:cNvPr id="178" name="Text Box 135"/>
              <p:cNvSpPr txBox="1">
                <a:spLocks noChangeArrowheads="1"/>
              </p:cNvSpPr>
              <p:nvPr/>
            </p:nvSpPr>
            <p:spPr bwMode="auto">
              <a:xfrm>
                <a:off x="1758" y="3336"/>
                <a:ext cx="190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sz="800" dirty="0">
                    <a:latin typeface="+mj-lt"/>
                  </a:rPr>
                  <a:t> </a:t>
                </a:r>
                <a:r>
                  <a:rPr lang="es-ES_tradnl" baseline="30000" dirty="0">
                    <a:latin typeface="+mj-lt"/>
                  </a:rPr>
                  <a:t>2</a:t>
                </a:r>
                <a:endParaRPr lang="es-ES_tradnl" dirty="0">
                  <a:latin typeface="+mj-lt"/>
                </a:endParaRPr>
              </a:p>
            </p:txBody>
          </p:sp>
          <p:sp>
            <p:nvSpPr>
              <p:cNvPr id="179" name="Text Box 136"/>
              <p:cNvSpPr txBox="1">
                <a:spLocks noChangeArrowheads="1"/>
              </p:cNvSpPr>
              <p:nvPr/>
            </p:nvSpPr>
            <p:spPr bwMode="auto">
              <a:xfrm>
                <a:off x="1568" y="3336"/>
                <a:ext cx="190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sz="800" dirty="0">
                    <a:latin typeface="+mj-lt"/>
                  </a:rPr>
                  <a:t> </a:t>
                </a:r>
                <a:r>
                  <a:rPr lang="es-ES_tradnl" baseline="30000" dirty="0">
                    <a:latin typeface="+mj-lt"/>
                  </a:rPr>
                  <a:t>1</a:t>
                </a:r>
                <a:endParaRPr lang="es-ES_tradnl" dirty="0">
                  <a:latin typeface="+mj-lt"/>
                </a:endParaRPr>
              </a:p>
            </p:txBody>
          </p:sp>
        </p:grpSp>
        <p:grpSp>
          <p:nvGrpSpPr>
            <p:cNvPr id="168" name="Group 137"/>
            <p:cNvGrpSpPr>
              <a:grpSpLocks/>
            </p:cNvGrpSpPr>
            <p:nvPr/>
          </p:nvGrpSpPr>
          <p:grpSpPr bwMode="auto">
            <a:xfrm>
              <a:off x="3504" y="3312"/>
              <a:ext cx="761" cy="115"/>
              <a:chOff x="2709" y="3336"/>
              <a:chExt cx="761" cy="115"/>
            </a:xfrm>
          </p:grpSpPr>
          <p:sp>
            <p:nvSpPr>
              <p:cNvPr id="169" name="Text Box 138"/>
              <p:cNvSpPr txBox="1">
                <a:spLocks noChangeArrowheads="1"/>
              </p:cNvSpPr>
              <p:nvPr/>
            </p:nvSpPr>
            <p:spPr bwMode="auto">
              <a:xfrm>
                <a:off x="3280" y="3336"/>
                <a:ext cx="190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baseline="30000" dirty="0">
                    <a:latin typeface="+mj-lt"/>
                  </a:rPr>
                  <a:t>14</a:t>
                </a:r>
                <a:endParaRPr lang="es-ES_tradnl" dirty="0">
                  <a:latin typeface="+mj-lt"/>
                </a:endParaRPr>
              </a:p>
            </p:txBody>
          </p:sp>
          <p:sp>
            <p:nvSpPr>
              <p:cNvPr id="170" name="Text Box 139"/>
              <p:cNvSpPr txBox="1">
                <a:spLocks noChangeArrowheads="1"/>
              </p:cNvSpPr>
              <p:nvPr/>
            </p:nvSpPr>
            <p:spPr bwMode="auto">
              <a:xfrm>
                <a:off x="2899" y="3336"/>
                <a:ext cx="191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baseline="30000" dirty="0">
                    <a:latin typeface="+mj-lt"/>
                  </a:rPr>
                  <a:t>12</a:t>
                </a:r>
                <a:endParaRPr lang="es-ES_tradnl" dirty="0">
                  <a:latin typeface="+mj-lt"/>
                </a:endParaRPr>
              </a:p>
            </p:txBody>
          </p:sp>
          <p:sp>
            <p:nvSpPr>
              <p:cNvPr id="171" name="Text Box 140"/>
              <p:cNvSpPr txBox="1">
                <a:spLocks noChangeArrowheads="1"/>
              </p:cNvSpPr>
              <p:nvPr/>
            </p:nvSpPr>
            <p:spPr bwMode="auto">
              <a:xfrm>
                <a:off x="2709" y="3336"/>
                <a:ext cx="190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baseline="30000" dirty="0">
                    <a:latin typeface="+mj-lt"/>
                  </a:rPr>
                  <a:t>11</a:t>
                </a:r>
                <a:endParaRPr lang="es-ES_tradnl" dirty="0">
                  <a:latin typeface="+mj-lt"/>
                </a:endParaRPr>
              </a:p>
            </p:txBody>
          </p:sp>
          <p:sp>
            <p:nvSpPr>
              <p:cNvPr id="172" name="Text Box 141"/>
              <p:cNvSpPr txBox="1">
                <a:spLocks noChangeArrowheads="1"/>
              </p:cNvSpPr>
              <p:nvPr/>
            </p:nvSpPr>
            <p:spPr bwMode="auto">
              <a:xfrm>
                <a:off x="3090" y="3336"/>
                <a:ext cx="190" cy="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18000" rIns="0" bIns="3600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s-ES_tradnl" dirty="0">
                    <a:latin typeface="+mj-lt"/>
                  </a:rPr>
                  <a:t>f</a:t>
                </a:r>
                <a:r>
                  <a:rPr lang="es-ES_tradnl" baseline="30000" dirty="0">
                    <a:latin typeface="+mj-lt"/>
                  </a:rPr>
                  <a:t>13</a:t>
                </a:r>
                <a:endParaRPr lang="es-ES_tradnl" dirty="0">
                  <a:latin typeface="+mj-lt"/>
                </a:endParaRPr>
              </a:p>
            </p:txBody>
          </p:sp>
        </p:grpSp>
      </p:grpSp>
      <p:sp>
        <p:nvSpPr>
          <p:cNvPr id="184" name="Text Box 142"/>
          <p:cNvSpPr txBox="1">
            <a:spLocks noChangeArrowheads="1"/>
          </p:cNvSpPr>
          <p:nvPr/>
        </p:nvSpPr>
        <p:spPr bwMode="auto">
          <a:xfrm>
            <a:off x="3560763" y="2720975"/>
            <a:ext cx="76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ES_tradnl" sz="8000" b="1" baseline="2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d</a:t>
            </a:r>
            <a:endParaRPr lang="es-ES_tradnl" sz="3200" dirty="0">
              <a:latin typeface="+mj-lt"/>
            </a:endParaRPr>
          </a:p>
        </p:txBody>
      </p:sp>
      <p:sp>
        <p:nvSpPr>
          <p:cNvPr id="185" name="Text Box 143"/>
          <p:cNvSpPr txBox="1">
            <a:spLocks noChangeArrowheads="1"/>
          </p:cNvSpPr>
          <p:nvPr/>
        </p:nvSpPr>
        <p:spPr bwMode="auto">
          <a:xfrm>
            <a:off x="6659563" y="2263775"/>
            <a:ext cx="76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ES_tradnl" sz="8000" b="1" baseline="28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</a:t>
            </a:r>
            <a:endParaRPr lang="es-ES_tradnl" sz="32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86" name="Group 144"/>
          <p:cNvGrpSpPr>
            <a:grpSpLocks/>
          </p:cNvGrpSpPr>
          <p:nvPr/>
        </p:nvGrpSpPr>
        <p:grpSpPr bwMode="auto">
          <a:xfrm>
            <a:off x="1204913" y="1439863"/>
            <a:ext cx="561975" cy="528637"/>
            <a:chOff x="636" y="769"/>
            <a:chExt cx="354" cy="333"/>
          </a:xfrm>
        </p:grpSpPr>
        <p:sp>
          <p:nvSpPr>
            <p:cNvPr id="187" name="Text Box 145"/>
            <p:cNvSpPr txBox="1">
              <a:spLocks noChangeArrowheads="1"/>
            </p:cNvSpPr>
            <p:nvPr/>
          </p:nvSpPr>
          <p:spPr bwMode="auto">
            <a:xfrm>
              <a:off x="816" y="985"/>
              <a:ext cx="174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 s</a:t>
              </a:r>
              <a:r>
                <a:rPr lang="es-ES_tradnl" baseline="30000" dirty="0">
                  <a:latin typeface="+mj-lt"/>
                </a:rPr>
                <a:t>2</a:t>
              </a:r>
              <a:endParaRPr lang="es-ES_tradnl" dirty="0">
                <a:latin typeface="+mj-lt"/>
              </a:endParaRPr>
            </a:p>
          </p:txBody>
        </p:sp>
        <p:sp>
          <p:nvSpPr>
            <p:cNvPr id="188" name="Text Box 146"/>
            <p:cNvSpPr txBox="1">
              <a:spLocks noChangeArrowheads="1"/>
            </p:cNvSpPr>
            <p:nvPr/>
          </p:nvSpPr>
          <p:spPr bwMode="auto">
            <a:xfrm>
              <a:off x="636" y="769"/>
              <a:ext cx="138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s-ES_tradnl" dirty="0">
                  <a:latin typeface="+mj-lt"/>
                </a:rPr>
                <a:t>s</a:t>
              </a:r>
              <a:r>
                <a:rPr lang="es-ES_tradnl" baseline="30000" dirty="0">
                  <a:latin typeface="+mj-lt"/>
                </a:rPr>
                <a:t>1</a:t>
              </a:r>
              <a:r>
                <a:rPr lang="es-ES_tradnl" dirty="0">
                  <a:latin typeface="+mj-lt"/>
                </a:rPr>
                <a:t> </a:t>
              </a:r>
            </a:p>
          </p:txBody>
        </p:sp>
      </p:grpSp>
      <p:grpSp>
        <p:nvGrpSpPr>
          <p:cNvPr id="189" name="Group 147"/>
          <p:cNvGrpSpPr>
            <a:grpSpLocks/>
          </p:cNvGrpSpPr>
          <p:nvPr/>
        </p:nvGrpSpPr>
        <p:grpSpPr bwMode="auto">
          <a:xfrm>
            <a:off x="1185863" y="1697038"/>
            <a:ext cx="612775" cy="2598737"/>
            <a:chOff x="816" y="1056"/>
            <a:chExt cx="534" cy="2265"/>
          </a:xfrm>
        </p:grpSpPr>
        <p:sp>
          <p:nvSpPr>
            <p:cNvPr id="190" name="Text Box 148"/>
            <p:cNvSpPr txBox="1">
              <a:spLocks noChangeArrowheads="1"/>
            </p:cNvSpPr>
            <p:nvPr/>
          </p:nvSpPr>
          <p:spPr bwMode="auto">
            <a:xfrm>
              <a:off x="1083" y="1703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91" name="Text Box 149"/>
            <p:cNvSpPr txBox="1">
              <a:spLocks noChangeArrowheads="1"/>
            </p:cNvSpPr>
            <p:nvPr/>
          </p:nvSpPr>
          <p:spPr bwMode="auto">
            <a:xfrm>
              <a:off x="1083" y="1379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92" name="Text Box 150"/>
            <p:cNvSpPr txBox="1">
              <a:spLocks noChangeArrowheads="1"/>
            </p:cNvSpPr>
            <p:nvPr/>
          </p:nvSpPr>
          <p:spPr bwMode="auto">
            <a:xfrm>
              <a:off x="1083" y="2998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93" name="Text Box 151"/>
            <p:cNvSpPr txBox="1">
              <a:spLocks noChangeArrowheads="1"/>
            </p:cNvSpPr>
            <p:nvPr/>
          </p:nvSpPr>
          <p:spPr bwMode="auto">
            <a:xfrm>
              <a:off x="1083" y="2351"/>
              <a:ext cx="267" cy="322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94" name="Text Box 152"/>
            <p:cNvSpPr txBox="1">
              <a:spLocks noChangeArrowheads="1"/>
            </p:cNvSpPr>
            <p:nvPr/>
          </p:nvSpPr>
          <p:spPr bwMode="auto">
            <a:xfrm>
              <a:off x="1083" y="2674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95" name="Text Box 153"/>
            <p:cNvSpPr txBox="1">
              <a:spLocks noChangeArrowheads="1"/>
            </p:cNvSpPr>
            <p:nvPr/>
          </p:nvSpPr>
          <p:spPr bwMode="auto">
            <a:xfrm>
              <a:off x="816" y="1703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96" name="Text Box 154"/>
            <p:cNvSpPr txBox="1">
              <a:spLocks noChangeArrowheads="1"/>
            </p:cNvSpPr>
            <p:nvPr/>
          </p:nvSpPr>
          <p:spPr bwMode="auto">
            <a:xfrm>
              <a:off x="816" y="1379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900" dirty="0">
                <a:latin typeface="+mj-lt"/>
              </a:endParaRPr>
            </a:p>
          </p:txBody>
        </p:sp>
        <p:sp>
          <p:nvSpPr>
            <p:cNvPr id="197" name="Text Box 155"/>
            <p:cNvSpPr txBox="1">
              <a:spLocks noChangeArrowheads="1"/>
            </p:cNvSpPr>
            <p:nvPr/>
          </p:nvSpPr>
          <p:spPr bwMode="auto">
            <a:xfrm>
              <a:off x="816" y="2998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198" name="Text Box 156"/>
            <p:cNvSpPr txBox="1">
              <a:spLocks noChangeArrowheads="1"/>
            </p:cNvSpPr>
            <p:nvPr/>
          </p:nvSpPr>
          <p:spPr bwMode="auto">
            <a:xfrm>
              <a:off x="816" y="2351"/>
              <a:ext cx="267" cy="322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s-ES_tradnl" sz="500" b="1" dirty="0">
                  <a:latin typeface="+mj-lt"/>
                </a:rPr>
                <a:t> </a:t>
              </a:r>
              <a:endParaRPr lang="es-ES_tradnl" sz="2400" dirty="0">
                <a:latin typeface="+mj-lt"/>
              </a:endParaRPr>
            </a:p>
          </p:txBody>
        </p:sp>
        <p:sp>
          <p:nvSpPr>
            <p:cNvPr id="199" name="Text Box 157"/>
            <p:cNvSpPr txBox="1">
              <a:spLocks noChangeArrowheads="1"/>
            </p:cNvSpPr>
            <p:nvPr/>
          </p:nvSpPr>
          <p:spPr bwMode="auto">
            <a:xfrm>
              <a:off x="816" y="2674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200" name="Text Box 158"/>
            <p:cNvSpPr txBox="1">
              <a:spLocks noChangeArrowheads="1"/>
            </p:cNvSpPr>
            <p:nvPr/>
          </p:nvSpPr>
          <p:spPr bwMode="auto">
            <a:xfrm>
              <a:off x="1083" y="2027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201" name="Text Box 159"/>
            <p:cNvSpPr txBox="1">
              <a:spLocks noChangeArrowheads="1"/>
            </p:cNvSpPr>
            <p:nvPr/>
          </p:nvSpPr>
          <p:spPr bwMode="auto">
            <a:xfrm>
              <a:off x="817" y="2027"/>
              <a:ext cx="266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2400" dirty="0">
                <a:latin typeface="+mj-lt"/>
              </a:endParaRPr>
            </a:p>
          </p:txBody>
        </p:sp>
        <p:sp>
          <p:nvSpPr>
            <p:cNvPr id="202" name="Text Box 160"/>
            <p:cNvSpPr txBox="1">
              <a:spLocks noChangeArrowheads="1"/>
            </p:cNvSpPr>
            <p:nvPr/>
          </p:nvSpPr>
          <p:spPr bwMode="auto">
            <a:xfrm>
              <a:off x="816" y="1056"/>
              <a:ext cx="267" cy="323"/>
            </a:xfrm>
            <a:prstGeom prst="rect">
              <a:avLst/>
            </a:prstGeom>
            <a:solidFill>
              <a:srgbClr val="FF66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8000" rIns="0" bIns="36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es-ES" sz="900" dirty="0">
                <a:latin typeface="+mj-lt"/>
              </a:endParaRPr>
            </a:p>
          </p:txBody>
        </p:sp>
      </p:grpSp>
      <p:sp>
        <p:nvSpPr>
          <p:cNvPr id="203" name="Text Box 161"/>
          <p:cNvSpPr txBox="1">
            <a:spLocks noChangeArrowheads="1"/>
          </p:cNvSpPr>
          <p:nvPr/>
        </p:nvSpPr>
        <p:spPr bwMode="auto">
          <a:xfrm>
            <a:off x="1236663" y="2136775"/>
            <a:ext cx="76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ES_tradnl" sz="8000" b="1" baseline="28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</a:t>
            </a:r>
            <a:endParaRPr lang="es-ES_tradnl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4" name="Text Box 162"/>
          <p:cNvSpPr txBox="1">
            <a:spLocks noChangeArrowheads="1"/>
          </p:cNvSpPr>
          <p:nvPr/>
        </p:nvSpPr>
        <p:spPr bwMode="auto">
          <a:xfrm>
            <a:off x="5907088" y="3952875"/>
            <a:ext cx="1847850" cy="369332"/>
          </a:xfrm>
          <a:prstGeom prst="rect">
            <a:avLst/>
          </a:prstGeom>
          <a:solidFill>
            <a:srgbClr val="FFFF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dirty="0">
                <a:solidFill>
                  <a:srgbClr val="0000FF"/>
                </a:solidFill>
                <a:latin typeface="+mj-lt"/>
              </a:rPr>
              <a:t>ns</a:t>
            </a:r>
            <a:r>
              <a:rPr lang="es-ES_tradnl" baseline="30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es-ES_tradnl" dirty="0">
                <a:solidFill>
                  <a:srgbClr val="0000FF"/>
                </a:solidFill>
                <a:latin typeface="+mj-lt"/>
              </a:rPr>
              <a:t> np</a:t>
            </a:r>
            <a:r>
              <a:rPr lang="es-ES_tradnl" baseline="30000" dirty="0">
                <a:solidFill>
                  <a:srgbClr val="0000FF"/>
                </a:solidFill>
                <a:latin typeface="+mj-lt"/>
              </a:rPr>
              <a:t>x</a:t>
            </a:r>
            <a:endParaRPr lang="es-ES_tradnl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05" name="Text Box 163"/>
          <p:cNvSpPr txBox="1">
            <a:spLocks noChangeArrowheads="1"/>
          </p:cNvSpPr>
          <p:nvPr/>
        </p:nvSpPr>
        <p:spPr bwMode="auto">
          <a:xfrm>
            <a:off x="1157288" y="4327525"/>
            <a:ext cx="638175" cy="369332"/>
          </a:xfrm>
          <a:prstGeom prst="rect">
            <a:avLst/>
          </a:prstGeom>
          <a:solidFill>
            <a:srgbClr val="FFFF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dirty="0">
                <a:solidFill>
                  <a:srgbClr val="0000FF"/>
                </a:solidFill>
                <a:latin typeface="+mj-lt"/>
              </a:rPr>
              <a:t>ns</a:t>
            </a:r>
            <a:r>
              <a:rPr lang="es-ES_tradnl" baseline="30000" dirty="0">
                <a:solidFill>
                  <a:srgbClr val="0000FF"/>
                </a:solidFill>
                <a:latin typeface="+mj-lt"/>
              </a:rPr>
              <a:t>x</a:t>
            </a:r>
            <a:endParaRPr lang="es-ES_tradnl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06" name="Text Box 164"/>
          <p:cNvSpPr txBox="1">
            <a:spLocks noChangeArrowheads="1"/>
          </p:cNvSpPr>
          <p:nvPr/>
        </p:nvSpPr>
        <p:spPr bwMode="auto">
          <a:xfrm>
            <a:off x="2420938" y="4337050"/>
            <a:ext cx="3124200" cy="369332"/>
          </a:xfrm>
          <a:prstGeom prst="rect">
            <a:avLst/>
          </a:prstGeom>
          <a:solidFill>
            <a:srgbClr val="FFFF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dirty="0">
                <a:solidFill>
                  <a:srgbClr val="0000FF"/>
                </a:solidFill>
                <a:latin typeface="+mj-lt"/>
              </a:rPr>
              <a:t>ns</a:t>
            </a:r>
            <a:r>
              <a:rPr lang="es-ES_tradnl" baseline="30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es-ES_tradnl" dirty="0">
                <a:solidFill>
                  <a:srgbClr val="0000FF"/>
                </a:solidFill>
                <a:latin typeface="+mj-lt"/>
              </a:rPr>
              <a:t> (n-1)d</a:t>
            </a:r>
            <a:r>
              <a:rPr lang="es-ES_tradnl" baseline="30000" dirty="0">
                <a:solidFill>
                  <a:srgbClr val="0000FF"/>
                </a:solidFill>
                <a:latin typeface="+mj-lt"/>
              </a:rPr>
              <a:t>x</a:t>
            </a:r>
            <a:endParaRPr lang="es-ES_tradnl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07" name="Text Box 165"/>
          <p:cNvSpPr txBox="1">
            <a:spLocks noChangeArrowheads="1"/>
          </p:cNvSpPr>
          <p:nvPr/>
        </p:nvSpPr>
        <p:spPr bwMode="auto">
          <a:xfrm>
            <a:off x="2074863" y="5873750"/>
            <a:ext cx="4286250" cy="369332"/>
          </a:xfrm>
          <a:prstGeom prst="rect">
            <a:avLst/>
          </a:prstGeom>
          <a:solidFill>
            <a:srgbClr val="FFFF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dirty="0">
                <a:solidFill>
                  <a:srgbClr val="0000FF"/>
                </a:solidFill>
                <a:latin typeface="+mj-lt"/>
              </a:rPr>
              <a:t>ns</a:t>
            </a:r>
            <a:r>
              <a:rPr lang="es-ES_tradnl" baseline="30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es-ES_tradnl" dirty="0">
                <a:solidFill>
                  <a:srgbClr val="0000FF"/>
                </a:solidFill>
                <a:latin typeface="+mj-lt"/>
              </a:rPr>
              <a:t> (n-1)d</a:t>
            </a:r>
            <a:r>
              <a:rPr lang="es-ES_tradnl" baseline="30000" dirty="0">
                <a:solidFill>
                  <a:srgbClr val="0000FF"/>
                </a:solidFill>
                <a:latin typeface="+mj-lt"/>
              </a:rPr>
              <a:t>10</a:t>
            </a:r>
            <a:r>
              <a:rPr lang="es-ES_tradnl" dirty="0">
                <a:solidFill>
                  <a:srgbClr val="0000FF"/>
                </a:solidFill>
                <a:latin typeface="+mj-lt"/>
              </a:rPr>
              <a:t> (n-2) f</a:t>
            </a:r>
            <a:r>
              <a:rPr lang="es-ES_tradnl" baseline="30000" dirty="0">
                <a:solidFill>
                  <a:srgbClr val="0000FF"/>
                </a:solidFill>
                <a:latin typeface="+mj-lt"/>
              </a:rPr>
              <a:t>x</a:t>
            </a:r>
            <a:endParaRPr lang="es-ES_tradnl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08" name="Text Box 166"/>
          <p:cNvSpPr txBox="1">
            <a:spLocks noChangeArrowheads="1"/>
          </p:cNvSpPr>
          <p:nvPr/>
        </p:nvSpPr>
        <p:spPr bwMode="auto">
          <a:xfrm>
            <a:off x="3875088" y="4724400"/>
            <a:ext cx="76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ES_tradnl" sz="8000" b="1" baseline="2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f</a:t>
            </a:r>
            <a:endParaRPr lang="es-ES_tradnl" sz="3200" dirty="0">
              <a:latin typeface="+mj-lt"/>
            </a:endParaRPr>
          </a:p>
        </p:txBody>
      </p:sp>
      <p:sp>
        <p:nvSpPr>
          <p:cNvPr id="209" name="Rectangle 167"/>
          <p:cNvSpPr>
            <a:spLocks noChangeArrowheads="1"/>
          </p:cNvSpPr>
          <p:nvPr/>
        </p:nvSpPr>
        <p:spPr bwMode="auto">
          <a:xfrm>
            <a:off x="3435350" y="1571625"/>
            <a:ext cx="102092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sz="1600" b="1" dirty="0">
                <a:latin typeface="+mj-lt"/>
              </a:rPr>
              <a:t>BLOQUES</a:t>
            </a:r>
          </a:p>
        </p:txBody>
      </p:sp>
      <p:grpSp>
        <p:nvGrpSpPr>
          <p:cNvPr id="210" name="Group 168"/>
          <p:cNvGrpSpPr>
            <a:grpSpLocks/>
          </p:cNvGrpSpPr>
          <p:nvPr/>
        </p:nvGrpSpPr>
        <p:grpSpPr bwMode="auto">
          <a:xfrm>
            <a:off x="6497639" y="5029203"/>
            <a:ext cx="2236788" cy="865188"/>
            <a:chOff x="4377" y="3141"/>
            <a:chExt cx="1409" cy="545"/>
          </a:xfrm>
        </p:grpSpPr>
        <p:sp>
          <p:nvSpPr>
            <p:cNvPr id="211" name="Rectangle 169"/>
            <p:cNvSpPr>
              <a:spLocks noChangeArrowheads="1"/>
            </p:cNvSpPr>
            <p:nvPr/>
          </p:nvSpPr>
          <p:spPr bwMode="auto">
            <a:xfrm>
              <a:off x="4377" y="3158"/>
              <a:ext cx="136" cy="13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100" dirty="0">
                <a:latin typeface="+mj-lt"/>
              </a:endParaRPr>
            </a:p>
          </p:txBody>
        </p:sp>
        <p:sp>
          <p:nvSpPr>
            <p:cNvPr id="212" name="Rectangle 170"/>
            <p:cNvSpPr>
              <a:spLocks noChangeArrowheads="1"/>
            </p:cNvSpPr>
            <p:nvPr/>
          </p:nvSpPr>
          <p:spPr bwMode="auto">
            <a:xfrm>
              <a:off x="4377" y="3339"/>
              <a:ext cx="136" cy="13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100" dirty="0">
                <a:latin typeface="+mj-lt"/>
              </a:endParaRPr>
            </a:p>
          </p:txBody>
        </p:sp>
        <p:sp>
          <p:nvSpPr>
            <p:cNvPr id="213" name="Rectangle 171"/>
            <p:cNvSpPr>
              <a:spLocks noChangeArrowheads="1"/>
            </p:cNvSpPr>
            <p:nvPr/>
          </p:nvSpPr>
          <p:spPr bwMode="auto">
            <a:xfrm>
              <a:off x="4377" y="3521"/>
              <a:ext cx="136" cy="136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100" dirty="0">
                <a:latin typeface="+mj-lt"/>
              </a:endParaRPr>
            </a:p>
          </p:txBody>
        </p:sp>
        <p:sp>
          <p:nvSpPr>
            <p:cNvPr id="214" name="Text Box 172"/>
            <p:cNvSpPr txBox="1">
              <a:spLocks noChangeArrowheads="1"/>
            </p:cNvSpPr>
            <p:nvPr/>
          </p:nvSpPr>
          <p:spPr bwMode="auto">
            <a:xfrm>
              <a:off x="4513" y="3158"/>
              <a:ext cx="116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s-ES" sz="1100" dirty="0">
                <a:latin typeface="+mj-lt"/>
              </a:endParaRPr>
            </a:p>
          </p:txBody>
        </p:sp>
        <p:sp>
          <p:nvSpPr>
            <p:cNvPr id="215" name="Text Box 173"/>
            <p:cNvSpPr txBox="1">
              <a:spLocks noChangeArrowheads="1"/>
            </p:cNvSpPr>
            <p:nvPr/>
          </p:nvSpPr>
          <p:spPr bwMode="auto">
            <a:xfrm>
              <a:off x="4545" y="3141"/>
              <a:ext cx="1132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ES" sz="1100" dirty="0">
                  <a:latin typeface="+mj-lt"/>
                </a:rPr>
                <a:t>Elementos representativos</a:t>
              </a:r>
            </a:p>
          </p:txBody>
        </p:sp>
        <p:sp>
          <p:nvSpPr>
            <p:cNvPr id="216" name="Text Box 174"/>
            <p:cNvSpPr txBox="1">
              <a:spLocks noChangeArrowheads="1"/>
            </p:cNvSpPr>
            <p:nvPr/>
          </p:nvSpPr>
          <p:spPr bwMode="auto">
            <a:xfrm>
              <a:off x="4558" y="3339"/>
              <a:ext cx="934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ES" sz="1100" dirty="0">
                  <a:latin typeface="+mj-lt"/>
                </a:rPr>
                <a:t>Metales de transición</a:t>
              </a:r>
            </a:p>
          </p:txBody>
        </p:sp>
        <p:sp>
          <p:nvSpPr>
            <p:cNvPr id="217" name="Text Box 175"/>
            <p:cNvSpPr txBox="1">
              <a:spLocks noChangeArrowheads="1"/>
            </p:cNvSpPr>
            <p:nvPr/>
          </p:nvSpPr>
          <p:spPr bwMode="auto">
            <a:xfrm>
              <a:off x="4558" y="3521"/>
              <a:ext cx="1228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ES" sz="1100" dirty="0">
                  <a:latin typeface="+mj-lt"/>
                </a:rPr>
                <a:t>Metales de transición interna</a:t>
              </a:r>
            </a:p>
          </p:txBody>
        </p:sp>
      </p:grpSp>
      <p:sp>
        <p:nvSpPr>
          <p:cNvPr id="218" name="217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19" name="218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994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autoUpdateAnimBg="0"/>
      <p:bldP spid="185" grpId="0" autoUpdateAnimBg="0"/>
      <p:bldP spid="203" grpId="0" autoUpdateAnimBg="0"/>
      <p:bldP spid="204" grpId="0" animBg="1" autoUpdateAnimBg="0"/>
      <p:bldP spid="205" grpId="0" animBg="1" autoUpdateAnimBg="0"/>
      <p:bldP spid="206" grpId="0" animBg="1" autoUpdateAnimBg="0"/>
      <p:bldP spid="207" grpId="0" animBg="1" autoUpdateAnimBg="0"/>
      <p:bldP spid="20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217 CuadroTexto"/>
          <p:cNvSpPr txBox="1"/>
          <p:nvPr/>
        </p:nvSpPr>
        <p:spPr>
          <a:xfrm>
            <a:off x="454546" y="9883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</a:t>
            </a:r>
            <a:r>
              <a:rPr lang="es-ES" b="1" dirty="0" smtClean="0">
                <a:solidFill>
                  <a:schemeClr val="bg1"/>
                </a:solidFill>
              </a:rPr>
              <a:t>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93700" y="1562100"/>
            <a:ext cx="824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Los compuestos de Europio (Z = 63) se utilizan en las pantallas de TV para producir el color rojo. Teniendo en cuenta su posición en la tabla, escribe la configuración electrónica de Eu e indica a qué bloque y período pertenece.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478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70006" y="8389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1.3.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Periodicidad y configuración electrónica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81000" y="1244600"/>
            <a:ext cx="2626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Valencia de un elemento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81000" y="1727200"/>
            <a:ext cx="8318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nivel electrónico más externo de un átomo es el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nivel de valencia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comportamiento químico de un elemento lo determinan fundamentalmente los electrones de valencia.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átomos alcanzan una distribución electrónica estable con los orbitales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</a:t>
            </a:r>
            <a:r>
              <a:rPr lang="es-ES" dirty="0" smtClean="0">
                <a:sym typeface="Wingdings"/>
              </a:rPr>
              <a:t> y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</a:t>
            </a:r>
            <a:r>
              <a:rPr lang="es-ES" dirty="0" smtClean="0">
                <a:sym typeface="Wingdings"/>
              </a:rPr>
              <a:t> del nivel de valencia llenos,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</a:t>
            </a:r>
            <a:r>
              <a:rPr lang="es-ES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2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</a:t>
            </a:r>
            <a:r>
              <a:rPr lang="es-ES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6</a:t>
            </a:r>
            <a:r>
              <a:rPr lang="es-ES" dirty="0" smtClean="0">
                <a:sym typeface="Wingdings"/>
              </a:rPr>
              <a:t> (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regla del octeto</a:t>
            </a:r>
            <a:r>
              <a:rPr lang="es-ES" dirty="0" smtClean="0">
                <a:sym typeface="Wingdings"/>
              </a:rPr>
              <a:t>).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capacidad de combinación que tienen los átomos se denomina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valencia</a:t>
            </a:r>
            <a:r>
              <a:rPr lang="es-ES" dirty="0" smtClean="0">
                <a:sym typeface="Wingdings"/>
              </a:rPr>
              <a:t> y se define como “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el número de átomos de hidrógeno que pueden unirse o ser sustituidos por un átomo del correspondiente elemento</a:t>
            </a:r>
            <a:r>
              <a:rPr lang="es-ES" i="1" dirty="0" smtClean="0">
                <a:sym typeface="Wingdings"/>
              </a:rPr>
              <a:t>”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valencia de un elemento viene determinada por sus disposición electrónica.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Sistema Periódico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1478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1</a:t>
            </a:r>
            <a:r>
              <a:rPr lang="es-ES" b="1" dirty="0" smtClean="0">
                <a:solidFill>
                  <a:srgbClr val="C00000"/>
                </a:solidFill>
              </a:rPr>
              <a:t> El Sistema Periódico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V</a:t>
            </a:r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. SISTEMA PERIÓDICO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15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54546" y="9883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</a:t>
            </a:r>
            <a:r>
              <a:rPr lang="es-ES" b="1" dirty="0" smtClean="0">
                <a:solidFill>
                  <a:schemeClr val="bg1"/>
                </a:solidFill>
              </a:rPr>
              <a:t>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3700" y="1562100"/>
            <a:ext cx="824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Atendiendo a su colocación en el sistema periódico, escribe la configuración electrónica de los elementos alcalinos, Li, Na, K, Rb y Cs. Indica los electrones de valencia que posee cada uno de ellos. 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92646" y="28298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3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31800" y="3289300"/>
            <a:ext cx="824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Indica la valencia iónica del Ca, el Cs, el B y el 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888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281106" y="813557"/>
            <a:ext cx="2665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2.1.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 radio atómico</a:t>
            </a:r>
          </a:p>
        </p:txBody>
      </p:sp>
      <p:sp>
        <p:nvSpPr>
          <p:cNvPr id="28" name="Text Box 68"/>
          <p:cNvSpPr txBox="1">
            <a:spLocks noChangeArrowheads="1"/>
          </p:cNvSpPr>
          <p:nvPr/>
        </p:nvSpPr>
        <p:spPr bwMode="auto">
          <a:xfrm>
            <a:off x="419100" y="1791200"/>
            <a:ext cx="129540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ES_tradnl" sz="1400" dirty="0">
                <a:latin typeface="+mn-lt"/>
              </a:rPr>
              <a:t>El</a:t>
            </a:r>
            <a:r>
              <a:rPr lang="es-ES_tradnl" sz="1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_tradnl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radio </a:t>
            </a:r>
            <a:r>
              <a:rPr lang="es-ES_tradnl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atómico aumenta</a:t>
            </a:r>
            <a:r>
              <a:rPr lang="es-ES_tradnl" sz="1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_tradnl" sz="1400" dirty="0">
                <a:latin typeface="+mn-lt"/>
              </a:rPr>
              <a:t>al descender en un </a:t>
            </a:r>
            <a:r>
              <a:rPr lang="es-ES_tradnl" sz="1400" dirty="0" smtClean="0">
                <a:latin typeface="+mn-lt"/>
              </a:rPr>
              <a:t>grupo</a:t>
            </a:r>
            <a:endParaRPr lang="es-ES_tradnl" sz="1400" dirty="0">
              <a:latin typeface="+mn-lt"/>
            </a:endParaRPr>
          </a:p>
        </p:txBody>
      </p:sp>
      <p:sp>
        <p:nvSpPr>
          <p:cNvPr id="71" name="Text Box 68"/>
          <p:cNvSpPr txBox="1">
            <a:spLocks noChangeArrowheads="1"/>
          </p:cNvSpPr>
          <p:nvPr/>
        </p:nvSpPr>
        <p:spPr bwMode="auto">
          <a:xfrm>
            <a:off x="419100" y="3454900"/>
            <a:ext cx="129540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ES_tradnl" sz="1400" dirty="0">
                <a:latin typeface="+mn-lt"/>
              </a:rPr>
              <a:t>El </a:t>
            </a:r>
            <a:r>
              <a:rPr lang="es-ES_tradnl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radio </a:t>
            </a:r>
            <a:r>
              <a:rPr lang="es-ES_tradnl" sz="1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atómico </a:t>
            </a:r>
            <a:r>
              <a:rPr lang="es-ES_tradnl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disminuye</a:t>
            </a:r>
            <a:r>
              <a:rPr lang="es-ES_tradnl" sz="1400" dirty="0" smtClean="0">
                <a:latin typeface="+mn-lt"/>
              </a:rPr>
              <a:t> </a:t>
            </a:r>
            <a:r>
              <a:rPr lang="es-ES_tradnl" sz="1400" dirty="0">
                <a:latin typeface="+mn-lt"/>
              </a:rPr>
              <a:t>al </a:t>
            </a:r>
            <a:r>
              <a:rPr lang="es-ES_tradnl" sz="1400" dirty="0" smtClean="0">
                <a:latin typeface="+mn-lt"/>
              </a:rPr>
              <a:t>avanzar  </a:t>
            </a:r>
            <a:r>
              <a:rPr lang="es-ES_tradnl" sz="1400" dirty="0">
                <a:latin typeface="+mn-lt"/>
              </a:rPr>
              <a:t>en un </a:t>
            </a:r>
            <a:r>
              <a:rPr lang="es-ES_tradnl" sz="1400" dirty="0" smtClean="0">
                <a:latin typeface="+mn-lt"/>
              </a:rPr>
              <a:t>período</a:t>
            </a:r>
            <a:endParaRPr lang="es-ES_tradnl" sz="14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040" y="1704974"/>
            <a:ext cx="6609087" cy="350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2" name="71 Conector recto de flecha"/>
          <p:cNvCxnSpPr/>
          <p:nvPr/>
        </p:nvCxnSpPr>
        <p:spPr>
          <a:xfrm flipV="1">
            <a:off x="1663701" y="3848100"/>
            <a:ext cx="1142999" cy="216976"/>
          </a:xfrm>
          <a:prstGeom prst="straightConnector1">
            <a:avLst/>
          </a:pr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stCxn id="28" idx="3"/>
          </p:cNvCxnSpPr>
          <p:nvPr/>
        </p:nvCxnSpPr>
        <p:spPr>
          <a:xfrm>
            <a:off x="1714501" y="2375976"/>
            <a:ext cx="1422399" cy="53232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020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7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57306" y="826257"/>
            <a:ext cx="2601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2.1.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 radio atómico</a:t>
            </a:r>
          </a:p>
        </p:txBody>
      </p:sp>
      <p:pic>
        <p:nvPicPr>
          <p:cNvPr id="7170" name="Picture 2" descr="Tabla periódica moder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5" y="1765300"/>
            <a:ext cx="7147322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Flecha a la derecha con bandas"/>
          <p:cNvSpPr/>
          <p:nvPr/>
        </p:nvSpPr>
        <p:spPr>
          <a:xfrm rot="5400000">
            <a:off x="-104775" y="3019425"/>
            <a:ext cx="2597150" cy="482600"/>
          </a:xfrm>
          <a:prstGeom prst="stripedRightArrow">
            <a:avLst>
              <a:gd name="adj1" fmla="val 54040"/>
              <a:gd name="adj2" fmla="val 84343"/>
            </a:avLst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Flecha a la derecha con bandas"/>
          <p:cNvSpPr/>
          <p:nvPr/>
        </p:nvSpPr>
        <p:spPr>
          <a:xfrm rot="10800000" flipH="1">
            <a:off x="2041524" y="5038725"/>
            <a:ext cx="5972175" cy="482600"/>
          </a:xfrm>
          <a:prstGeom prst="stripedRightArrow">
            <a:avLst>
              <a:gd name="adj1" fmla="val 54040"/>
              <a:gd name="adj2" fmla="val 84343"/>
            </a:avLst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Text Box 68"/>
          <p:cNvSpPr txBox="1">
            <a:spLocks noChangeArrowheads="1"/>
          </p:cNvSpPr>
          <p:nvPr/>
        </p:nvSpPr>
        <p:spPr bwMode="auto">
          <a:xfrm rot="16200000">
            <a:off x="-249388" y="2901457"/>
            <a:ext cx="2173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ES_tradnl" sz="1400" b="1" dirty="0" smtClean="0">
                <a:solidFill>
                  <a:srgbClr val="C00000"/>
                </a:solidFill>
                <a:latin typeface="+mn-lt"/>
              </a:rPr>
              <a:t>Crece en un grupo</a:t>
            </a:r>
            <a:endParaRPr lang="es-ES_tradnl" sz="1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9" name="Text Box 68"/>
          <p:cNvSpPr txBox="1">
            <a:spLocks noChangeArrowheads="1"/>
          </p:cNvSpPr>
          <p:nvPr/>
        </p:nvSpPr>
        <p:spPr bwMode="auto">
          <a:xfrm>
            <a:off x="3314700" y="5486902"/>
            <a:ext cx="255269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ES_tradnl" sz="1400" b="1" dirty="0" smtClean="0">
                <a:solidFill>
                  <a:srgbClr val="C00000"/>
                </a:solidFill>
                <a:latin typeface="+mn-lt"/>
              </a:rPr>
              <a:t>Decrece en un periodo</a:t>
            </a:r>
            <a:endParaRPr lang="es-ES_tradnl" sz="1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298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57306" y="851657"/>
            <a:ext cx="2957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2.2.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 radio iónico</a:t>
            </a:r>
          </a:p>
        </p:txBody>
      </p:sp>
      <p:pic>
        <p:nvPicPr>
          <p:cNvPr id="8194" name="Picture 2" descr="http://www.eis.uva.es/~qgintro/sisper/imagenes/r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414594"/>
            <a:ext cx="2613025" cy="461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959100" y="1460500"/>
            <a:ext cx="5791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/>
              <a:t>Los </a:t>
            </a:r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iones positivos sencillos</a:t>
            </a:r>
            <a:r>
              <a:rPr lang="es-ES" dirty="0"/>
              <a:t> </a:t>
            </a:r>
            <a:r>
              <a:rPr lang="es-ES" dirty="0" smtClean="0"/>
              <a:t>(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cationes</a:t>
            </a:r>
            <a:r>
              <a:rPr lang="es-ES" dirty="0" smtClean="0"/>
              <a:t>) son </a:t>
            </a:r>
            <a:r>
              <a:rPr lang="es-ES" dirty="0"/>
              <a:t>siempre más pequeños que los átomos de los que derivan y, al aumentar la carga positiva, su tamaño disminuye</a:t>
            </a:r>
            <a:r>
              <a:rPr lang="es-ES" dirty="0" smtClean="0"/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/>
          </a:p>
          <a:p>
            <a:pPr marL="355600" indent="-355600" algn="just">
              <a:buFont typeface="Wingdings"/>
              <a:buChar char="F"/>
            </a:pPr>
            <a:r>
              <a:rPr lang="es-ES" dirty="0"/>
              <a:t>Los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iones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negativos sencillos </a:t>
            </a:r>
            <a:r>
              <a:rPr lang="es-ES" dirty="0" smtClean="0"/>
              <a:t>(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aniones</a:t>
            </a:r>
            <a:r>
              <a:rPr lang="es-ES" dirty="0" smtClean="0"/>
              <a:t>) son </a:t>
            </a:r>
            <a:r>
              <a:rPr lang="es-ES" dirty="0"/>
              <a:t>siempre mayores que los átomos de los que derivan. El tamaño aumenta con la carga negativa</a:t>
            </a:r>
            <a:r>
              <a:rPr lang="es-ES" dirty="0" smtClean="0"/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/>
          </a:p>
          <a:p>
            <a:pPr marL="355600" indent="-355600" algn="just">
              <a:buFont typeface="Wingdings"/>
              <a:buChar char="F"/>
            </a:pPr>
            <a:r>
              <a:rPr lang="es-ES" dirty="0"/>
              <a:t>Dentro de un grupo, las diferencias entre los radios atómicos e iónicos son muy parecidas</a:t>
            </a:r>
            <a:r>
              <a:rPr lang="es-ES" dirty="0" smtClean="0"/>
              <a:t>.</a:t>
            </a:r>
          </a:p>
          <a:p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3352800" y="5270838"/>
            <a:ext cx="5321300" cy="923330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es-ES" i="1" dirty="0"/>
              <a:t>Los </a:t>
            </a:r>
            <a:r>
              <a:rPr lang="es-E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radios iónicos</a:t>
            </a:r>
            <a:r>
              <a:rPr lang="es-ES" i="1" dirty="0"/>
              <a:t>, en general, </a:t>
            </a:r>
            <a:r>
              <a:rPr lang="es-E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aumentan</a:t>
            </a:r>
            <a:r>
              <a:rPr lang="es-ES" i="1" dirty="0"/>
              <a:t> </a:t>
            </a:r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descender</a:t>
            </a:r>
            <a:r>
              <a:rPr lang="es-ES" i="1" dirty="0"/>
              <a:t> por un grupo y </a:t>
            </a:r>
            <a:r>
              <a:rPr lang="es-E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disminuyen a lo largo de un periodo</a:t>
            </a:r>
            <a:r>
              <a:rPr lang="es-ES" i="1" dirty="0"/>
              <a:t>. 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903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467246" y="9756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</a:t>
            </a:r>
            <a:r>
              <a:rPr lang="es-ES" b="1" dirty="0" smtClean="0">
                <a:solidFill>
                  <a:schemeClr val="bg1"/>
                </a:solidFill>
              </a:rPr>
              <a:t>4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8300" y="15367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Utilizando la tabla periódica, predice cuál de los tres átomos siguientes tiene mayor tamaño: Sc, Ba o Se. 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051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44606" y="826257"/>
            <a:ext cx="342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2.3.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Energía de ionización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81000" y="1358900"/>
            <a:ext cx="833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</a:t>
            </a:r>
            <a:r>
              <a:rPr lang="es-ES" dirty="0" smtClean="0"/>
              <a:t>La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primera energía de ionización </a:t>
            </a:r>
            <a:r>
              <a:rPr lang="es-ES" dirty="0" smtClean="0"/>
              <a:t>(EI</a:t>
            </a:r>
            <a:r>
              <a:rPr lang="es-ES" baseline="-25000" dirty="0" smtClean="0"/>
              <a:t>1</a:t>
            </a:r>
            <a:r>
              <a:rPr lang="es-ES" dirty="0" smtClean="0"/>
              <a:t>) es la energía necesaria que hay que suministrar para arrancar el electrón más externo de un átomo aislado de un elemento en estado gaseoso para dar lugar a un ion positivo o catión. Se mide en KJ/mol o eV/átomo.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2857500" y="2743200"/>
                <a:ext cx="3246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𝑁𝑎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+5,14 </m:t>
                      </m:r>
                      <m:r>
                        <a:rPr lang="es-ES" b="0" i="1" smtClean="0">
                          <a:latin typeface="Cambria Math"/>
                        </a:rPr>
                        <m:t>𝑒𝑉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→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𝑁𝑎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0" y="2743200"/>
                <a:ext cx="3246786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CuadroTexto"/>
          <p:cNvSpPr txBox="1"/>
          <p:nvPr/>
        </p:nvSpPr>
        <p:spPr>
          <a:xfrm>
            <a:off x="368300" y="3606800"/>
            <a:ext cx="8343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</a:t>
            </a:r>
            <a:r>
              <a:rPr lang="es-ES" dirty="0" smtClean="0"/>
              <a:t>La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segunda energía de ionización </a:t>
            </a:r>
            <a:r>
              <a:rPr lang="es-ES" dirty="0" smtClean="0"/>
              <a:t>(EI</a:t>
            </a:r>
            <a:r>
              <a:rPr lang="es-ES" baseline="-25000" dirty="0" smtClean="0"/>
              <a:t>2</a:t>
            </a:r>
            <a:r>
              <a:rPr lang="es-ES" dirty="0" smtClean="0"/>
              <a:t>) es la energía necesaria que hay que suministrar para arrancar el siguiente electrón del ion monopositivo formado anteriormente.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3048000" y="4660900"/>
                <a:ext cx="30880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𝑁𝑎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+47,3 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𝑒𝑉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→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𝑁𝑎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4660900"/>
                <a:ext cx="308802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12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705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44606" y="851657"/>
            <a:ext cx="321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2.3.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Energía de ionización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" y="1524001"/>
            <a:ext cx="4691380" cy="223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18" y="3886200"/>
            <a:ext cx="3110982" cy="2439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4457700" y="4629150"/>
            <a:ext cx="40386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ym typeface="Wingdings"/>
              </a:rPr>
              <a:t>Las energías de ionización sucesivas siempre van en aumento.</a:t>
            </a:r>
          </a:p>
        </p:txBody>
      </p: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5137150" y="1104900"/>
            <a:ext cx="3638551" cy="2400300"/>
            <a:chOff x="-240" y="480"/>
            <a:chExt cx="6240" cy="3348"/>
          </a:xfrm>
        </p:grpSpPr>
        <p:pic>
          <p:nvPicPr>
            <p:cNvPr id="14" name="Picture 9" descr="05 086 b)LaEIEnElS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0" y="492"/>
              <a:ext cx="6240" cy="3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144" y="480"/>
              <a:ext cx="5376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17" name="16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7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 Propiedades periódicas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V</a:t>
            </a:r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. SISTEMA PERIÓDICO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22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67246" y="9756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5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368300" y="15367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Responde a las siguientes preguntas relativas a la energía de ionización: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¿Por qué al grupo de los metales alcalinos le corresponden las menores EI</a:t>
            </a:r>
            <a:r>
              <a:rPr lang="es-ES" baseline="-25000" dirty="0" smtClean="0"/>
              <a:t>1</a:t>
            </a:r>
            <a:r>
              <a:rPr lang="es-ES" dirty="0" smtClean="0"/>
              <a:t>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¿Por qué al grupo de los gases nobles le corresponden las </a:t>
            </a:r>
            <a:r>
              <a:rPr lang="es-ES" dirty="0"/>
              <a:t>mayores EI</a:t>
            </a:r>
            <a:r>
              <a:rPr lang="es-ES" baseline="-25000" dirty="0"/>
              <a:t>1</a:t>
            </a:r>
            <a:r>
              <a:rPr lang="es-ES" dirty="0" smtClean="0"/>
              <a:t>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¿Por qué el berilio tiene una </a:t>
            </a:r>
            <a:r>
              <a:rPr lang="es-ES" dirty="0"/>
              <a:t>EI</a:t>
            </a:r>
            <a:r>
              <a:rPr lang="es-ES" baseline="-25000" dirty="0"/>
              <a:t>1</a:t>
            </a:r>
            <a:r>
              <a:rPr lang="es-ES" dirty="0" smtClean="0"/>
              <a:t> superior a la del boro si este último está colocado a su derecha?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¿Por qué el rubidio tiene </a:t>
            </a:r>
            <a:r>
              <a:rPr lang="es-ES" dirty="0"/>
              <a:t>una EI</a:t>
            </a:r>
            <a:r>
              <a:rPr lang="es-ES" baseline="-25000" dirty="0"/>
              <a:t>1</a:t>
            </a:r>
            <a:r>
              <a:rPr lang="es-ES" dirty="0" smtClean="0"/>
              <a:t> inferior a la del litio?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¿Por qué el galio tiene una </a:t>
            </a:r>
            <a:r>
              <a:rPr lang="es-ES" dirty="0"/>
              <a:t>EI</a:t>
            </a:r>
            <a:r>
              <a:rPr lang="es-ES" baseline="-25000" dirty="0"/>
              <a:t>1</a:t>
            </a:r>
            <a:r>
              <a:rPr lang="es-ES" dirty="0" smtClean="0"/>
              <a:t> menor que el calcio?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05346" y="40744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</a:t>
            </a:r>
            <a:r>
              <a:rPr lang="es-ES" b="1" dirty="0" smtClean="0">
                <a:solidFill>
                  <a:schemeClr val="bg1"/>
                </a:solidFill>
              </a:rPr>
              <a:t>6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06400" y="4597400"/>
            <a:ext cx="825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Utilizando solamente la tabla periódica, escribe los elementos siguientes por orden creciente de su primera energía de ionización: Ar, Se y 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804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44606" y="838957"/>
            <a:ext cx="3071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2.4.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Afinidad electrónica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42900" y="1270000"/>
            <a:ext cx="829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denomina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afinidad electrónica </a:t>
            </a:r>
            <a:r>
              <a:rPr lang="es-ES" dirty="0" smtClean="0"/>
              <a:t>a la variación de energía que se produce cuando se añade un electrón a un átomo neutro de un elemento en fase gaseosa para dar lugar a un ion negativo gaseoso. Se mide en KJ/mol o eV/átomo.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3321050" y="2590800"/>
                <a:ext cx="26864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𝑋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+1 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→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𝐴𝐸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050" y="2590800"/>
                <a:ext cx="2686441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1 CuadroTexto"/>
          <p:cNvSpPr txBox="1"/>
          <p:nvPr/>
        </p:nvSpPr>
        <p:spPr>
          <a:xfrm>
            <a:off x="330200" y="3232150"/>
            <a:ext cx="8343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captura de un electrón extra por parte de un átomo neutro para formar un ion negativo gaseoso es un proceso:</a:t>
            </a:r>
          </a:p>
          <a:p>
            <a:pPr algn="just">
              <a:lnSpc>
                <a:spcPct val="150000"/>
              </a:lnSpc>
              <a:tabLst>
                <a:tab pos="355600" algn="l"/>
                <a:tab pos="7239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 3"/>
              </a:rPr>
              <a:t>	Energéticamente favorable si la AE es negativa.</a:t>
            </a:r>
          </a:p>
          <a:p>
            <a:pPr algn="just">
              <a:lnSpc>
                <a:spcPct val="150000"/>
              </a:lnSpc>
              <a:tabLst>
                <a:tab pos="355600" algn="l"/>
                <a:tab pos="723900" algn="l"/>
              </a:tabLst>
            </a:pPr>
            <a:r>
              <a:rPr lang="es-ES" dirty="0">
                <a:sym typeface="Wingdings 3"/>
              </a:rPr>
              <a:t>	</a:t>
            </a:r>
            <a:r>
              <a:rPr lang="es-ES" dirty="0" smtClean="0">
                <a:sym typeface="Wingdings 3"/>
              </a:rPr>
              <a:t>	Energéticamente desfavorable si la AE es positiva.</a:t>
            </a:r>
            <a:endParaRPr lang="es-ES" dirty="0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469900" y="4892675"/>
            <a:ext cx="8204200" cy="1338828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50000"/>
              </a:spcBef>
            </a:pPr>
            <a:r>
              <a:rPr lang="es-ES_tradnl" dirty="0">
                <a:latin typeface="+mn-lt"/>
              </a:rPr>
              <a:t>La afinidad electrónica está relacionada con el</a:t>
            </a:r>
            <a:r>
              <a:rPr lang="es-ES_tradnl" b="1" dirty="0">
                <a:solidFill>
                  <a:srgbClr val="FF0066"/>
                </a:solidFill>
                <a:latin typeface="+mn-lt"/>
              </a:rPr>
              <a:t>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carácter oxidante</a:t>
            </a:r>
            <a:r>
              <a:rPr lang="es-ES_tradnl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s-ES_tradnl" dirty="0">
                <a:latin typeface="+mn-lt"/>
              </a:rPr>
              <a:t>de un elemento.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Cuanta mayor energía desprenda un elemento al ganar un electrón, mayor será su carácter oxidante</a:t>
            </a:r>
            <a:r>
              <a:rPr lang="es-ES_tradnl" dirty="0">
                <a:latin typeface="+mn-lt"/>
              </a:rPr>
              <a:t>. Así, los halógenos tienen un elevado carácter oxidante, al contrario de los alcalinotérreos que carecen de carácter oxidante</a:t>
            </a:r>
            <a:endParaRPr lang="es-ES_tradnl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233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57306" y="838957"/>
            <a:ext cx="2931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2.4.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Afinidad electrónica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1639888"/>
            <a:ext cx="3666005" cy="161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4" r="2980" b="4131"/>
          <a:stretch/>
        </p:blipFill>
        <p:spPr bwMode="auto">
          <a:xfrm>
            <a:off x="534988" y="1536700"/>
            <a:ext cx="4164011" cy="332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 rot="16200000">
            <a:off x="4635500" y="2260600"/>
            <a:ext cx="11977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dirty="0" smtClean="0"/>
              <a:t>disminuye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426200" y="1778000"/>
            <a:ext cx="10807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dirty="0" smtClean="0"/>
              <a:t>aumenta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308600" y="3556000"/>
            <a:ext cx="347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afinidad electrónica crece a lo largo de un período.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gases nobles no tienen tendencia a captar o ceder electrones. 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19100" y="5283200"/>
            <a:ext cx="440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La afinidad electrónica disminuye al aumentar el número atómico	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502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408106" y="851657"/>
            <a:ext cx="297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2.5.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Electronegatividad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06400" y="1333500"/>
            <a:ext cx="824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</a:t>
            </a:r>
            <a:r>
              <a:rPr lang="es-ES" dirty="0" smtClean="0"/>
              <a:t>La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electronegatividad </a:t>
            </a:r>
            <a:r>
              <a:rPr lang="es-ES" dirty="0" smtClean="0"/>
              <a:t>de un elemento mide la tendencia que tiene uno de sus átomos a atraer hacia sí el par de electrones de enlace con otro átomo.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508000" y="2247900"/>
            <a:ext cx="8140700" cy="2862322"/>
          </a:xfrm>
          <a:prstGeom prst="rect">
            <a:avLst/>
          </a:prstGeom>
          <a:solidFill>
            <a:srgbClr val="FFFF99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Para determinar la electronegatividad se usan dos escalas:</a:t>
            </a:r>
          </a:p>
          <a:p>
            <a:pPr algn="just"/>
            <a:endParaRPr lang="es-ES" dirty="0"/>
          </a:p>
          <a:p>
            <a:pPr marL="361950" indent="-361950" algn="just"/>
            <a:r>
              <a:rPr lang="es-ES" dirty="0" smtClean="0">
                <a:sym typeface="Wingdings"/>
              </a:rPr>
              <a:t>	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Escala de Mulliken</a:t>
            </a:r>
            <a:r>
              <a:rPr lang="es-ES" dirty="0" smtClean="0">
                <a:sym typeface="Wingdings"/>
              </a:rPr>
              <a:t>: Considera la electronegatividad como una propiedad de los átomos aislados, su valor es:</a:t>
            </a:r>
            <a:endParaRPr lang="es-ES" dirty="0" smtClean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marL="361950" indent="-361950" algn="just"/>
            <a:r>
              <a:rPr lang="es-ES" dirty="0" smtClean="0">
                <a:sym typeface="Wingdings"/>
              </a:rPr>
              <a:t>	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 de Pauling</a:t>
            </a:r>
            <a:r>
              <a:rPr lang="es-ES" dirty="0" smtClean="0"/>
              <a:t>: Se expresa en unidades arbitrarias: al flúor, se le asigna el valor más alto, por ser el más electronegativo, tiene un valor de 4 y al cesio, que es el menos electronegativo se le asigna el valor de 0,7.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3693731" y="3475990"/>
                <a:ext cx="167661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𝐸𝑁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𝐴𝐸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𝐸𝐼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731" y="3475990"/>
                <a:ext cx="1676613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638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70006" y="838957"/>
            <a:ext cx="2919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2.5.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Electronegatividad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81000" y="49022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electronegatividad disminuye al descender en un grupo.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electronegatividad aumenta de izquierda a derecha en un período.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electronegatividad de los gases nobles es prácticamente 0. 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87" y="1334839"/>
            <a:ext cx="5607313" cy="34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8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412750" y="1078894"/>
            <a:ext cx="8356674" cy="5093306"/>
            <a:chOff x="-804" y="1"/>
            <a:chExt cx="7605" cy="4187"/>
          </a:xfrm>
        </p:grpSpPr>
        <p:pic>
          <p:nvPicPr>
            <p:cNvPr id="13" name="Picture 9" descr="05 088 TablaElectronegativ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4" y="1"/>
              <a:ext cx="7605" cy="4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92" y="4"/>
              <a:ext cx="5945" cy="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11" name="10 CuadroTexto"/>
          <p:cNvSpPr txBox="1"/>
          <p:nvPr/>
        </p:nvSpPr>
        <p:spPr>
          <a:xfrm>
            <a:off x="319206" y="826256"/>
            <a:ext cx="310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2.5.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Electronegatividad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217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454546" y="9883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</a:t>
            </a:r>
            <a:r>
              <a:rPr lang="es-ES" b="1" dirty="0" smtClean="0">
                <a:solidFill>
                  <a:schemeClr val="bg1"/>
                </a:solidFill>
              </a:rPr>
              <a:t>7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3700" y="1511300"/>
            <a:ext cx="828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Ordena, según los valores crecientes de la electronegatividad, los siguientes </a:t>
            </a:r>
            <a:r>
              <a:rPr lang="es-ES" dirty="0"/>
              <a:t>e</a:t>
            </a:r>
            <a:r>
              <a:rPr lang="es-ES" dirty="0" smtClean="0"/>
              <a:t>lementos: Be, N y Ca.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18046" y="24107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8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57200" y="2933700"/>
            <a:ext cx="828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Ordena de mayor a menor electronegatividad los elementos de números atómicos 1, 6, 9, 19 y 55. A la vista de la ordenación, ¿quiénes son más electronegativos, los metales o los no metales?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612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44606" y="8135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2.6.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Carácter metálico y no metálico: Reactividad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57200" y="1382713"/>
            <a:ext cx="8280400" cy="1754326"/>
          </a:xfrm>
          <a:prstGeom prst="rect">
            <a:avLst/>
          </a:prstGeom>
          <a:solidFill>
            <a:srgbClr val="000066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ES_tradnl" dirty="0">
                <a:solidFill>
                  <a:srgbClr val="FF33CC"/>
                </a:solidFill>
                <a:latin typeface="+mn-lt"/>
              </a:rPr>
              <a:t>                           </a:t>
            </a:r>
            <a:r>
              <a:rPr lang="es-ES_tradnl" b="1" dirty="0">
                <a:solidFill>
                  <a:schemeClr val="bg1"/>
                </a:solidFill>
                <a:latin typeface="+mn-lt"/>
              </a:rPr>
              <a:t>Metales: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_tradnl" b="1" dirty="0">
                <a:solidFill>
                  <a:schemeClr val="bg1"/>
                </a:solidFill>
                <a:latin typeface="+mn-lt"/>
              </a:rPr>
              <a:t>Pierden </a:t>
            </a:r>
            <a:r>
              <a:rPr lang="es-ES_tradnl" dirty="0">
                <a:solidFill>
                  <a:schemeClr val="bg1"/>
                </a:solidFill>
                <a:latin typeface="+mn-lt"/>
              </a:rPr>
              <a:t>fácilmente </a:t>
            </a:r>
            <a:r>
              <a:rPr lang="es-ES_tradnl" b="1" dirty="0">
                <a:solidFill>
                  <a:schemeClr val="bg1"/>
                </a:solidFill>
                <a:latin typeface="+mn-lt"/>
              </a:rPr>
              <a:t>electrones</a:t>
            </a:r>
            <a:r>
              <a:rPr lang="es-ES_tradnl" dirty="0">
                <a:solidFill>
                  <a:schemeClr val="bg1"/>
                </a:solidFill>
                <a:latin typeface="+mn-lt"/>
              </a:rPr>
              <a:t> para formar cationes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chemeClr val="bg1"/>
                </a:solidFill>
                <a:latin typeface="+mn-lt"/>
              </a:rPr>
              <a:t> Bajas energías de ionización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chemeClr val="bg1"/>
                </a:solidFill>
                <a:latin typeface="+mn-lt"/>
              </a:rPr>
              <a:t> Bajas afinidades electrónicas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chemeClr val="bg1"/>
                </a:solidFill>
                <a:latin typeface="+mn-lt"/>
              </a:rPr>
              <a:t> Bajas electronegatividades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chemeClr val="bg1"/>
                </a:solidFill>
                <a:latin typeface="+mn-lt"/>
              </a:rPr>
              <a:t> Forman compuestos con los no metales, pero no con los </a:t>
            </a:r>
            <a:r>
              <a:rPr lang="es-ES_tradnl" dirty="0" smtClean="0">
                <a:solidFill>
                  <a:schemeClr val="bg1"/>
                </a:solidFill>
                <a:latin typeface="+mn-lt"/>
              </a:rPr>
              <a:t>metales</a:t>
            </a:r>
            <a:endParaRPr lang="es-ES_tradn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31800" y="3448050"/>
            <a:ext cx="8331200" cy="17399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ES_tradnl" dirty="0">
                <a:solidFill>
                  <a:srgbClr val="C00000"/>
                </a:solidFill>
                <a:latin typeface="+mn-lt"/>
              </a:rPr>
              <a:t>                          </a:t>
            </a:r>
            <a:r>
              <a:rPr lang="es-ES_tradnl" b="1" dirty="0">
                <a:solidFill>
                  <a:srgbClr val="C00000"/>
                </a:solidFill>
                <a:latin typeface="+mn-lt"/>
              </a:rPr>
              <a:t>No Metales</a:t>
            </a:r>
            <a:r>
              <a:rPr lang="es-ES_tradnl" dirty="0">
                <a:solidFill>
                  <a:srgbClr val="C00000"/>
                </a:solidFill>
                <a:latin typeface="+mn-lt"/>
              </a:rPr>
              <a:t>: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rgbClr val="C00000"/>
                </a:solidFill>
                <a:latin typeface="+mn-lt"/>
              </a:rPr>
              <a:t> </a:t>
            </a:r>
            <a:r>
              <a:rPr lang="es-ES_tradnl" b="1" dirty="0">
                <a:solidFill>
                  <a:srgbClr val="C00000"/>
                </a:solidFill>
                <a:latin typeface="+mn-lt"/>
              </a:rPr>
              <a:t>Ganan </a:t>
            </a:r>
            <a:r>
              <a:rPr lang="es-ES_tradnl" dirty="0">
                <a:solidFill>
                  <a:srgbClr val="C00000"/>
                </a:solidFill>
                <a:latin typeface="+mn-lt"/>
              </a:rPr>
              <a:t>fácilmente </a:t>
            </a:r>
            <a:r>
              <a:rPr lang="es-ES_tradnl" b="1" dirty="0">
                <a:solidFill>
                  <a:srgbClr val="C00000"/>
                </a:solidFill>
                <a:latin typeface="+mn-lt"/>
              </a:rPr>
              <a:t>electrones</a:t>
            </a:r>
            <a:r>
              <a:rPr lang="es-ES_tradnl" dirty="0">
                <a:solidFill>
                  <a:srgbClr val="C00000"/>
                </a:solidFill>
                <a:latin typeface="+mn-lt"/>
              </a:rPr>
              <a:t> para formar aniones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rgbClr val="C00000"/>
                </a:solidFill>
                <a:latin typeface="+mn-lt"/>
              </a:rPr>
              <a:t> Elevadas energías de ionización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rgbClr val="C00000"/>
                </a:solidFill>
                <a:latin typeface="+mn-lt"/>
              </a:rPr>
              <a:t> Elevadas afinidades electrónicas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rgbClr val="C00000"/>
                </a:solidFill>
                <a:latin typeface="+mn-lt"/>
              </a:rPr>
              <a:t> Elevadas electronegatividades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rgbClr val="C00000"/>
                </a:solidFill>
                <a:latin typeface="+mn-lt"/>
              </a:rPr>
              <a:t> Forman compuestos con los  metales, y otros con los no metales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457200" y="5494338"/>
            <a:ext cx="8305800" cy="6463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ES_tradnl" dirty="0">
                <a:solidFill>
                  <a:srgbClr val="FF33CC"/>
                </a:solidFill>
                <a:latin typeface="+mn-lt"/>
              </a:rPr>
              <a:t>                          </a:t>
            </a:r>
            <a:r>
              <a:rPr lang="es-ES_tradnl" b="1" dirty="0">
                <a:solidFill>
                  <a:schemeClr val="bg1"/>
                </a:solidFill>
                <a:latin typeface="+mn-lt"/>
              </a:rPr>
              <a:t>Semimetales o metaloides:</a:t>
            </a:r>
          </a:p>
          <a:p>
            <a:pPr>
              <a:buFontTx/>
              <a:buChar char="•"/>
            </a:pPr>
            <a:r>
              <a:rPr lang="es-ES_tradnl" dirty="0">
                <a:solidFill>
                  <a:schemeClr val="bg1"/>
                </a:solidFill>
                <a:latin typeface="+mn-lt"/>
              </a:rPr>
              <a:t> Poseen </a:t>
            </a:r>
            <a:r>
              <a:rPr lang="es-ES_tradnl" b="1" dirty="0">
                <a:solidFill>
                  <a:schemeClr val="bg1"/>
                </a:solidFill>
                <a:latin typeface="+mn-lt"/>
              </a:rPr>
              <a:t>propiedades intermedias</a:t>
            </a:r>
            <a:r>
              <a:rPr lang="es-ES_tradnl" dirty="0">
                <a:solidFill>
                  <a:schemeClr val="bg1"/>
                </a:solidFill>
                <a:latin typeface="+mn-lt"/>
              </a:rPr>
              <a:t> entre los metales y los no metales (Si, Ge)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927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  <p:bldP spid="16" grpId="0" animBg="1" autoUpdateAnimBg="0"/>
      <p:bldP spid="17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57306" y="8262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2.6.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Carácter metálico y no metálico: Reactividad</a:t>
            </a:r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5905499" y="3055938"/>
            <a:ext cx="2746375" cy="2405062"/>
            <a:chOff x="516" y="1776"/>
            <a:chExt cx="2604" cy="2448"/>
          </a:xfrm>
        </p:grpSpPr>
        <p:pic>
          <p:nvPicPr>
            <p:cNvPr id="14" name="Picture 5" descr="05 085 a)TamañoEnElSP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" y="1818"/>
              <a:ext cx="2604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6"/>
            <p:cNvSpPr>
              <a:spLocks noChangeArrowheads="1"/>
            </p:cNvSpPr>
            <p:nvPr/>
          </p:nvSpPr>
          <p:spPr bwMode="auto">
            <a:xfrm>
              <a:off x="576" y="1776"/>
              <a:ext cx="2496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381250" y="1484313"/>
            <a:ext cx="4159250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2400" b="1" dirty="0">
                <a:latin typeface="+mn-lt"/>
              </a:rPr>
              <a:t>CARÁCTER METÁLICO.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298451" y="2251075"/>
            <a:ext cx="5708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ES_tradnl" b="1" dirty="0">
                <a:latin typeface="+mn-lt"/>
              </a:rPr>
              <a:t>Alto en elementos que:</a:t>
            </a:r>
          </a:p>
          <a:p>
            <a:endParaRPr lang="es-ES_tradnl" b="1" dirty="0">
              <a:latin typeface="+mn-lt"/>
            </a:endParaRPr>
          </a:p>
          <a:p>
            <a:pPr>
              <a:buFontTx/>
              <a:buChar char="•"/>
            </a:pPr>
            <a:r>
              <a:rPr lang="es-ES_tradnl" dirty="0">
                <a:latin typeface="+mn-lt"/>
              </a:rPr>
              <a:t> Pierden</a:t>
            </a:r>
            <a:r>
              <a:rPr lang="es-ES_tradnl" b="1" dirty="0">
                <a:latin typeface="+mn-lt"/>
              </a:rPr>
              <a:t> </a:t>
            </a:r>
            <a:r>
              <a:rPr lang="es-ES_tradnl" dirty="0">
                <a:latin typeface="+mn-lt"/>
              </a:rPr>
              <a:t>fácilmente electrones para formar cationes.</a:t>
            </a:r>
          </a:p>
          <a:p>
            <a:pPr>
              <a:buFontTx/>
              <a:buChar char="•"/>
            </a:pPr>
            <a:r>
              <a:rPr lang="es-ES_tradnl" dirty="0">
                <a:latin typeface="+mn-lt"/>
              </a:rPr>
              <a:t> Bajas energías de ionización</a:t>
            </a:r>
          </a:p>
          <a:p>
            <a:pPr>
              <a:buFontTx/>
              <a:buChar char="•"/>
            </a:pPr>
            <a:r>
              <a:rPr lang="es-ES_tradnl" dirty="0">
                <a:latin typeface="+mn-lt"/>
              </a:rPr>
              <a:t> Bajas afinidades electrónicas</a:t>
            </a:r>
          </a:p>
          <a:p>
            <a:pPr>
              <a:buFontTx/>
              <a:buChar char="•"/>
            </a:pPr>
            <a:r>
              <a:rPr lang="es-ES_tradnl" dirty="0">
                <a:latin typeface="+mn-lt"/>
              </a:rPr>
              <a:t> Bajas electronegatividades</a:t>
            </a: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361951" y="4475163"/>
            <a:ext cx="54038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ES_tradnl" b="1" dirty="0">
                <a:latin typeface="+mn-lt"/>
              </a:rPr>
              <a:t>Bajo en elementos que</a:t>
            </a:r>
            <a:r>
              <a:rPr lang="es-ES_tradnl" dirty="0">
                <a:latin typeface="+mn-lt"/>
              </a:rPr>
              <a:t>:</a:t>
            </a:r>
          </a:p>
          <a:p>
            <a:endParaRPr lang="es-ES_tradnl" dirty="0">
              <a:latin typeface="+mn-lt"/>
            </a:endParaRPr>
          </a:p>
          <a:p>
            <a:pPr>
              <a:buFontTx/>
              <a:buChar char="•"/>
            </a:pPr>
            <a:r>
              <a:rPr lang="es-ES_tradnl" dirty="0">
                <a:latin typeface="+mn-lt"/>
              </a:rPr>
              <a:t> Ganan</a:t>
            </a:r>
            <a:r>
              <a:rPr lang="es-ES_tradnl" b="1" dirty="0">
                <a:latin typeface="+mn-lt"/>
              </a:rPr>
              <a:t> </a:t>
            </a:r>
            <a:r>
              <a:rPr lang="es-ES_tradnl" dirty="0">
                <a:latin typeface="+mn-lt"/>
              </a:rPr>
              <a:t>fácilmente electrones para formar aniones</a:t>
            </a:r>
          </a:p>
          <a:p>
            <a:pPr>
              <a:buFontTx/>
              <a:buChar char="•"/>
            </a:pPr>
            <a:r>
              <a:rPr lang="es-ES_tradnl" dirty="0">
                <a:latin typeface="+mn-lt"/>
              </a:rPr>
              <a:t> Elevadas energías de ionización</a:t>
            </a:r>
          </a:p>
          <a:p>
            <a:pPr>
              <a:buFontTx/>
              <a:buChar char="•"/>
            </a:pPr>
            <a:r>
              <a:rPr lang="es-ES_tradnl" dirty="0">
                <a:latin typeface="+mn-lt"/>
              </a:rPr>
              <a:t> Elevadas afinidades electrónicas</a:t>
            </a:r>
          </a:p>
          <a:p>
            <a:pPr>
              <a:buFontTx/>
              <a:buChar char="•"/>
            </a:pPr>
            <a:r>
              <a:rPr lang="es-ES_tradnl" dirty="0">
                <a:latin typeface="+mn-lt"/>
              </a:rPr>
              <a:t> Elevadas electronegatividades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985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57306" y="8516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2.6.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Carácter metálico y no metálico: Reactividad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850900" y="2843213"/>
            <a:ext cx="7658100" cy="779462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FFCC00"/>
              </a:buClr>
              <a:buFont typeface="Symbol" pitchFamily="18" charset="2"/>
              <a:buChar char="·"/>
            </a:pPr>
            <a:r>
              <a:rPr lang="es-ES_tradnl" dirty="0">
                <a:latin typeface="+mn-lt"/>
              </a:rPr>
              <a:t> Disminuye al avanzar en un período</a:t>
            </a:r>
            <a:endParaRPr lang="es-ES_tradnl" dirty="0">
              <a:latin typeface="+mn-lt"/>
              <a:sym typeface="Symbol" pitchFamily="18" charset="2"/>
            </a:endParaRPr>
          </a:p>
          <a:p>
            <a:pPr>
              <a:spcBef>
                <a:spcPct val="50000"/>
              </a:spcBef>
              <a:buClr>
                <a:srgbClr val="FFCC00"/>
              </a:buClr>
              <a:buFont typeface="Symbol" pitchFamily="18" charset="2"/>
              <a:buChar char="·"/>
            </a:pPr>
            <a:r>
              <a:rPr lang="es-ES_tradnl" dirty="0">
                <a:latin typeface="+mn-lt"/>
                <a:sym typeface="Symbol" pitchFamily="18" charset="2"/>
              </a:rPr>
              <a:t> Aumenta al descender en el grupo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914400" y="4645025"/>
            <a:ext cx="7658100" cy="779463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FFCC00"/>
              </a:buClr>
              <a:buFont typeface="Symbol" pitchFamily="18" charset="2"/>
              <a:buChar char="·"/>
            </a:pPr>
            <a:r>
              <a:rPr lang="es-ES_tradnl" dirty="0">
                <a:latin typeface="+mn-lt"/>
              </a:rPr>
              <a:t> Aumenta al avanzar en un período</a:t>
            </a:r>
            <a:endParaRPr lang="es-ES_tradnl" dirty="0">
              <a:latin typeface="+mn-lt"/>
              <a:sym typeface="Symbol" pitchFamily="18" charset="2"/>
            </a:endParaRPr>
          </a:p>
          <a:p>
            <a:pPr>
              <a:spcBef>
                <a:spcPct val="50000"/>
              </a:spcBef>
              <a:buClr>
                <a:srgbClr val="FFCC00"/>
              </a:buClr>
              <a:buFont typeface="Symbol" pitchFamily="18" charset="2"/>
              <a:buChar char="·"/>
            </a:pPr>
            <a:r>
              <a:rPr lang="es-ES_tradnl" dirty="0">
                <a:latin typeface="+mn-lt"/>
                <a:sym typeface="Symbol" pitchFamily="18" charset="2"/>
              </a:rPr>
              <a:t> Aumenta al ascender en el grupo</a:t>
            </a: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406400" y="5632980"/>
            <a:ext cx="8229600" cy="64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55600" indent="-355600" algn="just">
              <a:spcBef>
                <a:spcPct val="50000"/>
              </a:spcBef>
            </a:pPr>
            <a:r>
              <a:rPr lang="es-ES_tradnl" dirty="0" smtClean="0">
                <a:latin typeface="+mn-lt"/>
                <a:sym typeface="Wingdings"/>
              </a:rPr>
              <a:t>	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los gases nobles la reactividad es casi nula o muy baja</a:t>
            </a:r>
            <a:r>
              <a:rPr lang="es-ES_tradnl" dirty="0">
                <a:latin typeface="+mn-lt"/>
              </a:rPr>
              <a:t>, debido a que poseen configuraciones electrónicas muy estables</a:t>
            </a: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393700" y="2035175"/>
            <a:ext cx="8286751" cy="6413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55600" indent="-355600" algn="just">
              <a:spcBef>
                <a:spcPct val="50000"/>
              </a:spcBef>
            </a:pPr>
            <a:r>
              <a:rPr lang="es-ES_tradnl" b="1" dirty="0" smtClean="0">
                <a:solidFill>
                  <a:srgbClr val="003300"/>
                </a:solidFill>
                <a:latin typeface="+mn-lt"/>
                <a:sym typeface="Wingdings"/>
              </a:rPr>
              <a:t>	</a:t>
            </a:r>
            <a:r>
              <a:rPr lang="es-ES_tradnl" b="1" dirty="0" smtClean="0">
                <a:solidFill>
                  <a:srgbClr val="003300"/>
                </a:solidFill>
                <a:latin typeface="+mn-lt"/>
                <a:sym typeface="Symbol" pitchFamily="18" charset="2"/>
              </a:rPr>
              <a:t>Los </a:t>
            </a:r>
            <a:r>
              <a:rPr lang="es-ES_tradnl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metales reaccionan perdiendo electrones</a:t>
            </a:r>
            <a:r>
              <a:rPr lang="es-ES_tradnl" dirty="0">
                <a:solidFill>
                  <a:srgbClr val="003300"/>
                </a:solidFill>
                <a:latin typeface="+mn-lt"/>
                <a:sym typeface="Symbol" pitchFamily="18" charset="2"/>
              </a:rPr>
              <a:t>, así cuanto menor sea su energía de ionización serán más reactivos. La reactividad:</a:t>
            </a: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431800" y="3873500"/>
            <a:ext cx="8216900" cy="6413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55600" indent="-355600" algn="just">
              <a:spcBef>
                <a:spcPct val="50000"/>
              </a:spcBef>
            </a:pPr>
            <a:r>
              <a:rPr lang="es-ES_tradnl" b="1" dirty="0" smtClean="0">
                <a:solidFill>
                  <a:srgbClr val="003300"/>
                </a:solidFill>
                <a:latin typeface="+mn-lt"/>
                <a:sym typeface="Wingdings"/>
              </a:rPr>
              <a:t>	</a:t>
            </a:r>
            <a:r>
              <a:rPr lang="es-ES_tradnl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Los </a:t>
            </a:r>
            <a:r>
              <a:rPr lang="es-ES_tradnl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no metales reaccionan ganando electrones</a:t>
            </a:r>
            <a:r>
              <a:rPr lang="es-ES_tradnl" dirty="0">
                <a:solidFill>
                  <a:srgbClr val="003300"/>
                </a:solidFill>
                <a:latin typeface="+mn-lt"/>
                <a:sym typeface="Symbol" pitchFamily="18" charset="2"/>
              </a:rPr>
              <a:t>, así cuanto mayor sea su afinidad electrónica  serán más reactivos. La reactividad: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69900" y="1460500"/>
            <a:ext cx="8153400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Reactividad</a:t>
            </a:r>
            <a:r>
              <a:rPr lang="es-ES" dirty="0" smtClean="0"/>
              <a:t> es la tendencia de un elemento a combinarse con otros.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429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utoUpdateAnimBg="0"/>
      <p:bldP spid="16" grpId="0" animBg="1" autoUpdateAnimBg="0"/>
      <p:bldP spid="20" grpId="0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31906" y="8262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2.6.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Carácter metálico y no metálico: Reactividad</a:t>
            </a:r>
          </a:p>
        </p:txBody>
      </p:sp>
      <p:pic>
        <p:nvPicPr>
          <p:cNvPr id="1026" name="Picture 2" descr="Variación de la reactividad de los elementos en el sistema periód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734944"/>
            <a:ext cx="7226279" cy="381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915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479946" y="988326"/>
            <a:ext cx="168507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9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406400" y="1524000"/>
            <a:ext cx="8318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Sc es un metal muy poco conocido, aunque es mucho más abundante que el oro, la plata o incluso el mercurio. Teniendo en cuenta su posición en la tabla periódica, compara la reactividad del Sc con la del Cu.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56146" y="2740926"/>
            <a:ext cx="1813317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</a:t>
            </a:r>
            <a:r>
              <a:rPr lang="es-ES" b="1" dirty="0" smtClean="0">
                <a:solidFill>
                  <a:schemeClr val="bg1"/>
                </a:solidFill>
              </a:rPr>
              <a:t>10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82600" y="3238500"/>
            <a:ext cx="8318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Sabiendo que las energías de ionización del Li, el Cs, el Si y el S, en kJ/mol, son, respectivamente, 520, 376, 786 y 1 000: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Ordénalos, de mayor a menor, según su carácter metálico.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Ordénalos, de mayor a menor, según su carácter no metálico.</a:t>
            </a:r>
          </a:p>
        </p:txBody>
      </p:sp>
    </p:spTree>
    <p:extLst>
      <p:ext uri="{BB962C8B-B14F-4D97-AF65-F5344CB8AC3E}">
        <p14:creationId xmlns:p14="http://schemas.microsoft.com/office/powerpoint/2010/main" val="379527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281106" y="800857"/>
            <a:ext cx="584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+mj-lt"/>
              </a:rPr>
              <a:t>2.6. </a:t>
            </a:r>
            <a:r>
              <a:rPr lang="es-ES" b="1" dirty="0" smtClean="0">
                <a:solidFill>
                  <a:srgbClr val="00B050"/>
                </a:solidFill>
                <a:latin typeface="+mj-lt"/>
              </a:rPr>
              <a:t>Resumen de las propiedades periódicas</a:t>
            </a:r>
          </a:p>
        </p:txBody>
      </p: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469899" y="1320800"/>
            <a:ext cx="8140701" cy="4489450"/>
            <a:chOff x="618" y="1056"/>
            <a:chExt cx="4524" cy="2400"/>
          </a:xfrm>
        </p:grpSpPr>
        <p:pic>
          <p:nvPicPr>
            <p:cNvPr id="30" name="Picture 9" descr="05 089 ReactividadEnElSP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" y="1068"/>
              <a:ext cx="4524" cy="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2352" y="1056"/>
              <a:ext cx="110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Propiedades periódicas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675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 Propiedades periódicas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V</a:t>
            </a:r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. SISTEMA PERIÓDICO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35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54546" y="1013726"/>
            <a:ext cx="1800558" cy="369332"/>
          </a:xfrm>
          <a:prstGeom prst="rect">
            <a:avLst/>
          </a:pr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  </a:t>
            </a:r>
            <a:r>
              <a:rPr lang="es-ES" b="1" dirty="0" smtClean="0">
                <a:solidFill>
                  <a:schemeClr val="bg1"/>
                </a:solidFill>
              </a:rPr>
              <a:t>11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81000" y="1511300"/>
            <a:ext cx="831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Ordena los siguientes elementos por orden creciente de cada una de las propiedades periódicas: Li, Sr, Mo, Os, Al, Se y Br.</a:t>
            </a:r>
          </a:p>
        </p:txBody>
      </p:sp>
    </p:spTree>
    <p:extLst>
      <p:ext uri="{BB962C8B-B14F-4D97-AF65-F5344CB8AC3E}">
        <p14:creationId xmlns:p14="http://schemas.microsoft.com/office/powerpoint/2010/main" val="184236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752326785"/>
              </p:ext>
            </p:extLst>
          </p:nvPr>
        </p:nvGraphicFramePr>
        <p:xfrm>
          <a:off x="127000" y="965200"/>
          <a:ext cx="3568700" cy="28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711200" y="3657600"/>
            <a:ext cx="2257926" cy="523220"/>
          </a:xfrm>
          <a:prstGeom prst="rect">
            <a:avLst/>
          </a:prstGeom>
          <a:solidFill>
            <a:srgbClr val="FFFF99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sz="1400" dirty="0" smtClean="0"/>
              <a:t>Abundancia en el universo </a:t>
            </a:r>
          </a:p>
          <a:p>
            <a:pPr algn="ctr"/>
            <a:r>
              <a:rPr lang="es-ES" sz="1400" dirty="0" smtClean="0"/>
              <a:t>(en masa)</a:t>
            </a:r>
            <a:endParaRPr lang="es-ES" sz="1400" dirty="0"/>
          </a:p>
        </p:txBody>
      </p:sp>
      <p:graphicFrame>
        <p:nvGraphicFramePr>
          <p:cNvPr id="29" name="28 Gráfico"/>
          <p:cNvGraphicFramePr/>
          <p:nvPr>
            <p:extLst>
              <p:ext uri="{D42A27DB-BD31-4B8C-83A1-F6EECF244321}">
                <p14:modId xmlns:p14="http://schemas.microsoft.com/office/powerpoint/2010/main" val="1249750317"/>
              </p:ext>
            </p:extLst>
          </p:nvPr>
        </p:nvGraphicFramePr>
        <p:xfrm>
          <a:off x="5067300" y="1206500"/>
          <a:ext cx="3568700" cy="28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4242042097"/>
              </p:ext>
            </p:extLst>
          </p:nvPr>
        </p:nvGraphicFramePr>
        <p:xfrm>
          <a:off x="3009900" y="3695700"/>
          <a:ext cx="3568700" cy="28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3467100" y="1409700"/>
            <a:ext cx="2361544" cy="523220"/>
          </a:xfrm>
          <a:prstGeom prst="rect">
            <a:avLst/>
          </a:prstGeom>
          <a:solidFill>
            <a:srgbClr val="CCFF99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sz="1400" dirty="0" smtClean="0"/>
              <a:t>Abundancia en la atmósfera</a:t>
            </a:r>
          </a:p>
          <a:p>
            <a:pPr algn="ctr"/>
            <a:r>
              <a:rPr lang="es-ES" sz="1400" dirty="0" smtClean="0"/>
              <a:t>(en volumen)</a:t>
            </a:r>
            <a:endParaRPr lang="es-ES" sz="14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880100" y="5638800"/>
            <a:ext cx="2832891" cy="523220"/>
          </a:xfrm>
          <a:prstGeom prst="rect">
            <a:avLst/>
          </a:prstGeom>
          <a:solidFill>
            <a:srgbClr val="FFC00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sz="1400" dirty="0" smtClean="0"/>
              <a:t>Abundancia en la corteza terrestre</a:t>
            </a:r>
          </a:p>
          <a:p>
            <a:pPr algn="ctr"/>
            <a:r>
              <a:rPr lang="es-ES" sz="1400" dirty="0" smtClean="0"/>
              <a:t>(en masa)</a:t>
            </a:r>
            <a:endParaRPr lang="es-ES" sz="1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828800" y="386497"/>
            <a:ext cx="55118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Abundancia de los elementos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41500" y="109183"/>
            <a:ext cx="54864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 SISTEMA PERIÓDICO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3280" y="6540500"/>
            <a:ext cx="582966" cy="203200"/>
          </a:xfrm>
        </p:spPr>
        <p:txBody>
          <a:bodyPr lIns="0" tIns="0" rIns="72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506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0042&quot;&gt;&lt;property id=&quot;20148&quot; value=&quot;5&quot;/&gt;&lt;property id=&quot;20300&quot; value=&quot;Diapositiva 4&quot;/&gt;&lt;property id=&quot;20307&quot; value=&quot;265&quot;/&gt;&lt;/object&gt;&lt;object type=&quot;3&quot; unique_id=&quot;10043&quot;&gt;&lt;property id=&quot;20148&quot; value=&quot;5&quot;/&gt;&lt;property id=&quot;20300&quot; value=&quot;Diapositiva 5&quot;/&gt;&lt;property id=&quot;20307&quot; value=&quot;266&quot;/&gt;&lt;/object&gt;&lt;object type=&quot;3&quot; unique_id=&quot;10044&quot;&gt;&lt;property id=&quot;20148&quot; value=&quot;5&quot;/&gt;&lt;property id=&quot;20300&quot; value=&quot;Diapositiva 6&quot;/&gt;&lt;property id=&quot;20307&quot; value=&quot;267&quot;/&gt;&lt;/object&gt;&lt;object type=&quot;3&quot; unique_id=&quot;10045&quot;&gt;&lt;property id=&quot;20148&quot; value=&quot;5&quot;/&gt;&lt;property id=&quot;20300&quot; value=&quot;Diapositiva 7&quot;/&gt;&lt;property id=&quot;20307&quot; value=&quot;268&quot;/&gt;&lt;/object&gt;&lt;object type=&quot;3&quot; unique_id=&quot;10047&quot;&gt;&lt;property id=&quot;20148&quot; value=&quot;5&quot;/&gt;&lt;property id=&quot;20300&quot; value=&quot;Diapositiva 8&quot;/&gt;&lt;property id=&quot;20307&quot; value=&quot;269&quot;/&gt;&lt;/object&gt;&lt;object type=&quot;3&quot; unique_id=&quot;10048&quot;&gt;&lt;property id=&quot;20148&quot; value=&quot;5&quot;/&gt;&lt;property id=&quot;20300&quot; value=&quot;Diapositiva 10&quot;/&gt;&lt;property id=&quot;20307&quot; value=&quot;270&quot;/&gt;&lt;/object&gt;&lt;object type=&quot;3&quot; unique_id=&quot;10049&quot;&gt;&lt;property id=&quot;20148&quot; value=&quot;5&quot;/&gt;&lt;property id=&quot;20300&quot; value=&quot;Diapositiva 11&quot;/&gt;&lt;property id=&quot;20307&quot; value=&quot;271&quot;/&gt;&lt;/object&gt;&lt;object type=&quot;3&quot; unique_id=&quot;10050&quot;&gt;&lt;property id=&quot;20148&quot; value=&quot;5&quot;/&gt;&lt;property id=&quot;20300&quot; value=&quot;Diapositiva 12&quot;/&gt;&lt;property id=&quot;20307&quot; value=&quot;272&quot;/&gt;&lt;/object&gt;&lt;object type=&quot;3&quot; unique_id=&quot;10087&quot;&gt;&lt;property id=&quot;20148&quot; value=&quot;5&quot;/&gt;&lt;property id=&quot;20300&quot; value=&quot;Diapositiva 14&quot;/&gt;&lt;property id=&quot;20307&quot; value=&quot;273&quot;/&gt;&lt;/object&gt;&lt;object type=&quot;3&quot; unique_id=&quot;10140&quot;&gt;&lt;property id=&quot;20148&quot; value=&quot;5&quot;/&gt;&lt;property id=&quot;20300&quot; value=&quot;Diapositiva 17&quot;/&gt;&lt;property id=&quot;20307&quot; value=&quot;274&quot;/&gt;&lt;/object&gt;&lt;object type=&quot;3&quot; unique_id=&quot;10143&quot;&gt;&lt;property id=&quot;20148&quot; value=&quot;5&quot;/&gt;&lt;property id=&quot;20300&quot; value=&quot;Diapositiva 15&quot;/&gt;&lt;property id=&quot;20307&quot; value=&quot;276&quot;/&gt;&lt;/object&gt;&lt;object type=&quot;3&quot; unique_id=&quot;10161&quot;&gt;&lt;property id=&quot;20148&quot; value=&quot;5&quot;/&gt;&lt;property id=&quot;20300&quot; value=&quot;Diapositiva 16&quot;/&gt;&lt;property id=&quot;20307&quot; value=&quot;277&quot;/&gt;&lt;/object&gt;&lt;object type=&quot;3&quot; unique_id=&quot;10278&quot;&gt;&lt;property id=&quot;20148&quot; value=&quot;5&quot;/&gt;&lt;property id=&quot;20300&quot; value=&quot;Diapositiva 19&quot;/&gt;&lt;property id=&quot;20307&quot; value=&quot;278&quot;/&gt;&lt;/object&gt;&lt;object type=&quot;3&quot; unique_id=&quot;10280&quot;&gt;&lt;property id=&quot;20148&quot; value=&quot;5&quot;/&gt;&lt;property id=&quot;20300&quot; value=&quot;Diapositiva 20&quot;/&gt;&lt;property id=&quot;20307&quot; value=&quot;279&quot;/&gt;&lt;/object&gt;&lt;object type=&quot;3&quot; unique_id=&quot;10282&quot;&gt;&lt;property id=&quot;20148&quot; value=&quot;5&quot;/&gt;&lt;property id=&quot;20300&quot; value=&quot;Diapositiva 24&quot;/&gt;&lt;property id=&quot;20307&quot; value=&quot;280&quot;/&gt;&lt;/object&gt;&lt;object type=&quot;3&quot; unique_id=&quot;10284&quot;&gt;&lt;property id=&quot;20148&quot; value=&quot;5&quot;/&gt;&lt;property id=&quot;20300&quot; value=&quot;Diapositiva 21&quot;/&gt;&lt;property id=&quot;20307&quot; value=&quot;281&quot;/&gt;&lt;/object&gt;&lt;object type=&quot;3&quot; unique_id=&quot;10285&quot;&gt;&lt;property id=&quot;20148&quot; value=&quot;5&quot;/&gt;&lt;property id=&quot;20300&quot; value=&quot;Diapositiva 22&quot;/&gt;&lt;property id=&quot;20307&quot; value=&quot;282&quot;/&gt;&lt;/object&gt;&lt;object type=&quot;3&quot; unique_id=&quot;10350&quot;&gt;&lt;property id=&quot;20148&quot; value=&quot;5&quot;/&gt;&lt;property id=&quot;20300&quot; value=&quot;Diapositiva 28&quot;/&gt;&lt;property id=&quot;20307&quot; value=&quot;283&quot;/&gt;&lt;/object&gt;&lt;object type=&quot;3&quot; unique_id=&quot;10439&quot;&gt;&lt;property id=&quot;20148&quot; value=&quot;5&quot;/&gt;&lt;property id=&quot;20300&quot; value=&quot;Diapositiva 33&quot;/&gt;&lt;property id=&quot;20307&quot; value=&quot;284&quot;/&gt;&lt;/object&gt;&lt;object type=&quot;3&quot; unique_id=&quot;10441&quot;&gt;&lt;property id=&quot;20148&quot; value=&quot;5&quot;/&gt;&lt;property id=&quot;20300&quot; value=&quot;Diapositiva 34&quot;/&gt;&lt;property id=&quot;20307&quot; value=&quot;285&quot;/&gt;&lt;/object&gt;&lt;object type=&quot;3&quot; unique_id=&quot;10515&quot;&gt;&lt;property id=&quot;20148&quot; value=&quot;5&quot;/&gt;&lt;property id=&quot;20300&quot; value=&quot;Diapositiva 13&quot;/&gt;&lt;property id=&quot;20307&quot; value=&quot;286&quot;/&gt;&lt;/object&gt;&lt;object type=&quot;3&quot; unique_id=&quot;10516&quot;&gt;&lt;property id=&quot;20148&quot; value=&quot;5&quot;/&gt;&lt;property id=&quot;20300&quot; value=&quot;Diapositiva 18&quot;/&gt;&lt;property id=&quot;20307&quot; value=&quot;287&quot;/&gt;&lt;/object&gt;&lt;object type=&quot;3&quot; unique_id=&quot;10518&quot;&gt;&lt;property id=&quot;20148&quot; value=&quot;5&quot;/&gt;&lt;property id=&quot;20300&quot; value=&quot;Diapositiva 23&quot;/&gt;&lt;property id=&quot;20307&quot; value=&quot;288&quot;/&gt;&lt;/object&gt;&lt;object type=&quot;3&quot; unique_id=&quot;10520&quot;&gt;&lt;property id=&quot;20148&quot; value=&quot;5&quot;/&gt;&lt;property id=&quot;20300&quot; value=&quot;Diapositiva 27&quot;/&gt;&lt;property id=&quot;20307&quot; value=&quot;289&quot;/&gt;&lt;/object&gt;&lt;object type=&quot;3&quot; unique_id=&quot;10605&quot;&gt;&lt;property id=&quot;20148&quot; value=&quot;5&quot;/&gt;&lt;property id=&quot;20300&quot; value=&quot;Diapositiva 32&quot;/&gt;&lt;property id=&quot;20307&quot; value=&quot;290&quot;/&gt;&lt;/object&gt;&lt;object type=&quot;3&quot; unique_id=&quot;10606&quot;&gt;&lt;property id=&quot;20148&quot; value=&quot;5&quot;/&gt;&lt;property id=&quot;20300&quot; value=&quot;Diapositiva 35&quot;/&gt;&lt;property id=&quot;20307&quot; value=&quot;291&quot;/&gt;&lt;/object&gt;&lt;object type=&quot;3&quot; unique_id=&quot;10608&quot;&gt;&lt;property id=&quot;20148&quot; value=&quot;5&quot;/&gt;&lt;property id=&quot;20300&quot; value=&quot;Diapositiva 3&quot;/&gt;&lt;property id=&quot;20307&quot; value=&quot;292&quot;/&gt;&lt;/object&gt;&lt;object type=&quot;3&quot; unique_id=&quot;10609&quot;&gt;&lt;property id=&quot;20148&quot; value=&quot;5&quot;/&gt;&lt;property id=&quot;20300&quot; value=&quot;Diapositiva 9&quot;/&gt;&lt;property id=&quot;20307&quot; value=&quot;293&quot;/&gt;&lt;/object&gt;&lt;object type=&quot;3&quot; unique_id=&quot;10610&quot;&gt;&lt;property id=&quot;20148&quot; value=&quot;5&quot;/&gt;&lt;property id=&quot;20300&quot; value=&quot;Diapositiva 25&quot;/&gt;&lt;property id=&quot;20307&quot; value=&quot;294&quot;/&gt;&lt;/object&gt;&lt;object type=&quot;3&quot; unique_id=&quot;10611&quot;&gt;&lt;property id=&quot;20148&quot; value=&quot;5&quot;/&gt;&lt;property id=&quot;20300&quot; value=&quot;Diapositiva 26&quot;/&gt;&lt;property id=&quot;20307&quot; value=&quot;295&quot;/&gt;&lt;/object&gt;&lt;object type=&quot;3&quot; unique_id=&quot;10613&quot;&gt;&lt;property id=&quot;20148&quot; value=&quot;5&quot;/&gt;&lt;property id=&quot;20300&quot; value=&quot;Diapositiva 29&quot;/&gt;&lt;property id=&quot;20307&quot; value=&quot;296&quot;/&gt;&lt;/object&gt;&lt;object type=&quot;3&quot; unique_id=&quot;10614&quot;&gt;&lt;property id=&quot;20148&quot; value=&quot;5&quot;/&gt;&lt;property id=&quot;20300&quot; value=&quot;Diapositiva 30&quot;/&gt;&lt;property id=&quot;20307&quot; value=&quot;297&quot;/&gt;&lt;/object&gt;&lt;object type=&quot;3&quot; unique_id=&quot;10615&quot;&gt;&lt;property id=&quot;20148&quot; value=&quot;5&quot;/&gt;&lt;property id=&quot;20300&quot; value=&quot;Diapositiva 31&quot;/&gt;&lt;property id=&quot;20307&quot; value=&quot;298&quot;/&gt;&lt;/object&gt;&lt;object type=&quot;3&quot; unique_id=&quot;10727&quot;&gt;&lt;property id=&quot;20148&quot; value=&quot;5&quot;/&gt;&lt;property id=&quot;20300&quot; value=&quot;Diapositiva 36&quot;/&gt;&lt;property id=&quot;20307&quot; value=&quot;299&quot;/&gt;&lt;/object&gt;&lt;object type=&quot;3&quot; unique_id=&quot;10728&quot;&gt;&lt;property id=&quot;20148&quot; value=&quot;5&quot;/&gt;&lt;property id=&quot;20300&quot; value=&quot;Diapositiva 37&quot;/&gt;&lt;property id=&quot;20307&quot; value=&quot;300&quot;/&gt;&lt;/object&gt;&lt;object type=&quot;3&quot; unique_id=&quot;10807&quot;&gt;&lt;property id=&quot;20148&quot; value=&quot;5&quot;/&gt;&lt;property id=&quot;20300&quot; value=&quot;Diapositiva 38&quot;/&gt;&lt;property id=&quot;20307&quot; value=&quot;301&quot;/&gt;&lt;/object&gt;&lt;object type=&quot;3&quot; unique_id=&quot;10808&quot;&gt;&lt;property id=&quot;20148&quot; value=&quot;5&quot;/&gt;&lt;property id=&quot;20300&quot; value=&quot;Diapositiva 39&quot;/&gt;&lt;property id=&quot;20307&quot; value=&quot;302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</TotalTime>
  <Words>2078</Words>
  <Application>Microsoft Office PowerPoint</Application>
  <PresentationFormat>Presentación en pantalla (4:3)</PresentationFormat>
  <Paragraphs>428</Paragraphs>
  <Slides>36</Slides>
  <Notes>36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36</vt:i4>
      </vt:variant>
    </vt:vector>
  </HeadingPairs>
  <TitlesOfParts>
    <vt:vector size="46" baseType="lpstr">
      <vt:lpstr>Arial</vt:lpstr>
      <vt:lpstr>Calibri</vt:lpstr>
      <vt:lpstr>Cambria Math</vt:lpstr>
      <vt:lpstr>Symbol</vt:lpstr>
      <vt:lpstr>Wingdings</vt:lpstr>
      <vt:lpstr>Wingdings 3</vt:lpstr>
      <vt:lpstr>Tema de Office</vt:lpstr>
      <vt:lpstr>1_Tema de Office</vt:lpstr>
      <vt:lpstr>2_Tema de Office</vt:lpstr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1º de Bachillerato</dc:title>
  <dc:creator>Rafael Artacho Cañadas</dc:creator>
  <cp:lastModifiedBy>Rafael Artacho Cañadas</cp:lastModifiedBy>
  <cp:revision>170</cp:revision>
  <cp:lastPrinted>2013-03-30T06:27:45Z</cp:lastPrinted>
  <dcterms:created xsi:type="dcterms:W3CDTF">2012-01-21T08:16:49Z</dcterms:created>
  <dcterms:modified xsi:type="dcterms:W3CDTF">2016-08-22T20:07:27Z</dcterms:modified>
</cp:coreProperties>
</file>