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6" r:id="rId1"/>
    <p:sldMasterId id="2147483708" r:id="rId2"/>
    <p:sldMasterId id="2147483720" r:id="rId3"/>
    <p:sldMasterId id="2147483732" r:id="rId4"/>
    <p:sldMasterId id="2147483744" r:id="rId5"/>
    <p:sldMasterId id="2147483756" r:id="rId6"/>
  </p:sldMasterIdLst>
  <p:notesMasterIdLst>
    <p:notesMasterId r:id="rId42"/>
  </p:notesMasterIdLst>
  <p:sldIdLst>
    <p:sldId id="256" r:id="rId7"/>
    <p:sldId id="257" r:id="rId8"/>
    <p:sldId id="292" r:id="rId9"/>
    <p:sldId id="293" r:id="rId10"/>
    <p:sldId id="294" r:id="rId11"/>
    <p:sldId id="295" r:id="rId12"/>
    <p:sldId id="297" r:id="rId13"/>
    <p:sldId id="296" r:id="rId14"/>
    <p:sldId id="326" r:id="rId15"/>
    <p:sldId id="298" r:id="rId16"/>
    <p:sldId id="299" r:id="rId17"/>
    <p:sldId id="300" r:id="rId18"/>
    <p:sldId id="301" r:id="rId19"/>
    <p:sldId id="302" r:id="rId20"/>
    <p:sldId id="303" r:id="rId21"/>
    <p:sldId id="304" r:id="rId22"/>
    <p:sldId id="305" r:id="rId23"/>
    <p:sldId id="327" r:id="rId24"/>
    <p:sldId id="306" r:id="rId25"/>
    <p:sldId id="307" r:id="rId26"/>
    <p:sldId id="308" r:id="rId27"/>
    <p:sldId id="328" r:id="rId28"/>
    <p:sldId id="309" r:id="rId29"/>
    <p:sldId id="310" r:id="rId30"/>
    <p:sldId id="311" r:id="rId31"/>
    <p:sldId id="329" r:id="rId32"/>
    <p:sldId id="312" r:id="rId33"/>
    <p:sldId id="313" r:id="rId34"/>
    <p:sldId id="314" r:id="rId35"/>
    <p:sldId id="315" r:id="rId36"/>
    <p:sldId id="316" r:id="rId37"/>
    <p:sldId id="330" r:id="rId38"/>
    <p:sldId id="317" r:id="rId39"/>
    <p:sldId id="318" r:id="rId40"/>
    <p:sldId id="331" r:id="rId41"/>
  </p:sldIdLst>
  <p:sldSz cx="9144000" cy="6858000" type="screen4x3"/>
  <p:notesSz cx="6858000" cy="9144000"/>
  <p:custDataLst>
    <p:tags r:id="rId43"/>
  </p:custData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sin título" id="{13EAE198-C216-436D-80FC-75FEAD8F8EC6}">
          <p14:sldIdLst>
            <p14:sldId id="256"/>
          </p14:sldIdLst>
        </p14:section>
        <p14:section name="Sección sin título" id="{F2CD97E0-39D6-48DE-A3FF-74577C3C6AC5}">
          <p14:sldIdLst>
            <p14:sldId id="257"/>
            <p14:sldId id="292"/>
            <p14:sldId id="293"/>
            <p14:sldId id="294"/>
            <p14:sldId id="295"/>
            <p14:sldId id="297"/>
            <p14:sldId id="296"/>
            <p14:sldId id="326"/>
            <p14:sldId id="298"/>
            <p14:sldId id="299"/>
            <p14:sldId id="300"/>
            <p14:sldId id="301"/>
            <p14:sldId id="302"/>
            <p14:sldId id="303"/>
            <p14:sldId id="304"/>
            <p14:sldId id="305"/>
            <p14:sldId id="327"/>
            <p14:sldId id="306"/>
            <p14:sldId id="307"/>
            <p14:sldId id="308"/>
            <p14:sldId id="328"/>
            <p14:sldId id="309"/>
            <p14:sldId id="310"/>
            <p14:sldId id="311"/>
            <p14:sldId id="329"/>
            <p14:sldId id="312"/>
            <p14:sldId id="313"/>
            <p14:sldId id="314"/>
            <p14:sldId id="315"/>
            <p14:sldId id="316"/>
            <p14:sldId id="330"/>
            <p14:sldId id="317"/>
            <p14:sldId id="318"/>
            <p14:sldId id="33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CCFF99"/>
    <a:srgbClr val="CC9900"/>
    <a:srgbClr val="FFFF66"/>
    <a:srgbClr val="FFCCCC"/>
    <a:srgbClr val="CC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FECB4D8-DB02-4DC6-A0A2-4F2EBAE1DC90}" styleName="Estilo medio 1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8799B23B-EC83-4686-B30A-512413B5E67A}" styleName="Estilo claro 3 - Acento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71" d="100"/>
          <a:sy n="71" d="100"/>
        </p:scale>
        <p:origin x="444" y="60"/>
      </p:cViewPr>
      <p:guideLst>
        <p:guide orient="horz" pos="2160"/>
        <p:guide pos="2880"/>
      </p:guideLst>
    </p:cSldViewPr>
  </p:slideViewPr>
  <p:notesTextViewPr>
    <p:cViewPr>
      <p:scale>
        <a:sx n="1" d="1"/>
        <a:sy n="1" d="1"/>
      </p:scale>
      <p:origin x="0" y="0"/>
    </p:cViewPr>
  </p:notesTextViewPr>
  <p:gridSpacing cx="45005" cy="45005"/>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ags" Target="tags/tag1.xml"/><Relationship Id="rId8" Type="http://schemas.openxmlformats.org/officeDocument/2006/relationships/slide" Target="slides/slide2.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heme" Target="theme/theme1.xml"/><Relationship Id="rId20" Type="http://schemas.openxmlformats.org/officeDocument/2006/relationships/slide" Target="slides/slide14.xml"/><Relationship Id="rId41" Type="http://schemas.openxmlformats.org/officeDocument/2006/relationships/slide" Target="slides/slide3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1FA723D-3552-4ABB-8433-52618D962B4C}"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s-ES"/>
        </a:p>
      </dgm:t>
    </dgm:pt>
    <dgm:pt modelId="{AFF412C3-8585-4AAA-B296-D5975EDE143F}">
      <dgm:prSet phldrT="[Texto]" custT="1"/>
      <dgm:spPr>
        <a:solidFill>
          <a:schemeClr val="accent2"/>
        </a:solidFill>
      </dgm:spPr>
      <dgm:t>
        <a:bodyPr/>
        <a:lstStyle/>
        <a:p>
          <a:r>
            <a:rPr lang="es-ES" sz="1600" b="1" dirty="0" smtClean="0"/>
            <a:t>Mecanismos de Unión entre átomos</a:t>
          </a:r>
          <a:endParaRPr lang="es-ES" sz="1600" b="1" dirty="0"/>
        </a:p>
      </dgm:t>
    </dgm:pt>
    <dgm:pt modelId="{375E01F7-6FB4-4938-895C-863BA17D66D9}" type="parTrans" cxnId="{8FDC6B63-A7C2-4004-B7F4-743B22DF2FC3}">
      <dgm:prSet/>
      <dgm:spPr/>
      <dgm:t>
        <a:bodyPr/>
        <a:lstStyle/>
        <a:p>
          <a:endParaRPr lang="es-ES" sz="1600"/>
        </a:p>
      </dgm:t>
    </dgm:pt>
    <dgm:pt modelId="{9189189D-F531-48EF-956F-82D596526A3A}" type="sibTrans" cxnId="{8FDC6B63-A7C2-4004-B7F4-743B22DF2FC3}">
      <dgm:prSet/>
      <dgm:spPr/>
      <dgm:t>
        <a:bodyPr/>
        <a:lstStyle/>
        <a:p>
          <a:endParaRPr lang="es-ES" sz="1600"/>
        </a:p>
      </dgm:t>
    </dgm:pt>
    <dgm:pt modelId="{53992E9D-A9C6-4CFC-A0B7-D1283EDB2FB2}">
      <dgm:prSet phldrT="[Texto]" custT="1"/>
      <dgm:spPr>
        <a:solidFill>
          <a:srgbClr val="FFCCCC"/>
        </a:solidFill>
      </dgm:spPr>
      <dgm:t>
        <a:bodyPr/>
        <a:lstStyle/>
        <a:p>
          <a:r>
            <a:rPr lang="es-ES" sz="1600" dirty="0" smtClean="0">
              <a:solidFill>
                <a:schemeClr val="accent2">
                  <a:lumMod val="75000"/>
                </a:schemeClr>
              </a:solidFill>
            </a:rPr>
            <a:t>Transferencia de electrones</a:t>
          </a:r>
          <a:endParaRPr lang="es-ES" sz="1600" dirty="0">
            <a:solidFill>
              <a:schemeClr val="accent2">
                <a:lumMod val="75000"/>
              </a:schemeClr>
            </a:solidFill>
          </a:endParaRPr>
        </a:p>
      </dgm:t>
    </dgm:pt>
    <dgm:pt modelId="{28B52881-B1AD-4341-BBA9-1AD1FBD36B8D}" type="parTrans" cxnId="{76F1122F-F74E-409F-ADD7-DEE8956DFD09}">
      <dgm:prSet/>
      <dgm:spPr/>
      <dgm:t>
        <a:bodyPr/>
        <a:lstStyle/>
        <a:p>
          <a:endParaRPr lang="es-ES" sz="1600"/>
        </a:p>
      </dgm:t>
    </dgm:pt>
    <dgm:pt modelId="{84290B6D-8AEE-4964-B089-882CAE19BA07}" type="sibTrans" cxnId="{76F1122F-F74E-409F-ADD7-DEE8956DFD09}">
      <dgm:prSet/>
      <dgm:spPr/>
      <dgm:t>
        <a:bodyPr/>
        <a:lstStyle/>
        <a:p>
          <a:endParaRPr lang="es-ES" sz="1600"/>
        </a:p>
      </dgm:t>
    </dgm:pt>
    <dgm:pt modelId="{7E13BD34-8E13-4CDC-B697-7F7F53221600}">
      <dgm:prSet phldrT="[Texto]" custT="1"/>
      <dgm:spPr>
        <a:solidFill>
          <a:srgbClr val="FFCCCC"/>
        </a:solidFill>
      </dgm:spPr>
      <dgm:t>
        <a:bodyPr/>
        <a:lstStyle/>
        <a:p>
          <a:r>
            <a:rPr lang="es-ES" sz="1600" dirty="0" smtClean="0">
              <a:solidFill>
                <a:schemeClr val="accent2">
                  <a:lumMod val="75000"/>
                </a:schemeClr>
              </a:solidFill>
            </a:rPr>
            <a:t>Compartición de electrones</a:t>
          </a:r>
          <a:endParaRPr lang="es-ES" sz="1600" dirty="0">
            <a:solidFill>
              <a:schemeClr val="accent2">
                <a:lumMod val="75000"/>
              </a:schemeClr>
            </a:solidFill>
          </a:endParaRPr>
        </a:p>
      </dgm:t>
    </dgm:pt>
    <dgm:pt modelId="{0DA54A28-0224-4150-BF59-3B279335C089}" type="parTrans" cxnId="{65D3ED58-DD32-4CDD-BFEE-EA24189153B5}">
      <dgm:prSet/>
      <dgm:spPr/>
      <dgm:t>
        <a:bodyPr/>
        <a:lstStyle/>
        <a:p>
          <a:endParaRPr lang="es-ES" sz="1600"/>
        </a:p>
      </dgm:t>
    </dgm:pt>
    <dgm:pt modelId="{4B4FD584-B1BE-415E-9DEB-C194EC1B6319}" type="sibTrans" cxnId="{65D3ED58-DD32-4CDD-BFEE-EA24189153B5}">
      <dgm:prSet/>
      <dgm:spPr/>
      <dgm:t>
        <a:bodyPr/>
        <a:lstStyle/>
        <a:p>
          <a:endParaRPr lang="es-ES" sz="1600"/>
        </a:p>
      </dgm:t>
    </dgm:pt>
    <dgm:pt modelId="{F01D9691-FA09-41D2-8C3F-3F08A1326DB9}">
      <dgm:prSet phldrT="[Texto]" custT="1"/>
      <dgm:spPr>
        <a:solidFill>
          <a:srgbClr val="FFCCCC"/>
        </a:solidFill>
      </dgm:spPr>
      <dgm:t>
        <a:bodyPr/>
        <a:lstStyle/>
        <a:p>
          <a:r>
            <a:rPr lang="es-ES" sz="1600" dirty="0" smtClean="0">
              <a:solidFill>
                <a:schemeClr val="accent2">
                  <a:lumMod val="75000"/>
                </a:schemeClr>
              </a:solidFill>
            </a:rPr>
            <a:t>Liberación de electrones</a:t>
          </a:r>
          <a:endParaRPr lang="es-ES" sz="1600" dirty="0">
            <a:solidFill>
              <a:schemeClr val="accent2">
                <a:lumMod val="75000"/>
              </a:schemeClr>
            </a:solidFill>
          </a:endParaRPr>
        </a:p>
      </dgm:t>
    </dgm:pt>
    <dgm:pt modelId="{C4B36BB4-4F5E-42AD-BBD4-09B1638D4D7A}" type="parTrans" cxnId="{85EEFA1C-07D4-4BF3-A0C5-D2CB946CBDE1}">
      <dgm:prSet/>
      <dgm:spPr/>
      <dgm:t>
        <a:bodyPr/>
        <a:lstStyle/>
        <a:p>
          <a:endParaRPr lang="es-ES" sz="1600"/>
        </a:p>
      </dgm:t>
    </dgm:pt>
    <dgm:pt modelId="{4B351649-5698-490E-AE40-F7F5754F2183}" type="sibTrans" cxnId="{85EEFA1C-07D4-4BF3-A0C5-D2CB946CBDE1}">
      <dgm:prSet/>
      <dgm:spPr/>
      <dgm:t>
        <a:bodyPr/>
        <a:lstStyle/>
        <a:p>
          <a:endParaRPr lang="es-ES" sz="1600"/>
        </a:p>
      </dgm:t>
    </dgm:pt>
    <dgm:pt modelId="{FF895AC9-BF2D-4B28-83B9-537907F83963}">
      <dgm:prSet phldrT="[Texto]" custT="1"/>
      <dgm:spPr>
        <a:solidFill>
          <a:schemeClr val="accent3">
            <a:lumMod val="75000"/>
          </a:schemeClr>
        </a:solidFill>
      </dgm:spPr>
      <dgm:t>
        <a:bodyPr/>
        <a:lstStyle/>
        <a:p>
          <a:r>
            <a:rPr lang="es-ES" sz="1600" dirty="0" smtClean="0"/>
            <a:t>Enlace iónico</a:t>
          </a:r>
          <a:endParaRPr lang="es-ES" sz="1600" dirty="0"/>
        </a:p>
      </dgm:t>
    </dgm:pt>
    <dgm:pt modelId="{E3FE546E-2DA6-4BF3-A318-31765ED6EA11}" type="parTrans" cxnId="{00DE7406-3CAE-402F-8CB0-7E377C57927B}">
      <dgm:prSet/>
      <dgm:spPr/>
      <dgm:t>
        <a:bodyPr/>
        <a:lstStyle/>
        <a:p>
          <a:endParaRPr lang="es-ES" sz="1600"/>
        </a:p>
      </dgm:t>
    </dgm:pt>
    <dgm:pt modelId="{F967C467-19EA-40E4-AAC1-C9CAFBF18910}" type="sibTrans" cxnId="{00DE7406-3CAE-402F-8CB0-7E377C57927B}">
      <dgm:prSet/>
      <dgm:spPr/>
      <dgm:t>
        <a:bodyPr/>
        <a:lstStyle/>
        <a:p>
          <a:endParaRPr lang="es-ES" sz="1600"/>
        </a:p>
      </dgm:t>
    </dgm:pt>
    <dgm:pt modelId="{93A00CCA-6359-4469-BAC6-854150316344}">
      <dgm:prSet phldrT="[Texto]" custT="1"/>
      <dgm:spPr>
        <a:solidFill>
          <a:schemeClr val="accent3">
            <a:lumMod val="75000"/>
          </a:schemeClr>
        </a:solidFill>
      </dgm:spPr>
      <dgm:t>
        <a:bodyPr/>
        <a:lstStyle/>
        <a:p>
          <a:r>
            <a:rPr lang="es-ES" sz="1600" dirty="0" smtClean="0"/>
            <a:t>Enlace covalente</a:t>
          </a:r>
          <a:endParaRPr lang="es-ES" sz="1600" dirty="0"/>
        </a:p>
      </dgm:t>
    </dgm:pt>
    <dgm:pt modelId="{7E954FC6-2D14-4859-A79C-5B9F6307413B}" type="parTrans" cxnId="{FC728616-80B2-4EC6-B7CF-C13A1B6D7A46}">
      <dgm:prSet/>
      <dgm:spPr/>
      <dgm:t>
        <a:bodyPr/>
        <a:lstStyle/>
        <a:p>
          <a:endParaRPr lang="es-ES" sz="1600"/>
        </a:p>
      </dgm:t>
    </dgm:pt>
    <dgm:pt modelId="{9134FE6A-A983-4922-9349-D6A289D683C9}" type="sibTrans" cxnId="{FC728616-80B2-4EC6-B7CF-C13A1B6D7A46}">
      <dgm:prSet/>
      <dgm:spPr/>
      <dgm:t>
        <a:bodyPr/>
        <a:lstStyle/>
        <a:p>
          <a:endParaRPr lang="es-ES" sz="1600"/>
        </a:p>
      </dgm:t>
    </dgm:pt>
    <dgm:pt modelId="{DF78C944-5021-4DF0-92EF-B7CE506825C2}">
      <dgm:prSet phldrT="[Texto]" custT="1"/>
      <dgm:spPr>
        <a:solidFill>
          <a:schemeClr val="accent3">
            <a:lumMod val="75000"/>
          </a:schemeClr>
        </a:solidFill>
      </dgm:spPr>
      <dgm:t>
        <a:bodyPr/>
        <a:lstStyle/>
        <a:p>
          <a:r>
            <a:rPr lang="es-ES" sz="1600" dirty="0" smtClean="0"/>
            <a:t>Enlace metálico</a:t>
          </a:r>
          <a:endParaRPr lang="es-ES" sz="1600" dirty="0"/>
        </a:p>
      </dgm:t>
    </dgm:pt>
    <dgm:pt modelId="{28AB7E86-C3E7-4839-9DB2-475E2B3C358E}" type="parTrans" cxnId="{370FD76B-E45C-4B79-BB56-5A1A14AF5873}">
      <dgm:prSet/>
      <dgm:spPr/>
      <dgm:t>
        <a:bodyPr/>
        <a:lstStyle/>
        <a:p>
          <a:endParaRPr lang="es-ES" sz="1600"/>
        </a:p>
      </dgm:t>
    </dgm:pt>
    <dgm:pt modelId="{ABB49877-56CC-4384-8FBD-9E494EF58235}" type="sibTrans" cxnId="{370FD76B-E45C-4B79-BB56-5A1A14AF5873}">
      <dgm:prSet/>
      <dgm:spPr/>
      <dgm:t>
        <a:bodyPr/>
        <a:lstStyle/>
        <a:p>
          <a:endParaRPr lang="es-ES" sz="1600"/>
        </a:p>
      </dgm:t>
    </dgm:pt>
    <dgm:pt modelId="{29027E92-CBFC-4296-B11F-6191B2034BAC}">
      <dgm:prSet phldrT="[Texto]" custT="1"/>
      <dgm:spPr>
        <a:solidFill>
          <a:srgbClr val="CCFF99"/>
        </a:solidFill>
      </dgm:spPr>
      <dgm:t>
        <a:bodyPr/>
        <a:lstStyle/>
        <a:p>
          <a:r>
            <a:rPr lang="es-ES" sz="1600" dirty="0" smtClean="0">
              <a:solidFill>
                <a:schemeClr val="accent3">
                  <a:lumMod val="50000"/>
                </a:schemeClr>
              </a:solidFill>
            </a:rPr>
            <a:t>Metales + No metales</a:t>
          </a:r>
          <a:endParaRPr lang="es-ES" sz="1600" dirty="0">
            <a:solidFill>
              <a:schemeClr val="accent3">
                <a:lumMod val="50000"/>
              </a:schemeClr>
            </a:solidFill>
          </a:endParaRPr>
        </a:p>
      </dgm:t>
    </dgm:pt>
    <dgm:pt modelId="{5AAFC39A-0906-4C6A-A62F-01CBD1F67378}" type="parTrans" cxnId="{DFD77F3F-FB10-40E2-8962-2D7EFD7CF789}">
      <dgm:prSet/>
      <dgm:spPr/>
      <dgm:t>
        <a:bodyPr/>
        <a:lstStyle/>
        <a:p>
          <a:endParaRPr lang="es-ES" sz="1600"/>
        </a:p>
      </dgm:t>
    </dgm:pt>
    <dgm:pt modelId="{A8CE1D3F-1B50-4252-8D7B-15A08244636B}" type="sibTrans" cxnId="{DFD77F3F-FB10-40E2-8962-2D7EFD7CF789}">
      <dgm:prSet/>
      <dgm:spPr/>
      <dgm:t>
        <a:bodyPr/>
        <a:lstStyle/>
        <a:p>
          <a:endParaRPr lang="es-ES" sz="1600"/>
        </a:p>
      </dgm:t>
    </dgm:pt>
    <dgm:pt modelId="{AA6687D0-6095-431C-B7D1-D22C11BFD236}">
      <dgm:prSet phldrT="[Texto]" custT="1"/>
      <dgm:spPr>
        <a:solidFill>
          <a:srgbClr val="CCFF99"/>
        </a:solidFill>
      </dgm:spPr>
      <dgm:t>
        <a:bodyPr/>
        <a:lstStyle/>
        <a:p>
          <a:r>
            <a:rPr lang="es-ES" sz="1600" dirty="0" smtClean="0">
              <a:solidFill>
                <a:schemeClr val="accent3">
                  <a:lumMod val="50000"/>
                </a:schemeClr>
              </a:solidFill>
            </a:rPr>
            <a:t>No metales + No metales</a:t>
          </a:r>
          <a:endParaRPr lang="es-ES" sz="1600" dirty="0">
            <a:solidFill>
              <a:schemeClr val="accent3">
                <a:lumMod val="50000"/>
              </a:schemeClr>
            </a:solidFill>
          </a:endParaRPr>
        </a:p>
      </dgm:t>
    </dgm:pt>
    <dgm:pt modelId="{A0139532-5642-484E-8EE0-583CC60A8996}" type="parTrans" cxnId="{E8B9938B-E6BC-4317-AC87-7DFBE84B2C5D}">
      <dgm:prSet/>
      <dgm:spPr/>
      <dgm:t>
        <a:bodyPr/>
        <a:lstStyle/>
        <a:p>
          <a:endParaRPr lang="es-ES" sz="1600"/>
        </a:p>
      </dgm:t>
    </dgm:pt>
    <dgm:pt modelId="{74259AD9-1805-4655-A531-AEE1D5893880}" type="sibTrans" cxnId="{E8B9938B-E6BC-4317-AC87-7DFBE84B2C5D}">
      <dgm:prSet/>
      <dgm:spPr/>
      <dgm:t>
        <a:bodyPr/>
        <a:lstStyle/>
        <a:p>
          <a:endParaRPr lang="es-ES" sz="1600"/>
        </a:p>
      </dgm:t>
    </dgm:pt>
    <dgm:pt modelId="{20B30D29-54E5-4682-B7D9-9F2A611C302A}">
      <dgm:prSet phldrT="[Texto]" custT="1"/>
      <dgm:spPr>
        <a:solidFill>
          <a:srgbClr val="CCFF99"/>
        </a:solidFill>
      </dgm:spPr>
      <dgm:t>
        <a:bodyPr/>
        <a:lstStyle/>
        <a:p>
          <a:r>
            <a:rPr lang="es-ES" sz="1600" dirty="0" smtClean="0">
              <a:solidFill>
                <a:schemeClr val="accent3">
                  <a:lumMod val="50000"/>
                </a:schemeClr>
              </a:solidFill>
            </a:rPr>
            <a:t>Átomos de un mismo metal</a:t>
          </a:r>
          <a:endParaRPr lang="es-ES" sz="1600" dirty="0">
            <a:solidFill>
              <a:schemeClr val="accent3">
                <a:lumMod val="50000"/>
              </a:schemeClr>
            </a:solidFill>
          </a:endParaRPr>
        </a:p>
      </dgm:t>
    </dgm:pt>
    <dgm:pt modelId="{94F8475D-63EC-4F37-A798-CFAA9313E54F}" type="parTrans" cxnId="{001CE206-7CC7-4CC6-9D1B-BEBC6E4A3FD2}">
      <dgm:prSet/>
      <dgm:spPr/>
      <dgm:t>
        <a:bodyPr/>
        <a:lstStyle/>
        <a:p>
          <a:endParaRPr lang="es-ES" sz="1600"/>
        </a:p>
      </dgm:t>
    </dgm:pt>
    <dgm:pt modelId="{92E2ED0C-918C-40ED-A3BA-2875E0270FE6}" type="sibTrans" cxnId="{001CE206-7CC7-4CC6-9D1B-BEBC6E4A3FD2}">
      <dgm:prSet/>
      <dgm:spPr/>
      <dgm:t>
        <a:bodyPr/>
        <a:lstStyle/>
        <a:p>
          <a:endParaRPr lang="es-ES" sz="1600"/>
        </a:p>
      </dgm:t>
    </dgm:pt>
    <dgm:pt modelId="{DF12E3E9-9E00-4AB0-AB92-A411B99877A2}" type="pres">
      <dgm:prSet presAssocID="{71FA723D-3552-4ABB-8433-52618D962B4C}" presName="hierChild1" presStyleCnt="0">
        <dgm:presLayoutVars>
          <dgm:orgChart val="1"/>
          <dgm:chPref val="1"/>
          <dgm:dir/>
          <dgm:animOne val="branch"/>
          <dgm:animLvl val="lvl"/>
          <dgm:resizeHandles/>
        </dgm:presLayoutVars>
      </dgm:prSet>
      <dgm:spPr/>
      <dgm:t>
        <a:bodyPr/>
        <a:lstStyle/>
        <a:p>
          <a:endParaRPr lang="es-ES"/>
        </a:p>
      </dgm:t>
    </dgm:pt>
    <dgm:pt modelId="{D41A1A3F-5919-4FE5-B2E4-DACA94581D72}" type="pres">
      <dgm:prSet presAssocID="{AFF412C3-8585-4AAA-B296-D5975EDE143F}" presName="hierRoot1" presStyleCnt="0">
        <dgm:presLayoutVars>
          <dgm:hierBranch val="init"/>
        </dgm:presLayoutVars>
      </dgm:prSet>
      <dgm:spPr/>
    </dgm:pt>
    <dgm:pt modelId="{82D0BC21-8626-4C9C-B38A-51C40D5CA6B3}" type="pres">
      <dgm:prSet presAssocID="{AFF412C3-8585-4AAA-B296-D5975EDE143F}" presName="rootComposite1" presStyleCnt="0"/>
      <dgm:spPr/>
    </dgm:pt>
    <dgm:pt modelId="{A3E50474-F1D4-4815-9846-39E3868A3534}" type="pres">
      <dgm:prSet presAssocID="{AFF412C3-8585-4AAA-B296-D5975EDE143F}" presName="rootText1" presStyleLbl="node0" presStyleIdx="0" presStyleCnt="1" custScaleX="201024" custScaleY="46968" custLinFactNeighborX="0" custLinFactNeighborY="-38867">
        <dgm:presLayoutVars>
          <dgm:chPref val="3"/>
        </dgm:presLayoutVars>
      </dgm:prSet>
      <dgm:spPr/>
      <dgm:t>
        <a:bodyPr/>
        <a:lstStyle/>
        <a:p>
          <a:endParaRPr lang="es-ES"/>
        </a:p>
      </dgm:t>
    </dgm:pt>
    <dgm:pt modelId="{D24B4D98-8D7D-450E-BD69-351765E5C7DE}" type="pres">
      <dgm:prSet presAssocID="{AFF412C3-8585-4AAA-B296-D5975EDE143F}" presName="rootConnector1" presStyleLbl="node1" presStyleIdx="0" presStyleCnt="0"/>
      <dgm:spPr/>
      <dgm:t>
        <a:bodyPr/>
        <a:lstStyle/>
        <a:p>
          <a:endParaRPr lang="es-ES"/>
        </a:p>
      </dgm:t>
    </dgm:pt>
    <dgm:pt modelId="{2D80EC38-DD52-48E2-A246-A4ED3FA535BC}" type="pres">
      <dgm:prSet presAssocID="{AFF412C3-8585-4AAA-B296-D5975EDE143F}" presName="hierChild2" presStyleCnt="0"/>
      <dgm:spPr/>
    </dgm:pt>
    <dgm:pt modelId="{248113D5-90DB-4561-8891-792E0E0EC4DF}" type="pres">
      <dgm:prSet presAssocID="{28B52881-B1AD-4341-BBA9-1AD1FBD36B8D}" presName="Name37" presStyleLbl="parChTrans1D2" presStyleIdx="0" presStyleCnt="3"/>
      <dgm:spPr/>
      <dgm:t>
        <a:bodyPr/>
        <a:lstStyle/>
        <a:p>
          <a:endParaRPr lang="es-ES"/>
        </a:p>
      </dgm:t>
    </dgm:pt>
    <dgm:pt modelId="{D614E687-B290-48F2-B601-1AE852CCA7C9}" type="pres">
      <dgm:prSet presAssocID="{53992E9D-A9C6-4CFC-A0B7-D1283EDB2FB2}" presName="hierRoot2" presStyleCnt="0">
        <dgm:presLayoutVars>
          <dgm:hierBranch val="init"/>
        </dgm:presLayoutVars>
      </dgm:prSet>
      <dgm:spPr/>
    </dgm:pt>
    <dgm:pt modelId="{6B470D1D-34F9-483C-93C6-22A8C3F3B552}" type="pres">
      <dgm:prSet presAssocID="{53992E9D-A9C6-4CFC-A0B7-D1283EDB2FB2}" presName="rootComposite" presStyleCnt="0"/>
      <dgm:spPr/>
    </dgm:pt>
    <dgm:pt modelId="{1328441F-2922-4219-862A-5CEB6DCA9068}" type="pres">
      <dgm:prSet presAssocID="{53992E9D-A9C6-4CFC-A0B7-D1283EDB2FB2}" presName="rootText" presStyleLbl="node2" presStyleIdx="0" presStyleCnt="3" custScaleY="60011">
        <dgm:presLayoutVars>
          <dgm:chPref val="3"/>
        </dgm:presLayoutVars>
      </dgm:prSet>
      <dgm:spPr/>
      <dgm:t>
        <a:bodyPr/>
        <a:lstStyle/>
        <a:p>
          <a:endParaRPr lang="es-ES"/>
        </a:p>
      </dgm:t>
    </dgm:pt>
    <dgm:pt modelId="{F5C62DB4-0F5F-4CC2-8B04-ABDE5CD04843}" type="pres">
      <dgm:prSet presAssocID="{53992E9D-A9C6-4CFC-A0B7-D1283EDB2FB2}" presName="rootConnector" presStyleLbl="node2" presStyleIdx="0" presStyleCnt="3"/>
      <dgm:spPr/>
      <dgm:t>
        <a:bodyPr/>
        <a:lstStyle/>
        <a:p>
          <a:endParaRPr lang="es-ES"/>
        </a:p>
      </dgm:t>
    </dgm:pt>
    <dgm:pt modelId="{3F987AC7-AC4A-4683-BC43-3ED593B95FCA}" type="pres">
      <dgm:prSet presAssocID="{53992E9D-A9C6-4CFC-A0B7-D1283EDB2FB2}" presName="hierChild4" presStyleCnt="0"/>
      <dgm:spPr/>
    </dgm:pt>
    <dgm:pt modelId="{3FA84336-7B32-4BDC-9885-98CF7A10B258}" type="pres">
      <dgm:prSet presAssocID="{E3FE546E-2DA6-4BF3-A318-31765ED6EA11}" presName="Name37" presStyleLbl="parChTrans1D3" presStyleIdx="0" presStyleCnt="3"/>
      <dgm:spPr/>
      <dgm:t>
        <a:bodyPr/>
        <a:lstStyle/>
        <a:p>
          <a:endParaRPr lang="es-ES"/>
        </a:p>
      </dgm:t>
    </dgm:pt>
    <dgm:pt modelId="{42DB66E1-9D40-455D-B1A7-E154CA83FC0D}" type="pres">
      <dgm:prSet presAssocID="{FF895AC9-BF2D-4B28-83B9-537907F83963}" presName="hierRoot2" presStyleCnt="0">
        <dgm:presLayoutVars>
          <dgm:hierBranch val="init"/>
        </dgm:presLayoutVars>
      </dgm:prSet>
      <dgm:spPr/>
    </dgm:pt>
    <dgm:pt modelId="{5FD54BB6-6670-4397-A314-FEF861BC4850}" type="pres">
      <dgm:prSet presAssocID="{FF895AC9-BF2D-4B28-83B9-537907F83963}" presName="rootComposite" presStyleCnt="0"/>
      <dgm:spPr/>
    </dgm:pt>
    <dgm:pt modelId="{3C1D2F60-CC63-4073-A96C-A39C218542D0}" type="pres">
      <dgm:prSet presAssocID="{FF895AC9-BF2D-4B28-83B9-537907F83963}" presName="rootText" presStyleLbl="node3" presStyleIdx="0" presStyleCnt="3" custScaleY="52577" custLinFactNeighborY="21314">
        <dgm:presLayoutVars>
          <dgm:chPref val="3"/>
        </dgm:presLayoutVars>
      </dgm:prSet>
      <dgm:spPr/>
      <dgm:t>
        <a:bodyPr/>
        <a:lstStyle/>
        <a:p>
          <a:endParaRPr lang="es-ES"/>
        </a:p>
      </dgm:t>
    </dgm:pt>
    <dgm:pt modelId="{0A73F4B5-797B-4F26-8E78-4FEB2F729A46}" type="pres">
      <dgm:prSet presAssocID="{FF895AC9-BF2D-4B28-83B9-537907F83963}" presName="rootConnector" presStyleLbl="node3" presStyleIdx="0" presStyleCnt="3"/>
      <dgm:spPr/>
      <dgm:t>
        <a:bodyPr/>
        <a:lstStyle/>
        <a:p>
          <a:endParaRPr lang="es-ES"/>
        </a:p>
      </dgm:t>
    </dgm:pt>
    <dgm:pt modelId="{85145118-CBF4-4110-8CE4-B58551A97ACB}" type="pres">
      <dgm:prSet presAssocID="{FF895AC9-BF2D-4B28-83B9-537907F83963}" presName="hierChild4" presStyleCnt="0"/>
      <dgm:spPr/>
    </dgm:pt>
    <dgm:pt modelId="{598EC368-5425-425C-BCAB-9B5B306C7B2E}" type="pres">
      <dgm:prSet presAssocID="{5AAFC39A-0906-4C6A-A62F-01CBD1F67378}" presName="Name37" presStyleLbl="parChTrans1D4" presStyleIdx="0" presStyleCnt="3"/>
      <dgm:spPr/>
      <dgm:t>
        <a:bodyPr/>
        <a:lstStyle/>
        <a:p>
          <a:endParaRPr lang="es-ES"/>
        </a:p>
      </dgm:t>
    </dgm:pt>
    <dgm:pt modelId="{C839FD12-B788-484F-9DA6-15555778FA85}" type="pres">
      <dgm:prSet presAssocID="{29027E92-CBFC-4296-B11F-6191B2034BAC}" presName="hierRoot2" presStyleCnt="0">
        <dgm:presLayoutVars>
          <dgm:hierBranch val="init"/>
        </dgm:presLayoutVars>
      </dgm:prSet>
      <dgm:spPr/>
    </dgm:pt>
    <dgm:pt modelId="{F13963F8-0AB0-4430-BA6B-2AA677A47B07}" type="pres">
      <dgm:prSet presAssocID="{29027E92-CBFC-4296-B11F-6191B2034BAC}" presName="rootComposite" presStyleCnt="0"/>
      <dgm:spPr/>
    </dgm:pt>
    <dgm:pt modelId="{EC0DE607-9B30-4674-97D9-5B30CF8832FC}" type="pres">
      <dgm:prSet presAssocID="{29027E92-CBFC-4296-B11F-6191B2034BAC}" presName="rootText" presStyleLbl="node4" presStyleIdx="0" presStyleCnt="3" custScaleY="44186" custLinFactNeighborX="-2508" custLinFactNeighborY="62689">
        <dgm:presLayoutVars>
          <dgm:chPref val="3"/>
        </dgm:presLayoutVars>
      </dgm:prSet>
      <dgm:spPr/>
      <dgm:t>
        <a:bodyPr/>
        <a:lstStyle/>
        <a:p>
          <a:endParaRPr lang="es-ES"/>
        </a:p>
      </dgm:t>
    </dgm:pt>
    <dgm:pt modelId="{58CDAD50-E493-4439-ABFF-3AE0A00AD786}" type="pres">
      <dgm:prSet presAssocID="{29027E92-CBFC-4296-B11F-6191B2034BAC}" presName="rootConnector" presStyleLbl="node4" presStyleIdx="0" presStyleCnt="3"/>
      <dgm:spPr/>
      <dgm:t>
        <a:bodyPr/>
        <a:lstStyle/>
        <a:p>
          <a:endParaRPr lang="es-ES"/>
        </a:p>
      </dgm:t>
    </dgm:pt>
    <dgm:pt modelId="{7E238C59-AB25-4654-BB24-9A6C1C23696A}" type="pres">
      <dgm:prSet presAssocID="{29027E92-CBFC-4296-B11F-6191B2034BAC}" presName="hierChild4" presStyleCnt="0"/>
      <dgm:spPr/>
    </dgm:pt>
    <dgm:pt modelId="{DC0565F4-AD9A-4E3C-A72A-1BC7B1855E82}" type="pres">
      <dgm:prSet presAssocID="{29027E92-CBFC-4296-B11F-6191B2034BAC}" presName="hierChild5" presStyleCnt="0"/>
      <dgm:spPr/>
    </dgm:pt>
    <dgm:pt modelId="{B404D886-CACC-4F03-B5F3-A7688A0130A1}" type="pres">
      <dgm:prSet presAssocID="{FF895AC9-BF2D-4B28-83B9-537907F83963}" presName="hierChild5" presStyleCnt="0"/>
      <dgm:spPr/>
    </dgm:pt>
    <dgm:pt modelId="{E8F769F2-C16A-4EC8-BD91-18F05DD865FB}" type="pres">
      <dgm:prSet presAssocID="{53992E9D-A9C6-4CFC-A0B7-D1283EDB2FB2}" presName="hierChild5" presStyleCnt="0"/>
      <dgm:spPr/>
    </dgm:pt>
    <dgm:pt modelId="{80BC9095-4386-404A-B56F-3A4892C9E2E5}" type="pres">
      <dgm:prSet presAssocID="{0DA54A28-0224-4150-BF59-3B279335C089}" presName="Name37" presStyleLbl="parChTrans1D2" presStyleIdx="1" presStyleCnt="3"/>
      <dgm:spPr/>
      <dgm:t>
        <a:bodyPr/>
        <a:lstStyle/>
        <a:p>
          <a:endParaRPr lang="es-ES"/>
        </a:p>
      </dgm:t>
    </dgm:pt>
    <dgm:pt modelId="{6452E30E-FE41-42A6-9FB6-072DDFC46353}" type="pres">
      <dgm:prSet presAssocID="{7E13BD34-8E13-4CDC-B697-7F7F53221600}" presName="hierRoot2" presStyleCnt="0">
        <dgm:presLayoutVars>
          <dgm:hierBranch val="init"/>
        </dgm:presLayoutVars>
      </dgm:prSet>
      <dgm:spPr/>
    </dgm:pt>
    <dgm:pt modelId="{B5E863C9-E8B2-43FE-ABD7-602B645D3924}" type="pres">
      <dgm:prSet presAssocID="{7E13BD34-8E13-4CDC-B697-7F7F53221600}" presName="rootComposite" presStyleCnt="0"/>
      <dgm:spPr/>
    </dgm:pt>
    <dgm:pt modelId="{4CDB19F5-FA1A-4BAB-85C9-C0E0F8F67CCF}" type="pres">
      <dgm:prSet presAssocID="{7E13BD34-8E13-4CDC-B697-7F7F53221600}" presName="rootText" presStyleLbl="node2" presStyleIdx="1" presStyleCnt="3" custScaleY="60011">
        <dgm:presLayoutVars>
          <dgm:chPref val="3"/>
        </dgm:presLayoutVars>
      </dgm:prSet>
      <dgm:spPr/>
      <dgm:t>
        <a:bodyPr/>
        <a:lstStyle/>
        <a:p>
          <a:endParaRPr lang="es-ES"/>
        </a:p>
      </dgm:t>
    </dgm:pt>
    <dgm:pt modelId="{344051EA-DC18-49FF-A3F1-9598C9A079C7}" type="pres">
      <dgm:prSet presAssocID="{7E13BD34-8E13-4CDC-B697-7F7F53221600}" presName="rootConnector" presStyleLbl="node2" presStyleIdx="1" presStyleCnt="3"/>
      <dgm:spPr/>
      <dgm:t>
        <a:bodyPr/>
        <a:lstStyle/>
        <a:p>
          <a:endParaRPr lang="es-ES"/>
        </a:p>
      </dgm:t>
    </dgm:pt>
    <dgm:pt modelId="{368E2C80-61CF-49E0-962A-DE6B71D6C420}" type="pres">
      <dgm:prSet presAssocID="{7E13BD34-8E13-4CDC-B697-7F7F53221600}" presName="hierChild4" presStyleCnt="0"/>
      <dgm:spPr/>
    </dgm:pt>
    <dgm:pt modelId="{2CA87489-9E73-47B5-802C-4088BD186A5A}" type="pres">
      <dgm:prSet presAssocID="{7E954FC6-2D14-4859-A79C-5B9F6307413B}" presName="Name37" presStyleLbl="parChTrans1D3" presStyleIdx="1" presStyleCnt="3"/>
      <dgm:spPr/>
      <dgm:t>
        <a:bodyPr/>
        <a:lstStyle/>
        <a:p>
          <a:endParaRPr lang="es-ES"/>
        </a:p>
      </dgm:t>
    </dgm:pt>
    <dgm:pt modelId="{175992C4-245D-477B-AAD8-52B84FBF2155}" type="pres">
      <dgm:prSet presAssocID="{93A00CCA-6359-4469-BAC6-854150316344}" presName="hierRoot2" presStyleCnt="0">
        <dgm:presLayoutVars>
          <dgm:hierBranch val="init"/>
        </dgm:presLayoutVars>
      </dgm:prSet>
      <dgm:spPr/>
    </dgm:pt>
    <dgm:pt modelId="{146D74A4-439E-4B71-A9A3-6A3FD202BD56}" type="pres">
      <dgm:prSet presAssocID="{93A00CCA-6359-4469-BAC6-854150316344}" presName="rootComposite" presStyleCnt="0"/>
      <dgm:spPr/>
    </dgm:pt>
    <dgm:pt modelId="{6B671E84-D21F-4676-844D-E6280859EA2E}" type="pres">
      <dgm:prSet presAssocID="{93A00CCA-6359-4469-BAC6-854150316344}" presName="rootText" presStyleLbl="node3" presStyleIdx="1" presStyleCnt="3" custScaleY="52577" custLinFactNeighborY="21314">
        <dgm:presLayoutVars>
          <dgm:chPref val="3"/>
        </dgm:presLayoutVars>
      </dgm:prSet>
      <dgm:spPr/>
      <dgm:t>
        <a:bodyPr/>
        <a:lstStyle/>
        <a:p>
          <a:endParaRPr lang="es-ES"/>
        </a:p>
      </dgm:t>
    </dgm:pt>
    <dgm:pt modelId="{8758D551-B9F3-4ABF-B674-E4C992E24F55}" type="pres">
      <dgm:prSet presAssocID="{93A00CCA-6359-4469-BAC6-854150316344}" presName="rootConnector" presStyleLbl="node3" presStyleIdx="1" presStyleCnt="3"/>
      <dgm:spPr/>
      <dgm:t>
        <a:bodyPr/>
        <a:lstStyle/>
        <a:p>
          <a:endParaRPr lang="es-ES"/>
        </a:p>
      </dgm:t>
    </dgm:pt>
    <dgm:pt modelId="{A5543B93-1322-4243-B718-B0CFDD43341D}" type="pres">
      <dgm:prSet presAssocID="{93A00CCA-6359-4469-BAC6-854150316344}" presName="hierChild4" presStyleCnt="0"/>
      <dgm:spPr/>
    </dgm:pt>
    <dgm:pt modelId="{58060D1B-636A-4FAE-B952-19C8A72C67EC}" type="pres">
      <dgm:prSet presAssocID="{A0139532-5642-484E-8EE0-583CC60A8996}" presName="Name37" presStyleLbl="parChTrans1D4" presStyleIdx="1" presStyleCnt="3"/>
      <dgm:spPr/>
      <dgm:t>
        <a:bodyPr/>
        <a:lstStyle/>
        <a:p>
          <a:endParaRPr lang="es-ES"/>
        </a:p>
      </dgm:t>
    </dgm:pt>
    <dgm:pt modelId="{985435A9-7CCE-4E1A-834F-AD786E427E53}" type="pres">
      <dgm:prSet presAssocID="{AA6687D0-6095-431C-B7D1-D22C11BFD236}" presName="hierRoot2" presStyleCnt="0">
        <dgm:presLayoutVars>
          <dgm:hierBranch val="init"/>
        </dgm:presLayoutVars>
      </dgm:prSet>
      <dgm:spPr/>
    </dgm:pt>
    <dgm:pt modelId="{C164C567-4295-4C88-B65D-373DA68775E7}" type="pres">
      <dgm:prSet presAssocID="{AA6687D0-6095-431C-B7D1-D22C11BFD236}" presName="rootComposite" presStyleCnt="0"/>
      <dgm:spPr/>
    </dgm:pt>
    <dgm:pt modelId="{8B59E838-929B-46A6-BC22-188CFAF0F23E}" type="pres">
      <dgm:prSet presAssocID="{AA6687D0-6095-431C-B7D1-D22C11BFD236}" presName="rootText" presStyleLbl="node4" presStyleIdx="1" presStyleCnt="3" custScaleY="44186" custLinFactNeighborX="-2508" custLinFactNeighborY="62689">
        <dgm:presLayoutVars>
          <dgm:chPref val="3"/>
        </dgm:presLayoutVars>
      </dgm:prSet>
      <dgm:spPr/>
      <dgm:t>
        <a:bodyPr/>
        <a:lstStyle/>
        <a:p>
          <a:endParaRPr lang="es-ES"/>
        </a:p>
      </dgm:t>
    </dgm:pt>
    <dgm:pt modelId="{24139DC9-C152-4C67-B4D2-E8D8DC2A6847}" type="pres">
      <dgm:prSet presAssocID="{AA6687D0-6095-431C-B7D1-D22C11BFD236}" presName="rootConnector" presStyleLbl="node4" presStyleIdx="1" presStyleCnt="3"/>
      <dgm:spPr/>
      <dgm:t>
        <a:bodyPr/>
        <a:lstStyle/>
        <a:p>
          <a:endParaRPr lang="es-ES"/>
        </a:p>
      </dgm:t>
    </dgm:pt>
    <dgm:pt modelId="{A9904578-43BE-4DC1-A361-107A8D3680FC}" type="pres">
      <dgm:prSet presAssocID="{AA6687D0-6095-431C-B7D1-D22C11BFD236}" presName="hierChild4" presStyleCnt="0"/>
      <dgm:spPr/>
    </dgm:pt>
    <dgm:pt modelId="{ED47CECE-BD9C-4D5E-A042-4131582A5500}" type="pres">
      <dgm:prSet presAssocID="{AA6687D0-6095-431C-B7D1-D22C11BFD236}" presName="hierChild5" presStyleCnt="0"/>
      <dgm:spPr/>
    </dgm:pt>
    <dgm:pt modelId="{5048E340-69B0-4916-9819-114C4F73F33D}" type="pres">
      <dgm:prSet presAssocID="{93A00CCA-6359-4469-BAC6-854150316344}" presName="hierChild5" presStyleCnt="0"/>
      <dgm:spPr/>
    </dgm:pt>
    <dgm:pt modelId="{4D3CE8EC-D046-4631-AB62-20171DDEDE52}" type="pres">
      <dgm:prSet presAssocID="{7E13BD34-8E13-4CDC-B697-7F7F53221600}" presName="hierChild5" presStyleCnt="0"/>
      <dgm:spPr/>
    </dgm:pt>
    <dgm:pt modelId="{7DD185F6-84DD-4D72-96FE-3B2706EA331C}" type="pres">
      <dgm:prSet presAssocID="{C4B36BB4-4F5E-42AD-BBD4-09B1638D4D7A}" presName="Name37" presStyleLbl="parChTrans1D2" presStyleIdx="2" presStyleCnt="3"/>
      <dgm:spPr/>
      <dgm:t>
        <a:bodyPr/>
        <a:lstStyle/>
        <a:p>
          <a:endParaRPr lang="es-ES"/>
        </a:p>
      </dgm:t>
    </dgm:pt>
    <dgm:pt modelId="{77808E63-D45B-4352-95C7-4FABCE9ED730}" type="pres">
      <dgm:prSet presAssocID="{F01D9691-FA09-41D2-8C3F-3F08A1326DB9}" presName="hierRoot2" presStyleCnt="0">
        <dgm:presLayoutVars>
          <dgm:hierBranch val="init"/>
        </dgm:presLayoutVars>
      </dgm:prSet>
      <dgm:spPr/>
    </dgm:pt>
    <dgm:pt modelId="{8F4ECC99-37F6-407B-87AF-ECF88A2C40AD}" type="pres">
      <dgm:prSet presAssocID="{F01D9691-FA09-41D2-8C3F-3F08A1326DB9}" presName="rootComposite" presStyleCnt="0"/>
      <dgm:spPr/>
    </dgm:pt>
    <dgm:pt modelId="{A1911BF0-A267-4885-BD57-DB2F06D94E55}" type="pres">
      <dgm:prSet presAssocID="{F01D9691-FA09-41D2-8C3F-3F08A1326DB9}" presName="rootText" presStyleLbl="node2" presStyleIdx="2" presStyleCnt="3" custScaleY="60011">
        <dgm:presLayoutVars>
          <dgm:chPref val="3"/>
        </dgm:presLayoutVars>
      </dgm:prSet>
      <dgm:spPr/>
      <dgm:t>
        <a:bodyPr/>
        <a:lstStyle/>
        <a:p>
          <a:endParaRPr lang="es-ES"/>
        </a:p>
      </dgm:t>
    </dgm:pt>
    <dgm:pt modelId="{A2050124-F4C8-44C2-A637-228B02AF1FE3}" type="pres">
      <dgm:prSet presAssocID="{F01D9691-FA09-41D2-8C3F-3F08A1326DB9}" presName="rootConnector" presStyleLbl="node2" presStyleIdx="2" presStyleCnt="3"/>
      <dgm:spPr/>
      <dgm:t>
        <a:bodyPr/>
        <a:lstStyle/>
        <a:p>
          <a:endParaRPr lang="es-ES"/>
        </a:p>
      </dgm:t>
    </dgm:pt>
    <dgm:pt modelId="{24464B28-193D-41DD-A58D-B05903BD3B87}" type="pres">
      <dgm:prSet presAssocID="{F01D9691-FA09-41D2-8C3F-3F08A1326DB9}" presName="hierChild4" presStyleCnt="0"/>
      <dgm:spPr/>
    </dgm:pt>
    <dgm:pt modelId="{9EB49CC0-9BE8-47CD-9BDD-999D15DBE8D4}" type="pres">
      <dgm:prSet presAssocID="{28AB7E86-C3E7-4839-9DB2-475E2B3C358E}" presName="Name37" presStyleLbl="parChTrans1D3" presStyleIdx="2" presStyleCnt="3"/>
      <dgm:spPr/>
      <dgm:t>
        <a:bodyPr/>
        <a:lstStyle/>
        <a:p>
          <a:endParaRPr lang="es-ES"/>
        </a:p>
      </dgm:t>
    </dgm:pt>
    <dgm:pt modelId="{B3CF83FE-FEE6-4D9A-9C45-9372C2DDC721}" type="pres">
      <dgm:prSet presAssocID="{DF78C944-5021-4DF0-92EF-B7CE506825C2}" presName="hierRoot2" presStyleCnt="0">
        <dgm:presLayoutVars>
          <dgm:hierBranch val="init"/>
        </dgm:presLayoutVars>
      </dgm:prSet>
      <dgm:spPr/>
    </dgm:pt>
    <dgm:pt modelId="{3A888C66-D61E-4BB4-BF01-8A0FB17780AD}" type="pres">
      <dgm:prSet presAssocID="{DF78C944-5021-4DF0-92EF-B7CE506825C2}" presName="rootComposite" presStyleCnt="0"/>
      <dgm:spPr/>
    </dgm:pt>
    <dgm:pt modelId="{8AA058DA-7913-4A33-8BB6-DC2E7190FADD}" type="pres">
      <dgm:prSet presAssocID="{DF78C944-5021-4DF0-92EF-B7CE506825C2}" presName="rootText" presStyleLbl="node3" presStyleIdx="2" presStyleCnt="3" custScaleY="52577" custLinFactNeighborY="21314">
        <dgm:presLayoutVars>
          <dgm:chPref val="3"/>
        </dgm:presLayoutVars>
      </dgm:prSet>
      <dgm:spPr/>
      <dgm:t>
        <a:bodyPr/>
        <a:lstStyle/>
        <a:p>
          <a:endParaRPr lang="es-ES"/>
        </a:p>
      </dgm:t>
    </dgm:pt>
    <dgm:pt modelId="{26DF97EB-8BC6-4F0A-B000-48F23D9600D5}" type="pres">
      <dgm:prSet presAssocID="{DF78C944-5021-4DF0-92EF-B7CE506825C2}" presName="rootConnector" presStyleLbl="node3" presStyleIdx="2" presStyleCnt="3"/>
      <dgm:spPr/>
      <dgm:t>
        <a:bodyPr/>
        <a:lstStyle/>
        <a:p>
          <a:endParaRPr lang="es-ES"/>
        </a:p>
      </dgm:t>
    </dgm:pt>
    <dgm:pt modelId="{B06C5CE3-3ECA-46A0-858F-D74E65FACEE6}" type="pres">
      <dgm:prSet presAssocID="{DF78C944-5021-4DF0-92EF-B7CE506825C2}" presName="hierChild4" presStyleCnt="0"/>
      <dgm:spPr/>
    </dgm:pt>
    <dgm:pt modelId="{2BAD4CBA-C861-4E25-8197-9735DBE6B9BF}" type="pres">
      <dgm:prSet presAssocID="{94F8475D-63EC-4F37-A798-CFAA9313E54F}" presName="Name37" presStyleLbl="parChTrans1D4" presStyleIdx="2" presStyleCnt="3"/>
      <dgm:spPr/>
      <dgm:t>
        <a:bodyPr/>
        <a:lstStyle/>
        <a:p>
          <a:endParaRPr lang="es-ES"/>
        </a:p>
      </dgm:t>
    </dgm:pt>
    <dgm:pt modelId="{0E495B87-F405-49A2-A3FE-76240ADB3C55}" type="pres">
      <dgm:prSet presAssocID="{20B30D29-54E5-4682-B7D9-9F2A611C302A}" presName="hierRoot2" presStyleCnt="0">
        <dgm:presLayoutVars>
          <dgm:hierBranch val="init"/>
        </dgm:presLayoutVars>
      </dgm:prSet>
      <dgm:spPr/>
    </dgm:pt>
    <dgm:pt modelId="{2F3513A4-D7C0-4357-BAFC-6686EBDC71DC}" type="pres">
      <dgm:prSet presAssocID="{20B30D29-54E5-4682-B7D9-9F2A611C302A}" presName="rootComposite" presStyleCnt="0"/>
      <dgm:spPr/>
    </dgm:pt>
    <dgm:pt modelId="{C3569FC4-924D-41DA-8B1C-5DAC6F43F4DE}" type="pres">
      <dgm:prSet presAssocID="{20B30D29-54E5-4682-B7D9-9F2A611C302A}" presName="rootText" presStyleLbl="node4" presStyleIdx="2" presStyleCnt="3" custScaleY="44186" custLinFactNeighborX="-2508" custLinFactNeighborY="62689">
        <dgm:presLayoutVars>
          <dgm:chPref val="3"/>
        </dgm:presLayoutVars>
      </dgm:prSet>
      <dgm:spPr/>
      <dgm:t>
        <a:bodyPr/>
        <a:lstStyle/>
        <a:p>
          <a:endParaRPr lang="es-ES"/>
        </a:p>
      </dgm:t>
    </dgm:pt>
    <dgm:pt modelId="{FBE7C6CC-F107-4263-BC7C-00A58207CDF1}" type="pres">
      <dgm:prSet presAssocID="{20B30D29-54E5-4682-B7D9-9F2A611C302A}" presName="rootConnector" presStyleLbl="node4" presStyleIdx="2" presStyleCnt="3"/>
      <dgm:spPr/>
      <dgm:t>
        <a:bodyPr/>
        <a:lstStyle/>
        <a:p>
          <a:endParaRPr lang="es-ES"/>
        </a:p>
      </dgm:t>
    </dgm:pt>
    <dgm:pt modelId="{3392B008-49A8-451A-8E78-05623E07E064}" type="pres">
      <dgm:prSet presAssocID="{20B30D29-54E5-4682-B7D9-9F2A611C302A}" presName="hierChild4" presStyleCnt="0"/>
      <dgm:spPr/>
    </dgm:pt>
    <dgm:pt modelId="{97A827BB-956F-41BF-B5A4-5C530B709DE3}" type="pres">
      <dgm:prSet presAssocID="{20B30D29-54E5-4682-B7D9-9F2A611C302A}" presName="hierChild5" presStyleCnt="0"/>
      <dgm:spPr/>
    </dgm:pt>
    <dgm:pt modelId="{FA3444ED-E9E8-4406-A193-747210C9B2F5}" type="pres">
      <dgm:prSet presAssocID="{DF78C944-5021-4DF0-92EF-B7CE506825C2}" presName="hierChild5" presStyleCnt="0"/>
      <dgm:spPr/>
    </dgm:pt>
    <dgm:pt modelId="{99C7DCA9-1463-4E23-ADB7-7FF5D50DF15F}" type="pres">
      <dgm:prSet presAssocID="{F01D9691-FA09-41D2-8C3F-3F08A1326DB9}" presName="hierChild5" presStyleCnt="0"/>
      <dgm:spPr/>
    </dgm:pt>
    <dgm:pt modelId="{A22107FA-D2DB-4840-A3A7-58C644774E20}" type="pres">
      <dgm:prSet presAssocID="{AFF412C3-8585-4AAA-B296-D5975EDE143F}" presName="hierChild3" presStyleCnt="0"/>
      <dgm:spPr/>
    </dgm:pt>
  </dgm:ptLst>
  <dgm:cxnLst>
    <dgm:cxn modelId="{9B1BF3A9-50D2-487F-A7F5-2432B21CE4E5}" type="presOf" srcId="{F01D9691-FA09-41D2-8C3F-3F08A1326DB9}" destId="{A2050124-F4C8-44C2-A637-228B02AF1FE3}" srcOrd="1" destOrd="0" presId="urn:microsoft.com/office/officeart/2005/8/layout/orgChart1"/>
    <dgm:cxn modelId="{30D0F3E8-9831-4CCA-8667-E48EA099A347}" type="presOf" srcId="{28AB7E86-C3E7-4839-9DB2-475E2B3C358E}" destId="{9EB49CC0-9BE8-47CD-9BDD-999D15DBE8D4}" srcOrd="0" destOrd="0" presId="urn:microsoft.com/office/officeart/2005/8/layout/orgChart1"/>
    <dgm:cxn modelId="{6D5A5FB5-D434-4D85-9A86-525FA4630E09}" type="presOf" srcId="{29027E92-CBFC-4296-B11F-6191B2034BAC}" destId="{EC0DE607-9B30-4674-97D9-5B30CF8832FC}" srcOrd="0" destOrd="0" presId="urn:microsoft.com/office/officeart/2005/8/layout/orgChart1"/>
    <dgm:cxn modelId="{98AC803E-2988-4BE8-84A6-D1FE477B181E}" type="presOf" srcId="{AA6687D0-6095-431C-B7D1-D22C11BFD236}" destId="{24139DC9-C152-4C67-B4D2-E8D8DC2A6847}" srcOrd="1" destOrd="0" presId="urn:microsoft.com/office/officeart/2005/8/layout/orgChart1"/>
    <dgm:cxn modelId="{702A7835-A850-46B6-A037-94281BF395AB}" type="presOf" srcId="{AFF412C3-8585-4AAA-B296-D5975EDE143F}" destId="{A3E50474-F1D4-4815-9846-39E3868A3534}" srcOrd="0" destOrd="0" presId="urn:microsoft.com/office/officeart/2005/8/layout/orgChart1"/>
    <dgm:cxn modelId="{998BB0A7-55A4-4960-90D8-7DC043A4AACD}" type="presOf" srcId="{94F8475D-63EC-4F37-A798-CFAA9313E54F}" destId="{2BAD4CBA-C861-4E25-8197-9735DBE6B9BF}" srcOrd="0" destOrd="0" presId="urn:microsoft.com/office/officeart/2005/8/layout/orgChart1"/>
    <dgm:cxn modelId="{76F1122F-F74E-409F-ADD7-DEE8956DFD09}" srcId="{AFF412C3-8585-4AAA-B296-D5975EDE143F}" destId="{53992E9D-A9C6-4CFC-A0B7-D1283EDB2FB2}" srcOrd="0" destOrd="0" parTransId="{28B52881-B1AD-4341-BBA9-1AD1FBD36B8D}" sibTransId="{84290B6D-8AEE-4964-B089-882CAE19BA07}"/>
    <dgm:cxn modelId="{85EEFA1C-07D4-4BF3-A0C5-D2CB946CBDE1}" srcId="{AFF412C3-8585-4AAA-B296-D5975EDE143F}" destId="{F01D9691-FA09-41D2-8C3F-3F08A1326DB9}" srcOrd="2" destOrd="0" parTransId="{C4B36BB4-4F5E-42AD-BBD4-09B1638D4D7A}" sibTransId="{4B351649-5698-490E-AE40-F7F5754F2183}"/>
    <dgm:cxn modelId="{9A0A053B-45E8-428E-B7F5-636585CBC171}" type="presOf" srcId="{A0139532-5642-484E-8EE0-583CC60A8996}" destId="{58060D1B-636A-4FAE-B952-19C8A72C67EC}" srcOrd="0" destOrd="0" presId="urn:microsoft.com/office/officeart/2005/8/layout/orgChart1"/>
    <dgm:cxn modelId="{F75E792E-7168-444B-ADA1-D503CB9E96AB}" type="presOf" srcId="{AA6687D0-6095-431C-B7D1-D22C11BFD236}" destId="{8B59E838-929B-46A6-BC22-188CFAF0F23E}" srcOrd="0" destOrd="0" presId="urn:microsoft.com/office/officeart/2005/8/layout/orgChart1"/>
    <dgm:cxn modelId="{E8B9938B-E6BC-4317-AC87-7DFBE84B2C5D}" srcId="{93A00CCA-6359-4469-BAC6-854150316344}" destId="{AA6687D0-6095-431C-B7D1-D22C11BFD236}" srcOrd="0" destOrd="0" parTransId="{A0139532-5642-484E-8EE0-583CC60A8996}" sibTransId="{74259AD9-1805-4655-A531-AEE1D5893880}"/>
    <dgm:cxn modelId="{04E95677-F418-4DD7-967F-962365E67075}" type="presOf" srcId="{DF78C944-5021-4DF0-92EF-B7CE506825C2}" destId="{26DF97EB-8BC6-4F0A-B000-48F23D9600D5}" srcOrd="1" destOrd="0" presId="urn:microsoft.com/office/officeart/2005/8/layout/orgChart1"/>
    <dgm:cxn modelId="{FC728616-80B2-4EC6-B7CF-C13A1B6D7A46}" srcId="{7E13BD34-8E13-4CDC-B697-7F7F53221600}" destId="{93A00CCA-6359-4469-BAC6-854150316344}" srcOrd="0" destOrd="0" parTransId="{7E954FC6-2D14-4859-A79C-5B9F6307413B}" sibTransId="{9134FE6A-A983-4922-9349-D6A289D683C9}"/>
    <dgm:cxn modelId="{67159B9D-A474-4760-813F-DC9B0796CA00}" type="presOf" srcId="{DF78C944-5021-4DF0-92EF-B7CE506825C2}" destId="{8AA058DA-7913-4A33-8BB6-DC2E7190FADD}" srcOrd="0" destOrd="0" presId="urn:microsoft.com/office/officeart/2005/8/layout/orgChart1"/>
    <dgm:cxn modelId="{7E25414B-9DFD-487A-8AEC-B499CC1457EB}" type="presOf" srcId="{29027E92-CBFC-4296-B11F-6191B2034BAC}" destId="{58CDAD50-E493-4439-ABFF-3AE0A00AD786}" srcOrd="1" destOrd="0" presId="urn:microsoft.com/office/officeart/2005/8/layout/orgChart1"/>
    <dgm:cxn modelId="{BD3CED9A-22E1-4E5F-81BD-90C4E3ACAAA2}" type="presOf" srcId="{7E954FC6-2D14-4859-A79C-5B9F6307413B}" destId="{2CA87489-9E73-47B5-802C-4088BD186A5A}" srcOrd="0" destOrd="0" presId="urn:microsoft.com/office/officeart/2005/8/layout/orgChart1"/>
    <dgm:cxn modelId="{F606E9BD-66A1-4E51-85CD-85C58EC65697}" type="presOf" srcId="{7E13BD34-8E13-4CDC-B697-7F7F53221600}" destId="{4CDB19F5-FA1A-4BAB-85C9-C0E0F8F67CCF}" srcOrd="0" destOrd="0" presId="urn:microsoft.com/office/officeart/2005/8/layout/orgChart1"/>
    <dgm:cxn modelId="{45F928D4-7328-4DB1-A026-CF3CBE414091}" type="presOf" srcId="{AFF412C3-8585-4AAA-B296-D5975EDE143F}" destId="{D24B4D98-8D7D-450E-BD69-351765E5C7DE}" srcOrd="1" destOrd="0" presId="urn:microsoft.com/office/officeart/2005/8/layout/orgChart1"/>
    <dgm:cxn modelId="{134C335A-28CC-46AA-9585-9635FF1A6A37}" type="presOf" srcId="{E3FE546E-2DA6-4BF3-A318-31765ED6EA11}" destId="{3FA84336-7B32-4BDC-9885-98CF7A10B258}" srcOrd="0" destOrd="0" presId="urn:microsoft.com/office/officeart/2005/8/layout/orgChart1"/>
    <dgm:cxn modelId="{2A8DF6AE-8E38-4AFD-9AA9-832C0EA55407}" type="presOf" srcId="{28B52881-B1AD-4341-BBA9-1AD1FBD36B8D}" destId="{248113D5-90DB-4561-8891-792E0E0EC4DF}" srcOrd="0" destOrd="0" presId="urn:microsoft.com/office/officeart/2005/8/layout/orgChart1"/>
    <dgm:cxn modelId="{001CE206-7CC7-4CC6-9D1B-BEBC6E4A3FD2}" srcId="{DF78C944-5021-4DF0-92EF-B7CE506825C2}" destId="{20B30D29-54E5-4682-B7D9-9F2A611C302A}" srcOrd="0" destOrd="0" parTransId="{94F8475D-63EC-4F37-A798-CFAA9313E54F}" sibTransId="{92E2ED0C-918C-40ED-A3BA-2875E0270FE6}"/>
    <dgm:cxn modelId="{340A12F7-F145-4C78-A8EA-ECCB6166B9F1}" type="presOf" srcId="{FF895AC9-BF2D-4B28-83B9-537907F83963}" destId="{0A73F4B5-797B-4F26-8E78-4FEB2F729A46}" srcOrd="1" destOrd="0" presId="urn:microsoft.com/office/officeart/2005/8/layout/orgChart1"/>
    <dgm:cxn modelId="{C33689DC-07EA-4ED8-971F-3CBFF20CA78C}" type="presOf" srcId="{93A00CCA-6359-4469-BAC6-854150316344}" destId="{8758D551-B9F3-4ABF-B674-E4C992E24F55}" srcOrd="1" destOrd="0" presId="urn:microsoft.com/office/officeart/2005/8/layout/orgChart1"/>
    <dgm:cxn modelId="{00DE7406-3CAE-402F-8CB0-7E377C57927B}" srcId="{53992E9D-A9C6-4CFC-A0B7-D1283EDB2FB2}" destId="{FF895AC9-BF2D-4B28-83B9-537907F83963}" srcOrd="0" destOrd="0" parTransId="{E3FE546E-2DA6-4BF3-A318-31765ED6EA11}" sibTransId="{F967C467-19EA-40E4-AAC1-C9CAFBF18910}"/>
    <dgm:cxn modelId="{65D3ED58-DD32-4CDD-BFEE-EA24189153B5}" srcId="{AFF412C3-8585-4AAA-B296-D5975EDE143F}" destId="{7E13BD34-8E13-4CDC-B697-7F7F53221600}" srcOrd="1" destOrd="0" parTransId="{0DA54A28-0224-4150-BF59-3B279335C089}" sibTransId="{4B4FD584-B1BE-415E-9DEB-C194EC1B6319}"/>
    <dgm:cxn modelId="{DFD77F3F-FB10-40E2-8962-2D7EFD7CF789}" srcId="{FF895AC9-BF2D-4B28-83B9-537907F83963}" destId="{29027E92-CBFC-4296-B11F-6191B2034BAC}" srcOrd="0" destOrd="0" parTransId="{5AAFC39A-0906-4C6A-A62F-01CBD1F67378}" sibTransId="{A8CE1D3F-1B50-4252-8D7B-15A08244636B}"/>
    <dgm:cxn modelId="{0AEFDB36-7701-4FAA-8162-5DF8FAE9C6B0}" type="presOf" srcId="{0DA54A28-0224-4150-BF59-3B279335C089}" destId="{80BC9095-4386-404A-B56F-3A4892C9E2E5}" srcOrd="0" destOrd="0" presId="urn:microsoft.com/office/officeart/2005/8/layout/orgChart1"/>
    <dgm:cxn modelId="{418C2154-1C08-4816-98E1-60ECA14D4263}" type="presOf" srcId="{FF895AC9-BF2D-4B28-83B9-537907F83963}" destId="{3C1D2F60-CC63-4073-A96C-A39C218542D0}" srcOrd="0" destOrd="0" presId="urn:microsoft.com/office/officeart/2005/8/layout/orgChart1"/>
    <dgm:cxn modelId="{05EF5680-1AA9-45EB-9377-15F17DCE03C6}" type="presOf" srcId="{20B30D29-54E5-4682-B7D9-9F2A611C302A}" destId="{FBE7C6CC-F107-4263-BC7C-00A58207CDF1}" srcOrd="1" destOrd="0" presId="urn:microsoft.com/office/officeart/2005/8/layout/orgChart1"/>
    <dgm:cxn modelId="{0CF63D40-1DB9-45FA-AAA8-634D6512BD67}" type="presOf" srcId="{53992E9D-A9C6-4CFC-A0B7-D1283EDB2FB2}" destId="{F5C62DB4-0F5F-4CC2-8B04-ABDE5CD04843}" srcOrd="1" destOrd="0" presId="urn:microsoft.com/office/officeart/2005/8/layout/orgChart1"/>
    <dgm:cxn modelId="{FE42A45F-47A5-491C-8F73-D4CEE41D8005}" type="presOf" srcId="{53992E9D-A9C6-4CFC-A0B7-D1283EDB2FB2}" destId="{1328441F-2922-4219-862A-5CEB6DCA9068}" srcOrd="0" destOrd="0" presId="urn:microsoft.com/office/officeart/2005/8/layout/orgChart1"/>
    <dgm:cxn modelId="{69660F98-C9C7-44C6-8036-43A22769AA3A}" type="presOf" srcId="{C4B36BB4-4F5E-42AD-BBD4-09B1638D4D7A}" destId="{7DD185F6-84DD-4D72-96FE-3B2706EA331C}" srcOrd="0" destOrd="0" presId="urn:microsoft.com/office/officeart/2005/8/layout/orgChart1"/>
    <dgm:cxn modelId="{8FDC6B63-A7C2-4004-B7F4-743B22DF2FC3}" srcId="{71FA723D-3552-4ABB-8433-52618D962B4C}" destId="{AFF412C3-8585-4AAA-B296-D5975EDE143F}" srcOrd="0" destOrd="0" parTransId="{375E01F7-6FB4-4938-895C-863BA17D66D9}" sibTransId="{9189189D-F531-48EF-956F-82D596526A3A}"/>
    <dgm:cxn modelId="{A618DD02-3BA4-49D7-B9C1-04DAB5711B45}" type="presOf" srcId="{20B30D29-54E5-4682-B7D9-9F2A611C302A}" destId="{C3569FC4-924D-41DA-8B1C-5DAC6F43F4DE}" srcOrd="0" destOrd="0" presId="urn:microsoft.com/office/officeart/2005/8/layout/orgChart1"/>
    <dgm:cxn modelId="{FD4A393C-835B-4D29-90F7-2E69D6D1EEA5}" type="presOf" srcId="{93A00CCA-6359-4469-BAC6-854150316344}" destId="{6B671E84-D21F-4676-844D-E6280859EA2E}" srcOrd="0" destOrd="0" presId="urn:microsoft.com/office/officeart/2005/8/layout/orgChart1"/>
    <dgm:cxn modelId="{A8796379-BB5F-4A98-B046-B5E8E0EC7ECE}" type="presOf" srcId="{71FA723D-3552-4ABB-8433-52618D962B4C}" destId="{DF12E3E9-9E00-4AB0-AB92-A411B99877A2}" srcOrd="0" destOrd="0" presId="urn:microsoft.com/office/officeart/2005/8/layout/orgChart1"/>
    <dgm:cxn modelId="{BA362AC4-45D0-4AF3-984A-A144AB475D6D}" type="presOf" srcId="{F01D9691-FA09-41D2-8C3F-3F08A1326DB9}" destId="{A1911BF0-A267-4885-BD57-DB2F06D94E55}" srcOrd="0" destOrd="0" presId="urn:microsoft.com/office/officeart/2005/8/layout/orgChart1"/>
    <dgm:cxn modelId="{370FD76B-E45C-4B79-BB56-5A1A14AF5873}" srcId="{F01D9691-FA09-41D2-8C3F-3F08A1326DB9}" destId="{DF78C944-5021-4DF0-92EF-B7CE506825C2}" srcOrd="0" destOrd="0" parTransId="{28AB7E86-C3E7-4839-9DB2-475E2B3C358E}" sibTransId="{ABB49877-56CC-4384-8FBD-9E494EF58235}"/>
    <dgm:cxn modelId="{48419BAC-1FE8-48B7-BAF1-6EB1CCFBCCF8}" type="presOf" srcId="{5AAFC39A-0906-4C6A-A62F-01CBD1F67378}" destId="{598EC368-5425-425C-BCAB-9B5B306C7B2E}" srcOrd="0" destOrd="0" presId="urn:microsoft.com/office/officeart/2005/8/layout/orgChart1"/>
    <dgm:cxn modelId="{E34B14CD-80DA-4686-966C-F1108310A821}" type="presOf" srcId="{7E13BD34-8E13-4CDC-B697-7F7F53221600}" destId="{344051EA-DC18-49FF-A3F1-9598C9A079C7}" srcOrd="1" destOrd="0" presId="urn:microsoft.com/office/officeart/2005/8/layout/orgChart1"/>
    <dgm:cxn modelId="{9BF27C3E-C0A3-4945-8FB3-A15772998AAE}" type="presParOf" srcId="{DF12E3E9-9E00-4AB0-AB92-A411B99877A2}" destId="{D41A1A3F-5919-4FE5-B2E4-DACA94581D72}" srcOrd="0" destOrd="0" presId="urn:microsoft.com/office/officeart/2005/8/layout/orgChart1"/>
    <dgm:cxn modelId="{F8C2531A-070A-4A29-A652-949588692542}" type="presParOf" srcId="{D41A1A3F-5919-4FE5-B2E4-DACA94581D72}" destId="{82D0BC21-8626-4C9C-B38A-51C40D5CA6B3}" srcOrd="0" destOrd="0" presId="urn:microsoft.com/office/officeart/2005/8/layout/orgChart1"/>
    <dgm:cxn modelId="{A868AC65-A82F-4F75-B26F-03F2D866717B}" type="presParOf" srcId="{82D0BC21-8626-4C9C-B38A-51C40D5CA6B3}" destId="{A3E50474-F1D4-4815-9846-39E3868A3534}" srcOrd="0" destOrd="0" presId="urn:microsoft.com/office/officeart/2005/8/layout/orgChart1"/>
    <dgm:cxn modelId="{9711BC00-DD30-4782-87AA-73025406BCFA}" type="presParOf" srcId="{82D0BC21-8626-4C9C-B38A-51C40D5CA6B3}" destId="{D24B4D98-8D7D-450E-BD69-351765E5C7DE}" srcOrd="1" destOrd="0" presId="urn:microsoft.com/office/officeart/2005/8/layout/orgChart1"/>
    <dgm:cxn modelId="{8214D4B4-F868-42A6-9A35-9E7A7C647ED4}" type="presParOf" srcId="{D41A1A3F-5919-4FE5-B2E4-DACA94581D72}" destId="{2D80EC38-DD52-48E2-A246-A4ED3FA535BC}" srcOrd="1" destOrd="0" presId="urn:microsoft.com/office/officeart/2005/8/layout/orgChart1"/>
    <dgm:cxn modelId="{8EB33ED3-E03C-4F59-9764-767902724E10}" type="presParOf" srcId="{2D80EC38-DD52-48E2-A246-A4ED3FA535BC}" destId="{248113D5-90DB-4561-8891-792E0E0EC4DF}" srcOrd="0" destOrd="0" presId="urn:microsoft.com/office/officeart/2005/8/layout/orgChart1"/>
    <dgm:cxn modelId="{FEA407FC-548F-425F-A937-70680AB347C0}" type="presParOf" srcId="{2D80EC38-DD52-48E2-A246-A4ED3FA535BC}" destId="{D614E687-B290-48F2-B601-1AE852CCA7C9}" srcOrd="1" destOrd="0" presId="urn:microsoft.com/office/officeart/2005/8/layout/orgChart1"/>
    <dgm:cxn modelId="{99A0453D-4976-4651-B42A-CBBC5CA24A3E}" type="presParOf" srcId="{D614E687-B290-48F2-B601-1AE852CCA7C9}" destId="{6B470D1D-34F9-483C-93C6-22A8C3F3B552}" srcOrd="0" destOrd="0" presId="urn:microsoft.com/office/officeart/2005/8/layout/orgChart1"/>
    <dgm:cxn modelId="{60485369-EDBC-4951-967C-F24CCD1D02E9}" type="presParOf" srcId="{6B470D1D-34F9-483C-93C6-22A8C3F3B552}" destId="{1328441F-2922-4219-862A-5CEB6DCA9068}" srcOrd="0" destOrd="0" presId="urn:microsoft.com/office/officeart/2005/8/layout/orgChart1"/>
    <dgm:cxn modelId="{16149121-2856-496A-924E-320D548B69A8}" type="presParOf" srcId="{6B470D1D-34F9-483C-93C6-22A8C3F3B552}" destId="{F5C62DB4-0F5F-4CC2-8B04-ABDE5CD04843}" srcOrd="1" destOrd="0" presId="urn:microsoft.com/office/officeart/2005/8/layout/orgChart1"/>
    <dgm:cxn modelId="{B574E57A-901A-4689-B395-FB8B6EA29955}" type="presParOf" srcId="{D614E687-B290-48F2-B601-1AE852CCA7C9}" destId="{3F987AC7-AC4A-4683-BC43-3ED593B95FCA}" srcOrd="1" destOrd="0" presId="urn:microsoft.com/office/officeart/2005/8/layout/orgChart1"/>
    <dgm:cxn modelId="{E0C85BED-BCBE-4060-B71D-16E6E05FD98E}" type="presParOf" srcId="{3F987AC7-AC4A-4683-BC43-3ED593B95FCA}" destId="{3FA84336-7B32-4BDC-9885-98CF7A10B258}" srcOrd="0" destOrd="0" presId="urn:microsoft.com/office/officeart/2005/8/layout/orgChart1"/>
    <dgm:cxn modelId="{F9A49789-E24C-45AD-A68A-DD9529EDFB20}" type="presParOf" srcId="{3F987AC7-AC4A-4683-BC43-3ED593B95FCA}" destId="{42DB66E1-9D40-455D-B1A7-E154CA83FC0D}" srcOrd="1" destOrd="0" presId="urn:microsoft.com/office/officeart/2005/8/layout/orgChart1"/>
    <dgm:cxn modelId="{8229E008-7EC2-4333-8B05-B8BAA395B7CA}" type="presParOf" srcId="{42DB66E1-9D40-455D-B1A7-E154CA83FC0D}" destId="{5FD54BB6-6670-4397-A314-FEF861BC4850}" srcOrd="0" destOrd="0" presId="urn:microsoft.com/office/officeart/2005/8/layout/orgChart1"/>
    <dgm:cxn modelId="{0C95C1C8-21C7-4061-AC1F-FB9FA4DF4AC2}" type="presParOf" srcId="{5FD54BB6-6670-4397-A314-FEF861BC4850}" destId="{3C1D2F60-CC63-4073-A96C-A39C218542D0}" srcOrd="0" destOrd="0" presId="urn:microsoft.com/office/officeart/2005/8/layout/orgChart1"/>
    <dgm:cxn modelId="{0182EDE8-2C16-4965-BE93-2208CCBD89B1}" type="presParOf" srcId="{5FD54BB6-6670-4397-A314-FEF861BC4850}" destId="{0A73F4B5-797B-4F26-8E78-4FEB2F729A46}" srcOrd="1" destOrd="0" presId="urn:microsoft.com/office/officeart/2005/8/layout/orgChart1"/>
    <dgm:cxn modelId="{3DFD77AF-1A98-4AF3-BD98-D53F470B5303}" type="presParOf" srcId="{42DB66E1-9D40-455D-B1A7-E154CA83FC0D}" destId="{85145118-CBF4-4110-8CE4-B58551A97ACB}" srcOrd="1" destOrd="0" presId="urn:microsoft.com/office/officeart/2005/8/layout/orgChart1"/>
    <dgm:cxn modelId="{C62BD71A-252E-47C0-80E0-F65726CB55B1}" type="presParOf" srcId="{85145118-CBF4-4110-8CE4-B58551A97ACB}" destId="{598EC368-5425-425C-BCAB-9B5B306C7B2E}" srcOrd="0" destOrd="0" presId="urn:microsoft.com/office/officeart/2005/8/layout/orgChart1"/>
    <dgm:cxn modelId="{5D9C6F2D-A669-44B2-93EE-5BFEDCC3D4FF}" type="presParOf" srcId="{85145118-CBF4-4110-8CE4-B58551A97ACB}" destId="{C839FD12-B788-484F-9DA6-15555778FA85}" srcOrd="1" destOrd="0" presId="urn:microsoft.com/office/officeart/2005/8/layout/orgChart1"/>
    <dgm:cxn modelId="{610363F9-9890-4DD1-A2F0-D1E3C1657576}" type="presParOf" srcId="{C839FD12-B788-484F-9DA6-15555778FA85}" destId="{F13963F8-0AB0-4430-BA6B-2AA677A47B07}" srcOrd="0" destOrd="0" presId="urn:microsoft.com/office/officeart/2005/8/layout/orgChart1"/>
    <dgm:cxn modelId="{CD714A73-7886-48CF-B7A6-E3A0066F1E5B}" type="presParOf" srcId="{F13963F8-0AB0-4430-BA6B-2AA677A47B07}" destId="{EC0DE607-9B30-4674-97D9-5B30CF8832FC}" srcOrd="0" destOrd="0" presId="urn:microsoft.com/office/officeart/2005/8/layout/orgChart1"/>
    <dgm:cxn modelId="{757FDF1E-FA95-4234-BEE9-52349D6F33E1}" type="presParOf" srcId="{F13963F8-0AB0-4430-BA6B-2AA677A47B07}" destId="{58CDAD50-E493-4439-ABFF-3AE0A00AD786}" srcOrd="1" destOrd="0" presId="urn:microsoft.com/office/officeart/2005/8/layout/orgChart1"/>
    <dgm:cxn modelId="{DA9B9AA1-A6A3-48A4-B09C-F7FE7FCDD3D6}" type="presParOf" srcId="{C839FD12-B788-484F-9DA6-15555778FA85}" destId="{7E238C59-AB25-4654-BB24-9A6C1C23696A}" srcOrd="1" destOrd="0" presId="urn:microsoft.com/office/officeart/2005/8/layout/orgChart1"/>
    <dgm:cxn modelId="{051DB8BB-C15E-4985-9DAD-9DD5B1722D8F}" type="presParOf" srcId="{C839FD12-B788-484F-9DA6-15555778FA85}" destId="{DC0565F4-AD9A-4E3C-A72A-1BC7B1855E82}" srcOrd="2" destOrd="0" presId="urn:microsoft.com/office/officeart/2005/8/layout/orgChart1"/>
    <dgm:cxn modelId="{8F0548AC-E14F-4465-BECA-39BD53F73016}" type="presParOf" srcId="{42DB66E1-9D40-455D-B1A7-E154CA83FC0D}" destId="{B404D886-CACC-4F03-B5F3-A7688A0130A1}" srcOrd="2" destOrd="0" presId="urn:microsoft.com/office/officeart/2005/8/layout/orgChart1"/>
    <dgm:cxn modelId="{59A94E93-34F2-4B7B-AECE-43861266C3B6}" type="presParOf" srcId="{D614E687-B290-48F2-B601-1AE852CCA7C9}" destId="{E8F769F2-C16A-4EC8-BD91-18F05DD865FB}" srcOrd="2" destOrd="0" presId="urn:microsoft.com/office/officeart/2005/8/layout/orgChart1"/>
    <dgm:cxn modelId="{6872CEC1-AF9D-44C5-B6C2-DD6E8A1F7DBA}" type="presParOf" srcId="{2D80EC38-DD52-48E2-A246-A4ED3FA535BC}" destId="{80BC9095-4386-404A-B56F-3A4892C9E2E5}" srcOrd="2" destOrd="0" presId="urn:microsoft.com/office/officeart/2005/8/layout/orgChart1"/>
    <dgm:cxn modelId="{E007F89B-276E-4C7F-841D-BC9527F67CAE}" type="presParOf" srcId="{2D80EC38-DD52-48E2-A246-A4ED3FA535BC}" destId="{6452E30E-FE41-42A6-9FB6-072DDFC46353}" srcOrd="3" destOrd="0" presId="urn:microsoft.com/office/officeart/2005/8/layout/orgChart1"/>
    <dgm:cxn modelId="{24BBCB69-47EC-43F1-8C6C-D312E16FD6E1}" type="presParOf" srcId="{6452E30E-FE41-42A6-9FB6-072DDFC46353}" destId="{B5E863C9-E8B2-43FE-ABD7-602B645D3924}" srcOrd="0" destOrd="0" presId="urn:microsoft.com/office/officeart/2005/8/layout/orgChart1"/>
    <dgm:cxn modelId="{C64ACF28-D1DE-4B85-8968-5A9CC550C0E6}" type="presParOf" srcId="{B5E863C9-E8B2-43FE-ABD7-602B645D3924}" destId="{4CDB19F5-FA1A-4BAB-85C9-C0E0F8F67CCF}" srcOrd="0" destOrd="0" presId="urn:microsoft.com/office/officeart/2005/8/layout/orgChart1"/>
    <dgm:cxn modelId="{41D27A26-C2B0-43BB-93A7-66789B3541EF}" type="presParOf" srcId="{B5E863C9-E8B2-43FE-ABD7-602B645D3924}" destId="{344051EA-DC18-49FF-A3F1-9598C9A079C7}" srcOrd="1" destOrd="0" presId="urn:microsoft.com/office/officeart/2005/8/layout/orgChart1"/>
    <dgm:cxn modelId="{F5F5A074-8060-4A5E-BAE5-844E060D2B92}" type="presParOf" srcId="{6452E30E-FE41-42A6-9FB6-072DDFC46353}" destId="{368E2C80-61CF-49E0-962A-DE6B71D6C420}" srcOrd="1" destOrd="0" presId="urn:microsoft.com/office/officeart/2005/8/layout/orgChart1"/>
    <dgm:cxn modelId="{104F5CB1-346E-4BE8-97E3-5241EC9EB043}" type="presParOf" srcId="{368E2C80-61CF-49E0-962A-DE6B71D6C420}" destId="{2CA87489-9E73-47B5-802C-4088BD186A5A}" srcOrd="0" destOrd="0" presId="urn:microsoft.com/office/officeart/2005/8/layout/orgChart1"/>
    <dgm:cxn modelId="{077091BC-3BAD-4D74-9223-805F55DC63A4}" type="presParOf" srcId="{368E2C80-61CF-49E0-962A-DE6B71D6C420}" destId="{175992C4-245D-477B-AAD8-52B84FBF2155}" srcOrd="1" destOrd="0" presId="urn:microsoft.com/office/officeart/2005/8/layout/orgChart1"/>
    <dgm:cxn modelId="{48F61CC0-C778-4A67-ACDD-90C9660E683E}" type="presParOf" srcId="{175992C4-245D-477B-AAD8-52B84FBF2155}" destId="{146D74A4-439E-4B71-A9A3-6A3FD202BD56}" srcOrd="0" destOrd="0" presId="urn:microsoft.com/office/officeart/2005/8/layout/orgChart1"/>
    <dgm:cxn modelId="{C55D003F-FA88-4505-9CEE-60E9FFA13D80}" type="presParOf" srcId="{146D74A4-439E-4B71-A9A3-6A3FD202BD56}" destId="{6B671E84-D21F-4676-844D-E6280859EA2E}" srcOrd="0" destOrd="0" presId="urn:microsoft.com/office/officeart/2005/8/layout/orgChart1"/>
    <dgm:cxn modelId="{0D3308E7-7729-4BBE-832E-91B211F048AF}" type="presParOf" srcId="{146D74A4-439E-4B71-A9A3-6A3FD202BD56}" destId="{8758D551-B9F3-4ABF-B674-E4C992E24F55}" srcOrd="1" destOrd="0" presId="urn:microsoft.com/office/officeart/2005/8/layout/orgChart1"/>
    <dgm:cxn modelId="{FAFB5F9A-CC6D-49A0-BBA5-57ABA45B40FA}" type="presParOf" srcId="{175992C4-245D-477B-AAD8-52B84FBF2155}" destId="{A5543B93-1322-4243-B718-B0CFDD43341D}" srcOrd="1" destOrd="0" presId="urn:microsoft.com/office/officeart/2005/8/layout/orgChart1"/>
    <dgm:cxn modelId="{48ED154F-9CCD-4696-9164-788C4AB7DCFA}" type="presParOf" srcId="{A5543B93-1322-4243-B718-B0CFDD43341D}" destId="{58060D1B-636A-4FAE-B952-19C8A72C67EC}" srcOrd="0" destOrd="0" presId="urn:microsoft.com/office/officeart/2005/8/layout/orgChart1"/>
    <dgm:cxn modelId="{31B9538F-D55E-4AB1-AC2A-4805BDC68738}" type="presParOf" srcId="{A5543B93-1322-4243-B718-B0CFDD43341D}" destId="{985435A9-7CCE-4E1A-834F-AD786E427E53}" srcOrd="1" destOrd="0" presId="urn:microsoft.com/office/officeart/2005/8/layout/orgChart1"/>
    <dgm:cxn modelId="{990297A4-3612-4C89-B3DF-860BC1D1221F}" type="presParOf" srcId="{985435A9-7CCE-4E1A-834F-AD786E427E53}" destId="{C164C567-4295-4C88-B65D-373DA68775E7}" srcOrd="0" destOrd="0" presId="urn:microsoft.com/office/officeart/2005/8/layout/orgChart1"/>
    <dgm:cxn modelId="{272D0ACD-D444-45F9-A293-BDEF349531FB}" type="presParOf" srcId="{C164C567-4295-4C88-B65D-373DA68775E7}" destId="{8B59E838-929B-46A6-BC22-188CFAF0F23E}" srcOrd="0" destOrd="0" presId="urn:microsoft.com/office/officeart/2005/8/layout/orgChart1"/>
    <dgm:cxn modelId="{25ACBB61-9B4E-4045-A269-2AB41EE611D0}" type="presParOf" srcId="{C164C567-4295-4C88-B65D-373DA68775E7}" destId="{24139DC9-C152-4C67-B4D2-E8D8DC2A6847}" srcOrd="1" destOrd="0" presId="urn:microsoft.com/office/officeart/2005/8/layout/orgChart1"/>
    <dgm:cxn modelId="{0982B39F-B6B1-43B7-81FC-D9920BBF1527}" type="presParOf" srcId="{985435A9-7CCE-4E1A-834F-AD786E427E53}" destId="{A9904578-43BE-4DC1-A361-107A8D3680FC}" srcOrd="1" destOrd="0" presId="urn:microsoft.com/office/officeart/2005/8/layout/orgChart1"/>
    <dgm:cxn modelId="{575E9102-145F-4CB7-ACBA-DF25A22C3046}" type="presParOf" srcId="{985435A9-7CCE-4E1A-834F-AD786E427E53}" destId="{ED47CECE-BD9C-4D5E-A042-4131582A5500}" srcOrd="2" destOrd="0" presId="urn:microsoft.com/office/officeart/2005/8/layout/orgChart1"/>
    <dgm:cxn modelId="{EEF0CC74-AC28-441C-9B3F-5EF752BC15D3}" type="presParOf" srcId="{175992C4-245D-477B-AAD8-52B84FBF2155}" destId="{5048E340-69B0-4916-9819-114C4F73F33D}" srcOrd="2" destOrd="0" presId="urn:microsoft.com/office/officeart/2005/8/layout/orgChart1"/>
    <dgm:cxn modelId="{30BA98B3-295D-4ABA-8882-E559ABA6BC97}" type="presParOf" srcId="{6452E30E-FE41-42A6-9FB6-072DDFC46353}" destId="{4D3CE8EC-D046-4631-AB62-20171DDEDE52}" srcOrd="2" destOrd="0" presId="urn:microsoft.com/office/officeart/2005/8/layout/orgChart1"/>
    <dgm:cxn modelId="{75416CA4-4105-4244-BBED-A04BE6C4A2F2}" type="presParOf" srcId="{2D80EC38-DD52-48E2-A246-A4ED3FA535BC}" destId="{7DD185F6-84DD-4D72-96FE-3B2706EA331C}" srcOrd="4" destOrd="0" presId="urn:microsoft.com/office/officeart/2005/8/layout/orgChart1"/>
    <dgm:cxn modelId="{3FBFC925-EC17-48C6-A7B8-1822BCC61549}" type="presParOf" srcId="{2D80EC38-DD52-48E2-A246-A4ED3FA535BC}" destId="{77808E63-D45B-4352-95C7-4FABCE9ED730}" srcOrd="5" destOrd="0" presId="urn:microsoft.com/office/officeart/2005/8/layout/orgChart1"/>
    <dgm:cxn modelId="{D9C2B2DA-F864-442E-8BD1-11947EE280B7}" type="presParOf" srcId="{77808E63-D45B-4352-95C7-4FABCE9ED730}" destId="{8F4ECC99-37F6-407B-87AF-ECF88A2C40AD}" srcOrd="0" destOrd="0" presId="urn:microsoft.com/office/officeart/2005/8/layout/orgChart1"/>
    <dgm:cxn modelId="{982CCD56-CC46-4EE3-81EC-0BA7ADCDBEDA}" type="presParOf" srcId="{8F4ECC99-37F6-407B-87AF-ECF88A2C40AD}" destId="{A1911BF0-A267-4885-BD57-DB2F06D94E55}" srcOrd="0" destOrd="0" presId="urn:microsoft.com/office/officeart/2005/8/layout/orgChart1"/>
    <dgm:cxn modelId="{A87BC504-841A-45B7-B39D-AEC2DBAB3A0D}" type="presParOf" srcId="{8F4ECC99-37F6-407B-87AF-ECF88A2C40AD}" destId="{A2050124-F4C8-44C2-A637-228B02AF1FE3}" srcOrd="1" destOrd="0" presId="urn:microsoft.com/office/officeart/2005/8/layout/orgChart1"/>
    <dgm:cxn modelId="{9130D042-C43D-4C14-9E01-D57ADFBA0E63}" type="presParOf" srcId="{77808E63-D45B-4352-95C7-4FABCE9ED730}" destId="{24464B28-193D-41DD-A58D-B05903BD3B87}" srcOrd="1" destOrd="0" presId="urn:microsoft.com/office/officeart/2005/8/layout/orgChart1"/>
    <dgm:cxn modelId="{0CA7983F-6878-4A5D-A590-831C0A57BB34}" type="presParOf" srcId="{24464B28-193D-41DD-A58D-B05903BD3B87}" destId="{9EB49CC0-9BE8-47CD-9BDD-999D15DBE8D4}" srcOrd="0" destOrd="0" presId="urn:microsoft.com/office/officeart/2005/8/layout/orgChart1"/>
    <dgm:cxn modelId="{8CD51255-6751-4000-A69A-B65E0C5E91D9}" type="presParOf" srcId="{24464B28-193D-41DD-A58D-B05903BD3B87}" destId="{B3CF83FE-FEE6-4D9A-9C45-9372C2DDC721}" srcOrd="1" destOrd="0" presId="urn:microsoft.com/office/officeart/2005/8/layout/orgChart1"/>
    <dgm:cxn modelId="{6A62F4A0-4DFA-4F16-9C2C-EC29C1A427B8}" type="presParOf" srcId="{B3CF83FE-FEE6-4D9A-9C45-9372C2DDC721}" destId="{3A888C66-D61E-4BB4-BF01-8A0FB17780AD}" srcOrd="0" destOrd="0" presId="urn:microsoft.com/office/officeart/2005/8/layout/orgChart1"/>
    <dgm:cxn modelId="{F8F7F201-A80F-496B-84AE-9438F2F7B879}" type="presParOf" srcId="{3A888C66-D61E-4BB4-BF01-8A0FB17780AD}" destId="{8AA058DA-7913-4A33-8BB6-DC2E7190FADD}" srcOrd="0" destOrd="0" presId="urn:microsoft.com/office/officeart/2005/8/layout/orgChart1"/>
    <dgm:cxn modelId="{9ABD6815-8EE3-4EB8-ACE1-64E19F77F9EA}" type="presParOf" srcId="{3A888C66-D61E-4BB4-BF01-8A0FB17780AD}" destId="{26DF97EB-8BC6-4F0A-B000-48F23D9600D5}" srcOrd="1" destOrd="0" presId="urn:microsoft.com/office/officeart/2005/8/layout/orgChart1"/>
    <dgm:cxn modelId="{30A8E6DB-FDF9-42E7-9FF0-4E0308BE205C}" type="presParOf" srcId="{B3CF83FE-FEE6-4D9A-9C45-9372C2DDC721}" destId="{B06C5CE3-3ECA-46A0-858F-D74E65FACEE6}" srcOrd="1" destOrd="0" presId="urn:microsoft.com/office/officeart/2005/8/layout/orgChart1"/>
    <dgm:cxn modelId="{A89972E4-E28A-4E71-99B8-A4FC9B5604D9}" type="presParOf" srcId="{B06C5CE3-3ECA-46A0-858F-D74E65FACEE6}" destId="{2BAD4CBA-C861-4E25-8197-9735DBE6B9BF}" srcOrd="0" destOrd="0" presId="urn:microsoft.com/office/officeart/2005/8/layout/orgChart1"/>
    <dgm:cxn modelId="{62F64910-C756-407A-8340-13C89B5F0591}" type="presParOf" srcId="{B06C5CE3-3ECA-46A0-858F-D74E65FACEE6}" destId="{0E495B87-F405-49A2-A3FE-76240ADB3C55}" srcOrd="1" destOrd="0" presId="urn:microsoft.com/office/officeart/2005/8/layout/orgChart1"/>
    <dgm:cxn modelId="{F03EAE64-4F3C-460C-9E98-72531B85E31B}" type="presParOf" srcId="{0E495B87-F405-49A2-A3FE-76240ADB3C55}" destId="{2F3513A4-D7C0-4357-BAFC-6686EBDC71DC}" srcOrd="0" destOrd="0" presId="urn:microsoft.com/office/officeart/2005/8/layout/orgChart1"/>
    <dgm:cxn modelId="{F11BBD65-93A3-4EC2-AD89-3D387EDF615C}" type="presParOf" srcId="{2F3513A4-D7C0-4357-BAFC-6686EBDC71DC}" destId="{C3569FC4-924D-41DA-8B1C-5DAC6F43F4DE}" srcOrd="0" destOrd="0" presId="urn:microsoft.com/office/officeart/2005/8/layout/orgChart1"/>
    <dgm:cxn modelId="{DD821FB9-9243-47E7-94CE-16FF97A0C25A}" type="presParOf" srcId="{2F3513A4-D7C0-4357-BAFC-6686EBDC71DC}" destId="{FBE7C6CC-F107-4263-BC7C-00A58207CDF1}" srcOrd="1" destOrd="0" presId="urn:microsoft.com/office/officeart/2005/8/layout/orgChart1"/>
    <dgm:cxn modelId="{AFB2380F-D97C-486D-A99E-A21758AB0B0C}" type="presParOf" srcId="{0E495B87-F405-49A2-A3FE-76240ADB3C55}" destId="{3392B008-49A8-451A-8E78-05623E07E064}" srcOrd="1" destOrd="0" presId="urn:microsoft.com/office/officeart/2005/8/layout/orgChart1"/>
    <dgm:cxn modelId="{D4633B89-8EC6-4E88-B496-A1617EDF6C53}" type="presParOf" srcId="{0E495B87-F405-49A2-A3FE-76240ADB3C55}" destId="{97A827BB-956F-41BF-B5A4-5C530B709DE3}" srcOrd="2" destOrd="0" presId="urn:microsoft.com/office/officeart/2005/8/layout/orgChart1"/>
    <dgm:cxn modelId="{50A4FE85-BDE2-426C-B8B1-47D48C44AEDB}" type="presParOf" srcId="{B3CF83FE-FEE6-4D9A-9C45-9372C2DDC721}" destId="{FA3444ED-E9E8-4406-A193-747210C9B2F5}" srcOrd="2" destOrd="0" presId="urn:microsoft.com/office/officeart/2005/8/layout/orgChart1"/>
    <dgm:cxn modelId="{7BA35385-7FD2-4122-8630-E25D13EC6260}" type="presParOf" srcId="{77808E63-D45B-4352-95C7-4FABCE9ED730}" destId="{99C7DCA9-1463-4E23-ADB7-7FF5D50DF15F}" srcOrd="2" destOrd="0" presId="urn:microsoft.com/office/officeart/2005/8/layout/orgChart1"/>
    <dgm:cxn modelId="{C52CF204-8C6F-4D99-9EF6-90C8CB82BDAC}" type="presParOf" srcId="{D41A1A3F-5919-4FE5-B2E4-DACA94581D72}" destId="{A22107FA-D2DB-4840-A3A7-58C644774E20}"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64ABDDC-3A69-40C9-A750-5CAFDBDC420A}" type="doc">
      <dgm:prSet loTypeId="urn:microsoft.com/office/officeart/2005/8/layout/hierarchy1" loCatId="hierarchy" qsTypeId="urn:microsoft.com/office/officeart/2005/8/quickstyle/3d2" qsCatId="3D" csTypeId="urn:microsoft.com/office/officeart/2005/8/colors/colorful1" csCatId="colorful" phldr="1"/>
      <dgm:spPr/>
      <dgm:t>
        <a:bodyPr/>
        <a:lstStyle/>
        <a:p>
          <a:endParaRPr lang="es-ES"/>
        </a:p>
      </dgm:t>
    </dgm:pt>
    <dgm:pt modelId="{E7D25ABE-4DB4-405F-8793-93CCA86B122B}">
      <dgm:prSet phldrT="[Texto]"/>
      <dgm:spPr/>
      <dgm:t>
        <a:bodyPr/>
        <a:lstStyle/>
        <a:p>
          <a:r>
            <a:rPr lang="es-ES" dirty="0" smtClean="0"/>
            <a:t>Mecanismos de uniones entre moléculas</a:t>
          </a:r>
          <a:endParaRPr lang="es-ES" dirty="0"/>
        </a:p>
      </dgm:t>
    </dgm:pt>
    <dgm:pt modelId="{BB536186-8868-4F55-9EE3-69AA485BB39C}" type="parTrans" cxnId="{5CF972A2-4C77-415C-905C-3AD6FE52405D}">
      <dgm:prSet/>
      <dgm:spPr/>
      <dgm:t>
        <a:bodyPr/>
        <a:lstStyle/>
        <a:p>
          <a:endParaRPr lang="es-ES"/>
        </a:p>
      </dgm:t>
    </dgm:pt>
    <dgm:pt modelId="{9CA2B31F-8ADE-40FF-94CD-2F19C4DC1100}" type="sibTrans" cxnId="{5CF972A2-4C77-415C-905C-3AD6FE52405D}">
      <dgm:prSet/>
      <dgm:spPr/>
      <dgm:t>
        <a:bodyPr/>
        <a:lstStyle/>
        <a:p>
          <a:endParaRPr lang="es-ES"/>
        </a:p>
      </dgm:t>
    </dgm:pt>
    <dgm:pt modelId="{C4502453-6329-4A3F-AA85-0F0C4606A790}">
      <dgm:prSet phldrT="[Texto]"/>
      <dgm:spPr/>
      <dgm:t>
        <a:bodyPr/>
        <a:lstStyle/>
        <a:p>
          <a:r>
            <a:rPr lang="es-ES" dirty="0" smtClean="0"/>
            <a:t>Interacción Electromagnética</a:t>
          </a:r>
          <a:endParaRPr lang="es-ES" dirty="0"/>
        </a:p>
      </dgm:t>
    </dgm:pt>
    <dgm:pt modelId="{197BF625-0905-42A2-818D-75808AC06D59}" type="parTrans" cxnId="{AD3BDE40-9E26-40B1-A660-81D3C1C51C1C}">
      <dgm:prSet/>
      <dgm:spPr/>
      <dgm:t>
        <a:bodyPr/>
        <a:lstStyle/>
        <a:p>
          <a:endParaRPr lang="es-ES"/>
        </a:p>
      </dgm:t>
    </dgm:pt>
    <dgm:pt modelId="{E693A857-593E-4077-9D69-1AC74F8D70A4}" type="sibTrans" cxnId="{AD3BDE40-9E26-40B1-A660-81D3C1C51C1C}">
      <dgm:prSet/>
      <dgm:spPr/>
      <dgm:t>
        <a:bodyPr/>
        <a:lstStyle/>
        <a:p>
          <a:endParaRPr lang="es-ES"/>
        </a:p>
      </dgm:t>
    </dgm:pt>
    <dgm:pt modelId="{CDF1778D-55E4-4EE9-9753-430355E063B4}">
      <dgm:prSet phldrT="[Texto]"/>
      <dgm:spPr/>
      <dgm:t>
        <a:bodyPr/>
        <a:lstStyle/>
        <a:p>
          <a:r>
            <a:rPr lang="es-ES" dirty="0" smtClean="0"/>
            <a:t>Puente de Hidrógeno</a:t>
          </a:r>
          <a:endParaRPr lang="es-ES" dirty="0"/>
        </a:p>
      </dgm:t>
    </dgm:pt>
    <dgm:pt modelId="{FCC25202-E903-4C25-883D-3562C2D080D1}" type="parTrans" cxnId="{354C13DF-A6AE-4607-969A-F28928250A19}">
      <dgm:prSet/>
      <dgm:spPr/>
      <dgm:t>
        <a:bodyPr/>
        <a:lstStyle/>
        <a:p>
          <a:endParaRPr lang="es-ES"/>
        </a:p>
      </dgm:t>
    </dgm:pt>
    <dgm:pt modelId="{7A9A6396-5136-48E1-906F-DBA535F0CC34}" type="sibTrans" cxnId="{354C13DF-A6AE-4607-969A-F28928250A19}">
      <dgm:prSet/>
      <dgm:spPr/>
      <dgm:t>
        <a:bodyPr/>
        <a:lstStyle/>
        <a:p>
          <a:endParaRPr lang="es-ES"/>
        </a:p>
      </dgm:t>
    </dgm:pt>
    <dgm:pt modelId="{42A8E33F-FF30-4812-B8D8-2B7F304E7FD1}">
      <dgm:prSet phldrT="[Texto]"/>
      <dgm:spPr/>
      <dgm:t>
        <a:bodyPr/>
        <a:lstStyle/>
        <a:p>
          <a:r>
            <a:rPr lang="es-ES" dirty="0" smtClean="0"/>
            <a:t>Fuerzas de Van del Waals</a:t>
          </a:r>
          <a:endParaRPr lang="es-ES" dirty="0"/>
        </a:p>
      </dgm:t>
    </dgm:pt>
    <dgm:pt modelId="{6D5ED207-FAFE-40C2-8431-67B7D361196C}" type="parTrans" cxnId="{0191A1D4-0E08-4A06-8A6E-81367F8DFAE6}">
      <dgm:prSet/>
      <dgm:spPr/>
      <dgm:t>
        <a:bodyPr/>
        <a:lstStyle/>
        <a:p>
          <a:endParaRPr lang="es-ES"/>
        </a:p>
      </dgm:t>
    </dgm:pt>
    <dgm:pt modelId="{4798E0B8-49F4-4E83-AF72-7C2C75121AF8}" type="sibTrans" cxnId="{0191A1D4-0E08-4A06-8A6E-81367F8DFAE6}">
      <dgm:prSet/>
      <dgm:spPr/>
      <dgm:t>
        <a:bodyPr/>
        <a:lstStyle/>
        <a:p>
          <a:endParaRPr lang="es-ES"/>
        </a:p>
      </dgm:t>
    </dgm:pt>
    <dgm:pt modelId="{078A04B4-9806-446A-AB85-EA8BF1475740}" type="pres">
      <dgm:prSet presAssocID="{964ABDDC-3A69-40C9-A750-5CAFDBDC420A}" presName="hierChild1" presStyleCnt="0">
        <dgm:presLayoutVars>
          <dgm:chPref val="1"/>
          <dgm:dir/>
          <dgm:animOne val="branch"/>
          <dgm:animLvl val="lvl"/>
          <dgm:resizeHandles/>
        </dgm:presLayoutVars>
      </dgm:prSet>
      <dgm:spPr/>
      <dgm:t>
        <a:bodyPr/>
        <a:lstStyle/>
        <a:p>
          <a:endParaRPr lang="es-ES"/>
        </a:p>
      </dgm:t>
    </dgm:pt>
    <dgm:pt modelId="{7F958D4A-04E7-47A9-ADA7-4C7318D69B9C}" type="pres">
      <dgm:prSet presAssocID="{E7D25ABE-4DB4-405F-8793-93CCA86B122B}" presName="hierRoot1" presStyleCnt="0"/>
      <dgm:spPr/>
    </dgm:pt>
    <dgm:pt modelId="{3C78A90C-0676-49E8-A15F-7C8DCFFC871E}" type="pres">
      <dgm:prSet presAssocID="{E7D25ABE-4DB4-405F-8793-93CCA86B122B}" presName="composite" presStyleCnt="0"/>
      <dgm:spPr/>
    </dgm:pt>
    <dgm:pt modelId="{18DC40F0-63E9-4776-9446-E474CE2FE31D}" type="pres">
      <dgm:prSet presAssocID="{E7D25ABE-4DB4-405F-8793-93CCA86B122B}" presName="background" presStyleLbl="node0" presStyleIdx="0" presStyleCnt="1"/>
      <dgm:spPr/>
    </dgm:pt>
    <dgm:pt modelId="{A12E4303-2B08-419A-ABB1-CC5787C1C5C3}" type="pres">
      <dgm:prSet presAssocID="{E7D25ABE-4DB4-405F-8793-93CCA86B122B}" presName="text" presStyleLbl="fgAcc0" presStyleIdx="0" presStyleCnt="1" custScaleX="159069" custScaleY="42711" custLinFactNeighborY="-25378">
        <dgm:presLayoutVars>
          <dgm:chPref val="3"/>
        </dgm:presLayoutVars>
      </dgm:prSet>
      <dgm:spPr/>
      <dgm:t>
        <a:bodyPr/>
        <a:lstStyle/>
        <a:p>
          <a:endParaRPr lang="es-ES"/>
        </a:p>
      </dgm:t>
    </dgm:pt>
    <dgm:pt modelId="{B7F5E0E0-CAA4-42AD-AE1D-5B42A20E5FE0}" type="pres">
      <dgm:prSet presAssocID="{E7D25ABE-4DB4-405F-8793-93CCA86B122B}" presName="hierChild2" presStyleCnt="0"/>
      <dgm:spPr/>
    </dgm:pt>
    <dgm:pt modelId="{1DAFA0C6-04C3-4233-977C-5F6B15B51296}" type="pres">
      <dgm:prSet presAssocID="{197BF625-0905-42A2-818D-75808AC06D59}" presName="Name10" presStyleLbl="parChTrans1D2" presStyleIdx="0" presStyleCnt="1"/>
      <dgm:spPr/>
      <dgm:t>
        <a:bodyPr/>
        <a:lstStyle/>
        <a:p>
          <a:endParaRPr lang="es-ES"/>
        </a:p>
      </dgm:t>
    </dgm:pt>
    <dgm:pt modelId="{97C5AA3E-4793-49E6-900E-170A35901BDC}" type="pres">
      <dgm:prSet presAssocID="{C4502453-6329-4A3F-AA85-0F0C4606A790}" presName="hierRoot2" presStyleCnt="0"/>
      <dgm:spPr/>
    </dgm:pt>
    <dgm:pt modelId="{AE12D1E6-2658-46A0-88D2-F528C25DC2AC}" type="pres">
      <dgm:prSet presAssocID="{C4502453-6329-4A3F-AA85-0F0C4606A790}" presName="composite2" presStyleCnt="0"/>
      <dgm:spPr/>
    </dgm:pt>
    <dgm:pt modelId="{3BD22661-AC8C-4FF5-A3CB-66D53C0746A7}" type="pres">
      <dgm:prSet presAssocID="{C4502453-6329-4A3F-AA85-0F0C4606A790}" presName="background2" presStyleLbl="node2" presStyleIdx="0" presStyleCnt="1"/>
      <dgm:spPr/>
    </dgm:pt>
    <dgm:pt modelId="{9DA2A758-1260-40C3-8C6B-3D9DEA2572EE}" type="pres">
      <dgm:prSet presAssocID="{C4502453-6329-4A3F-AA85-0F0C4606A790}" presName="text2" presStyleLbl="fgAcc2" presStyleIdx="0" presStyleCnt="1" custScaleX="153333" custScaleY="31883" custLinFactNeighborX="-1111" custLinFactNeighborY="-18377">
        <dgm:presLayoutVars>
          <dgm:chPref val="3"/>
        </dgm:presLayoutVars>
      </dgm:prSet>
      <dgm:spPr/>
      <dgm:t>
        <a:bodyPr/>
        <a:lstStyle/>
        <a:p>
          <a:endParaRPr lang="es-ES"/>
        </a:p>
      </dgm:t>
    </dgm:pt>
    <dgm:pt modelId="{BB7B18D0-E34A-4289-B15D-8F42ED94DAC7}" type="pres">
      <dgm:prSet presAssocID="{C4502453-6329-4A3F-AA85-0F0C4606A790}" presName="hierChild3" presStyleCnt="0"/>
      <dgm:spPr/>
    </dgm:pt>
    <dgm:pt modelId="{81E843E9-EA79-45EE-9029-88B5BABD6429}" type="pres">
      <dgm:prSet presAssocID="{6D5ED207-FAFE-40C2-8431-67B7D361196C}" presName="Name17" presStyleLbl="parChTrans1D3" presStyleIdx="0" presStyleCnt="2"/>
      <dgm:spPr/>
      <dgm:t>
        <a:bodyPr/>
        <a:lstStyle/>
        <a:p>
          <a:endParaRPr lang="es-ES"/>
        </a:p>
      </dgm:t>
    </dgm:pt>
    <dgm:pt modelId="{4FD60429-6B4F-4FD4-9609-102D6A6BE0DB}" type="pres">
      <dgm:prSet presAssocID="{42A8E33F-FF30-4812-B8D8-2B7F304E7FD1}" presName="hierRoot3" presStyleCnt="0"/>
      <dgm:spPr/>
    </dgm:pt>
    <dgm:pt modelId="{0B17116A-0065-48E4-8832-04A15F694213}" type="pres">
      <dgm:prSet presAssocID="{42A8E33F-FF30-4812-B8D8-2B7F304E7FD1}" presName="composite3" presStyleCnt="0"/>
      <dgm:spPr/>
    </dgm:pt>
    <dgm:pt modelId="{4B3F224C-B462-4861-AA5B-F32CEC4C04BD}" type="pres">
      <dgm:prSet presAssocID="{42A8E33F-FF30-4812-B8D8-2B7F304E7FD1}" presName="background3" presStyleLbl="node3" presStyleIdx="0" presStyleCnt="2"/>
      <dgm:spPr/>
    </dgm:pt>
    <dgm:pt modelId="{62A884A5-7A48-4F23-9DC0-0F7695DAE952}" type="pres">
      <dgm:prSet presAssocID="{42A8E33F-FF30-4812-B8D8-2B7F304E7FD1}" presName="text3" presStyleLbl="fgAcc3" presStyleIdx="0" presStyleCnt="2" custScaleY="41862" custLinFactNeighborX="2223" custLinFactNeighborY="29864">
        <dgm:presLayoutVars>
          <dgm:chPref val="3"/>
        </dgm:presLayoutVars>
      </dgm:prSet>
      <dgm:spPr/>
      <dgm:t>
        <a:bodyPr/>
        <a:lstStyle/>
        <a:p>
          <a:endParaRPr lang="es-ES"/>
        </a:p>
      </dgm:t>
    </dgm:pt>
    <dgm:pt modelId="{AE0EE198-412E-40F0-9E75-D7FA22078284}" type="pres">
      <dgm:prSet presAssocID="{42A8E33F-FF30-4812-B8D8-2B7F304E7FD1}" presName="hierChild4" presStyleCnt="0"/>
      <dgm:spPr/>
    </dgm:pt>
    <dgm:pt modelId="{05541574-4B90-47F6-B89C-216149D154D6}" type="pres">
      <dgm:prSet presAssocID="{FCC25202-E903-4C25-883D-3562C2D080D1}" presName="Name17" presStyleLbl="parChTrans1D3" presStyleIdx="1" presStyleCnt="2"/>
      <dgm:spPr/>
      <dgm:t>
        <a:bodyPr/>
        <a:lstStyle/>
        <a:p>
          <a:endParaRPr lang="es-ES"/>
        </a:p>
      </dgm:t>
    </dgm:pt>
    <dgm:pt modelId="{2D70BB47-F764-41B7-81A3-783060BF83F6}" type="pres">
      <dgm:prSet presAssocID="{CDF1778D-55E4-4EE9-9753-430355E063B4}" presName="hierRoot3" presStyleCnt="0"/>
      <dgm:spPr/>
    </dgm:pt>
    <dgm:pt modelId="{182A23CA-0729-48EA-9580-922AE402C5F6}" type="pres">
      <dgm:prSet presAssocID="{CDF1778D-55E4-4EE9-9753-430355E063B4}" presName="composite3" presStyleCnt="0"/>
      <dgm:spPr/>
    </dgm:pt>
    <dgm:pt modelId="{DB9BA49A-2E3F-4417-B0D2-C8233393FD68}" type="pres">
      <dgm:prSet presAssocID="{CDF1778D-55E4-4EE9-9753-430355E063B4}" presName="background3" presStyleLbl="node3" presStyleIdx="1" presStyleCnt="2"/>
      <dgm:spPr/>
    </dgm:pt>
    <dgm:pt modelId="{64689BD4-78D9-446A-9724-D891E10E2DD6}" type="pres">
      <dgm:prSet presAssocID="{CDF1778D-55E4-4EE9-9753-430355E063B4}" presName="text3" presStyleLbl="fgAcc3" presStyleIdx="1" presStyleCnt="2" custScaleY="41862" custLinFactNeighborX="1696" custLinFactNeighborY="29864">
        <dgm:presLayoutVars>
          <dgm:chPref val="3"/>
        </dgm:presLayoutVars>
      </dgm:prSet>
      <dgm:spPr/>
      <dgm:t>
        <a:bodyPr/>
        <a:lstStyle/>
        <a:p>
          <a:endParaRPr lang="es-ES"/>
        </a:p>
      </dgm:t>
    </dgm:pt>
    <dgm:pt modelId="{E8D130F9-6FE5-4572-A53E-F97EBC4A8C11}" type="pres">
      <dgm:prSet presAssocID="{CDF1778D-55E4-4EE9-9753-430355E063B4}" presName="hierChild4" presStyleCnt="0"/>
      <dgm:spPr/>
    </dgm:pt>
  </dgm:ptLst>
  <dgm:cxnLst>
    <dgm:cxn modelId="{BD786303-9600-4D72-B990-34DCDB65FF14}" type="presOf" srcId="{964ABDDC-3A69-40C9-A750-5CAFDBDC420A}" destId="{078A04B4-9806-446A-AB85-EA8BF1475740}" srcOrd="0" destOrd="0" presId="urn:microsoft.com/office/officeart/2005/8/layout/hierarchy1"/>
    <dgm:cxn modelId="{26B864F1-8936-44CF-A6E1-6688D4B9A85D}" type="presOf" srcId="{CDF1778D-55E4-4EE9-9753-430355E063B4}" destId="{64689BD4-78D9-446A-9724-D891E10E2DD6}" srcOrd="0" destOrd="0" presId="urn:microsoft.com/office/officeart/2005/8/layout/hierarchy1"/>
    <dgm:cxn modelId="{AD3BDE40-9E26-40B1-A660-81D3C1C51C1C}" srcId="{E7D25ABE-4DB4-405F-8793-93CCA86B122B}" destId="{C4502453-6329-4A3F-AA85-0F0C4606A790}" srcOrd="0" destOrd="0" parTransId="{197BF625-0905-42A2-818D-75808AC06D59}" sibTransId="{E693A857-593E-4077-9D69-1AC74F8D70A4}"/>
    <dgm:cxn modelId="{354C13DF-A6AE-4607-969A-F28928250A19}" srcId="{C4502453-6329-4A3F-AA85-0F0C4606A790}" destId="{CDF1778D-55E4-4EE9-9753-430355E063B4}" srcOrd="1" destOrd="0" parTransId="{FCC25202-E903-4C25-883D-3562C2D080D1}" sibTransId="{7A9A6396-5136-48E1-906F-DBA535F0CC34}"/>
    <dgm:cxn modelId="{85DBBE7E-C15C-4D4C-92C1-611D7DD0556E}" type="presOf" srcId="{6D5ED207-FAFE-40C2-8431-67B7D361196C}" destId="{81E843E9-EA79-45EE-9029-88B5BABD6429}" srcOrd="0" destOrd="0" presId="urn:microsoft.com/office/officeart/2005/8/layout/hierarchy1"/>
    <dgm:cxn modelId="{0191A1D4-0E08-4A06-8A6E-81367F8DFAE6}" srcId="{C4502453-6329-4A3F-AA85-0F0C4606A790}" destId="{42A8E33F-FF30-4812-B8D8-2B7F304E7FD1}" srcOrd="0" destOrd="0" parTransId="{6D5ED207-FAFE-40C2-8431-67B7D361196C}" sibTransId="{4798E0B8-49F4-4E83-AF72-7C2C75121AF8}"/>
    <dgm:cxn modelId="{FBCA5135-27C3-45EB-9CD4-373A0B0225AC}" type="presOf" srcId="{E7D25ABE-4DB4-405F-8793-93CCA86B122B}" destId="{A12E4303-2B08-419A-ABB1-CC5787C1C5C3}" srcOrd="0" destOrd="0" presId="urn:microsoft.com/office/officeart/2005/8/layout/hierarchy1"/>
    <dgm:cxn modelId="{CE651E93-E073-493E-BC3B-92BDABBFC6A5}" type="presOf" srcId="{197BF625-0905-42A2-818D-75808AC06D59}" destId="{1DAFA0C6-04C3-4233-977C-5F6B15B51296}" srcOrd="0" destOrd="0" presId="urn:microsoft.com/office/officeart/2005/8/layout/hierarchy1"/>
    <dgm:cxn modelId="{9810317B-DFC0-428B-AC97-80AFBB02A4B6}" type="presOf" srcId="{C4502453-6329-4A3F-AA85-0F0C4606A790}" destId="{9DA2A758-1260-40C3-8C6B-3D9DEA2572EE}" srcOrd="0" destOrd="0" presId="urn:microsoft.com/office/officeart/2005/8/layout/hierarchy1"/>
    <dgm:cxn modelId="{527114E8-838B-49AC-B31F-9C1DAE3F0E9A}" type="presOf" srcId="{42A8E33F-FF30-4812-B8D8-2B7F304E7FD1}" destId="{62A884A5-7A48-4F23-9DC0-0F7695DAE952}" srcOrd="0" destOrd="0" presId="urn:microsoft.com/office/officeart/2005/8/layout/hierarchy1"/>
    <dgm:cxn modelId="{D590FFC8-5AEA-4092-BB4F-5BA72B2D734D}" type="presOf" srcId="{FCC25202-E903-4C25-883D-3562C2D080D1}" destId="{05541574-4B90-47F6-B89C-216149D154D6}" srcOrd="0" destOrd="0" presId="urn:microsoft.com/office/officeart/2005/8/layout/hierarchy1"/>
    <dgm:cxn modelId="{5CF972A2-4C77-415C-905C-3AD6FE52405D}" srcId="{964ABDDC-3A69-40C9-A750-5CAFDBDC420A}" destId="{E7D25ABE-4DB4-405F-8793-93CCA86B122B}" srcOrd="0" destOrd="0" parTransId="{BB536186-8868-4F55-9EE3-69AA485BB39C}" sibTransId="{9CA2B31F-8ADE-40FF-94CD-2F19C4DC1100}"/>
    <dgm:cxn modelId="{26153A84-68F5-436A-9C7E-856A314B8CA4}" type="presParOf" srcId="{078A04B4-9806-446A-AB85-EA8BF1475740}" destId="{7F958D4A-04E7-47A9-ADA7-4C7318D69B9C}" srcOrd="0" destOrd="0" presId="urn:microsoft.com/office/officeart/2005/8/layout/hierarchy1"/>
    <dgm:cxn modelId="{43FBDB95-3957-4617-B663-0A7853A10348}" type="presParOf" srcId="{7F958D4A-04E7-47A9-ADA7-4C7318D69B9C}" destId="{3C78A90C-0676-49E8-A15F-7C8DCFFC871E}" srcOrd="0" destOrd="0" presId="urn:microsoft.com/office/officeart/2005/8/layout/hierarchy1"/>
    <dgm:cxn modelId="{D082BA7A-040C-4A95-BC16-1E675CBB7FA4}" type="presParOf" srcId="{3C78A90C-0676-49E8-A15F-7C8DCFFC871E}" destId="{18DC40F0-63E9-4776-9446-E474CE2FE31D}" srcOrd="0" destOrd="0" presId="urn:microsoft.com/office/officeart/2005/8/layout/hierarchy1"/>
    <dgm:cxn modelId="{4D67DEA2-8F2C-4457-87C8-F68B1B896C0B}" type="presParOf" srcId="{3C78A90C-0676-49E8-A15F-7C8DCFFC871E}" destId="{A12E4303-2B08-419A-ABB1-CC5787C1C5C3}" srcOrd="1" destOrd="0" presId="urn:microsoft.com/office/officeart/2005/8/layout/hierarchy1"/>
    <dgm:cxn modelId="{8014B338-7400-4883-84F5-A76623377E5A}" type="presParOf" srcId="{7F958D4A-04E7-47A9-ADA7-4C7318D69B9C}" destId="{B7F5E0E0-CAA4-42AD-AE1D-5B42A20E5FE0}" srcOrd="1" destOrd="0" presId="urn:microsoft.com/office/officeart/2005/8/layout/hierarchy1"/>
    <dgm:cxn modelId="{24DB6827-33AE-4243-804F-2E38B5B1FCC8}" type="presParOf" srcId="{B7F5E0E0-CAA4-42AD-AE1D-5B42A20E5FE0}" destId="{1DAFA0C6-04C3-4233-977C-5F6B15B51296}" srcOrd="0" destOrd="0" presId="urn:microsoft.com/office/officeart/2005/8/layout/hierarchy1"/>
    <dgm:cxn modelId="{58AD7C28-9E7F-420D-8033-140D108A9599}" type="presParOf" srcId="{B7F5E0E0-CAA4-42AD-AE1D-5B42A20E5FE0}" destId="{97C5AA3E-4793-49E6-900E-170A35901BDC}" srcOrd="1" destOrd="0" presId="urn:microsoft.com/office/officeart/2005/8/layout/hierarchy1"/>
    <dgm:cxn modelId="{C1F3DD68-1E2C-4BA4-97B8-417AE3FF2D36}" type="presParOf" srcId="{97C5AA3E-4793-49E6-900E-170A35901BDC}" destId="{AE12D1E6-2658-46A0-88D2-F528C25DC2AC}" srcOrd="0" destOrd="0" presId="urn:microsoft.com/office/officeart/2005/8/layout/hierarchy1"/>
    <dgm:cxn modelId="{2C125260-7070-4EB0-9D4F-708AFD7DEB75}" type="presParOf" srcId="{AE12D1E6-2658-46A0-88D2-F528C25DC2AC}" destId="{3BD22661-AC8C-4FF5-A3CB-66D53C0746A7}" srcOrd="0" destOrd="0" presId="urn:microsoft.com/office/officeart/2005/8/layout/hierarchy1"/>
    <dgm:cxn modelId="{3916D148-0494-49FA-ADA8-F456911DBE91}" type="presParOf" srcId="{AE12D1E6-2658-46A0-88D2-F528C25DC2AC}" destId="{9DA2A758-1260-40C3-8C6B-3D9DEA2572EE}" srcOrd="1" destOrd="0" presId="urn:microsoft.com/office/officeart/2005/8/layout/hierarchy1"/>
    <dgm:cxn modelId="{EF728B24-6B11-4851-A038-8AFC1D3ADC0B}" type="presParOf" srcId="{97C5AA3E-4793-49E6-900E-170A35901BDC}" destId="{BB7B18D0-E34A-4289-B15D-8F42ED94DAC7}" srcOrd="1" destOrd="0" presId="urn:microsoft.com/office/officeart/2005/8/layout/hierarchy1"/>
    <dgm:cxn modelId="{6ECF0B1B-730E-4A9A-957D-25B3E3CF1C9D}" type="presParOf" srcId="{BB7B18D0-E34A-4289-B15D-8F42ED94DAC7}" destId="{81E843E9-EA79-45EE-9029-88B5BABD6429}" srcOrd="0" destOrd="0" presId="urn:microsoft.com/office/officeart/2005/8/layout/hierarchy1"/>
    <dgm:cxn modelId="{4A37F8CA-DF91-40AF-9D0A-B85D02AA8846}" type="presParOf" srcId="{BB7B18D0-E34A-4289-B15D-8F42ED94DAC7}" destId="{4FD60429-6B4F-4FD4-9609-102D6A6BE0DB}" srcOrd="1" destOrd="0" presId="urn:microsoft.com/office/officeart/2005/8/layout/hierarchy1"/>
    <dgm:cxn modelId="{3BAF83C8-25EA-4E0E-A805-34865E08143E}" type="presParOf" srcId="{4FD60429-6B4F-4FD4-9609-102D6A6BE0DB}" destId="{0B17116A-0065-48E4-8832-04A15F694213}" srcOrd="0" destOrd="0" presId="urn:microsoft.com/office/officeart/2005/8/layout/hierarchy1"/>
    <dgm:cxn modelId="{5E72AE45-D7B2-4E3B-ACCE-92A2F2662108}" type="presParOf" srcId="{0B17116A-0065-48E4-8832-04A15F694213}" destId="{4B3F224C-B462-4861-AA5B-F32CEC4C04BD}" srcOrd="0" destOrd="0" presId="urn:microsoft.com/office/officeart/2005/8/layout/hierarchy1"/>
    <dgm:cxn modelId="{C830347C-B27B-47D0-9180-77F93E8A5229}" type="presParOf" srcId="{0B17116A-0065-48E4-8832-04A15F694213}" destId="{62A884A5-7A48-4F23-9DC0-0F7695DAE952}" srcOrd="1" destOrd="0" presId="urn:microsoft.com/office/officeart/2005/8/layout/hierarchy1"/>
    <dgm:cxn modelId="{DD9DE37C-7452-409A-B078-243C3714201F}" type="presParOf" srcId="{4FD60429-6B4F-4FD4-9609-102D6A6BE0DB}" destId="{AE0EE198-412E-40F0-9E75-D7FA22078284}" srcOrd="1" destOrd="0" presId="urn:microsoft.com/office/officeart/2005/8/layout/hierarchy1"/>
    <dgm:cxn modelId="{22E62480-9355-4387-A29C-9305330D0C47}" type="presParOf" srcId="{BB7B18D0-E34A-4289-B15D-8F42ED94DAC7}" destId="{05541574-4B90-47F6-B89C-216149D154D6}" srcOrd="2" destOrd="0" presId="urn:microsoft.com/office/officeart/2005/8/layout/hierarchy1"/>
    <dgm:cxn modelId="{68870FD6-62DE-4B7C-82C8-65F8AC10AA0A}" type="presParOf" srcId="{BB7B18D0-E34A-4289-B15D-8F42ED94DAC7}" destId="{2D70BB47-F764-41B7-81A3-783060BF83F6}" srcOrd="3" destOrd="0" presId="urn:microsoft.com/office/officeart/2005/8/layout/hierarchy1"/>
    <dgm:cxn modelId="{BE9E32FB-2C38-401A-BD1F-F6185EED9317}" type="presParOf" srcId="{2D70BB47-F764-41B7-81A3-783060BF83F6}" destId="{182A23CA-0729-48EA-9580-922AE402C5F6}" srcOrd="0" destOrd="0" presId="urn:microsoft.com/office/officeart/2005/8/layout/hierarchy1"/>
    <dgm:cxn modelId="{30CBEBF4-879F-46A3-A9CD-78C255E8BF94}" type="presParOf" srcId="{182A23CA-0729-48EA-9580-922AE402C5F6}" destId="{DB9BA49A-2E3F-4417-B0D2-C8233393FD68}" srcOrd="0" destOrd="0" presId="urn:microsoft.com/office/officeart/2005/8/layout/hierarchy1"/>
    <dgm:cxn modelId="{92A3ABC5-ADFB-4327-B7AC-CCD902500E79}" type="presParOf" srcId="{182A23CA-0729-48EA-9580-922AE402C5F6}" destId="{64689BD4-78D9-446A-9724-D891E10E2DD6}" srcOrd="1" destOrd="0" presId="urn:microsoft.com/office/officeart/2005/8/layout/hierarchy1"/>
    <dgm:cxn modelId="{9B9D9106-401E-470A-9FD9-896EEAFFC15F}" type="presParOf" srcId="{2D70BB47-F764-41B7-81A3-783060BF83F6}" destId="{E8D130F9-6FE5-4572-A53E-F97EBC4A8C11}"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A0AB78B-36E7-4C69-B86D-B7715E2C1DC0}" type="datetimeFigureOut">
              <a:rPr lang="es-ES" smtClean="0"/>
              <a:t>22/08/2016</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C68CFF2-5E04-4CC5-82AA-7F57CF887B75}" type="slidenum">
              <a:rPr lang="es-ES" smtClean="0"/>
              <a:t>‹Nº›</a:t>
            </a:fld>
            <a:endParaRPr lang="es-ES" dirty="0"/>
          </a:p>
        </p:txBody>
      </p:sp>
    </p:spTree>
    <p:extLst>
      <p:ext uri="{BB962C8B-B14F-4D97-AF65-F5344CB8AC3E}">
        <p14:creationId xmlns:p14="http://schemas.microsoft.com/office/powerpoint/2010/main" val="3895320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1</a:t>
            </a:fld>
            <a:endParaRPr lang="es-ES" dirty="0"/>
          </a:p>
        </p:txBody>
      </p:sp>
    </p:spTree>
    <p:extLst>
      <p:ext uri="{BB962C8B-B14F-4D97-AF65-F5344CB8AC3E}">
        <p14:creationId xmlns:p14="http://schemas.microsoft.com/office/powerpoint/2010/main" val="32648482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2</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3</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4</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5</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6</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7</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8</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9</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10</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11</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12</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13</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14</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15</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16</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17</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40235473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19</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20</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21</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40235473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23</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24</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25</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40235473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27</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28</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29</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30</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31</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40235473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33</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34</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40235473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r>
              <a:rPr lang="es-ES" dirty="0" smtClean="0"/>
              <a:t>R. Artacho - E. Eisman</a:t>
            </a:r>
            <a:endParaRPr lang="es-ES" dirty="0"/>
          </a:p>
        </p:txBody>
      </p:sp>
      <p:sp>
        <p:nvSpPr>
          <p:cNvPr id="5" name="4 Marcador de pie de página"/>
          <p:cNvSpPr>
            <a:spLocks noGrp="1"/>
          </p:cNvSpPr>
          <p:nvPr>
            <p:ph type="ftr" sz="quarter" idx="11"/>
          </p:nvPr>
        </p:nvSpPr>
        <p:spPr/>
        <p:txBody>
          <a:bodyPr/>
          <a:lstStyle/>
          <a:p>
            <a:r>
              <a:rPr lang="es-ES" dirty="0" smtClean="0"/>
              <a:t>R. Artacho</a:t>
            </a:r>
            <a:endParaRPr lang="es-ES" dirty="0"/>
          </a:p>
        </p:txBody>
      </p:sp>
      <p:sp>
        <p:nvSpPr>
          <p:cNvPr id="6" name="5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317288115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dirty="0" smtClean="0"/>
              <a:t>R. Artacho - E. Eisman</a:t>
            </a:r>
            <a:endParaRPr lang="es-ES" dirty="0"/>
          </a:p>
        </p:txBody>
      </p:sp>
      <p:sp>
        <p:nvSpPr>
          <p:cNvPr id="5" name="4 Marcador de pie de página"/>
          <p:cNvSpPr>
            <a:spLocks noGrp="1"/>
          </p:cNvSpPr>
          <p:nvPr>
            <p:ph type="ftr" sz="quarter" idx="11"/>
          </p:nvPr>
        </p:nvSpPr>
        <p:spPr/>
        <p:txBody>
          <a:bodyPr/>
          <a:lstStyle/>
          <a:p>
            <a:r>
              <a:rPr lang="es-ES" dirty="0" smtClean="0"/>
              <a:t>R. Artacho</a:t>
            </a:r>
            <a:endParaRPr lang="es-ES" dirty="0"/>
          </a:p>
        </p:txBody>
      </p:sp>
      <p:sp>
        <p:nvSpPr>
          <p:cNvPr id="6" name="5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215989753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r>
              <a:rPr lang="es-ES" dirty="0" smtClean="0"/>
              <a:t>R. Artacho - E. Eisman</a:t>
            </a:r>
            <a:endParaRPr lang="es-ES" dirty="0"/>
          </a:p>
        </p:txBody>
      </p:sp>
      <p:sp>
        <p:nvSpPr>
          <p:cNvPr id="5" name="4 Marcador de pie de página"/>
          <p:cNvSpPr>
            <a:spLocks noGrp="1"/>
          </p:cNvSpPr>
          <p:nvPr>
            <p:ph type="ftr" sz="quarter" idx="11"/>
          </p:nvPr>
        </p:nvSpPr>
        <p:spPr/>
        <p:txBody>
          <a:bodyPr/>
          <a:lstStyle/>
          <a:p>
            <a:r>
              <a:rPr lang="es-ES" dirty="0" smtClean="0"/>
              <a:t>R. Artacho</a:t>
            </a:r>
            <a:endParaRPr lang="es-ES" dirty="0"/>
          </a:p>
        </p:txBody>
      </p:sp>
      <p:sp>
        <p:nvSpPr>
          <p:cNvPr id="6" name="5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259664490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r>
              <a:rPr lang="es-ES" dirty="0" smtClean="0"/>
              <a:t>R. Artacho - E. Eisman</a:t>
            </a:r>
            <a:endParaRPr lang="es-ES" dirty="0"/>
          </a:p>
        </p:txBody>
      </p:sp>
      <p:sp>
        <p:nvSpPr>
          <p:cNvPr id="6" name="5 Marcador de pie de página"/>
          <p:cNvSpPr>
            <a:spLocks noGrp="1"/>
          </p:cNvSpPr>
          <p:nvPr>
            <p:ph type="ftr" sz="quarter" idx="11"/>
          </p:nvPr>
        </p:nvSpPr>
        <p:spPr/>
        <p:txBody>
          <a:bodyPr/>
          <a:lstStyle/>
          <a:p>
            <a:r>
              <a:rPr lang="es-ES" dirty="0" smtClean="0"/>
              <a:t>R. Artacho</a:t>
            </a:r>
            <a:endParaRPr lang="es-ES" dirty="0"/>
          </a:p>
        </p:txBody>
      </p:sp>
      <p:sp>
        <p:nvSpPr>
          <p:cNvPr id="7" name="6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139995829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r>
              <a:rPr lang="es-ES" dirty="0" smtClean="0"/>
              <a:t>R. Artacho - E. Eisman</a:t>
            </a:r>
            <a:endParaRPr lang="es-ES" dirty="0"/>
          </a:p>
        </p:txBody>
      </p:sp>
      <p:sp>
        <p:nvSpPr>
          <p:cNvPr id="8" name="7 Marcador de pie de página"/>
          <p:cNvSpPr>
            <a:spLocks noGrp="1"/>
          </p:cNvSpPr>
          <p:nvPr>
            <p:ph type="ftr" sz="quarter" idx="11"/>
          </p:nvPr>
        </p:nvSpPr>
        <p:spPr/>
        <p:txBody>
          <a:bodyPr/>
          <a:lstStyle/>
          <a:p>
            <a:r>
              <a:rPr lang="es-ES" dirty="0" smtClean="0"/>
              <a:t>R. Artacho</a:t>
            </a:r>
            <a:endParaRPr lang="es-ES" dirty="0"/>
          </a:p>
        </p:txBody>
      </p:sp>
      <p:sp>
        <p:nvSpPr>
          <p:cNvPr id="9" name="8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20577026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r>
              <a:rPr lang="es-ES" dirty="0" smtClean="0"/>
              <a:t>R. Artacho - E. Eisman</a:t>
            </a:r>
            <a:endParaRPr lang="es-ES" dirty="0"/>
          </a:p>
        </p:txBody>
      </p:sp>
      <p:sp>
        <p:nvSpPr>
          <p:cNvPr id="4" name="3 Marcador de pie de página"/>
          <p:cNvSpPr>
            <a:spLocks noGrp="1"/>
          </p:cNvSpPr>
          <p:nvPr>
            <p:ph type="ftr" sz="quarter" idx="11"/>
          </p:nvPr>
        </p:nvSpPr>
        <p:spPr/>
        <p:txBody>
          <a:bodyPr/>
          <a:lstStyle/>
          <a:p>
            <a:r>
              <a:rPr lang="es-ES" dirty="0" smtClean="0"/>
              <a:t>R. Artacho</a:t>
            </a:r>
            <a:endParaRPr lang="es-ES" dirty="0"/>
          </a:p>
        </p:txBody>
      </p:sp>
      <p:sp>
        <p:nvSpPr>
          <p:cNvPr id="5" name="4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193590928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ES" dirty="0" smtClean="0"/>
              <a:t>R. Artacho - E. Eisman</a:t>
            </a:r>
            <a:endParaRPr lang="es-ES" dirty="0"/>
          </a:p>
        </p:txBody>
      </p:sp>
      <p:sp>
        <p:nvSpPr>
          <p:cNvPr id="3" name="2 Marcador de pie de página"/>
          <p:cNvSpPr>
            <a:spLocks noGrp="1"/>
          </p:cNvSpPr>
          <p:nvPr>
            <p:ph type="ftr" sz="quarter" idx="11"/>
          </p:nvPr>
        </p:nvSpPr>
        <p:spPr/>
        <p:txBody>
          <a:bodyPr/>
          <a:lstStyle/>
          <a:p>
            <a:r>
              <a:rPr lang="es-ES" dirty="0" smtClean="0"/>
              <a:t>R. Artacho</a:t>
            </a:r>
            <a:endParaRPr lang="es-ES" dirty="0"/>
          </a:p>
        </p:txBody>
      </p:sp>
      <p:sp>
        <p:nvSpPr>
          <p:cNvPr id="4" name="3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179921211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dirty="0" smtClean="0"/>
              <a:t>R. Artacho - E. Eisman</a:t>
            </a:r>
            <a:endParaRPr lang="es-ES" dirty="0"/>
          </a:p>
        </p:txBody>
      </p:sp>
      <p:sp>
        <p:nvSpPr>
          <p:cNvPr id="6" name="5 Marcador de pie de página"/>
          <p:cNvSpPr>
            <a:spLocks noGrp="1"/>
          </p:cNvSpPr>
          <p:nvPr>
            <p:ph type="ftr" sz="quarter" idx="11"/>
          </p:nvPr>
        </p:nvSpPr>
        <p:spPr/>
        <p:txBody>
          <a:bodyPr/>
          <a:lstStyle/>
          <a:p>
            <a:r>
              <a:rPr lang="es-ES" dirty="0" smtClean="0"/>
              <a:t>R. Artacho</a:t>
            </a:r>
            <a:endParaRPr lang="es-ES" dirty="0"/>
          </a:p>
        </p:txBody>
      </p:sp>
      <p:sp>
        <p:nvSpPr>
          <p:cNvPr id="7" name="6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196999979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dirty="0" smtClean="0"/>
              <a:t>R. Artacho - E. Eisman</a:t>
            </a:r>
            <a:endParaRPr lang="es-ES" dirty="0"/>
          </a:p>
        </p:txBody>
      </p:sp>
      <p:sp>
        <p:nvSpPr>
          <p:cNvPr id="6" name="5 Marcador de pie de página"/>
          <p:cNvSpPr>
            <a:spLocks noGrp="1"/>
          </p:cNvSpPr>
          <p:nvPr>
            <p:ph type="ftr" sz="quarter" idx="11"/>
          </p:nvPr>
        </p:nvSpPr>
        <p:spPr/>
        <p:txBody>
          <a:bodyPr/>
          <a:lstStyle/>
          <a:p>
            <a:r>
              <a:rPr lang="es-ES" dirty="0" smtClean="0"/>
              <a:t>R. Artacho</a:t>
            </a:r>
            <a:endParaRPr lang="es-ES" dirty="0"/>
          </a:p>
        </p:txBody>
      </p:sp>
      <p:sp>
        <p:nvSpPr>
          <p:cNvPr id="7" name="6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174705481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dirty="0" smtClean="0"/>
              <a:t>R. Artacho - E. Eisman</a:t>
            </a:r>
            <a:endParaRPr lang="es-ES" dirty="0"/>
          </a:p>
        </p:txBody>
      </p:sp>
      <p:sp>
        <p:nvSpPr>
          <p:cNvPr id="5" name="4 Marcador de pie de página"/>
          <p:cNvSpPr>
            <a:spLocks noGrp="1"/>
          </p:cNvSpPr>
          <p:nvPr>
            <p:ph type="ftr" sz="quarter" idx="11"/>
          </p:nvPr>
        </p:nvSpPr>
        <p:spPr/>
        <p:txBody>
          <a:bodyPr/>
          <a:lstStyle/>
          <a:p>
            <a:r>
              <a:rPr lang="es-ES" dirty="0" smtClean="0"/>
              <a:t>R. Artacho</a:t>
            </a:r>
            <a:endParaRPr lang="es-ES" dirty="0"/>
          </a:p>
        </p:txBody>
      </p:sp>
      <p:sp>
        <p:nvSpPr>
          <p:cNvPr id="6" name="5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258978784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dirty="0" smtClean="0"/>
              <a:t>R. Artacho - E. Eisman</a:t>
            </a:r>
            <a:endParaRPr lang="es-ES" dirty="0"/>
          </a:p>
        </p:txBody>
      </p:sp>
      <p:sp>
        <p:nvSpPr>
          <p:cNvPr id="5" name="4 Marcador de pie de página"/>
          <p:cNvSpPr>
            <a:spLocks noGrp="1"/>
          </p:cNvSpPr>
          <p:nvPr>
            <p:ph type="ftr" sz="quarter" idx="11"/>
          </p:nvPr>
        </p:nvSpPr>
        <p:spPr/>
        <p:txBody>
          <a:bodyPr/>
          <a:lstStyle/>
          <a:p>
            <a:r>
              <a:rPr lang="es-ES" dirty="0" smtClean="0"/>
              <a:t>R. Artacho</a:t>
            </a:r>
            <a:endParaRPr lang="es-ES" dirty="0"/>
          </a:p>
        </p:txBody>
      </p:sp>
      <p:sp>
        <p:nvSpPr>
          <p:cNvPr id="6" name="5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413209251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35669509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20442439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18489078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73158473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8" name="7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3913776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4" name="3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87009331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3" name="2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32824539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425532385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97788214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64413424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40883860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24624916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20907796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03352142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47166800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8" name="7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02850800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4" name="3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40024077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3" name="2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85897652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1869445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461878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411720293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65301535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7765383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61167837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26286397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01956596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8" name="7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80232214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4" name="3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6889698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3" name="2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36942333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95844916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66689209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61482359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09624335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48922260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401635152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84402827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06265802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8" name="7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80293839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4" name="3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8051070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3" name="2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03224779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75552532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88488140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23809851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62932947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32238447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41668836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19345871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13890706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8" name="7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61682367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4" name="3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47660714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3" name="2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28301247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3355144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58126207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80617770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57307474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t="1000" r="1000" b="1000"/>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s-ES" dirty="0" smtClean="0"/>
              <a:t>R. Artacho - E. Eisman</a:t>
            </a:r>
            <a:endParaRPr lang="es-ES"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 dirty="0" smtClean="0"/>
              <a:t>R. Artacho</a:t>
            </a:r>
            <a:endParaRPr lang="es-ES"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07C7F-89CF-4626-85D0-0A10A7194231}" type="slidenum">
              <a:rPr lang="es-ES" smtClean="0"/>
              <a:t>‹Nº›</a:t>
            </a:fld>
            <a:endParaRPr lang="es-ES" dirty="0"/>
          </a:p>
        </p:txBody>
      </p:sp>
    </p:spTree>
    <p:extLst>
      <p:ext uri="{BB962C8B-B14F-4D97-AF65-F5344CB8AC3E}">
        <p14:creationId xmlns:p14="http://schemas.microsoft.com/office/powerpoint/2010/main" val="248708895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t="1000" r="1000" b="1000"/>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422325248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t="1000" r="1000" b="1000"/>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51735582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t="1000" r="1000" b="1000"/>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625899018"/>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t="1000" r="1000" b="1000"/>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973331969"/>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t="1000" r="1000" b="1000"/>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142243852"/>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7.gif"/></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3.png"/><Relationship Id="rId7"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9.png"/><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34.png"/><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26.png"/><Relationship Id="rId7" Type="http://schemas.openxmlformats.org/officeDocument/2006/relationships/image" Target="../media/image39.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7" Type="http://schemas.openxmlformats.org/officeDocument/2006/relationships/image" Target="../media/image35.jpe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2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53.pn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3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1.xml"/></Relationships>
</file>

<file path=ppt/slides/_rels/slide3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27" name="26 CuadroTexto"/>
          <p:cNvSpPr txBox="1"/>
          <p:nvPr/>
        </p:nvSpPr>
        <p:spPr>
          <a:xfrm>
            <a:off x="152400" y="3521122"/>
            <a:ext cx="6451600" cy="523220"/>
          </a:xfrm>
          <a:prstGeom prst="rect">
            <a:avLst/>
          </a:prstGeom>
          <a:noFill/>
        </p:spPr>
        <p:txBody>
          <a:bodyPr wrap="square" rtlCol="0">
            <a:spAutoFit/>
          </a:bodyPr>
          <a:lstStyle/>
          <a:p>
            <a:pPr algn="ctr"/>
            <a:r>
              <a:rPr lang="es-ES" sz="2800" b="1" dirty="0" smtClean="0">
                <a:solidFill>
                  <a:schemeClr val="bg1"/>
                </a:solidFill>
                <a:effectLst>
                  <a:outerShdw blurRad="38100" dist="38100" dir="2700000" algn="tl">
                    <a:srgbClr val="000000">
                      <a:alpha val="43137"/>
                    </a:srgbClr>
                  </a:outerShdw>
                  <a:reflection blurRad="6350" stA="60000" endA="900" endPos="58000" dir="5400000" sy="-100000" algn="bl" rotWithShape="0"/>
                </a:effectLst>
                <a:latin typeface="+mj-lt"/>
              </a:rPr>
              <a:t>VI. EL ENLACE QUÍMICO</a:t>
            </a:r>
            <a:endParaRPr lang="es-ES" sz="2800" b="1" dirty="0">
              <a:solidFill>
                <a:schemeClr val="bg1"/>
              </a:solidFill>
              <a:effectLst>
                <a:outerShdw blurRad="38100" dist="38100" dir="2700000" algn="tl">
                  <a:srgbClr val="000000">
                    <a:alpha val="43137"/>
                  </a:srgbClr>
                </a:outerShdw>
                <a:reflection blurRad="6350" stA="60000" endA="900" endPos="58000" dir="5400000" sy="-100000" algn="bl" rotWithShape="0"/>
              </a:effectLst>
              <a:latin typeface="+mj-lt"/>
            </a:endParaRPr>
          </a:p>
        </p:txBody>
      </p:sp>
      <p:pic>
        <p:nvPicPr>
          <p:cNvPr id="1026" name="Picture 2" descr="Enlac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9575" y="4305300"/>
            <a:ext cx="34290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800511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2</a:t>
            </a:fld>
            <a:endParaRPr lang="es-ES" dirty="0">
              <a:solidFill>
                <a:schemeClr val="accent6">
                  <a:lumMod val="50000"/>
                </a:schemeClr>
              </a:solidFill>
              <a:latin typeface="+mj-lt"/>
            </a:endParaRPr>
          </a:p>
        </p:txBody>
      </p:sp>
      <p:sp>
        <p:nvSpPr>
          <p:cNvPr id="18" name="17 CuadroTexto"/>
          <p:cNvSpPr txBox="1"/>
          <p:nvPr/>
        </p:nvSpPr>
        <p:spPr>
          <a:xfrm>
            <a:off x="1841500" y="399197"/>
            <a:ext cx="5499100" cy="276999"/>
          </a:xfrm>
          <a:prstGeom prst="rect">
            <a:avLst/>
          </a:prstGeom>
          <a:noFill/>
        </p:spPr>
        <p:txBody>
          <a:bodyPr wrap="square" lIns="0" tIns="0" rIns="0" bIns="0" rtlCol="0">
            <a:spAutoFit/>
          </a:bodyPr>
          <a:lstStyle/>
          <a:p>
            <a:pPr algn="ctr"/>
            <a:r>
              <a:rPr lang="es-ES" b="1" dirty="0" smtClean="0">
                <a:solidFill>
                  <a:srgbClr val="C00000"/>
                </a:solidFill>
                <a:latin typeface="+mj-lt"/>
              </a:rPr>
              <a:t>Índice</a:t>
            </a:r>
            <a:endParaRPr lang="es-ES" b="1" dirty="0">
              <a:solidFill>
                <a:srgbClr val="C00000"/>
              </a:solidFill>
              <a:latin typeface="+mj-lt"/>
            </a:endParaRPr>
          </a:p>
        </p:txBody>
      </p:sp>
      <p:sp>
        <p:nvSpPr>
          <p:cNvPr id="19" name="18 CuadroTexto"/>
          <p:cNvSpPr txBox="1"/>
          <p:nvPr/>
        </p:nvSpPr>
        <p:spPr>
          <a:xfrm>
            <a:off x="2489579" y="2370161"/>
            <a:ext cx="3634328" cy="1477328"/>
          </a:xfrm>
          <a:prstGeom prst="rect">
            <a:avLst/>
          </a:prstGeom>
          <a:noFill/>
        </p:spPr>
        <p:txBody>
          <a:bodyPr wrap="none" rtlCol="0">
            <a:spAutoFit/>
          </a:bodyPr>
          <a:lstStyle/>
          <a:p>
            <a:pPr marL="342900" indent="-342900">
              <a:buAutoNum type="arabicPeriod"/>
            </a:pPr>
            <a:r>
              <a:rPr lang="es-ES" dirty="0" smtClean="0">
                <a:latin typeface="+mj-lt"/>
              </a:rPr>
              <a:t>Naturaleza del enlace químico</a:t>
            </a:r>
          </a:p>
          <a:p>
            <a:pPr marL="342900" indent="-342900">
              <a:buAutoNum type="arabicPeriod"/>
            </a:pPr>
            <a:r>
              <a:rPr lang="es-ES" dirty="0" smtClean="0">
                <a:latin typeface="+mj-lt"/>
              </a:rPr>
              <a:t>Enlace iónico</a:t>
            </a:r>
          </a:p>
          <a:p>
            <a:pPr marL="342900" indent="-342900">
              <a:buAutoNum type="arabicPeriod"/>
            </a:pPr>
            <a:r>
              <a:rPr lang="es-ES" dirty="0" smtClean="0">
                <a:latin typeface="+mj-lt"/>
              </a:rPr>
              <a:t>Enlace covalente</a:t>
            </a:r>
          </a:p>
          <a:p>
            <a:pPr marL="342900" indent="-342900">
              <a:buAutoNum type="arabicPeriod"/>
            </a:pPr>
            <a:r>
              <a:rPr lang="es-ES" dirty="0" smtClean="0">
                <a:latin typeface="+mj-lt"/>
              </a:rPr>
              <a:t>Fuerzas intermoleculares</a:t>
            </a:r>
          </a:p>
          <a:p>
            <a:pPr marL="342900" indent="-342900">
              <a:buAutoNum type="arabicPeriod"/>
            </a:pPr>
            <a:r>
              <a:rPr lang="es-ES" dirty="0" smtClean="0">
                <a:latin typeface="+mj-lt"/>
              </a:rPr>
              <a:t>Enlace metálico</a:t>
            </a:r>
          </a:p>
        </p:txBody>
      </p:sp>
      <p:sp>
        <p:nvSpPr>
          <p:cNvPr id="6" name="5 CuadroTexto"/>
          <p:cNvSpPr txBox="1"/>
          <p:nvPr/>
        </p:nvSpPr>
        <p:spPr>
          <a:xfrm>
            <a:off x="1841500" y="109182"/>
            <a:ext cx="5499100" cy="284518"/>
          </a:xfrm>
          <a:prstGeom prst="rect">
            <a:avLst/>
          </a:prstGeom>
          <a:noFill/>
        </p:spPr>
        <p:txBody>
          <a:bodyPr wrap="square" lIns="0" tIns="0" rIns="0" bIns="0" rtlCol="0">
            <a:spAutoFit/>
          </a:bodyPr>
          <a:lstStyle/>
          <a:p>
            <a:pPr algn="ctr"/>
            <a:r>
              <a:rPr lang="es-ES" b="1" dirty="0" smtClean="0">
                <a:solidFill>
                  <a:schemeClr val="accent1">
                    <a:lumMod val="75000"/>
                  </a:schemeClr>
                </a:solidFill>
              </a:rPr>
              <a:t>VI. EL ENLACE QUÍMICO</a:t>
            </a:r>
            <a:endParaRPr lang="es-ES" b="1" dirty="0">
              <a:solidFill>
                <a:schemeClr val="accent1">
                  <a:lumMod val="75000"/>
                </a:schemeClr>
              </a:solidFill>
            </a:endParaRPr>
          </a:p>
        </p:txBody>
      </p:sp>
    </p:spTree>
    <p:extLst>
      <p:ext uri="{BB962C8B-B14F-4D97-AF65-F5344CB8AC3E}">
        <p14:creationId xmlns:p14="http://schemas.microsoft.com/office/powerpoint/2010/main" val="85674429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28800" y="381001"/>
            <a:ext cx="55372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1</a:t>
            </a:r>
            <a:r>
              <a:rPr lang="es-ES" b="1" dirty="0" smtClean="0">
                <a:solidFill>
                  <a:srgbClr val="C00000"/>
                </a:solidFill>
                <a:latin typeface="+mj-lt"/>
              </a:rPr>
              <a:t> Naturaleza del enlace químico</a:t>
            </a:r>
            <a:endParaRPr lang="es-ES" b="1" dirty="0">
              <a:solidFill>
                <a:srgbClr val="C00000"/>
              </a:solidFill>
              <a:latin typeface="+mj-lt"/>
            </a:endParaRPr>
          </a:p>
        </p:txBody>
      </p:sp>
      <p:sp>
        <p:nvSpPr>
          <p:cNvPr id="6" name="5 CuadroTexto"/>
          <p:cNvSpPr txBox="1"/>
          <p:nvPr/>
        </p:nvSpPr>
        <p:spPr>
          <a:xfrm>
            <a:off x="420806" y="2820157"/>
            <a:ext cx="3427294" cy="369332"/>
          </a:xfrm>
          <a:prstGeom prst="rect">
            <a:avLst/>
          </a:prstGeom>
          <a:noFill/>
        </p:spPr>
        <p:txBody>
          <a:bodyPr wrap="square" rtlCol="0">
            <a:spAutoFit/>
          </a:bodyPr>
          <a:lstStyle/>
          <a:p>
            <a:r>
              <a:rPr lang="es-ES" b="1" dirty="0" smtClean="0">
                <a:solidFill>
                  <a:srgbClr val="C00000"/>
                </a:solidFill>
                <a:latin typeface="+mj-lt"/>
              </a:rPr>
              <a:t>1.1. </a:t>
            </a:r>
            <a:r>
              <a:rPr lang="es-ES" b="1" dirty="0" smtClean="0">
                <a:solidFill>
                  <a:srgbClr val="00B050"/>
                </a:solidFill>
                <a:latin typeface="+mj-lt"/>
              </a:rPr>
              <a:t>Naturaleza de los enlaces</a:t>
            </a:r>
          </a:p>
        </p:txBody>
      </p:sp>
      <p:sp>
        <p:nvSpPr>
          <p:cNvPr id="2" name="1 CuadroTexto"/>
          <p:cNvSpPr txBox="1"/>
          <p:nvPr/>
        </p:nvSpPr>
        <p:spPr>
          <a:xfrm>
            <a:off x="520700" y="1054100"/>
            <a:ext cx="8128000" cy="1477328"/>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marL="355600" indent="-355600" algn="just">
              <a:buFont typeface="Wingdings"/>
              <a:buChar char="F"/>
            </a:pPr>
            <a:r>
              <a:rPr lang="es-ES" dirty="0" smtClean="0"/>
              <a:t>Un </a:t>
            </a:r>
            <a:r>
              <a:rPr lang="es-ES" dirty="0" smtClean="0">
                <a:solidFill>
                  <a:srgbClr val="0070C0"/>
                </a:solidFill>
                <a:effectLst>
                  <a:outerShdw blurRad="38100" dist="38100" dir="2700000" algn="tl">
                    <a:srgbClr val="000000">
                      <a:alpha val="43137"/>
                    </a:srgbClr>
                  </a:outerShdw>
                </a:effectLst>
              </a:rPr>
              <a:t>átomo es estable </a:t>
            </a:r>
            <a:r>
              <a:rPr lang="es-ES" dirty="0" smtClean="0"/>
              <a:t>cuando </a:t>
            </a:r>
            <a:r>
              <a:rPr lang="es-ES" dirty="0" smtClean="0">
                <a:solidFill>
                  <a:srgbClr val="0070C0"/>
                </a:solidFill>
                <a:effectLst>
                  <a:outerShdw blurRad="38100" dist="38100" dir="2700000" algn="tl">
                    <a:srgbClr val="000000">
                      <a:alpha val="43137"/>
                    </a:srgbClr>
                  </a:outerShdw>
                </a:effectLst>
              </a:rPr>
              <a:t>su última capa está completa </a:t>
            </a:r>
            <a:r>
              <a:rPr lang="es-ES" dirty="0" smtClean="0"/>
              <a:t>(</a:t>
            </a:r>
            <a:r>
              <a:rPr lang="es-ES" dirty="0" smtClean="0">
                <a:solidFill>
                  <a:srgbClr val="FF0000"/>
                </a:solidFill>
                <a:effectLst>
                  <a:outerShdw blurRad="38100" dist="38100" dir="2700000" algn="tl">
                    <a:srgbClr val="000000">
                      <a:alpha val="43137"/>
                    </a:srgbClr>
                  </a:outerShdw>
                </a:effectLst>
              </a:rPr>
              <a:t>regla del octeto</a:t>
            </a:r>
            <a:r>
              <a:rPr lang="es-ES" dirty="0" smtClean="0"/>
              <a:t>).</a:t>
            </a:r>
          </a:p>
          <a:p>
            <a:pPr marL="355600" indent="-355600" algn="just">
              <a:buFont typeface="Wingdings"/>
              <a:buChar char="F"/>
            </a:pPr>
            <a:endParaRPr lang="es-ES" dirty="0">
              <a:solidFill>
                <a:srgbClr val="0070C0"/>
              </a:solidFill>
              <a:effectLst>
                <a:outerShdw blurRad="38100" dist="38100" dir="2700000" algn="tl">
                  <a:srgbClr val="000000">
                    <a:alpha val="43137"/>
                  </a:srgbClr>
                </a:outerShdw>
              </a:effectLst>
            </a:endParaRPr>
          </a:p>
          <a:p>
            <a:pPr marL="355600" indent="-355600" algn="just">
              <a:buFont typeface="Wingdings"/>
              <a:buChar char="F"/>
            </a:pPr>
            <a:r>
              <a:rPr lang="es-ES" dirty="0" smtClean="0"/>
              <a:t>Los átomos se enlazan formando compuestos con el fin de adquirir conjuntamente configuraciones electrónicas estables. </a:t>
            </a:r>
            <a:endParaRPr lang="es-ES" dirty="0"/>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4808"/>
          <a:stretch/>
        </p:blipFill>
        <p:spPr bwMode="auto">
          <a:xfrm>
            <a:off x="673100" y="3365500"/>
            <a:ext cx="3279228"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uadroTexto"/>
          <p:cNvSpPr txBox="1"/>
          <p:nvPr/>
        </p:nvSpPr>
        <p:spPr>
          <a:xfrm>
            <a:off x="4152900" y="3378200"/>
            <a:ext cx="4521200" cy="2308324"/>
          </a:xfrm>
          <a:prstGeom prst="rect">
            <a:avLst/>
          </a:prstGeom>
          <a:noFill/>
        </p:spPr>
        <p:txBody>
          <a:bodyPr wrap="square" rtlCol="0">
            <a:spAutoFit/>
          </a:bodyPr>
          <a:lstStyle/>
          <a:p>
            <a:pPr marL="355600" indent="-355600" algn="just">
              <a:buFont typeface="Wingdings"/>
              <a:buChar char="F"/>
            </a:pPr>
            <a:r>
              <a:rPr lang="es-ES" dirty="0" smtClean="0">
                <a:sym typeface="Wingdings"/>
              </a:rPr>
              <a:t>Cuando la repulsión entre los núcleos </a:t>
            </a:r>
            <a:r>
              <a:rPr lang="es-ES" b="1" dirty="0" smtClean="0">
                <a:solidFill>
                  <a:srgbClr val="00B050"/>
                </a:solidFill>
                <a:effectLst>
                  <a:outerShdw blurRad="38100" dist="38100" dir="2700000" algn="tl">
                    <a:srgbClr val="000000">
                      <a:alpha val="43137"/>
                    </a:srgbClr>
                  </a:outerShdw>
                </a:effectLst>
                <a:sym typeface="Wingdings"/>
              </a:rPr>
              <a:t>se iguala </a:t>
            </a:r>
            <a:r>
              <a:rPr lang="es-ES" dirty="0" smtClean="0">
                <a:sym typeface="Wingdings"/>
              </a:rPr>
              <a:t>a la fuerza de atracción entre los núcleos y las nubes electrónicas, se forma un </a:t>
            </a:r>
            <a:r>
              <a:rPr lang="es-ES" b="1" dirty="0" smtClean="0">
                <a:solidFill>
                  <a:srgbClr val="FF0000"/>
                </a:solidFill>
                <a:effectLst>
                  <a:outerShdw blurRad="38100" dist="38100" dir="2700000" algn="tl">
                    <a:srgbClr val="000000">
                      <a:alpha val="43137"/>
                    </a:srgbClr>
                  </a:outerShdw>
                </a:effectLst>
                <a:sym typeface="Wingdings"/>
              </a:rPr>
              <a:t>enlace</a:t>
            </a:r>
            <a:r>
              <a:rPr lang="es-ES" dirty="0" smtClean="0">
                <a:sym typeface="Wingdings"/>
              </a:rPr>
              <a:t>.</a:t>
            </a:r>
          </a:p>
          <a:p>
            <a:pPr marL="355600" indent="-355600" algn="just">
              <a:buFont typeface="Wingdings"/>
              <a:buChar char="F"/>
            </a:pPr>
            <a:endParaRPr lang="es-ES" dirty="0" smtClean="0">
              <a:sym typeface="Wingdings"/>
            </a:endParaRPr>
          </a:p>
          <a:p>
            <a:pPr marL="355600" indent="-355600" algn="just">
              <a:buFont typeface="Wingdings"/>
              <a:buChar char="F"/>
            </a:pPr>
            <a:r>
              <a:rPr lang="es-ES" dirty="0" smtClean="0">
                <a:sym typeface="Wingdings"/>
              </a:rPr>
              <a:t>Ambas fuerzas determinan la distancia de equilibrio (</a:t>
            </a:r>
            <a:r>
              <a:rPr lang="es-ES" b="1" dirty="0" smtClean="0">
                <a:solidFill>
                  <a:srgbClr val="0070C0"/>
                </a:solidFill>
                <a:sym typeface="Wingdings"/>
              </a:rPr>
              <a:t>longitud o distancia de enlace</a:t>
            </a:r>
            <a:r>
              <a:rPr lang="es-ES" dirty="0" smtClean="0">
                <a:sym typeface="Wingdings"/>
              </a:rPr>
              <a:t>).</a:t>
            </a:r>
          </a:p>
        </p:txBody>
      </p:sp>
      <p:sp>
        <p:nvSpPr>
          <p:cNvPr id="5" name="4 CuadroTexto"/>
          <p:cNvSpPr txBox="1"/>
          <p:nvPr/>
        </p:nvSpPr>
        <p:spPr>
          <a:xfrm>
            <a:off x="4330700" y="5778500"/>
            <a:ext cx="4267200" cy="646331"/>
          </a:xfrm>
          <a:prstGeom prst="rect">
            <a:avLst/>
          </a:prstGeom>
          <a:solidFill>
            <a:srgbClr val="CCFF99"/>
          </a:solidFill>
          <a:effectLst>
            <a:outerShdw blurRad="50800" dist="38100" dir="18900000" algn="bl" rotWithShape="0">
              <a:prstClr val="black">
                <a:alpha val="40000"/>
              </a:prstClr>
            </a:outerShdw>
          </a:effectLst>
        </p:spPr>
        <p:txBody>
          <a:bodyPr wrap="square" rtlCol="0">
            <a:spAutoFit/>
          </a:bodyPr>
          <a:lstStyle/>
          <a:p>
            <a:pPr algn="ctr"/>
            <a:r>
              <a:rPr lang="es-ES" dirty="0" smtClean="0"/>
              <a:t>La naturaleza del enlace es siempre </a:t>
            </a:r>
            <a:r>
              <a:rPr lang="es-ES" b="1" dirty="0" smtClean="0">
                <a:solidFill>
                  <a:srgbClr val="C00000"/>
                </a:solidFill>
                <a:effectLst>
                  <a:outerShdw blurRad="38100" dist="38100" dir="2700000" algn="tl">
                    <a:srgbClr val="000000">
                      <a:alpha val="43137"/>
                    </a:srgbClr>
                  </a:outerShdw>
                </a:effectLst>
              </a:rPr>
              <a:t>electrostática</a:t>
            </a:r>
            <a:r>
              <a:rPr lang="es-ES" dirty="0" smtClean="0"/>
              <a:t>.</a:t>
            </a:r>
            <a:endParaRPr lang="es-ES" dirty="0"/>
          </a:p>
        </p:txBody>
      </p:sp>
      <p:sp>
        <p:nvSpPr>
          <p:cNvPr id="10"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3</a:t>
            </a:fld>
            <a:endParaRPr lang="es-ES" dirty="0">
              <a:solidFill>
                <a:schemeClr val="accent6">
                  <a:lumMod val="50000"/>
                </a:schemeClr>
              </a:solidFill>
              <a:latin typeface="+mj-lt"/>
            </a:endParaRPr>
          </a:p>
        </p:txBody>
      </p:sp>
      <p:sp>
        <p:nvSpPr>
          <p:cNvPr id="11" name="10 CuadroTexto"/>
          <p:cNvSpPr txBox="1"/>
          <p:nvPr/>
        </p:nvSpPr>
        <p:spPr>
          <a:xfrm>
            <a:off x="1841500" y="109182"/>
            <a:ext cx="5499100" cy="284518"/>
          </a:xfrm>
          <a:prstGeom prst="rect">
            <a:avLst/>
          </a:prstGeom>
          <a:noFill/>
        </p:spPr>
        <p:txBody>
          <a:bodyPr wrap="square" lIns="0" tIns="0" rIns="0" bIns="0" rtlCol="0">
            <a:spAutoFit/>
          </a:bodyPr>
          <a:lstStyle/>
          <a:p>
            <a:pPr algn="ctr"/>
            <a:r>
              <a:rPr lang="es-ES" b="1" dirty="0" smtClean="0">
                <a:solidFill>
                  <a:schemeClr val="accent1">
                    <a:lumMod val="75000"/>
                  </a:schemeClr>
                </a:solidFill>
              </a:rPr>
              <a:t>VI. EL ENLACE QUÍMICO</a:t>
            </a:r>
            <a:endParaRPr lang="es-ES" b="1" dirty="0">
              <a:solidFill>
                <a:schemeClr val="accent1">
                  <a:lumMod val="75000"/>
                </a:schemeClr>
              </a:solidFill>
            </a:endParaRPr>
          </a:p>
        </p:txBody>
      </p:sp>
    </p:spTree>
    <p:extLst>
      <p:ext uri="{BB962C8B-B14F-4D97-AF65-F5344CB8AC3E}">
        <p14:creationId xmlns:p14="http://schemas.microsoft.com/office/powerpoint/2010/main" val="344781120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5 CuadroTexto"/>
          <p:cNvSpPr txBox="1"/>
          <p:nvPr/>
        </p:nvSpPr>
        <p:spPr>
          <a:xfrm>
            <a:off x="319206" y="877057"/>
            <a:ext cx="3427294" cy="369332"/>
          </a:xfrm>
          <a:prstGeom prst="rect">
            <a:avLst/>
          </a:prstGeom>
          <a:noFill/>
        </p:spPr>
        <p:txBody>
          <a:bodyPr wrap="square" rtlCol="0">
            <a:spAutoFit/>
          </a:bodyPr>
          <a:lstStyle/>
          <a:p>
            <a:r>
              <a:rPr lang="es-ES" b="1" dirty="0" smtClean="0">
                <a:solidFill>
                  <a:srgbClr val="C00000"/>
                </a:solidFill>
                <a:latin typeface="+mj-lt"/>
              </a:rPr>
              <a:t>1.2. </a:t>
            </a:r>
            <a:r>
              <a:rPr lang="es-ES" b="1" dirty="0" smtClean="0">
                <a:solidFill>
                  <a:srgbClr val="00B050"/>
                </a:solidFill>
                <a:latin typeface="+mj-lt"/>
              </a:rPr>
              <a:t>Tipos de enlace</a:t>
            </a:r>
          </a:p>
        </p:txBody>
      </p:sp>
      <p:graphicFrame>
        <p:nvGraphicFramePr>
          <p:cNvPr id="48" name="47 Diagrama"/>
          <p:cNvGraphicFramePr/>
          <p:nvPr>
            <p:extLst>
              <p:ext uri="{D42A27DB-BD31-4B8C-83A1-F6EECF244321}">
                <p14:modId xmlns:p14="http://schemas.microsoft.com/office/powerpoint/2010/main" val="1414489673"/>
              </p:ext>
            </p:extLst>
          </p:nvPr>
        </p:nvGraphicFramePr>
        <p:xfrm>
          <a:off x="1181100" y="1460500"/>
          <a:ext cx="7442200" cy="44069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9" name="48 CuadroTexto"/>
          <p:cNvSpPr txBox="1"/>
          <p:nvPr/>
        </p:nvSpPr>
        <p:spPr>
          <a:xfrm>
            <a:off x="3810000" y="2184400"/>
            <a:ext cx="1645643" cy="307777"/>
          </a:xfrm>
          <a:prstGeom prst="rect">
            <a:avLst/>
          </a:prstGeom>
          <a:solidFill>
            <a:schemeClr val="bg1"/>
          </a:solidFill>
        </p:spPr>
        <p:txBody>
          <a:bodyPr wrap="none" rtlCol="0">
            <a:spAutoFit/>
          </a:bodyPr>
          <a:lstStyle/>
          <a:p>
            <a:r>
              <a:rPr lang="es-ES" sz="1400" dirty="0"/>
              <a:t>s</a:t>
            </a:r>
            <a:r>
              <a:rPr lang="es-ES" sz="1400" dirty="0" smtClean="0"/>
              <a:t>e caracterizan por</a:t>
            </a:r>
            <a:endParaRPr lang="es-ES" sz="1400" dirty="0"/>
          </a:p>
        </p:txBody>
      </p:sp>
      <p:sp>
        <p:nvSpPr>
          <p:cNvPr id="50" name="49 CuadroTexto"/>
          <p:cNvSpPr txBox="1"/>
          <p:nvPr/>
        </p:nvSpPr>
        <p:spPr>
          <a:xfrm>
            <a:off x="1752600" y="3632200"/>
            <a:ext cx="843501" cy="307777"/>
          </a:xfrm>
          <a:prstGeom prst="rect">
            <a:avLst/>
          </a:prstGeom>
          <a:solidFill>
            <a:schemeClr val="bg1"/>
          </a:solidFill>
        </p:spPr>
        <p:txBody>
          <a:bodyPr wrap="none" rtlCol="0">
            <a:spAutoFit/>
          </a:bodyPr>
          <a:lstStyle/>
          <a:p>
            <a:r>
              <a:rPr lang="es-ES" sz="1400" dirty="0"/>
              <a:t>s</a:t>
            </a:r>
            <a:r>
              <a:rPr lang="es-ES" sz="1400" dirty="0" smtClean="0"/>
              <a:t>e llama</a:t>
            </a:r>
            <a:endParaRPr lang="es-ES" sz="1400" dirty="0"/>
          </a:p>
        </p:txBody>
      </p:sp>
      <p:sp>
        <p:nvSpPr>
          <p:cNvPr id="51" name="50 CuadroTexto"/>
          <p:cNvSpPr txBox="1"/>
          <p:nvPr/>
        </p:nvSpPr>
        <p:spPr>
          <a:xfrm>
            <a:off x="4241800" y="3632200"/>
            <a:ext cx="843501" cy="307777"/>
          </a:xfrm>
          <a:prstGeom prst="rect">
            <a:avLst/>
          </a:prstGeom>
          <a:solidFill>
            <a:schemeClr val="bg1"/>
          </a:solidFill>
        </p:spPr>
        <p:txBody>
          <a:bodyPr wrap="none" rtlCol="0">
            <a:spAutoFit/>
          </a:bodyPr>
          <a:lstStyle/>
          <a:p>
            <a:r>
              <a:rPr lang="es-ES" sz="1400" dirty="0"/>
              <a:t>s</a:t>
            </a:r>
            <a:r>
              <a:rPr lang="es-ES" sz="1400" dirty="0" smtClean="0"/>
              <a:t>e llama</a:t>
            </a:r>
            <a:endParaRPr lang="es-ES" sz="1400" dirty="0"/>
          </a:p>
        </p:txBody>
      </p:sp>
      <p:sp>
        <p:nvSpPr>
          <p:cNvPr id="52" name="51 CuadroTexto"/>
          <p:cNvSpPr txBox="1"/>
          <p:nvPr/>
        </p:nvSpPr>
        <p:spPr>
          <a:xfrm>
            <a:off x="6667500" y="3632200"/>
            <a:ext cx="843501" cy="307777"/>
          </a:xfrm>
          <a:prstGeom prst="rect">
            <a:avLst/>
          </a:prstGeom>
          <a:solidFill>
            <a:schemeClr val="bg1"/>
          </a:solidFill>
        </p:spPr>
        <p:txBody>
          <a:bodyPr wrap="none" rtlCol="0">
            <a:spAutoFit/>
          </a:bodyPr>
          <a:lstStyle/>
          <a:p>
            <a:r>
              <a:rPr lang="es-ES" sz="1400" dirty="0"/>
              <a:t>s</a:t>
            </a:r>
            <a:r>
              <a:rPr lang="es-ES" sz="1400" dirty="0" smtClean="0"/>
              <a:t>e llama</a:t>
            </a:r>
            <a:endParaRPr lang="es-ES" sz="1400" dirty="0"/>
          </a:p>
        </p:txBody>
      </p:sp>
      <p:sp>
        <p:nvSpPr>
          <p:cNvPr id="53" name="52 CuadroTexto"/>
          <p:cNvSpPr txBox="1"/>
          <p:nvPr/>
        </p:nvSpPr>
        <p:spPr>
          <a:xfrm>
            <a:off x="304800" y="4889500"/>
            <a:ext cx="2222500" cy="307777"/>
          </a:xfrm>
          <a:prstGeom prst="rect">
            <a:avLst/>
          </a:prstGeom>
          <a:solidFill>
            <a:schemeClr val="bg1"/>
          </a:solidFill>
        </p:spPr>
        <p:txBody>
          <a:bodyPr wrap="square" rtlCol="0">
            <a:spAutoFit/>
          </a:bodyPr>
          <a:lstStyle/>
          <a:p>
            <a:pPr algn="ctr"/>
            <a:r>
              <a:rPr lang="es-ES" sz="1400" dirty="0"/>
              <a:t>s</a:t>
            </a:r>
            <a:r>
              <a:rPr lang="es-ES" sz="1400" dirty="0" smtClean="0"/>
              <a:t>e debe a la  unión entre</a:t>
            </a:r>
            <a:endParaRPr lang="es-ES" sz="1400" dirty="0"/>
          </a:p>
        </p:txBody>
      </p:sp>
      <p:sp>
        <p:nvSpPr>
          <p:cNvPr id="56" name="55 CuadroTexto"/>
          <p:cNvSpPr txBox="1"/>
          <p:nvPr/>
        </p:nvSpPr>
        <p:spPr>
          <a:xfrm>
            <a:off x="2730500" y="4902200"/>
            <a:ext cx="2222500" cy="307777"/>
          </a:xfrm>
          <a:prstGeom prst="rect">
            <a:avLst/>
          </a:prstGeom>
          <a:solidFill>
            <a:schemeClr val="bg1"/>
          </a:solidFill>
        </p:spPr>
        <p:txBody>
          <a:bodyPr wrap="square" rtlCol="0">
            <a:spAutoFit/>
          </a:bodyPr>
          <a:lstStyle/>
          <a:p>
            <a:pPr algn="ctr"/>
            <a:r>
              <a:rPr lang="es-ES" sz="1400" dirty="0"/>
              <a:t>s</a:t>
            </a:r>
            <a:r>
              <a:rPr lang="es-ES" sz="1400" dirty="0" smtClean="0"/>
              <a:t>e debe a la  unión entre</a:t>
            </a:r>
            <a:endParaRPr lang="es-ES" sz="1400" dirty="0"/>
          </a:p>
        </p:txBody>
      </p:sp>
      <p:sp>
        <p:nvSpPr>
          <p:cNvPr id="57" name="56 CuadroTexto"/>
          <p:cNvSpPr txBox="1"/>
          <p:nvPr/>
        </p:nvSpPr>
        <p:spPr>
          <a:xfrm>
            <a:off x="5194300" y="4889500"/>
            <a:ext cx="2222500" cy="307777"/>
          </a:xfrm>
          <a:prstGeom prst="rect">
            <a:avLst/>
          </a:prstGeom>
          <a:solidFill>
            <a:schemeClr val="bg1"/>
          </a:solidFill>
        </p:spPr>
        <p:txBody>
          <a:bodyPr wrap="square" rtlCol="0">
            <a:spAutoFit/>
          </a:bodyPr>
          <a:lstStyle/>
          <a:p>
            <a:pPr algn="ctr"/>
            <a:r>
              <a:rPr lang="es-ES" sz="1400" dirty="0"/>
              <a:t>s</a:t>
            </a:r>
            <a:r>
              <a:rPr lang="es-ES" sz="1400" dirty="0" smtClean="0"/>
              <a:t>e debe a la  unión entre</a:t>
            </a:r>
            <a:endParaRPr lang="es-ES" sz="1400" dirty="0"/>
          </a:p>
        </p:txBody>
      </p:sp>
      <p:sp>
        <p:nvSpPr>
          <p:cNvPr id="14" name="13 CuadroTexto"/>
          <p:cNvSpPr txBox="1"/>
          <p:nvPr/>
        </p:nvSpPr>
        <p:spPr>
          <a:xfrm>
            <a:off x="1828800" y="381001"/>
            <a:ext cx="55372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1</a:t>
            </a:r>
            <a:r>
              <a:rPr lang="es-ES" b="1" dirty="0" smtClean="0">
                <a:solidFill>
                  <a:srgbClr val="C00000"/>
                </a:solidFill>
                <a:latin typeface="+mj-lt"/>
              </a:rPr>
              <a:t> Naturaleza del enlace químico</a:t>
            </a:r>
            <a:endParaRPr lang="es-ES" b="1" dirty="0">
              <a:solidFill>
                <a:srgbClr val="C00000"/>
              </a:solidFill>
              <a:latin typeface="+mj-lt"/>
            </a:endParaRPr>
          </a:p>
        </p:txBody>
      </p:sp>
      <p:sp>
        <p:nvSpPr>
          <p:cNvPr id="15"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4</a:t>
            </a:fld>
            <a:endParaRPr lang="es-ES" dirty="0">
              <a:solidFill>
                <a:schemeClr val="accent6">
                  <a:lumMod val="50000"/>
                </a:schemeClr>
              </a:solidFill>
              <a:latin typeface="+mj-lt"/>
            </a:endParaRPr>
          </a:p>
        </p:txBody>
      </p:sp>
      <p:sp>
        <p:nvSpPr>
          <p:cNvPr id="16" name="15 CuadroTexto"/>
          <p:cNvSpPr txBox="1"/>
          <p:nvPr/>
        </p:nvSpPr>
        <p:spPr>
          <a:xfrm>
            <a:off x="1841500" y="109182"/>
            <a:ext cx="5499100" cy="284518"/>
          </a:xfrm>
          <a:prstGeom prst="rect">
            <a:avLst/>
          </a:prstGeom>
          <a:noFill/>
        </p:spPr>
        <p:txBody>
          <a:bodyPr wrap="square" lIns="0" tIns="0" rIns="0" bIns="0" rtlCol="0">
            <a:spAutoFit/>
          </a:bodyPr>
          <a:lstStyle/>
          <a:p>
            <a:pPr algn="ctr"/>
            <a:r>
              <a:rPr lang="es-ES" b="1" dirty="0" smtClean="0">
                <a:solidFill>
                  <a:schemeClr val="accent1">
                    <a:lumMod val="75000"/>
                  </a:schemeClr>
                </a:solidFill>
              </a:rPr>
              <a:t>VI. EL ENLACE QUÍMICO</a:t>
            </a:r>
            <a:endParaRPr lang="es-ES" b="1" dirty="0">
              <a:solidFill>
                <a:schemeClr val="accent1">
                  <a:lumMod val="75000"/>
                </a:schemeClr>
              </a:solidFill>
            </a:endParaRPr>
          </a:p>
        </p:txBody>
      </p:sp>
    </p:spTree>
    <p:extLst>
      <p:ext uri="{BB962C8B-B14F-4D97-AF65-F5344CB8AC3E}">
        <p14:creationId xmlns:p14="http://schemas.microsoft.com/office/powerpoint/2010/main" val="323143308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5 CuadroTexto"/>
          <p:cNvSpPr txBox="1"/>
          <p:nvPr/>
        </p:nvSpPr>
        <p:spPr>
          <a:xfrm>
            <a:off x="331906" y="851657"/>
            <a:ext cx="3427294" cy="369332"/>
          </a:xfrm>
          <a:prstGeom prst="rect">
            <a:avLst/>
          </a:prstGeom>
          <a:noFill/>
        </p:spPr>
        <p:txBody>
          <a:bodyPr wrap="square" rtlCol="0">
            <a:spAutoFit/>
          </a:bodyPr>
          <a:lstStyle/>
          <a:p>
            <a:r>
              <a:rPr lang="es-ES" b="1" dirty="0" smtClean="0">
                <a:solidFill>
                  <a:srgbClr val="C00000"/>
                </a:solidFill>
                <a:latin typeface="+mj-lt"/>
              </a:rPr>
              <a:t>1.2. </a:t>
            </a:r>
            <a:r>
              <a:rPr lang="es-ES" b="1" dirty="0" smtClean="0">
                <a:solidFill>
                  <a:srgbClr val="00B050"/>
                </a:solidFill>
                <a:latin typeface="+mj-lt"/>
              </a:rPr>
              <a:t>Tipos de enlace</a:t>
            </a:r>
          </a:p>
        </p:txBody>
      </p:sp>
      <p:graphicFrame>
        <p:nvGraphicFramePr>
          <p:cNvPr id="2" name="1 Diagrama"/>
          <p:cNvGraphicFramePr/>
          <p:nvPr>
            <p:extLst>
              <p:ext uri="{D42A27DB-BD31-4B8C-83A1-F6EECF244321}">
                <p14:modId xmlns:p14="http://schemas.microsoft.com/office/powerpoint/2010/main" val="1967666400"/>
              </p:ext>
            </p:extLst>
          </p:nvPr>
        </p:nvGraphicFramePr>
        <p:xfrm>
          <a:off x="1752600" y="1587500"/>
          <a:ext cx="5334000" cy="3987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14 CuadroTexto"/>
          <p:cNvSpPr txBox="1"/>
          <p:nvPr/>
        </p:nvSpPr>
        <p:spPr>
          <a:xfrm>
            <a:off x="3810000" y="2565400"/>
            <a:ext cx="1027845" cy="307777"/>
          </a:xfrm>
          <a:prstGeom prst="rect">
            <a:avLst/>
          </a:prstGeom>
          <a:solidFill>
            <a:schemeClr val="bg1"/>
          </a:solidFill>
        </p:spPr>
        <p:txBody>
          <a:bodyPr wrap="none" rtlCol="0">
            <a:spAutoFit/>
          </a:bodyPr>
          <a:lstStyle/>
          <a:p>
            <a:r>
              <a:rPr lang="es-ES" sz="1400" dirty="0"/>
              <a:t>s</a:t>
            </a:r>
            <a:r>
              <a:rPr lang="es-ES" sz="1400" dirty="0" smtClean="0"/>
              <a:t>e deben a</a:t>
            </a:r>
            <a:endParaRPr lang="es-ES" sz="1400" dirty="0"/>
          </a:p>
        </p:txBody>
      </p:sp>
      <p:sp>
        <p:nvSpPr>
          <p:cNvPr id="16" name="15 CuadroTexto"/>
          <p:cNvSpPr txBox="1"/>
          <p:nvPr/>
        </p:nvSpPr>
        <p:spPr>
          <a:xfrm>
            <a:off x="1892300" y="3911600"/>
            <a:ext cx="2095500" cy="523220"/>
          </a:xfrm>
          <a:prstGeom prst="rect">
            <a:avLst/>
          </a:prstGeom>
          <a:solidFill>
            <a:schemeClr val="bg1"/>
          </a:solidFill>
        </p:spPr>
        <p:txBody>
          <a:bodyPr wrap="square" rtlCol="0">
            <a:spAutoFit/>
          </a:bodyPr>
          <a:lstStyle/>
          <a:p>
            <a:r>
              <a:rPr lang="es-ES" sz="1400" dirty="0"/>
              <a:t>s</a:t>
            </a:r>
            <a:r>
              <a:rPr lang="es-ES" sz="1400" dirty="0" smtClean="0"/>
              <a:t>e caracterizan por la interacción dipolo-dipolo</a:t>
            </a:r>
            <a:endParaRPr lang="es-ES" sz="1400" dirty="0"/>
          </a:p>
        </p:txBody>
      </p:sp>
      <p:sp>
        <p:nvSpPr>
          <p:cNvPr id="17" name="16 CuadroTexto"/>
          <p:cNvSpPr txBox="1"/>
          <p:nvPr/>
        </p:nvSpPr>
        <p:spPr>
          <a:xfrm>
            <a:off x="5486400" y="3746500"/>
            <a:ext cx="2959100" cy="738664"/>
          </a:xfrm>
          <a:prstGeom prst="rect">
            <a:avLst/>
          </a:prstGeom>
          <a:solidFill>
            <a:schemeClr val="bg1"/>
          </a:solidFill>
        </p:spPr>
        <p:txBody>
          <a:bodyPr wrap="square" rtlCol="0">
            <a:spAutoFit/>
          </a:bodyPr>
          <a:lstStyle/>
          <a:p>
            <a:r>
              <a:rPr lang="es-ES" sz="1400" dirty="0"/>
              <a:t>s</a:t>
            </a:r>
            <a:r>
              <a:rPr lang="es-ES" sz="1400" dirty="0" smtClean="0"/>
              <a:t>e caracterizan por la interacción entre un átomo de H de una molécula y otro de F, O </a:t>
            </a:r>
            <a:r>
              <a:rPr lang="es-ES" sz="1400" dirty="0" err="1" smtClean="0"/>
              <a:t>o</a:t>
            </a:r>
            <a:r>
              <a:rPr lang="es-ES" sz="1400" dirty="0" smtClean="0"/>
              <a:t> N de otra</a:t>
            </a:r>
            <a:endParaRPr lang="es-ES" sz="1400" dirty="0"/>
          </a:p>
        </p:txBody>
      </p:sp>
      <p:sp>
        <p:nvSpPr>
          <p:cNvPr id="10" name="9 CuadroTexto"/>
          <p:cNvSpPr txBox="1"/>
          <p:nvPr/>
        </p:nvSpPr>
        <p:spPr>
          <a:xfrm>
            <a:off x="1828800" y="381001"/>
            <a:ext cx="55372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1</a:t>
            </a:r>
            <a:r>
              <a:rPr lang="es-ES" b="1" dirty="0" smtClean="0">
                <a:solidFill>
                  <a:srgbClr val="C00000"/>
                </a:solidFill>
                <a:latin typeface="+mj-lt"/>
              </a:rPr>
              <a:t> Naturaleza del enlace químico</a:t>
            </a:r>
            <a:endParaRPr lang="es-ES" b="1" dirty="0">
              <a:solidFill>
                <a:srgbClr val="C00000"/>
              </a:solidFill>
              <a:latin typeface="+mj-lt"/>
            </a:endParaRPr>
          </a:p>
        </p:txBody>
      </p:sp>
      <p:sp>
        <p:nvSpPr>
          <p:cNvPr id="11"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5</a:t>
            </a:fld>
            <a:endParaRPr lang="es-ES" dirty="0">
              <a:solidFill>
                <a:schemeClr val="accent6">
                  <a:lumMod val="50000"/>
                </a:schemeClr>
              </a:solidFill>
              <a:latin typeface="+mj-lt"/>
            </a:endParaRPr>
          </a:p>
        </p:txBody>
      </p:sp>
      <p:sp>
        <p:nvSpPr>
          <p:cNvPr id="12" name="11 CuadroTexto"/>
          <p:cNvSpPr txBox="1"/>
          <p:nvPr/>
        </p:nvSpPr>
        <p:spPr>
          <a:xfrm>
            <a:off x="1841500" y="109182"/>
            <a:ext cx="5499100" cy="284518"/>
          </a:xfrm>
          <a:prstGeom prst="rect">
            <a:avLst/>
          </a:prstGeom>
          <a:noFill/>
        </p:spPr>
        <p:txBody>
          <a:bodyPr wrap="square" lIns="0" tIns="0" rIns="0" bIns="0" rtlCol="0">
            <a:spAutoFit/>
          </a:bodyPr>
          <a:lstStyle/>
          <a:p>
            <a:pPr algn="ctr"/>
            <a:r>
              <a:rPr lang="es-ES" b="1" dirty="0" smtClean="0">
                <a:solidFill>
                  <a:schemeClr val="accent1">
                    <a:lumMod val="75000"/>
                  </a:schemeClr>
                </a:solidFill>
              </a:rPr>
              <a:t>VI. EL ENLACE QUÍMICO</a:t>
            </a:r>
            <a:endParaRPr lang="es-ES" b="1" dirty="0">
              <a:solidFill>
                <a:schemeClr val="accent1">
                  <a:lumMod val="75000"/>
                </a:schemeClr>
              </a:solidFill>
            </a:endParaRPr>
          </a:p>
        </p:txBody>
      </p:sp>
    </p:spTree>
    <p:extLst>
      <p:ext uri="{BB962C8B-B14F-4D97-AF65-F5344CB8AC3E}">
        <p14:creationId xmlns:p14="http://schemas.microsoft.com/office/powerpoint/2010/main" val="45462238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CuadroTexto"/>
          <p:cNvSpPr txBox="1"/>
          <p:nvPr/>
        </p:nvSpPr>
        <p:spPr>
          <a:xfrm>
            <a:off x="361950" y="904875"/>
            <a:ext cx="8362949" cy="646331"/>
          </a:xfrm>
          <a:prstGeom prst="rect">
            <a:avLst/>
          </a:prstGeom>
          <a:noFill/>
        </p:spPr>
        <p:txBody>
          <a:bodyPr wrap="square" rtlCol="0">
            <a:spAutoFit/>
          </a:bodyPr>
          <a:lstStyle/>
          <a:p>
            <a:pPr algn="just"/>
            <a:r>
              <a:rPr lang="es-ES" dirty="0" smtClean="0"/>
              <a:t>Una de las formas de alcanzar la configuración de gas noble es perdiendo o ganando electrones.</a:t>
            </a:r>
            <a:endParaRPr lang="es-ES" dirty="0"/>
          </a:p>
        </p:txBody>
      </p:sp>
      <p:sp>
        <p:nvSpPr>
          <p:cNvPr id="16" name="AutoShape 5"/>
          <p:cNvSpPr>
            <a:spLocks noChangeArrowheads="1"/>
          </p:cNvSpPr>
          <p:nvPr/>
        </p:nvSpPr>
        <p:spPr bwMode="auto">
          <a:xfrm>
            <a:off x="304800" y="2517775"/>
            <a:ext cx="8515350" cy="1885950"/>
          </a:xfrm>
          <a:prstGeom prst="roundRect">
            <a:avLst>
              <a:gd name="adj" fmla="val 0"/>
            </a:avLst>
          </a:prstGeom>
          <a:solidFill>
            <a:srgbClr val="FFDB41"/>
          </a:solidFill>
          <a:ln>
            <a:noFill/>
          </a:ln>
          <a:effectLst>
            <a:outerShdw blurRad="50800" dist="38100" dir="18900000" algn="bl" rotWithShape="0">
              <a:prstClr val="black">
                <a:alpha val="40000"/>
              </a:prstClr>
            </a:outerShdw>
          </a:effectLst>
          <a:extLst>
            <a:ext uri="{91240B29-F687-4F45-9708-019B960494DF}">
              <a14:hiddenLine xmlns:a14="http://schemas.microsoft.com/office/drawing/2010/main" w="28575">
                <a:solidFill>
                  <a:srgbClr val="FF0000"/>
                </a:solidFill>
                <a:round/>
                <a:headEnd/>
                <a:tailEnd type="none" w="lg" len="lg"/>
              </a14:hiddenLine>
            </a:ext>
          </a:extLst>
        </p:spPr>
        <p:txBody>
          <a:bodyPr wrap="none" anchor="ctr"/>
          <a:lstStyle/>
          <a:p>
            <a:endParaRPr lang="es-ES"/>
          </a:p>
        </p:txBody>
      </p:sp>
      <p:sp>
        <p:nvSpPr>
          <p:cNvPr id="17" name="AutoShape 6"/>
          <p:cNvSpPr>
            <a:spLocks noChangeArrowheads="1"/>
          </p:cNvSpPr>
          <p:nvPr/>
        </p:nvSpPr>
        <p:spPr bwMode="auto">
          <a:xfrm>
            <a:off x="7083425" y="2662238"/>
            <a:ext cx="1638300" cy="1600200"/>
          </a:xfrm>
          <a:prstGeom prst="roundRect">
            <a:avLst>
              <a:gd name="adj" fmla="val 16667"/>
            </a:avLst>
          </a:prstGeom>
          <a:solidFill>
            <a:srgbClr val="CCFFFF"/>
          </a:solidFill>
          <a:ln>
            <a:noFill/>
          </a:ln>
          <a:effectLst/>
          <a:extLst>
            <a:ext uri="{91240B29-F687-4F45-9708-019B960494DF}">
              <a14:hiddenLine xmlns:a14="http://schemas.microsoft.com/office/drawing/2010/main" w="28575">
                <a:solidFill>
                  <a:srgbClr val="FF0000"/>
                </a:solidFill>
                <a:round/>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9" name="AutoShape 7"/>
          <p:cNvSpPr>
            <a:spLocks noChangeArrowheads="1"/>
          </p:cNvSpPr>
          <p:nvPr/>
        </p:nvSpPr>
        <p:spPr bwMode="auto">
          <a:xfrm>
            <a:off x="5153025" y="2684463"/>
            <a:ext cx="1638300" cy="1600200"/>
          </a:xfrm>
          <a:prstGeom prst="roundRect">
            <a:avLst>
              <a:gd name="adj" fmla="val 16667"/>
            </a:avLst>
          </a:prstGeom>
          <a:solidFill>
            <a:srgbClr val="FF6600"/>
          </a:solidFill>
          <a:ln>
            <a:noFill/>
          </a:ln>
          <a:effectLst/>
          <a:extLst>
            <a:ext uri="{91240B29-F687-4F45-9708-019B960494DF}">
              <a14:hiddenLine xmlns:a14="http://schemas.microsoft.com/office/drawing/2010/main" w="28575">
                <a:solidFill>
                  <a:srgbClr val="FF0000"/>
                </a:solidFill>
                <a:round/>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20" name="AutoShape 8"/>
          <p:cNvSpPr>
            <a:spLocks noChangeArrowheads="1"/>
          </p:cNvSpPr>
          <p:nvPr/>
        </p:nvSpPr>
        <p:spPr bwMode="auto">
          <a:xfrm>
            <a:off x="2466975" y="2693988"/>
            <a:ext cx="1638300" cy="1600200"/>
          </a:xfrm>
          <a:prstGeom prst="roundRect">
            <a:avLst>
              <a:gd name="adj" fmla="val 16667"/>
            </a:avLst>
          </a:prstGeom>
          <a:solidFill>
            <a:srgbClr val="99CCFF"/>
          </a:solidFill>
          <a:ln>
            <a:noFill/>
          </a:ln>
          <a:effectLst/>
          <a:extLst>
            <a:ext uri="{91240B29-F687-4F45-9708-019B960494DF}">
              <a14:hiddenLine xmlns:a14="http://schemas.microsoft.com/office/drawing/2010/main" w="28575">
                <a:solidFill>
                  <a:srgbClr val="FF0000"/>
                </a:solidFill>
                <a:round/>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21" name="AutoShape 9"/>
          <p:cNvSpPr>
            <a:spLocks noChangeArrowheads="1"/>
          </p:cNvSpPr>
          <p:nvPr/>
        </p:nvSpPr>
        <p:spPr bwMode="auto">
          <a:xfrm>
            <a:off x="371475" y="2693988"/>
            <a:ext cx="1638300" cy="1600200"/>
          </a:xfrm>
          <a:prstGeom prst="roundRect">
            <a:avLst>
              <a:gd name="adj" fmla="val 16667"/>
            </a:avLst>
          </a:prstGeom>
          <a:solidFill>
            <a:srgbClr val="FF9900"/>
          </a:solidFill>
          <a:ln>
            <a:noFill/>
          </a:ln>
          <a:effectLst/>
          <a:extLst>
            <a:ext uri="{91240B29-F687-4F45-9708-019B960494DF}">
              <a14:hiddenLine xmlns:a14="http://schemas.microsoft.com/office/drawing/2010/main" w="28575">
                <a:solidFill>
                  <a:srgbClr val="FF0000"/>
                </a:solidFill>
                <a:round/>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22" name="Text Box 10"/>
          <p:cNvSpPr txBox="1">
            <a:spLocks noChangeArrowheads="1"/>
          </p:cNvSpPr>
          <p:nvPr/>
        </p:nvSpPr>
        <p:spPr bwMode="auto">
          <a:xfrm>
            <a:off x="914400" y="2863850"/>
            <a:ext cx="609600"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es-ES_tradnl">
                <a:latin typeface="+mn-lt"/>
              </a:rPr>
              <a:t>Mg</a:t>
            </a:r>
          </a:p>
        </p:txBody>
      </p:sp>
      <p:sp>
        <p:nvSpPr>
          <p:cNvPr id="23" name="Text Box 11"/>
          <p:cNvSpPr txBox="1">
            <a:spLocks noChangeArrowheads="1"/>
          </p:cNvSpPr>
          <p:nvPr/>
        </p:nvSpPr>
        <p:spPr bwMode="auto">
          <a:xfrm>
            <a:off x="2057400" y="3332163"/>
            <a:ext cx="320922"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s-ES_tradnl" b="1">
                <a:latin typeface="+mn-lt"/>
              </a:rPr>
              <a:t>+</a:t>
            </a:r>
          </a:p>
        </p:txBody>
      </p:sp>
      <p:sp>
        <p:nvSpPr>
          <p:cNvPr id="24" name="Text Box 12"/>
          <p:cNvSpPr txBox="1">
            <a:spLocks noChangeArrowheads="1"/>
          </p:cNvSpPr>
          <p:nvPr/>
        </p:nvSpPr>
        <p:spPr bwMode="auto">
          <a:xfrm>
            <a:off x="3009900" y="2870200"/>
            <a:ext cx="333746"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s-ES_tradnl">
                <a:latin typeface="+mn-lt"/>
              </a:rPr>
              <a:t>O</a:t>
            </a:r>
          </a:p>
        </p:txBody>
      </p:sp>
      <p:sp>
        <p:nvSpPr>
          <p:cNvPr id="25" name="Text Box 13"/>
          <p:cNvSpPr txBox="1">
            <a:spLocks noChangeArrowheads="1"/>
          </p:cNvSpPr>
          <p:nvPr/>
        </p:nvSpPr>
        <p:spPr bwMode="auto">
          <a:xfrm>
            <a:off x="314325" y="3336925"/>
            <a:ext cx="180850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s-ES_tradnl" dirty="0">
                <a:latin typeface="+mn-lt"/>
              </a:rPr>
              <a:t>1s</a:t>
            </a:r>
            <a:r>
              <a:rPr lang="es-ES_tradnl" baseline="30000" dirty="0">
                <a:latin typeface="+mn-lt"/>
              </a:rPr>
              <a:t>2</a:t>
            </a:r>
            <a:r>
              <a:rPr lang="es-ES_tradnl" dirty="0">
                <a:latin typeface="+mn-lt"/>
              </a:rPr>
              <a:t>  2s</a:t>
            </a:r>
            <a:r>
              <a:rPr lang="es-ES_tradnl" baseline="30000" dirty="0">
                <a:latin typeface="+mn-lt"/>
              </a:rPr>
              <a:t>2</a:t>
            </a:r>
            <a:r>
              <a:rPr lang="es-ES_tradnl" dirty="0">
                <a:latin typeface="+mn-lt"/>
              </a:rPr>
              <a:t> 2p</a:t>
            </a:r>
            <a:r>
              <a:rPr lang="es-ES_tradnl" baseline="30000" dirty="0">
                <a:latin typeface="+mn-lt"/>
              </a:rPr>
              <a:t>6</a:t>
            </a:r>
            <a:r>
              <a:rPr lang="es-ES_tradnl" dirty="0">
                <a:latin typeface="+mn-lt"/>
              </a:rPr>
              <a:t> </a:t>
            </a:r>
            <a:r>
              <a:rPr lang="es-ES_tradnl" dirty="0" smtClean="0">
                <a:latin typeface="+mn-lt"/>
              </a:rPr>
              <a:t>3s</a:t>
            </a:r>
            <a:r>
              <a:rPr lang="es-ES_tradnl" baseline="30000" dirty="0" smtClean="0">
                <a:latin typeface="+mn-lt"/>
              </a:rPr>
              <a:t>2</a:t>
            </a:r>
            <a:endParaRPr lang="es-ES_tradnl" dirty="0">
              <a:latin typeface="+mn-lt"/>
            </a:endParaRPr>
          </a:p>
        </p:txBody>
      </p:sp>
      <p:sp>
        <p:nvSpPr>
          <p:cNvPr id="26" name="Text Box 14"/>
          <p:cNvSpPr txBox="1">
            <a:spLocks noChangeArrowheads="1"/>
          </p:cNvSpPr>
          <p:nvPr/>
        </p:nvSpPr>
        <p:spPr bwMode="auto">
          <a:xfrm>
            <a:off x="2597150" y="3336925"/>
            <a:ext cx="1364476"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s-ES_tradnl">
                <a:latin typeface="+mn-lt"/>
              </a:rPr>
              <a:t>1s</a:t>
            </a:r>
            <a:r>
              <a:rPr lang="es-ES_tradnl" baseline="30000">
                <a:latin typeface="+mn-lt"/>
              </a:rPr>
              <a:t>2</a:t>
            </a:r>
            <a:r>
              <a:rPr lang="es-ES_tradnl">
                <a:latin typeface="+mn-lt"/>
              </a:rPr>
              <a:t>  2s</a:t>
            </a:r>
            <a:r>
              <a:rPr lang="es-ES_tradnl" baseline="30000">
                <a:latin typeface="+mn-lt"/>
              </a:rPr>
              <a:t>2</a:t>
            </a:r>
            <a:r>
              <a:rPr lang="es-ES_tradnl">
                <a:latin typeface="+mn-lt"/>
              </a:rPr>
              <a:t> 2p</a:t>
            </a:r>
            <a:r>
              <a:rPr lang="es-ES_tradnl" baseline="30000">
                <a:latin typeface="+mn-lt"/>
              </a:rPr>
              <a:t>4</a:t>
            </a:r>
            <a:endParaRPr lang="es-ES_tradnl">
              <a:latin typeface="+mn-lt"/>
            </a:endParaRPr>
          </a:p>
        </p:txBody>
      </p:sp>
      <p:sp>
        <p:nvSpPr>
          <p:cNvPr id="27" name="AutoShape 15"/>
          <p:cNvSpPr>
            <a:spLocks noChangeArrowheads="1"/>
          </p:cNvSpPr>
          <p:nvPr/>
        </p:nvSpPr>
        <p:spPr bwMode="auto">
          <a:xfrm>
            <a:off x="4200525" y="3127375"/>
            <a:ext cx="838200" cy="247650"/>
          </a:xfrm>
          <a:custGeom>
            <a:avLst/>
            <a:gdLst>
              <a:gd name="T0" fmla="*/ 24395113 w 21600"/>
              <a:gd name="T1" fmla="*/ 0 h 21600"/>
              <a:gd name="T2" fmla="*/ 0 w 21600"/>
              <a:gd name="T3" fmla="*/ 1419688 h 21600"/>
              <a:gd name="T4" fmla="*/ 24395113 w 21600"/>
              <a:gd name="T5" fmla="*/ 2839376 h 21600"/>
              <a:gd name="T6" fmla="*/ 32526817 w 21600"/>
              <a:gd name="T7" fmla="*/ 1419688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3300"/>
          </a:solidFill>
          <a:ln w="9525">
            <a:solidFill>
              <a:schemeClr val="tx1"/>
            </a:solidFill>
            <a:miter lim="800000"/>
            <a:headEnd/>
            <a:tailEnd type="none" w="lg" len="lg"/>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28" name="Text Box 16"/>
          <p:cNvSpPr txBox="1">
            <a:spLocks noChangeArrowheads="1"/>
          </p:cNvSpPr>
          <p:nvPr/>
        </p:nvSpPr>
        <p:spPr bwMode="auto">
          <a:xfrm>
            <a:off x="5724525" y="2846388"/>
            <a:ext cx="723900"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es-ES_tradnl">
                <a:latin typeface="+mn-lt"/>
              </a:rPr>
              <a:t>Mg</a:t>
            </a:r>
            <a:r>
              <a:rPr lang="es-ES_tradnl" baseline="30000">
                <a:latin typeface="+mn-lt"/>
              </a:rPr>
              <a:t>2+</a:t>
            </a:r>
            <a:endParaRPr lang="es-ES_tradnl">
              <a:latin typeface="+mn-lt"/>
            </a:endParaRPr>
          </a:p>
        </p:txBody>
      </p:sp>
      <p:sp>
        <p:nvSpPr>
          <p:cNvPr id="29" name="Text Box 17"/>
          <p:cNvSpPr txBox="1">
            <a:spLocks noChangeArrowheads="1"/>
          </p:cNvSpPr>
          <p:nvPr/>
        </p:nvSpPr>
        <p:spPr bwMode="auto">
          <a:xfrm>
            <a:off x="7651750" y="2870200"/>
            <a:ext cx="511175"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s-ES_tradnl">
                <a:latin typeface="+mn-lt"/>
              </a:rPr>
              <a:t>O</a:t>
            </a:r>
            <a:r>
              <a:rPr lang="es-ES_tradnl" baseline="30000">
                <a:latin typeface="+mn-lt"/>
              </a:rPr>
              <a:t>2-</a:t>
            </a:r>
            <a:endParaRPr lang="es-ES_tradnl">
              <a:latin typeface="+mn-lt"/>
            </a:endParaRPr>
          </a:p>
        </p:txBody>
      </p:sp>
      <p:sp>
        <p:nvSpPr>
          <p:cNvPr id="30" name="Text Box 18"/>
          <p:cNvSpPr txBox="1">
            <a:spLocks noChangeArrowheads="1"/>
          </p:cNvSpPr>
          <p:nvPr/>
        </p:nvSpPr>
        <p:spPr bwMode="auto">
          <a:xfrm>
            <a:off x="6810375" y="3332163"/>
            <a:ext cx="320922"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s-ES_tradnl" b="1">
                <a:latin typeface="+mn-lt"/>
              </a:rPr>
              <a:t>+</a:t>
            </a:r>
          </a:p>
        </p:txBody>
      </p:sp>
      <p:sp>
        <p:nvSpPr>
          <p:cNvPr id="31" name="Text Box 19"/>
          <p:cNvSpPr txBox="1">
            <a:spLocks noChangeArrowheads="1"/>
          </p:cNvSpPr>
          <p:nvPr/>
        </p:nvSpPr>
        <p:spPr bwMode="auto">
          <a:xfrm>
            <a:off x="5343525" y="3336925"/>
            <a:ext cx="1364476"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s-ES_tradnl">
                <a:latin typeface="+mn-lt"/>
              </a:rPr>
              <a:t>1s</a:t>
            </a:r>
            <a:r>
              <a:rPr lang="es-ES_tradnl" baseline="30000">
                <a:latin typeface="+mn-lt"/>
              </a:rPr>
              <a:t>2</a:t>
            </a:r>
            <a:r>
              <a:rPr lang="es-ES_tradnl">
                <a:latin typeface="+mn-lt"/>
              </a:rPr>
              <a:t>  2s</a:t>
            </a:r>
            <a:r>
              <a:rPr lang="es-ES_tradnl" baseline="30000">
                <a:latin typeface="+mn-lt"/>
              </a:rPr>
              <a:t>2</a:t>
            </a:r>
            <a:r>
              <a:rPr lang="es-ES_tradnl">
                <a:latin typeface="+mn-lt"/>
              </a:rPr>
              <a:t> 2p</a:t>
            </a:r>
            <a:r>
              <a:rPr lang="es-ES_tradnl" baseline="30000">
                <a:latin typeface="+mn-lt"/>
              </a:rPr>
              <a:t>6</a:t>
            </a:r>
            <a:endParaRPr lang="es-ES_tradnl">
              <a:latin typeface="+mn-lt"/>
            </a:endParaRPr>
          </a:p>
        </p:txBody>
      </p:sp>
      <p:sp>
        <p:nvSpPr>
          <p:cNvPr id="32" name="Text Box 20"/>
          <p:cNvSpPr txBox="1">
            <a:spLocks noChangeArrowheads="1"/>
          </p:cNvSpPr>
          <p:nvPr/>
        </p:nvSpPr>
        <p:spPr bwMode="auto">
          <a:xfrm>
            <a:off x="7248525" y="3336925"/>
            <a:ext cx="1364476"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s-ES_tradnl">
                <a:latin typeface="+mn-lt"/>
              </a:rPr>
              <a:t>1s</a:t>
            </a:r>
            <a:r>
              <a:rPr lang="es-ES_tradnl" baseline="30000">
                <a:latin typeface="+mn-lt"/>
              </a:rPr>
              <a:t>2</a:t>
            </a:r>
            <a:r>
              <a:rPr lang="es-ES_tradnl">
                <a:latin typeface="+mn-lt"/>
              </a:rPr>
              <a:t>  2s</a:t>
            </a:r>
            <a:r>
              <a:rPr lang="es-ES_tradnl" baseline="30000">
                <a:latin typeface="+mn-lt"/>
              </a:rPr>
              <a:t>2</a:t>
            </a:r>
            <a:r>
              <a:rPr lang="es-ES_tradnl">
                <a:latin typeface="+mn-lt"/>
              </a:rPr>
              <a:t> 2p</a:t>
            </a:r>
            <a:r>
              <a:rPr lang="es-ES_tradnl" baseline="30000">
                <a:latin typeface="+mn-lt"/>
              </a:rPr>
              <a:t>6</a:t>
            </a:r>
            <a:endParaRPr lang="es-ES_tradnl">
              <a:latin typeface="+mn-lt"/>
            </a:endParaRPr>
          </a:p>
        </p:txBody>
      </p:sp>
      <p:sp>
        <p:nvSpPr>
          <p:cNvPr id="33" name="Oval 21"/>
          <p:cNvSpPr>
            <a:spLocks noChangeArrowheads="1"/>
          </p:cNvSpPr>
          <p:nvPr/>
        </p:nvSpPr>
        <p:spPr bwMode="auto">
          <a:xfrm>
            <a:off x="1568450" y="3333750"/>
            <a:ext cx="431800" cy="400050"/>
          </a:xfrm>
          <a:prstGeom prst="ellipse">
            <a:avLst/>
          </a:prstGeom>
          <a:noFill/>
          <a:ln w="9525">
            <a:solidFill>
              <a:srgbClr val="FF0000"/>
            </a:solidFill>
            <a:round/>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4" name="Arc 22"/>
          <p:cNvSpPr>
            <a:spLocks/>
          </p:cNvSpPr>
          <p:nvPr/>
        </p:nvSpPr>
        <p:spPr bwMode="auto">
          <a:xfrm flipV="1">
            <a:off x="1760538" y="3413125"/>
            <a:ext cx="1758950" cy="533400"/>
          </a:xfrm>
          <a:custGeom>
            <a:avLst/>
            <a:gdLst>
              <a:gd name="T0" fmla="*/ 0 w 35742"/>
              <a:gd name="T1" fmla="*/ 5279178 h 21600"/>
              <a:gd name="T2" fmla="*/ 86562171 w 35742"/>
              <a:gd name="T3" fmla="*/ 6321951 h 21600"/>
              <a:gd name="T4" fmla="*/ 41881238 w 35742"/>
              <a:gd name="T5" fmla="*/ 13172017 h 21600"/>
              <a:gd name="T6" fmla="*/ 0 60000 65536"/>
              <a:gd name="T7" fmla="*/ 0 60000 65536"/>
              <a:gd name="T8" fmla="*/ 0 60000 65536"/>
            </a:gdLst>
            <a:ahLst/>
            <a:cxnLst>
              <a:cxn ang="T6">
                <a:pos x="T0" y="T1"/>
              </a:cxn>
              <a:cxn ang="T7">
                <a:pos x="T2" y="T3"/>
              </a:cxn>
              <a:cxn ang="T8">
                <a:pos x="T4" y="T5"/>
              </a:cxn>
            </a:cxnLst>
            <a:rect l="0" t="0" r="r" b="b"/>
            <a:pathLst>
              <a:path w="35742" h="21600" fill="none" extrusionOk="0">
                <a:moveTo>
                  <a:pt x="0" y="8657"/>
                </a:moveTo>
                <a:cubicBezTo>
                  <a:pt x="4078" y="3208"/>
                  <a:pt x="10486" y="-1"/>
                  <a:pt x="17293" y="0"/>
                </a:cubicBezTo>
                <a:cubicBezTo>
                  <a:pt x="24830" y="0"/>
                  <a:pt x="31822" y="3928"/>
                  <a:pt x="35742" y="10366"/>
                </a:cubicBezTo>
              </a:path>
              <a:path w="35742" h="21600" stroke="0" extrusionOk="0">
                <a:moveTo>
                  <a:pt x="0" y="8657"/>
                </a:moveTo>
                <a:cubicBezTo>
                  <a:pt x="4078" y="3208"/>
                  <a:pt x="10486" y="-1"/>
                  <a:pt x="17293" y="0"/>
                </a:cubicBezTo>
                <a:cubicBezTo>
                  <a:pt x="24830" y="0"/>
                  <a:pt x="31822" y="3928"/>
                  <a:pt x="35742" y="10366"/>
                </a:cubicBezTo>
                <a:lnTo>
                  <a:pt x="17293" y="21600"/>
                </a:lnTo>
                <a:lnTo>
                  <a:pt x="0" y="8657"/>
                </a:lnTo>
                <a:close/>
              </a:path>
            </a:pathLst>
          </a:custGeom>
          <a:noFill/>
          <a:ln w="9525">
            <a:solidFill>
              <a:srgbClr val="FF0000"/>
            </a:solidFill>
            <a:round/>
            <a:headEnd/>
            <a:tailEnd type="stealth" w="med"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5" name="AutoShape 23"/>
          <p:cNvSpPr>
            <a:spLocks/>
          </p:cNvSpPr>
          <p:nvPr/>
        </p:nvSpPr>
        <p:spPr bwMode="auto">
          <a:xfrm rot="16200000" flipV="1">
            <a:off x="6150768" y="3405982"/>
            <a:ext cx="80963" cy="781050"/>
          </a:xfrm>
          <a:prstGeom prst="leftBrace">
            <a:avLst>
              <a:gd name="adj1" fmla="val 80392"/>
              <a:gd name="adj2" fmla="val 50000"/>
            </a:avLst>
          </a:prstGeom>
          <a:noFill/>
          <a:ln w="9525">
            <a:solidFill>
              <a:schemeClr val="tx1"/>
            </a:solidFill>
            <a:round/>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6" name="AutoShape 24"/>
          <p:cNvSpPr>
            <a:spLocks/>
          </p:cNvSpPr>
          <p:nvPr/>
        </p:nvSpPr>
        <p:spPr bwMode="auto">
          <a:xfrm rot="16200000" flipV="1">
            <a:off x="8004175" y="3435350"/>
            <a:ext cx="80963" cy="741363"/>
          </a:xfrm>
          <a:prstGeom prst="leftBrace">
            <a:avLst>
              <a:gd name="adj1" fmla="val 76307"/>
              <a:gd name="adj2" fmla="val 50000"/>
            </a:avLst>
          </a:prstGeom>
          <a:noFill/>
          <a:ln w="9525">
            <a:solidFill>
              <a:schemeClr val="tx1"/>
            </a:solidFill>
            <a:round/>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7" name="Text Box 25"/>
          <p:cNvSpPr txBox="1">
            <a:spLocks noChangeArrowheads="1"/>
          </p:cNvSpPr>
          <p:nvPr/>
        </p:nvSpPr>
        <p:spPr bwMode="auto">
          <a:xfrm>
            <a:off x="5729288" y="3908425"/>
            <a:ext cx="786434"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s-ES_tradnl" sz="1400" b="1">
                <a:latin typeface="+mn-lt"/>
              </a:rPr>
              <a:t>OCTETO</a:t>
            </a:r>
          </a:p>
        </p:txBody>
      </p:sp>
      <p:sp>
        <p:nvSpPr>
          <p:cNvPr id="38" name="Text Box 26"/>
          <p:cNvSpPr txBox="1">
            <a:spLocks noChangeArrowheads="1"/>
          </p:cNvSpPr>
          <p:nvPr/>
        </p:nvSpPr>
        <p:spPr bwMode="auto">
          <a:xfrm>
            <a:off x="7600950" y="3908425"/>
            <a:ext cx="786434"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s-ES_tradnl" sz="1400" b="1">
                <a:latin typeface="+mn-lt"/>
              </a:rPr>
              <a:t>OCTETO</a:t>
            </a:r>
          </a:p>
        </p:txBody>
      </p:sp>
      <p:sp>
        <p:nvSpPr>
          <p:cNvPr id="40" name="Text Box 28"/>
          <p:cNvSpPr txBox="1">
            <a:spLocks noChangeArrowheads="1"/>
          </p:cNvSpPr>
          <p:nvPr/>
        </p:nvSpPr>
        <p:spPr bwMode="auto">
          <a:xfrm>
            <a:off x="355600" y="1647825"/>
            <a:ext cx="8356600"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marL="195263" indent="-195263"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361950" indent="-361950" algn="just">
              <a:spcBef>
                <a:spcPct val="50000"/>
              </a:spcBef>
            </a:pPr>
            <a:r>
              <a:rPr lang="es-ES_tradnl" dirty="0" smtClean="0">
                <a:latin typeface="+mn-lt"/>
                <a:sym typeface="Wingdings"/>
              </a:rPr>
              <a:t>	</a:t>
            </a:r>
            <a:r>
              <a:rPr lang="es-ES_tradnl" dirty="0" smtClean="0">
                <a:latin typeface="+mn-lt"/>
              </a:rPr>
              <a:t>El </a:t>
            </a:r>
            <a:r>
              <a:rPr lang="es-ES_tradnl" dirty="0">
                <a:latin typeface="+mn-lt"/>
              </a:rPr>
              <a:t>magnesio cede dos electrones al oxígeno. Ambos consiguen completar el octeto en su capa de valencia.</a:t>
            </a:r>
            <a:endParaRPr lang="es-ES_tradnl" sz="2400" dirty="0">
              <a:latin typeface="+mn-lt"/>
            </a:endParaRPr>
          </a:p>
        </p:txBody>
      </p:sp>
      <p:sp>
        <p:nvSpPr>
          <p:cNvPr id="43" name="Text Box 31"/>
          <p:cNvSpPr txBox="1">
            <a:spLocks noChangeArrowheads="1"/>
          </p:cNvSpPr>
          <p:nvPr/>
        </p:nvSpPr>
        <p:spPr bwMode="auto">
          <a:xfrm>
            <a:off x="381000" y="4592638"/>
            <a:ext cx="8247063"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361950" indent="-361950" algn="just">
              <a:spcBef>
                <a:spcPct val="50000"/>
              </a:spcBef>
            </a:pPr>
            <a:r>
              <a:rPr lang="es-ES_tradnl" dirty="0" smtClean="0">
                <a:latin typeface="+mn-lt"/>
                <a:sym typeface="Wingdings"/>
              </a:rPr>
              <a:t>	</a:t>
            </a:r>
            <a:r>
              <a:rPr lang="es-ES_tradnl" dirty="0" smtClean="0">
                <a:latin typeface="+mn-lt"/>
              </a:rPr>
              <a:t>Los </a:t>
            </a:r>
            <a:r>
              <a:rPr lang="es-ES_tradnl" dirty="0">
                <a:latin typeface="+mn-lt"/>
              </a:rPr>
              <a:t>iones formados quedan unidos ya que se atraen fuertemente por tener carga eléctrica de distinto signo.</a:t>
            </a:r>
          </a:p>
        </p:txBody>
      </p:sp>
      <p:sp>
        <p:nvSpPr>
          <p:cNvPr id="50" name="AutoShape 41"/>
          <p:cNvSpPr>
            <a:spLocks noChangeArrowheads="1"/>
          </p:cNvSpPr>
          <p:nvPr/>
        </p:nvSpPr>
        <p:spPr bwMode="auto">
          <a:xfrm>
            <a:off x="7094538" y="2635250"/>
            <a:ext cx="1638300" cy="1600200"/>
          </a:xfrm>
          <a:prstGeom prst="roundRect">
            <a:avLst>
              <a:gd name="adj" fmla="val 16667"/>
            </a:avLst>
          </a:prstGeom>
          <a:solidFill>
            <a:srgbClr val="CCFFFF"/>
          </a:solidFill>
          <a:ln>
            <a:noFill/>
          </a:ln>
          <a:effectLst/>
          <a:extLst>
            <a:ext uri="{91240B29-F687-4F45-9708-019B960494DF}">
              <a14:hiddenLine xmlns:a14="http://schemas.microsoft.com/office/drawing/2010/main" w="28575">
                <a:solidFill>
                  <a:srgbClr val="FF0000"/>
                </a:solidFill>
                <a:round/>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51" name="AutoShape 42"/>
          <p:cNvSpPr>
            <a:spLocks noChangeArrowheads="1"/>
          </p:cNvSpPr>
          <p:nvPr/>
        </p:nvSpPr>
        <p:spPr bwMode="auto">
          <a:xfrm>
            <a:off x="5164138" y="2657475"/>
            <a:ext cx="1638300" cy="1600200"/>
          </a:xfrm>
          <a:prstGeom prst="roundRect">
            <a:avLst>
              <a:gd name="adj" fmla="val 16667"/>
            </a:avLst>
          </a:prstGeom>
          <a:solidFill>
            <a:srgbClr val="FF6600"/>
          </a:solidFill>
          <a:ln>
            <a:noFill/>
          </a:ln>
          <a:effectLst/>
          <a:extLst>
            <a:ext uri="{91240B29-F687-4F45-9708-019B960494DF}">
              <a14:hiddenLine xmlns:a14="http://schemas.microsoft.com/office/drawing/2010/main" w="28575">
                <a:solidFill>
                  <a:srgbClr val="FF0000"/>
                </a:solidFill>
                <a:round/>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52" name="Text Box 43"/>
          <p:cNvSpPr txBox="1">
            <a:spLocks noChangeArrowheads="1"/>
          </p:cNvSpPr>
          <p:nvPr/>
        </p:nvSpPr>
        <p:spPr bwMode="auto">
          <a:xfrm>
            <a:off x="5735638" y="2819400"/>
            <a:ext cx="723900"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es-ES_tradnl">
                <a:latin typeface="+mn-lt"/>
              </a:rPr>
              <a:t>Mg</a:t>
            </a:r>
            <a:r>
              <a:rPr lang="es-ES_tradnl" baseline="30000">
                <a:latin typeface="+mn-lt"/>
              </a:rPr>
              <a:t>2+</a:t>
            </a:r>
            <a:endParaRPr lang="es-ES_tradnl">
              <a:latin typeface="+mn-lt"/>
            </a:endParaRPr>
          </a:p>
        </p:txBody>
      </p:sp>
      <p:sp>
        <p:nvSpPr>
          <p:cNvPr id="53" name="Text Box 44"/>
          <p:cNvSpPr txBox="1">
            <a:spLocks noChangeArrowheads="1"/>
          </p:cNvSpPr>
          <p:nvPr/>
        </p:nvSpPr>
        <p:spPr bwMode="auto">
          <a:xfrm>
            <a:off x="7662863" y="2843213"/>
            <a:ext cx="511175"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s-ES_tradnl">
                <a:latin typeface="+mn-lt"/>
              </a:rPr>
              <a:t>O</a:t>
            </a:r>
            <a:r>
              <a:rPr lang="es-ES_tradnl" baseline="30000">
                <a:latin typeface="+mn-lt"/>
              </a:rPr>
              <a:t>2-</a:t>
            </a:r>
            <a:endParaRPr lang="es-ES_tradnl">
              <a:latin typeface="+mn-lt"/>
            </a:endParaRPr>
          </a:p>
        </p:txBody>
      </p:sp>
      <p:sp>
        <p:nvSpPr>
          <p:cNvPr id="54" name="Text Box 46"/>
          <p:cNvSpPr txBox="1">
            <a:spLocks noChangeArrowheads="1"/>
          </p:cNvSpPr>
          <p:nvPr/>
        </p:nvSpPr>
        <p:spPr bwMode="auto">
          <a:xfrm>
            <a:off x="5354638" y="3309938"/>
            <a:ext cx="1364476"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s-ES_tradnl">
                <a:latin typeface="+mn-lt"/>
              </a:rPr>
              <a:t>1s</a:t>
            </a:r>
            <a:r>
              <a:rPr lang="es-ES_tradnl" baseline="30000">
                <a:latin typeface="+mn-lt"/>
              </a:rPr>
              <a:t>2</a:t>
            </a:r>
            <a:r>
              <a:rPr lang="es-ES_tradnl">
                <a:latin typeface="+mn-lt"/>
              </a:rPr>
              <a:t>  2s</a:t>
            </a:r>
            <a:r>
              <a:rPr lang="es-ES_tradnl" baseline="30000">
                <a:latin typeface="+mn-lt"/>
              </a:rPr>
              <a:t>2</a:t>
            </a:r>
            <a:r>
              <a:rPr lang="es-ES_tradnl">
                <a:latin typeface="+mn-lt"/>
              </a:rPr>
              <a:t> 2p</a:t>
            </a:r>
            <a:r>
              <a:rPr lang="es-ES_tradnl" baseline="30000">
                <a:latin typeface="+mn-lt"/>
              </a:rPr>
              <a:t>6</a:t>
            </a:r>
            <a:endParaRPr lang="es-ES_tradnl">
              <a:latin typeface="+mn-lt"/>
            </a:endParaRPr>
          </a:p>
        </p:txBody>
      </p:sp>
      <p:sp>
        <p:nvSpPr>
          <p:cNvPr id="55" name="Text Box 47"/>
          <p:cNvSpPr txBox="1">
            <a:spLocks noChangeArrowheads="1"/>
          </p:cNvSpPr>
          <p:nvPr/>
        </p:nvSpPr>
        <p:spPr bwMode="auto">
          <a:xfrm>
            <a:off x="7183438" y="3319463"/>
            <a:ext cx="1364476"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s-ES_tradnl" dirty="0">
                <a:latin typeface="+mn-lt"/>
              </a:rPr>
              <a:t>1s</a:t>
            </a:r>
            <a:r>
              <a:rPr lang="es-ES_tradnl" baseline="30000" dirty="0">
                <a:latin typeface="+mn-lt"/>
              </a:rPr>
              <a:t>2</a:t>
            </a:r>
            <a:r>
              <a:rPr lang="es-ES_tradnl" dirty="0">
                <a:latin typeface="+mn-lt"/>
              </a:rPr>
              <a:t>  2s</a:t>
            </a:r>
            <a:r>
              <a:rPr lang="es-ES_tradnl" baseline="30000" dirty="0">
                <a:latin typeface="+mn-lt"/>
              </a:rPr>
              <a:t>2</a:t>
            </a:r>
            <a:r>
              <a:rPr lang="es-ES_tradnl" dirty="0">
                <a:latin typeface="+mn-lt"/>
              </a:rPr>
              <a:t> 2p</a:t>
            </a:r>
            <a:r>
              <a:rPr lang="es-ES_tradnl" baseline="30000" dirty="0">
                <a:latin typeface="+mn-lt"/>
              </a:rPr>
              <a:t>6</a:t>
            </a:r>
            <a:endParaRPr lang="es-ES_tradnl" dirty="0">
              <a:latin typeface="+mn-lt"/>
            </a:endParaRPr>
          </a:p>
        </p:txBody>
      </p:sp>
      <p:sp>
        <p:nvSpPr>
          <p:cNvPr id="56" name="AutoShape 48"/>
          <p:cNvSpPr>
            <a:spLocks/>
          </p:cNvSpPr>
          <p:nvPr/>
        </p:nvSpPr>
        <p:spPr bwMode="auto">
          <a:xfrm rot="16200000" flipV="1">
            <a:off x="6161882" y="3378994"/>
            <a:ext cx="80962" cy="781050"/>
          </a:xfrm>
          <a:prstGeom prst="leftBrace">
            <a:avLst>
              <a:gd name="adj1" fmla="val 80393"/>
              <a:gd name="adj2" fmla="val 50000"/>
            </a:avLst>
          </a:prstGeom>
          <a:noFill/>
          <a:ln w="9525">
            <a:solidFill>
              <a:schemeClr val="tx1"/>
            </a:solidFill>
            <a:round/>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60" name="AutoShape 49"/>
          <p:cNvSpPr>
            <a:spLocks/>
          </p:cNvSpPr>
          <p:nvPr/>
        </p:nvSpPr>
        <p:spPr bwMode="auto">
          <a:xfrm rot="16200000" flipV="1">
            <a:off x="8015288" y="3408363"/>
            <a:ext cx="80962" cy="741362"/>
          </a:xfrm>
          <a:prstGeom prst="leftBrace">
            <a:avLst>
              <a:gd name="adj1" fmla="val 76308"/>
              <a:gd name="adj2" fmla="val 50000"/>
            </a:avLst>
          </a:prstGeom>
          <a:noFill/>
          <a:ln w="9525">
            <a:solidFill>
              <a:schemeClr val="tx1"/>
            </a:solidFill>
            <a:round/>
            <a:headEnd/>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61" name="Text Box 50"/>
          <p:cNvSpPr txBox="1">
            <a:spLocks noChangeArrowheads="1"/>
          </p:cNvSpPr>
          <p:nvPr/>
        </p:nvSpPr>
        <p:spPr bwMode="auto">
          <a:xfrm>
            <a:off x="5746750" y="3822700"/>
            <a:ext cx="9366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s-ES" sz="1400" b="1">
                <a:latin typeface="+mn-lt"/>
              </a:rPr>
              <a:t>OCTETO</a:t>
            </a:r>
          </a:p>
        </p:txBody>
      </p:sp>
      <p:sp>
        <p:nvSpPr>
          <p:cNvPr id="62" name="Text Box 51"/>
          <p:cNvSpPr txBox="1">
            <a:spLocks noChangeArrowheads="1"/>
          </p:cNvSpPr>
          <p:nvPr/>
        </p:nvSpPr>
        <p:spPr bwMode="auto">
          <a:xfrm>
            <a:off x="7602538" y="3838575"/>
            <a:ext cx="9366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s-ES" sz="1400" b="1">
                <a:latin typeface="+mn-lt"/>
              </a:rPr>
              <a:t>OCTETO</a:t>
            </a:r>
          </a:p>
        </p:txBody>
      </p:sp>
      <p:sp>
        <p:nvSpPr>
          <p:cNvPr id="63" name="Text Box 36"/>
          <p:cNvSpPr txBox="1">
            <a:spLocks noChangeArrowheads="1"/>
          </p:cNvSpPr>
          <p:nvPr/>
        </p:nvSpPr>
        <p:spPr bwMode="auto">
          <a:xfrm>
            <a:off x="431801" y="5314950"/>
            <a:ext cx="8283574" cy="915988"/>
          </a:xfrm>
          <a:prstGeom prst="rect">
            <a:avLst/>
          </a:prstGeom>
          <a:solidFill>
            <a:srgbClr val="FFFF99"/>
          </a:solidFill>
          <a:ln>
            <a:noFill/>
          </a:ln>
          <a:effectLst>
            <a:outerShdw blurRad="50800" dist="38100" dir="18900000" algn="bl" rotWithShape="0">
              <a:prstClr val="black">
                <a:alpha val="40000"/>
              </a:prstClr>
            </a:outerShdw>
          </a:effectLst>
        </p:spPr>
        <p:txBody>
          <a:bodyPr wrap="square">
            <a:spAutoFit/>
          </a:bodyPr>
          <a:lstStyle>
            <a:lvl1pPr marL="190500" indent="-1905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indent="0" algn="just">
              <a:spcBef>
                <a:spcPct val="50000"/>
              </a:spcBef>
            </a:pPr>
            <a:r>
              <a:rPr lang="es-ES_tradnl" dirty="0">
                <a:latin typeface="+mn-lt"/>
              </a:rPr>
              <a:t>Este enlace se denomina </a:t>
            </a:r>
            <a:r>
              <a:rPr lang="es-ES_tradnl" b="1" dirty="0">
                <a:solidFill>
                  <a:srgbClr val="0000FF"/>
                </a:solidFill>
                <a:effectLst>
                  <a:outerShdw blurRad="38100" dist="38100" dir="2700000" algn="tl">
                    <a:srgbClr val="000000">
                      <a:alpha val="43137"/>
                    </a:srgbClr>
                  </a:outerShdw>
                </a:effectLst>
                <a:latin typeface="+mn-lt"/>
              </a:rPr>
              <a:t>iónico</a:t>
            </a:r>
            <a:r>
              <a:rPr lang="es-ES_tradnl" dirty="0">
                <a:latin typeface="+mn-lt"/>
              </a:rPr>
              <a:t>, ya que los átomos participantes se encuentran en forma de iones. Se produce entre átomos de elementos que poseen electronegatividades muy diferentes.</a:t>
            </a:r>
          </a:p>
        </p:txBody>
      </p:sp>
      <p:sp>
        <p:nvSpPr>
          <p:cNvPr id="41" name="40 CuadroTexto"/>
          <p:cNvSpPr txBox="1"/>
          <p:nvPr/>
        </p:nvSpPr>
        <p:spPr>
          <a:xfrm>
            <a:off x="1828800" y="381001"/>
            <a:ext cx="5537200" cy="307777"/>
          </a:xfrm>
          <a:prstGeom prst="rect">
            <a:avLst/>
          </a:prstGeom>
          <a:noFill/>
        </p:spPr>
        <p:txBody>
          <a:bodyPr wrap="square" lIns="0" tIns="0" rIns="0" bIns="0" rtlCol="0">
            <a:spAutoFit/>
          </a:bodyPr>
          <a:lstStyle/>
          <a:p>
            <a:pPr algn="ctr"/>
            <a:r>
              <a:rPr lang="es-ES" sz="2000" b="1" dirty="0">
                <a:solidFill>
                  <a:srgbClr val="00B050"/>
                </a:solidFill>
                <a:latin typeface="+mj-lt"/>
              </a:rPr>
              <a:t>2</a:t>
            </a:r>
            <a:r>
              <a:rPr lang="es-ES" b="1" dirty="0" smtClean="0">
                <a:solidFill>
                  <a:srgbClr val="C00000"/>
                </a:solidFill>
                <a:latin typeface="+mj-lt"/>
              </a:rPr>
              <a:t> Enlace iónico</a:t>
            </a:r>
            <a:endParaRPr lang="es-ES" b="1" dirty="0">
              <a:solidFill>
                <a:srgbClr val="C00000"/>
              </a:solidFill>
              <a:latin typeface="+mj-lt"/>
            </a:endParaRPr>
          </a:p>
        </p:txBody>
      </p:sp>
      <p:sp>
        <p:nvSpPr>
          <p:cNvPr id="42"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6</a:t>
            </a:fld>
            <a:endParaRPr lang="es-ES" dirty="0">
              <a:solidFill>
                <a:schemeClr val="accent6">
                  <a:lumMod val="50000"/>
                </a:schemeClr>
              </a:solidFill>
              <a:latin typeface="+mj-lt"/>
            </a:endParaRPr>
          </a:p>
        </p:txBody>
      </p:sp>
      <p:sp>
        <p:nvSpPr>
          <p:cNvPr id="44" name="43 CuadroTexto"/>
          <p:cNvSpPr txBox="1"/>
          <p:nvPr/>
        </p:nvSpPr>
        <p:spPr>
          <a:xfrm>
            <a:off x="1841500" y="109182"/>
            <a:ext cx="5499100" cy="284518"/>
          </a:xfrm>
          <a:prstGeom prst="rect">
            <a:avLst/>
          </a:prstGeom>
          <a:noFill/>
        </p:spPr>
        <p:txBody>
          <a:bodyPr wrap="square" lIns="0" tIns="0" rIns="0" bIns="0" rtlCol="0">
            <a:spAutoFit/>
          </a:bodyPr>
          <a:lstStyle/>
          <a:p>
            <a:pPr algn="ctr"/>
            <a:r>
              <a:rPr lang="es-ES" b="1" dirty="0" smtClean="0">
                <a:solidFill>
                  <a:schemeClr val="accent1">
                    <a:lumMod val="75000"/>
                  </a:schemeClr>
                </a:solidFill>
              </a:rPr>
              <a:t>VI. EL ENLACE QUÍMICO</a:t>
            </a:r>
            <a:endParaRPr lang="es-ES" b="1" dirty="0">
              <a:solidFill>
                <a:schemeClr val="accent1">
                  <a:lumMod val="75000"/>
                </a:schemeClr>
              </a:solidFill>
            </a:endParaRPr>
          </a:p>
        </p:txBody>
      </p:sp>
    </p:spTree>
    <p:extLst>
      <p:ext uri="{BB962C8B-B14F-4D97-AF65-F5344CB8AC3E}">
        <p14:creationId xmlns:p14="http://schemas.microsoft.com/office/powerpoint/2010/main" val="138605099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7" presetClass="entr" presetSubtype="10" fill="hold" grpId="0" nodeType="clickEffect">
                                  <p:stCondLst>
                                    <p:cond delay="0"/>
                                  </p:stCondLst>
                                  <p:childTnLst>
                                    <p:set>
                                      <p:cBhvr>
                                        <p:cTn id="22" dur="1" fill="hold">
                                          <p:stCondLst>
                                            <p:cond delay="0"/>
                                          </p:stCondLst>
                                        </p:cTn>
                                        <p:tgtEl>
                                          <p:spTgt spid="33"/>
                                        </p:tgtEl>
                                        <p:attrNameLst>
                                          <p:attrName>style.visibility</p:attrName>
                                        </p:attrNameLst>
                                      </p:cBhvr>
                                      <p:to>
                                        <p:strVal val="visible"/>
                                      </p:to>
                                    </p:set>
                                    <p:anim calcmode="lin" valueType="num">
                                      <p:cBhvr>
                                        <p:cTn id="23" dur="500" fill="hold"/>
                                        <p:tgtEl>
                                          <p:spTgt spid="33"/>
                                        </p:tgtEl>
                                        <p:attrNameLst>
                                          <p:attrName>ppt_w</p:attrName>
                                        </p:attrNameLst>
                                      </p:cBhvr>
                                      <p:tavLst>
                                        <p:tav tm="0">
                                          <p:val>
                                            <p:fltVal val="0"/>
                                          </p:val>
                                        </p:tav>
                                        <p:tav tm="100000">
                                          <p:val>
                                            <p:strVal val="#ppt_w"/>
                                          </p:val>
                                        </p:tav>
                                      </p:tavLst>
                                    </p:anim>
                                    <p:anim calcmode="lin" valueType="num">
                                      <p:cBhvr>
                                        <p:cTn id="24" dur="500" fill="hold"/>
                                        <p:tgtEl>
                                          <p:spTgt spid="33"/>
                                        </p:tgtEl>
                                        <p:attrNameLst>
                                          <p:attrName>ppt_h</p:attrName>
                                        </p:attrNameLst>
                                      </p:cBhvr>
                                      <p:tavLst>
                                        <p:tav tm="0">
                                          <p:val>
                                            <p:strVal val="#ppt_h"/>
                                          </p:val>
                                        </p:tav>
                                        <p:tav tm="100000">
                                          <p:val>
                                            <p:strVal val="#ppt_h"/>
                                          </p:val>
                                        </p:tav>
                                      </p:tavLst>
                                    </p:anim>
                                  </p:childTnLst>
                                </p:cTn>
                              </p:par>
                              <p:par>
                                <p:cTn id="25" presetID="17" presetClass="entr" presetSubtype="10"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p:cTn id="27" dur="500" fill="hold"/>
                                        <p:tgtEl>
                                          <p:spTgt spid="34"/>
                                        </p:tgtEl>
                                        <p:attrNameLst>
                                          <p:attrName>ppt_w</p:attrName>
                                        </p:attrNameLst>
                                      </p:cBhvr>
                                      <p:tavLst>
                                        <p:tav tm="0">
                                          <p:val>
                                            <p:fltVal val="0"/>
                                          </p:val>
                                        </p:tav>
                                        <p:tav tm="100000">
                                          <p:val>
                                            <p:strVal val="#ppt_w"/>
                                          </p:val>
                                        </p:tav>
                                      </p:tavLst>
                                    </p:anim>
                                    <p:anim calcmode="lin" valueType="num">
                                      <p:cBhvr>
                                        <p:cTn id="28" dur="500" fill="hold"/>
                                        <p:tgtEl>
                                          <p:spTgt spid="34"/>
                                        </p:tgtEl>
                                        <p:attrNameLst>
                                          <p:attrName>ppt_h</p:attrName>
                                        </p:attrNameLst>
                                      </p:cBhvr>
                                      <p:tavLst>
                                        <p:tav tm="0">
                                          <p:val>
                                            <p:strVal val="#ppt_h"/>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53" presetClass="entr" presetSubtype="0" fill="hold" grpId="0" nodeType="clickEffect">
                                  <p:stCondLst>
                                    <p:cond delay="0"/>
                                  </p:stCondLst>
                                  <p:childTnLst>
                                    <p:set>
                                      <p:cBhvr>
                                        <p:cTn id="32" dur="1" fill="hold">
                                          <p:stCondLst>
                                            <p:cond delay="0"/>
                                          </p:stCondLst>
                                        </p:cTn>
                                        <p:tgtEl>
                                          <p:spTgt spid="27"/>
                                        </p:tgtEl>
                                        <p:attrNameLst>
                                          <p:attrName>style.visibility</p:attrName>
                                        </p:attrNameLst>
                                      </p:cBhvr>
                                      <p:to>
                                        <p:strVal val="visible"/>
                                      </p:to>
                                    </p:set>
                                    <p:anim calcmode="lin" valueType="num">
                                      <p:cBhvr>
                                        <p:cTn id="33" dur="500" fill="hold"/>
                                        <p:tgtEl>
                                          <p:spTgt spid="27"/>
                                        </p:tgtEl>
                                        <p:attrNameLst>
                                          <p:attrName>ppt_w</p:attrName>
                                        </p:attrNameLst>
                                      </p:cBhvr>
                                      <p:tavLst>
                                        <p:tav tm="0">
                                          <p:val>
                                            <p:fltVal val="0"/>
                                          </p:val>
                                        </p:tav>
                                        <p:tav tm="100000">
                                          <p:val>
                                            <p:strVal val="#ppt_w"/>
                                          </p:val>
                                        </p:tav>
                                      </p:tavLst>
                                    </p:anim>
                                    <p:anim calcmode="lin" valueType="num">
                                      <p:cBhvr>
                                        <p:cTn id="34" dur="500" fill="hold"/>
                                        <p:tgtEl>
                                          <p:spTgt spid="27"/>
                                        </p:tgtEl>
                                        <p:attrNameLst>
                                          <p:attrName>ppt_h</p:attrName>
                                        </p:attrNameLst>
                                      </p:cBhvr>
                                      <p:tavLst>
                                        <p:tav tm="0">
                                          <p:val>
                                            <p:fltVal val="0"/>
                                          </p:val>
                                        </p:tav>
                                        <p:tav tm="100000">
                                          <p:val>
                                            <p:strVal val="#ppt_h"/>
                                          </p:val>
                                        </p:tav>
                                      </p:tavLst>
                                    </p:anim>
                                    <p:animEffect transition="in" filter="fade">
                                      <p:cBhvr>
                                        <p:cTn id="35" dur="500"/>
                                        <p:tgtEl>
                                          <p:spTgt spid="27"/>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ppt_x"/>
                                          </p:val>
                                        </p:tav>
                                        <p:tav tm="100000">
                                          <p:val>
                                            <p:strVal val="#ppt_x"/>
                                          </p:val>
                                        </p:tav>
                                      </p:tavLst>
                                    </p:anim>
                                    <p:anim calcmode="lin" valueType="num">
                                      <p:cBhvr additive="base">
                                        <p:cTn id="41" dur="500" fill="hold"/>
                                        <p:tgtEl>
                                          <p:spTgt spid="17"/>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additive="base">
                                        <p:cTn id="44" dur="500" fill="hold"/>
                                        <p:tgtEl>
                                          <p:spTgt spid="19"/>
                                        </p:tgtEl>
                                        <p:attrNameLst>
                                          <p:attrName>ppt_x</p:attrName>
                                        </p:attrNameLst>
                                      </p:cBhvr>
                                      <p:tavLst>
                                        <p:tav tm="0">
                                          <p:val>
                                            <p:strVal val="#ppt_x"/>
                                          </p:val>
                                        </p:tav>
                                        <p:tav tm="100000">
                                          <p:val>
                                            <p:strVal val="#ppt_x"/>
                                          </p:val>
                                        </p:tav>
                                      </p:tavLst>
                                    </p:anim>
                                    <p:anim calcmode="lin" valueType="num">
                                      <p:cBhvr additive="base">
                                        <p:cTn id="45" dur="500" fill="hold"/>
                                        <p:tgtEl>
                                          <p:spTgt spid="19"/>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28"/>
                                        </p:tgtEl>
                                        <p:attrNameLst>
                                          <p:attrName>style.visibility</p:attrName>
                                        </p:attrNameLst>
                                      </p:cBhvr>
                                      <p:to>
                                        <p:strVal val="visible"/>
                                      </p:to>
                                    </p:set>
                                    <p:anim calcmode="lin" valueType="num">
                                      <p:cBhvr additive="base">
                                        <p:cTn id="48" dur="500" fill="hold"/>
                                        <p:tgtEl>
                                          <p:spTgt spid="28"/>
                                        </p:tgtEl>
                                        <p:attrNameLst>
                                          <p:attrName>ppt_x</p:attrName>
                                        </p:attrNameLst>
                                      </p:cBhvr>
                                      <p:tavLst>
                                        <p:tav tm="0">
                                          <p:val>
                                            <p:strVal val="#ppt_x"/>
                                          </p:val>
                                        </p:tav>
                                        <p:tav tm="100000">
                                          <p:val>
                                            <p:strVal val="#ppt_x"/>
                                          </p:val>
                                        </p:tav>
                                      </p:tavLst>
                                    </p:anim>
                                    <p:anim calcmode="lin" valueType="num">
                                      <p:cBhvr additive="base">
                                        <p:cTn id="49" dur="500" fill="hold"/>
                                        <p:tgtEl>
                                          <p:spTgt spid="28"/>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29"/>
                                        </p:tgtEl>
                                        <p:attrNameLst>
                                          <p:attrName>style.visibility</p:attrName>
                                        </p:attrNameLst>
                                      </p:cBhvr>
                                      <p:to>
                                        <p:strVal val="visible"/>
                                      </p:to>
                                    </p:set>
                                    <p:anim calcmode="lin" valueType="num">
                                      <p:cBhvr additive="base">
                                        <p:cTn id="52" dur="500" fill="hold"/>
                                        <p:tgtEl>
                                          <p:spTgt spid="29"/>
                                        </p:tgtEl>
                                        <p:attrNameLst>
                                          <p:attrName>ppt_x</p:attrName>
                                        </p:attrNameLst>
                                      </p:cBhvr>
                                      <p:tavLst>
                                        <p:tav tm="0">
                                          <p:val>
                                            <p:strVal val="#ppt_x"/>
                                          </p:val>
                                        </p:tav>
                                        <p:tav tm="100000">
                                          <p:val>
                                            <p:strVal val="#ppt_x"/>
                                          </p:val>
                                        </p:tav>
                                      </p:tavLst>
                                    </p:anim>
                                    <p:anim calcmode="lin" valueType="num">
                                      <p:cBhvr additive="base">
                                        <p:cTn id="53" dur="500" fill="hold"/>
                                        <p:tgtEl>
                                          <p:spTgt spid="29"/>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30"/>
                                        </p:tgtEl>
                                        <p:attrNameLst>
                                          <p:attrName>style.visibility</p:attrName>
                                        </p:attrNameLst>
                                      </p:cBhvr>
                                      <p:to>
                                        <p:strVal val="visible"/>
                                      </p:to>
                                    </p:set>
                                    <p:anim calcmode="lin" valueType="num">
                                      <p:cBhvr additive="base">
                                        <p:cTn id="56" dur="500" fill="hold"/>
                                        <p:tgtEl>
                                          <p:spTgt spid="30"/>
                                        </p:tgtEl>
                                        <p:attrNameLst>
                                          <p:attrName>ppt_x</p:attrName>
                                        </p:attrNameLst>
                                      </p:cBhvr>
                                      <p:tavLst>
                                        <p:tav tm="0">
                                          <p:val>
                                            <p:strVal val="#ppt_x"/>
                                          </p:val>
                                        </p:tav>
                                        <p:tav tm="100000">
                                          <p:val>
                                            <p:strVal val="#ppt_x"/>
                                          </p:val>
                                        </p:tav>
                                      </p:tavLst>
                                    </p:anim>
                                    <p:anim calcmode="lin" valueType="num">
                                      <p:cBhvr additive="base">
                                        <p:cTn id="57" dur="500" fill="hold"/>
                                        <p:tgtEl>
                                          <p:spTgt spid="30"/>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31"/>
                                        </p:tgtEl>
                                        <p:attrNameLst>
                                          <p:attrName>style.visibility</p:attrName>
                                        </p:attrNameLst>
                                      </p:cBhvr>
                                      <p:to>
                                        <p:strVal val="visible"/>
                                      </p:to>
                                    </p:set>
                                    <p:anim calcmode="lin" valueType="num">
                                      <p:cBhvr additive="base">
                                        <p:cTn id="60" dur="500" fill="hold"/>
                                        <p:tgtEl>
                                          <p:spTgt spid="31"/>
                                        </p:tgtEl>
                                        <p:attrNameLst>
                                          <p:attrName>ppt_x</p:attrName>
                                        </p:attrNameLst>
                                      </p:cBhvr>
                                      <p:tavLst>
                                        <p:tav tm="0">
                                          <p:val>
                                            <p:strVal val="#ppt_x"/>
                                          </p:val>
                                        </p:tav>
                                        <p:tav tm="100000">
                                          <p:val>
                                            <p:strVal val="#ppt_x"/>
                                          </p:val>
                                        </p:tav>
                                      </p:tavLst>
                                    </p:anim>
                                    <p:anim calcmode="lin" valueType="num">
                                      <p:cBhvr additive="base">
                                        <p:cTn id="61" dur="500" fill="hold"/>
                                        <p:tgtEl>
                                          <p:spTgt spid="31"/>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32"/>
                                        </p:tgtEl>
                                        <p:attrNameLst>
                                          <p:attrName>style.visibility</p:attrName>
                                        </p:attrNameLst>
                                      </p:cBhvr>
                                      <p:to>
                                        <p:strVal val="visible"/>
                                      </p:to>
                                    </p:set>
                                    <p:anim calcmode="lin" valueType="num">
                                      <p:cBhvr additive="base">
                                        <p:cTn id="64" dur="500" fill="hold"/>
                                        <p:tgtEl>
                                          <p:spTgt spid="32"/>
                                        </p:tgtEl>
                                        <p:attrNameLst>
                                          <p:attrName>ppt_x</p:attrName>
                                        </p:attrNameLst>
                                      </p:cBhvr>
                                      <p:tavLst>
                                        <p:tav tm="0">
                                          <p:val>
                                            <p:strVal val="#ppt_x"/>
                                          </p:val>
                                        </p:tav>
                                        <p:tav tm="100000">
                                          <p:val>
                                            <p:strVal val="#ppt_x"/>
                                          </p:val>
                                        </p:tav>
                                      </p:tavLst>
                                    </p:anim>
                                    <p:anim calcmode="lin" valueType="num">
                                      <p:cBhvr additive="base">
                                        <p:cTn id="65" dur="500" fill="hold"/>
                                        <p:tgtEl>
                                          <p:spTgt spid="32"/>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35"/>
                                        </p:tgtEl>
                                        <p:attrNameLst>
                                          <p:attrName>style.visibility</p:attrName>
                                        </p:attrNameLst>
                                      </p:cBhvr>
                                      <p:to>
                                        <p:strVal val="visible"/>
                                      </p:to>
                                    </p:set>
                                    <p:anim calcmode="lin" valueType="num">
                                      <p:cBhvr additive="base">
                                        <p:cTn id="68" dur="500" fill="hold"/>
                                        <p:tgtEl>
                                          <p:spTgt spid="35"/>
                                        </p:tgtEl>
                                        <p:attrNameLst>
                                          <p:attrName>ppt_x</p:attrName>
                                        </p:attrNameLst>
                                      </p:cBhvr>
                                      <p:tavLst>
                                        <p:tav tm="0">
                                          <p:val>
                                            <p:strVal val="#ppt_x"/>
                                          </p:val>
                                        </p:tav>
                                        <p:tav tm="100000">
                                          <p:val>
                                            <p:strVal val="#ppt_x"/>
                                          </p:val>
                                        </p:tav>
                                      </p:tavLst>
                                    </p:anim>
                                    <p:anim calcmode="lin" valueType="num">
                                      <p:cBhvr additive="base">
                                        <p:cTn id="69" dur="500" fill="hold"/>
                                        <p:tgtEl>
                                          <p:spTgt spid="35"/>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36"/>
                                        </p:tgtEl>
                                        <p:attrNameLst>
                                          <p:attrName>style.visibility</p:attrName>
                                        </p:attrNameLst>
                                      </p:cBhvr>
                                      <p:to>
                                        <p:strVal val="visible"/>
                                      </p:to>
                                    </p:set>
                                    <p:anim calcmode="lin" valueType="num">
                                      <p:cBhvr additive="base">
                                        <p:cTn id="72" dur="500" fill="hold"/>
                                        <p:tgtEl>
                                          <p:spTgt spid="36"/>
                                        </p:tgtEl>
                                        <p:attrNameLst>
                                          <p:attrName>ppt_x</p:attrName>
                                        </p:attrNameLst>
                                      </p:cBhvr>
                                      <p:tavLst>
                                        <p:tav tm="0">
                                          <p:val>
                                            <p:strVal val="#ppt_x"/>
                                          </p:val>
                                        </p:tav>
                                        <p:tav tm="100000">
                                          <p:val>
                                            <p:strVal val="#ppt_x"/>
                                          </p:val>
                                        </p:tav>
                                      </p:tavLst>
                                    </p:anim>
                                    <p:anim calcmode="lin" valueType="num">
                                      <p:cBhvr additive="base">
                                        <p:cTn id="73" dur="500" fill="hold"/>
                                        <p:tgtEl>
                                          <p:spTgt spid="36"/>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37"/>
                                        </p:tgtEl>
                                        <p:attrNameLst>
                                          <p:attrName>style.visibility</p:attrName>
                                        </p:attrNameLst>
                                      </p:cBhvr>
                                      <p:to>
                                        <p:strVal val="visible"/>
                                      </p:to>
                                    </p:set>
                                    <p:anim calcmode="lin" valueType="num">
                                      <p:cBhvr additive="base">
                                        <p:cTn id="76" dur="500" fill="hold"/>
                                        <p:tgtEl>
                                          <p:spTgt spid="37"/>
                                        </p:tgtEl>
                                        <p:attrNameLst>
                                          <p:attrName>ppt_x</p:attrName>
                                        </p:attrNameLst>
                                      </p:cBhvr>
                                      <p:tavLst>
                                        <p:tav tm="0">
                                          <p:val>
                                            <p:strVal val="#ppt_x"/>
                                          </p:val>
                                        </p:tav>
                                        <p:tav tm="100000">
                                          <p:val>
                                            <p:strVal val="#ppt_x"/>
                                          </p:val>
                                        </p:tav>
                                      </p:tavLst>
                                    </p:anim>
                                    <p:anim calcmode="lin" valueType="num">
                                      <p:cBhvr additive="base">
                                        <p:cTn id="77" dur="500" fill="hold"/>
                                        <p:tgtEl>
                                          <p:spTgt spid="37"/>
                                        </p:tgtEl>
                                        <p:attrNameLst>
                                          <p:attrName>ppt_y</p:attrName>
                                        </p:attrNameLst>
                                      </p:cBhvr>
                                      <p:tavLst>
                                        <p:tav tm="0">
                                          <p:val>
                                            <p:strVal val="1+#ppt_h/2"/>
                                          </p:val>
                                        </p:tav>
                                        <p:tav tm="100000">
                                          <p:val>
                                            <p:strVal val="#ppt_y"/>
                                          </p:val>
                                        </p:tav>
                                      </p:tavLst>
                                    </p:anim>
                                  </p:childTnLst>
                                </p:cTn>
                              </p:par>
                              <p:par>
                                <p:cTn id="78" presetID="2" presetClass="entr" presetSubtype="4" fill="hold" grpId="0" nodeType="withEffect">
                                  <p:stCondLst>
                                    <p:cond delay="0"/>
                                  </p:stCondLst>
                                  <p:childTnLst>
                                    <p:set>
                                      <p:cBhvr>
                                        <p:cTn id="79" dur="1" fill="hold">
                                          <p:stCondLst>
                                            <p:cond delay="0"/>
                                          </p:stCondLst>
                                        </p:cTn>
                                        <p:tgtEl>
                                          <p:spTgt spid="38"/>
                                        </p:tgtEl>
                                        <p:attrNameLst>
                                          <p:attrName>style.visibility</p:attrName>
                                        </p:attrNameLst>
                                      </p:cBhvr>
                                      <p:to>
                                        <p:strVal val="visible"/>
                                      </p:to>
                                    </p:set>
                                    <p:anim calcmode="lin" valueType="num">
                                      <p:cBhvr additive="base">
                                        <p:cTn id="80" dur="500" fill="hold"/>
                                        <p:tgtEl>
                                          <p:spTgt spid="38"/>
                                        </p:tgtEl>
                                        <p:attrNameLst>
                                          <p:attrName>ppt_x</p:attrName>
                                        </p:attrNameLst>
                                      </p:cBhvr>
                                      <p:tavLst>
                                        <p:tav tm="0">
                                          <p:val>
                                            <p:strVal val="#ppt_x"/>
                                          </p:val>
                                        </p:tav>
                                        <p:tav tm="100000">
                                          <p:val>
                                            <p:strVal val="#ppt_x"/>
                                          </p:val>
                                        </p:tav>
                                      </p:tavLst>
                                    </p:anim>
                                    <p:anim calcmode="lin" valueType="num">
                                      <p:cBhvr additive="base">
                                        <p:cTn id="81" dur="500" fill="hold"/>
                                        <p:tgtEl>
                                          <p:spTgt spid="38"/>
                                        </p:tgtEl>
                                        <p:attrNameLst>
                                          <p:attrName>ppt_y</p:attrName>
                                        </p:attrNameLst>
                                      </p:cBhvr>
                                      <p:tavLst>
                                        <p:tav tm="0">
                                          <p:val>
                                            <p:strVal val="1+#ppt_h/2"/>
                                          </p:val>
                                        </p:tav>
                                        <p:tav tm="100000">
                                          <p:val>
                                            <p:strVal val="#ppt_y"/>
                                          </p:val>
                                        </p:tav>
                                      </p:tavLst>
                                    </p:anim>
                                  </p:childTnLst>
                                </p:cTn>
                              </p:par>
                              <p:par>
                                <p:cTn id="82" presetID="2" presetClass="entr" presetSubtype="4" fill="hold" grpId="0" nodeType="withEffect">
                                  <p:stCondLst>
                                    <p:cond delay="0"/>
                                  </p:stCondLst>
                                  <p:childTnLst>
                                    <p:set>
                                      <p:cBhvr>
                                        <p:cTn id="83" dur="1" fill="hold">
                                          <p:stCondLst>
                                            <p:cond delay="0"/>
                                          </p:stCondLst>
                                        </p:cTn>
                                        <p:tgtEl>
                                          <p:spTgt spid="50"/>
                                        </p:tgtEl>
                                        <p:attrNameLst>
                                          <p:attrName>style.visibility</p:attrName>
                                        </p:attrNameLst>
                                      </p:cBhvr>
                                      <p:to>
                                        <p:strVal val="visible"/>
                                      </p:to>
                                    </p:set>
                                    <p:anim calcmode="lin" valueType="num">
                                      <p:cBhvr additive="base">
                                        <p:cTn id="84" dur="500" fill="hold"/>
                                        <p:tgtEl>
                                          <p:spTgt spid="50"/>
                                        </p:tgtEl>
                                        <p:attrNameLst>
                                          <p:attrName>ppt_x</p:attrName>
                                        </p:attrNameLst>
                                      </p:cBhvr>
                                      <p:tavLst>
                                        <p:tav tm="0">
                                          <p:val>
                                            <p:strVal val="#ppt_x"/>
                                          </p:val>
                                        </p:tav>
                                        <p:tav tm="100000">
                                          <p:val>
                                            <p:strVal val="#ppt_x"/>
                                          </p:val>
                                        </p:tav>
                                      </p:tavLst>
                                    </p:anim>
                                    <p:anim calcmode="lin" valueType="num">
                                      <p:cBhvr additive="base">
                                        <p:cTn id="85" dur="500" fill="hold"/>
                                        <p:tgtEl>
                                          <p:spTgt spid="50"/>
                                        </p:tgtEl>
                                        <p:attrNameLst>
                                          <p:attrName>ppt_y</p:attrName>
                                        </p:attrNameLst>
                                      </p:cBhvr>
                                      <p:tavLst>
                                        <p:tav tm="0">
                                          <p:val>
                                            <p:strVal val="1+#ppt_h/2"/>
                                          </p:val>
                                        </p:tav>
                                        <p:tav tm="100000">
                                          <p:val>
                                            <p:strVal val="#ppt_y"/>
                                          </p:val>
                                        </p:tav>
                                      </p:tavLst>
                                    </p:anim>
                                  </p:childTnLst>
                                </p:cTn>
                              </p:par>
                              <p:par>
                                <p:cTn id="86" presetID="2" presetClass="entr" presetSubtype="4" fill="hold" grpId="0" nodeType="withEffect">
                                  <p:stCondLst>
                                    <p:cond delay="0"/>
                                  </p:stCondLst>
                                  <p:childTnLst>
                                    <p:set>
                                      <p:cBhvr>
                                        <p:cTn id="87" dur="1" fill="hold">
                                          <p:stCondLst>
                                            <p:cond delay="0"/>
                                          </p:stCondLst>
                                        </p:cTn>
                                        <p:tgtEl>
                                          <p:spTgt spid="51"/>
                                        </p:tgtEl>
                                        <p:attrNameLst>
                                          <p:attrName>style.visibility</p:attrName>
                                        </p:attrNameLst>
                                      </p:cBhvr>
                                      <p:to>
                                        <p:strVal val="visible"/>
                                      </p:to>
                                    </p:set>
                                    <p:anim calcmode="lin" valueType="num">
                                      <p:cBhvr additive="base">
                                        <p:cTn id="88" dur="500" fill="hold"/>
                                        <p:tgtEl>
                                          <p:spTgt spid="51"/>
                                        </p:tgtEl>
                                        <p:attrNameLst>
                                          <p:attrName>ppt_x</p:attrName>
                                        </p:attrNameLst>
                                      </p:cBhvr>
                                      <p:tavLst>
                                        <p:tav tm="0">
                                          <p:val>
                                            <p:strVal val="#ppt_x"/>
                                          </p:val>
                                        </p:tav>
                                        <p:tav tm="100000">
                                          <p:val>
                                            <p:strVal val="#ppt_x"/>
                                          </p:val>
                                        </p:tav>
                                      </p:tavLst>
                                    </p:anim>
                                    <p:anim calcmode="lin" valueType="num">
                                      <p:cBhvr additive="base">
                                        <p:cTn id="89" dur="500" fill="hold"/>
                                        <p:tgtEl>
                                          <p:spTgt spid="51"/>
                                        </p:tgtEl>
                                        <p:attrNameLst>
                                          <p:attrName>ppt_y</p:attrName>
                                        </p:attrNameLst>
                                      </p:cBhvr>
                                      <p:tavLst>
                                        <p:tav tm="0">
                                          <p:val>
                                            <p:strVal val="1+#ppt_h/2"/>
                                          </p:val>
                                        </p:tav>
                                        <p:tav tm="100000">
                                          <p:val>
                                            <p:strVal val="#ppt_y"/>
                                          </p:val>
                                        </p:tav>
                                      </p:tavLst>
                                    </p:anim>
                                  </p:childTnLst>
                                </p:cTn>
                              </p:par>
                              <p:par>
                                <p:cTn id="90" presetID="2" presetClass="entr" presetSubtype="4" fill="hold" grpId="0" nodeType="withEffect">
                                  <p:stCondLst>
                                    <p:cond delay="0"/>
                                  </p:stCondLst>
                                  <p:childTnLst>
                                    <p:set>
                                      <p:cBhvr>
                                        <p:cTn id="91" dur="1" fill="hold">
                                          <p:stCondLst>
                                            <p:cond delay="0"/>
                                          </p:stCondLst>
                                        </p:cTn>
                                        <p:tgtEl>
                                          <p:spTgt spid="52"/>
                                        </p:tgtEl>
                                        <p:attrNameLst>
                                          <p:attrName>style.visibility</p:attrName>
                                        </p:attrNameLst>
                                      </p:cBhvr>
                                      <p:to>
                                        <p:strVal val="visible"/>
                                      </p:to>
                                    </p:set>
                                    <p:anim calcmode="lin" valueType="num">
                                      <p:cBhvr additive="base">
                                        <p:cTn id="92" dur="500" fill="hold"/>
                                        <p:tgtEl>
                                          <p:spTgt spid="52"/>
                                        </p:tgtEl>
                                        <p:attrNameLst>
                                          <p:attrName>ppt_x</p:attrName>
                                        </p:attrNameLst>
                                      </p:cBhvr>
                                      <p:tavLst>
                                        <p:tav tm="0">
                                          <p:val>
                                            <p:strVal val="#ppt_x"/>
                                          </p:val>
                                        </p:tav>
                                        <p:tav tm="100000">
                                          <p:val>
                                            <p:strVal val="#ppt_x"/>
                                          </p:val>
                                        </p:tav>
                                      </p:tavLst>
                                    </p:anim>
                                    <p:anim calcmode="lin" valueType="num">
                                      <p:cBhvr additive="base">
                                        <p:cTn id="93" dur="500" fill="hold"/>
                                        <p:tgtEl>
                                          <p:spTgt spid="52"/>
                                        </p:tgtEl>
                                        <p:attrNameLst>
                                          <p:attrName>ppt_y</p:attrName>
                                        </p:attrNameLst>
                                      </p:cBhvr>
                                      <p:tavLst>
                                        <p:tav tm="0">
                                          <p:val>
                                            <p:strVal val="1+#ppt_h/2"/>
                                          </p:val>
                                        </p:tav>
                                        <p:tav tm="100000">
                                          <p:val>
                                            <p:strVal val="#ppt_y"/>
                                          </p:val>
                                        </p:tav>
                                      </p:tavLst>
                                    </p:anim>
                                  </p:childTnLst>
                                </p:cTn>
                              </p:par>
                              <p:par>
                                <p:cTn id="94" presetID="2" presetClass="entr" presetSubtype="4" fill="hold" grpId="0" nodeType="withEffect">
                                  <p:stCondLst>
                                    <p:cond delay="0"/>
                                  </p:stCondLst>
                                  <p:childTnLst>
                                    <p:set>
                                      <p:cBhvr>
                                        <p:cTn id="95" dur="1" fill="hold">
                                          <p:stCondLst>
                                            <p:cond delay="0"/>
                                          </p:stCondLst>
                                        </p:cTn>
                                        <p:tgtEl>
                                          <p:spTgt spid="53"/>
                                        </p:tgtEl>
                                        <p:attrNameLst>
                                          <p:attrName>style.visibility</p:attrName>
                                        </p:attrNameLst>
                                      </p:cBhvr>
                                      <p:to>
                                        <p:strVal val="visible"/>
                                      </p:to>
                                    </p:set>
                                    <p:anim calcmode="lin" valueType="num">
                                      <p:cBhvr additive="base">
                                        <p:cTn id="96" dur="500" fill="hold"/>
                                        <p:tgtEl>
                                          <p:spTgt spid="53"/>
                                        </p:tgtEl>
                                        <p:attrNameLst>
                                          <p:attrName>ppt_x</p:attrName>
                                        </p:attrNameLst>
                                      </p:cBhvr>
                                      <p:tavLst>
                                        <p:tav tm="0">
                                          <p:val>
                                            <p:strVal val="#ppt_x"/>
                                          </p:val>
                                        </p:tav>
                                        <p:tav tm="100000">
                                          <p:val>
                                            <p:strVal val="#ppt_x"/>
                                          </p:val>
                                        </p:tav>
                                      </p:tavLst>
                                    </p:anim>
                                    <p:anim calcmode="lin" valueType="num">
                                      <p:cBhvr additive="base">
                                        <p:cTn id="97" dur="500" fill="hold"/>
                                        <p:tgtEl>
                                          <p:spTgt spid="53"/>
                                        </p:tgtEl>
                                        <p:attrNameLst>
                                          <p:attrName>ppt_y</p:attrName>
                                        </p:attrNameLst>
                                      </p:cBhvr>
                                      <p:tavLst>
                                        <p:tav tm="0">
                                          <p:val>
                                            <p:strVal val="1+#ppt_h/2"/>
                                          </p:val>
                                        </p:tav>
                                        <p:tav tm="100000">
                                          <p:val>
                                            <p:strVal val="#ppt_y"/>
                                          </p:val>
                                        </p:tav>
                                      </p:tavLst>
                                    </p:anim>
                                  </p:childTnLst>
                                </p:cTn>
                              </p:par>
                              <p:par>
                                <p:cTn id="98" presetID="2" presetClass="entr" presetSubtype="4" fill="hold" grpId="0" nodeType="withEffect">
                                  <p:stCondLst>
                                    <p:cond delay="0"/>
                                  </p:stCondLst>
                                  <p:childTnLst>
                                    <p:set>
                                      <p:cBhvr>
                                        <p:cTn id="99" dur="1" fill="hold">
                                          <p:stCondLst>
                                            <p:cond delay="0"/>
                                          </p:stCondLst>
                                        </p:cTn>
                                        <p:tgtEl>
                                          <p:spTgt spid="54"/>
                                        </p:tgtEl>
                                        <p:attrNameLst>
                                          <p:attrName>style.visibility</p:attrName>
                                        </p:attrNameLst>
                                      </p:cBhvr>
                                      <p:to>
                                        <p:strVal val="visible"/>
                                      </p:to>
                                    </p:set>
                                    <p:anim calcmode="lin" valueType="num">
                                      <p:cBhvr additive="base">
                                        <p:cTn id="100" dur="500" fill="hold"/>
                                        <p:tgtEl>
                                          <p:spTgt spid="54"/>
                                        </p:tgtEl>
                                        <p:attrNameLst>
                                          <p:attrName>ppt_x</p:attrName>
                                        </p:attrNameLst>
                                      </p:cBhvr>
                                      <p:tavLst>
                                        <p:tav tm="0">
                                          <p:val>
                                            <p:strVal val="#ppt_x"/>
                                          </p:val>
                                        </p:tav>
                                        <p:tav tm="100000">
                                          <p:val>
                                            <p:strVal val="#ppt_x"/>
                                          </p:val>
                                        </p:tav>
                                      </p:tavLst>
                                    </p:anim>
                                    <p:anim calcmode="lin" valueType="num">
                                      <p:cBhvr additive="base">
                                        <p:cTn id="101" dur="500" fill="hold"/>
                                        <p:tgtEl>
                                          <p:spTgt spid="54"/>
                                        </p:tgtEl>
                                        <p:attrNameLst>
                                          <p:attrName>ppt_y</p:attrName>
                                        </p:attrNameLst>
                                      </p:cBhvr>
                                      <p:tavLst>
                                        <p:tav tm="0">
                                          <p:val>
                                            <p:strVal val="1+#ppt_h/2"/>
                                          </p:val>
                                        </p:tav>
                                        <p:tav tm="100000">
                                          <p:val>
                                            <p:strVal val="#ppt_y"/>
                                          </p:val>
                                        </p:tav>
                                      </p:tavLst>
                                    </p:anim>
                                  </p:childTnLst>
                                </p:cTn>
                              </p:par>
                              <p:par>
                                <p:cTn id="102" presetID="2" presetClass="entr" presetSubtype="4" fill="hold" grpId="0" nodeType="withEffect">
                                  <p:stCondLst>
                                    <p:cond delay="0"/>
                                  </p:stCondLst>
                                  <p:childTnLst>
                                    <p:set>
                                      <p:cBhvr>
                                        <p:cTn id="103" dur="1" fill="hold">
                                          <p:stCondLst>
                                            <p:cond delay="0"/>
                                          </p:stCondLst>
                                        </p:cTn>
                                        <p:tgtEl>
                                          <p:spTgt spid="55"/>
                                        </p:tgtEl>
                                        <p:attrNameLst>
                                          <p:attrName>style.visibility</p:attrName>
                                        </p:attrNameLst>
                                      </p:cBhvr>
                                      <p:to>
                                        <p:strVal val="visible"/>
                                      </p:to>
                                    </p:set>
                                    <p:anim calcmode="lin" valueType="num">
                                      <p:cBhvr additive="base">
                                        <p:cTn id="104" dur="500" fill="hold"/>
                                        <p:tgtEl>
                                          <p:spTgt spid="55"/>
                                        </p:tgtEl>
                                        <p:attrNameLst>
                                          <p:attrName>ppt_x</p:attrName>
                                        </p:attrNameLst>
                                      </p:cBhvr>
                                      <p:tavLst>
                                        <p:tav tm="0">
                                          <p:val>
                                            <p:strVal val="#ppt_x"/>
                                          </p:val>
                                        </p:tav>
                                        <p:tav tm="100000">
                                          <p:val>
                                            <p:strVal val="#ppt_x"/>
                                          </p:val>
                                        </p:tav>
                                      </p:tavLst>
                                    </p:anim>
                                    <p:anim calcmode="lin" valueType="num">
                                      <p:cBhvr additive="base">
                                        <p:cTn id="105"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par>
                    <p:cTn id="106" fill="hold">
                      <p:stCondLst>
                        <p:cond delay="indefinite"/>
                      </p:stCondLst>
                      <p:childTnLst>
                        <p:par>
                          <p:cTn id="107" fill="hold">
                            <p:stCondLst>
                              <p:cond delay="0"/>
                            </p:stCondLst>
                            <p:childTnLst>
                              <p:par>
                                <p:cTn id="108" presetID="2" presetClass="entr" presetSubtype="4" fill="hold" grpId="0" nodeType="clickEffect">
                                  <p:stCondLst>
                                    <p:cond delay="0"/>
                                  </p:stCondLst>
                                  <p:childTnLst>
                                    <p:set>
                                      <p:cBhvr>
                                        <p:cTn id="109" dur="1" fill="hold">
                                          <p:stCondLst>
                                            <p:cond delay="0"/>
                                          </p:stCondLst>
                                        </p:cTn>
                                        <p:tgtEl>
                                          <p:spTgt spid="56"/>
                                        </p:tgtEl>
                                        <p:attrNameLst>
                                          <p:attrName>style.visibility</p:attrName>
                                        </p:attrNameLst>
                                      </p:cBhvr>
                                      <p:to>
                                        <p:strVal val="visible"/>
                                      </p:to>
                                    </p:set>
                                    <p:anim calcmode="lin" valueType="num">
                                      <p:cBhvr additive="base">
                                        <p:cTn id="110" dur="500" fill="hold"/>
                                        <p:tgtEl>
                                          <p:spTgt spid="56"/>
                                        </p:tgtEl>
                                        <p:attrNameLst>
                                          <p:attrName>ppt_x</p:attrName>
                                        </p:attrNameLst>
                                      </p:cBhvr>
                                      <p:tavLst>
                                        <p:tav tm="0">
                                          <p:val>
                                            <p:strVal val="#ppt_x"/>
                                          </p:val>
                                        </p:tav>
                                        <p:tav tm="100000">
                                          <p:val>
                                            <p:strVal val="#ppt_x"/>
                                          </p:val>
                                        </p:tav>
                                      </p:tavLst>
                                    </p:anim>
                                    <p:anim calcmode="lin" valueType="num">
                                      <p:cBhvr additive="base">
                                        <p:cTn id="111" dur="500" fill="hold"/>
                                        <p:tgtEl>
                                          <p:spTgt spid="56"/>
                                        </p:tgtEl>
                                        <p:attrNameLst>
                                          <p:attrName>ppt_y</p:attrName>
                                        </p:attrNameLst>
                                      </p:cBhvr>
                                      <p:tavLst>
                                        <p:tav tm="0">
                                          <p:val>
                                            <p:strVal val="1+#ppt_h/2"/>
                                          </p:val>
                                        </p:tav>
                                        <p:tav tm="100000">
                                          <p:val>
                                            <p:strVal val="#ppt_y"/>
                                          </p:val>
                                        </p:tav>
                                      </p:tavLst>
                                    </p:anim>
                                  </p:childTnLst>
                                </p:cTn>
                              </p:par>
                              <p:par>
                                <p:cTn id="112" presetID="2" presetClass="entr" presetSubtype="4" fill="hold" grpId="0" nodeType="withEffect">
                                  <p:stCondLst>
                                    <p:cond delay="0"/>
                                  </p:stCondLst>
                                  <p:childTnLst>
                                    <p:set>
                                      <p:cBhvr>
                                        <p:cTn id="113" dur="1" fill="hold">
                                          <p:stCondLst>
                                            <p:cond delay="0"/>
                                          </p:stCondLst>
                                        </p:cTn>
                                        <p:tgtEl>
                                          <p:spTgt spid="61"/>
                                        </p:tgtEl>
                                        <p:attrNameLst>
                                          <p:attrName>style.visibility</p:attrName>
                                        </p:attrNameLst>
                                      </p:cBhvr>
                                      <p:to>
                                        <p:strVal val="visible"/>
                                      </p:to>
                                    </p:set>
                                    <p:anim calcmode="lin" valueType="num">
                                      <p:cBhvr additive="base">
                                        <p:cTn id="114" dur="500" fill="hold"/>
                                        <p:tgtEl>
                                          <p:spTgt spid="61"/>
                                        </p:tgtEl>
                                        <p:attrNameLst>
                                          <p:attrName>ppt_x</p:attrName>
                                        </p:attrNameLst>
                                      </p:cBhvr>
                                      <p:tavLst>
                                        <p:tav tm="0">
                                          <p:val>
                                            <p:strVal val="#ppt_x"/>
                                          </p:val>
                                        </p:tav>
                                        <p:tav tm="100000">
                                          <p:val>
                                            <p:strVal val="#ppt_x"/>
                                          </p:val>
                                        </p:tav>
                                      </p:tavLst>
                                    </p:anim>
                                    <p:anim calcmode="lin" valueType="num">
                                      <p:cBhvr additive="base">
                                        <p:cTn id="115" dur="500" fill="hold"/>
                                        <p:tgtEl>
                                          <p:spTgt spid="61"/>
                                        </p:tgtEl>
                                        <p:attrNameLst>
                                          <p:attrName>ppt_y</p:attrName>
                                        </p:attrNameLst>
                                      </p:cBhvr>
                                      <p:tavLst>
                                        <p:tav tm="0">
                                          <p:val>
                                            <p:strVal val="1+#ppt_h/2"/>
                                          </p:val>
                                        </p:tav>
                                        <p:tav tm="100000">
                                          <p:val>
                                            <p:strVal val="#ppt_y"/>
                                          </p:val>
                                        </p:tav>
                                      </p:tavLst>
                                    </p:anim>
                                  </p:childTnLst>
                                </p:cTn>
                              </p:par>
                              <p:par>
                                <p:cTn id="116" presetID="2" presetClass="entr" presetSubtype="4" fill="hold" grpId="0" nodeType="withEffect">
                                  <p:stCondLst>
                                    <p:cond delay="0"/>
                                  </p:stCondLst>
                                  <p:childTnLst>
                                    <p:set>
                                      <p:cBhvr>
                                        <p:cTn id="117" dur="1" fill="hold">
                                          <p:stCondLst>
                                            <p:cond delay="0"/>
                                          </p:stCondLst>
                                        </p:cTn>
                                        <p:tgtEl>
                                          <p:spTgt spid="60"/>
                                        </p:tgtEl>
                                        <p:attrNameLst>
                                          <p:attrName>style.visibility</p:attrName>
                                        </p:attrNameLst>
                                      </p:cBhvr>
                                      <p:to>
                                        <p:strVal val="visible"/>
                                      </p:to>
                                    </p:set>
                                    <p:anim calcmode="lin" valueType="num">
                                      <p:cBhvr additive="base">
                                        <p:cTn id="118" dur="500" fill="hold"/>
                                        <p:tgtEl>
                                          <p:spTgt spid="60"/>
                                        </p:tgtEl>
                                        <p:attrNameLst>
                                          <p:attrName>ppt_x</p:attrName>
                                        </p:attrNameLst>
                                      </p:cBhvr>
                                      <p:tavLst>
                                        <p:tav tm="0">
                                          <p:val>
                                            <p:strVal val="#ppt_x"/>
                                          </p:val>
                                        </p:tav>
                                        <p:tav tm="100000">
                                          <p:val>
                                            <p:strVal val="#ppt_x"/>
                                          </p:val>
                                        </p:tav>
                                      </p:tavLst>
                                    </p:anim>
                                    <p:anim calcmode="lin" valueType="num">
                                      <p:cBhvr additive="base">
                                        <p:cTn id="119" dur="500" fill="hold"/>
                                        <p:tgtEl>
                                          <p:spTgt spid="60"/>
                                        </p:tgtEl>
                                        <p:attrNameLst>
                                          <p:attrName>ppt_y</p:attrName>
                                        </p:attrNameLst>
                                      </p:cBhvr>
                                      <p:tavLst>
                                        <p:tav tm="0">
                                          <p:val>
                                            <p:strVal val="1+#ppt_h/2"/>
                                          </p:val>
                                        </p:tav>
                                        <p:tav tm="100000">
                                          <p:val>
                                            <p:strVal val="#ppt_y"/>
                                          </p:val>
                                        </p:tav>
                                      </p:tavLst>
                                    </p:anim>
                                  </p:childTnLst>
                                </p:cTn>
                              </p:par>
                              <p:par>
                                <p:cTn id="120" presetID="2" presetClass="entr" presetSubtype="4" fill="hold" grpId="0" nodeType="withEffect">
                                  <p:stCondLst>
                                    <p:cond delay="0"/>
                                  </p:stCondLst>
                                  <p:childTnLst>
                                    <p:set>
                                      <p:cBhvr>
                                        <p:cTn id="121" dur="1" fill="hold">
                                          <p:stCondLst>
                                            <p:cond delay="0"/>
                                          </p:stCondLst>
                                        </p:cTn>
                                        <p:tgtEl>
                                          <p:spTgt spid="62"/>
                                        </p:tgtEl>
                                        <p:attrNameLst>
                                          <p:attrName>style.visibility</p:attrName>
                                        </p:attrNameLst>
                                      </p:cBhvr>
                                      <p:to>
                                        <p:strVal val="visible"/>
                                      </p:to>
                                    </p:set>
                                    <p:anim calcmode="lin" valueType="num">
                                      <p:cBhvr additive="base">
                                        <p:cTn id="122" dur="500" fill="hold"/>
                                        <p:tgtEl>
                                          <p:spTgt spid="62"/>
                                        </p:tgtEl>
                                        <p:attrNameLst>
                                          <p:attrName>ppt_x</p:attrName>
                                        </p:attrNameLst>
                                      </p:cBhvr>
                                      <p:tavLst>
                                        <p:tav tm="0">
                                          <p:val>
                                            <p:strVal val="#ppt_x"/>
                                          </p:val>
                                        </p:tav>
                                        <p:tav tm="100000">
                                          <p:val>
                                            <p:strVal val="#ppt_x"/>
                                          </p:val>
                                        </p:tav>
                                      </p:tavLst>
                                    </p:anim>
                                    <p:anim calcmode="lin" valueType="num">
                                      <p:cBhvr additive="base">
                                        <p:cTn id="123"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par>
                    <p:cTn id="124" fill="hold">
                      <p:stCondLst>
                        <p:cond delay="indefinite"/>
                      </p:stCondLst>
                      <p:childTnLst>
                        <p:par>
                          <p:cTn id="125" fill="hold">
                            <p:stCondLst>
                              <p:cond delay="0"/>
                            </p:stCondLst>
                            <p:childTnLst>
                              <p:par>
                                <p:cTn id="126" presetID="17" presetClass="entr" presetSubtype="10" fill="hold" grpId="0" nodeType="clickEffect">
                                  <p:stCondLst>
                                    <p:cond delay="0"/>
                                  </p:stCondLst>
                                  <p:childTnLst>
                                    <p:set>
                                      <p:cBhvr>
                                        <p:cTn id="127" dur="1" fill="hold">
                                          <p:stCondLst>
                                            <p:cond delay="0"/>
                                          </p:stCondLst>
                                        </p:cTn>
                                        <p:tgtEl>
                                          <p:spTgt spid="16"/>
                                        </p:tgtEl>
                                        <p:attrNameLst>
                                          <p:attrName>style.visibility</p:attrName>
                                        </p:attrNameLst>
                                      </p:cBhvr>
                                      <p:to>
                                        <p:strVal val="visible"/>
                                      </p:to>
                                    </p:set>
                                    <p:anim calcmode="lin" valueType="num">
                                      <p:cBhvr>
                                        <p:cTn id="128" dur="500" fill="hold"/>
                                        <p:tgtEl>
                                          <p:spTgt spid="16"/>
                                        </p:tgtEl>
                                        <p:attrNameLst>
                                          <p:attrName>ppt_w</p:attrName>
                                        </p:attrNameLst>
                                      </p:cBhvr>
                                      <p:tavLst>
                                        <p:tav tm="0">
                                          <p:val>
                                            <p:fltVal val="0"/>
                                          </p:val>
                                        </p:tav>
                                        <p:tav tm="100000">
                                          <p:val>
                                            <p:strVal val="#ppt_w"/>
                                          </p:val>
                                        </p:tav>
                                      </p:tavLst>
                                    </p:anim>
                                    <p:anim calcmode="lin" valueType="num">
                                      <p:cBhvr>
                                        <p:cTn id="129" dur="500" fill="hold"/>
                                        <p:tgtEl>
                                          <p:spTgt spid="1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9" grpId="0" animBg="1"/>
      <p:bldP spid="20" grpId="0" animBg="1"/>
      <p:bldP spid="21" grpId="0" animBg="1"/>
      <p:bldP spid="22" grpId="0"/>
      <p:bldP spid="23" grpId="0"/>
      <p:bldP spid="24" grpId="0"/>
      <p:bldP spid="25" grpId="0"/>
      <p:bldP spid="26" grpId="0"/>
      <p:bldP spid="27" grpId="0" animBg="1"/>
      <p:bldP spid="28" grpId="0"/>
      <p:bldP spid="29" grpId="0"/>
      <p:bldP spid="30" grpId="0"/>
      <p:bldP spid="31" grpId="0"/>
      <p:bldP spid="32" grpId="0"/>
      <p:bldP spid="33" grpId="0" animBg="1"/>
      <p:bldP spid="34" grpId="0" animBg="1"/>
      <p:bldP spid="35" grpId="0" animBg="1"/>
      <p:bldP spid="36" grpId="0" animBg="1"/>
      <p:bldP spid="37" grpId="0"/>
      <p:bldP spid="38" grpId="0"/>
      <p:bldP spid="50" grpId="0" animBg="1"/>
      <p:bldP spid="51" grpId="0" animBg="1"/>
      <p:bldP spid="52" grpId="0"/>
      <p:bldP spid="53" grpId="0"/>
      <p:bldP spid="54" grpId="0"/>
      <p:bldP spid="55" grpId="0"/>
      <p:bldP spid="56" grpId="0" animBg="1"/>
      <p:bldP spid="60" grpId="0" animBg="1"/>
      <p:bldP spid="61" grpId="0"/>
      <p:bldP spid="62"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1" name="Picture 4" descr="P21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5900" y="1425575"/>
            <a:ext cx="5965825" cy="268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6" name="Group 8"/>
          <p:cNvGrpSpPr>
            <a:grpSpLocks/>
          </p:cNvGrpSpPr>
          <p:nvPr/>
        </p:nvGrpSpPr>
        <p:grpSpPr bwMode="auto">
          <a:xfrm>
            <a:off x="2262187" y="2166939"/>
            <a:ext cx="1054099" cy="1074738"/>
            <a:chOff x="1670" y="1427"/>
            <a:chExt cx="664" cy="677"/>
          </a:xfrm>
        </p:grpSpPr>
        <p:sp>
          <p:nvSpPr>
            <p:cNvPr id="47" name="Text Box 9"/>
            <p:cNvSpPr txBox="1">
              <a:spLocks noChangeArrowheads="1"/>
            </p:cNvSpPr>
            <p:nvPr/>
          </p:nvSpPr>
          <p:spPr bwMode="auto">
            <a:xfrm>
              <a:off x="1670" y="1427"/>
              <a:ext cx="520" cy="2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s-ES_tradnl">
                  <a:latin typeface="+mn-lt"/>
                </a:rPr>
                <a:t>Ion O</a:t>
              </a:r>
              <a:r>
                <a:rPr lang="es-ES_tradnl" baseline="30000">
                  <a:latin typeface="+mn-lt"/>
                </a:rPr>
                <a:t>2-</a:t>
              </a:r>
              <a:endParaRPr lang="es-ES_tradnl">
                <a:latin typeface="+mn-lt"/>
              </a:endParaRPr>
            </a:p>
          </p:txBody>
        </p:sp>
        <p:sp>
          <p:nvSpPr>
            <p:cNvPr id="48" name="Text Box 10"/>
            <p:cNvSpPr txBox="1">
              <a:spLocks noChangeArrowheads="1"/>
            </p:cNvSpPr>
            <p:nvPr/>
          </p:nvSpPr>
          <p:spPr bwMode="auto">
            <a:xfrm>
              <a:off x="1682" y="1871"/>
              <a:ext cx="652" cy="2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s-ES_tradnl">
                  <a:latin typeface="+mn-lt"/>
                </a:rPr>
                <a:t>Ion Mg</a:t>
              </a:r>
              <a:r>
                <a:rPr lang="es-ES_tradnl" baseline="30000">
                  <a:latin typeface="+mn-lt"/>
                </a:rPr>
                <a:t>2+</a:t>
              </a:r>
              <a:endParaRPr lang="es-ES_tradnl">
                <a:latin typeface="+mn-lt"/>
              </a:endParaRPr>
            </a:p>
          </p:txBody>
        </p:sp>
      </p:grpSp>
      <p:sp>
        <p:nvSpPr>
          <p:cNvPr id="49" name="Text Box 7"/>
          <p:cNvSpPr txBox="1">
            <a:spLocks noChangeArrowheads="1"/>
          </p:cNvSpPr>
          <p:nvPr/>
        </p:nvSpPr>
        <p:spPr bwMode="auto">
          <a:xfrm>
            <a:off x="558800" y="4549776"/>
            <a:ext cx="8128000" cy="915988"/>
          </a:xfrm>
          <a:prstGeom prst="rect">
            <a:avLst/>
          </a:prstGeom>
          <a:solidFill>
            <a:srgbClr val="FFFF99"/>
          </a:solidFill>
          <a:ln>
            <a:noFill/>
          </a:ln>
          <a:effectLst>
            <a:outerShdw blurRad="50800" dist="38100" dir="18900000" algn="bl" rotWithShape="0">
              <a:prstClr val="black">
                <a:alpha val="40000"/>
              </a:prstClr>
            </a:outerShdw>
          </a:effectLst>
        </p:spPr>
        <p:txBody>
          <a:bodyPr wrap="square">
            <a:spAutoFit/>
          </a:bodyPr>
          <a:lstStyle>
            <a:lvl1pPr marL="190500" indent="-1905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indent="0" algn="just">
              <a:spcBef>
                <a:spcPct val="50000"/>
              </a:spcBef>
            </a:pPr>
            <a:r>
              <a:rPr lang="es-ES_tradnl" dirty="0">
                <a:latin typeface="+mn-lt"/>
              </a:rPr>
              <a:t>Un </a:t>
            </a:r>
            <a:r>
              <a:rPr lang="es-ES_tradnl" b="1" dirty="0" err="1">
                <a:solidFill>
                  <a:srgbClr val="0000FF"/>
                </a:solidFill>
                <a:effectLst>
                  <a:outerShdw blurRad="38100" dist="38100" dir="2700000" algn="tl">
                    <a:srgbClr val="000000">
                      <a:alpha val="43137"/>
                    </a:srgbClr>
                  </a:outerShdw>
                </a:effectLst>
                <a:latin typeface="+mn-lt"/>
              </a:rPr>
              <a:t>ión</a:t>
            </a:r>
            <a:r>
              <a:rPr lang="es-ES_tradnl" dirty="0">
                <a:solidFill>
                  <a:srgbClr val="0000FF"/>
                </a:solidFill>
                <a:latin typeface="+mn-lt"/>
              </a:rPr>
              <a:t> </a:t>
            </a:r>
            <a:r>
              <a:rPr lang="es-ES_tradnl" dirty="0">
                <a:latin typeface="+mn-lt"/>
              </a:rPr>
              <a:t>ejerce </a:t>
            </a:r>
            <a:r>
              <a:rPr lang="es-ES_tradnl" b="1" dirty="0">
                <a:solidFill>
                  <a:srgbClr val="0000FF"/>
                </a:solidFill>
                <a:effectLst>
                  <a:outerShdw blurRad="38100" dist="38100" dir="2700000" algn="tl">
                    <a:srgbClr val="000000">
                      <a:alpha val="43137"/>
                    </a:srgbClr>
                  </a:outerShdw>
                </a:effectLst>
                <a:latin typeface="+mn-lt"/>
              </a:rPr>
              <a:t>fuerzas en todas direcciones</a:t>
            </a:r>
            <a:r>
              <a:rPr lang="es-ES_tradnl" dirty="0">
                <a:latin typeface="+mn-lt"/>
              </a:rPr>
              <a:t>, de modo que cada </a:t>
            </a:r>
            <a:r>
              <a:rPr lang="es-ES_tradnl" dirty="0" err="1">
                <a:latin typeface="+mn-lt"/>
              </a:rPr>
              <a:t>ión</a:t>
            </a:r>
            <a:r>
              <a:rPr lang="es-ES_tradnl" dirty="0">
                <a:latin typeface="+mn-lt"/>
              </a:rPr>
              <a:t> positivo atrae a todos los iones negativos vecinos, rodeándose del mayor número de ellos posible, y viceversa.</a:t>
            </a:r>
          </a:p>
        </p:txBody>
      </p:sp>
      <p:sp>
        <p:nvSpPr>
          <p:cNvPr id="10" name="9 CuadroTexto"/>
          <p:cNvSpPr txBox="1"/>
          <p:nvPr/>
        </p:nvSpPr>
        <p:spPr>
          <a:xfrm>
            <a:off x="1828800" y="381001"/>
            <a:ext cx="5537200" cy="307777"/>
          </a:xfrm>
          <a:prstGeom prst="rect">
            <a:avLst/>
          </a:prstGeom>
          <a:noFill/>
        </p:spPr>
        <p:txBody>
          <a:bodyPr wrap="square" lIns="0" tIns="0" rIns="0" bIns="0" rtlCol="0">
            <a:spAutoFit/>
          </a:bodyPr>
          <a:lstStyle/>
          <a:p>
            <a:pPr algn="ctr"/>
            <a:r>
              <a:rPr lang="es-ES" sz="2000" b="1" dirty="0">
                <a:solidFill>
                  <a:srgbClr val="00B050"/>
                </a:solidFill>
                <a:latin typeface="+mj-lt"/>
              </a:rPr>
              <a:t>2</a:t>
            </a:r>
            <a:r>
              <a:rPr lang="es-ES" b="1" dirty="0" smtClean="0">
                <a:solidFill>
                  <a:srgbClr val="C00000"/>
                </a:solidFill>
                <a:latin typeface="+mj-lt"/>
              </a:rPr>
              <a:t> Enlace iónico</a:t>
            </a:r>
            <a:endParaRPr lang="es-ES" b="1" dirty="0">
              <a:solidFill>
                <a:srgbClr val="C00000"/>
              </a:solidFill>
              <a:latin typeface="+mj-lt"/>
            </a:endParaRPr>
          </a:p>
        </p:txBody>
      </p:sp>
      <p:sp>
        <p:nvSpPr>
          <p:cNvPr id="11"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7</a:t>
            </a:fld>
            <a:endParaRPr lang="es-ES" dirty="0">
              <a:solidFill>
                <a:schemeClr val="accent6">
                  <a:lumMod val="50000"/>
                </a:schemeClr>
              </a:solidFill>
              <a:latin typeface="+mj-lt"/>
            </a:endParaRPr>
          </a:p>
        </p:txBody>
      </p:sp>
      <p:sp>
        <p:nvSpPr>
          <p:cNvPr id="12" name="11 CuadroTexto"/>
          <p:cNvSpPr txBox="1"/>
          <p:nvPr/>
        </p:nvSpPr>
        <p:spPr>
          <a:xfrm>
            <a:off x="1841500" y="109182"/>
            <a:ext cx="5499100" cy="284518"/>
          </a:xfrm>
          <a:prstGeom prst="rect">
            <a:avLst/>
          </a:prstGeom>
          <a:noFill/>
        </p:spPr>
        <p:txBody>
          <a:bodyPr wrap="square" lIns="0" tIns="0" rIns="0" bIns="0" rtlCol="0">
            <a:spAutoFit/>
          </a:bodyPr>
          <a:lstStyle/>
          <a:p>
            <a:pPr algn="ctr"/>
            <a:r>
              <a:rPr lang="es-ES" b="1" dirty="0" smtClean="0">
                <a:solidFill>
                  <a:schemeClr val="accent1">
                    <a:lumMod val="75000"/>
                  </a:schemeClr>
                </a:solidFill>
              </a:rPr>
              <a:t>VI. EL ENLACE QUÍMICO</a:t>
            </a:r>
            <a:endParaRPr lang="es-ES" b="1" dirty="0">
              <a:solidFill>
                <a:schemeClr val="accent1">
                  <a:lumMod val="75000"/>
                </a:schemeClr>
              </a:solidFill>
            </a:endParaRPr>
          </a:p>
        </p:txBody>
      </p:sp>
    </p:spTree>
    <p:extLst>
      <p:ext uri="{BB962C8B-B14F-4D97-AF65-F5344CB8AC3E}">
        <p14:creationId xmlns:p14="http://schemas.microsoft.com/office/powerpoint/2010/main" val="336899066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up)">
                                      <p:cBhvr>
                                        <p:cTn id="7" dur="500"/>
                                        <p:tgtEl>
                                          <p:spTgt spid="4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46"/>
                                        </p:tgtEl>
                                        <p:attrNameLst>
                                          <p:attrName>style.visibility</p:attrName>
                                        </p:attrNameLst>
                                      </p:cBhvr>
                                      <p:to>
                                        <p:strVal val="visible"/>
                                      </p:to>
                                    </p:set>
                                    <p:anim calcmode="lin" valueType="num">
                                      <p:cBhvr additive="base">
                                        <p:cTn id="12" dur="500" fill="hold"/>
                                        <p:tgtEl>
                                          <p:spTgt spid="46"/>
                                        </p:tgtEl>
                                        <p:attrNameLst>
                                          <p:attrName>ppt_x</p:attrName>
                                        </p:attrNameLst>
                                      </p:cBhvr>
                                      <p:tavLst>
                                        <p:tav tm="0">
                                          <p:val>
                                            <p:strVal val="0-#ppt_w/2"/>
                                          </p:val>
                                        </p:tav>
                                        <p:tav tm="100000">
                                          <p:val>
                                            <p:strVal val="#ppt_x"/>
                                          </p:val>
                                        </p:tav>
                                      </p:tavLst>
                                    </p:anim>
                                    <p:anim calcmode="lin" valueType="num">
                                      <p:cBhvr additive="base">
                                        <p:cTn id="13" dur="500" fill="hold"/>
                                        <p:tgtEl>
                                          <p:spTgt spid="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t="611" b="2749"/>
          <a:stretch/>
        </p:blipFill>
        <p:spPr bwMode="auto">
          <a:xfrm>
            <a:off x="1671638" y="1054099"/>
            <a:ext cx="5529262" cy="36025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10 CuadroTexto"/>
          <p:cNvSpPr txBox="1"/>
          <p:nvPr/>
        </p:nvSpPr>
        <p:spPr>
          <a:xfrm>
            <a:off x="546100" y="4930775"/>
            <a:ext cx="8054975" cy="1477328"/>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marL="361950" indent="-361950" algn="just">
              <a:buFont typeface="Wingdings"/>
              <a:buChar char="F"/>
            </a:pPr>
            <a:r>
              <a:rPr lang="es-ES" dirty="0" smtClean="0"/>
              <a:t>Los compuestos iónicos no forman moléculas, sino agregados iónicos que dan lugar a </a:t>
            </a:r>
            <a:r>
              <a:rPr lang="es-ES" b="1" dirty="0" smtClean="0">
                <a:effectLst>
                  <a:outerShdw blurRad="38100" dist="38100" dir="2700000" algn="tl">
                    <a:srgbClr val="000000">
                      <a:alpha val="43137"/>
                    </a:srgbClr>
                  </a:outerShdw>
                </a:effectLst>
              </a:rPr>
              <a:t>redes cristalinas geométricas</a:t>
            </a:r>
            <a:r>
              <a:rPr lang="es-ES" dirty="0" smtClean="0"/>
              <a:t>.</a:t>
            </a:r>
          </a:p>
          <a:p>
            <a:pPr marL="361950" indent="-361950" algn="just">
              <a:buFont typeface="Wingdings"/>
              <a:buChar char="F"/>
            </a:pPr>
            <a:endParaRPr lang="es-ES" dirty="0" smtClean="0"/>
          </a:p>
          <a:p>
            <a:pPr marL="361950" indent="-361950" algn="just"/>
            <a:r>
              <a:rPr lang="es-ES" dirty="0" smtClean="0">
                <a:sym typeface="Wingdings"/>
              </a:rPr>
              <a:t>	</a:t>
            </a:r>
            <a:r>
              <a:rPr lang="es-ES" dirty="0" smtClean="0"/>
              <a:t>La fórmula química corresponde a una </a:t>
            </a:r>
            <a:r>
              <a:rPr lang="es-ES" b="1" dirty="0" smtClean="0">
                <a:effectLst>
                  <a:outerShdw blurRad="38100" dist="38100" dir="2700000" algn="tl">
                    <a:srgbClr val="000000">
                      <a:alpha val="43137"/>
                    </a:srgbClr>
                  </a:outerShdw>
                </a:effectLst>
              </a:rPr>
              <a:t>fórmula empírica</a:t>
            </a:r>
            <a:r>
              <a:rPr lang="es-ES" dirty="0" smtClean="0"/>
              <a:t>, que refleja la proporción de los iones.</a:t>
            </a:r>
            <a:endParaRPr lang="es-ES" dirty="0"/>
          </a:p>
        </p:txBody>
      </p:sp>
      <p:sp>
        <p:nvSpPr>
          <p:cNvPr id="8" name="7 CuadroTexto"/>
          <p:cNvSpPr txBox="1"/>
          <p:nvPr/>
        </p:nvSpPr>
        <p:spPr>
          <a:xfrm>
            <a:off x="1828800" y="381001"/>
            <a:ext cx="5537200" cy="307777"/>
          </a:xfrm>
          <a:prstGeom prst="rect">
            <a:avLst/>
          </a:prstGeom>
          <a:noFill/>
        </p:spPr>
        <p:txBody>
          <a:bodyPr wrap="square" lIns="0" tIns="0" rIns="0" bIns="0" rtlCol="0">
            <a:spAutoFit/>
          </a:bodyPr>
          <a:lstStyle/>
          <a:p>
            <a:pPr algn="ctr"/>
            <a:r>
              <a:rPr lang="es-ES" sz="2000" b="1" dirty="0">
                <a:solidFill>
                  <a:srgbClr val="00B050"/>
                </a:solidFill>
                <a:latin typeface="+mj-lt"/>
              </a:rPr>
              <a:t>2</a:t>
            </a:r>
            <a:r>
              <a:rPr lang="es-ES" b="1" dirty="0" smtClean="0">
                <a:solidFill>
                  <a:srgbClr val="C00000"/>
                </a:solidFill>
                <a:latin typeface="+mj-lt"/>
              </a:rPr>
              <a:t> Enlace iónico</a:t>
            </a:r>
            <a:endParaRPr lang="es-ES" b="1" dirty="0">
              <a:solidFill>
                <a:srgbClr val="C00000"/>
              </a:solidFill>
              <a:latin typeface="+mj-lt"/>
            </a:endParaRPr>
          </a:p>
        </p:txBody>
      </p:sp>
      <p:sp>
        <p:nvSpPr>
          <p:cNvPr id="9"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8</a:t>
            </a:fld>
            <a:endParaRPr lang="es-ES" dirty="0">
              <a:solidFill>
                <a:schemeClr val="accent6">
                  <a:lumMod val="50000"/>
                </a:schemeClr>
              </a:solidFill>
              <a:latin typeface="+mj-lt"/>
            </a:endParaRPr>
          </a:p>
        </p:txBody>
      </p:sp>
      <p:sp>
        <p:nvSpPr>
          <p:cNvPr id="10" name="9 CuadroTexto"/>
          <p:cNvSpPr txBox="1"/>
          <p:nvPr/>
        </p:nvSpPr>
        <p:spPr>
          <a:xfrm>
            <a:off x="1841500" y="109182"/>
            <a:ext cx="5499100" cy="284518"/>
          </a:xfrm>
          <a:prstGeom prst="rect">
            <a:avLst/>
          </a:prstGeom>
          <a:noFill/>
        </p:spPr>
        <p:txBody>
          <a:bodyPr wrap="square" lIns="0" tIns="0" rIns="0" bIns="0" rtlCol="0">
            <a:spAutoFit/>
          </a:bodyPr>
          <a:lstStyle/>
          <a:p>
            <a:pPr algn="ctr"/>
            <a:r>
              <a:rPr lang="es-ES" b="1" dirty="0" smtClean="0">
                <a:solidFill>
                  <a:schemeClr val="accent1">
                    <a:lumMod val="75000"/>
                  </a:schemeClr>
                </a:solidFill>
              </a:rPr>
              <a:t>VI. EL ENLACE QUÍMICO</a:t>
            </a:r>
            <a:endParaRPr lang="es-ES" b="1" dirty="0">
              <a:solidFill>
                <a:schemeClr val="accent1">
                  <a:lumMod val="75000"/>
                </a:schemeClr>
              </a:solidFill>
            </a:endParaRPr>
          </a:p>
        </p:txBody>
      </p:sp>
    </p:spTree>
    <p:extLst>
      <p:ext uri="{BB962C8B-B14F-4D97-AF65-F5344CB8AC3E}">
        <p14:creationId xmlns:p14="http://schemas.microsoft.com/office/powerpoint/2010/main" val="336279866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7 CuadroTexto"/>
          <p:cNvSpPr txBox="1"/>
          <p:nvPr/>
        </p:nvSpPr>
        <p:spPr>
          <a:xfrm>
            <a:off x="357306" y="851657"/>
            <a:ext cx="3097094" cy="369332"/>
          </a:xfrm>
          <a:prstGeom prst="rect">
            <a:avLst/>
          </a:prstGeom>
          <a:noFill/>
        </p:spPr>
        <p:txBody>
          <a:bodyPr wrap="square" rtlCol="0">
            <a:spAutoFit/>
          </a:bodyPr>
          <a:lstStyle/>
          <a:p>
            <a:r>
              <a:rPr lang="es-ES" b="1" dirty="0" smtClean="0">
                <a:solidFill>
                  <a:srgbClr val="C00000"/>
                </a:solidFill>
                <a:latin typeface="+mj-lt"/>
              </a:rPr>
              <a:t>2.1. </a:t>
            </a:r>
            <a:r>
              <a:rPr lang="es-ES" b="1" dirty="0" smtClean="0">
                <a:solidFill>
                  <a:srgbClr val="00B050"/>
                </a:solidFill>
                <a:latin typeface="+mj-lt"/>
              </a:rPr>
              <a:t>Ciclo de </a:t>
            </a:r>
            <a:r>
              <a:rPr lang="es-ES" b="1" dirty="0" err="1" smtClean="0">
                <a:solidFill>
                  <a:srgbClr val="00B050"/>
                </a:solidFill>
                <a:latin typeface="+mj-lt"/>
              </a:rPr>
              <a:t>Born</a:t>
            </a:r>
            <a:r>
              <a:rPr lang="es-ES" b="1" dirty="0" smtClean="0">
                <a:solidFill>
                  <a:srgbClr val="00B050"/>
                </a:solidFill>
                <a:latin typeface="+mj-lt"/>
              </a:rPr>
              <a:t>-Haber</a:t>
            </a:r>
          </a:p>
        </p:txBody>
      </p:sp>
      <p:grpSp>
        <p:nvGrpSpPr>
          <p:cNvPr id="10" name="9 Grupo"/>
          <p:cNvGrpSpPr/>
          <p:nvPr/>
        </p:nvGrpSpPr>
        <p:grpSpPr>
          <a:xfrm>
            <a:off x="607631" y="1615440"/>
            <a:ext cx="3202369" cy="2477532"/>
            <a:chOff x="607631" y="1666240"/>
            <a:chExt cx="3202369" cy="2477532"/>
          </a:xfrm>
        </p:grpSpPr>
        <mc:AlternateContent xmlns:mc="http://schemas.openxmlformats.org/markup-compatibility/2006" xmlns:a14="http://schemas.microsoft.com/office/drawing/2010/main">
          <mc:Choice Requires="a14">
            <p:sp>
              <p:nvSpPr>
                <p:cNvPr id="2" name="1 CuadroTexto"/>
                <p:cNvSpPr txBox="1"/>
                <p:nvPr/>
              </p:nvSpPr>
              <p:spPr>
                <a:xfrm>
                  <a:off x="658431" y="1666240"/>
                  <a:ext cx="3151569" cy="63478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𝑁𝑎</m:t>
                        </m:r>
                        <m:r>
                          <a:rPr lang="es-ES" b="0" i="1" smtClean="0">
                            <a:latin typeface="Cambria Math"/>
                          </a:rPr>
                          <m:t> </m:t>
                        </m:r>
                        <m:d>
                          <m:dPr>
                            <m:ctrlPr>
                              <a:rPr lang="es-ES" b="0" i="1" smtClean="0">
                                <a:latin typeface="Cambria Math" panose="02040503050406030204" pitchFamily="18" charset="0"/>
                              </a:rPr>
                            </m:ctrlPr>
                          </m:dPr>
                          <m:e>
                            <m:r>
                              <a:rPr lang="es-ES" b="0" i="1" smtClean="0">
                                <a:latin typeface="Cambria Math"/>
                              </a:rPr>
                              <m:t>𝑠</m:t>
                            </m:r>
                          </m:e>
                        </m:d>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1</m:t>
                            </m:r>
                          </m:num>
                          <m:den>
                            <m:r>
                              <a:rPr lang="es-ES" b="0" i="1" smtClean="0">
                                <a:latin typeface="Cambria Math"/>
                              </a:rPr>
                              <m:t>2</m:t>
                            </m:r>
                          </m:den>
                        </m:f>
                        <m:sSub>
                          <m:sSubPr>
                            <m:ctrlPr>
                              <a:rPr lang="es-ES" b="0" i="1" smtClean="0">
                                <a:latin typeface="Cambria Math" panose="02040503050406030204" pitchFamily="18" charset="0"/>
                              </a:rPr>
                            </m:ctrlPr>
                          </m:sSubPr>
                          <m:e>
                            <m:r>
                              <a:rPr lang="es-ES" b="0" i="1" smtClean="0">
                                <a:latin typeface="Cambria Math"/>
                              </a:rPr>
                              <m:t>𝐶𝑙</m:t>
                            </m:r>
                          </m:e>
                          <m:sub>
                            <m:r>
                              <a:rPr lang="es-ES" b="0" i="1" smtClean="0">
                                <a:latin typeface="Cambria Math"/>
                              </a:rPr>
                              <m:t>2</m:t>
                            </m:r>
                          </m:sub>
                        </m:sSub>
                        <m:d>
                          <m:dPr>
                            <m:ctrlPr>
                              <a:rPr lang="es-ES" b="0" i="1" smtClean="0">
                                <a:latin typeface="Cambria Math" panose="02040503050406030204" pitchFamily="18" charset="0"/>
                              </a:rPr>
                            </m:ctrlPr>
                          </m:dPr>
                          <m:e>
                            <m:r>
                              <a:rPr lang="es-ES" b="0" i="1" smtClean="0">
                                <a:latin typeface="Cambria Math"/>
                              </a:rPr>
                              <m:t>𝑔</m:t>
                            </m:r>
                          </m:e>
                        </m:d>
                        <m:groupChr>
                          <m:groupChrPr>
                            <m:chr m:val="→"/>
                            <m:vertJc m:val="bot"/>
                            <m:ctrlPr>
                              <a:rPr lang="es-ES" b="0" i="1" smtClean="0">
                                <a:latin typeface="Cambria Math" panose="02040503050406030204" pitchFamily="18" charset="0"/>
                              </a:rPr>
                            </m:ctrlPr>
                          </m:groupChrPr>
                          <m:e>
                            <m:r>
                              <m:rPr>
                                <m:brk m:alnAt="2"/>
                              </m:rPr>
                              <a:rPr lang="es-ES" b="0" i="1" smtClean="0">
                                <a:latin typeface="Cambria Math"/>
                              </a:rPr>
                              <m:t>6</m:t>
                            </m:r>
                          </m:e>
                        </m:groupChr>
                        <m:r>
                          <a:rPr lang="es-ES" b="0" i="1" smtClean="0">
                            <a:latin typeface="Cambria Math"/>
                          </a:rPr>
                          <m:t>𝑁𝑎𝐶𝑙</m:t>
                        </m:r>
                        <m:r>
                          <a:rPr lang="es-ES" b="0" i="1" smtClean="0">
                            <a:latin typeface="Cambria Math"/>
                          </a:rPr>
                          <m:t>(</m:t>
                        </m:r>
                        <m:r>
                          <a:rPr lang="es-ES" b="0" i="1" smtClean="0">
                            <a:latin typeface="Cambria Math"/>
                          </a:rPr>
                          <m:t>𝑠</m:t>
                        </m:r>
                        <m:r>
                          <a:rPr lang="es-ES" b="0" i="1" smtClean="0">
                            <a:latin typeface="Cambria Math"/>
                          </a:rPr>
                          <m:t>)</m:t>
                        </m:r>
                      </m:oMath>
                    </m:oMathPara>
                  </a14:m>
                  <a:endParaRPr lang="es-ES" dirty="0"/>
                </a:p>
              </p:txBody>
            </p:sp>
          </mc:Choice>
          <mc:Fallback xmlns="">
            <p:sp>
              <p:nvSpPr>
                <p:cNvPr id="2" name="1 CuadroTexto"/>
                <p:cNvSpPr txBox="1">
                  <a:spLocks noRot="1" noChangeAspect="1" noMove="1" noResize="1" noEditPoints="1" noAdjustHandles="1" noChangeArrowheads="1" noChangeShapeType="1" noTextEdit="1"/>
                </p:cNvSpPr>
                <p:nvPr/>
              </p:nvSpPr>
              <p:spPr>
                <a:xfrm>
                  <a:off x="658431" y="1666240"/>
                  <a:ext cx="3151569" cy="634789"/>
                </a:xfrm>
                <a:prstGeom prst="rect">
                  <a:avLst/>
                </a:prstGeom>
                <a:blipFill rotWithShape="1">
                  <a:blip r:embed="rId3"/>
                  <a:stretch>
                    <a:fillRect/>
                  </a:stretch>
                </a:blipFill>
              </p:spPr>
              <p:txBody>
                <a:bodyPr/>
                <a:lstStyle/>
                <a:p>
                  <a:r>
                    <a:rPr lang="es-ES">
                      <a:noFill/>
                    </a:rPr>
                    <a:t> </a:t>
                  </a:r>
                </a:p>
              </p:txBody>
            </p:sp>
          </mc:Fallback>
        </mc:AlternateContent>
        <p:cxnSp>
          <p:nvCxnSpPr>
            <p:cNvPr id="4" name="3 Conector recto de flecha"/>
            <p:cNvCxnSpPr/>
            <p:nvPr/>
          </p:nvCxnSpPr>
          <p:spPr>
            <a:xfrm>
              <a:off x="1168400" y="2298700"/>
              <a:ext cx="0" cy="571500"/>
            </a:xfrm>
            <a:prstGeom prst="straightConnector1">
              <a:avLst/>
            </a:prstGeom>
            <a:ln w="38100">
              <a:headEnd type="none" w="med" len="med"/>
              <a:tailEnd type="stealth" w="med" len="med"/>
            </a:ln>
          </p:spPr>
          <p:style>
            <a:lnRef idx="1">
              <a:schemeClr val="accent1"/>
            </a:lnRef>
            <a:fillRef idx="0">
              <a:schemeClr val="accent1"/>
            </a:fillRef>
            <a:effectRef idx="0">
              <a:schemeClr val="accent1"/>
            </a:effectRef>
            <a:fontRef idx="minor">
              <a:schemeClr val="tx1"/>
            </a:fontRef>
          </p:style>
        </p:cxnSp>
        <p:cxnSp>
          <p:nvCxnSpPr>
            <p:cNvPr id="12" name="11 Conector recto de flecha"/>
            <p:cNvCxnSpPr/>
            <p:nvPr/>
          </p:nvCxnSpPr>
          <p:spPr>
            <a:xfrm>
              <a:off x="1168400" y="3162300"/>
              <a:ext cx="0" cy="571500"/>
            </a:xfrm>
            <a:prstGeom prst="straightConnector1">
              <a:avLst/>
            </a:prstGeom>
            <a:ln w="38100">
              <a:headEnd type="none" w="med" len="med"/>
              <a:tailEnd type="stealth" w="med" len="med"/>
            </a:ln>
          </p:spPr>
          <p:style>
            <a:lnRef idx="1">
              <a:schemeClr val="accent1"/>
            </a:lnRef>
            <a:fillRef idx="0">
              <a:schemeClr val="accent1"/>
            </a:fillRef>
            <a:effectRef idx="0">
              <a:schemeClr val="accent1"/>
            </a:effectRef>
            <a:fontRef idx="minor">
              <a:schemeClr val="tx1"/>
            </a:fontRef>
          </p:style>
        </p:cxnSp>
        <p:cxnSp>
          <p:nvCxnSpPr>
            <p:cNvPr id="15" name="14 Conector recto de flecha"/>
            <p:cNvCxnSpPr/>
            <p:nvPr/>
          </p:nvCxnSpPr>
          <p:spPr>
            <a:xfrm>
              <a:off x="2133600" y="2286000"/>
              <a:ext cx="0" cy="571500"/>
            </a:xfrm>
            <a:prstGeom prst="straightConnector1">
              <a:avLst/>
            </a:prstGeom>
            <a:ln w="38100">
              <a:headEnd type="none" w="med" len="med"/>
              <a:tailEnd type="stealth" w="med" len="med"/>
            </a:ln>
          </p:spPr>
          <p:style>
            <a:lnRef idx="1">
              <a:schemeClr val="accent1"/>
            </a:lnRef>
            <a:fillRef idx="0">
              <a:schemeClr val="accent1"/>
            </a:fillRef>
            <a:effectRef idx="0">
              <a:schemeClr val="accent1"/>
            </a:effectRef>
            <a:fontRef idx="minor">
              <a:schemeClr val="tx1"/>
            </a:fontRef>
          </p:style>
        </p:cxnSp>
        <p:cxnSp>
          <p:nvCxnSpPr>
            <p:cNvPr id="16" name="15 Conector recto de flecha"/>
            <p:cNvCxnSpPr/>
            <p:nvPr/>
          </p:nvCxnSpPr>
          <p:spPr>
            <a:xfrm>
              <a:off x="2133600" y="3149600"/>
              <a:ext cx="0" cy="571500"/>
            </a:xfrm>
            <a:prstGeom prst="straightConnector1">
              <a:avLst/>
            </a:prstGeom>
            <a:ln w="38100">
              <a:headEnd type="none" w="med" len="med"/>
              <a:tailEnd type="stealth"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7" name="16 CuadroTexto"/>
                <p:cNvSpPr txBox="1"/>
                <p:nvPr/>
              </p:nvSpPr>
              <p:spPr>
                <a:xfrm>
                  <a:off x="607631" y="3774440"/>
                  <a:ext cx="213556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s-ES" b="0" i="1" smtClean="0">
                                <a:latin typeface="Cambria Math" panose="02040503050406030204" pitchFamily="18" charset="0"/>
                              </a:rPr>
                            </m:ctrlPr>
                          </m:sSupPr>
                          <m:e>
                            <m:r>
                              <a:rPr lang="es-ES" b="0" i="1" smtClean="0">
                                <a:latin typeface="Cambria Math"/>
                              </a:rPr>
                              <m:t>𝑁𝑎</m:t>
                            </m:r>
                          </m:e>
                          <m:sup>
                            <m:r>
                              <a:rPr lang="es-ES" b="0" i="1" smtClean="0">
                                <a:latin typeface="Cambria Math"/>
                              </a:rPr>
                              <m:t>+</m:t>
                            </m:r>
                          </m:sup>
                        </m:sSup>
                        <m:r>
                          <a:rPr lang="es-ES" b="0" i="1" smtClean="0">
                            <a:latin typeface="Cambria Math"/>
                          </a:rPr>
                          <m:t> </m:t>
                        </m:r>
                        <m:d>
                          <m:dPr>
                            <m:ctrlPr>
                              <a:rPr lang="es-ES" b="0" i="1" smtClean="0">
                                <a:latin typeface="Cambria Math" panose="02040503050406030204" pitchFamily="18" charset="0"/>
                              </a:rPr>
                            </m:ctrlPr>
                          </m:dPr>
                          <m:e>
                            <m:r>
                              <a:rPr lang="es-ES" b="0" i="1" smtClean="0">
                                <a:latin typeface="Cambria Math"/>
                              </a:rPr>
                              <m:t>𝑔</m:t>
                            </m:r>
                          </m:e>
                        </m:d>
                        <m:r>
                          <a:rPr lang="es-ES" b="0" i="1" smtClean="0">
                            <a:latin typeface="Cambria Math"/>
                          </a:rPr>
                          <m:t>+</m:t>
                        </m:r>
                        <m:sSup>
                          <m:sSupPr>
                            <m:ctrlPr>
                              <a:rPr lang="es-ES" i="1">
                                <a:latin typeface="Cambria Math" panose="02040503050406030204" pitchFamily="18" charset="0"/>
                              </a:rPr>
                            </m:ctrlPr>
                          </m:sSupPr>
                          <m:e>
                            <m:r>
                              <a:rPr lang="es-ES" b="0" i="1" smtClean="0">
                                <a:latin typeface="Cambria Math"/>
                              </a:rPr>
                              <m:t>𝐶𝑙</m:t>
                            </m:r>
                          </m:e>
                          <m:sup>
                            <m:r>
                              <a:rPr lang="es-ES" b="0" i="1" smtClean="0">
                                <a:latin typeface="Cambria Math"/>
                              </a:rPr>
                              <m:t>−</m:t>
                            </m:r>
                          </m:sup>
                        </m:sSup>
                        <m:r>
                          <a:rPr lang="es-ES" i="1">
                            <a:latin typeface="Cambria Math"/>
                          </a:rPr>
                          <m:t> </m:t>
                        </m:r>
                        <m:r>
                          <a:rPr lang="es-ES" b="0" i="1" smtClean="0">
                            <a:latin typeface="Cambria Math"/>
                          </a:rPr>
                          <m:t>(</m:t>
                        </m:r>
                        <m:r>
                          <a:rPr lang="es-ES" b="0" i="1" smtClean="0">
                            <a:latin typeface="Cambria Math"/>
                          </a:rPr>
                          <m:t>𝑔</m:t>
                        </m:r>
                        <m:r>
                          <a:rPr lang="es-ES" b="0" i="1" smtClean="0">
                            <a:latin typeface="Cambria Math"/>
                          </a:rPr>
                          <m:t>)</m:t>
                        </m:r>
                      </m:oMath>
                    </m:oMathPara>
                  </a14:m>
                  <a:endParaRPr lang="es-ES" dirty="0"/>
                </a:p>
              </p:txBody>
            </p:sp>
          </mc:Choice>
          <mc:Fallback xmlns="">
            <p:sp>
              <p:nvSpPr>
                <p:cNvPr id="17" name="16 CuadroTexto"/>
                <p:cNvSpPr txBox="1">
                  <a:spLocks noRot="1" noChangeAspect="1" noMove="1" noResize="1" noEditPoints="1" noAdjustHandles="1" noChangeArrowheads="1" noChangeShapeType="1" noTextEdit="1"/>
                </p:cNvSpPr>
                <p:nvPr/>
              </p:nvSpPr>
              <p:spPr>
                <a:xfrm>
                  <a:off x="607631" y="3774440"/>
                  <a:ext cx="2135569" cy="369332"/>
                </a:xfrm>
                <a:prstGeom prst="rect">
                  <a:avLst/>
                </a:prstGeom>
                <a:blipFill rotWithShape="1">
                  <a:blip r:embed="rId4"/>
                  <a:stretch>
                    <a:fillRect b="-1311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9" name="18 CuadroTexto"/>
                <p:cNvSpPr txBox="1"/>
                <p:nvPr/>
              </p:nvSpPr>
              <p:spPr>
                <a:xfrm>
                  <a:off x="772731" y="2809240"/>
                  <a:ext cx="89096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𝑁𝑎</m:t>
                        </m:r>
                        <m:r>
                          <a:rPr lang="es-ES" b="0" i="1" smtClean="0">
                            <a:latin typeface="Cambria Math"/>
                          </a:rPr>
                          <m:t> (</m:t>
                        </m:r>
                        <m:r>
                          <a:rPr lang="es-ES" b="0" i="1" smtClean="0">
                            <a:latin typeface="Cambria Math"/>
                          </a:rPr>
                          <m:t>𝑔</m:t>
                        </m:r>
                        <m:r>
                          <a:rPr lang="es-ES" b="0" i="1" smtClean="0">
                            <a:latin typeface="Cambria Math"/>
                          </a:rPr>
                          <m:t>)</m:t>
                        </m:r>
                      </m:oMath>
                    </m:oMathPara>
                  </a14:m>
                  <a:endParaRPr lang="es-ES" dirty="0"/>
                </a:p>
              </p:txBody>
            </p:sp>
          </mc:Choice>
          <mc:Fallback xmlns="">
            <p:sp>
              <p:nvSpPr>
                <p:cNvPr id="19" name="18 CuadroTexto"/>
                <p:cNvSpPr txBox="1">
                  <a:spLocks noRot="1" noChangeAspect="1" noMove="1" noResize="1" noEditPoints="1" noAdjustHandles="1" noChangeArrowheads="1" noChangeShapeType="1" noTextEdit="1"/>
                </p:cNvSpPr>
                <p:nvPr/>
              </p:nvSpPr>
              <p:spPr>
                <a:xfrm>
                  <a:off x="772731" y="2809240"/>
                  <a:ext cx="890969" cy="369332"/>
                </a:xfrm>
                <a:prstGeom prst="rect">
                  <a:avLst/>
                </a:prstGeom>
                <a:blipFill rotWithShape="1">
                  <a:blip r:embed="rId5"/>
                  <a:stretch>
                    <a:fillRect r="-1370" b="-150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0" name="19 CuadroTexto"/>
                <p:cNvSpPr txBox="1"/>
                <p:nvPr/>
              </p:nvSpPr>
              <p:spPr>
                <a:xfrm>
                  <a:off x="1712531" y="2796540"/>
                  <a:ext cx="89096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𝐶𝑙</m:t>
                        </m:r>
                        <m:r>
                          <a:rPr lang="es-ES" b="0" i="1" smtClean="0">
                            <a:latin typeface="Cambria Math"/>
                          </a:rPr>
                          <m:t> (</m:t>
                        </m:r>
                        <m:r>
                          <a:rPr lang="es-ES" b="0" i="1" smtClean="0">
                            <a:latin typeface="Cambria Math"/>
                          </a:rPr>
                          <m:t>𝑔</m:t>
                        </m:r>
                        <m:r>
                          <a:rPr lang="es-ES" b="0" i="1" smtClean="0">
                            <a:latin typeface="Cambria Math"/>
                          </a:rPr>
                          <m:t>)</m:t>
                        </m:r>
                      </m:oMath>
                    </m:oMathPara>
                  </a14:m>
                  <a:endParaRPr lang="es-ES" dirty="0"/>
                </a:p>
              </p:txBody>
            </p:sp>
          </mc:Choice>
          <mc:Fallback xmlns="">
            <p:sp>
              <p:nvSpPr>
                <p:cNvPr id="20" name="19 CuadroTexto"/>
                <p:cNvSpPr txBox="1">
                  <a:spLocks noRot="1" noChangeAspect="1" noMove="1" noResize="1" noEditPoints="1" noAdjustHandles="1" noChangeArrowheads="1" noChangeShapeType="1" noTextEdit="1"/>
                </p:cNvSpPr>
                <p:nvPr/>
              </p:nvSpPr>
              <p:spPr>
                <a:xfrm>
                  <a:off x="1712531" y="2796540"/>
                  <a:ext cx="890969" cy="369332"/>
                </a:xfrm>
                <a:prstGeom prst="rect">
                  <a:avLst/>
                </a:prstGeom>
                <a:blipFill rotWithShape="1">
                  <a:blip r:embed="rId6"/>
                  <a:stretch>
                    <a:fillRect b="-15000"/>
                  </a:stretch>
                </a:blipFill>
              </p:spPr>
              <p:txBody>
                <a:bodyPr/>
                <a:lstStyle/>
                <a:p>
                  <a:r>
                    <a:rPr lang="es-ES">
                      <a:noFill/>
                    </a:rPr>
                    <a:t> </a:t>
                  </a:r>
                </a:p>
              </p:txBody>
            </p:sp>
          </mc:Fallback>
        </mc:AlternateContent>
        <p:cxnSp>
          <p:nvCxnSpPr>
            <p:cNvPr id="6" name="5 Conector angular"/>
            <p:cNvCxnSpPr>
              <a:stCxn id="17" idx="3"/>
            </p:cNvCxnSpPr>
            <p:nvPr/>
          </p:nvCxnSpPr>
          <p:spPr>
            <a:xfrm flipV="1">
              <a:off x="2743200" y="2184400"/>
              <a:ext cx="444500" cy="1774706"/>
            </a:xfrm>
            <a:prstGeom prst="bentConnector2">
              <a:avLst/>
            </a:prstGeom>
            <a:ln w="38100">
              <a:headEnd type="none" w="med" len="med"/>
              <a:tailEnd type="stealth"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 name="8 CuadroTexto"/>
                <p:cNvSpPr txBox="1"/>
                <p:nvPr/>
              </p:nvSpPr>
              <p:spPr>
                <a:xfrm>
                  <a:off x="887031" y="2390140"/>
                  <a:ext cx="308098"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200" b="0" i="1" smtClean="0">
                            <a:latin typeface="Cambria Math"/>
                          </a:rPr>
                          <m:t>1</m:t>
                        </m:r>
                      </m:oMath>
                    </m:oMathPara>
                  </a14:m>
                  <a:endParaRPr lang="es-ES" sz="1200" dirty="0"/>
                </a:p>
              </p:txBody>
            </p:sp>
          </mc:Choice>
          <mc:Fallback xmlns="">
            <p:sp>
              <p:nvSpPr>
                <p:cNvPr id="9" name="8 CuadroTexto"/>
                <p:cNvSpPr txBox="1">
                  <a:spLocks noRot="1" noChangeAspect="1" noMove="1" noResize="1" noEditPoints="1" noAdjustHandles="1" noChangeArrowheads="1" noChangeShapeType="1" noTextEdit="1"/>
                </p:cNvSpPr>
                <p:nvPr/>
              </p:nvSpPr>
              <p:spPr>
                <a:xfrm>
                  <a:off x="887031" y="2390140"/>
                  <a:ext cx="308098" cy="276999"/>
                </a:xfrm>
                <a:prstGeom prst="rect">
                  <a:avLst/>
                </a:prstGeom>
                <a:blipFill rotWithShape="1">
                  <a:blip r:embed="rId7"/>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1" name="20 CuadroTexto"/>
                <p:cNvSpPr txBox="1"/>
                <p:nvPr/>
              </p:nvSpPr>
              <p:spPr>
                <a:xfrm>
                  <a:off x="899731" y="3291840"/>
                  <a:ext cx="308098"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200" b="0" i="1" smtClean="0">
                            <a:latin typeface="Cambria Math"/>
                          </a:rPr>
                          <m:t>2</m:t>
                        </m:r>
                      </m:oMath>
                    </m:oMathPara>
                  </a14:m>
                  <a:endParaRPr lang="es-ES" sz="1200" dirty="0"/>
                </a:p>
              </p:txBody>
            </p:sp>
          </mc:Choice>
          <mc:Fallback xmlns="">
            <p:sp>
              <p:nvSpPr>
                <p:cNvPr id="21" name="20 CuadroTexto"/>
                <p:cNvSpPr txBox="1">
                  <a:spLocks noRot="1" noChangeAspect="1" noMove="1" noResize="1" noEditPoints="1" noAdjustHandles="1" noChangeArrowheads="1" noChangeShapeType="1" noTextEdit="1"/>
                </p:cNvSpPr>
                <p:nvPr/>
              </p:nvSpPr>
              <p:spPr>
                <a:xfrm>
                  <a:off x="899731" y="3291840"/>
                  <a:ext cx="308098" cy="276999"/>
                </a:xfrm>
                <a:prstGeom prst="rect">
                  <a:avLst/>
                </a:prstGeom>
                <a:blipFill rotWithShape="1">
                  <a:blip r:embed="rId8"/>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2" name="21 CuadroTexto"/>
                <p:cNvSpPr txBox="1"/>
                <p:nvPr/>
              </p:nvSpPr>
              <p:spPr>
                <a:xfrm>
                  <a:off x="1864931" y="2390140"/>
                  <a:ext cx="308098"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200" b="0" i="1" smtClean="0">
                            <a:latin typeface="Cambria Math"/>
                          </a:rPr>
                          <m:t>3</m:t>
                        </m:r>
                      </m:oMath>
                    </m:oMathPara>
                  </a14:m>
                  <a:endParaRPr lang="es-ES" sz="1200" dirty="0"/>
                </a:p>
              </p:txBody>
            </p:sp>
          </mc:Choice>
          <mc:Fallback xmlns="">
            <p:sp>
              <p:nvSpPr>
                <p:cNvPr id="22" name="21 CuadroTexto"/>
                <p:cNvSpPr txBox="1">
                  <a:spLocks noRot="1" noChangeAspect="1" noMove="1" noResize="1" noEditPoints="1" noAdjustHandles="1" noChangeArrowheads="1" noChangeShapeType="1" noTextEdit="1"/>
                </p:cNvSpPr>
                <p:nvPr/>
              </p:nvSpPr>
              <p:spPr>
                <a:xfrm>
                  <a:off x="1864931" y="2390140"/>
                  <a:ext cx="308098" cy="276999"/>
                </a:xfrm>
                <a:prstGeom prst="rect">
                  <a:avLst/>
                </a:prstGeom>
                <a:blipFill rotWithShape="1">
                  <a:blip r:embed="rId9"/>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3" name="22 CuadroTexto"/>
                <p:cNvSpPr txBox="1"/>
                <p:nvPr/>
              </p:nvSpPr>
              <p:spPr>
                <a:xfrm>
                  <a:off x="1864931" y="3279140"/>
                  <a:ext cx="308098"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200" b="0" i="1" smtClean="0">
                            <a:latin typeface="Cambria Math"/>
                          </a:rPr>
                          <m:t>4</m:t>
                        </m:r>
                      </m:oMath>
                    </m:oMathPara>
                  </a14:m>
                  <a:endParaRPr lang="es-ES" sz="1200" dirty="0"/>
                </a:p>
              </p:txBody>
            </p:sp>
          </mc:Choice>
          <mc:Fallback xmlns="">
            <p:sp>
              <p:nvSpPr>
                <p:cNvPr id="23" name="22 CuadroTexto"/>
                <p:cNvSpPr txBox="1">
                  <a:spLocks noRot="1" noChangeAspect="1" noMove="1" noResize="1" noEditPoints="1" noAdjustHandles="1" noChangeArrowheads="1" noChangeShapeType="1" noTextEdit="1"/>
                </p:cNvSpPr>
                <p:nvPr/>
              </p:nvSpPr>
              <p:spPr>
                <a:xfrm>
                  <a:off x="1864931" y="3279140"/>
                  <a:ext cx="308098" cy="276999"/>
                </a:xfrm>
                <a:prstGeom prst="rect">
                  <a:avLst/>
                </a:prstGeom>
                <a:blipFill rotWithShape="1">
                  <a:blip r:embed="rId10"/>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4" name="23 CuadroTexto"/>
                <p:cNvSpPr txBox="1"/>
                <p:nvPr/>
              </p:nvSpPr>
              <p:spPr>
                <a:xfrm>
                  <a:off x="2919031" y="2910840"/>
                  <a:ext cx="308098"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200" b="0" i="1" smtClean="0">
                            <a:latin typeface="Cambria Math"/>
                          </a:rPr>
                          <m:t>5</m:t>
                        </m:r>
                      </m:oMath>
                    </m:oMathPara>
                  </a14:m>
                  <a:endParaRPr lang="es-ES" sz="1200" dirty="0"/>
                </a:p>
              </p:txBody>
            </p:sp>
          </mc:Choice>
          <mc:Fallback xmlns="">
            <p:sp>
              <p:nvSpPr>
                <p:cNvPr id="24" name="23 CuadroTexto"/>
                <p:cNvSpPr txBox="1">
                  <a:spLocks noRot="1" noChangeAspect="1" noMove="1" noResize="1" noEditPoints="1" noAdjustHandles="1" noChangeArrowheads="1" noChangeShapeType="1" noTextEdit="1"/>
                </p:cNvSpPr>
                <p:nvPr/>
              </p:nvSpPr>
              <p:spPr>
                <a:xfrm>
                  <a:off x="2919031" y="2910840"/>
                  <a:ext cx="308098" cy="276999"/>
                </a:xfrm>
                <a:prstGeom prst="rect">
                  <a:avLst/>
                </a:prstGeom>
                <a:blipFill rotWithShape="1">
                  <a:blip r:embed="rId11"/>
                  <a:stretch>
                    <a:fillRect/>
                  </a:stretch>
                </a:blipFill>
              </p:spPr>
              <p:txBody>
                <a:bodyPr/>
                <a:lstStyle/>
                <a:p>
                  <a:r>
                    <a:rPr lang="es-ES">
                      <a:noFill/>
                    </a:rPr>
                    <a:t> </a:t>
                  </a:r>
                </a:p>
              </p:txBody>
            </p:sp>
          </mc:Fallback>
        </mc:AlternateContent>
      </p:grpSp>
      <p:sp>
        <p:nvSpPr>
          <p:cNvPr id="25" name="24 CuadroTexto"/>
          <p:cNvSpPr txBox="1"/>
          <p:nvPr/>
        </p:nvSpPr>
        <p:spPr>
          <a:xfrm>
            <a:off x="4000500" y="1689100"/>
            <a:ext cx="4660900" cy="2585323"/>
          </a:xfrm>
          <a:prstGeom prst="rect">
            <a:avLst/>
          </a:prstGeom>
          <a:noFill/>
        </p:spPr>
        <p:txBody>
          <a:bodyPr wrap="square" rtlCol="0">
            <a:spAutoFit/>
          </a:bodyPr>
          <a:lstStyle/>
          <a:p>
            <a:pPr marL="355600" indent="-355600" algn="just">
              <a:lnSpc>
                <a:spcPct val="150000"/>
              </a:lnSpc>
              <a:buFont typeface="+mj-lt"/>
              <a:buAutoNum type="arabicPeriod"/>
            </a:pPr>
            <a:r>
              <a:rPr lang="es-ES" dirty="0" smtClean="0">
                <a:sym typeface="Wingdings"/>
              </a:rPr>
              <a:t>Sublimación del Na (s)  (+108,8 kJ/mol)</a:t>
            </a:r>
          </a:p>
          <a:p>
            <a:pPr marL="355600" indent="-355600" algn="just">
              <a:lnSpc>
                <a:spcPct val="150000"/>
              </a:lnSpc>
              <a:buFont typeface="+mj-lt"/>
              <a:buAutoNum type="arabicPeriod"/>
            </a:pPr>
            <a:r>
              <a:rPr lang="es-ES" dirty="0" smtClean="0">
                <a:sym typeface="Wingdings"/>
              </a:rPr>
              <a:t>Ionización del Na (g) (+494,3 kJ/mol)</a:t>
            </a:r>
          </a:p>
          <a:p>
            <a:pPr marL="355600" indent="-355600" algn="just">
              <a:lnSpc>
                <a:spcPct val="150000"/>
              </a:lnSpc>
              <a:buFont typeface="+mj-lt"/>
              <a:buAutoNum type="arabicPeriod"/>
            </a:pPr>
            <a:r>
              <a:rPr lang="es-ES" dirty="0" smtClean="0">
                <a:sym typeface="Wingdings"/>
              </a:rPr>
              <a:t>Disociación del Cl</a:t>
            </a:r>
            <a:r>
              <a:rPr lang="es-ES" baseline="-25000" dirty="0" smtClean="0">
                <a:sym typeface="Wingdings"/>
              </a:rPr>
              <a:t>2</a:t>
            </a:r>
            <a:r>
              <a:rPr lang="es-ES" dirty="0" smtClean="0">
                <a:sym typeface="Wingdings"/>
              </a:rPr>
              <a:t> (g) (+120,5 kJ/mol)</a:t>
            </a:r>
          </a:p>
          <a:p>
            <a:pPr marL="355600" indent="-355600" algn="just">
              <a:lnSpc>
                <a:spcPct val="150000"/>
              </a:lnSpc>
              <a:buFont typeface="+mj-lt"/>
              <a:buAutoNum type="arabicPeriod"/>
            </a:pPr>
            <a:r>
              <a:rPr lang="es-ES" dirty="0" smtClean="0">
                <a:sym typeface="Wingdings"/>
              </a:rPr>
              <a:t>Ionización del Cl (g) (--365,0 kJ/mol)</a:t>
            </a:r>
          </a:p>
          <a:p>
            <a:pPr marL="355600" indent="-355600" algn="just">
              <a:lnSpc>
                <a:spcPct val="150000"/>
              </a:lnSpc>
              <a:buFont typeface="+mj-lt"/>
              <a:buAutoNum type="arabicPeriod"/>
            </a:pPr>
            <a:r>
              <a:rPr lang="es-ES" dirty="0" smtClean="0">
                <a:sym typeface="Wingdings"/>
              </a:rPr>
              <a:t>Atracción de iones (--770,1 kJ/mol, </a:t>
            </a:r>
            <a:r>
              <a:rPr lang="es-ES" dirty="0" smtClean="0">
                <a:solidFill>
                  <a:srgbClr val="0070C0"/>
                </a:solidFill>
                <a:effectLst>
                  <a:outerShdw blurRad="38100" dist="38100" dir="2700000" algn="tl">
                    <a:srgbClr val="000000">
                      <a:alpha val="43137"/>
                    </a:srgbClr>
                  </a:outerShdw>
                </a:effectLst>
                <a:sym typeface="Wingdings"/>
              </a:rPr>
              <a:t>energía reticular</a:t>
            </a:r>
            <a:r>
              <a:rPr lang="es-ES" dirty="0" smtClean="0">
                <a:sym typeface="Wingdings"/>
              </a:rPr>
              <a:t>)</a:t>
            </a:r>
          </a:p>
        </p:txBody>
      </p:sp>
      <p:sp>
        <p:nvSpPr>
          <p:cNvPr id="26" name="25 CuadroTexto"/>
          <p:cNvSpPr txBox="1"/>
          <p:nvPr/>
        </p:nvSpPr>
        <p:spPr>
          <a:xfrm>
            <a:off x="673100" y="4483100"/>
            <a:ext cx="5207000" cy="369332"/>
          </a:xfrm>
          <a:prstGeom prst="rect">
            <a:avLst/>
          </a:prstGeom>
          <a:noFill/>
        </p:spPr>
        <p:txBody>
          <a:bodyPr wrap="square" rtlCol="0">
            <a:spAutoFit/>
          </a:bodyPr>
          <a:lstStyle/>
          <a:p>
            <a:r>
              <a:rPr lang="es-ES" dirty="0" smtClean="0"/>
              <a:t>Balance de energía de formación del NaCl (6):</a:t>
            </a:r>
            <a:endParaRPr lang="es-ES" dirty="0"/>
          </a:p>
        </p:txBody>
      </p:sp>
      <p:sp>
        <p:nvSpPr>
          <p:cNvPr id="27" name="26 CuadroTexto"/>
          <p:cNvSpPr txBox="1"/>
          <p:nvPr/>
        </p:nvSpPr>
        <p:spPr>
          <a:xfrm>
            <a:off x="1231900" y="5029200"/>
            <a:ext cx="6464300" cy="369332"/>
          </a:xfrm>
          <a:prstGeom prst="rect">
            <a:avLst/>
          </a:prstGeom>
          <a:noFill/>
        </p:spPr>
        <p:txBody>
          <a:bodyPr wrap="square" rtlCol="0">
            <a:spAutoFit/>
          </a:bodyPr>
          <a:lstStyle/>
          <a:p>
            <a:r>
              <a:rPr lang="es-ES" dirty="0" smtClean="0"/>
              <a:t>(+108,8+494,3+120,5--365,0--770,1)kJ/mol = </a:t>
            </a:r>
            <a:r>
              <a:rPr lang="es-ES" dirty="0" smtClean="0">
                <a:solidFill>
                  <a:srgbClr val="FF0000"/>
                </a:solidFill>
                <a:effectLst>
                  <a:outerShdw blurRad="38100" dist="38100" dir="2700000" algn="tl">
                    <a:srgbClr val="000000">
                      <a:alpha val="43137"/>
                    </a:srgbClr>
                  </a:outerShdw>
                </a:effectLst>
              </a:rPr>
              <a:t>--411,5 kJ/mol</a:t>
            </a:r>
            <a:endParaRPr lang="es-ES" dirty="0">
              <a:solidFill>
                <a:srgbClr val="FF0000"/>
              </a:solidFill>
              <a:effectLst>
                <a:outerShdw blurRad="38100" dist="38100" dir="2700000" algn="tl">
                  <a:srgbClr val="000000">
                    <a:alpha val="43137"/>
                  </a:srgbClr>
                </a:outerShdw>
              </a:effectLst>
            </a:endParaRPr>
          </a:p>
        </p:txBody>
      </p:sp>
      <p:sp>
        <p:nvSpPr>
          <p:cNvPr id="28" name="27 CuadroTexto"/>
          <p:cNvSpPr txBox="1"/>
          <p:nvPr/>
        </p:nvSpPr>
        <p:spPr>
          <a:xfrm>
            <a:off x="1828800" y="381001"/>
            <a:ext cx="5537200" cy="307777"/>
          </a:xfrm>
          <a:prstGeom prst="rect">
            <a:avLst/>
          </a:prstGeom>
          <a:noFill/>
        </p:spPr>
        <p:txBody>
          <a:bodyPr wrap="square" lIns="0" tIns="0" rIns="0" bIns="0" rtlCol="0">
            <a:spAutoFit/>
          </a:bodyPr>
          <a:lstStyle/>
          <a:p>
            <a:pPr algn="ctr"/>
            <a:r>
              <a:rPr lang="es-ES" sz="2000" b="1" dirty="0">
                <a:solidFill>
                  <a:srgbClr val="00B050"/>
                </a:solidFill>
                <a:latin typeface="+mj-lt"/>
              </a:rPr>
              <a:t>2</a:t>
            </a:r>
            <a:r>
              <a:rPr lang="es-ES" b="1" dirty="0" smtClean="0">
                <a:solidFill>
                  <a:srgbClr val="C00000"/>
                </a:solidFill>
                <a:latin typeface="+mj-lt"/>
              </a:rPr>
              <a:t> Enlace iónico</a:t>
            </a:r>
            <a:endParaRPr lang="es-ES" b="1" dirty="0">
              <a:solidFill>
                <a:srgbClr val="C00000"/>
              </a:solidFill>
              <a:latin typeface="+mj-lt"/>
            </a:endParaRPr>
          </a:p>
        </p:txBody>
      </p:sp>
      <p:sp>
        <p:nvSpPr>
          <p:cNvPr id="29"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9</a:t>
            </a:fld>
            <a:endParaRPr lang="es-ES" dirty="0">
              <a:solidFill>
                <a:schemeClr val="accent6">
                  <a:lumMod val="50000"/>
                </a:schemeClr>
              </a:solidFill>
              <a:latin typeface="+mj-lt"/>
            </a:endParaRPr>
          </a:p>
        </p:txBody>
      </p:sp>
      <p:sp>
        <p:nvSpPr>
          <p:cNvPr id="30" name="29 CuadroTexto"/>
          <p:cNvSpPr txBox="1"/>
          <p:nvPr/>
        </p:nvSpPr>
        <p:spPr>
          <a:xfrm>
            <a:off x="1841500" y="109182"/>
            <a:ext cx="5499100" cy="284518"/>
          </a:xfrm>
          <a:prstGeom prst="rect">
            <a:avLst/>
          </a:prstGeom>
          <a:noFill/>
        </p:spPr>
        <p:txBody>
          <a:bodyPr wrap="square" lIns="0" tIns="0" rIns="0" bIns="0" rtlCol="0">
            <a:spAutoFit/>
          </a:bodyPr>
          <a:lstStyle/>
          <a:p>
            <a:pPr algn="ctr"/>
            <a:r>
              <a:rPr lang="es-ES" b="1" dirty="0" smtClean="0">
                <a:solidFill>
                  <a:schemeClr val="accent1">
                    <a:lumMod val="75000"/>
                  </a:schemeClr>
                </a:solidFill>
              </a:rPr>
              <a:t>VI. EL ENLACE QUÍMICO</a:t>
            </a:r>
            <a:endParaRPr lang="es-ES" b="1" dirty="0">
              <a:solidFill>
                <a:schemeClr val="accent1">
                  <a:lumMod val="75000"/>
                </a:schemeClr>
              </a:solidFill>
            </a:endParaRPr>
          </a:p>
        </p:txBody>
      </p:sp>
    </p:spTree>
    <p:extLst>
      <p:ext uri="{BB962C8B-B14F-4D97-AF65-F5344CB8AC3E}">
        <p14:creationId xmlns:p14="http://schemas.microsoft.com/office/powerpoint/2010/main" val="361142339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7 CuadroTexto"/>
          <p:cNvSpPr txBox="1"/>
          <p:nvPr/>
        </p:nvSpPr>
        <p:spPr>
          <a:xfrm>
            <a:off x="344606" y="826257"/>
            <a:ext cx="5065594" cy="369332"/>
          </a:xfrm>
          <a:prstGeom prst="rect">
            <a:avLst/>
          </a:prstGeom>
          <a:noFill/>
        </p:spPr>
        <p:txBody>
          <a:bodyPr wrap="square" rtlCol="0">
            <a:spAutoFit/>
          </a:bodyPr>
          <a:lstStyle/>
          <a:p>
            <a:r>
              <a:rPr lang="es-ES" b="1" dirty="0">
                <a:solidFill>
                  <a:srgbClr val="C00000"/>
                </a:solidFill>
                <a:latin typeface="+mj-lt"/>
              </a:rPr>
              <a:t>2</a:t>
            </a:r>
            <a:r>
              <a:rPr lang="es-ES" b="1" dirty="0" smtClean="0">
                <a:solidFill>
                  <a:srgbClr val="C00000"/>
                </a:solidFill>
                <a:latin typeface="+mj-lt"/>
              </a:rPr>
              <a:t>.2. </a:t>
            </a:r>
            <a:r>
              <a:rPr lang="es-ES" b="1" dirty="0" smtClean="0">
                <a:solidFill>
                  <a:srgbClr val="00B050"/>
                </a:solidFill>
                <a:latin typeface="+mj-lt"/>
              </a:rPr>
              <a:t>Propiedades de los compuestos iónicos</a:t>
            </a:r>
          </a:p>
        </p:txBody>
      </p:sp>
      <p:graphicFrame>
        <p:nvGraphicFramePr>
          <p:cNvPr id="2" name="1 Tabla"/>
          <p:cNvGraphicFramePr>
            <a:graphicFrameLocks noGrp="1"/>
          </p:cNvGraphicFramePr>
          <p:nvPr>
            <p:extLst>
              <p:ext uri="{D42A27DB-BD31-4B8C-83A1-F6EECF244321}">
                <p14:modId xmlns:p14="http://schemas.microsoft.com/office/powerpoint/2010/main" val="3908081778"/>
              </p:ext>
            </p:extLst>
          </p:nvPr>
        </p:nvGraphicFramePr>
        <p:xfrm>
          <a:off x="520700" y="1498600"/>
          <a:ext cx="2705100" cy="3261360"/>
        </p:xfrm>
        <a:graphic>
          <a:graphicData uri="http://schemas.openxmlformats.org/drawingml/2006/table">
            <a:tbl>
              <a:tblPr firstRow="1" bandRow="1">
                <a:tableStyleId>{5C22544A-7EE6-4342-B048-85BDC9FD1C3A}</a:tableStyleId>
              </a:tblPr>
              <a:tblGrid>
                <a:gridCol w="1352550"/>
                <a:gridCol w="1352550"/>
              </a:tblGrid>
              <a:tr h="461717">
                <a:tc>
                  <a:txBody>
                    <a:bodyPr/>
                    <a:lstStyle/>
                    <a:p>
                      <a:pPr algn="ctr"/>
                      <a:r>
                        <a:rPr lang="es-ES" sz="1600" dirty="0" smtClean="0"/>
                        <a:t>Compuesto iónico</a:t>
                      </a:r>
                      <a:endParaRPr lang="es-ES" sz="1600" dirty="0"/>
                    </a:p>
                  </a:txBody>
                  <a:tcPr>
                    <a:solidFill>
                      <a:schemeClr val="accent6">
                        <a:lumMod val="75000"/>
                      </a:schemeClr>
                    </a:solidFill>
                  </a:tcPr>
                </a:tc>
                <a:tc>
                  <a:txBody>
                    <a:bodyPr/>
                    <a:lstStyle/>
                    <a:p>
                      <a:pPr algn="ctr"/>
                      <a:r>
                        <a:rPr lang="es-ES" sz="1600" dirty="0" smtClean="0"/>
                        <a:t>Punto de Fusión ºC</a:t>
                      </a:r>
                      <a:endParaRPr lang="es-ES" sz="1600" dirty="0"/>
                    </a:p>
                  </a:txBody>
                  <a:tcPr>
                    <a:solidFill>
                      <a:schemeClr val="accent6">
                        <a:lumMod val="75000"/>
                      </a:schemeClr>
                    </a:solidFill>
                  </a:tcPr>
                </a:tc>
              </a:tr>
              <a:tr h="301060">
                <a:tc>
                  <a:txBody>
                    <a:bodyPr/>
                    <a:lstStyle/>
                    <a:p>
                      <a:pPr algn="ctr"/>
                      <a:r>
                        <a:rPr lang="es-ES" sz="1600" dirty="0" err="1" smtClean="0"/>
                        <a:t>NaF</a:t>
                      </a:r>
                      <a:endParaRPr lang="es-ES" sz="1600" dirty="0"/>
                    </a:p>
                  </a:txBody>
                  <a:tcPr>
                    <a:solidFill>
                      <a:srgbClr val="FFC000"/>
                    </a:solidFill>
                  </a:tcPr>
                </a:tc>
                <a:tc>
                  <a:txBody>
                    <a:bodyPr/>
                    <a:lstStyle/>
                    <a:p>
                      <a:pPr algn="ctr"/>
                      <a:r>
                        <a:rPr lang="es-ES" sz="1600" dirty="0" smtClean="0"/>
                        <a:t>990</a:t>
                      </a:r>
                      <a:endParaRPr lang="es-ES" sz="1600" dirty="0"/>
                    </a:p>
                  </a:txBody>
                  <a:tcPr>
                    <a:solidFill>
                      <a:srgbClr val="FFC000"/>
                    </a:solidFill>
                  </a:tcPr>
                </a:tc>
              </a:tr>
              <a:tr h="301060">
                <a:tc>
                  <a:txBody>
                    <a:bodyPr/>
                    <a:lstStyle/>
                    <a:p>
                      <a:pPr algn="ctr"/>
                      <a:r>
                        <a:rPr lang="es-ES" sz="1600" dirty="0" smtClean="0"/>
                        <a:t>NaCl</a:t>
                      </a:r>
                      <a:endParaRPr lang="es-ES" sz="1600" dirty="0"/>
                    </a:p>
                  </a:txBody>
                  <a:tcPr>
                    <a:solidFill>
                      <a:srgbClr val="FFC000"/>
                    </a:solidFill>
                  </a:tcPr>
                </a:tc>
                <a:tc>
                  <a:txBody>
                    <a:bodyPr/>
                    <a:lstStyle/>
                    <a:p>
                      <a:pPr algn="ctr"/>
                      <a:r>
                        <a:rPr lang="es-ES" sz="1600" dirty="0" smtClean="0"/>
                        <a:t>800</a:t>
                      </a:r>
                      <a:endParaRPr lang="es-ES" sz="1600" dirty="0"/>
                    </a:p>
                  </a:txBody>
                  <a:tcPr>
                    <a:solidFill>
                      <a:srgbClr val="FFC000"/>
                    </a:solidFill>
                  </a:tcPr>
                </a:tc>
              </a:tr>
              <a:tr h="301060">
                <a:tc>
                  <a:txBody>
                    <a:bodyPr/>
                    <a:lstStyle/>
                    <a:p>
                      <a:pPr algn="ctr"/>
                      <a:r>
                        <a:rPr lang="es-ES" sz="1600" dirty="0" err="1" smtClean="0"/>
                        <a:t>NaBr</a:t>
                      </a:r>
                      <a:endParaRPr lang="es-ES" sz="1600" dirty="0"/>
                    </a:p>
                  </a:txBody>
                  <a:tcPr>
                    <a:solidFill>
                      <a:srgbClr val="FFC000"/>
                    </a:solidFill>
                  </a:tcPr>
                </a:tc>
                <a:tc>
                  <a:txBody>
                    <a:bodyPr/>
                    <a:lstStyle/>
                    <a:p>
                      <a:pPr algn="ctr"/>
                      <a:r>
                        <a:rPr lang="es-ES" sz="1600" dirty="0" smtClean="0"/>
                        <a:t>750</a:t>
                      </a:r>
                      <a:endParaRPr lang="es-ES" sz="1600" dirty="0"/>
                    </a:p>
                  </a:txBody>
                  <a:tcPr>
                    <a:solidFill>
                      <a:srgbClr val="FFC000"/>
                    </a:solidFill>
                  </a:tcPr>
                </a:tc>
              </a:tr>
              <a:tr h="301060">
                <a:tc>
                  <a:txBody>
                    <a:bodyPr/>
                    <a:lstStyle/>
                    <a:p>
                      <a:pPr algn="ctr"/>
                      <a:r>
                        <a:rPr lang="es-ES" sz="1600" dirty="0" err="1" smtClean="0"/>
                        <a:t>NaI</a:t>
                      </a:r>
                      <a:endParaRPr lang="es-ES" sz="1600" dirty="0"/>
                    </a:p>
                  </a:txBody>
                  <a:tcPr>
                    <a:solidFill>
                      <a:srgbClr val="FFC000"/>
                    </a:solidFill>
                  </a:tcPr>
                </a:tc>
                <a:tc>
                  <a:txBody>
                    <a:bodyPr/>
                    <a:lstStyle/>
                    <a:p>
                      <a:pPr algn="ctr"/>
                      <a:r>
                        <a:rPr lang="es-ES" sz="1600" dirty="0" smtClean="0"/>
                        <a:t>660</a:t>
                      </a:r>
                      <a:endParaRPr lang="es-ES" sz="1600" dirty="0"/>
                    </a:p>
                  </a:txBody>
                  <a:tcPr>
                    <a:solidFill>
                      <a:srgbClr val="FFC000"/>
                    </a:solidFill>
                  </a:tcPr>
                </a:tc>
              </a:tr>
              <a:tr h="301060">
                <a:tc>
                  <a:txBody>
                    <a:bodyPr/>
                    <a:lstStyle/>
                    <a:p>
                      <a:pPr algn="ctr"/>
                      <a:r>
                        <a:rPr lang="es-ES" sz="1600" dirty="0" err="1" smtClean="0"/>
                        <a:t>MgO</a:t>
                      </a:r>
                      <a:endParaRPr lang="es-ES" sz="1600" dirty="0"/>
                    </a:p>
                  </a:txBody>
                  <a:tcPr>
                    <a:solidFill>
                      <a:srgbClr val="FFC000"/>
                    </a:solidFill>
                  </a:tcPr>
                </a:tc>
                <a:tc>
                  <a:txBody>
                    <a:bodyPr/>
                    <a:lstStyle/>
                    <a:p>
                      <a:pPr algn="ctr"/>
                      <a:r>
                        <a:rPr lang="es-ES" sz="1600" dirty="0" smtClean="0"/>
                        <a:t>2664</a:t>
                      </a:r>
                      <a:endParaRPr lang="es-ES" sz="1600" dirty="0"/>
                    </a:p>
                  </a:txBody>
                  <a:tcPr>
                    <a:solidFill>
                      <a:srgbClr val="FFC000"/>
                    </a:solidFill>
                  </a:tcPr>
                </a:tc>
              </a:tr>
              <a:tr h="301060">
                <a:tc>
                  <a:txBody>
                    <a:bodyPr/>
                    <a:lstStyle/>
                    <a:p>
                      <a:pPr algn="ctr"/>
                      <a:r>
                        <a:rPr lang="es-ES" sz="1600" dirty="0" err="1" smtClean="0"/>
                        <a:t>CaO</a:t>
                      </a:r>
                      <a:endParaRPr lang="es-ES" sz="1600" dirty="0"/>
                    </a:p>
                  </a:txBody>
                  <a:tcPr>
                    <a:solidFill>
                      <a:srgbClr val="FFC000"/>
                    </a:solidFill>
                  </a:tcPr>
                </a:tc>
                <a:tc>
                  <a:txBody>
                    <a:bodyPr/>
                    <a:lstStyle/>
                    <a:p>
                      <a:pPr algn="ctr"/>
                      <a:r>
                        <a:rPr lang="es-ES" sz="1600" dirty="0" smtClean="0"/>
                        <a:t>2570</a:t>
                      </a:r>
                      <a:endParaRPr lang="es-ES" sz="1600" dirty="0"/>
                    </a:p>
                  </a:txBody>
                  <a:tcPr>
                    <a:solidFill>
                      <a:srgbClr val="FFC000"/>
                    </a:solidFill>
                  </a:tcPr>
                </a:tc>
              </a:tr>
              <a:tr h="301060">
                <a:tc>
                  <a:txBody>
                    <a:bodyPr/>
                    <a:lstStyle/>
                    <a:p>
                      <a:pPr algn="ctr"/>
                      <a:r>
                        <a:rPr lang="es-ES" sz="1600" dirty="0" err="1" smtClean="0"/>
                        <a:t>SrO</a:t>
                      </a:r>
                      <a:endParaRPr lang="es-ES" sz="1600" dirty="0"/>
                    </a:p>
                  </a:txBody>
                  <a:tcPr>
                    <a:solidFill>
                      <a:srgbClr val="FFC000"/>
                    </a:solidFill>
                  </a:tcPr>
                </a:tc>
                <a:tc>
                  <a:txBody>
                    <a:bodyPr/>
                    <a:lstStyle/>
                    <a:p>
                      <a:pPr algn="ctr"/>
                      <a:r>
                        <a:rPr lang="es-ES" sz="1600" dirty="0" smtClean="0"/>
                        <a:t>2430</a:t>
                      </a:r>
                      <a:endParaRPr lang="es-ES" sz="1600" dirty="0"/>
                    </a:p>
                  </a:txBody>
                  <a:tcPr>
                    <a:solidFill>
                      <a:srgbClr val="FFC000"/>
                    </a:solidFill>
                  </a:tcPr>
                </a:tc>
              </a:tr>
              <a:tr h="301060">
                <a:tc>
                  <a:txBody>
                    <a:bodyPr/>
                    <a:lstStyle/>
                    <a:p>
                      <a:pPr algn="ctr"/>
                      <a:r>
                        <a:rPr lang="es-ES" sz="1600" dirty="0" err="1" smtClean="0"/>
                        <a:t>BaO</a:t>
                      </a:r>
                      <a:endParaRPr lang="es-ES" sz="1600" dirty="0"/>
                    </a:p>
                  </a:txBody>
                  <a:tcPr>
                    <a:solidFill>
                      <a:srgbClr val="FFC000"/>
                    </a:solidFill>
                  </a:tcPr>
                </a:tc>
                <a:tc>
                  <a:txBody>
                    <a:bodyPr/>
                    <a:lstStyle/>
                    <a:p>
                      <a:pPr algn="ctr"/>
                      <a:r>
                        <a:rPr lang="es-ES" sz="1600" dirty="0" smtClean="0"/>
                        <a:t>1925</a:t>
                      </a:r>
                      <a:endParaRPr lang="es-ES" sz="1600" dirty="0"/>
                    </a:p>
                  </a:txBody>
                  <a:tcPr>
                    <a:solidFill>
                      <a:srgbClr val="FFC000"/>
                    </a:solidFill>
                  </a:tcPr>
                </a:tc>
              </a:tr>
            </a:tbl>
          </a:graphicData>
        </a:graphic>
      </p:graphicFrame>
      <p:sp>
        <p:nvSpPr>
          <p:cNvPr id="3" name="2 CuadroTexto"/>
          <p:cNvSpPr txBox="1"/>
          <p:nvPr/>
        </p:nvSpPr>
        <p:spPr>
          <a:xfrm>
            <a:off x="3365500" y="1384300"/>
            <a:ext cx="5384800" cy="2031325"/>
          </a:xfrm>
          <a:prstGeom prst="rect">
            <a:avLst/>
          </a:prstGeom>
          <a:noFill/>
        </p:spPr>
        <p:txBody>
          <a:bodyPr wrap="square" rtlCol="0">
            <a:spAutoFit/>
          </a:bodyPr>
          <a:lstStyle/>
          <a:p>
            <a:pPr marL="355600" indent="-355600" algn="just">
              <a:buFont typeface="Wingdings"/>
              <a:buChar char="F"/>
            </a:pPr>
            <a:r>
              <a:rPr lang="es-ES" dirty="0" smtClean="0">
                <a:sym typeface="Wingdings"/>
              </a:rPr>
              <a:t>A temperatura ambiente, son </a:t>
            </a:r>
            <a:r>
              <a:rPr lang="es-ES" dirty="0" smtClean="0">
                <a:solidFill>
                  <a:srgbClr val="C00000"/>
                </a:solidFill>
                <a:effectLst>
                  <a:outerShdw blurRad="38100" dist="38100" dir="2700000" algn="tl">
                    <a:srgbClr val="000000">
                      <a:alpha val="43137"/>
                    </a:srgbClr>
                  </a:outerShdw>
                </a:effectLst>
                <a:sym typeface="Wingdings"/>
              </a:rPr>
              <a:t>sólidos cristalinos.</a:t>
            </a:r>
          </a:p>
          <a:p>
            <a:pPr marL="355600" indent="-355600" algn="just">
              <a:buFont typeface="Wingdings"/>
              <a:buChar char="F"/>
            </a:pPr>
            <a:endParaRPr lang="es-ES" dirty="0" smtClean="0">
              <a:sym typeface="Wingdings"/>
            </a:endParaRPr>
          </a:p>
          <a:p>
            <a:pPr marL="355600" indent="-355600" algn="just">
              <a:buFont typeface="Wingdings"/>
              <a:buChar char="F"/>
            </a:pPr>
            <a:r>
              <a:rPr lang="es-ES" dirty="0" smtClean="0"/>
              <a:t>Tienen </a:t>
            </a:r>
            <a:r>
              <a:rPr lang="es-ES" dirty="0" smtClean="0">
                <a:solidFill>
                  <a:srgbClr val="C00000"/>
                </a:solidFill>
                <a:effectLst>
                  <a:outerShdw blurRad="38100" dist="38100" dir="2700000" algn="tl">
                    <a:srgbClr val="000000">
                      <a:alpha val="43137"/>
                    </a:srgbClr>
                  </a:outerShdw>
                </a:effectLst>
              </a:rPr>
              <a:t>altos puntos de fusión y ebullición</a:t>
            </a:r>
            <a:r>
              <a:rPr lang="es-ES" dirty="0" smtClean="0"/>
              <a:t>.</a:t>
            </a:r>
          </a:p>
          <a:p>
            <a:pPr marL="355600" indent="-355600" algn="just">
              <a:buFont typeface="Wingdings"/>
              <a:buChar char="F"/>
            </a:pPr>
            <a:endParaRPr lang="es-ES" dirty="0" smtClean="0"/>
          </a:p>
          <a:p>
            <a:pPr marL="355600" indent="-355600" algn="just">
              <a:buFont typeface="Wingdings"/>
              <a:buChar char="F"/>
            </a:pPr>
            <a:r>
              <a:rPr lang="es-ES" dirty="0" smtClean="0"/>
              <a:t>Son </a:t>
            </a:r>
            <a:r>
              <a:rPr lang="es-ES" dirty="0" smtClean="0">
                <a:solidFill>
                  <a:srgbClr val="C00000"/>
                </a:solidFill>
                <a:effectLst>
                  <a:outerShdw blurRad="38100" dist="38100" dir="2700000" algn="tl">
                    <a:srgbClr val="000000">
                      <a:alpha val="43137"/>
                    </a:srgbClr>
                  </a:outerShdw>
                </a:effectLst>
              </a:rPr>
              <a:t>duros</a:t>
            </a:r>
            <a:r>
              <a:rPr lang="es-ES" dirty="0" smtClean="0"/>
              <a:t> (oposición a ser rayados) y </a:t>
            </a:r>
            <a:r>
              <a:rPr lang="es-ES" dirty="0" smtClean="0">
                <a:solidFill>
                  <a:srgbClr val="C00000"/>
                </a:solidFill>
                <a:effectLst>
                  <a:outerShdw blurRad="38100" dist="38100" dir="2700000" algn="tl">
                    <a:srgbClr val="000000">
                      <a:alpha val="43137"/>
                    </a:srgbClr>
                  </a:outerShdw>
                </a:effectLst>
              </a:rPr>
              <a:t>frágiles</a:t>
            </a:r>
            <a:r>
              <a:rPr lang="es-ES" dirty="0" smtClean="0"/>
              <a:t> (un golpe seco altera la red).</a:t>
            </a:r>
            <a:endParaRPr lang="es-ES" dirty="0"/>
          </a:p>
        </p:txBody>
      </p:sp>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7400" y="3690938"/>
            <a:ext cx="3022600" cy="2470394"/>
          </a:xfrm>
          <a:prstGeom prst="rect">
            <a:avLst/>
          </a:prstGeom>
        </p:spPr>
      </p:pic>
      <p:sp>
        <p:nvSpPr>
          <p:cNvPr id="9" name="8 CuadroTexto"/>
          <p:cNvSpPr txBox="1"/>
          <p:nvPr/>
        </p:nvSpPr>
        <p:spPr>
          <a:xfrm>
            <a:off x="1828800" y="381001"/>
            <a:ext cx="5537200" cy="307777"/>
          </a:xfrm>
          <a:prstGeom prst="rect">
            <a:avLst/>
          </a:prstGeom>
          <a:noFill/>
        </p:spPr>
        <p:txBody>
          <a:bodyPr wrap="square" lIns="0" tIns="0" rIns="0" bIns="0" rtlCol="0">
            <a:spAutoFit/>
          </a:bodyPr>
          <a:lstStyle/>
          <a:p>
            <a:pPr algn="ctr"/>
            <a:r>
              <a:rPr lang="es-ES" sz="2000" b="1" dirty="0">
                <a:solidFill>
                  <a:srgbClr val="00B050"/>
                </a:solidFill>
                <a:latin typeface="+mj-lt"/>
              </a:rPr>
              <a:t>2</a:t>
            </a:r>
            <a:r>
              <a:rPr lang="es-ES" b="1" dirty="0" smtClean="0">
                <a:solidFill>
                  <a:srgbClr val="C00000"/>
                </a:solidFill>
                <a:latin typeface="+mj-lt"/>
              </a:rPr>
              <a:t> Enlace iónico</a:t>
            </a:r>
            <a:endParaRPr lang="es-ES" b="1" dirty="0">
              <a:solidFill>
                <a:srgbClr val="C00000"/>
              </a:solidFill>
              <a:latin typeface="+mj-lt"/>
            </a:endParaRPr>
          </a:p>
        </p:txBody>
      </p:sp>
      <p:sp>
        <p:nvSpPr>
          <p:cNvPr id="10"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10</a:t>
            </a:fld>
            <a:endParaRPr lang="es-ES" dirty="0">
              <a:solidFill>
                <a:schemeClr val="accent6">
                  <a:lumMod val="50000"/>
                </a:schemeClr>
              </a:solidFill>
              <a:latin typeface="+mj-lt"/>
            </a:endParaRPr>
          </a:p>
        </p:txBody>
      </p:sp>
      <p:sp>
        <p:nvSpPr>
          <p:cNvPr id="11" name="10 CuadroTexto"/>
          <p:cNvSpPr txBox="1"/>
          <p:nvPr/>
        </p:nvSpPr>
        <p:spPr>
          <a:xfrm>
            <a:off x="1841500" y="109182"/>
            <a:ext cx="5499100" cy="284518"/>
          </a:xfrm>
          <a:prstGeom prst="rect">
            <a:avLst/>
          </a:prstGeom>
          <a:noFill/>
        </p:spPr>
        <p:txBody>
          <a:bodyPr wrap="square" lIns="0" tIns="0" rIns="0" bIns="0" rtlCol="0">
            <a:spAutoFit/>
          </a:bodyPr>
          <a:lstStyle/>
          <a:p>
            <a:pPr algn="ctr"/>
            <a:r>
              <a:rPr lang="es-ES" b="1" dirty="0" smtClean="0">
                <a:solidFill>
                  <a:schemeClr val="accent1">
                    <a:lumMod val="75000"/>
                  </a:schemeClr>
                </a:solidFill>
              </a:rPr>
              <a:t>VI. EL ENLACE QUÍMICO</a:t>
            </a:r>
            <a:endParaRPr lang="es-ES" b="1" dirty="0">
              <a:solidFill>
                <a:schemeClr val="accent1">
                  <a:lumMod val="75000"/>
                </a:schemeClr>
              </a:solidFill>
            </a:endParaRPr>
          </a:p>
        </p:txBody>
      </p:sp>
    </p:spTree>
    <p:extLst>
      <p:ext uri="{BB962C8B-B14F-4D97-AF65-F5344CB8AC3E}">
        <p14:creationId xmlns:p14="http://schemas.microsoft.com/office/powerpoint/2010/main" val="71763271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7 CuadroTexto"/>
          <p:cNvSpPr txBox="1"/>
          <p:nvPr/>
        </p:nvSpPr>
        <p:spPr>
          <a:xfrm>
            <a:off x="382706" y="851657"/>
            <a:ext cx="5497394" cy="369332"/>
          </a:xfrm>
          <a:prstGeom prst="rect">
            <a:avLst/>
          </a:prstGeom>
          <a:noFill/>
        </p:spPr>
        <p:txBody>
          <a:bodyPr wrap="square" rtlCol="0">
            <a:spAutoFit/>
          </a:bodyPr>
          <a:lstStyle/>
          <a:p>
            <a:r>
              <a:rPr lang="es-ES" b="1" dirty="0">
                <a:solidFill>
                  <a:srgbClr val="C00000"/>
                </a:solidFill>
                <a:latin typeface="+mj-lt"/>
              </a:rPr>
              <a:t>2</a:t>
            </a:r>
            <a:r>
              <a:rPr lang="es-ES" b="1" dirty="0" smtClean="0">
                <a:solidFill>
                  <a:srgbClr val="C00000"/>
                </a:solidFill>
                <a:latin typeface="+mj-lt"/>
              </a:rPr>
              <a:t>.2. </a:t>
            </a:r>
            <a:r>
              <a:rPr lang="es-ES" b="1" dirty="0" smtClean="0">
                <a:solidFill>
                  <a:srgbClr val="00B050"/>
                </a:solidFill>
                <a:latin typeface="+mj-lt"/>
              </a:rPr>
              <a:t>Propiedades de los compuestos iónicos</a:t>
            </a:r>
          </a:p>
        </p:txBody>
      </p:sp>
      <p:sp>
        <p:nvSpPr>
          <p:cNvPr id="3" name="2 CuadroTexto"/>
          <p:cNvSpPr txBox="1"/>
          <p:nvPr/>
        </p:nvSpPr>
        <p:spPr>
          <a:xfrm>
            <a:off x="406400" y="1879600"/>
            <a:ext cx="4826000" cy="1200329"/>
          </a:xfrm>
          <a:prstGeom prst="rect">
            <a:avLst/>
          </a:prstGeom>
          <a:noFill/>
        </p:spPr>
        <p:txBody>
          <a:bodyPr wrap="square" rtlCol="0">
            <a:spAutoFit/>
          </a:bodyPr>
          <a:lstStyle/>
          <a:p>
            <a:pPr marL="355600" indent="-355600" algn="just">
              <a:buFont typeface="Wingdings"/>
              <a:buChar char="F"/>
            </a:pPr>
            <a:r>
              <a:rPr lang="es-ES" dirty="0" smtClean="0">
                <a:sym typeface="Wingdings"/>
              </a:rPr>
              <a:t>Muchos son </a:t>
            </a:r>
            <a:r>
              <a:rPr lang="es-ES" b="1" dirty="0" smtClean="0">
                <a:solidFill>
                  <a:srgbClr val="0070C0"/>
                </a:solidFill>
                <a:effectLst>
                  <a:outerShdw blurRad="38100" dist="38100" dir="2700000" algn="tl">
                    <a:srgbClr val="000000">
                      <a:alpha val="43137"/>
                    </a:srgbClr>
                  </a:outerShdw>
                </a:effectLst>
                <a:sym typeface="Wingdings"/>
              </a:rPr>
              <a:t>solubles en disolventes polares</a:t>
            </a:r>
            <a:r>
              <a:rPr lang="es-ES" dirty="0" smtClean="0">
                <a:sym typeface="Wingdings"/>
              </a:rPr>
              <a:t> (como el agua), pero ninguno en disolventes orgánicos apolares (gasolinas, benceno,…).</a:t>
            </a: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05500" y="4230688"/>
            <a:ext cx="2438400" cy="1876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11 CuadroTexto"/>
          <p:cNvSpPr txBox="1"/>
          <p:nvPr/>
        </p:nvSpPr>
        <p:spPr>
          <a:xfrm>
            <a:off x="342900" y="4415246"/>
            <a:ext cx="4876800" cy="1236254"/>
          </a:xfrm>
          <a:prstGeom prst="rect">
            <a:avLst/>
          </a:prstGeom>
          <a:noFill/>
        </p:spPr>
        <p:txBody>
          <a:bodyPr wrap="square" rtlCol="0">
            <a:spAutoFit/>
          </a:bodyPr>
          <a:lstStyle/>
          <a:p>
            <a:pPr marL="355600" indent="-355600" algn="just">
              <a:buFont typeface="Wingdings"/>
              <a:buChar char="F"/>
            </a:pPr>
            <a:r>
              <a:rPr lang="es-ES" dirty="0" smtClean="0"/>
              <a:t>En </a:t>
            </a:r>
            <a:r>
              <a:rPr lang="es-ES" b="1" dirty="0" smtClean="0">
                <a:solidFill>
                  <a:srgbClr val="0070C0"/>
                </a:solidFill>
                <a:effectLst>
                  <a:outerShdw blurRad="38100" dist="38100" dir="2700000" algn="tl">
                    <a:srgbClr val="000000">
                      <a:alpha val="43137"/>
                    </a:srgbClr>
                  </a:outerShdw>
                </a:effectLst>
              </a:rPr>
              <a:t>estado sólido no conducen la electricidad</a:t>
            </a:r>
            <a:r>
              <a:rPr lang="es-ES" dirty="0" smtClean="0"/>
              <a:t>, sin embargo </a:t>
            </a:r>
            <a:r>
              <a:rPr lang="es-ES" b="1" dirty="0" smtClean="0">
                <a:solidFill>
                  <a:srgbClr val="0070C0"/>
                </a:solidFill>
                <a:effectLst>
                  <a:outerShdw blurRad="38100" dist="38100" dir="2700000" algn="tl">
                    <a:srgbClr val="000000">
                      <a:alpha val="43137"/>
                    </a:srgbClr>
                  </a:outerShdw>
                </a:effectLst>
              </a:rPr>
              <a:t>fundidos</a:t>
            </a:r>
            <a:r>
              <a:rPr lang="es-ES" dirty="0" smtClean="0"/>
              <a:t> o en </a:t>
            </a:r>
            <a:r>
              <a:rPr lang="es-ES" b="1" dirty="0" smtClean="0">
                <a:solidFill>
                  <a:srgbClr val="0070C0"/>
                </a:solidFill>
                <a:effectLst>
                  <a:outerShdw blurRad="38100" dist="38100" dir="2700000" algn="tl">
                    <a:srgbClr val="000000">
                      <a:alpha val="43137"/>
                    </a:srgbClr>
                  </a:outerShdw>
                </a:effectLst>
              </a:rPr>
              <a:t>disolución</a:t>
            </a:r>
            <a:r>
              <a:rPr lang="es-ES" dirty="0" smtClean="0"/>
              <a:t> se convierten en </a:t>
            </a:r>
            <a:r>
              <a:rPr lang="es-ES" b="1" dirty="0" smtClean="0">
                <a:solidFill>
                  <a:srgbClr val="0070C0"/>
                </a:solidFill>
                <a:effectLst>
                  <a:outerShdw blurRad="38100" dist="38100" dir="2700000" algn="tl">
                    <a:srgbClr val="000000">
                      <a:alpha val="43137"/>
                    </a:srgbClr>
                  </a:outerShdw>
                </a:effectLst>
              </a:rPr>
              <a:t>conductores de la electricidad</a:t>
            </a:r>
            <a:r>
              <a:rPr lang="es-ES" dirty="0" smtClean="0"/>
              <a:t>.</a:t>
            </a:r>
            <a:endParaRPr lang="es-ES" dirty="0"/>
          </a:p>
        </p:txBody>
      </p:sp>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29300" y="1658937"/>
            <a:ext cx="2554195" cy="2087563"/>
          </a:xfrm>
          <a:prstGeom prst="rect">
            <a:avLst/>
          </a:prstGeom>
        </p:spPr>
      </p:pic>
      <p:sp>
        <p:nvSpPr>
          <p:cNvPr id="10" name="9 CuadroTexto"/>
          <p:cNvSpPr txBox="1"/>
          <p:nvPr/>
        </p:nvSpPr>
        <p:spPr>
          <a:xfrm>
            <a:off x="1828800" y="381001"/>
            <a:ext cx="5537200" cy="307777"/>
          </a:xfrm>
          <a:prstGeom prst="rect">
            <a:avLst/>
          </a:prstGeom>
          <a:noFill/>
        </p:spPr>
        <p:txBody>
          <a:bodyPr wrap="square" lIns="0" tIns="0" rIns="0" bIns="0" rtlCol="0">
            <a:spAutoFit/>
          </a:bodyPr>
          <a:lstStyle/>
          <a:p>
            <a:pPr algn="ctr"/>
            <a:r>
              <a:rPr lang="es-ES" sz="2000" b="1" dirty="0">
                <a:solidFill>
                  <a:srgbClr val="00B050"/>
                </a:solidFill>
                <a:latin typeface="+mj-lt"/>
              </a:rPr>
              <a:t>2</a:t>
            </a:r>
            <a:r>
              <a:rPr lang="es-ES" b="1" dirty="0" smtClean="0">
                <a:solidFill>
                  <a:srgbClr val="C00000"/>
                </a:solidFill>
                <a:latin typeface="+mj-lt"/>
              </a:rPr>
              <a:t> Enlace iónico</a:t>
            </a:r>
            <a:endParaRPr lang="es-ES" b="1" dirty="0">
              <a:solidFill>
                <a:srgbClr val="C00000"/>
              </a:solidFill>
              <a:latin typeface="+mj-lt"/>
            </a:endParaRPr>
          </a:p>
        </p:txBody>
      </p:sp>
      <p:sp>
        <p:nvSpPr>
          <p:cNvPr id="11"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11</a:t>
            </a:fld>
            <a:endParaRPr lang="es-ES" dirty="0">
              <a:solidFill>
                <a:schemeClr val="accent6">
                  <a:lumMod val="50000"/>
                </a:schemeClr>
              </a:solidFill>
              <a:latin typeface="+mj-lt"/>
            </a:endParaRPr>
          </a:p>
        </p:txBody>
      </p:sp>
      <p:sp>
        <p:nvSpPr>
          <p:cNvPr id="14" name="13 CuadroTexto"/>
          <p:cNvSpPr txBox="1"/>
          <p:nvPr/>
        </p:nvSpPr>
        <p:spPr>
          <a:xfrm>
            <a:off x="1841500" y="109182"/>
            <a:ext cx="5499100" cy="284518"/>
          </a:xfrm>
          <a:prstGeom prst="rect">
            <a:avLst/>
          </a:prstGeom>
          <a:noFill/>
        </p:spPr>
        <p:txBody>
          <a:bodyPr wrap="square" lIns="0" tIns="0" rIns="0" bIns="0" rtlCol="0">
            <a:spAutoFit/>
          </a:bodyPr>
          <a:lstStyle/>
          <a:p>
            <a:pPr algn="ctr"/>
            <a:r>
              <a:rPr lang="es-ES" b="1" dirty="0" smtClean="0">
                <a:solidFill>
                  <a:schemeClr val="accent1">
                    <a:lumMod val="75000"/>
                  </a:schemeClr>
                </a:solidFill>
              </a:rPr>
              <a:t>VI. EL ENLACE QUÍMICO</a:t>
            </a:r>
            <a:endParaRPr lang="es-ES" b="1" dirty="0">
              <a:solidFill>
                <a:schemeClr val="accent1">
                  <a:lumMod val="75000"/>
                </a:schemeClr>
              </a:solidFill>
            </a:endParaRPr>
          </a:p>
        </p:txBody>
      </p:sp>
    </p:spTree>
    <p:extLst>
      <p:ext uri="{BB962C8B-B14F-4D97-AF65-F5344CB8AC3E}">
        <p14:creationId xmlns:p14="http://schemas.microsoft.com/office/powerpoint/2010/main" val="249406581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7 CuadroTexto"/>
          <p:cNvSpPr txBox="1"/>
          <p:nvPr/>
        </p:nvSpPr>
        <p:spPr>
          <a:xfrm>
            <a:off x="395406" y="864357"/>
            <a:ext cx="5256094" cy="369332"/>
          </a:xfrm>
          <a:prstGeom prst="rect">
            <a:avLst/>
          </a:prstGeom>
          <a:noFill/>
        </p:spPr>
        <p:txBody>
          <a:bodyPr wrap="square" rtlCol="0">
            <a:spAutoFit/>
          </a:bodyPr>
          <a:lstStyle/>
          <a:p>
            <a:r>
              <a:rPr lang="es-ES" b="1" dirty="0">
                <a:solidFill>
                  <a:srgbClr val="C00000"/>
                </a:solidFill>
                <a:latin typeface="+mj-lt"/>
              </a:rPr>
              <a:t>2</a:t>
            </a:r>
            <a:r>
              <a:rPr lang="es-ES" b="1" dirty="0" smtClean="0">
                <a:solidFill>
                  <a:srgbClr val="C00000"/>
                </a:solidFill>
                <a:latin typeface="+mj-lt"/>
              </a:rPr>
              <a:t>.2. </a:t>
            </a:r>
            <a:r>
              <a:rPr lang="es-ES" b="1" dirty="0" smtClean="0">
                <a:solidFill>
                  <a:srgbClr val="00B050"/>
                </a:solidFill>
                <a:latin typeface="+mj-lt"/>
              </a:rPr>
              <a:t>Propiedades de los compuestos iónicos</a:t>
            </a:r>
          </a:p>
        </p:txBody>
      </p:sp>
      <p:sp>
        <p:nvSpPr>
          <p:cNvPr id="2" name="1 CuadroTexto"/>
          <p:cNvSpPr txBox="1"/>
          <p:nvPr/>
        </p:nvSpPr>
        <p:spPr>
          <a:xfrm>
            <a:off x="520700" y="1549400"/>
            <a:ext cx="8140700" cy="1754326"/>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algn="just"/>
            <a:r>
              <a:rPr lang="es-ES" b="1" dirty="0" smtClean="0">
                <a:solidFill>
                  <a:srgbClr val="C00000"/>
                </a:solidFill>
                <a:effectLst>
                  <a:outerShdw blurRad="38100" dist="38100" dir="2700000" algn="tl">
                    <a:srgbClr val="000000">
                      <a:alpha val="43137"/>
                    </a:srgbClr>
                  </a:outerShdw>
                </a:effectLst>
              </a:rPr>
              <a:t>Reglas</a:t>
            </a:r>
            <a:r>
              <a:rPr lang="es-ES" dirty="0" smtClean="0"/>
              <a:t> para disociar compuestos iónicos: </a:t>
            </a:r>
          </a:p>
          <a:p>
            <a:pPr algn="just"/>
            <a:endParaRPr lang="es-ES" dirty="0"/>
          </a:p>
          <a:p>
            <a:pPr marL="355600" indent="-355600" algn="just">
              <a:buFont typeface="Wingdings"/>
              <a:buChar char="F"/>
            </a:pPr>
            <a:r>
              <a:rPr lang="es-ES" dirty="0" smtClean="0">
                <a:sym typeface="Wingdings"/>
              </a:rPr>
              <a:t>La carga de cada uno de los iones resultantes deberá coincidir con su valencia y será positiva en el ion metálico y negativa en el no metálico.</a:t>
            </a:r>
          </a:p>
          <a:p>
            <a:pPr marL="355600" indent="-355600" algn="just">
              <a:buFont typeface="Wingdings"/>
              <a:buChar char="F"/>
            </a:pPr>
            <a:endParaRPr lang="es-ES" dirty="0">
              <a:sym typeface="Wingdings"/>
            </a:endParaRPr>
          </a:p>
          <a:p>
            <a:pPr marL="355600" indent="-355600" algn="just">
              <a:buFont typeface="Wingdings"/>
              <a:buChar char="F"/>
            </a:pPr>
            <a:r>
              <a:rPr lang="es-ES" dirty="0" smtClean="0">
                <a:sym typeface="Wingdings"/>
              </a:rPr>
              <a:t>La suma de las cargas de todos los iones ha de ser cero.</a:t>
            </a:r>
          </a:p>
        </p:txBody>
      </p:sp>
      <p:sp>
        <p:nvSpPr>
          <p:cNvPr id="4" name="3 CuadroTexto"/>
          <p:cNvSpPr txBox="1"/>
          <p:nvPr/>
        </p:nvSpPr>
        <p:spPr>
          <a:xfrm>
            <a:off x="469900" y="3517900"/>
            <a:ext cx="1149674" cy="369332"/>
          </a:xfrm>
          <a:prstGeom prst="rect">
            <a:avLst/>
          </a:prstGeom>
          <a:noFill/>
        </p:spPr>
        <p:txBody>
          <a:bodyPr wrap="none" rtlCol="0">
            <a:spAutoFit/>
          </a:bodyPr>
          <a:lstStyle/>
          <a:p>
            <a:r>
              <a:rPr lang="es-ES" dirty="0" smtClean="0"/>
              <a:t>Ejemplos:</a:t>
            </a:r>
            <a:endParaRPr lang="es-ES" dirty="0"/>
          </a:p>
        </p:txBody>
      </p:sp>
      <mc:AlternateContent xmlns:mc="http://schemas.openxmlformats.org/markup-compatibility/2006" xmlns:a14="http://schemas.microsoft.com/office/drawing/2010/main">
        <mc:Choice Requires="a14">
          <p:sp>
            <p:nvSpPr>
              <p:cNvPr id="5" name="4 CuadroTexto"/>
              <p:cNvSpPr txBox="1"/>
              <p:nvPr/>
            </p:nvSpPr>
            <p:spPr>
              <a:xfrm>
                <a:off x="1968500" y="3898900"/>
                <a:ext cx="380533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a:rPr>
                            <m:t>𝑁𝑎</m:t>
                          </m:r>
                        </m:e>
                        <m:sub>
                          <m:r>
                            <a:rPr lang="es-ES" b="0" i="1" smtClean="0">
                              <a:latin typeface="Cambria Math"/>
                            </a:rPr>
                            <m:t>2</m:t>
                          </m:r>
                        </m:sub>
                      </m:sSub>
                      <m:r>
                        <a:rPr lang="es-ES" b="0" i="1" smtClean="0">
                          <a:latin typeface="Cambria Math"/>
                        </a:rPr>
                        <m:t>𝑆</m:t>
                      </m:r>
                      <m:r>
                        <a:rPr lang="es-ES" b="0" i="1" smtClean="0">
                          <a:latin typeface="Cambria Math"/>
                        </a:rPr>
                        <m:t> </m:t>
                      </m:r>
                      <m:d>
                        <m:dPr>
                          <m:ctrlPr>
                            <a:rPr lang="es-ES" b="0" i="1" smtClean="0">
                              <a:latin typeface="Cambria Math" panose="02040503050406030204" pitchFamily="18" charset="0"/>
                            </a:rPr>
                          </m:ctrlPr>
                        </m:dPr>
                        <m:e>
                          <m:r>
                            <a:rPr lang="es-ES" b="0" i="1" smtClean="0">
                              <a:latin typeface="Cambria Math"/>
                            </a:rPr>
                            <m:t>𝑎𝑞</m:t>
                          </m:r>
                        </m:e>
                      </m:d>
                      <m:r>
                        <a:rPr lang="es-ES" b="0" i="1" smtClean="0">
                          <a:latin typeface="Cambria Math"/>
                          <a:ea typeface="Cambria Math"/>
                        </a:rPr>
                        <m:t>→2</m:t>
                      </m:r>
                      <m:sSup>
                        <m:sSupPr>
                          <m:ctrlPr>
                            <a:rPr lang="es-ES" b="0" i="1" smtClean="0">
                              <a:latin typeface="Cambria Math" panose="02040503050406030204" pitchFamily="18" charset="0"/>
                              <a:ea typeface="Cambria Math"/>
                            </a:rPr>
                          </m:ctrlPr>
                        </m:sSupPr>
                        <m:e>
                          <m:r>
                            <a:rPr lang="es-ES" b="0" i="1" smtClean="0">
                              <a:latin typeface="Cambria Math"/>
                              <a:ea typeface="Cambria Math"/>
                            </a:rPr>
                            <m:t>𝑁𝑎</m:t>
                          </m:r>
                        </m:e>
                        <m:sup>
                          <m:r>
                            <a:rPr lang="es-ES" b="0" i="1" smtClean="0">
                              <a:latin typeface="Cambria Math"/>
                              <a:ea typeface="Cambria Math"/>
                            </a:rPr>
                            <m:t>+</m:t>
                          </m:r>
                        </m:sup>
                      </m:sSup>
                      <m:r>
                        <a:rPr lang="es-ES" b="0" i="1" smtClean="0">
                          <a:latin typeface="Cambria Math"/>
                          <a:ea typeface="Cambria Math"/>
                        </a:rPr>
                        <m:t> </m:t>
                      </m:r>
                      <m:d>
                        <m:dPr>
                          <m:ctrlPr>
                            <a:rPr lang="es-ES" b="0" i="1" smtClean="0">
                              <a:latin typeface="Cambria Math" panose="02040503050406030204" pitchFamily="18" charset="0"/>
                              <a:ea typeface="Cambria Math"/>
                            </a:rPr>
                          </m:ctrlPr>
                        </m:dPr>
                        <m:e>
                          <m:r>
                            <a:rPr lang="es-ES" b="0" i="1" smtClean="0">
                              <a:latin typeface="Cambria Math"/>
                              <a:ea typeface="Cambria Math"/>
                            </a:rPr>
                            <m:t>𝑎𝑞</m:t>
                          </m:r>
                        </m:e>
                      </m:d>
                      <m:r>
                        <a:rPr lang="es-ES" b="0" i="1" smtClean="0">
                          <a:latin typeface="Cambria Math"/>
                          <a:ea typeface="Cambria Math"/>
                        </a:rPr>
                        <m:t>+</m:t>
                      </m:r>
                      <m:sSup>
                        <m:sSupPr>
                          <m:ctrlPr>
                            <a:rPr lang="es-ES" b="0" i="1" smtClean="0">
                              <a:latin typeface="Cambria Math" panose="02040503050406030204" pitchFamily="18" charset="0"/>
                              <a:ea typeface="Cambria Math"/>
                            </a:rPr>
                          </m:ctrlPr>
                        </m:sSupPr>
                        <m:e>
                          <m:r>
                            <a:rPr lang="es-ES" b="0" i="1" smtClean="0">
                              <a:latin typeface="Cambria Math"/>
                              <a:ea typeface="Cambria Math"/>
                            </a:rPr>
                            <m:t>𝑆</m:t>
                          </m:r>
                        </m:e>
                        <m:sup>
                          <m:r>
                            <a:rPr lang="es-ES" b="0" i="1" smtClean="0">
                              <a:latin typeface="Cambria Math"/>
                              <a:ea typeface="Cambria Math"/>
                            </a:rPr>
                            <m:t>−2</m:t>
                          </m:r>
                        </m:sup>
                      </m:sSup>
                      <m:r>
                        <a:rPr lang="es-ES" b="0" i="1" smtClean="0">
                          <a:latin typeface="Cambria Math"/>
                          <a:ea typeface="Cambria Math"/>
                        </a:rPr>
                        <m:t> (</m:t>
                      </m:r>
                      <m:r>
                        <a:rPr lang="es-ES" b="0" i="1" smtClean="0">
                          <a:latin typeface="Cambria Math"/>
                          <a:ea typeface="Cambria Math"/>
                        </a:rPr>
                        <m:t>𝑎𝑞</m:t>
                      </m:r>
                      <m:r>
                        <a:rPr lang="es-ES" b="0" i="1" smtClean="0">
                          <a:latin typeface="Cambria Math"/>
                          <a:ea typeface="Cambria Math"/>
                        </a:rPr>
                        <m:t>)</m:t>
                      </m:r>
                    </m:oMath>
                  </m:oMathPara>
                </a14:m>
                <a:endParaRPr lang="es-ES" dirty="0"/>
              </a:p>
            </p:txBody>
          </p:sp>
        </mc:Choice>
        <mc:Fallback xmlns="">
          <p:sp>
            <p:nvSpPr>
              <p:cNvPr id="5" name="4 CuadroTexto"/>
              <p:cNvSpPr txBox="1">
                <a:spLocks noRot="1" noChangeAspect="1" noMove="1" noResize="1" noEditPoints="1" noAdjustHandles="1" noChangeArrowheads="1" noChangeShapeType="1" noTextEdit="1"/>
              </p:cNvSpPr>
              <p:nvPr/>
            </p:nvSpPr>
            <p:spPr>
              <a:xfrm>
                <a:off x="1968500" y="3898900"/>
                <a:ext cx="3805337" cy="369332"/>
              </a:xfrm>
              <a:prstGeom prst="rect">
                <a:avLst/>
              </a:prstGeom>
              <a:blipFill rotWithShape="1">
                <a:blip r:embed="rId3"/>
                <a:stretch>
                  <a:fillRect b="-150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4" name="13 CuadroTexto"/>
              <p:cNvSpPr txBox="1"/>
              <p:nvPr/>
            </p:nvSpPr>
            <p:spPr>
              <a:xfrm>
                <a:off x="1968500" y="4419600"/>
                <a:ext cx="379116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a:rPr>
                            <m:t>𝐾𝑁𝑂</m:t>
                          </m:r>
                        </m:e>
                        <m:sub>
                          <m:r>
                            <a:rPr lang="es-ES" b="0" i="1" smtClean="0">
                              <a:latin typeface="Cambria Math"/>
                            </a:rPr>
                            <m:t>3</m:t>
                          </m:r>
                        </m:sub>
                      </m:sSub>
                      <m:r>
                        <a:rPr lang="es-ES" b="0" i="1" smtClean="0">
                          <a:latin typeface="Cambria Math"/>
                        </a:rPr>
                        <m:t> </m:t>
                      </m:r>
                      <m:d>
                        <m:dPr>
                          <m:ctrlPr>
                            <a:rPr lang="es-ES" b="0" i="1" smtClean="0">
                              <a:latin typeface="Cambria Math" panose="02040503050406030204" pitchFamily="18" charset="0"/>
                            </a:rPr>
                          </m:ctrlPr>
                        </m:dPr>
                        <m:e>
                          <m:r>
                            <a:rPr lang="es-ES" b="0" i="1" smtClean="0">
                              <a:latin typeface="Cambria Math"/>
                            </a:rPr>
                            <m:t>𝑎𝑞</m:t>
                          </m:r>
                        </m:e>
                      </m:d>
                      <m:r>
                        <a:rPr lang="es-ES" b="0" i="1" smtClean="0">
                          <a:latin typeface="Cambria Math"/>
                          <a:ea typeface="Cambria Math"/>
                        </a:rPr>
                        <m:t>→</m:t>
                      </m:r>
                      <m:sSup>
                        <m:sSupPr>
                          <m:ctrlPr>
                            <a:rPr lang="es-ES" b="0" i="1" smtClean="0">
                              <a:latin typeface="Cambria Math" panose="02040503050406030204" pitchFamily="18" charset="0"/>
                              <a:ea typeface="Cambria Math"/>
                            </a:rPr>
                          </m:ctrlPr>
                        </m:sSupPr>
                        <m:e>
                          <m:r>
                            <a:rPr lang="es-ES" b="0" i="1" smtClean="0">
                              <a:latin typeface="Cambria Math"/>
                              <a:ea typeface="Cambria Math"/>
                            </a:rPr>
                            <m:t>𝐾</m:t>
                          </m:r>
                        </m:e>
                        <m:sup>
                          <m:r>
                            <a:rPr lang="es-ES" b="0" i="1" smtClean="0">
                              <a:latin typeface="Cambria Math"/>
                              <a:ea typeface="Cambria Math"/>
                            </a:rPr>
                            <m:t>+</m:t>
                          </m:r>
                        </m:sup>
                      </m:sSup>
                      <m:r>
                        <a:rPr lang="es-ES" b="0" i="1" smtClean="0">
                          <a:latin typeface="Cambria Math"/>
                          <a:ea typeface="Cambria Math"/>
                        </a:rPr>
                        <m:t> </m:t>
                      </m:r>
                      <m:d>
                        <m:dPr>
                          <m:ctrlPr>
                            <a:rPr lang="es-ES" b="0" i="1" smtClean="0">
                              <a:latin typeface="Cambria Math" panose="02040503050406030204" pitchFamily="18" charset="0"/>
                              <a:ea typeface="Cambria Math"/>
                            </a:rPr>
                          </m:ctrlPr>
                        </m:dPr>
                        <m:e>
                          <m:r>
                            <a:rPr lang="es-ES" b="0" i="1" smtClean="0">
                              <a:latin typeface="Cambria Math"/>
                              <a:ea typeface="Cambria Math"/>
                            </a:rPr>
                            <m:t>𝑎𝑞</m:t>
                          </m:r>
                        </m:e>
                      </m:d>
                      <m:r>
                        <a:rPr lang="es-ES" b="0" i="1" smtClean="0">
                          <a:latin typeface="Cambria Math"/>
                          <a:ea typeface="Cambria Math"/>
                        </a:rPr>
                        <m:t>+</m:t>
                      </m:r>
                      <m:sSup>
                        <m:sSupPr>
                          <m:ctrlPr>
                            <a:rPr lang="es-ES" b="0" i="1" smtClean="0">
                              <a:latin typeface="Cambria Math" panose="02040503050406030204" pitchFamily="18" charset="0"/>
                              <a:ea typeface="Cambria Math"/>
                            </a:rPr>
                          </m:ctrlPr>
                        </m:sSupPr>
                        <m:e>
                          <m:sSub>
                            <m:sSubPr>
                              <m:ctrlPr>
                                <a:rPr lang="es-ES" b="0" i="1" smtClean="0">
                                  <a:latin typeface="Cambria Math" panose="02040503050406030204" pitchFamily="18" charset="0"/>
                                  <a:ea typeface="Cambria Math"/>
                                </a:rPr>
                              </m:ctrlPr>
                            </m:sSubPr>
                            <m:e>
                              <m:r>
                                <a:rPr lang="es-ES" b="0" i="1" smtClean="0">
                                  <a:latin typeface="Cambria Math"/>
                                  <a:ea typeface="Cambria Math"/>
                                </a:rPr>
                                <m:t>𝑁𝑂</m:t>
                              </m:r>
                            </m:e>
                            <m:sub>
                              <m:r>
                                <a:rPr lang="es-ES" b="0" i="1" smtClean="0">
                                  <a:latin typeface="Cambria Math"/>
                                  <a:ea typeface="Cambria Math"/>
                                </a:rPr>
                                <m:t>3</m:t>
                              </m:r>
                            </m:sub>
                          </m:sSub>
                        </m:e>
                        <m:sup>
                          <m:r>
                            <a:rPr lang="es-ES" b="0" i="1" smtClean="0">
                              <a:latin typeface="Cambria Math"/>
                              <a:ea typeface="Cambria Math"/>
                            </a:rPr>
                            <m:t>−</m:t>
                          </m:r>
                        </m:sup>
                      </m:sSup>
                      <m:r>
                        <a:rPr lang="es-ES" b="0" i="1" smtClean="0">
                          <a:latin typeface="Cambria Math"/>
                          <a:ea typeface="Cambria Math"/>
                        </a:rPr>
                        <m:t> (</m:t>
                      </m:r>
                      <m:r>
                        <a:rPr lang="es-ES" b="0" i="1" smtClean="0">
                          <a:latin typeface="Cambria Math"/>
                          <a:ea typeface="Cambria Math"/>
                        </a:rPr>
                        <m:t>𝑎𝑞</m:t>
                      </m:r>
                      <m:r>
                        <a:rPr lang="es-ES" b="0" i="1" smtClean="0">
                          <a:latin typeface="Cambria Math"/>
                          <a:ea typeface="Cambria Math"/>
                        </a:rPr>
                        <m:t>)</m:t>
                      </m:r>
                    </m:oMath>
                  </m:oMathPara>
                </a14:m>
                <a:endParaRPr lang="es-ES" dirty="0"/>
              </a:p>
            </p:txBody>
          </p:sp>
        </mc:Choice>
        <mc:Fallback xmlns="">
          <p:sp>
            <p:nvSpPr>
              <p:cNvPr id="14" name="13 CuadroTexto"/>
              <p:cNvSpPr txBox="1">
                <a:spLocks noRot="1" noChangeAspect="1" noMove="1" noResize="1" noEditPoints="1" noAdjustHandles="1" noChangeArrowheads="1" noChangeShapeType="1" noTextEdit="1"/>
              </p:cNvSpPr>
              <p:nvPr/>
            </p:nvSpPr>
            <p:spPr>
              <a:xfrm>
                <a:off x="1968500" y="4419600"/>
                <a:ext cx="3791166" cy="369332"/>
              </a:xfrm>
              <a:prstGeom prst="rect">
                <a:avLst/>
              </a:prstGeom>
              <a:blipFill rotWithShape="1">
                <a:blip r:embed="rId4"/>
                <a:stretch>
                  <a:fillRect b="-1311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5" name="14 CuadroTexto"/>
              <p:cNvSpPr txBox="1"/>
              <p:nvPr/>
            </p:nvSpPr>
            <p:spPr>
              <a:xfrm>
                <a:off x="1968500" y="4889500"/>
                <a:ext cx="453015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a:rPr>
                            <m:t>𝐶𝑎</m:t>
                          </m:r>
                          <m:r>
                            <a:rPr lang="es-ES" b="0" i="1" smtClean="0">
                              <a:latin typeface="Cambria Math"/>
                            </a:rPr>
                            <m:t>(</m:t>
                          </m:r>
                          <m:r>
                            <a:rPr lang="es-ES" b="0" i="1" smtClean="0">
                              <a:latin typeface="Cambria Math"/>
                            </a:rPr>
                            <m:t>𝑁</m:t>
                          </m:r>
                          <m:sSub>
                            <m:sSubPr>
                              <m:ctrlPr>
                                <a:rPr lang="es-ES" b="0" i="1" smtClean="0">
                                  <a:latin typeface="Cambria Math" panose="02040503050406030204" pitchFamily="18" charset="0"/>
                                </a:rPr>
                              </m:ctrlPr>
                            </m:sSubPr>
                            <m:e>
                              <m:r>
                                <a:rPr lang="es-ES" b="0" i="1" smtClean="0">
                                  <a:latin typeface="Cambria Math"/>
                                </a:rPr>
                                <m:t>𝑂</m:t>
                              </m:r>
                            </m:e>
                            <m:sub>
                              <m:r>
                                <a:rPr lang="es-ES" b="0" i="1" smtClean="0">
                                  <a:latin typeface="Cambria Math"/>
                                </a:rPr>
                                <m:t>3</m:t>
                              </m:r>
                            </m:sub>
                          </m:sSub>
                          <m:r>
                            <a:rPr lang="es-ES" b="0" i="1" smtClean="0">
                              <a:latin typeface="Cambria Math"/>
                            </a:rPr>
                            <m:t>)</m:t>
                          </m:r>
                        </m:e>
                        <m:sub>
                          <m:r>
                            <a:rPr lang="es-ES" b="0" i="1" smtClean="0">
                              <a:latin typeface="Cambria Math"/>
                            </a:rPr>
                            <m:t>2</m:t>
                          </m:r>
                        </m:sub>
                      </m:sSub>
                      <m:r>
                        <a:rPr lang="es-ES" b="0" i="1" smtClean="0">
                          <a:latin typeface="Cambria Math"/>
                        </a:rPr>
                        <m:t> </m:t>
                      </m:r>
                      <m:d>
                        <m:dPr>
                          <m:ctrlPr>
                            <a:rPr lang="es-ES" b="0" i="1" smtClean="0">
                              <a:latin typeface="Cambria Math" panose="02040503050406030204" pitchFamily="18" charset="0"/>
                            </a:rPr>
                          </m:ctrlPr>
                        </m:dPr>
                        <m:e>
                          <m:r>
                            <a:rPr lang="es-ES" b="0" i="1" smtClean="0">
                              <a:latin typeface="Cambria Math"/>
                            </a:rPr>
                            <m:t>𝑎𝑞</m:t>
                          </m:r>
                        </m:e>
                      </m:d>
                      <m:r>
                        <a:rPr lang="es-ES" b="0" i="1" smtClean="0">
                          <a:latin typeface="Cambria Math"/>
                          <a:ea typeface="Cambria Math"/>
                        </a:rPr>
                        <m:t>→</m:t>
                      </m:r>
                      <m:sSup>
                        <m:sSupPr>
                          <m:ctrlPr>
                            <a:rPr lang="es-ES" b="0" i="1" smtClean="0">
                              <a:latin typeface="Cambria Math" panose="02040503050406030204" pitchFamily="18" charset="0"/>
                              <a:ea typeface="Cambria Math"/>
                            </a:rPr>
                          </m:ctrlPr>
                        </m:sSupPr>
                        <m:e>
                          <m:r>
                            <a:rPr lang="es-ES" b="0" i="1" smtClean="0">
                              <a:latin typeface="Cambria Math"/>
                              <a:ea typeface="Cambria Math"/>
                            </a:rPr>
                            <m:t>𝐶𝑎</m:t>
                          </m:r>
                        </m:e>
                        <m:sup>
                          <m:r>
                            <a:rPr lang="es-ES" b="0" i="1" smtClean="0">
                              <a:latin typeface="Cambria Math"/>
                              <a:ea typeface="Cambria Math"/>
                            </a:rPr>
                            <m:t>2+</m:t>
                          </m:r>
                        </m:sup>
                      </m:sSup>
                      <m:r>
                        <a:rPr lang="es-ES" b="0" i="1" smtClean="0">
                          <a:latin typeface="Cambria Math"/>
                          <a:ea typeface="Cambria Math"/>
                        </a:rPr>
                        <m:t> </m:t>
                      </m:r>
                      <m:d>
                        <m:dPr>
                          <m:ctrlPr>
                            <a:rPr lang="es-ES" b="0" i="1" smtClean="0">
                              <a:latin typeface="Cambria Math" panose="02040503050406030204" pitchFamily="18" charset="0"/>
                              <a:ea typeface="Cambria Math"/>
                            </a:rPr>
                          </m:ctrlPr>
                        </m:dPr>
                        <m:e>
                          <m:r>
                            <a:rPr lang="es-ES" b="0" i="1" smtClean="0">
                              <a:latin typeface="Cambria Math"/>
                              <a:ea typeface="Cambria Math"/>
                            </a:rPr>
                            <m:t>𝑎𝑞</m:t>
                          </m:r>
                        </m:e>
                      </m:d>
                      <m:r>
                        <a:rPr lang="es-ES" b="0" i="1" smtClean="0">
                          <a:latin typeface="Cambria Math"/>
                          <a:ea typeface="Cambria Math"/>
                        </a:rPr>
                        <m:t>+2 </m:t>
                      </m:r>
                      <m:sSup>
                        <m:sSupPr>
                          <m:ctrlPr>
                            <a:rPr lang="es-ES" i="1">
                              <a:latin typeface="Cambria Math" panose="02040503050406030204" pitchFamily="18" charset="0"/>
                              <a:ea typeface="Cambria Math"/>
                            </a:rPr>
                          </m:ctrlPr>
                        </m:sSupPr>
                        <m:e>
                          <m:sSub>
                            <m:sSubPr>
                              <m:ctrlPr>
                                <a:rPr lang="es-ES" i="1">
                                  <a:latin typeface="Cambria Math" panose="02040503050406030204" pitchFamily="18" charset="0"/>
                                  <a:ea typeface="Cambria Math"/>
                                </a:rPr>
                              </m:ctrlPr>
                            </m:sSubPr>
                            <m:e>
                              <m:r>
                                <a:rPr lang="es-ES" i="1">
                                  <a:latin typeface="Cambria Math"/>
                                  <a:ea typeface="Cambria Math"/>
                                </a:rPr>
                                <m:t>𝑁𝑂</m:t>
                              </m:r>
                            </m:e>
                            <m:sub>
                              <m:r>
                                <a:rPr lang="es-ES" i="1">
                                  <a:latin typeface="Cambria Math"/>
                                  <a:ea typeface="Cambria Math"/>
                                </a:rPr>
                                <m:t>3</m:t>
                              </m:r>
                            </m:sub>
                          </m:sSub>
                        </m:e>
                        <m:sup>
                          <m:r>
                            <a:rPr lang="es-ES" i="1">
                              <a:latin typeface="Cambria Math"/>
                              <a:ea typeface="Cambria Math"/>
                            </a:rPr>
                            <m:t>−</m:t>
                          </m:r>
                        </m:sup>
                      </m:sSup>
                      <m:r>
                        <a:rPr lang="es-ES" b="0" i="1" smtClean="0">
                          <a:latin typeface="Cambria Math"/>
                          <a:ea typeface="Cambria Math"/>
                        </a:rPr>
                        <m:t>(</m:t>
                      </m:r>
                      <m:r>
                        <a:rPr lang="es-ES" b="0" i="1" smtClean="0">
                          <a:latin typeface="Cambria Math"/>
                          <a:ea typeface="Cambria Math"/>
                        </a:rPr>
                        <m:t>𝑎𝑞</m:t>
                      </m:r>
                      <m:r>
                        <a:rPr lang="es-ES" b="0" i="1" smtClean="0">
                          <a:latin typeface="Cambria Math"/>
                          <a:ea typeface="Cambria Math"/>
                        </a:rPr>
                        <m:t>)</m:t>
                      </m:r>
                    </m:oMath>
                  </m:oMathPara>
                </a14:m>
                <a:endParaRPr lang="es-ES" dirty="0"/>
              </a:p>
            </p:txBody>
          </p:sp>
        </mc:Choice>
        <mc:Fallback xmlns="">
          <p:sp>
            <p:nvSpPr>
              <p:cNvPr id="15" name="14 CuadroTexto"/>
              <p:cNvSpPr txBox="1">
                <a:spLocks noRot="1" noChangeAspect="1" noMove="1" noResize="1" noEditPoints="1" noAdjustHandles="1" noChangeArrowheads="1" noChangeShapeType="1" noTextEdit="1"/>
              </p:cNvSpPr>
              <p:nvPr/>
            </p:nvSpPr>
            <p:spPr>
              <a:xfrm>
                <a:off x="1968500" y="4889500"/>
                <a:ext cx="4530150" cy="369332"/>
              </a:xfrm>
              <a:prstGeom prst="rect">
                <a:avLst/>
              </a:prstGeom>
              <a:blipFill rotWithShape="1">
                <a:blip r:embed="rId5"/>
                <a:stretch>
                  <a:fillRect b="-13115"/>
                </a:stretch>
              </a:blipFill>
            </p:spPr>
            <p:txBody>
              <a:bodyPr/>
              <a:lstStyle/>
              <a:p>
                <a:r>
                  <a:rPr lang="es-ES">
                    <a:noFill/>
                  </a:rPr>
                  <a:t> </a:t>
                </a:r>
              </a:p>
            </p:txBody>
          </p:sp>
        </mc:Fallback>
      </mc:AlternateContent>
      <p:sp>
        <p:nvSpPr>
          <p:cNvPr id="11" name="10 CuadroTexto"/>
          <p:cNvSpPr txBox="1"/>
          <p:nvPr/>
        </p:nvSpPr>
        <p:spPr>
          <a:xfrm>
            <a:off x="1828800" y="381001"/>
            <a:ext cx="5537200" cy="307777"/>
          </a:xfrm>
          <a:prstGeom prst="rect">
            <a:avLst/>
          </a:prstGeom>
          <a:noFill/>
        </p:spPr>
        <p:txBody>
          <a:bodyPr wrap="square" lIns="0" tIns="0" rIns="0" bIns="0" rtlCol="0">
            <a:spAutoFit/>
          </a:bodyPr>
          <a:lstStyle/>
          <a:p>
            <a:pPr algn="ctr"/>
            <a:r>
              <a:rPr lang="es-ES" sz="2000" b="1" dirty="0">
                <a:solidFill>
                  <a:srgbClr val="00B050"/>
                </a:solidFill>
                <a:latin typeface="+mj-lt"/>
              </a:rPr>
              <a:t>2</a:t>
            </a:r>
            <a:r>
              <a:rPr lang="es-ES" b="1" dirty="0" smtClean="0">
                <a:solidFill>
                  <a:srgbClr val="C00000"/>
                </a:solidFill>
                <a:latin typeface="+mj-lt"/>
              </a:rPr>
              <a:t> Enlace iónico</a:t>
            </a:r>
            <a:endParaRPr lang="es-ES" b="1" dirty="0">
              <a:solidFill>
                <a:srgbClr val="C00000"/>
              </a:solidFill>
              <a:latin typeface="+mj-lt"/>
            </a:endParaRPr>
          </a:p>
        </p:txBody>
      </p:sp>
      <p:sp>
        <p:nvSpPr>
          <p:cNvPr id="12"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12</a:t>
            </a:fld>
            <a:endParaRPr lang="es-ES" dirty="0">
              <a:solidFill>
                <a:schemeClr val="accent6">
                  <a:lumMod val="50000"/>
                </a:schemeClr>
              </a:solidFill>
              <a:latin typeface="+mj-lt"/>
            </a:endParaRPr>
          </a:p>
        </p:txBody>
      </p:sp>
      <p:sp>
        <p:nvSpPr>
          <p:cNvPr id="16" name="15 CuadroTexto"/>
          <p:cNvSpPr txBox="1"/>
          <p:nvPr/>
        </p:nvSpPr>
        <p:spPr>
          <a:xfrm>
            <a:off x="1841500" y="109182"/>
            <a:ext cx="5499100" cy="284518"/>
          </a:xfrm>
          <a:prstGeom prst="rect">
            <a:avLst/>
          </a:prstGeom>
          <a:noFill/>
        </p:spPr>
        <p:txBody>
          <a:bodyPr wrap="square" lIns="0" tIns="0" rIns="0" bIns="0" rtlCol="0">
            <a:spAutoFit/>
          </a:bodyPr>
          <a:lstStyle/>
          <a:p>
            <a:pPr algn="ctr"/>
            <a:r>
              <a:rPr lang="es-ES" b="1" dirty="0" smtClean="0">
                <a:solidFill>
                  <a:schemeClr val="accent1">
                    <a:lumMod val="75000"/>
                  </a:schemeClr>
                </a:solidFill>
              </a:rPr>
              <a:t>VI. EL ENLACE QUÍMICO</a:t>
            </a:r>
            <a:endParaRPr lang="es-ES" b="1" dirty="0">
              <a:solidFill>
                <a:schemeClr val="accent1">
                  <a:lumMod val="75000"/>
                </a:schemeClr>
              </a:solidFill>
            </a:endParaRPr>
          </a:p>
        </p:txBody>
      </p:sp>
    </p:spTree>
    <p:extLst>
      <p:ext uri="{BB962C8B-B14F-4D97-AF65-F5344CB8AC3E}">
        <p14:creationId xmlns:p14="http://schemas.microsoft.com/office/powerpoint/2010/main" val="86260208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CuadroTexto"/>
          <p:cNvSpPr txBox="1"/>
          <p:nvPr/>
        </p:nvSpPr>
        <p:spPr>
          <a:xfrm>
            <a:off x="508000" y="1003300"/>
            <a:ext cx="1620957" cy="369332"/>
          </a:xfrm>
          <a:prstGeom prst="rect">
            <a:avLst/>
          </a:prstGeom>
          <a:solidFill>
            <a:srgbClr val="00B050"/>
          </a:solidFill>
          <a:effectLst>
            <a:outerShdw blurRad="50800" dist="38100" dir="18900000" algn="bl" rotWithShape="0">
              <a:prstClr val="black">
                <a:alpha val="40000"/>
              </a:prstClr>
            </a:outerShdw>
          </a:effectLst>
        </p:spPr>
        <p:txBody>
          <a:bodyPr wrap="none" rtlCol="0">
            <a:spAutoFit/>
          </a:bodyPr>
          <a:lstStyle/>
          <a:p>
            <a:r>
              <a:rPr lang="es-ES" b="1" dirty="0">
                <a:solidFill>
                  <a:schemeClr val="bg1"/>
                </a:solidFill>
              </a:rPr>
              <a:t>EJERCICIO </a:t>
            </a:r>
            <a:r>
              <a:rPr lang="es-ES" b="1" dirty="0" smtClean="0">
                <a:solidFill>
                  <a:schemeClr val="bg1"/>
                </a:solidFill>
              </a:rPr>
              <a:t>1</a:t>
            </a:r>
            <a:endParaRPr lang="es-ES" b="1" dirty="0">
              <a:solidFill>
                <a:schemeClr val="bg1"/>
              </a:solidFill>
            </a:endParaRPr>
          </a:p>
        </p:txBody>
      </p:sp>
      <p:sp>
        <p:nvSpPr>
          <p:cNvPr id="6" name="5 CuadroTexto"/>
          <p:cNvSpPr txBox="1"/>
          <p:nvPr/>
        </p:nvSpPr>
        <p:spPr>
          <a:xfrm>
            <a:off x="431800" y="1536700"/>
            <a:ext cx="8153400" cy="369332"/>
          </a:xfrm>
          <a:prstGeom prst="rect">
            <a:avLst/>
          </a:prstGeom>
          <a:noFill/>
        </p:spPr>
        <p:txBody>
          <a:bodyPr wrap="square" rtlCol="0">
            <a:spAutoFit/>
          </a:bodyPr>
          <a:lstStyle/>
          <a:p>
            <a:r>
              <a:rPr lang="es-ES" dirty="0" smtClean="0"/>
              <a:t>Explica los enlaces del: a) Óxido de litio (Li</a:t>
            </a:r>
            <a:r>
              <a:rPr lang="es-ES" baseline="-25000" dirty="0" smtClean="0"/>
              <a:t>2</a:t>
            </a:r>
            <a:r>
              <a:rPr lang="es-ES" dirty="0" smtClean="0"/>
              <a:t>O); b) Óxido de magnesio (</a:t>
            </a:r>
            <a:r>
              <a:rPr lang="es-ES" dirty="0" err="1" smtClean="0"/>
              <a:t>MgO</a:t>
            </a:r>
            <a:r>
              <a:rPr lang="es-ES" dirty="0" smtClean="0"/>
              <a:t>).</a:t>
            </a:r>
            <a:endParaRPr lang="es-ES" dirty="0"/>
          </a:p>
        </p:txBody>
      </p:sp>
      <p:sp>
        <p:nvSpPr>
          <p:cNvPr id="23" name="22 CuadroTexto"/>
          <p:cNvSpPr txBox="1"/>
          <p:nvPr/>
        </p:nvSpPr>
        <p:spPr>
          <a:xfrm>
            <a:off x="1828800" y="381001"/>
            <a:ext cx="5537200" cy="307777"/>
          </a:xfrm>
          <a:prstGeom prst="rect">
            <a:avLst/>
          </a:prstGeom>
          <a:noFill/>
        </p:spPr>
        <p:txBody>
          <a:bodyPr wrap="square" lIns="0" tIns="0" rIns="0" bIns="0" rtlCol="0">
            <a:spAutoFit/>
          </a:bodyPr>
          <a:lstStyle/>
          <a:p>
            <a:pPr algn="ctr"/>
            <a:r>
              <a:rPr lang="es-ES" sz="2000" b="1" dirty="0">
                <a:solidFill>
                  <a:srgbClr val="00B050"/>
                </a:solidFill>
                <a:latin typeface="+mj-lt"/>
              </a:rPr>
              <a:t>2</a:t>
            </a:r>
            <a:r>
              <a:rPr lang="es-ES" b="1" dirty="0" smtClean="0">
                <a:solidFill>
                  <a:srgbClr val="C00000"/>
                </a:solidFill>
                <a:latin typeface="+mj-lt"/>
              </a:rPr>
              <a:t> Enlace iónico</a:t>
            </a:r>
            <a:endParaRPr lang="es-ES" b="1" dirty="0">
              <a:solidFill>
                <a:srgbClr val="C00000"/>
              </a:solidFill>
              <a:latin typeface="+mj-lt"/>
            </a:endParaRPr>
          </a:p>
        </p:txBody>
      </p:sp>
      <p:sp>
        <p:nvSpPr>
          <p:cNvPr id="24"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13</a:t>
            </a:fld>
            <a:endParaRPr lang="es-ES" dirty="0">
              <a:solidFill>
                <a:schemeClr val="accent6">
                  <a:lumMod val="50000"/>
                </a:schemeClr>
              </a:solidFill>
              <a:latin typeface="+mj-lt"/>
            </a:endParaRPr>
          </a:p>
        </p:txBody>
      </p:sp>
      <p:sp>
        <p:nvSpPr>
          <p:cNvPr id="26" name="25 CuadroTexto"/>
          <p:cNvSpPr txBox="1"/>
          <p:nvPr/>
        </p:nvSpPr>
        <p:spPr>
          <a:xfrm>
            <a:off x="1841500" y="109182"/>
            <a:ext cx="5499100" cy="284518"/>
          </a:xfrm>
          <a:prstGeom prst="rect">
            <a:avLst/>
          </a:prstGeom>
          <a:noFill/>
        </p:spPr>
        <p:txBody>
          <a:bodyPr wrap="square" lIns="0" tIns="0" rIns="0" bIns="0" rtlCol="0">
            <a:spAutoFit/>
          </a:bodyPr>
          <a:lstStyle/>
          <a:p>
            <a:pPr algn="ctr"/>
            <a:r>
              <a:rPr lang="es-ES" b="1" dirty="0" smtClean="0">
                <a:solidFill>
                  <a:schemeClr val="accent1">
                    <a:lumMod val="75000"/>
                  </a:schemeClr>
                </a:solidFill>
              </a:rPr>
              <a:t>VI. EL ENLACE QUÍMICO</a:t>
            </a:r>
            <a:endParaRPr lang="es-ES" b="1" dirty="0">
              <a:solidFill>
                <a:schemeClr val="accent1">
                  <a:lumMod val="75000"/>
                </a:schemeClr>
              </a:solidFill>
            </a:endParaRPr>
          </a:p>
        </p:txBody>
      </p:sp>
      <p:sp>
        <p:nvSpPr>
          <p:cNvPr id="7" name="6 CuadroTexto"/>
          <p:cNvSpPr txBox="1"/>
          <p:nvPr/>
        </p:nvSpPr>
        <p:spPr>
          <a:xfrm>
            <a:off x="596900" y="2171700"/>
            <a:ext cx="1620957" cy="369332"/>
          </a:xfrm>
          <a:prstGeom prst="rect">
            <a:avLst/>
          </a:prstGeom>
          <a:solidFill>
            <a:srgbClr val="00B050"/>
          </a:solidFill>
          <a:effectLst>
            <a:outerShdw blurRad="50800" dist="38100" dir="18900000" algn="bl" rotWithShape="0">
              <a:prstClr val="black">
                <a:alpha val="40000"/>
              </a:prstClr>
            </a:outerShdw>
          </a:effectLst>
        </p:spPr>
        <p:txBody>
          <a:bodyPr wrap="none" rtlCol="0">
            <a:spAutoFit/>
          </a:bodyPr>
          <a:lstStyle/>
          <a:p>
            <a:r>
              <a:rPr lang="es-ES" b="1" dirty="0">
                <a:solidFill>
                  <a:schemeClr val="bg1"/>
                </a:solidFill>
              </a:rPr>
              <a:t>EJERCICIO </a:t>
            </a:r>
            <a:r>
              <a:rPr lang="es-ES" b="1" dirty="0" smtClean="0">
                <a:solidFill>
                  <a:schemeClr val="bg1"/>
                </a:solidFill>
              </a:rPr>
              <a:t>2</a:t>
            </a:r>
            <a:endParaRPr lang="es-ES" b="1" dirty="0">
              <a:solidFill>
                <a:schemeClr val="bg1"/>
              </a:solidFill>
            </a:endParaRPr>
          </a:p>
        </p:txBody>
      </p:sp>
      <p:sp>
        <p:nvSpPr>
          <p:cNvPr id="8" name="7 CuadroTexto"/>
          <p:cNvSpPr txBox="1"/>
          <p:nvPr/>
        </p:nvSpPr>
        <p:spPr>
          <a:xfrm>
            <a:off x="482600" y="2616200"/>
            <a:ext cx="8153400" cy="646331"/>
          </a:xfrm>
          <a:prstGeom prst="rect">
            <a:avLst/>
          </a:prstGeom>
          <a:noFill/>
        </p:spPr>
        <p:txBody>
          <a:bodyPr wrap="square" rtlCol="0">
            <a:spAutoFit/>
          </a:bodyPr>
          <a:lstStyle/>
          <a:p>
            <a:pPr algn="just"/>
            <a:r>
              <a:rPr lang="es-ES" dirty="0" smtClean="0"/>
              <a:t>Disocia estas sales: sulfuro de potasio, bromuro de aluminio y nitrato de plomo (II). </a:t>
            </a:r>
            <a:endParaRPr lang="es-ES" dirty="0"/>
          </a:p>
        </p:txBody>
      </p:sp>
      <p:sp>
        <p:nvSpPr>
          <p:cNvPr id="9" name="8 CuadroTexto"/>
          <p:cNvSpPr txBox="1"/>
          <p:nvPr/>
        </p:nvSpPr>
        <p:spPr>
          <a:xfrm>
            <a:off x="635000" y="3429000"/>
            <a:ext cx="1620957" cy="369332"/>
          </a:xfrm>
          <a:prstGeom prst="rect">
            <a:avLst/>
          </a:prstGeom>
          <a:solidFill>
            <a:srgbClr val="00B050"/>
          </a:solidFill>
          <a:effectLst>
            <a:outerShdw blurRad="50800" dist="38100" dir="18900000" algn="bl" rotWithShape="0">
              <a:prstClr val="black">
                <a:alpha val="40000"/>
              </a:prstClr>
            </a:outerShdw>
          </a:effectLst>
        </p:spPr>
        <p:txBody>
          <a:bodyPr wrap="none" rtlCol="0">
            <a:spAutoFit/>
          </a:bodyPr>
          <a:lstStyle/>
          <a:p>
            <a:r>
              <a:rPr lang="es-ES" b="1" dirty="0">
                <a:solidFill>
                  <a:schemeClr val="bg1"/>
                </a:solidFill>
              </a:rPr>
              <a:t>EJERCICIO 3</a:t>
            </a:r>
          </a:p>
        </p:txBody>
      </p:sp>
      <p:sp>
        <p:nvSpPr>
          <p:cNvPr id="10" name="9 CuadroTexto"/>
          <p:cNvSpPr txBox="1"/>
          <p:nvPr/>
        </p:nvSpPr>
        <p:spPr>
          <a:xfrm>
            <a:off x="520700" y="3873500"/>
            <a:ext cx="8153400" cy="369332"/>
          </a:xfrm>
          <a:prstGeom prst="rect">
            <a:avLst/>
          </a:prstGeom>
          <a:noFill/>
        </p:spPr>
        <p:txBody>
          <a:bodyPr wrap="square" rtlCol="0">
            <a:spAutoFit/>
          </a:bodyPr>
          <a:lstStyle/>
          <a:p>
            <a:pPr algn="just"/>
            <a:r>
              <a:rPr lang="es-ES" dirty="0" smtClean="0"/>
              <a:t>Explica el enlace del nitruro de magnesio y del fluoruro de calcio.</a:t>
            </a:r>
            <a:endParaRPr lang="es-ES" dirty="0"/>
          </a:p>
        </p:txBody>
      </p:sp>
      <p:sp>
        <p:nvSpPr>
          <p:cNvPr id="11" name="10 CuadroTexto"/>
          <p:cNvSpPr txBox="1"/>
          <p:nvPr/>
        </p:nvSpPr>
        <p:spPr>
          <a:xfrm>
            <a:off x="685800" y="4508500"/>
            <a:ext cx="1620957" cy="369332"/>
          </a:xfrm>
          <a:prstGeom prst="rect">
            <a:avLst/>
          </a:prstGeom>
          <a:solidFill>
            <a:srgbClr val="00B050"/>
          </a:solidFill>
          <a:effectLst>
            <a:outerShdw blurRad="50800" dist="38100" dir="18900000" algn="bl" rotWithShape="0">
              <a:prstClr val="black">
                <a:alpha val="40000"/>
              </a:prstClr>
            </a:outerShdw>
          </a:effectLst>
        </p:spPr>
        <p:txBody>
          <a:bodyPr wrap="none" rtlCol="0">
            <a:spAutoFit/>
          </a:bodyPr>
          <a:lstStyle/>
          <a:p>
            <a:r>
              <a:rPr lang="es-ES" b="1" dirty="0">
                <a:solidFill>
                  <a:schemeClr val="bg1"/>
                </a:solidFill>
              </a:rPr>
              <a:t>EJERCICIO </a:t>
            </a:r>
            <a:r>
              <a:rPr lang="es-ES" b="1" dirty="0" smtClean="0">
                <a:solidFill>
                  <a:schemeClr val="bg1"/>
                </a:solidFill>
              </a:rPr>
              <a:t>4</a:t>
            </a:r>
            <a:endParaRPr lang="es-ES" b="1" dirty="0">
              <a:solidFill>
                <a:schemeClr val="bg1"/>
              </a:solidFill>
            </a:endParaRPr>
          </a:p>
        </p:txBody>
      </p:sp>
      <p:sp>
        <p:nvSpPr>
          <p:cNvPr id="12" name="11 CuadroTexto"/>
          <p:cNvSpPr txBox="1"/>
          <p:nvPr/>
        </p:nvSpPr>
        <p:spPr>
          <a:xfrm>
            <a:off x="571500" y="4914900"/>
            <a:ext cx="8153400" cy="646331"/>
          </a:xfrm>
          <a:prstGeom prst="rect">
            <a:avLst/>
          </a:prstGeom>
          <a:noFill/>
        </p:spPr>
        <p:txBody>
          <a:bodyPr wrap="square" rtlCol="0">
            <a:spAutoFit/>
          </a:bodyPr>
          <a:lstStyle/>
          <a:p>
            <a:pPr algn="just"/>
            <a:r>
              <a:rPr lang="es-ES" dirty="0" smtClean="0"/>
              <a:t>Explica si se dará enlace iónico entre átomos del elemento </a:t>
            </a:r>
            <a:r>
              <a:rPr lang="es-ES" baseline="-25000" dirty="0" smtClean="0"/>
              <a:t>20</a:t>
            </a:r>
            <a:r>
              <a:rPr lang="es-ES" dirty="0" smtClean="0"/>
              <a:t>X y entre átomos del elemento </a:t>
            </a:r>
            <a:r>
              <a:rPr lang="es-ES" baseline="-25000" dirty="0" smtClean="0"/>
              <a:t>37</a:t>
            </a:r>
            <a:r>
              <a:rPr lang="es-ES" dirty="0" smtClean="0"/>
              <a:t>Y.</a:t>
            </a:r>
            <a:endParaRPr lang="es-ES" dirty="0"/>
          </a:p>
        </p:txBody>
      </p:sp>
    </p:spTree>
    <p:extLst>
      <p:ext uri="{BB962C8B-B14F-4D97-AF65-F5344CB8AC3E}">
        <p14:creationId xmlns:p14="http://schemas.microsoft.com/office/powerpoint/2010/main" val="227641710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CuadroTexto"/>
          <p:cNvSpPr txBox="1"/>
          <p:nvPr/>
        </p:nvSpPr>
        <p:spPr>
          <a:xfrm>
            <a:off x="355600" y="850900"/>
            <a:ext cx="4127500" cy="369332"/>
          </a:xfrm>
          <a:prstGeom prst="rect">
            <a:avLst/>
          </a:prstGeom>
          <a:noFill/>
        </p:spPr>
        <p:txBody>
          <a:bodyPr wrap="square" rtlCol="0">
            <a:spAutoFit/>
          </a:bodyPr>
          <a:lstStyle/>
          <a:p>
            <a:r>
              <a:rPr lang="es-ES" b="1" dirty="0" smtClean="0">
                <a:solidFill>
                  <a:srgbClr val="C00000"/>
                </a:solidFill>
              </a:rPr>
              <a:t>3.1. </a:t>
            </a:r>
            <a:r>
              <a:rPr lang="es-ES" b="1" dirty="0" smtClean="0">
                <a:solidFill>
                  <a:srgbClr val="00B050"/>
                </a:solidFill>
              </a:rPr>
              <a:t>Naturaleza del enlace covalente</a:t>
            </a:r>
            <a:endParaRPr lang="es-ES" b="1" dirty="0">
              <a:solidFill>
                <a:srgbClr val="00B050"/>
              </a:solidFill>
            </a:endParaRPr>
          </a:p>
        </p:txBody>
      </p:sp>
      <p:sp>
        <p:nvSpPr>
          <p:cNvPr id="9" name="Text Box 6"/>
          <p:cNvSpPr txBox="1">
            <a:spLocks noChangeArrowheads="1"/>
          </p:cNvSpPr>
          <p:nvPr/>
        </p:nvSpPr>
        <p:spPr bwMode="auto">
          <a:xfrm>
            <a:off x="381000" y="1362075"/>
            <a:ext cx="8318500"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marL="190500" indent="-1905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355600" indent="-355600" algn="just">
              <a:spcBef>
                <a:spcPct val="50000"/>
              </a:spcBef>
            </a:pPr>
            <a:r>
              <a:rPr lang="es-ES_tradnl" dirty="0" smtClean="0">
                <a:latin typeface="+mn-lt"/>
                <a:sym typeface="Wingdings"/>
              </a:rPr>
              <a:t></a:t>
            </a:r>
            <a:r>
              <a:rPr lang="es-ES_tradnl" dirty="0" smtClean="0">
                <a:solidFill>
                  <a:schemeClr val="accent2"/>
                </a:solidFill>
                <a:latin typeface="+mn-lt"/>
                <a:sym typeface="Wingdings"/>
              </a:rPr>
              <a:t>	</a:t>
            </a:r>
            <a:r>
              <a:rPr lang="es-ES_tradnl" dirty="0" smtClean="0">
                <a:latin typeface="+mn-lt"/>
                <a:sym typeface="Wingdings"/>
              </a:rPr>
              <a:t>En 1916, </a:t>
            </a:r>
            <a:r>
              <a:rPr lang="es-ES_tradnl" b="1" dirty="0" smtClean="0">
                <a:solidFill>
                  <a:srgbClr val="FF0000"/>
                </a:solidFill>
                <a:effectLst>
                  <a:outerShdw blurRad="38100" dist="38100" dir="2700000" algn="tl">
                    <a:srgbClr val="000000">
                      <a:alpha val="43137"/>
                    </a:srgbClr>
                  </a:outerShdw>
                </a:effectLst>
                <a:latin typeface="+mn-lt"/>
              </a:rPr>
              <a:t>Lewis</a:t>
            </a:r>
            <a:r>
              <a:rPr lang="es-ES_tradnl" dirty="0" smtClean="0">
                <a:latin typeface="+mn-lt"/>
              </a:rPr>
              <a:t> y </a:t>
            </a:r>
            <a:r>
              <a:rPr lang="es-ES_tradnl" b="1" dirty="0" err="1" smtClean="0">
                <a:solidFill>
                  <a:srgbClr val="FF0000"/>
                </a:solidFill>
                <a:effectLst>
                  <a:outerShdw blurRad="38100" dist="38100" dir="2700000" algn="tl">
                    <a:srgbClr val="000000">
                      <a:alpha val="43137"/>
                    </a:srgbClr>
                  </a:outerShdw>
                </a:effectLst>
                <a:latin typeface="+mn-lt"/>
              </a:rPr>
              <a:t>Langmuir</a:t>
            </a:r>
            <a:r>
              <a:rPr lang="es-ES_tradnl" dirty="0" smtClean="0">
                <a:latin typeface="+mn-lt"/>
              </a:rPr>
              <a:t> sugirieron </a:t>
            </a:r>
            <a:r>
              <a:rPr lang="es-ES_tradnl" dirty="0">
                <a:latin typeface="+mn-lt"/>
              </a:rPr>
              <a:t>que los átomos podían conseguir su octeto compartiendo pares de electrones.</a:t>
            </a:r>
          </a:p>
        </p:txBody>
      </p:sp>
      <p:sp>
        <p:nvSpPr>
          <p:cNvPr id="3" name="2 CuadroTexto"/>
          <p:cNvSpPr txBox="1"/>
          <p:nvPr/>
        </p:nvSpPr>
        <p:spPr>
          <a:xfrm>
            <a:off x="736600" y="1993900"/>
            <a:ext cx="3541034" cy="369332"/>
          </a:xfrm>
          <a:prstGeom prst="rect">
            <a:avLst/>
          </a:prstGeom>
          <a:noFill/>
        </p:spPr>
        <p:txBody>
          <a:bodyPr wrap="none" rtlCol="0">
            <a:spAutoFit/>
          </a:bodyPr>
          <a:lstStyle/>
          <a:p>
            <a:r>
              <a:rPr lang="es-ES" dirty="0" smtClean="0"/>
              <a:t>Ejemplo: </a:t>
            </a:r>
            <a:r>
              <a:rPr lang="es-ES" i="1" dirty="0" smtClean="0"/>
              <a:t>La molécula de flúor, F</a:t>
            </a:r>
            <a:r>
              <a:rPr lang="es-ES" i="1" baseline="-25000" dirty="0" smtClean="0"/>
              <a:t>2</a:t>
            </a:r>
            <a:r>
              <a:rPr lang="es-ES" dirty="0" smtClean="0"/>
              <a:t>.</a:t>
            </a:r>
            <a:endParaRPr lang="es-ES" dirty="0"/>
          </a:p>
        </p:txBody>
      </p:sp>
      <p:sp>
        <p:nvSpPr>
          <p:cNvPr id="4" name="3 CuadroTexto"/>
          <p:cNvSpPr txBox="1"/>
          <p:nvPr/>
        </p:nvSpPr>
        <p:spPr>
          <a:xfrm>
            <a:off x="749300" y="2349500"/>
            <a:ext cx="5001947" cy="369332"/>
          </a:xfrm>
          <a:prstGeom prst="rect">
            <a:avLst/>
          </a:prstGeom>
          <a:noFill/>
        </p:spPr>
        <p:txBody>
          <a:bodyPr wrap="none" rtlCol="0">
            <a:spAutoFit/>
          </a:bodyPr>
          <a:lstStyle/>
          <a:p>
            <a:pPr marL="355600" indent="-355600"/>
            <a:r>
              <a:rPr lang="es-ES" dirty="0" smtClean="0">
                <a:sym typeface="Wingdings"/>
              </a:rPr>
              <a:t>	</a:t>
            </a:r>
            <a:r>
              <a:rPr lang="es-ES" dirty="0" smtClean="0"/>
              <a:t>Su configuración electrónica es: 1s</a:t>
            </a:r>
            <a:r>
              <a:rPr lang="es-ES" baseline="30000" dirty="0" smtClean="0"/>
              <a:t>2</a:t>
            </a:r>
            <a:r>
              <a:rPr lang="es-ES" dirty="0" smtClean="0"/>
              <a:t> 2s</a:t>
            </a:r>
            <a:r>
              <a:rPr lang="es-ES" baseline="30000" dirty="0" smtClean="0"/>
              <a:t>2</a:t>
            </a:r>
            <a:r>
              <a:rPr lang="es-ES" dirty="0" smtClean="0"/>
              <a:t> 2p</a:t>
            </a:r>
            <a:r>
              <a:rPr lang="es-ES" baseline="30000" dirty="0" smtClean="0"/>
              <a:t>5</a:t>
            </a:r>
            <a:endParaRPr lang="es-ES" baseline="30000" dirty="0"/>
          </a:p>
        </p:txBody>
      </p:sp>
      <p:sp>
        <p:nvSpPr>
          <p:cNvPr id="11" name="10 Elipse"/>
          <p:cNvSpPr/>
          <p:nvPr/>
        </p:nvSpPr>
        <p:spPr>
          <a:xfrm>
            <a:off x="2489200" y="3479800"/>
            <a:ext cx="495300" cy="254000"/>
          </a:xfrm>
          <a:prstGeom prst="ellipse">
            <a:avLst/>
          </a:prstGeom>
          <a:solidFill>
            <a:srgbClr val="FFC000"/>
          </a:solidFill>
          <a:ln w="3175">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10" name="9 Grupo"/>
          <p:cNvGrpSpPr/>
          <p:nvPr/>
        </p:nvGrpSpPr>
        <p:grpSpPr>
          <a:xfrm>
            <a:off x="1330325" y="3035300"/>
            <a:ext cx="1349375" cy="1270000"/>
            <a:chOff x="1050925" y="3581400"/>
            <a:chExt cx="1349375" cy="1270000"/>
          </a:xfrm>
        </p:grpSpPr>
        <p:pic>
          <p:nvPicPr>
            <p:cNvPr id="1026" name="Picture 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09726" y="4038600"/>
              <a:ext cx="242888" cy="242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85925" y="4378325"/>
              <a:ext cx="130175" cy="130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Elipse"/>
            <p:cNvSpPr/>
            <p:nvPr/>
          </p:nvSpPr>
          <p:spPr>
            <a:xfrm>
              <a:off x="1435100" y="3873500"/>
              <a:ext cx="584200" cy="584200"/>
            </a:xfrm>
            <a:prstGeom prst="ellipse">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4" name="Picture 3"/>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85925" y="3832225"/>
              <a:ext cx="130175" cy="130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14 Elipse"/>
            <p:cNvSpPr/>
            <p:nvPr/>
          </p:nvSpPr>
          <p:spPr>
            <a:xfrm>
              <a:off x="1117600" y="3581400"/>
              <a:ext cx="1219200" cy="1193800"/>
            </a:xfrm>
            <a:prstGeom prst="ellipse">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6" name="Picture 3"/>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70125" y="4098925"/>
              <a:ext cx="130175" cy="130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3"/>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54125" y="4568825"/>
              <a:ext cx="130175" cy="130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3"/>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03425" y="3629025"/>
              <a:ext cx="130175" cy="130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3"/>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343025" y="3616325"/>
              <a:ext cx="130175" cy="130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3"/>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50925" y="4111625"/>
              <a:ext cx="130175" cy="130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3"/>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73225" y="4721225"/>
              <a:ext cx="130175" cy="130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3"/>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17725" y="4518025"/>
              <a:ext cx="130175" cy="130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4" name="23 Grupo"/>
          <p:cNvGrpSpPr/>
          <p:nvPr/>
        </p:nvGrpSpPr>
        <p:grpSpPr>
          <a:xfrm>
            <a:off x="2778125" y="3022600"/>
            <a:ext cx="1349375" cy="1270000"/>
            <a:chOff x="1050925" y="3581400"/>
            <a:chExt cx="1349375" cy="1270000"/>
          </a:xfrm>
        </p:grpSpPr>
        <p:pic>
          <p:nvPicPr>
            <p:cNvPr id="25" name="Picture 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09726" y="4038600"/>
              <a:ext cx="242888" cy="242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3"/>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85925" y="4378325"/>
              <a:ext cx="130175" cy="130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26 Elipse"/>
            <p:cNvSpPr/>
            <p:nvPr/>
          </p:nvSpPr>
          <p:spPr>
            <a:xfrm>
              <a:off x="1435100" y="3873500"/>
              <a:ext cx="584200" cy="584200"/>
            </a:xfrm>
            <a:prstGeom prst="ellipse">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8" name="Picture 3"/>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85925" y="3832225"/>
              <a:ext cx="130175" cy="130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 name="28 Elipse"/>
            <p:cNvSpPr/>
            <p:nvPr/>
          </p:nvSpPr>
          <p:spPr>
            <a:xfrm>
              <a:off x="1117600" y="3581400"/>
              <a:ext cx="1219200" cy="1193800"/>
            </a:xfrm>
            <a:prstGeom prst="ellipse">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30" name="Picture 3"/>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70125" y="4098925"/>
              <a:ext cx="130175" cy="130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 name="Picture 3"/>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54125" y="4568825"/>
              <a:ext cx="130175" cy="130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 name="Picture 3"/>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03425" y="3629025"/>
              <a:ext cx="130175" cy="130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 name="Picture 3"/>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343025" y="3616325"/>
              <a:ext cx="130175" cy="130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 name="Picture 3"/>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50925" y="4111625"/>
              <a:ext cx="130175" cy="130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 name="Picture 3"/>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73225" y="4721225"/>
              <a:ext cx="130175" cy="130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 name="Picture 3"/>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17725" y="4518025"/>
              <a:ext cx="130175" cy="130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2" name="11 CuadroTexto"/>
          <p:cNvSpPr txBox="1"/>
          <p:nvPr/>
        </p:nvSpPr>
        <p:spPr>
          <a:xfrm>
            <a:off x="2400300" y="2667000"/>
            <a:ext cx="896399" cy="276999"/>
          </a:xfrm>
          <a:prstGeom prst="rect">
            <a:avLst/>
          </a:prstGeom>
          <a:noFill/>
        </p:spPr>
        <p:txBody>
          <a:bodyPr wrap="none" rtlCol="0">
            <a:spAutoFit/>
          </a:bodyPr>
          <a:lstStyle/>
          <a:p>
            <a:r>
              <a:rPr lang="es-ES" sz="1200" dirty="0"/>
              <a:t>p</a:t>
            </a:r>
            <a:r>
              <a:rPr lang="es-ES" sz="1200" dirty="0" smtClean="0"/>
              <a:t>ar común</a:t>
            </a:r>
            <a:endParaRPr lang="es-ES" sz="1200" dirty="0"/>
          </a:p>
        </p:txBody>
      </p:sp>
      <p:cxnSp>
        <p:nvCxnSpPr>
          <p:cNvPr id="38" name="37 Conector recto de flecha"/>
          <p:cNvCxnSpPr>
            <a:stCxn id="12" idx="2"/>
            <a:endCxn id="11" idx="0"/>
          </p:cNvCxnSpPr>
          <p:nvPr/>
        </p:nvCxnSpPr>
        <p:spPr>
          <a:xfrm flipH="1">
            <a:off x="2736850" y="2943999"/>
            <a:ext cx="111650" cy="535801"/>
          </a:xfrm>
          <a:prstGeom prst="straightConnector1">
            <a:avLst/>
          </a:prstGeom>
          <a:ln>
            <a:solidFill>
              <a:schemeClr val="accent6">
                <a:lumMod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9" name="38 CuadroTexto"/>
          <p:cNvSpPr txBox="1"/>
          <p:nvPr/>
        </p:nvSpPr>
        <p:spPr>
          <a:xfrm>
            <a:off x="4368800" y="2933700"/>
            <a:ext cx="4292600" cy="1200329"/>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algn="just"/>
            <a:r>
              <a:rPr lang="es-ES_tradnl" dirty="0"/>
              <a:t>Cuando dos átomos comparten un par de electrones para completar su capa de valencia según la regla del octeto, forman un </a:t>
            </a:r>
            <a:r>
              <a:rPr lang="es-ES_tradnl" b="1" dirty="0">
                <a:solidFill>
                  <a:srgbClr val="0000FF"/>
                </a:solidFill>
                <a:effectLst>
                  <a:outerShdw blurRad="38100" dist="38100" dir="2700000" algn="tl">
                    <a:srgbClr val="000000">
                      <a:alpha val="43137"/>
                    </a:srgbClr>
                  </a:outerShdw>
                </a:effectLst>
              </a:rPr>
              <a:t>enlace covalente</a:t>
            </a:r>
            <a:r>
              <a:rPr lang="es-ES_tradnl" dirty="0" smtClean="0"/>
              <a:t>.</a:t>
            </a:r>
            <a:endParaRPr lang="es-ES_tradnl" dirty="0"/>
          </a:p>
        </p:txBody>
      </p:sp>
      <p:sp>
        <p:nvSpPr>
          <p:cNvPr id="40" name="39 CuadroTexto"/>
          <p:cNvSpPr txBox="1"/>
          <p:nvPr/>
        </p:nvSpPr>
        <p:spPr>
          <a:xfrm>
            <a:off x="406400" y="4330700"/>
            <a:ext cx="2403222" cy="369332"/>
          </a:xfrm>
          <a:prstGeom prst="rect">
            <a:avLst/>
          </a:prstGeom>
          <a:noFill/>
        </p:spPr>
        <p:txBody>
          <a:bodyPr wrap="none" rtlCol="0">
            <a:spAutoFit/>
          </a:bodyPr>
          <a:lstStyle/>
          <a:p>
            <a:r>
              <a:rPr lang="es-ES" b="1" dirty="0" smtClean="0">
                <a:solidFill>
                  <a:srgbClr val="C00000"/>
                </a:solidFill>
              </a:rPr>
              <a:t>Diagramas de Lewis</a:t>
            </a:r>
            <a:endParaRPr lang="es-ES" b="1" dirty="0">
              <a:solidFill>
                <a:srgbClr val="C00000"/>
              </a:solidFill>
            </a:endParaRPr>
          </a:p>
        </p:txBody>
      </p:sp>
      <p:sp>
        <p:nvSpPr>
          <p:cNvPr id="41" name="40 CuadroTexto"/>
          <p:cNvSpPr txBox="1"/>
          <p:nvPr/>
        </p:nvSpPr>
        <p:spPr>
          <a:xfrm>
            <a:off x="419100" y="4648200"/>
            <a:ext cx="8293100" cy="923330"/>
          </a:xfrm>
          <a:prstGeom prst="rect">
            <a:avLst/>
          </a:prstGeom>
          <a:noFill/>
        </p:spPr>
        <p:txBody>
          <a:bodyPr wrap="square" rtlCol="0">
            <a:spAutoFit/>
          </a:bodyPr>
          <a:lstStyle/>
          <a:p>
            <a:pPr algn="just"/>
            <a:r>
              <a:rPr lang="es-ES" dirty="0" smtClean="0"/>
              <a:t>Lewis propuso representar los electrones de la última capa en parejas o aislados mediante puntos o cruces en los cuatro lados alrededor del símbolo del elemento:</a:t>
            </a:r>
            <a:endParaRPr lang="es-ES" dirty="0"/>
          </a:p>
        </p:txBody>
      </p:sp>
      <p:grpSp>
        <p:nvGrpSpPr>
          <p:cNvPr id="44" name="Group 7"/>
          <p:cNvGrpSpPr>
            <a:grpSpLocks/>
          </p:cNvGrpSpPr>
          <p:nvPr/>
        </p:nvGrpSpPr>
        <p:grpSpPr bwMode="auto">
          <a:xfrm>
            <a:off x="1069975" y="5576888"/>
            <a:ext cx="876300" cy="857250"/>
            <a:chOff x="372" y="2100"/>
            <a:chExt cx="552" cy="540"/>
          </a:xfrm>
        </p:grpSpPr>
        <p:sp>
          <p:nvSpPr>
            <p:cNvPr id="45" name="Oval 8"/>
            <p:cNvSpPr>
              <a:spLocks noChangeArrowheads="1"/>
            </p:cNvSpPr>
            <p:nvPr/>
          </p:nvSpPr>
          <p:spPr bwMode="auto">
            <a:xfrm>
              <a:off x="372" y="2100"/>
              <a:ext cx="552" cy="540"/>
            </a:xfrm>
            <a:prstGeom prst="ellipse">
              <a:avLst/>
            </a:prstGeom>
            <a:gradFill rotWithShape="0">
              <a:gsLst>
                <a:gs pos="0">
                  <a:srgbClr val="E1FFFF"/>
                </a:gs>
                <a:gs pos="100000">
                  <a:srgbClr val="FFF3F9"/>
                </a:gs>
              </a:gsLst>
              <a:path path="shape">
                <a:fillToRect l="50000" t="50000" r="50000" b="50000"/>
              </a:path>
            </a:gradFill>
            <a:ln>
              <a:noFill/>
            </a:ln>
            <a:effectLst/>
            <a:extLst>
              <a:ext uri="{91240B29-F687-4F45-9708-019B960494DF}">
                <a14:hiddenLine xmlns:a14="http://schemas.microsoft.com/office/drawing/2010/main" w="28575">
                  <a:solidFill>
                    <a:srgbClr val="FF0000"/>
                  </a:solidFill>
                  <a:round/>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46" name="Text Box 9"/>
            <p:cNvSpPr txBox="1">
              <a:spLocks noChangeArrowheads="1"/>
            </p:cNvSpPr>
            <p:nvPr/>
          </p:nvSpPr>
          <p:spPr bwMode="auto">
            <a:xfrm>
              <a:off x="539" y="2219"/>
              <a:ext cx="223" cy="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s-ES_tradnl" sz="2400">
                  <a:latin typeface="Times New Roman" pitchFamily="18" charset="0"/>
                </a:rPr>
                <a:t>F</a:t>
              </a:r>
            </a:p>
          </p:txBody>
        </p:sp>
        <p:grpSp>
          <p:nvGrpSpPr>
            <p:cNvPr id="47" name="Group 10"/>
            <p:cNvGrpSpPr>
              <a:grpSpLocks/>
            </p:cNvGrpSpPr>
            <p:nvPr/>
          </p:nvGrpSpPr>
          <p:grpSpPr bwMode="auto">
            <a:xfrm>
              <a:off x="430" y="2103"/>
              <a:ext cx="442" cy="519"/>
              <a:chOff x="430" y="2103"/>
              <a:chExt cx="442" cy="519"/>
            </a:xfrm>
          </p:grpSpPr>
          <p:sp>
            <p:nvSpPr>
              <p:cNvPr id="48" name="Text Box 11"/>
              <p:cNvSpPr txBox="1">
                <a:spLocks noChangeArrowheads="1"/>
              </p:cNvSpPr>
              <p:nvPr/>
            </p:nvSpPr>
            <p:spPr bwMode="auto">
              <a:xfrm>
                <a:off x="604" y="2103"/>
                <a:ext cx="202"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buFontTx/>
                  <a:buChar char="•"/>
                </a:pPr>
                <a:r>
                  <a:rPr lang="es-ES_tradnl">
                    <a:solidFill>
                      <a:srgbClr val="FF3300"/>
                    </a:solidFill>
                    <a:latin typeface="Times New Roman" pitchFamily="18" charset="0"/>
                  </a:rPr>
                  <a:t> </a:t>
                </a:r>
              </a:p>
            </p:txBody>
          </p:sp>
          <p:sp>
            <p:nvSpPr>
              <p:cNvPr id="49" name="Text Box 12"/>
              <p:cNvSpPr txBox="1">
                <a:spLocks noChangeArrowheads="1"/>
              </p:cNvSpPr>
              <p:nvPr/>
            </p:nvSpPr>
            <p:spPr bwMode="auto">
              <a:xfrm>
                <a:off x="670" y="2247"/>
                <a:ext cx="202"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buFontTx/>
                  <a:buChar char="•"/>
                </a:pPr>
                <a:r>
                  <a:rPr lang="es-ES_tradnl">
                    <a:solidFill>
                      <a:srgbClr val="FF3300"/>
                    </a:solidFill>
                    <a:latin typeface="Times New Roman" pitchFamily="18" charset="0"/>
                  </a:rPr>
                  <a:t> </a:t>
                </a:r>
              </a:p>
            </p:txBody>
          </p:sp>
          <p:sp>
            <p:nvSpPr>
              <p:cNvPr id="50" name="Text Box 13"/>
              <p:cNvSpPr txBox="1">
                <a:spLocks noChangeArrowheads="1"/>
              </p:cNvSpPr>
              <p:nvPr/>
            </p:nvSpPr>
            <p:spPr bwMode="auto">
              <a:xfrm>
                <a:off x="430" y="2217"/>
                <a:ext cx="202"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buFontTx/>
                  <a:buChar char="•"/>
                </a:pPr>
                <a:r>
                  <a:rPr lang="es-ES_tradnl">
                    <a:solidFill>
                      <a:srgbClr val="FF3300"/>
                    </a:solidFill>
                    <a:latin typeface="Times New Roman" pitchFamily="18" charset="0"/>
                  </a:rPr>
                  <a:t> </a:t>
                </a:r>
              </a:p>
            </p:txBody>
          </p:sp>
          <p:sp>
            <p:nvSpPr>
              <p:cNvPr id="51" name="Text Box 14"/>
              <p:cNvSpPr txBox="1">
                <a:spLocks noChangeArrowheads="1"/>
              </p:cNvSpPr>
              <p:nvPr/>
            </p:nvSpPr>
            <p:spPr bwMode="auto">
              <a:xfrm>
                <a:off x="430" y="2289"/>
                <a:ext cx="202"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buFontTx/>
                  <a:buChar char="•"/>
                </a:pPr>
                <a:r>
                  <a:rPr lang="es-ES_tradnl">
                    <a:solidFill>
                      <a:srgbClr val="FF3300"/>
                    </a:solidFill>
                    <a:latin typeface="Times New Roman" pitchFamily="18" charset="0"/>
                  </a:rPr>
                  <a:t> </a:t>
                </a:r>
              </a:p>
            </p:txBody>
          </p:sp>
          <p:sp>
            <p:nvSpPr>
              <p:cNvPr id="52" name="Text Box 15"/>
              <p:cNvSpPr txBox="1">
                <a:spLocks noChangeArrowheads="1"/>
              </p:cNvSpPr>
              <p:nvPr/>
            </p:nvSpPr>
            <p:spPr bwMode="auto">
              <a:xfrm>
                <a:off x="514" y="2391"/>
                <a:ext cx="202"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buFontTx/>
                  <a:buChar char="•"/>
                </a:pPr>
                <a:r>
                  <a:rPr lang="es-ES_tradnl" dirty="0">
                    <a:solidFill>
                      <a:srgbClr val="FF3300"/>
                    </a:solidFill>
                    <a:latin typeface="Times New Roman" pitchFamily="18" charset="0"/>
                  </a:rPr>
                  <a:t> </a:t>
                </a:r>
              </a:p>
            </p:txBody>
          </p:sp>
          <p:sp>
            <p:nvSpPr>
              <p:cNvPr id="53" name="Text Box 16"/>
              <p:cNvSpPr txBox="1">
                <a:spLocks noChangeArrowheads="1"/>
              </p:cNvSpPr>
              <p:nvPr/>
            </p:nvSpPr>
            <p:spPr bwMode="auto">
              <a:xfrm>
                <a:off x="592" y="2391"/>
                <a:ext cx="202"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buFontTx/>
                  <a:buChar char="•"/>
                </a:pPr>
                <a:r>
                  <a:rPr lang="es-ES_tradnl" dirty="0">
                    <a:solidFill>
                      <a:srgbClr val="FF3300"/>
                    </a:solidFill>
                    <a:latin typeface="Times New Roman" pitchFamily="18" charset="0"/>
                  </a:rPr>
                  <a:t> </a:t>
                </a:r>
              </a:p>
            </p:txBody>
          </p:sp>
          <p:sp>
            <p:nvSpPr>
              <p:cNvPr id="54" name="Text Box 17"/>
              <p:cNvSpPr txBox="1">
                <a:spLocks noChangeArrowheads="1"/>
              </p:cNvSpPr>
              <p:nvPr/>
            </p:nvSpPr>
            <p:spPr bwMode="auto">
              <a:xfrm>
                <a:off x="526" y="2103"/>
                <a:ext cx="202"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buFontTx/>
                  <a:buChar char="•"/>
                </a:pPr>
                <a:r>
                  <a:rPr lang="es-ES_tradnl">
                    <a:solidFill>
                      <a:srgbClr val="FF3300"/>
                    </a:solidFill>
                    <a:latin typeface="Times New Roman" pitchFamily="18" charset="0"/>
                  </a:rPr>
                  <a:t> </a:t>
                </a:r>
              </a:p>
            </p:txBody>
          </p:sp>
        </p:grpSp>
      </p:grpSp>
      <p:sp>
        <p:nvSpPr>
          <p:cNvPr id="55" name="Text Box 18"/>
          <p:cNvSpPr txBox="1">
            <a:spLocks noChangeArrowheads="1"/>
          </p:cNvSpPr>
          <p:nvPr/>
        </p:nvSpPr>
        <p:spPr bwMode="auto">
          <a:xfrm>
            <a:off x="1946275" y="5829300"/>
            <a:ext cx="312738"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s-ES_tradnl">
                <a:latin typeface="Times New Roman" pitchFamily="18" charset="0"/>
              </a:rPr>
              <a:t>+</a:t>
            </a:r>
          </a:p>
        </p:txBody>
      </p:sp>
      <p:grpSp>
        <p:nvGrpSpPr>
          <p:cNvPr id="56" name="Group 19"/>
          <p:cNvGrpSpPr>
            <a:grpSpLocks/>
          </p:cNvGrpSpPr>
          <p:nvPr/>
        </p:nvGrpSpPr>
        <p:grpSpPr bwMode="auto">
          <a:xfrm>
            <a:off x="2346325" y="5595938"/>
            <a:ext cx="889000" cy="857250"/>
            <a:chOff x="1176" y="2112"/>
            <a:chExt cx="560" cy="540"/>
          </a:xfrm>
        </p:grpSpPr>
        <p:sp>
          <p:nvSpPr>
            <p:cNvPr id="57" name="Oval 20"/>
            <p:cNvSpPr>
              <a:spLocks noChangeArrowheads="1"/>
            </p:cNvSpPr>
            <p:nvPr/>
          </p:nvSpPr>
          <p:spPr bwMode="auto">
            <a:xfrm>
              <a:off x="1176" y="2112"/>
              <a:ext cx="552" cy="540"/>
            </a:xfrm>
            <a:prstGeom prst="ellipse">
              <a:avLst/>
            </a:prstGeom>
            <a:gradFill rotWithShape="0">
              <a:gsLst>
                <a:gs pos="0">
                  <a:srgbClr val="E1FFFF"/>
                </a:gs>
                <a:gs pos="100000">
                  <a:srgbClr val="FFF3F9"/>
                </a:gs>
              </a:gsLst>
              <a:path path="shape">
                <a:fillToRect l="50000" t="50000" r="50000" b="50000"/>
              </a:path>
            </a:gradFill>
            <a:ln>
              <a:noFill/>
            </a:ln>
            <a:effectLst/>
            <a:extLst>
              <a:ext uri="{91240B29-F687-4F45-9708-019B960494DF}">
                <a14:hiddenLine xmlns:a14="http://schemas.microsoft.com/office/drawing/2010/main" w="3175">
                  <a:solidFill>
                    <a:srgbClr val="FF0000"/>
                  </a:solidFill>
                  <a:round/>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58" name="Text Box 21"/>
            <p:cNvSpPr txBox="1">
              <a:spLocks noChangeArrowheads="1"/>
            </p:cNvSpPr>
            <p:nvPr/>
          </p:nvSpPr>
          <p:spPr bwMode="auto">
            <a:xfrm>
              <a:off x="1355" y="2237"/>
              <a:ext cx="223" cy="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s-ES_tradnl" sz="2400">
                  <a:latin typeface="Times New Roman" pitchFamily="18" charset="0"/>
                </a:rPr>
                <a:t>F</a:t>
              </a:r>
            </a:p>
          </p:txBody>
        </p:sp>
        <p:sp>
          <p:nvSpPr>
            <p:cNvPr id="59" name="Text Box 22"/>
            <p:cNvSpPr txBox="1">
              <a:spLocks noChangeArrowheads="1"/>
            </p:cNvSpPr>
            <p:nvPr/>
          </p:nvSpPr>
          <p:spPr bwMode="auto">
            <a:xfrm>
              <a:off x="1420" y="2121"/>
              <a:ext cx="202"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buFontTx/>
                <a:buChar char="•"/>
              </a:pPr>
              <a:r>
                <a:rPr lang="es-ES_tradnl">
                  <a:solidFill>
                    <a:srgbClr val="003399"/>
                  </a:solidFill>
                  <a:latin typeface="Times New Roman" pitchFamily="18" charset="0"/>
                </a:rPr>
                <a:t> </a:t>
              </a:r>
            </a:p>
          </p:txBody>
        </p:sp>
        <p:sp>
          <p:nvSpPr>
            <p:cNvPr id="60" name="Text Box 23"/>
            <p:cNvSpPr txBox="1">
              <a:spLocks noChangeArrowheads="1"/>
            </p:cNvSpPr>
            <p:nvPr/>
          </p:nvSpPr>
          <p:spPr bwMode="auto">
            <a:xfrm>
              <a:off x="1534" y="2265"/>
              <a:ext cx="202"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buFontTx/>
                <a:buChar char="•"/>
              </a:pPr>
              <a:r>
                <a:rPr lang="es-ES_tradnl">
                  <a:solidFill>
                    <a:srgbClr val="003399"/>
                  </a:solidFill>
                  <a:latin typeface="Times New Roman" pitchFamily="18" charset="0"/>
                </a:rPr>
                <a:t> </a:t>
              </a:r>
            </a:p>
          </p:txBody>
        </p:sp>
        <p:sp>
          <p:nvSpPr>
            <p:cNvPr id="61" name="Text Box 24"/>
            <p:cNvSpPr txBox="1">
              <a:spLocks noChangeArrowheads="1"/>
            </p:cNvSpPr>
            <p:nvPr/>
          </p:nvSpPr>
          <p:spPr bwMode="auto">
            <a:xfrm>
              <a:off x="1246" y="2235"/>
              <a:ext cx="202"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buFontTx/>
                <a:buChar char="•"/>
              </a:pPr>
              <a:r>
                <a:rPr lang="es-ES_tradnl">
                  <a:solidFill>
                    <a:srgbClr val="003399"/>
                  </a:solidFill>
                  <a:latin typeface="Times New Roman" pitchFamily="18" charset="0"/>
                </a:rPr>
                <a:t> </a:t>
              </a:r>
            </a:p>
          </p:txBody>
        </p:sp>
        <p:sp>
          <p:nvSpPr>
            <p:cNvPr id="62" name="Text Box 25"/>
            <p:cNvSpPr txBox="1">
              <a:spLocks noChangeArrowheads="1"/>
            </p:cNvSpPr>
            <p:nvPr/>
          </p:nvSpPr>
          <p:spPr bwMode="auto">
            <a:xfrm>
              <a:off x="1246" y="2307"/>
              <a:ext cx="202"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buFontTx/>
                <a:buChar char="•"/>
              </a:pPr>
              <a:r>
                <a:rPr lang="es-ES_tradnl">
                  <a:solidFill>
                    <a:srgbClr val="003399"/>
                  </a:solidFill>
                  <a:latin typeface="Times New Roman" pitchFamily="18" charset="0"/>
                </a:rPr>
                <a:t> </a:t>
              </a:r>
            </a:p>
          </p:txBody>
        </p:sp>
        <p:sp>
          <p:nvSpPr>
            <p:cNvPr id="63" name="Text Box 26"/>
            <p:cNvSpPr txBox="1">
              <a:spLocks noChangeArrowheads="1"/>
            </p:cNvSpPr>
            <p:nvPr/>
          </p:nvSpPr>
          <p:spPr bwMode="auto">
            <a:xfrm>
              <a:off x="1330" y="2409"/>
              <a:ext cx="202"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buFontTx/>
                <a:buChar char="•"/>
              </a:pPr>
              <a:r>
                <a:rPr lang="es-ES_tradnl">
                  <a:solidFill>
                    <a:srgbClr val="003399"/>
                  </a:solidFill>
                  <a:latin typeface="Times New Roman" pitchFamily="18" charset="0"/>
                </a:rPr>
                <a:t> </a:t>
              </a:r>
            </a:p>
          </p:txBody>
        </p:sp>
        <p:sp>
          <p:nvSpPr>
            <p:cNvPr id="64" name="Text Box 27"/>
            <p:cNvSpPr txBox="1">
              <a:spLocks noChangeArrowheads="1"/>
            </p:cNvSpPr>
            <p:nvPr/>
          </p:nvSpPr>
          <p:spPr bwMode="auto">
            <a:xfrm>
              <a:off x="1408" y="2409"/>
              <a:ext cx="202"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buFontTx/>
                <a:buChar char="•"/>
              </a:pPr>
              <a:r>
                <a:rPr lang="es-ES_tradnl">
                  <a:solidFill>
                    <a:srgbClr val="003399"/>
                  </a:solidFill>
                  <a:latin typeface="Times New Roman" pitchFamily="18" charset="0"/>
                </a:rPr>
                <a:t> </a:t>
              </a:r>
            </a:p>
          </p:txBody>
        </p:sp>
        <p:sp>
          <p:nvSpPr>
            <p:cNvPr id="65" name="Text Box 28"/>
            <p:cNvSpPr txBox="1">
              <a:spLocks noChangeArrowheads="1"/>
            </p:cNvSpPr>
            <p:nvPr/>
          </p:nvSpPr>
          <p:spPr bwMode="auto">
            <a:xfrm>
              <a:off x="1342" y="2121"/>
              <a:ext cx="202"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buFontTx/>
                <a:buChar char="•"/>
              </a:pPr>
              <a:r>
                <a:rPr lang="es-ES_tradnl" dirty="0">
                  <a:solidFill>
                    <a:srgbClr val="003399"/>
                  </a:solidFill>
                  <a:latin typeface="Times New Roman" pitchFamily="18" charset="0"/>
                </a:rPr>
                <a:t> </a:t>
              </a:r>
            </a:p>
          </p:txBody>
        </p:sp>
      </p:grpSp>
      <p:grpSp>
        <p:nvGrpSpPr>
          <p:cNvPr id="66" name="Group 29"/>
          <p:cNvGrpSpPr>
            <a:grpSpLocks/>
          </p:cNvGrpSpPr>
          <p:nvPr/>
        </p:nvGrpSpPr>
        <p:grpSpPr bwMode="auto">
          <a:xfrm>
            <a:off x="4879975" y="5576888"/>
            <a:ext cx="1381125" cy="857250"/>
            <a:chOff x="2772" y="2100"/>
            <a:chExt cx="870" cy="540"/>
          </a:xfrm>
        </p:grpSpPr>
        <p:grpSp>
          <p:nvGrpSpPr>
            <p:cNvPr id="67" name="Group 30"/>
            <p:cNvGrpSpPr>
              <a:grpSpLocks/>
            </p:cNvGrpSpPr>
            <p:nvPr/>
          </p:nvGrpSpPr>
          <p:grpSpPr bwMode="auto">
            <a:xfrm>
              <a:off x="2772" y="2100"/>
              <a:ext cx="870" cy="540"/>
              <a:chOff x="2772" y="2100"/>
              <a:chExt cx="870" cy="540"/>
            </a:xfrm>
          </p:grpSpPr>
          <p:sp>
            <p:nvSpPr>
              <p:cNvPr id="84" name="Oval 31"/>
              <p:cNvSpPr>
                <a:spLocks noChangeArrowheads="1"/>
              </p:cNvSpPr>
              <p:nvPr/>
            </p:nvSpPr>
            <p:spPr bwMode="auto">
              <a:xfrm>
                <a:off x="2772" y="2100"/>
                <a:ext cx="552" cy="540"/>
              </a:xfrm>
              <a:prstGeom prst="ellipse">
                <a:avLst/>
              </a:prstGeom>
              <a:gradFill rotWithShape="0">
                <a:gsLst>
                  <a:gs pos="0">
                    <a:srgbClr val="E1FFFF"/>
                  </a:gs>
                  <a:gs pos="100000">
                    <a:srgbClr val="FFF3F9"/>
                  </a:gs>
                </a:gsLst>
                <a:path path="shape">
                  <a:fillToRect l="50000" t="50000" r="50000" b="50000"/>
                </a:path>
              </a:gradFill>
              <a:ln>
                <a:noFill/>
              </a:ln>
              <a:effectLst/>
              <a:extLst>
                <a:ext uri="{91240B29-F687-4F45-9708-019B960494DF}">
                  <a14:hiddenLine xmlns:a14="http://schemas.microsoft.com/office/drawing/2010/main" w="28575">
                    <a:solidFill>
                      <a:srgbClr val="FF0000"/>
                    </a:solidFill>
                    <a:round/>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85" name="Oval 32"/>
              <p:cNvSpPr>
                <a:spLocks noChangeArrowheads="1"/>
              </p:cNvSpPr>
              <p:nvPr/>
            </p:nvSpPr>
            <p:spPr bwMode="auto">
              <a:xfrm>
                <a:off x="3090" y="2100"/>
                <a:ext cx="552" cy="540"/>
              </a:xfrm>
              <a:prstGeom prst="ellipse">
                <a:avLst/>
              </a:prstGeom>
              <a:gradFill rotWithShape="0">
                <a:gsLst>
                  <a:gs pos="0">
                    <a:srgbClr val="E1FFFF"/>
                  </a:gs>
                  <a:gs pos="100000">
                    <a:srgbClr val="FFF3F9"/>
                  </a:gs>
                </a:gsLst>
                <a:path path="shape">
                  <a:fillToRect l="50000" t="50000" r="50000" b="50000"/>
                </a:path>
              </a:gradFill>
              <a:ln>
                <a:noFill/>
              </a:ln>
              <a:effectLst/>
              <a:extLst>
                <a:ext uri="{91240B29-F687-4F45-9708-019B960494DF}">
                  <a14:hiddenLine xmlns:a14="http://schemas.microsoft.com/office/drawing/2010/main" w="28575">
                    <a:solidFill>
                      <a:srgbClr val="FF0000"/>
                    </a:solidFill>
                    <a:round/>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sp>
          <p:nvSpPr>
            <p:cNvPr id="68" name="Text Box 33"/>
            <p:cNvSpPr txBox="1">
              <a:spLocks noChangeArrowheads="1"/>
            </p:cNvSpPr>
            <p:nvPr/>
          </p:nvSpPr>
          <p:spPr bwMode="auto">
            <a:xfrm>
              <a:off x="2927" y="2225"/>
              <a:ext cx="223" cy="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s-ES_tradnl" sz="2400">
                  <a:latin typeface="Times New Roman" pitchFamily="18" charset="0"/>
                </a:rPr>
                <a:t>F</a:t>
              </a:r>
            </a:p>
          </p:txBody>
        </p:sp>
        <p:sp>
          <p:nvSpPr>
            <p:cNvPr id="69" name="Text Box 34"/>
            <p:cNvSpPr txBox="1">
              <a:spLocks noChangeArrowheads="1"/>
            </p:cNvSpPr>
            <p:nvPr/>
          </p:nvSpPr>
          <p:spPr bwMode="auto">
            <a:xfrm>
              <a:off x="2992" y="2109"/>
              <a:ext cx="202"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buFontTx/>
                <a:buChar char="•"/>
              </a:pPr>
              <a:r>
                <a:rPr lang="es-ES_tradnl">
                  <a:solidFill>
                    <a:srgbClr val="FF3300"/>
                  </a:solidFill>
                  <a:latin typeface="Times New Roman" pitchFamily="18" charset="0"/>
                </a:rPr>
                <a:t> </a:t>
              </a:r>
            </a:p>
          </p:txBody>
        </p:sp>
        <p:sp>
          <p:nvSpPr>
            <p:cNvPr id="70" name="Text Box 35"/>
            <p:cNvSpPr txBox="1">
              <a:spLocks noChangeArrowheads="1"/>
            </p:cNvSpPr>
            <p:nvPr/>
          </p:nvSpPr>
          <p:spPr bwMode="auto">
            <a:xfrm>
              <a:off x="3058" y="2253"/>
              <a:ext cx="202"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buFontTx/>
                <a:buChar char="•"/>
              </a:pPr>
              <a:r>
                <a:rPr lang="es-ES_tradnl">
                  <a:solidFill>
                    <a:srgbClr val="FF3300"/>
                  </a:solidFill>
                  <a:latin typeface="Times New Roman" pitchFamily="18" charset="0"/>
                </a:rPr>
                <a:t> </a:t>
              </a:r>
            </a:p>
          </p:txBody>
        </p:sp>
        <p:sp>
          <p:nvSpPr>
            <p:cNvPr id="71" name="Text Box 36"/>
            <p:cNvSpPr txBox="1">
              <a:spLocks noChangeArrowheads="1"/>
            </p:cNvSpPr>
            <p:nvPr/>
          </p:nvSpPr>
          <p:spPr bwMode="auto">
            <a:xfrm>
              <a:off x="2818" y="2223"/>
              <a:ext cx="202"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buFontTx/>
                <a:buChar char="•"/>
              </a:pPr>
              <a:r>
                <a:rPr lang="es-ES_tradnl">
                  <a:solidFill>
                    <a:srgbClr val="FF3300"/>
                  </a:solidFill>
                  <a:latin typeface="Times New Roman" pitchFamily="18" charset="0"/>
                </a:rPr>
                <a:t> </a:t>
              </a:r>
            </a:p>
          </p:txBody>
        </p:sp>
        <p:sp>
          <p:nvSpPr>
            <p:cNvPr id="72" name="Text Box 37"/>
            <p:cNvSpPr txBox="1">
              <a:spLocks noChangeArrowheads="1"/>
            </p:cNvSpPr>
            <p:nvPr/>
          </p:nvSpPr>
          <p:spPr bwMode="auto">
            <a:xfrm>
              <a:off x="2818" y="2295"/>
              <a:ext cx="202"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buFontTx/>
                <a:buChar char="•"/>
              </a:pPr>
              <a:r>
                <a:rPr lang="es-ES_tradnl">
                  <a:solidFill>
                    <a:srgbClr val="FF3300"/>
                  </a:solidFill>
                  <a:latin typeface="Times New Roman" pitchFamily="18" charset="0"/>
                </a:rPr>
                <a:t> </a:t>
              </a:r>
            </a:p>
          </p:txBody>
        </p:sp>
        <p:sp>
          <p:nvSpPr>
            <p:cNvPr id="73" name="Text Box 38"/>
            <p:cNvSpPr txBox="1">
              <a:spLocks noChangeArrowheads="1"/>
            </p:cNvSpPr>
            <p:nvPr/>
          </p:nvSpPr>
          <p:spPr bwMode="auto">
            <a:xfrm>
              <a:off x="2902" y="2397"/>
              <a:ext cx="202"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buFontTx/>
                <a:buChar char="•"/>
              </a:pPr>
              <a:r>
                <a:rPr lang="es-ES_tradnl">
                  <a:solidFill>
                    <a:srgbClr val="FF3300"/>
                  </a:solidFill>
                  <a:latin typeface="Times New Roman" pitchFamily="18" charset="0"/>
                </a:rPr>
                <a:t> </a:t>
              </a:r>
            </a:p>
          </p:txBody>
        </p:sp>
        <p:sp>
          <p:nvSpPr>
            <p:cNvPr id="74" name="Text Box 39"/>
            <p:cNvSpPr txBox="1">
              <a:spLocks noChangeArrowheads="1"/>
            </p:cNvSpPr>
            <p:nvPr/>
          </p:nvSpPr>
          <p:spPr bwMode="auto">
            <a:xfrm>
              <a:off x="2980" y="2397"/>
              <a:ext cx="202"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buFontTx/>
                <a:buChar char="•"/>
              </a:pPr>
              <a:r>
                <a:rPr lang="es-ES_tradnl">
                  <a:solidFill>
                    <a:srgbClr val="FF3300"/>
                  </a:solidFill>
                  <a:latin typeface="Times New Roman" pitchFamily="18" charset="0"/>
                </a:rPr>
                <a:t> </a:t>
              </a:r>
            </a:p>
          </p:txBody>
        </p:sp>
        <p:sp>
          <p:nvSpPr>
            <p:cNvPr id="75" name="Text Box 40"/>
            <p:cNvSpPr txBox="1">
              <a:spLocks noChangeArrowheads="1"/>
            </p:cNvSpPr>
            <p:nvPr/>
          </p:nvSpPr>
          <p:spPr bwMode="auto">
            <a:xfrm>
              <a:off x="2914" y="2109"/>
              <a:ext cx="202"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buFontTx/>
                <a:buChar char="•"/>
              </a:pPr>
              <a:r>
                <a:rPr lang="es-ES_tradnl">
                  <a:solidFill>
                    <a:srgbClr val="FF3300"/>
                  </a:solidFill>
                  <a:latin typeface="Times New Roman" pitchFamily="18" charset="0"/>
                </a:rPr>
                <a:t> </a:t>
              </a:r>
            </a:p>
          </p:txBody>
        </p:sp>
        <p:sp>
          <p:nvSpPr>
            <p:cNvPr id="76" name="Text Box 41"/>
            <p:cNvSpPr txBox="1">
              <a:spLocks noChangeArrowheads="1"/>
            </p:cNvSpPr>
            <p:nvPr/>
          </p:nvSpPr>
          <p:spPr bwMode="auto">
            <a:xfrm>
              <a:off x="3251" y="2231"/>
              <a:ext cx="223" cy="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s-ES_tradnl" sz="2400">
                  <a:latin typeface="Times New Roman" pitchFamily="18" charset="0"/>
                </a:rPr>
                <a:t>F</a:t>
              </a:r>
            </a:p>
          </p:txBody>
        </p:sp>
        <p:sp>
          <p:nvSpPr>
            <p:cNvPr id="77" name="Text Box 42"/>
            <p:cNvSpPr txBox="1">
              <a:spLocks noChangeArrowheads="1"/>
            </p:cNvSpPr>
            <p:nvPr/>
          </p:nvSpPr>
          <p:spPr bwMode="auto">
            <a:xfrm>
              <a:off x="3316" y="2115"/>
              <a:ext cx="202"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buFontTx/>
                <a:buChar char="•"/>
              </a:pPr>
              <a:r>
                <a:rPr lang="es-ES_tradnl">
                  <a:solidFill>
                    <a:srgbClr val="003399"/>
                  </a:solidFill>
                  <a:latin typeface="Times New Roman" pitchFamily="18" charset="0"/>
                </a:rPr>
                <a:t> </a:t>
              </a:r>
            </a:p>
          </p:txBody>
        </p:sp>
        <p:sp>
          <p:nvSpPr>
            <p:cNvPr id="78" name="Text Box 43"/>
            <p:cNvSpPr txBox="1">
              <a:spLocks noChangeArrowheads="1"/>
            </p:cNvSpPr>
            <p:nvPr/>
          </p:nvSpPr>
          <p:spPr bwMode="auto">
            <a:xfrm>
              <a:off x="3406" y="2229"/>
              <a:ext cx="202"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buFontTx/>
                <a:buChar char="•"/>
              </a:pPr>
              <a:r>
                <a:rPr lang="es-ES_tradnl">
                  <a:solidFill>
                    <a:srgbClr val="003399"/>
                  </a:solidFill>
                  <a:latin typeface="Times New Roman" pitchFamily="18" charset="0"/>
                </a:rPr>
                <a:t> </a:t>
              </a:r>
            </a:p>
          </p:txBody>
        </p:sp>
        <p:sp>
          <p:nvSpPr>
            <p:cNvPr id="79" name="Text Box 44"/>
            <p:cNvSpPr txBox="1">
              <a:spLocks noChangeArrowheads="1"/>
            </p:cNvSpPr>
            <p:nvPr/>
          </p:nvSpPr>
          <p:spPr bwMode="auto">
            <a:xfrm>
              <a:off x="3148" y="2253"/>
              <a:ext cx="202"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buFontTx/>
                <a:buChar char="•"/>
              </a:pPr>
              <a:r>
                <a:rPr lang="es-ES_tradnl" dirty="0">
                  <a:solidFill>
                    <a:srgbClr val="003399"/>
                  </a:solidFill>
                  <a:latin typeface="Times New Roman" pitchFamily="18" charset="0"/>
                </a:rPr>
                <a:t> </a:t>
              </a:r>
            </a:p>
          </p:txBody>
        </p:sp>
        <p:sp>
          <p:nvSpPr>
            <p:cNvPr id="80" name="Text Box 45"/>
            <p:cNvSpPr txBox="1">
              <a:spLocks noChangeArrowheads="1"/>
            </p:cNvSpPr>
            <p:nvPr/>
          </p:nvSpPr>
          <p:spPr bwMode="auto">
            <a:xfrm>
              <a:off x="3406" y="2307"/>
              <a:ext cx="202"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buFontTx/>
                <a:buChar char="•"/>
              </a:pPr>
              <a:r>
                <a:rPr lang="es-ES_tradnl">
                  <a:solidFill>
                    <a:srgbClr val="003399"/>
                  </a:solidFill>
                  <a:latin typeface="Times New Roman" pitchFamily="18" charset="0"/>
                </a:rPr>
                <a:t> </a:t>
              </a:r>
            </a:p>
          </p:txBody>
        </p:sp>
        <p:sp>
          <p:nvSpPr>
            <p:cNvPr id="81" name="Text Box 46"/>
            <p:cNvSpPr txBox="1">
              <a:spLocks noChangeArrowheads="1"/>
            </p:cNvSpPr>
            <p:nvPr/>
          </p:nvSpPr>
          <p:spPr bwMode="auto">
            <a:xfrm>
              <a:off x="3226" y="2403"/>
              <a:ext cx="202"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buFontTx/>
                <a:buChar char="•"/>
              </a:pPr>
              <a:r>
                <a:rPr lang="es-ES_tradnl">
                  <a:solidFill>
                    <a:srgbClr val="003399"/>
                  </a:solidFill>
                  <a:latin typeface="Times New Roman" pitchFamily="18" charset="0"/>
                </a:rPr>
                <a:t> </a:t>
              </a:r>
            </a:p>
          </p:txBody>
        </p:sp>
        <p:sp>
          <p:nvSpPr>
            <p:cNvPr id="82" name="Text Box 47"/>
            <p:cNvSpPr txBox="1">
              <a:spLocks noChangeArrowheads="1"/>
            </p:cNvSpPr>
            <p:nvPr/>
          </p:nvSpPr>
          <p:spPr bwMode="auto">
            <a:xfrm>
              <a:off x="3304" y="2403"/>
              <a:ext cx="202"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buFontTx/>
                <a:buChar char="•"/>
              </a:pPr>
              <a:r>
                <a:rPr lang="es-ES_tradnl">
                  <a:solidFill>
                    <a:srgbClr val="003399"/>
                  </a:solidFill>
                  <a:latin typeface="Times New Roman" pitchFamily="18" charset="0"/>
                </a:rPr>
                <a:t> </a:t>
              </a:r>
            </a:p>
          </p:txBody>
        </p:sp>
        <p:sp>
          <p:nvSpPr>
            <p:cNvPr id="83" name="Text Box 48"/>
            <p:cNvSpPr txBox="1">
              <a:spLocks noChangeArrowheads="1"/>
            </p:cNvSpPr>
            <p:nvPr/>
          </p:nvSpPr>
          <p:spPr bwMode="auto">
            <a:xfrm>
              <a:off x="3238" y="2115"/>
              <a:ext cx="202"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buFontTx/>
                <a:buChar char="•"/>
              </a:pPr>
              <a:r>
                <a:rPr lang="es-ES_tradnl">
                  <a:solidFill>
                    <a:srgbClr val="003399"/>
                  </a:solidFill>
                  <a:latin typeface="Times New Roman" pitchFamily="18" charset="0"/>
                </a:rPr>
                <a:t> </a:t>
              </a:r>
            </a:p>
          </p:txBody>
        </p:sp>
      </p:grpSp>
      <p:sp>
        <p:nvSpPr>
          <p:cNvPr id="86" name="Text Box 49"/>
          <p:cNvSpPr txBox="1">
            <a:spLocks noChangeArrowheads="1"/>
          </p:cNvSpPr>
          <p:nvPr/>
        </p:nvSpPr>
        <p:spPr bwMode="auto">
          <a:xfrm>
            <a:off x="7709990" y="5724525"/>
            <a:ext cx="726482" cy="461665"/>
          </a:xfrm>
          <a:prstGeom prst="rect">
            <a:avLst/>
          </a:prstGeom>
          <a:noFill/>
          <a:ln w="28575">
            <a:solidFill>
              <a:srgbClr val="0000FF"/>
            </a:solidFill>
            <a:miter lim="800000"/>
            <a:headEnd type="none" w="lg" len="lg"/>
            <a:tailEnd type="non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s-ES_tradnl" sz="2400">
                <a:latin typeface="+mn-lt"/>
              </a:rPr>
              <a:t>F - F</a:t>
            </a:r>
          </a:p>
        </p:txBody>
      </p:sp>
      <p:sp>
        <p:nvSpPr>
          <p:cNvPr id="87" name="Text Box 50"/>
          <p:cNvSpPr txBox="1">
            <a:spLocks noChangeArrowheads="1"/>
          </p:cNvSpPr>
          <p:nvPr/>
        </p:nvSpPr>
        <p:spPr bwMode="auto">
          <a:xfrm>
            <a:off x="6546850" y="5778500"/>
            <a:ext cx="812800"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s-ES_tradnl">
                <a:latin typeface="+mn-lt"/>
              </a:rPr>
              <a:t>o bien</a:t>
            </a:r>
          </a:p>
        </p:txBody>
      </p:sp>
      <p:sp>
        <p:nvSpPr>
          <p:cNvPr id="88" name="AutoShape 66"/>
          <p:cNvSpPr>
            <a:spLocks noChangeArrowheads="1"/>
          </p:cNvSpPr>
          <p:nvPr/>
        </p:nvSpPr>
        <p:spPr bwMode="auto">
          <a:xfrm>
            <a:off x="3641725" y="5794375"/>
            <a:ext cx="952500" cy="361950"/>
          </a:xfrm>
          <a:custGeom>
            <a:avLst/>
            <a:gdLst>
              <a:gd name="T0" fmla="*/ 31501953 w 21600"/>
              <a:gd name="T1" fmla="*/ 0 h 21600"/>
              <a:gd name="T2" fmla="*/ 0 w 21600"/>
              <a:gd name="T3" fmla="*/ 3032588 h 21600"/>
              <a:gd name="T4" fmla="*/ 31501953 w 21600"/>
              <a:gd name="T5" fmla="*/ 6065176 h 21600"/>
              <a:gd name="T6" fmla="*/ 42002604 w 21600"/>
              <a:gd name="T7" fmla="*/ 3032588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C000"/>
          </a:solidFill>
          <a:ln w="9525">
            <a:solidFill>
              <a:schemeClr val="tx1"/>
            </a:solidFill>
            <a:miter lim="800000"/>
            <a:headEnd/>
            <a:tailEnd type="none" w="lg" len="lg"/>
          </a:ln>
          <a:effectLst/>
        </p:spPr>
        <p:txBody>
          <a:bodyPr wrap="none" anchor="ctr"/>
          <a:lstStyle/>
          <a:p>
            <a:endParaRPr lang="es-ES"/>
          </a:p>
        </p:txBody>
      </p:sp>
      <p:sp>
        <p:nvSpPr>
          <p:cNvPr id="89" name="88 CuadroTexto"/>
          <p:cNvSpPr txBox="1"/>
          <p:nvPr/>
        </p:nvSpPr>
        <p:spPr>
          <a:xfrm>
            <a:off x="1828800" y="381001"/>
            <a:ext cx="55372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3</a:t>
            </a:r>
            <a:r>
              <a:rPr lang="es-ES" b="1" dirty="0" smtClean="0">
                <a:solidFill>
                  <a:srgbClr val="C00000"/>
                </a:solidFill>
                <a:latin typeface="+mj-lt"/>
              </a:rPr>
              <a:t> Enlace covalente</a:t>
            </a:r>
            <a:endParaRPr lang="es-ES" b="1" dirty="0">
              <a:solidFill>
                <a:srgbClr val="C00000"/>
              </a:solidFill>
              <a:latin typeface="+mj-lt"/>
            </a:endParaRPr>
          </a:p>
        </p:txBody>
      </p:sp>
      <p:sp>
        <p:nvSpPr>
          <p:cNvPr id="90"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14</a:t>
            </a:fld>
            <a:endParaRPr lang="es-ES" dirty="0">
              <a:solidFill>
                <a:schemeClr val="accent6">
                  <a:lumMod val="50000"/>
                </a:schemeClr>
              </a:solidFill>
              <a:latin typeface="+mj-lt"/>
            </a:endParaRPr>
          </a:p>
        </p:txBody>
      </p:sp>
      <p:sp>
        <p:nvSpPr>
          <p:cNvPr id="91" name="90 CuadroTexto"/>
          <p:cNvSpPr txBox="1"/>
          <p:nvPr/>
        </p:nvSpPr>
        <p:spPr>
          <a:xfrm>
            <a:off x="1841500" y="109182"/>
            <a:ext cx="5499100" cy="284518"/>
          </a:xfrm>
          <a:prstGeom prst="rect">
            <a:avLst/>
          </a:prstGeom>
          <a:noFill/>
        </p:spPr>
        <p:txBody>
          <a:bodyPr wrap="square" lIns="0" tIns="0" rIns="0" bIns="0" rtlCol="0">
            <a:spAutoFit/>
          </a:bodyPr>
          <a:lstStyle/>
          <a:p>
            <a:pPr algn="ctr"/>
            <a:r>
              <a:rPr lang="es-ES" b="1" dirty="0" smtClean="0">
                <a:solidFill>
                  <a:schemeClr val="accent1">
                    <a:lumMod val="75000"/>
                  </a:schemeClr>
                </a:solidFill>
              </a:rPr>
              <a:t>VI. EL ENLACE QUÍMICO</a:t>
            </a:r>
            <a:endParaRPr lang="es-ES" b="1" dirty="0">
              <a:solidFill>
                <a:schemeClr val="accent1">
                  <a:lumMod val="75000"/>
                </a:schemeClr>
              </a:solidFill>
            </a:endParaRPr>
          </a:p>
        </p:txBody>
      </p:sp>
    </p:spTree>
    <p:extLst>
      <p:ext uri="{BB962C8B-B14F-4D97-AF65-F5344CB8AC3E}">
        <p14:creationId xmlns:p14="http://schemas.microsoft.com/office/powerpoint/2010/main" val="338446302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ppt_w</p:attrName>
                                        </p:attrNameLst>
                                      </p:cBhvr>
                                      <p:tavLst>
                                        <p:tav tm="0">
                                          <p:val>
                                            <p:fltVal val="0"/>
                                          </p:val>
                                        </p:tav>
                                        <p:tav tm="100000">
                                          <p:val>
                                            <p:strVal val="#ppt_w"/>
                                          </p:val>
                                        </p:tav>
                                      </p:tavLst>
                                    </p:anim>
                                    <p:anim calcmode="lin" valueType="num">
                                      <p:cBhvr>
                                        <p:cTn id="8" dur="500" fill="hold"/>
                                        <p:tgtEl>
                                          <p:spTgt spid="4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55"/>
                                        </p:tgtEl>
                                        <p:attrNameLst>
                                          <p:attrName>style.visibility</p:attrName>
                                        </p:attrNameLst>
                                      </p:cBhvr>
                                      <p:to>
                                        <p:strVal val="visible"/>
                                      </p:to>
                                    </p:set>
                                    <p:anim calcmode="lin" valueType="num">
                                      <p:cBhvr>
                                        <p:cTn id="13" dur="500" fill="hold"/>
                                        <p:tgtEl>
                                          <p:spTgt spid="55"/>
                                        </p:tgtEl>
                                        <p:attrNameLst>
                                          <p:attrName>ppt_w</p:attrName>
                                        </p:attrNameLst>
                                      </p:cBhvr>
                                      <p:tavLst>
                                        <p:tav tm="0">
                                          <p:val>
                                            <p:fltVal val="0"/>
                                          </p:val>
                                        </p:tav>
                                        <p:tav tm="100000">
                                          <p:val>
                                            <p:strVal val="#ppt_w"/>
                                          </p:val>
                                        </p:tav>
                                      </p:tavLst>
                                    </p:anim>
                                    <p:anim calcmode="lin" valueType="num">
                                      <p:cBhvr>
                                        <p:cTn id="14" dur="500" fill="hold"/>
                                        <p:tgtEl>
                                          <p:spTgt spid="55"/>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56"/>
                                        </p:tgtEl>
                                        <p:attrNameLst>
                                          <p:attrName>style.visibility</p:attrName>
                                        </p:attrNameLst>
                                      </p:cBhvr>
                                      <p:to>
                                        <p:strVal val="visible"/>
                                      </p:to>
                                    </p:set>
                                    <p:anim calcmode="lin" valueType="num">
                                      <p:cBhvr>
                                        <p:cTn id="19" dur="500" fill="hold"/>
                                        <p:tgtEl>
                                          <p:spTgt spid="56"/>
                                        </p:tgtEl>
                                        <p:attrNameLst>
                                          <p:attrName>ppt_w</p:attrName>
                                        </p:attrNameLst>
                                      </p:cBhvr>
                                      <p:tavLst>
                                        <p:tav tm="0">
                                          <p:val>
                                            <p:fltVal val="0"/>
                                          </p:val>
                                        </p:tav>
                                        <p:tav tm="100000">
                                          <p:val>
                                            <p:strVal val="#ppt_w"/>
                                          </p:val>
                                        </p:tav>
                                      </p:tavLst>
                                    </p:anim>
                                    <p:anim calcmode="lin" valueType="num">
                                      <p:cBhvr>
                                        <p:cTn id="20" dur="500" fill="hold"/>
                                        <p:tgtEl>
                                          <p:spTgt spid="56"/>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88"/>
                                        </p:tgtEl>
                                        <p:attrNameLst>
                                          <p:attrName>style.visibility</p:attrName>
                                        </p:attrNameLst>
                                      </p:cBhvr>
                                      <p:to>
                                        <p:strVal val="visible"/>
                                      </p:to>
                                    </p:set>
                                    <p:animEffect transition="in" filter="wipe(left)">
                                      <p:cBhvr>
                                        <p:cTn id="25" dur="500"/>
                                        <p:tgtEl>
                                          <p:spTgt spid="88"/>
                                        </p:tgtEl>
                                      </p:cBhvr>
                                    </p:animEffect>
                                  </p:childTnLst>
                                </p:cTn>
                              </p:par>
                            </p:childTnLst>
                          </p:cTn>
                        </p:par>
                      </p:childTnLst>
                    </p:cTn>
                  </p:par>
                  <p:par>
                    <p:cTn id="26" fill="hold">
                      <p:stCondLst>
                        <p:cond delay="indefinite"/>
                      </p:stCondLst>
                      <p:childTnLst>
                        <p:par>
                          <p:cTn id="27" fill="hold">
                            <p:stCondLst>
                              <p:cond delay="0"/>
                            </p:stCondLst>
                            <p:childTnLst>
                              <p:par>
                                <p:cTn id="28" presetID="23" presetClass="entr" presetSubtype="16" fill="hold" nodeType="clickEffect">
                                  <p:stCondLst>
                                    <p:cond delay="0"/>
                                  </p:stCondLst>
                                  <p:childTnLst>
                                    <p:set>
                                      <p:cBhvr>
                                        <p:cTn id="29" dur="1" fill="hold">
                                          <p:stCondLst>
                                            <p:cond delay="0"/>
                                          </p:stCondLst>
                                        </p:cTn>
                                        <p:tgtEl>
                                          <p:spTgt spid="66"/>
                                        </p:tgtEl>
                                        <p:attrNameLst>
                                          <p:attrName>style.visibility</p:attrName>
                                        </p:attrNameLst>
                                      </p:cBhvr>
                                      <p:to>
                                        <p:strVal val="visible"/>
                                      </p:to>
                                    </p:set>
                                    <p:anim calcmode="lin" valueType="num">
                                      <p:cBhvr>
                                        <p:cTn id="30" dur="500" fill="hold"/>
                                        <p:tgtEl>
                                          <p:spTgt spid="66"/>
                                        </p:tgtEl>
                                        <p:attrNameLst>
                                          <p:attrName>ppt_w</p:attrName>
                                        </p:attrNameLst>
                                      </p:cBhvr>
                                      <p:tavLst>
                                        <p:tav tm="0">
                                          <p:val>
                                            <p:fltVal val="0"/>
                                          </p:val>
                                        </p:tav>
                                        <p:tav tm="100000">
                                          <p:val>
                                            <p:strVal val="#ppt_w"/>
                                          </p:val>
                                        </p:tav>
                                      </p:tavLst>
                                    </p:anim>
                                    <p:anim calcmode="lin" valueType="num">
                                      <p:cBhvr>
                                        <p:cTn id="31" dur="500" fill="hold"/>
                                        <p:tgtEl>
                                          <p:spTgt spid="66"/>
                                        </p:tgtEl>
                                        <p:attrNameLst>
                                          <p:attrName>ppt_h</p:attrName>
                                        </p:attrNameLst>
                                      </p:cBhvr>
                                      <p:tavLst>
                                        <p:tav tm="0">
                                          <p:val>
                                            <p:fltVal val="0"/>
                                          </p:val>
                                        </p:tav>
                                        <p:tav tm="100000">
                                          <p:val>
                                            <p:strVal val="#ppt_h"/>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grpId="0" nodeType="clickEffect">
                                  <p:stCondLst>
                                    <p:cond delay="0"/>
                                  </p:stCondLst>
                                  <p:childTnLst>
                                    <p:set>
                                      <p:cBhvr>
                                        <p:cTn id="35" dur="1" fill="hold">
                                          <p:stCondLst>
                                            <p:cond delay="0"/>
                                          </p:stCondLst>
                                        </p:cTn>
                                        <p:tgtEl>
                                          <p:spTgt spid="87"/>
                                        </p:tgtEl>
                                        <p:attrNameLst>
                                          <p:attrName>style.visibility</p:attrName>
                                        </p:attrNameLst>
                                      </p:cBhvr>
                                      <p:to>
                                        <p:strVal val="visible"/>
                                      </p:to>
                                    </p:set>
                                    <p:anim calcmode="lin" valueType="num">
                                      <p:cBhvr additive="base">
                                        <p:cTn id="36" dur="500" fill="hold"/>
                                        <p:tgtEl>
                                          <p:spTgt spid="87"/>
                                        </p:tgtEl>
                                        <p:attrNameLst>
                                          <p:attrName>ppt_x</p:attrName>
                                        </p:attrNameLst>
                                      </p:cBhvr>
                                      <p:tavLst>
                                        <p:tav tm="0">
                                          <p:val>
                                            <p:strVal val="0-#ppt_w/2"/>
                                          </p:val>
                                        </p:tav>
                                        <p:tav tm="100000">
                                          <p:val>
                                            <p:strVal val="#ppt_x"/>
                                          </p:val>
                                        </p:tav>
                                      </p:tavLst>
                                    </p:anim>
                                    <p:anim calcmode="lin" valueType="num">
                                      <p:cBhvr additive="base">
                                        <p:cTn id="37" dur="500" fill="hold"/>
                                        <p:tgtEl>
                                          <p:spTgt spid="87"/>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3" presetClass="entr" presetSubtype="528" fill="hold" grpId="0" nodeType="clickEffect">
                                  <p:stCondLst>
                                    <p:cond delay="0"/>
                                  </p:stCondLst>
                                  <p:childTnLst>
                                    <p:set>
                                      <p:cBhvr>
                                        <p:cTn id="41" dur="1" fill="hold">
                                          <p:stCondLst>
                                            <p:cond delay="0"/>
                                          </p:stCondLst>
                                        </p:cTn>
                                        <p:tgtEl>
                                          <p:spTgt spid="86"/>
                                        </p:tgtEl>
                                        <p:attrNameLst>
                                          <p:attrName>style.visibility</p:attrName>
                                        </p:attrNameLst>
                                      </p:cBhvr>
                                      <p:to>
                                        <p:strVal val="visible"/>
                                      </p:to>
                                    </p:set>
                                    <p:anim calcmode="lin" valueType="num">
                                      <p:cBhvr>
                                        <p:cTn id="42" dur="500" fill="hold"/>
                                        <p:tgtEl>
                                          <p:spTgt spid="86"/>
                                        </p:tgtEl>
                                        <p:attrNameLst>
                                          <p:attrName>ppt_w</p:attrName>
                                        </p:attrNameLst>
                                      </p:cBhvr>
                                      <p:tavLst>
                                        <p:tav tm="0">
                                          <p:val>
                                            <p:fltVal val="0"/>
                                          </p:val>
                                        </p:tav>
                                        <p:tav tm="100000">
                                          <p:val>
                                            <p:strVal val="#ppt_w"/>
                                          </p:val>
                                        </p:tav>
                                      </p:tavLst>
                                    </p:anim>
                                    <p:anim calcmode="lin" valueType="num">
                                      <p:cBhvr>
                                        <p:cTn id="43" dur="500" fill="hold"/>
                                        <p:tgtEl>
                                          <p:spTgt spid="86"/>
                                        </p:tgtEl>
                                        <p:attrNameLst>
                                          <p:attrName>ppt_h</p:attrName>
                                        </p:attrNameLst>
                                      </p:cBhvr>
                                      <p:tavLst>
                                        <p:tav tm="0">
                                          <p:val>
                                            <p:fltVal val="0"/>
                                          </p:val>
                                        </p:tav>
                                        <p:tav tm="100000">
                                          <p:val>
                                            <p:strVal val="#ppt_h"/>
                                          </p:val>
                                        </p:tav>
                                      </p:tavLst>
                                    </p:anim>
                                    <p:anim calcmode="lin" valueType="num">
                                      <p:cBhvr>
                                        <p:cTn id="44" dur="500" fill="hold"/>
                                        <p:tgtEl>
                                          <p:spTgt spid="86"/>
                                        </p:tgtEl>
                                        <p:attrNameLst>
                                          <p:attrName>ppt_x</p:attrName>
                                        </p:attrNameLst>
                                      </p:cBhvr>
                                      <p:tavLst>
                                        <p:tav tm="0">
                                          <p:val>
                                            <p:fltVal val="0.5"/>
                                          </p:val>
                                        </p:tav>
                                        <p:tav tm="100000">
                                          <p:val>
                                            <p:strVal val="#ppt_x"/>
                                          </p:val>
                                        </p:tav>
                                      </p:tavLst>
                                    </p:anim>
                                    <p:anim calcmode="lin" valueType="num">
                                      <p:cBhvr>
                                        <p:cTn id="45" dur="500" fill="hold"/>
                                        <p:tgtEl>
                                          <p:spTgt spid="86"/>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utoUpdateAnimBg="0"/>
      <p:bldP spid="86" grpId="0" animBg="1" autoUpdateAnimBg="0"/>
      <p:bldP spid="87" grpId="0" autoUpdateAnimBg="0"/>
      <p:bldP spid="88"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CuadroTexto"/>
          <p:cNvSpPr txBox="1"/>
          <p:nvPr/>
        </p:nvSpPr>
        <p:spPr>
          <a:xfrm>
            <a:off x="330200" y="850900"/>
            <a:ext cx="4108817" cy="369332"/>
          </a:xfrm>
          <a:prstGeom prst="rect">
            <a:avLst/>
          </a:prstGeom>
          <a:noFill/>
        </p:spPr>
        <p:txBody>
          <a:bodyPr wrap="none" rtlCol="0">
            <a:spAutoFit/>
          </a:bodyPr>
          <a:lstStyle/>
          <a:p>
            <a:r>
              <a:rPr lang="es-ES" b="1" dirty="0" smtClean="0">
                <a:solidFill>
                  <a:srgbClr val="C00000"/>
                </a:solidFill>
              </a:rPr>
              <a:t>3.1. </a:t>
            </a:r>
            <a:r>
              <a:rPr lang="es-ES" b="1" dirty="0" smtClean="0">
                <a:solidFill>
                  <a:srgbClr val="00B050"/>
                </a:solidFill>
              </a:rPr>
              <a:t>Naturaleza del enlace covalente</a:t>
            </a:r>
            <a:endParaRPr lang="es-ES" b="1" dirty="0">
              <a:solidFill>
                <a:srgbClr val="00B050"/>
              </a:solidFill>
            </a:endParaRPr>
          </a:p>
        </p:txBody>
      </p:sp>
      <p:sp>
        <p:nvSpPr>
          <p:cNvPr id="89" name="Text Box 10"/>
          <p:cNvSpPr txBox="1">
            <a:spLocks noChangeArrowheads="1"/>
          </p:cNvSpPr>
          <p:nvPr/>
        </p:nvSpPr>
        <p:spPr bwMode="auto">
          <a:xfrm>
            <a:off x="419100" y="1839913"/>
            <a:ext cx="8255000" cy="936625"/>
          </a:xfrm>
          <a:prstGeom prst="rect">
            <a:avLst/>
          </a:prstGeom>
          <a:solidFill>
            <a:srgbClr val="FFFF99"/>
          </a:solidFill>
          <a:ln w="9525" algn="ctr">
            <a:solidFill>
              <a:srgbClr val="FFFF99"/>
            </a:solidFill>
            <a:miter lim="800000"/>
            <a:headEnd/>
            <a:tailEnd/>
          </a:ln>
          <a:effectLst>
            <a:outerShdw blurRad="50800" dist="38100" dir="18900000" algn="bl" rotWithShape="0">
              <a:prstClr val="black">
                <a:alpha val="40000"/>
              </a:prstClr>
            </a:outerShdw>
          </a:effec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r>
              <a:rPr lang="es-ES" dirty="0">
                <a:latin typeface="+mn-lt"/>
              </a:rPr>
              <a:t>La valencia covalente del hidrógeno en la </a:t>
            </a:r>
            <a:r>
              <a:rPr lang="es-ES" b="1" dirty="0">
                <a:solidFill>
                  <a:srgbClr val="0000FF"/>
                </a:solidFill>
                <a:effectLst>
                  <a:outerShdw blurRad="38100" dist="38100" dir="2700000" algn="tl">
                    <a:srgbClr val="000000">
                      <a:alpha val="43137"/>
                    </a:srgbClr>
                  </a:outerShdw>
                </a:effectLst>
                <a:latin typeface="+mn-lt"/>
              </a:rPr>
              <a:t>molécula de hidrógeno</a:t>
            </a:r>
            <a:r>
              <a:rPr lang="es-ES" b="1" dirty="0">
                <a:latin typeface="+mn-lt"/>
              </a:rPr>
              <a:t>, </a:t>
            </a:r>
            <a:r>
              <a:rPr lang="es-ES" b="1" dirty="0" smtClean="0">
                <a:solidFill>
                  <a:srgbClr val="0000FF"/>
                </a:solidFill>
                <a:effectLst>
                  <a:outerShdw blurRad="38100" dist="38100" dir="2700000" algn="tl">
                    <a:srgbClr val="000000">
                      <a:alpha val="43137"/>
                    </a:srgbClr>
                  </a:outerShdw>
                </a:effectLst>
                <a:latin typeface="+mn-lt"/>
              </a:rPr>
              <a:t>H</a:t>
            </a:r>
            <a:r>
              <a:rPr lang="es-ES" b="1" baseline="-25000" dirty="0" smtClean="0">
                <a:solidFill>
                  <a:srgbClr val="0000FF"/>
                </a:solidFill>
                <a:effectLst>
                  <a:outerShdw blurRad="38100" dist="38100" dir="2700000" algn="tl">
                    <a:srgbClr val="000000">
                      <a:alpha val="43137"/>
                    </a:srgbClr>
                  </a:outerShdw>
                </a:effectLst>
                <a:latin typeface="+mn-lt"/>
              </a:rPr>
              <a:t>2</a:t>
            </a:r>
            <a:r>
              <a:rPr lang="es-ES" b="1" dirty="0" smtClean="0">
                <a:latin typeface="+mn-lt"/>
              </a:rPr>
              <a:t>,</a:t>
            </a:r>
            <a:r>
              <a:rPr lang="es-ES" dirty="0" smtClean="0">
                <a:latin typeface="+mn-lt"/>
              </a:rPr>
              <a:t> </a:t>
            </a:r>
            <a:r>
              <a:rPr lang="es-ES" dirty="0">
                <a:latin typeface="+mn-lt"/>
              </a:rPr>
              <a:t>es 1 porque solo le falta un electrón para completar su capa de valencia. Este electrón lo consigue al compartirlo con otro hidrógeno</a:t>
            </a:r>
            <a:r>
              <a:rPr lang="es-ES" dirty="0" smtClean="0">
                <a:latin typeface="+mn-lt"/>
              </a:rPr>
              <a:t>.</a:t>
            </a:r>
            <a:endParaRPr lang="es-ES" dirty="0">
              <a:latin typeface="+mn-lt"/>
            </a:endParaRPr>
          </a:p>
          <a:p>
            <a:pPr eaLnBrk="1" hangingPunct="1"/>
            <a:endParaRPr lang="es-ES" dirty="0">
              <a:latin typeface="+mn-lt"/>
            </a:endParaRPr>
          </a:p>
        </p:txBody>
      </p:sp>
      <p:sp>
        <p:nvSpPr>
          <p:cNvPr id="6" name="5 CuadroTexto"/>
          <p:cNvSpPr txBox="1"/>
          <p:nvPr/>
        </p:nvSpPr>
        <p:spPr>
          <a:xfrm>
            <a:off x="330200" y="1320800"/>
            <a:ext cx="1149674" cy="369332"/>
          </a:xfrm>
          <a:prstGeom prst="rect">
            <a:avLst/>
          </a:prstGeom>
          <a:noFill/>
        </p:spPr>
        <p:txBody>
          <a:bodyPr wrap="none" rtlCol="0">
            <a:spAutoFit/>
          </a:bodyPr>
          <a:lstStyle/>
          <a:p>
            <a:r>
              <a:rPr lang="es-ES" dirty="0" smtClean="0"/>
              <a:t>Ejemplos:</a:t>
            </a:r>
            <a:endParaRPr lang="es-ES" dirty="0"/>
          </a:p>
        </p:txBody>
      </p:sp>
      <p:sp>
        <p:nvSpPr>
          <p:cNvPr id="91" name="Text Box 5"/>
          <p:cNvSpPr txBox="1">
            <a:spLocks noChangeArrowheads="1"/>
          </p:cNvSpPr>
          <p:nvPr/>
        </p:nvSpPr>
        <p:spPr bwMode="auto">
          <a:xfrm>
            <a:off x="482600" y="3849688"/>
            <a:ext cx="8153401" cy="1204912"/>
          </a:xfrm>
          <a:prstGeom prst="rect">
            <a:avLst/>
          </a:prstGeom>
          <a:solidFill>
            <a:srgbClr val="FFFF99"/>
          </a:solidFill>
          <a:ln w="9525" algn="ctr">
            <a:solidFill>
              <a:srgbClr val="FFFF99"/>
            </a:solidFill>
            <a:miter lim="800000"/>
            <a:headEnd/>
            <a:tailEnd/>
          </a:ln>
          <a:effectLst>
            <a:outerShdw blurRad="50800" dist="38100" dir="18900000" algn="bl" rotWithShape="0">
              <a:prstClr val="black">
                <a:alpha val="40000"/>
              </a:prstClr>
            </a:outerShdw>
          </a:effec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r>
              <a:rPr lang="es-ES" dirty="0">
                <a:latin typeface="+mn-lt"/>
              </a:rPr>
              <a:t>La valencia covalente del cloro en la </a:t>
            </a:r>
            <a:r>
              <a:rPr lang="es-ES" b="1" dirty="0">
                <a:solidFill>
                  <a:srgbClr val="0000FF"/>
                </a:solidFill>
                <a:effectLst>
                  <a:outerShdw blurRad="38100" dist="38100" dir="2700000" algn="tl">
                    <a:srgbClr val="000000">
                      <a:alpha val="43137"/>
                    </a:srgbClr>
                  </a:outerShdw>
                </a:effectLst>
                <a:latin typeface="+mn-lt"/>
              </a:rPr>
              <a:t>molécula de cloro</a:t>
            </a:r>
            <a:r>
              <a:rPr lang="es-ES" dirty="0">
                <a:solidFill>
                  <a:srgbClr val="0000FF"/>
                </a:solidFill>
                <a:latin typeface="+mn-lt"/>
              </a:rPr>
              <a:t>, </a:t>
            </a:r>
            <a:r>
              <a:rPr lang="es-ES" b="1" dirty="0">
                <a:solidFill>
                  <a:srgbClr val="0000FF"/>
                </a:solidFill>
                <a:effectLst>
                  <a:outerShdw blurRad="38100" dist="38100" dir="2700000" algn="tl">
                    <a:srgbClr val="000000">
                      <a:alpha val="43137"/>
                    </a:srgbClr>
                  </a:outerShdw>
                </a:effectLst>
                <a:latin typeface="+mn-lt"/>
              </a:rPr>
              <a:t>Cl</a:t>
            </a:r>
            <a:r>
              <a:rPr lang="es-ES" b="1" baseline="-25000" dirty="0">
                <a:solidFill>
                  <a:srgbClr val="0000FF"/>
                </a:solidFill>
                <a:effectLst>
                  <a:outerShdw blurRad="38100" dist="38100" dir="2700000" algn="tl">
                    <a:srgbClr val="000000">
                      <a:alpha val="43137"/>
                    </a:srgbClr>
                  </a:outerShdw>
                </a:effectLst>
                <a:latin typeface="+mn-lt"/>
              </a:rPr>
              <a:t>2</a:t>
            </a:r>
            <a:r>
              <a:rPr lang="es-ES" dirty="0">
                <a:latin typeface="+mn-lt"/>
              </a:rPr>
              <a:t>, es 1 porque solo le falta un electrón para tener ocho en su capa de valencia. Si dos átomos de cloro comparten un par de electrones, ambos tendrán ocho electrones en la última capa. </a:t>
            </a:r>
            <a:r>
              <a:rPr lang="es-ES" dirty="0" smtClean="0">
                <a:latin typeface="+mn-lt"/>
              </a:rPr>
              <a:t>       </a:t>
            </a:r>
            <a:endParaRPr lang="es-ES" dirty="0">
              <a:latin typeface="+mn-lt"/>
            </a:endParaRPr>
          </a:p>
        </p:txBody>
      </p:sp>
      <p:grpSp>
        <p:nvGrpSpPr>
          <p:cNvPr id="27" name="26 Grupo"/>
          <p:cNvGrpSpPr/>
          <p:nvPr/>
        </p:nvGrpSpPr>
        <p:grpSpPr>
          <a:xfrm>
            <a:off x="2441575" y="3070225"/>
            <a:ext cx="317500" cy="369332"/>
            <a:chOff x="2441575" y="3184525"/>
            <a:chExt cx="317500" cy="369332"/>
          </a:xfrm>
        </p:grpSpPr>
        <p:pic>
          <p:nvPicPr>
            <p:cNvPr id="11" name="Picture 3"/>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54300" y="333692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CuadroTexto"/>
            <p:cNvSpPr txBox="1"/>
            <p:nvPr/>
          </p:nvSpPr>
          <p:spPr>
            <a:xfrm>
              <a:off x="2441575" y="3184525"/>
              <a:ext cx="197170" cy="369332"/>
            </a:xfrm>
            <a:prstGeom prst="rect">
              <a:avLst/>
            </a:prstGeom>
            <a:noFill/>
          </p:spPr>
          <p:txBody>
            <a:bodyPr wrap="none" lIns="0" tIns="0" rIns="0" bIns="0" rtlCol="0">
              <a:spAutoFit/>
            </a:bodyPr>
            <a:lstStyle/>
            <a:p>
              <a:r>
                <a:rPr lang="es-ES" sz="2400" dirty="0" smtClean="0"/>
                <a:t>H</a:t>
              </a:r>
              <a:endParaRPr lang="es-ES" sz="2400" dirty="0"/>
            </a:p>
          </p:txBody>
        </p:sp>
      </p:grpSp>
      <p:grpSp>
        <p:nvGrpSpPr>
          <p:cNvPr id="28" name="27 Grupo"/>
          <p:cNvGrpSpPr/>
          <p:nvPr/>
        </p:nvGrpSpPr>
        <p:grpSpPr>
          <a:xfrm>
            <a:off x="3260725" y="3070225"/>
            <a:ext cx="327345" cy="369332"/>
            <a:chOff x="3260725" y="3184525"/>
            <a:chExt cx="327345" cy="369332"/>
          </a:xfrm>
        </p:grpSpPr>
        <p:sp>
          <p:nvSpPr>
            <p:cNvPr id="14" name="13 CuadroTexto"/>
            <p:cNvSpPr txBox="1"/>
            <p:nvPr/>
          </p:nvSpPr>
          <p:spPr>
            <a:xfrm>
              <a:off x="3390900" y="3184525"/>
              <a:ext cx="197170" cy="369332"/>
            </a:xfrm>
            <a:prstGeom prst="rect">
              <a:avLst/>
            </a:prstGeom>
            <a:noFill/>
          </p:spPr>
          <p:txBody>
            <a:bodyPr wrap="none" lIns="0" tIns="0" rIns="0" bIns="0" rtlCol="0">
              <a:spAutoFit/>
            </a:bodyPr>
            <a:lstStyle/>
            <a:p>
              <a:r>
                <a:rPr lang="es-ES" sz="2400" dirty="0" smtClean="0"/>
                <a:t>H</a:t>
              </a:r>
              <a:endParaRPr lang="es-ES" sz="2400" dirty="0"/>
            </a:p>
          </p:txBody>
        </p:sp>
        <p:pic>
          <p:nvPicPr>
            <p:cNvPr id="15" name="Picture 3"/>
            <p:cNvPicPr>
              <a:picLocks noChangeAspect="1" noChangeArrowheads="1"/>
            </p:cNvPicPr>
            <p:nvPr/>
          </p:nvPicPr>
          <p:blipFill>
            <a:blip r:embed="rId3" cstate="print">
              <a:clrChange>
                <a:clrFrom>
                  <a:srgbClr val="FFFFFF"/>
                </a:clrFrom>
                <a:clrTo>
                  <a:srgbClr val="FFFFFF">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60725" y="33274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4" name="3 Más"/>
          <p:cNvSpPr/>
          <p:nvPr/>
        </p:nvSpPr>
        <p:spPr>
          <a:xfrm>
            <a:off x="2860675" y="3133725"/>
            <a:ext cx="279400" cy="279400"/>
          </a:xfrm>
          <a:prstGeom prst="mathPlus">
            <a:avLst>
              <a:gd name="adj1" fmla="val 11044"/>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8" name="7 Conector recto de flecha"/>
          <p:cNvCxnSpPr/>
          <p:nvPr/>
        </p:nvCxnSpPr>
        <p:spPr>
          <a:xfrm>
            <a:off x="3781425" y="3267075"/>
            <a:ext cx="561975" cy="0"/>
          </a:xfrm>
          <a:prstGeom prst="straightConnector1">
            <a:avLst/>
          </a:prstGeom>
          <a:ln w="28575">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30" name="29 Grupo"/>
          <p:cNvGrpSpPr/>
          <p:nvPr/>
        </p:nvGrpSpPr>
        <p:grpSpPr>
          <a:xfrm>
            <a:off x="4575175" y="3060700"/>
            <a:ext cx="501650" cy="369332"/>
            <a:chOff x="4575175" y="3175000"/>
            <a:chExt cx="501650" cy="369332"/>
          </a:xfrm>
        </p:grpSpPr>
        <p:sp>
          <p:nvSpPr>
            <p:cNvPr id="19" name="18 CuadroTexto"/>
            <p:cNvSpPr txBox="1"/>
            <p:nvPr/>
          </p:nvSpPr>
          <p:spPr>
            <a:xfrm>
              <a:off x="4575175" y="3175000"/>
              <a:ext cx="197170" cy="369332"/>
            </a:xfrm>
            <a:prstGeom prst="rect">
              <a:avLst/>
            </a:prstGeom>
            <a:noFill/>
          </p:spPr>
          <p:txBody>
            <a:bodyPr wrap="none" lIns="0" tIns="0" rIns="0" bIns="0" rtlCol="0">
              <a:spAutoFit/>
            </a:bodyPr>
            <a:lstStyle/>
            <a:p>
              <a:r>
                <a:rPr lang="es-ES" sz="2400" dirty="0" smtClean="0"/>
                <a:t>H</a:t>
              </a:r>
              <a:endParaRPr lang="es-ES" sz="2400" dirty="0"/>
            </a:p>
          </p:txBody>
        </p:sp>
        <p:sp>
          <p:nvSpPr>
            <p:cNvPr id="20" name="19 CuadroTexto"/>
            <p:cNvSpPr txBox="1"/>
            <p:nvPr/>
          </p:nvSpPr>
          <p:spPr>
            <a:xfrm>
              <a:off x="4908550" y="3175000"/>
              <a:ext cx="168275" cy="369332"/>
            </a:xfrm>
            <a:prstGeom prst="rect">
              <a:avLst/>
            </a:prstGeom>
            <a:noFill/>
          </p:spPr>
          <p:txBody>
            <a:bodyPr wrap="square" lIns="0" tIns="0" rIns="0" bIns="0" rtlCol="0">
              <a:spAutoFit/>
            </a:bodyPr>
            <a:lstStyle/>
            <a:p>
              <a:r>
                <a:rPr lang="es-ES" sz="2400" dirty="0" smtClean="0"/>
                <a:t>H</a:t>
              </a:r>
              <a:endParaRPr lang="es-ES" sz="2400" dirty="0"/>
            </a:p>
          </p:txBody>
        </p:sp>
        <p:pic>
          <p:nvPicPr>
            <p:cNvPr id="21" name="Picture 3"/>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778375" y="326072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3"/>
            <p:cNvPicPr>
              <a:picLocks noChangeAspect="1" noChangeArrowheads="1"/>
            </p:cNvPicPr>
            <p:nvPr/>
          </p:nvPicPr>
          <p:blipFill>
            <a:blip r:embed="rId3" cstate="print">
              <a:clrChange>
                <a:clrFrom>
                  <a:srgbClr val="FFFFFF"/>
                </a:clrFrom>
                <a:clrTo>
                  <a:srgbClr val="FFFFFF">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784725" y="337502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9" name="8 CuadroTexto"/>
          <p:cNvSpPr txBox="1"/>
          <p:nvPr/>
        </p:nvSpPr>
        <p:spPr>
          <a:xfrm>
            <a:off x="5314950" y="3048000"/>
            <a:ext cx="306494" cy="369332"/>
          </a:xfrm>
          <a:prstGeom prst="rect">
            <a:avLst/>
          </a:prstGeom>
          <a:noFill/>
        </p:spPr>
        <p:txBody>
          <a:bodyPr wrap="none" rtlCol="0">
            <a:spAutoFit/>
          </a:bodyPr>
          <a:lstStyle/>
          <a:p>
            <a:r>
              <a:rPr lang="es-ES" dirty="0" smtClean="0"/>
              <a:t>o</a:t>
            </a:r>
            <a:endParaRPr lang="es-ES" dirty="0"/>
          </a:p>
        </p:txBody>
      </p:sp>
      <p:grpSp>
        <p:nvGrpSpPr>
          <p:cNvPr id="26" name="25 Grupo"/>
          <p:cNvGrpSpPr/>
          <p:nvPr/>
        </p:nvGrpSpPr>
        <p:grpSpPr>
          <a:xfrm>
            <a:off x="6003925" y="3041650"/>
            <a:ext cx="520700" cy="378857"/>
            <a:chOff x="6042025" y="3136900"/>
            <a:chExt cx="520700" cy="378857"/>
          </a:xfrm>
        </p:grpSpPr>
        <p:sp>
          <p:nvSpPr>
            <p:cNvPr id="23" name="22 CuadroTexto"/>
            <p:cNvSpPr txBox="1"/>
            <p:nvPr/>
          </p:nvSpPr>
          <p:spPr>
            <a:xfrm>
              <a:off x="6042025" y="3146425"/>
              <a:ext cx="168275" cy="369332"/>
            </a:xfrm>
            <a:prstGeom prst="rect">
              <a:avLst/>
            </a:prstGeom>
            <a:noFill/>
          </p:spPr>
          <p:txBody>
            <a:bodyPr wrap="square" lIns="0" tIns="0" rIns="0" bIns="0" rtlCol="0">
              <a:spAutoFit/>
            </a:bodyPr>
            <a:lstStyle/>
            <a:p>
              <a:r>
                <a:rPr lang="es-ES" sz="2400" dirty="0" smtClean="0"/>
                <a:t>H</a:t>
              </a:r>
              <a:endParaRPr lang="es-ES" sz="2400" dirty="0"/>
            </a:p>
          </p:txBody>
        </p:sp>
        <p:sp>
          <p:nvSpPr>
            <p:cNvPr id="24" name="23 CuadroTexto"/>
            <p:cNvSpPr txBox="1"/>
            <p:nvPr/>
          </p:nvSpPr>
          <p:spPr>
            <a:xfrm>
              <a:off x="6394450" y="3136900"/>
              <a:ext cx="168275" cy="369332"/>
            </a:xfrm>
            <a:prstGeom prst="rect">
              <a:avLst/>
            </a:prstGeom>
            <a:noFill/>
          </p:spPr>
          <p:txBody>
            <a:bodyPr wrap="square" lIns="0" tIns="0" rIns="0" bIns="0" rtlCol="0">
              <a:spAutoFit/>
            </a:bodyPr>
            <a:lstStyle/>
            <a:p>
              <a:r>
                <a:rPr lang="es-ES" sz="2400" dirty="0" smtClean="0"/>
                <a:t>H</a:t>
              </a:r>
              <a:endParaRPr lang="es-ES" sz="2400" dirty="0"/>
            </a:p>
          </p:txBody>
        </p:sp>
        <p:cxnSp>
          <p:nvCxnSpPr>
            <p:cNvPr id="12" name="11 Conector recto"/>
            <p:cNvCxnSpPr/>
            <p:nvPr/>
          </p:nvCxnSpPr>
          <p:spPr>
            <a:xfrm flipV="1">
              <a:off x="6229350" y="3333750"/>
              <a:ext cx="1524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1" name="30 Grupo"/>
          <p:cNvGrpSpPr/>
          <p:nvPr/>
        </p:nvGrpSpPr>
        <p:grpSpPr>
          <a:xfrm>
            <a:off x="2127250" y="5334000"/>
            <a:ext cx="473075" cy="473075"/>
            <a:chOff x="2127250" y="5181600"/>
            <a:chExt cx="473075" cy="473075"/>
          </a:xfrm>
        </p:grpSpPr>
        <p:pic>
          <p:nvPicPr>
            <p:cNvPr id="36"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130425" y="53086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 name="36 CuadroTexto"/>
            <p:cNvSpPr txBox="1"/>
            <p:nvPr/>
          </p:nvSpPr>
          <p:spPr>
            <a:xfrm>
              <a:off x="2235200" y="5222875"/>
              <a:ext cx="253274" cy="369332"/>
            </a:xfrm>
            <a:prstGeom prst="rect">
              <a:avLst/>
            </a:prstGeom>
            <a:noFill/>
          </p:spPr>
          <p:txBody>
            <a:bodyPr wrap="none" lIns="0" tIns="0" rIns="0" bIns="0" rtlCol="0">
              <a:spAutoFit/>
            </a:bodyPr>
            <a:lstStyle/>
            <a:p>
              <a:r>
                <a:rPr lang="es-ES" sz="2400" dirty="0" smtClean="0"/>
                <a:t>Cl</a:t>
              </a:r>
              <a:endParaRPr lang="es-ES" sz="2400" dirty="0"/>
            </a:p>
          </p:txBody>
        </p:sp>
        <p:pic>
          <p:nvPicPr>
            <p:cNvPr id="38"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127250" y="54292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260600" y="51816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381250" y="51879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260600" y="55499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2"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381250" y="55499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495550" y="53213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45" name="44 Grupo"/>
          <p:cNvGrpSpPr/>
          <p:nvPr/>
        </p:nvGrpSpPr>
        <p:grpSpPr>
          <a:xfrm>
            <a:off x="3070225" y="5334000"/>
            <a:ext cx="482600" cy="473075"/>
            <a:chOff x="2117725" y="5181600"/>
            <a:chExt cx="482600" cy="473075"/>
          </a:xfrm>
        </p:grpSpPr>
        <p:pic>
          <p:nvPicPr>
            <p:cNvPr id="46"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117725" y="54292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7" name="46 CuadroTexto"/>
            <p:cNvSpPr txBox="1"/>
            <p:nvPr/>
          </p:nvSpPr>
          <p:spPr>
            <a:xfrm>
              <a:off x="2235200" y="5222875"/>
              <a:ext cx="253274" cy="369332"/>
            </a:xfrm>
            <a:prstGeom prst="rect">
              <a:avLst/>
            </a:prstGeom>
            <a:noFill/>
          </p:spPr>
          <p:txBody>
            <a:bodyPr wrap="none" lIns="0" tIns="0" rIns="0" bIns="0" rtlCol="0">
              <a:spAutoFit/>
            </a:bodyPr>
            <a:lstStyle/>
            <a:p>
              <a:r>
                <a:rPr lang="es-ES" sz="2400" dirty="0" smtClean="0"/>
                <a:t>Cl</a:t>
              </a:r>
              <a:endParaRPr lang="es-ES" sz="2400" dirty="0"/>
            </a:p>
          </p:txBody>
        </p:sp>
        <p:pic>
          <p:nvPicPr>
            <p:cNvPr id="48"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495550" y="54419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9"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260600" y="51816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381250" y="51879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260600" y="55499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2"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381250" y="55499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3"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495550" y="53213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4" name="53 Más"/>
          <p:cNvSpPr/>
          <p:nvPr/>
        </p:nvSpPr>
        <p:spPr>
          <a:xfrm>
            <a:off x="2701925" y="5419725"/>
            <a:ext cx="279400" cy="279400"/>
          </a:xfrm>
          <a:prstGeom prst="mathPlus">
            <a:avLst>
              <a:gd name="adj1" fmla="val 11044"/>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55" name="54 Conector recto de flecha"/>
          <p:cNvCxnSpPr/>
          <p:nvPr/>
        </p:nvCxnSpPr>
        <p:spPr>
          <a:xfrm>
            <a:off x="3825875" y="5553075"/>
            <a:ext cx="561975" cy="0"/>
          </a:xfrm>
          <a:prstGeom prst="straightConnector1">
            <a:avLst/>
          </a:prstGeom>
          <a:ln w="28575">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33" name="32 Grupo"/>
          <p:cNvGrpSpPr/>
          <p:nvPr/>
        </p:nvGrpSpPr>
        <p:grpSpPr>
          <a:xfrm>
            <a:off x="4635500" y="5334000"/>
            <a:ext cx="854075" cy="479425"/>
            <a:chOff x="4635500" y="5334000"/>
            <a:chExt cx="854075" cy="479425"/>
          </a:xfrm>
        </p:grpSpPr>
        <p:grpSp>
          <p:nvGrpSpPr>
            <p:cNvPr id="56" name="55 Grupo"/>
            <p:cNvGrpSpPr/>
            <p:nvPr/>
          </p:nvGrpSpPr>
          <p:grpSpPr>
            <a:xfrm>
              <a:off x="4635500" y="5334000"/>
              <a:ext cx="473075" cy="473075"/>
              <a:chOff x="2127250" y="5181600"/>
              <a:chExt cx="473075" cy="473075"/>
            </a:xfrm>
          </p:grpSpPr>
          <p:pic>
            <p:nvPicPr>
              <p:cNvPr id="57"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130425" y="53086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8" name="57 CuadroTexto"/>
              <p:cNvSpPr txBox="1"/>
              <p:nvPr/>
            </p:nvSpPr>
            <p:spPr>
              <a:xfrm>
                <a:off x="2235200" y="5222875"/>
                <a:ext cx="253274" cy="369332"/>
              </a:xfrm>
              <a:prstGeom prst="rect">
                <a:avLst/>
              </a:prstGeom>
              <a:noFill/>
            </p:spPr>
            <p:txBody>
              <a:bodyPr wrap="none" lIns="0" tIns="0" rIns="0" bIns="0" rtlCol="0">
                <a:spAutoFit/>
              </a:bodyPr>
              <a:lstStyle/>
              <a:p>
                <a:r>
                  <a:rPr lang="es-ES" sz="2400" dirty="0" smtClean="0"/>
                  <a:t>Cl</a:t>
                </a:r>
                <a:endParaRPr lang="es-ES" sz="2400" dirty="0"/>
              </a:p>
            </p:txBody>
          </p:sp>
          <p:pic>
            <p:nvPicPr>
              <p:cNvPr id="59"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127250" y="54292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260600" y="51816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381250" y="51879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2"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260600" y="55499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381250" y="55499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495550" y="53213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5" name="64 Grupo"/>
            <p:cNvGrpSpPr/>
            <p:nvPr/>
          </p:nvGrpSpPr>
          <p:grpSpPr>
            <a:xfrm>
              <a:off x="5006975" y="5340350"/>
              <a:ext cx="482600" cy="473075"/>
              <a:chOff x="2117725" y="5181600"/>
              <a:chExt cx="482600" cy="473075"/>
            </a:xfrm>
          </p:grpSpPr>
          <p:pic>
            <p:nvPicPr>
              <p:cNvPr id="66"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117725" y="54292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7" name="66 CuadroTexto"/>
              <p:cNvSpPr txBox="1"/>
              <p:nvPr/>
            </p:nvSpPr>
            <p:spPr>
              <a:xfrm>
                <a:off x="2235200" y="5222875"/>
                <a:ext cx="253274" cy="369332"/>
              </a:xfrm>
              <a:prstGeom prst="rect">
                <a:avLst/>
              </a:prstGeom>
              <a:noFill/>
            </p:spPr>
            <p:txBody>
              <a:bodyPr wrap="none" lIns="0" tIns="0" rIns="0" bIns="0" rtlCol="0">
                <a:spAutoFit/>
              </a:bodyPr>
              <a:lstStyle/>
              <a:p>
                <a:r>
                  <a:rPr lang="es-ES" sz="2400" dirty="0" smtClean="0"/>
                  <a:t>Cl</a:t>
                </a:r>
                <a:endParaRPr lang="es-ES" sz="2400" dirty="0"/>
              </a:p>
            </p:txBody>
          </p:sp>
          <p:pic>
            <p:nvPicPr>
              <p:cNvPr id="68"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495550" y="54419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260600" y="51816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0"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381250" y="51879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260600" y="55499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381250" y="55499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495550" y="53213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sp>
        <p:nvSpPr>
          <p:cNvPr id="74" name="73 CuadroTexto"/>
          <p:cNvSpPr txBox="1"/>
          <p:nvPr/>
        </p:nvSpPr>
        <p:spPr>
          <a:xfrm>
            <a:off x="5778500" y="5359400"/>
            <a:ext cx="306494" cy="369332"/>
          </a:xfrm>
          <a:prstGeom prst="rect">
            <a:avLst/>
          </a:prstGeom>
          <a:noFill/>
        </p:spPr>
        <p:txBody>
          <a:bodyPr wrap="none" rtlCol="0">
            <a:spAutoFit/>
          </a:bodyPr>
          <a:lstStyle/>
          <a:p>
            <a:r>
              <a:rPr lang="es-ES" dirty="0" smtClean="0"/>
              <a:t>o</a:t>
            </a:r>
            <a:endParaRPr lang="es-ES" dirty="0"/>
          </a:p>
        </p:txBody>
      </p:sp>
      <p:grpSp>
        <p:nvGrpSpPr>
          <p:cNvPr id="32" name="31 Grupo"/>
          <p:cNvGrpSpPr/>
          <p:nvPr/>
        </p:nvGrpSpPr>
        <p:grpSpPr>
          <a:xfrm>
            <a:off x="6442075" y="5362575"/>
            <a:ext cx="672374" cy="375682"/>
            <a:chOff x="6337300" y="5362575"/>
            <a:chExt cx="672374" cy="375682"/>
          </a:xfrm>
        </p:grpSpPr>
        <p:sp>
          <p:nvSpPr>
            <p:cNvPr id="77" name="76 CuadroTexto"/>
            <p:cNvSpPr txBox="1"/>
            <p:nvPr/>
          </p:nvSpPr>
          <p:spPr>
            <a:xfrm>
              <a:off x="6337300" y="5368925"/>
              <a:ext cx="253274" cy="369332"/>
            </a:xfrm>
            <a:prstGeom prst="rect">
              <a:avLst/>
            </a:prstGeom>
            <a:noFill/>
          </p:spPr>
          <p:txBody>
            <a:bodyPr wrap="none" lIns="0" tIns="0" rIns="0" bIns="0" rtlCol="0">
              <a:spAutoFit/>
            </a:bodyPr>
            <a:lstStyle/>
            <a:p>
              <a:r>
                <a:rPr lang="es-ES" sz="2400" dirty="0" smtClean="0"/>
                <a:t>Cl</a:t>
              </a:r>
              <a:endParaRPr lang="es-ES" sz="2400" dirty="0"/>
            </a:p>
          </p:txBody>
        </p:sp>
        <p:sp>
          <p:nvSpPr>
            <p:cNvPr id="86" name="85 CuadroTexto"/>
            <p:cNvSpPr txBox="1"/>
            <p:nvPr/>
          </p:nvSpPr>
          <p:spPr>
            <a:xfrm>
              <a:off x="6756400" y="5362575"/>
              <a:ext cx="253274" cy="369332"/>
            </a:xfrm>
            <a:prstGeom prst="rect">
              <a:avLst/>
            </a:prstGeom>
            <a:noFill/>
          </p:spPr>
          <p:txBody>
            <a:bodyPr wrap="none" lIns="0" tIns="0" rIns="0" bIns="0" rtlCol="0">
              <a:spAutoFit/>
            </a:bodyPr>
            <a:lstStyle/>
            <a:p>
              <a:r>
                <a:rPr lang="es-ES" sz="2400" dirty="0" smtClean="0"/>
                <a:t>Cl</a:t>
              </a:r>
              <a:endParaRPr lang="es-ES" sz="2400" dirty="0"/>
            </a:p>
          </p:txBody>
        </p:sp>
        <p:cxnSp>
          <p:nvCxnSpPr>
            <p:cNvPr id="97" name="96 Conector recto"/>
            <p:cNvCxnSpPr/>
            <p:nvPr/>
          </p:nvCxnSpPr>
          <p:spPr>
            <a:xfrm flipV="1">
              <a:off x="6584950" y="5568950"/>
              <a:ext cx="1524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85" name="84 Conector recto"/>
          <p:cNvCxnSpPr/>
          <p:nvPr/>
        </p:nvCxnSpPr>
        <p:spPr>
          <a:xfrm flipV="1">
            <a:off x="6480175" y="5403850"/>
            <a:ext cx="1524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89 Conector recto"/>
          <p:cNvCxnSpPr/>
          <p:nvPr/>
        </p:nvCxnSpPr>
        <p:spPr>
          <a:xfrm flipV="1">
            <a:off x="6486525" y="5708650"/>
            <a:ext cx="1524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91 Conector recto"/>
          <p:cNvCxnSpPr/>
          <p:nvPr/>
        </p:nvCxnSpPr>
        <p:spPr>
          <a:xfrm flipV="1">
            <a:off x="6905625" y="5397500"/>
            <a:ext cx="1524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97 Conector recto"/>
          <p:cNvCxnSpPr/>
          <p:nvPr/>
        </p:nvCxnSpPr>
        <p:spPr>
          <a:xfrm flipV="1">
            <a:off x="6905625" y="5708650"/>
            <a:ext cx="1524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98 Conector recto"/>
          <p:cNvCxnSpPr/>
          <p:nvPr/>
        </p:nvCxnSpPr>
        <p:spPr>
          <a:xfrm rot="5400000" flipV="1">
            <a:off x="7096126" y="5562601"/>
            <a:ext cx="1524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99 Conector recto"/>
          <p:cNvCxnSpPr/>
          <p:nvPr/>
        </p:nvCxnSpPr>
        <p:spPr>
          <a:xfrm rot="5400000" flipV="1">
            <a:off x="6321426" y="5575301"/>
            <a:ext cx="1524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8" name="77 CuadroTexto"/>
          <p:cNvSpPr txBox="1"/>
          <p:nvPr/>
        </p:nvSpPr>
        <p:spPr>
          <a:xfrm>
            <a:off x="1828800" y="381001"/>
            <a:ext cx="55372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3</a:t>
            </a:r>
            <a:r>
              <a:rPr lang="es-ES" b="1" dirty="0" smtClean="0">
                <a:solidFill>
                  <a:srgbClr val="C00000"/>
                </a:solidFill>
                <a:latin typeface="+mj-lt"/>
              </a:rPr>
              <a:t> Enlace covalente</a:t>
            </a:r>
            <a:endParaRPr lang="es-ES" b="1" dirty="0">
              <a:solidFill>
                <a:srgbClr val="C00000"/>
              </a:solidFill>
              <a:latin typeface="+mj-lt"/>
            </a:endParaRPr>
          </a:p>
        </p:txBody>
      </p:sp>
      <p:sp>
        <p:nvSpPr>
          <p:cNvPr id="79"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15</a:t>
            </a:fld>
            <a:endParaRPr lang="es-ES" dirty="0">
              <a:solidFill>
                <a:schemeClr val="accent6">
                  <a:lumMod val="50000"/>
                </a:schemeClr>
              </a:solidFill>
              <a:latin typeface="+mj-lt"/>
            </a:endParaRPr>
          </a:p>
        </p:txBody>
      </p:sp>
      <p:sp>
        <p:nvSpPr>
          <p:cNvPr id="80" name="79 CuadroTexto"/>
          <p:cNvSpPr txBox="1"/>
          <p:nvPr/>
        </p:nvSpPr>
        <p:spPr>
          <a:xfrm>
            <a:off x="1841500" y="109182"/>
            <a:ext cx="5499100" cy="284518"/>
          </a:xfrm>
          <a:prstGeom prst="rect">
            <a:avLst/>
          </a:prstGeom>
          <a:noFill/>
        </p:spPr>
        <p:txBody>
          <a:bodyPr wrap="square" lIns="0" tIns="0" rIns="0" bIns="0" rtlCol="0">
            <a:spAutoFit/>
          </a:bodyPr>
          <a:lstStyle/>
          <a:p>
            <a:pPr algn="ctr"/>
            <a:r>
              <a:rPr lang="es-ES" b="1" dirty="0" smtClean="0">
                <a:solidFill>
                  <a:schemeClr val="accent1">
                    <a:lumMod val="75000"/>
                  </a:schemeClr>
                </a:solidFill>
              </a:rPr>
              <a:t>VI. EL ENLACE QUÍMICO</a:t>
            </a:r>
            <a:endParaRPr lang="es-ES" b="1" dirty="0">
              <a:solidFill>
                <a:schemeClr val="accent1">
                  <a:lumMod val="75000"/>
                </a:schemeClr>
              </a:solidFill>
            </a:endParaRPr>
          </a:p>
        </p:txBody>
      </p:sp>
    </p:spTree>
    <p:extLst>
      <p:ext uri="{BB962C8B-B14F-4D97-AF65-F5344CB8AC3E}">
        <p14:creationId xmlns:p14="http://schemas.microsoft.com/office/powerpoint/2010/main" val="86700642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89"/>
                                        </p:tgtEl>
                                        <p:attrNameLst>
                                          <p:attrName>style.visibility</p:attrName>
                                        </p:attrNameLst>
                                      </p:cBhvr>
                                      <p:to>
                                        <p:strVal val="visible"/>
                                      </p:to>
                                    </p:set>
                                    <p:anim calcmode="lin" valueType="num">
                                      <p:cBhvr>
                                        <p:cTn id="7" dur="1000" fill="hold"/>
                                        <p:tgtEl>
                                          <p:spTgt spid="89"/>
                                        </p:tgtEl>
                                        <p:attrNameLst>
                                          <p:attrName>ppt_x</p:attrName>
                                        </p:attrNameLst>
                                      </p:cBhvr>
                                      <p:tavLst>
                                        <p:tav tm="0">
                                          <p:val>
                                            <p:strVal val="#ppt_x-.2"/>
                                          </p:val>
                                        </p:tav>
                                        <p:tav tm="100000">
                                          <p:val>
                                            <p:strVal val="#ppt_x"/>
                                          </p:val>
                                        </p:tav>
                                      </p:tavLst>
                                    </p:anim>
                                    <p:anim calcmode="lin" valueType="num">
                                      <p:cBhvr>
                                        <p:cTn id="8" dur="1000" fill="hold"/>
                                        <p:tgtEl>
                                          <p:spTgt spid="89"/>
                                        </p:tgtEl>
                                        <p:attrNameLst>
                                          <p:attrName>ppt_y</p:attrName>
                                        </p:attrNameLst>
                                      </p:cBhvr>
                                      <p:tavLst>
                                        <p:tav tm="0">
                                          <p:val>
                                            <p:strVal val="#ppt_y"/>
                                          </p:val>
                                        </p:tav>
                                        <p:tav tm="100000">
                                          <p:val>
                                            <p:strVal val="#ppt_y"/>
                                          </p:val>
                                        </p:tav>
                                      </p:tavLst>
                                    </p:anim>
                                    <p:animEffect transition="in" filter="wipe(right)" prLst="gradientSize: 0.1">
                                      <p:cBhvr>
                                        <p:cTn id="9" dur="1000"/>
                                        <p:tgtEl>
                                          <p:spTgt spid="89"/>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grpId="1" nodeType="clickEffect">
                                  <p:stCondLst>
                                    <p:cond delay="0"/>
                                  </p:stCondLst>
                                  <p:childTnLst>
                                    <p:set>
                                      <p:cBhvr>
                                        <p:cTn id="13" dur="1" fill="hold">
                                          <p:stCondLst>
                                            <p:cond delay="0"/>
                                          </p:stCondLst>
                                        </p:cTn>
                                        <p:tgtEl>
                                          <p:spTgt spid="89"/>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91"/>
                                        </p:tgtEl>
                                        <p:attrNameLst>
                                          <p:attrName>style.visibility</p:attrName>
                                        </p:attrNameLst>
                                      </p:cBhvr>
                                      <p:to>
                                        <p:strVal val="visible"/>
                                      </p:to>
                                    </p:set>
                                    <p:anim calcmode="lin" valueType="num">
                                      <p:cBhvr additive="base">
                                        <p:cTn id="18" dur="500" fill="hold"/>
                                        <p:tgtEl>
                                          <p:spTgt spid="91"/>
                                        </p:tgtEl>
                                        <p:attrNameLst>
                                          <p:attrName>ppt_x</p:attrName>
                                        </p:attrNameLst>
                                      </p:cBhvr>
                                      <p:tavLst>
                                        <p:tav tm="0">
                                          <p:val>
                                            <p:strVal val="#ppt_x"/>
                                          </p:val>
                                        </p:tav>
                                        <p:tav tm="100000">
                                          <p:val>
                                            <p:strVal val="#ppt_x"/>
                                          </p:val>
                                        </p:tav>
                                      </p:tavLst>
                                    </p:anim>
                                    <p:anim calcmode="lin" valueType="num">
                                      <p:cBhvr additive="base">
                                        <p:cTn id="19" dur="500" fill="hold"/>
                                        <p:tgtEl>
                                          <p:spTgt spid="91"/>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xit" presetSubtype="4" fill="hold" grpId="1" nodeType="clickEffect">
                                  <p:stCondLst>
                                    <p:cond delay="0"/>
                                  </p:stCondLst>
                                  <p:childTnLst>
                                    <p:anim calcmode="lin" valueType="num">
                                      <p:cBhvr additive="base">
                                        <p:cTn id="23" dur="500"/>
                                        <p:tgtEl>
                                          <p:spTgt spid="91"/>
                                        </p:tgtEl>
                                        <p:attrNameLst>
                                          <p:attrName>ppt_x</p:attrName>
                                        </p:attrNameLst>
                                      </p:cBhvr>
                                      <p:tavLst>
                                        <p:tav tm="0">
                                          <p:val>
                                            <p:strVal val="ppt_x"/>
                                          </p:val>
                                        </p:tav>
                                        <p:tav tm="100000">
                                          <p:val>
                                            <p:strVal val="ppt_x"/>
                                          </p:val>
                                        </p:tav>
                                      </p:tavLst>
                                    </p:anim>
                                    <p:anim calcmode="lin" valueType="num">
                                      <p:cBhvr additive="base">
                                        <p:cTn id="24" dur="500"/>
                                        <p:tgtEl>
                                          <p:spTgt spid="91"/>
                                        </p:tgtEl>
                                        <p:attrNameLst>
                                          <p:attrName>ppt_y</p:attrName>
                                        </p:attrNameLst>
                                      </p:cBhvr>
                                      <p:tavLst>
                                        <p:tav tm="0">
                                          <p:val>
                                            <p:strVal val="ppt_y"/>
                                          </p:val>
                                        </p:tav>
                                        <p:tav tm="100000">
                                          <p:val>
                                            <p:strVal val="1+ppt_h/2"/>
                                          </p:val>
                                        </p:tav>
                                      </p:tavLst>
                                    </p:anim>
                                    <p:set>
                                      <p:cBhvr>
                                        <p:cTn id="25" dur="1" fill="hold">
                                          <p:stCondLst>
                                            <p:cond delay="499"/>
                                          </p:stCondLst>
                                        </p:cTn>
                                        <p:tgtEl>
                                          <p:spTgt spid="9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89" grpId="1" animBg="1"/>
      <p:bldP spid="91" grpId="0" animBg="1"/>
      <p:bldP spid="91" grpId="1"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CuadroTexto"/>
          <p:cNvSpPr txBox="1"/>
          <p:nvPr/>
        </p:nvSpPr>
        <p:spPr>
          <a:xfrm>
            <a:off x="368300" y="876300"/>
            <a:ext cx="4108817" cy="369332"/>
          </a:xfrm>
          <a:prstGeom prst="rect">
            <a:avLst/>
          </a:prstGeom>
          <a:noFill/>
        </p:spPr>
        <p:txBody>
          <a:bodyPr wrap="none" rtlCol="0">
            <a:spAutoFit/>
          </a:bodyPr>
          <a:lstStyle/>
          <a:p>
            <a:r>
              <a:rPr lang="es-ES" b="1" dirty="0" smtClean="0">
                <a:solidFill>
                  <a:srgbClr val="C00000"/>
                </a:solidFill>
              </a:rPr>
              <a:t>3.1. </a:t>
            </a:r>
            <a:r>
              <a:rPr lang="es-ES" b="1" dirty="0" smtClean="0">
                <a:solidFill>
                  <a:srgbClr val="00B050"/>
                </a:solidFill>
              </a:rPr>
              <a:t>Naturaleza del enlace covalente</a:t>
            </a:r>
            <a:endParaRPr lang="es-ES" b="1" dirty="0">
              <a:solidFill>
                <a:srgbClr val="00B050"/>
              </a:solidFill>
            </a:endParaRPr>
          </a:p>
        </p:txBody>
      </p:sp>
      <p:sp>
        <p:nvSpPr>
          <p:cNvPr id="6" name="5 CuadroTexto"/>
          <p:cNvSpPr txBox="1"/>
          <p:nvPr/>
        </p:nvSpPr>
        <p:spPr>
          <a:xfrm>
            <a:off x="381000" y="1371600"/>
            <a:ext cx="1149674" cy="369332"/>
          </a:xfrm>
          <a:prstGeom prst="rect">
            <a:avLst/>
          </a:prstGeom>
          <a:noFill/>
        </p:spPr>
        <p:txBody>
          <a:bodyPr wrap="none" rtlCol="0">
            <a:spAutoFit/>
          </a:bodyPr>
          <a:lstStyle/>
          <a:p>
            <a:r>
              <a:rPr lang="es-ES" dirty="0" smtClean="0"/>
              <a:t>Ejemplos:</a:t>
            </a:r>
            <a:endParaRPr lang="es-ES" dirty="0"/>
          </a:p>
        </p:txBody>
      </p:sp>
      <p:sp>
        <p:nvSpPr>
          <p:cNvPr id="11" name="Text Box 7"/>
          <p:cNvSpPr txBox="1">
            <a:spLocks noChangeArrowheads="1"/>
          </p:cNvSpPr>
          <p:nvPr/>
        </p:nvSpPr>
        <p:spPr bwMode="auto">
          <a:xfrm>
            <a:off x="457201" y="1946275"/>
            <a:ext cx="8178800" cy="1203325"/>
          </a:xfrm>
          <a:prstGeom prst="rect">
            <a:avLst/>
          </a:prstGeom>
          <a:solidFill>
            <a:srgbClr val="FFFF99"/>
          </a:solidFill>
          <a:ln w="9525" algn="ctr">
            <a:solidFill>
              <a:srgbClr val="FFFF99"/>
            </a:solidFill>
            <a:miter lim="800000"/>
            <a:headEnd/>
            <a:tailEnd/>
          </a:ln>
          <a:effectLst>
            <a:outerShdw blurRad="50800" dist="38100" dir="18900000" algn="bl" rotWithShape="0">
              <a:prstClr val="black">
                <a:alpha val="40000"/>
              </a:prstClr>
            </a:outerShdw>
          </a:effec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r>
              <a:rPr lang="es-ES" dirty="0">
                <a:latin typeface="+mn-lt"/>
              </a:rPr>
              <a:t>La valencia covalente del oxígeno en la </a:t>
            </a:r>
            <a:r>
              <a:rPr lang="es-ES" b="1" dirty="0">
                <a:solidFill>
                  <a:srgbClr val="0000FF"/>
                </a:solidFill>
                <a:effectLst>
                  <a:outerShdw blurRad="38100" dist="38100" dir="2700000" algn="tl">
                    <a:srgbClr val="000000">
                      <a:alpha val="43137"/>
                    </a:srgbClr>
                  </a:outerShdw>
                </a:effectLst>
                <a:latin typeface="+mn-lt"/>
              </a:rPr>
              <a:t>molécula de agua</a:t>
            </a:r>
            <a:r>
              <a:rPr lang="es-ES" b="1" dirty="0">
                <a:solidFill>
                  <a:srgbClr val="0000FF"/>
                </a:solidFill>
                <a:latin typeface="+mn-lt"/>
              </a:rPr>
              <a:t>, </a:t>
            </a:r>
            <a:r>
              <a:rPr lang="es-ES" b="1" dirty="0">
                <a:solidFill>
                  <a:srgbClr val="0000FF"/>
                </a:solidFill>
                <a:effectLst>
                  <a:outerShdw blurRad="38100" dist="38100" dir="2700000" algn="tl">
                    <a:srgbClr val="000000">
                      <a:alpha val="43137"/>
                    </a:srgbClr>
                  </a:outerShdw>
                </a:effectLst>
                <a:latin typeface="+mn-lt"/>
              </a:rPr>
              <a:t>H</a:t>
            </a:r>
            <a:r>
              <a:rPr lang="es-ES" b="1" baseline="-25000" dirty="0">
                <a:solidFill>
                  <a:srgbClr val="0000FF"/>
                </a:solidFill>
                <a:effectLst>
                  <a:outerShdw blurRad="38100" dist="38100" dir="2700000" algn="tl">
                    <a:srgbClr val="000000">
                      <a:alpha val="43137"/>
                    </a:srgbClr>
                  </a:outerShdw>
                </a:effectLst>
                <a:latin typeface="+mn-lt"/>
              </a:rPr>
              <a:t>2</a:t>
            </a:r>
            <a:r>
              <a:rPr lang="es-ES" b="1" dirty="0">
                <a:solidFill>
                  <a:srgbClr val="0000FF"/>
                </a:solidFill>
                <a:effectLst>
                  <a:outerShdw blurRad="38100" dist="38100" dir="2700000" algn="tl">
                    <a:srgbClr val="000000">
                      <a:alpha val="43137"/>
                    </a:srgbClr>
                  </a:outerShdw>
                </a:effectLst>
                <a:latin typeface="+mn-lt"/>
              </a:rPr>
              <a:t>O</a:t>
            </a:r>
            <a:r>
              <a:rPr lang="es-ES" b="1" dirty="0">
                <a:solidFill>
                  <a:srgbClr val="0000FF"/>
                </a:solidFill>
                <a:latin typeface="+mn-lt"/>
              </a:rPr>
              <a:t>,</a:t>
            </a:r>
            <a:r>
              <a:rPr lang="es-ES" b="1" dirty="0">
                <a:latin typeface="+mn-lt"/>
              </a:rPr>
              <a:t> </a:t>
            </a:r>
            <a:r>
              <a:rPr lang="es-ES" dirty="0">
                <a:latin typeface="+mn-lt"/>
              </a:rPr>
              <a:t>es 2 puesto que el átomo de oxígeno necesita dos electrones para completar el octeto. Estos dos electrones puede conseguirlos compartiendo un par de electrones con cada uno de los átomos de hidrógeno. </a:t>
            </a:r>
            <a:r>
              <a:rPr lang="es-ES" dirty="0" smtClean="0">
                <a:latin typeface="+mn-lt"/>
              </a:rPr>
              <a:t>                 </a:t>
            </a:r>
            <a:endParaRPr lang="es-ES" dirty="0">
              <a:latin typeface="+mn-lt"/>
            </a:endParaRPr>
          </a:p>
        </p:txBody>
      </p:sp>
      <p:grpSp>
        <p:nvGrpSpPr>
          <p:cNvPr id="24" name="23 Grupo"/>
          <p:cNvGrpSpPr/>
          <p:nvPr/>
        </p:nvGrpSpPr>
        <p:grpSpPr>
          <a:xfrm>
            <a:off x="1958975" y="3270249"/>
            <a:ext cx="473075" cy="476251"/>
            <a:chOff x="2127250" y="5178424"/>
            <a:chExt cx="473075" cy="476251"/>
          </a:xfrm>
        </p:grpSpPr>
        <p:pic>
          <p:nvPicPr>
            <p:cNvPr id="25"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130425" y="53086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25 CuadroTexto"/>
            <p:cNvSpPr txBox="1"/>
            <p:nvPr/>
          </p:nvSpPr>
          <p:spPr>
            <a:xfrm>
              <a:off x="2273300" y="5222875"/>
              <a:ext cx="198772" cy="369332"/>
            </a:xfrm>
            <a:prstGeom prst="rect">
              <a:avLst/>
            </a:prstGeom>
            <a:noFill/>
          </p:spPr>
          <p:txBody>
            <a:bodyPr wrap="none" lIns="0" tIns="0" rIns="0" bIns="0" rtlCol="0">
              <a:spAutoFit/>
            </a:bodyPr>
            <a:lstStyle/>
            <a:p>
              <a:r>
                <a:rPr lang="es-ES" sz="2400" dirty="0"/>
                <a:t>O</a:t>
              </a:r>
            </a:p>
          </p:txBody>
        </p:sp>
        <p:pic>
          <p:nvPicPr>
            <p:cNvPr id="27"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127250" y="54292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260600" y="51816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381250" y="5178424"/>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260600" y="55499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495550" y="53213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33" name="32 Grupo"/>
          <p:cNvGrpSpPr/>
          <p:nvPr/>
        </p:nvGrpSpPr>
        <p:grpSpPr>
          <a:xfrm>
            <a:off x="3302000" y="3308350"/>
            <a:ext cx="317500" cy="369332"/>
            <a:chOff x="2441575" y="3184525"/>
            <a:chExt cx="317500" cy="369332"/>
          </a:xfrm>
        </p:grpSpPr>
        <p:pic>
          <p:nvPicPr>
            <p:cNvPr id="34" name="Picture 3"/>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54300" y="333692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 name="34 CuadroTexto"/>
            <p:cNvSpPr txBox="1"/>
            <p:nvPr/>
          </p:nvSpPr>
          <p:spPr>
            <a:xfrm>
              <a:off x="2441575" y="3184525"/>
              <a:ext cx="197170" cy="369332"/>
            </a:xfrm>
            <a:prstGeom prst="rect">
              <a:avLst/>
            </a:prstGeom>
            <a:noFill/>
          </p:spPr>
          <p:txBody>
            <a:bodyPr wrap="none" lIns="0" tIns="0" rIns="0" bIns="0" rtlCol="0">
              <a:spAutoFit/>
            </a:bodyPr>
            <a:lstStyle/>
            <a:p>
              <a:r>
                <a:rPr lang="es-ES" sz="2400" dirty="0" smtClean="0"/>
                <a:t>H</a:t>
              </a:r>
              <a:endParaRPr lang="es-ES" sz="2400" dirty="0"/>
            </a:p>
          </p:txBody>
        </p:sp>
      </p:grpSp>
      <p:sp>
        <p:nvSpPr>
          <p:cNvPr id="36" name="35 Más"/>
          <p:cNvSpPr/>
          <p:nvPr/>
        </p:nvSpPr>
        <p:spPr>
          <a:xfrm>
            <a:off x="2571750" y="3359150"/>
            <a:ext cx="279400" cy="279400"/>
          </a:xfrm>
          <a:prstGeom prst="mathPlus">
            <a:avLst>
              <a:gd name="adj1" fmla="val 11044"/>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2 CuadroTexto"/>
          <p:cNvSpPr txBox="1"/>
          <p:nvPr/>
        </p:nvSpPr>
        <p:spPr>
          <a:xfrm>
            <a:off x="2955925" y="3260725"/>
            <a:ext cx="365806" cy="461665"/>
          </a:xfrm>
          <a:prstGeom prst="rect">
            <a:avLst/>
          </a:prstGeom>
          <a:noFill/>
        </p:spPr>
        <p:txBody>
          <a:bodyPr wrap="none" rtlCol="0">
            <a:spAutoFit/>
          </a:bodyPr>
          <a:lstStyle/>
          <a:p>
            <a:r>
              <a:rPr lang="es-ES" sz="2400" dirty="0" smtClean="0"/>
              <a:t>2</a:t>
            </a:r>
            <a:endParaRPr lang="es-ES" sz="2400" dirty="0"/>
          </a:p>
        </p:txBody>
      </p:sp>
      <p:cxnSp>
        <p:nvCxnSpPr>
          <p:cNvPr id="37" name="36 Conector recto de flecha"/>
          <p:cNvCxnSpPr/>
          <p:nvPr/>
        </p:nvCxnSpPr>
        <p:spPr>
          <a:xfrm>
            <a:off x="3816350" y="3505200"/>
            <a:ext cx="561975" cy="0"/>
          </a:xfrm>
          <a:prstGeom prst="straightConnector1">
            <a:avLst/>
          </a:prstGeom>
          <a:ln w="28575">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5" name="4 Grupo"/>
          <p:cNvGrpSpPr/>
          <p:nvPr/>
        </p:nvGrpSpPr>
        <p:grpSpPr>
          <a:xfrm>
            <a:off x="4714875" y="3265488"/>
            <a:ext cx="701995" cy="802719"/>
            <a:chOff x="4705350" y="3408363"/>
            <a:chExt cx="701995" cy="802719"/>
          </a:xfrm>
        </p:grpSpPr>
        <p:grpSp>
          <p:nvGrpSpPr>
            <p:cNvPr id="38" name="37 Grupo"/>
            <p:cNvGrpSpPr/>
            <p:nvPr/>
          </p:nvGrpSpPr>
          <p:grpSpPr>
            <a:xfrm>
              <a:off x="4705350" y="3408363"/>
              <a:ext cx="473075" cy="481012"/>
              <a:chOff x="2127250" y="5173663"/>
              <a:chExt cx="473075" cy="481012"/>
            </a:xfrm>
          </p:grpSpPr>
          <p:pic>
            <p:nvPicPr>
              <p:cNvPr id="39"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130425" y="53086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 name="39 CuadroTexto"/>
              <p:cNvSpPr txBox="1"/>
              <p:nvPr/>
            </p:nvSpPr>
            <p:spPr>
              <a:xfrm>
                <a:off x="2273300" y="5222875"/>
                <a:ext cx="198772" cy="369332"/>
              </a:xfrm>
              <a:prstGeom prst="rect">
                <a:avLst/>
              </a:prstGeom>
              <a:noFill/>
            </p:spPr>
            <p:txBody>
              <a:bodyPr wrap="none" lIns="0" tIns="0" rIns="0" bIns="0" rtlCol="0">
                <a:spAutoFit/>
              </a:bodyPr>
              <a:lstStyle/>
              <a:p>
                <a:r>
                  <a:rPr lang="es-ES" sz="2400" dirty="0"/>
                  <a:t>O</a:t>
                </a:r>
              </a:p>
            </p:txBody>
          </p:sp>
          <p:pic>
            <p:nvPicPr>
              <p:cNvPr id="41"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127250" y="54292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2"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260600" y="51816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381250" y="5173663"/>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260600" y="55499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495550" y="53213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46" name="45 Grupo"/>
            <p:cNvGrpSpPr/>
            <p:nvPr/>
          </p:nvGrpSpPr>
          <p:grpSpPr>
            <a:xfrm>
              <a:off x="5080000" y="3470275"/>
              <a:ext cx="327345" cy="369332"/>
              <a:chOff x="2339975" y="3184525"/>
              <a:chExt cx="327345" cy="369332"/>
            </a:xfrm>
          </p:grpSpPr>
          <p:pic>
            <p:nvPicPr>
              <p:cNvPr id="47" name="Picture 3"/>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39975" y="337502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8" name="47 CuadroTexto"/>
              <p:cNvSpPr txBox="1"/>
              <p:nvPr/>
            </p:nvSpPr>
            <p:spPr>
              <a:xfrm>
                <a:off x="2470150" y="3184525"/>
                <a:ext cx="197170" cy="369332"/>
              </a:xfrm>
              <a:prstGeom prst="rect">
                <a:avLst/>
              </a:prstGeom>
              <a:noFill/>
            </p:spPr>
            <p:txBody>
              <a:bodyPr wrap="none" lIns="0" tIns="0" rIns="0" bIns="0" rtlCol="0">
                <a:spAutoFit/>
              </a:bodyPr>
              <a:lstStyle/>
              <a:p>
                <a:r>
                  <a:rPr lang="es-ES" sz="2400" dirty="0" smtClean="0"/>
                  <a:t>H</a:t>
                </a:r>
                <a:endParaRPr lang="es-ES" sz="2400" dirty="0"/>
              </a:p>
            </p:txBody>
          </p:sp>
        </p:grpSp>
        <p:grpSp>
          <p:nvGrpSpPr>
            <p:cNvPr id="49" name="48 Grupo"/>
            <p:cNvGrpSpPr/>
            <p:nvPr/>
          </p:nvGrpSpPr>
          <p:grpSpPr>
            <a:xfrm>
              <a:off x="4857750" y="3784600"/>
              <a:ext cx="212725" cy="426482"/>
              <a:chOff x="2441575" y="3155950"/>
              <a:chExt cx="212725" cy="426482"/>
            </a:xfrm>
          </p:grpSpPr>
          <p:pic>
            <p:nvPicPr>
              <p:cNvPr id="50" name="Picture 3"/>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49525" y="31559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 name="50 CuadroTexto"/>
              <p:cNvSpPr txBox="1"/>
              <p:nvPr/>
            </p:nvSpPr>
            <p:spPr>
              <a:xfrm>
                <a:off x="2441575" y="3213100"/>
                <a:ext cx="197170" cy="369332"/>
              </a:xfrm>
              <a:prstGeom prst="rect">
                <a:avLst/>
              </a:prstGeom>
              <a:noFill/>
            </p:spPr>
            <p:txBody>
              <a:bodyPr wrap="none" lIns="0" tIns="0" rIns="0" bIns="0" rtlCol="0">
                <a:spAutoFit/>
              </a:bodyPr>
              <a:lstStyle/>
              <a:p>
                <a:r>
                  <a:rPr lang="es-ES" sz="2400" dirty="0" smtClean="0"/>
                  <a:t>H</a:t>
                </a:r>
                <a:endParaRPr lang="es-ES" sz="2400" dirty="0"/>
              </a:p>
            </p:txBody>
          </p:sp>
        </p:grpSp>
      </p:grpSp>
      <p:sp>
        <p:nvSpPr>
          <p:cNvPr id="66" name="Text Box 8"/>
          <p:cNvSpPr txBox="1">
            <a:spLocks noChangeArrowheads="1"/>
          </p:cNvSpPr>
          <p:nvPr/>
        </p:nvSpPr>
        <p:spPr bwMode="auto">
          <a:xfrm>
            <a:off x="495300" y="4094163"/>
            <a:ext cx="8172451" cy="1152525"/>
          </a:xfrm>
          <a:prstGeom prst="rect">
            <a:avLst/>
          </a:prstGeom>
          <a:solidFill>
            <a:srgbClr val="FFFF99"/>
          </a:solidFill>
          <a:ln w="9525" algn="ctr">
            <a:solidFill>
              <a:srgbClr val="FFFF99"/>
            </a:solidFill>
            <a:miter lim="800000"/>
            <a:headEnd/>
            <a:tailEnd/>
          </a:ln>
          <a:effectLst>
            <a:outerShdw blurRad="50800" dist="38100" dir="18900000" algn="bl" rotWithShape="0">
              <a:prstClr val="black">
                <a:alpha val="40000"/>
              </a:prstClr>
            </a:outerShdw>
          </a:effec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spcBef>
                <a:spcPts val="600"/>
              </a:spcBef>
            </a:pPr>
            <a:r>
              <a:rPr lang="es-ES" dirty="0">
                <a:latin typeface="+mn-lt"/>
              </a:rPr>
              <a:t>La valencia covalente del nitrógeno en la </a:t>
            </a:r>
            <a:r>
              <a:rPr lang="es-ES" b="1" dirty="0">
                <a:solidFill>
                  <a:srgbClr val="0000FF"/>
                </a:solidFill>
                <a:effectLst>
                  <a:outerShdw blurRad="38100" dist="38100" dir="2700000" algn="tl">
                    <a:srgbClr val="000000">
                      <a:alpha val="43137"/>
                    </a:srgbClr>
                  </a:outerShdw>
                </a:effectLst>
                <a:latin typeface="+mn-lt"/>
              </a:rPr>
              <a:t>molécula de amoníaco</a:t>
            </a:r>
            <a:r>
              <a:rPr lang="es-ES" dirty="0">
                <a:solidFill>
                  <a:srgbClr val="0000FF"/>
                </a:solidFill>
                <a:latin typeface="+mn-lt"/>
              </a:rPr>
              <a:t>, </a:t>
            </a:r>
            <a:r>
              <a:rPr lang="es-ES" b="1" dirty="0">
                <a:solidFill>
                  <a:srgbClr val="0000FF"/>
                </a:solidFill>
                <a:effectLst>
                  <a:outerShdw blurRad="38100" dist="38100" dir="2700000" algn="tl">
                    <a:srgbClr val="000000">
                      <a:alpha val="43137"/>
                    </a:srgbClr>
                  </a:outerShdw>
                </a:effectLst>
                <a:latin typeface="+mn-lt"/>
              </a:rPr>
              <a:t>NH</a:t>
            </a:r>
            <a:r>
              <a:rPr lang="es-ES" b="1" baseline="-25000" dirty="0">
                <a:solidFill>
                  <a:srgbClr val="0000FF"/>
                </a:solidFill>
                <a:effectLst>
                  <a:outerShdw blurRad="38100" dist="38100" dir="2700000" algn="tl">
                    <a:srgbClr val="000000">
                      <a:alpha val="43137"/>
                    </a:srgbClr>
                  </a:outerShdw>
                </a:effectLst>
                <a:latin typeface="+mn-lt"/>
              </a:rPr>
              <a:t>3</a:t>
            </a:r>
            <a:r>
              <a:rPr lang="es-ES" dirty="0">
                <a:latin typeface="+mn-lt"/>
              </a:rPr>
              <a:t>,</a:t>
            </a:r>
            <a:r>
              <a:rPr lang="es-ES" baseline="-25000" dirty="0">
                <a:latin typeface="+mn-lt"/>
              </a:rPr>
              <a:t> </a:t>
            </a:r>
            <a:r>
              <a:rPr lang="es-ES" dirty="0">
                <a:latin typeface="+mn-lt"/>
              </a:rPr>
              <a:t>es 3 puesto que el átomo de nitrógeno necesita tres electrones para completar el octeto. Estos tres electrones puede conseguirlos compartiendo un par de electrones con cada uno de los átomos de </a:t>
            </a:r>
            <a:r>
              <a:rPr lang="es-ES" dirty="0" smtClean="0">
                <a:latin typeface="+mn-lt"/>
              </a:rPr>
              <a:t>hidrógeno</a:t>
            </a:r>
            <a:r>
              <a:rPr lang="es-ES" dirty="0">
                <a:latin typeface="+mn-lt"/>
              </a:rPr>
              <a:t>.</a:t>
            </a:r>
            <a:r>
              <a:rPr lang="es-ES" dirty="0" smtClean="0">
                <a:latin typeface="+mn-lt"/>
              </a:rPr>
              <a:t>   </a:t>
            </a:r>
            <a:endParaRPr lang="es-ES" dirty="0">
              <a:latin typeface="+mn-lt"/>
            </a:endParaRPr>
          </a:p>
        </p:txBody>
      </p:sp>
      <p:grpSp>
        <p:nvGrpSpPr>
          <p:cNvPr id="67" name="66 Grupo"/>
          <p:cNvGrpSpPr/>
          <p:nvPr/>
        </p:nvGrpSpPr>
        <p:grpSpPr>
          <a:xfrm>
            <a:off x="1203325" y="5419725"/>
            <a:ext cx="441325" cy="482600"/>
            <a:chOff x="2149475" y="5172075"/>
            <a:chExt cx="441325" cy="482600"/>
          </a:xfrm>
        </p:grpSpPr>
        <p:pic>
          <p:nvPicPr>
            <p:cNvPr id="68"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149475" y="537527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9" name="68 CuadroTexto"/>
            <p:cNvSpPr txBox="1"/>
            <p:nvPr/>
          </p:nvSpPr>
          <p:spPr>
            <a:xfrm>
              <a:off x="2273300" y="5222875"/>
              <a:ext cx="200376" cy="369332"/>
            </a:xfrm>
            <a:prstGeom prst="rect">
              <a:avLst/>
            </a:prstGeom>
            <a:noFill/>
          </p:spPr>
          <p:txBody>
            <a:bodyPr wrap="none" lIns="0" tIns="0" rIns="0" bIns="0" rtlCol="0">
              <a:spAutoFit/>
            </a:bodyPr>
            <a:lstStyle/>
            <a:p>
              <a:r>
                <a:rPr lang="es-ES" sz="2400" dirty="0" smtClean="0"/>
                <a:t>N</a:t>
              </a:r>
              <a:endParaRPr lang="es-ES" sz="2400" dirty="0"/>
            </a:p>
          </p:txBody>
        </p:sp>
        <p:pic>
          <p:nvPicPr>
            <p:cNvPr id="71"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274887" y="517207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376487" y="5173662"/>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317750" y="55499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4"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486025" y="536892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5" name="74 Grupo"/>
          <p:cNvGrpSpPr/>
          <p:nvPr/>
        </p:nvGrpSpPr>
        <p:grpSpPr>
          <a:xfrm>
            <a:off x="2486025" y="5464175"/>
            <a:ext cx="317500" cy="369332"/>
            <a:chOff x="2441575" y="3184525"/>
            <a:chExt cx="317500" cy="369332"/>
          </a:xfrm>
        </p:grpSpPr>
        <p:pic>
          <p:nvPicPr>
            <p:cNvPr id="76" name="Picture 3"/>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54300" y="333692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 name="76 CuadroTexto"/>
            <p:cNvSpPr txBox="1"/>
            <p:nvPr/>
          </p:nvSpPr>
          <p:spPr>
            <a:xfrm>
              <a:off x="2441575" y="3184525"/>
              <a:ext cx="197170" cy="369332"/>
            </a:xfrm>
            <a:prstGeom prst="rect">
              <a:avLst/>
            </a:prstGeom>
            <a:noFill/>
          </p:spPr>
          <p:txBody>
            <a:bodyPr wrap="none" lIns="0" tIns="0" rIns="0" bIns="0" rtlCol="0">
              <a:spAutoFit/>
            </a:bodyPr>
            <a:lstStyle/>
            <a:p>
              <a:r>
                <a:rPr lang="es-ES" sz="2400" dirty="0" smtClean="0"/>
                <a:t>H</a:t>
              </a:r>
              <a:endParaRPr lang="es-ES" sz="2400" dirty="0"/>
            </a:p>
          </p:txBody>
        </p:sp>
      </p:grpSp>
      <p:sp>
        <p:nvSpPr>
          <p:cNvPr id="78" name="77 CuadroTexto"/>
          <p:cNvSpPr txBox="1"/>
          <p:nvPr/>
        </p:nvSpPr>
        <p:spPr>
          <a:xfrm>
            <a:off x="2149475" y="5426075"/>
            <a:ext cx="365806" cy="461665"/>
          </a:xfrm>
          <a:prstGeom prst="rect">
            <a:avLst/>
          </a:prstGeom>
          <a:noFill/>
        </p:spPr>
        <p:txBody>
          <a:bodyPr wrap="none" rtlCol="0">
            <a:spAutoFit/>
          </a:bodyPr>
          <a:lstStyle/>
          <a:p>
            <a:r>
              <a:rPr lang="es-ES" sz="2400" dirty="0"/>
              <a:t>3</a:t>
            </a:r>
          </a:p>
        </p:txBody>
      </p:sp>
      <p:sp>
        <p:nvSpPr>
          <p:cNvPr id="79" name="78 Más"/>
          <p:cNvSpPr/>
          <p:nvPr/>
        </p:nvSpPr>
        <p:spPr>
          <a:xfrm>
            <a:off x="1774825" y="5524500"/>
            <a:ext cx="279400" cy="279400"/>
          </a:xfrm>
          <a:prstGeom prst="mathPlus">
            <a:avLst>
              <a:gd name="adj1" fmla="val 11044"/>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80" name="79 Conector recto de flecha"/>
          <p:cNvCxnSpPr/>
          <p:nvPr/>
        </p:nvCxnSpPr>
        <p:spPr>
          <a:xfrm>
            <a:off x="3028950" y="5651500"/>
            <a:ext cx="561975" cy="0"/>
          </a:xfrm>
          <a:prstGeom prst="straightConnector1">
            <a:avLst/>
          </a:prstGeom>
          <a:ln w="28575">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9" name="8 Grupo"/>
          <p:cNvGrpSpPr/>
          <p:nvPr/>
        </p:nvGrpSpPr>
        <p:grpSpPr>
          <a:xfrm>
            <a:off x="3886200" y="5435600"/>
            <a:ext cx="921070" cy="778907"/>
            <a:chOff x="4749800" y="5318125"/>
            <a:chExt cx="921070" cy="778907"/>
          </a:xfrm>
        </p:grpSpPr>
        <p:grpSp>
          <p:nvGrpSpPr>
            <p:cNvPr id="81" name="80 Grupo"/>
            <p:cNvGrpSpPr/>
            <p:nvPr/>
          </p:nvGrpSpPr>
          <p:grpSpPr>
            <a:xfrm>
              <a:off x="4962525" y="5318125"/>
              <a:ext cx="469900" cy="476250"/>
              <a:chOff x="2130425" y="5178425"/>
              <a:chExt cx="469900" cy="476250"/>
            </a:xfrm>
          </p:grpSpPr>
          <p:pic>
            <p:nvPicPr>
              <p:cNvPr id="82"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130425" y="53086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3" name="82 CuadroTexto"/>
              <p:cNvSpPr txBox="1"/>
              <p:nvPr/>
            </p:nvSpPr>
            <p:spPr>
              <a:xfrm>
                <a:off x="2273300" y="5222875"/>
                <a:ext cx="200376" cy="369332"/>
              </a:xfrm>
              <a:prstGeom prst="rect">
                <a:avLst/>
              </a:prstGeom>
              <a:noFill/>
            </p:spPr>
            <p:txBody>
              <a:bodyPr wrap="none" lIns="0" tIns="0" rIns="0" bIns="0" rtlCol="0">
                <a:spAutoFit/>
              </a:bodyPr>
              <a:lstStyle/>
              <a:p>
                <a:r>
                  <a:rPr lang="es-ES" sz="2400" dirty="0" smtClean="0"/>
                  <a:t>N</a:t>
                </a:r>
                <a:endParaRPr lang="es-ES" sz="2400" dirty="0"/>
              </a:p>
            </p:txBody>
          </p:sp>
          <p:pic>
            <p:nvPicPr>
              <p:cNvPr id="84"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265363" y="5181599"/>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5"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366962" y="517842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6"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260600" y="55499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7"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495550" y="53213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88" name="87 Grupo"/>
            <p:cNvGrpSpPr/>
            <p:nvPr/>
          </p:nvGrpSpPr>
          <p:grpSpPr>
            <a:xfrm>
              <a:off x="4749800" y="5375275"/>
              <a:ext cx="317500" cy="369332"/>
              <a:chOff x="2441575" y="3146425"/>
              <a:chExt cx="317500" cy="369332"/>
            </a:xfrm>
          </p:grpSpPr>
          <p:pic>
            <p:nvPicPr>
              <p:cNvPr id="89" name="Picture 3"/>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54300" y="333692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0" name="89 CuadroTexto"/>
              <p:cNvSpPr txBox="1"/>
              <p:nvPr/>
            </p:nvSpPr>
            <p:spPr>
              <a:xfrm>
                <a:off x="2441575" y="3146425"/>
                <a:ext cx="197170" cy="369332"/>
              </a:xfrm>
              <a:prstGeom prst="rect">
                <a:avLst/>
              </a:prstGeom>
              <a:noFill/>
            </p:spPr>
            <p:txBody>
              <a:bodyPr wrap="none" lIns="0" tIns="0" rIns="0" bIns="0" rtlCol="0">
                <a:spAutoFit/>
              </a:bodyPr>
              <a:lstStyle/>
              <a:p>
                <a:r>
                  <a:rPr lang="es-ES" sz="2400" dirty="0" smtClean="0"/>
                  <a:t>H</a:t>
                </a:r>
                <a:endParaRPr lang="es-ES" sz="2400" dirty="0"/>
              </a:p>
            </p:txBody>
          </p:sp>
        </p:grpSp>
        <p:grpSp>
          <p:nvGrpSpPr>
            <p:cNvPr id="91" name="90 Grupo"/>
            <p:cNvGrpSpPr/>
            <p:nvPr/>
          </p:nvGrpSpPr>
          <p:grpSpPr>
            <a:xfrm>
              <a:off x="5102225" y="5689600"/>
              <a:ext cx="203200" cy="407432"/>
              <a:chOff x="2498725" y="3022600"/>
              <a:chExt cx="203200" cy="407432"/>
            </a:xfrm>
          </p:grpSpPr>
          <p:pic>
            <p:nvPicPr>
              <p:cNvPr id="92" name="Picture 3"/>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97150" y="30226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3" name="92 CuadroTexto"/>
              <p:cNvSpPr txBox="1"/>
              <p:nvPr/>
            </p:nvSpPr>
            <p:spPr>
              <a:xfrm>
                <a:off x="2498725" y="3060700"/>
                <a:ext cx="197170" cy="369332"/>
              </a:xfrm>
              <a:prstGeom prst="rect">
                <a:avLst/>
              </a:prstGeom>
              <a:noFill/>
            </p:spPr>
            <p:txBody>
              <a:bodyPr wrap="none" lIns="0" tIns="0" rIns="0" bIns="0" rtlCol="0">
                <a:spAutoFit/>
              </a:bodyPr>
              <a:lstStyle/>
              <a:p>
                <a:r>
                  <a:rPr lang="es-ES" sz="2400" dirty="0" smtClean="0"/>
                  <a:t>H</a:t>
                </a:r>
                <a:endParaRPr lang="es-ES" sz="2400" dirty="0"/>
              </a:p>
            </p:txBody>
          </p:sp>
        </p:grpSp>
        <p:grpSp>
          <p:nvGrpSpPr>
            <p:cNvPr id="94" name="93 Grupo"/>
            <p:cNvGrpSpPr/>
            <p:nvPr/>
          </p:nvGrpSpPr>
          <p:grpSpPr>
            <a:xfrm>
              <a:off x="5334000" y="5356225"/>
              <a:ext cx="336870" cy="369332"/>
              <a:chOff x="2263775" y="3203575"/>
              <a:chExt cx="336870" cy="369332"/>
            </a:xfrm>
          </p:grpSpPr>
          <p:pic>
            <p:nvPicPr>
              <p:cNvPr id="95" name="Picture 3"/>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63775" y="341312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6" name="95 CuadroTexto"/>
              <p:cNvSpPr txBox="1"/>
              <p:nvPr/>
            </p:nvSpPr>
            <p:spPr>
              <a:xfrm>
                <a:off x="2403475" y="3203575"/>
                <a:ext cx="197170" cy="369332"/>
              </a:xfrm>
              <a:prstGeom prst="rect">
                <a:avLst/>
              </a:prstGeom>
              <a:noFill/>
            </p:spPr>
            <p:txBody>
              <a:bodyPr wrap="none" lIns="0" tIns="0" rIns="0" bIns="0" rtlCol="0">
                <a:spAutoFit/>
              </a:bodyPr>
              <a:lstStyle/>
              <a:p>
                <a:r>
                  <a:rPr lang="es-ES" sz="2400" dirty="0" smtClean="0"/>
                  <a:t>H</a:t>
                </a:r>
                <a:endParaRPr lang="es-ES" sz="2400" dirty="0"/>
              </a:p>
            </p:txBody>
          </p:sp>
        </p:grpSp>
      </p:grpSp>
      <p:sp>
        <p:nvSpPr>
          <p:cNvPr id="100" name="99 CuadroTexto"/>
          <p:cNvSpPr txBox="1"/>
          <p:nvPr/>
        </p:nvSpPr>
        <p:spPr>
          <a:xfrm>
            <a:off x="5070475" y="5461000"/>
            <a:ext cx="306494" cy="369332"/>
          </a:xfrm>
          <a:prstGeom prst="rect">
            <a:avLst/>
          </a:prstGeom>
          <a:noFill/>
        </p:spPr>
        <p:txBody>
          <a:bodyPr wrap="none" rtlCol="0">
            <a:spAutoFit/>
          </a:bodyPr>
          <a:lstStyle/>
          <a:p>
            <a:r>
              <a:rPr lang="es-ES" dirty="0" smtClean="0"/>
              <a:t>o</a:t>
            </a:r>
            <a:endParaRPr lang="es-ES" dirty="0"/>
          </a:p>
        </p:txBody>
      </p:sp>
      <p:sp>
        <p:nvSpPr>
          <p:cNvPr id="114" name="113 CuadroTexto"/>
          <p:cNvSpPr txBox="1"/>
          <p:nvPr/>
        </p:nvSpPr>
        <p:spPr>
          <a:xfrm>
            <a:off x="5724525" y="3333750"/>
            <a:ext cx="306494" cy="369332"/>
          </a:xfrm>
          <a:prstGeom prst="rect">
            <a:avLst/>
          </a:prstGeom>
          <a:noFill/>
        </p:spPr>
        <p:txBody>
          <a:bodyPr wrap="none" rtlCol="0">
            <a:spAutoFit/>
          </a:bodyPr>
          <a:lstStyle/>
          <a:p>
            <a:r>
              <a:rPr lang="es-ES" dirty="0" smtClean="0"/>
              <a:t>o</a:t>
            </a:r>
            <a:endParaRPr lang="es-ES" dirty="0"/>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35800" y="5354639"/>
            <a:ext cx="1208902" cy="931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2" name="11 Grupo"/>
          <p:cNvGrpSpPr/>
          <p:nvPr/>
        </p:nvGrpSpPr>
        <p:grpSpPr>
          <a:xfrm>
            <a:off x="6296025" y="3305175"/>
            <a:ext cx="863920" cy="686832"/>
            <a:chOff x="6296025" y="3305175"/>
            <a:chExt cx="863920" cy="686832"/>
          </a:xfrm>
        </p:grpSpPr>
        <p:grpSp>
          <p:nvGrpSpPr>
            <p:cNvPr id="4" name="3 Grupo"/>
            <p:cNvGrpSpPr/>
            <p:nvPr/>
          </p:nvGrpSpPr>
          <p:grpSpPr>
            <a:xfrm>
              <a:off x="6296025" y="3305175"/>
              <a:ext cx="863920" cy="686832"/>
              <a:chOff x="6143625" y="3495675"/>
              <a:chExt cx="863920" cy="686832"/>
            </a:xfrm>
          </p:grpSpPr>
          <p:sp>
            <p:nvSpPr>
              <p:cNvPr id="54" name="53 CuadroTexto"/>
              <p:cNvSpPr txBox="1"/>
              <p:nvPr/>
            </p:nvSpPr>
            <p:spPr>
              <a:xfrm>
                <a:off x="6457950" y="3495675"/>
                <a:ext cx="198772" cy="369332"/>
              </a:xfrm>
              <a:prstGeom prst="rect">
                <a:avLst/>
              </a:prstGeom>
              <a:noFill/>
            </p:spPr>
            <p:txBody>
              <a:bodyPr wrap="none" lIns="0" tIns="0" rIns="0" bIns="0" rtlCol="0">
                <a:spAutoFit/>
              </a:bodyPr>
              <a:lstStyle/>
              <a:p>
                <a:r>
                  <a:rPr lang="es-ES" sz="2400" dirty="0"/>
                  <a:t>O</a:t>
                </a:r>
              </a:p>
            </p:txBody>
          </p:sp>
          <p:cxnSp>
            <p:nvCxnSpPr>
              <p:cNvPr id="60" name="59 Conector recto"/>
              <p:cNvCxnSpPr/>
              <p:nvPr/>
            </p:nvCxnSpPr>
            <p:spPr>
              <a:xfrm rot="2040000" flipV="1">
                <a:off x="6638926" y="3848100"/>
                <a:ext cx="1524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60 Conector recto"/>
              <p:cNvCxnSpPr/>
              <p:nvPr/>
            </p:nvCxnSpPr>
            <p:spPr>
              <a:xfrm rot="19560000">
                <a:off x="6343650" y="3838575"/>
                <a:ext cx="1524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4" name="63 CuadroTexto"/>
              <p:cNvSpPr txBox="1"/>
              <p:nvPr/>
            </p:nvSpPr>
            <p:spPr>
              <a:xfrm>
                <a:off x="6143625" y="3803650"/>
                <a:ext cx="197170" cy="369332"/>
              </a:xfrm>
              <a:prstGeom prst="rect">
                <a:avLst/>
              </a:prstGeom>
              <a:noFill/>
            </p:spPr>
            <p:txBody>
              <a:bodyPr wrap="none" lIns="0" tIns="0" rIns="0" bIns="0" rtlCol="0">
                <a:spAutoFit/>
              </a:bodyPr>
              <a:lstStyle/>
              <a:p>
                <a:r>
                  <a:rPr lang="es-ES" sz="2400" dirty="0" smtClean="0"/>
                  <a:t>H</a:t>
                </a:r>
                <a:endParaRPr lang="es-ES" sz="2400" dirty="0"/>
              </a:p>
            </p:txBody>
          </p:sp>
          <p:sp>
            <p:nvSpPr>
              <p:cNvPr id="65" name="64 CuadroTexto"/>
              <p:cNvSpPr txBox="1"/>
              <p:nvPr/>
            </p:nvSpPr>
            <p:spPr>
              <a:xfrm>
                <a:off x="6810375" y="3813175"/>
                <a:ext cx="197170" cy="369332"/>
              </a:xfrm>
              <a:prstGeom prst="rect">
                <a:avLst/>
              </a:prstGeom>
              <a:noFill/>
            </p:spPr>
            <p:txBody>
              <a:bodyPr wrap="none" lIns="0" tIns="0" rIns="0" bIns="0" rtlCol="0">
                <a:spAutoFit/>
              </a:bodyPr>
              <a:lstStyle/>
              <a:p>
                <a:r>
                  <a:rPr lang="es-ES" sz="2400" dirty="0" smtClean="0"/>
                  <a:t>H</a:t>
                </a:r>
                <a:endParaRPr lang="es-ES" sz="2400" dirty="0"/>
              </a:p>
            </p:txBody>
          </p:sp>
        </p:grpSp>
        <p:cxnSp>
          <p:nvCxnSpPr>
            <p:cNvPr id="97" name="96 Conector recto"/>
            <p:cNvCxnSpPr/>
            <p:nvPr/>
          </p:nvCxnSpPr>
          <p:spPr>
            <a:xfrm rot="1920000" flipV="1">
              <a:off x="6715125" y="3371851"/>
              <a:ext cx="1524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97 Conector recto"/>
            <p:cNvCxnSpPr/>
            <p:nvPr/>
          </p:nvCxnSpPr>
          <p:spPr>
            <a:xfrm rot="19680000">
              <a:off x="6537326" y="3371850"/>
              <a:ext cx="1524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 name="9 Grupo"/>
          <p:cNvGrpSpPr/>
          <p:nvPr/>
        </p:nvGrpSpPr>
        <p:grpSpPr>
          <a:xfrm>
            <a:off x="5613400" y="5508625"/>
            <a:ext cx="940120" cy="782082"/>
            <a:chOff x="5613400" y="5508625"/>
            <a:chExt cx="940120" cy="782082"/>
          </a:xfrm>
        </p:grpSpPr>
        <p:grpSp>
          <p:nvGrpSpPr>
            <p:cNvPr id="8" name="7 Grupo"/>
            <p:cNvGrpSpPr/>
            <p:nvPr/>
          </p:nvGrpSpPr>
          <p:grpSpPr>
            <a:xfrm>
              <a:off x="5613400" y="5508625"/>
              <a:ext cx="940120" cy="782082"/>
              <a:chOff x="6477000" y="5391150"/>
              <a:chExt cx="940120" cy="782082"/>
            </a:xfrm>
          </p:grpSpPr>
          <p:grpSp>
            <p:nvGrpSpPr>
              <p:cNvPr id="101" name="100 Grupo"/>
              <p:cNvGrpSpPr/>
              <p:nvPr/>
            </p:nvGrpSpPr>
            <p:grpSpPr>
              <a:xfrm>
                <a:off x="6477000" y="5391150"/>
                <a:ext cx="940120" cy="572532"/>
                <a:chOff x="6105525" y="3495675"/>
                <a:chExt cx="940120" cy="572532"/>
              </a:xfrm>
            </p:grpSpPr>
            <p:sp>
              <p:nvSpPr>
                <p:cNvPr id="108" name="107 CuadroTexto"/>
                <p:cNvSpPr txBox="1"/>
                <p:nvPr/>
              </p:nvSpPr>
              <p:spPr>
                <a:xfrm>
                  <a:off x="6457950" y="3495675"/>
                  <a:ext cx="200376" cy="369332"/>
                </a:xfrm>
                <a:prstGeom prst="rect">
                  <a:avLst/>
                </a:prstGeom>
                <a:noFill/>
              </p:spPr>
              <p:txBody>
                <a:bodyPr wrap="none" lIns="0" tIns="0" rIns="0" bIns="0" rtlCol="0">
                  <a:spAutoFit/>
                </a:bodyPr>
                <a:lstStyle/>
                <a:p>
                  <a:r>
                    <a:rPr lang="es-ES" sz="2400" dirty="0" smtClean="0"/>
                    <a:t>N</a:t>
                  </a:r>
                  <a:endParaRPr lang="es-ES" sz="2400" dirty="0"/>
                </a:p>
              </p:txBody>
            </p:sp>
            <p:cxnSp>
              <p:nvCxnSpPr>
                <p:cNvPr id="103" name="102 Conector recto"/>
                <p:cNvCxnSpPr/>
                <p:nvPr/>
              </p:nvCxnSpPr>
              <p:spPr>
                <a:xfrm rot="1320000" flipV="1">
                  <a:off x="6657975" y="3819525"/>
                  <a:ext cx="1524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103 Conector recto"/>
                <p:cNvCxnSpPr/>
                <p:nvPr/>
              </p:nvCxnSpPr>
              <p:spPr>
                <a:xfrm rot="20280000">
                  <a:off x="6305551" y="3819524"/>
                  <a:ext cx="1524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5" name="104 CuadroTexto"/>
                <p:cNvSpPr txBox="1"/>
                <p:nvPr/>
              </p:nvSpPr>
              <p:spPr>
                <a:xfrm>
                  <a:off x="6105525" y="3689350"/>
                  <a:ext cx="197170" cy="369332"/>
                </a:xfrm>
                <a:prstGeom prst="rect">
                  <a:avLst/>
                </a:prstGeom>
                <a:noFill/>
              </p:spPr>
              <p:txBody>
                <a:bodyPr wrap="none" lIns="0" tIns="0" rIns="0" bIns="0" rtlCol="0">
                  <a:spAutoFit/>
                </a:bodyPr>
                <a:lstStyle/>
                <a:p>
                  <a:r>
                    <a:rPr lang="es-ES" sz="2400" dirty="0" smtClean="0"/>
                    <a:t>H</a:t>
                  </a:r>
                  <a:endParaRPr lang="es-ES" sz="2400" dirty="0"/>
                </a:p>
              </p:txBody>
            </p:sp>
            <p:sp>
              <p:nvSpPr>
                <p:cNvPr id="106" name="105 CuadroTexto"/>
                <p:cNvSpPr txBox="1"/>
                <p:nvPr/>
              </p:nvSpPr>
              <p:spPr>
                <a:xfrm>
                  <a:off x="6848475" y="3698875"/>
                  <a:ext cx="197170" cy="369332"/>
                </a:xfrm>
                <a:prstGeom prst="rect">
                  <a:avLst/>
                </a:prstGeom>
                <a:noFill/>
              </p:spPr>
              <p:txBody>
                <a:bodyPr wrap="none" lIns="0" tIns="0" rIns="0" bIns="0" rtlCol="0">
                  <a:spAutoFit/>
                </a:bodyPr>
                <a:lstStyle/>
                <a:p>
                  <a:r>
                    <a:rPr lang="es-ES" sz="2400" dirty="0" smtClean="0"/>
                    <a:t>H</a:t>
                  </a:r>
                  <a:endParaRPr lang="es-ES" sz="2400" dirty="0"/>
                </a:p>
              </p:txBody>
            </p:sp>
          </p:grpSp>
          <p:cxnSp>
            <p:nvCxnSpPr>
              <p:cNvPr id="112" name="111 Conector recto"/>
              <p:cNvCxnSpPr/>
              <p:nvPr/>
            </p:nvCxnSpPr>
            <p:spPr>
              <a:xfrm rot="17160000">
                <a:off x="6810375" y="5781675"/>
                <a:ext cx="1524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13" name="112 CuadroTexto"/>
              <p:cNvSpPr txBox="1"/>
              <p:nvPr/>
            </p:nvSpPr>
            <p:spPr>
              <a:xfrm>
                <a:off x="6762750" y="5803900"/>
                <a:ext cx="197170" cy="369332"/>
              </a:xfrm>
              <a:prstGeom prst="rect">
                <a:avLst/>
              </a:prstGeom>
              <a:noFill/>
            </p:spPr>
            <p:txBody>
              <a:bodyPr wrap="none" lIns="0" tIns="0" rIns="0" bIns="0" rtlCol="0">
                <a:spAutoFit/>
              </a:bodyPr>
              <a:lstStyle/>
              <a:p>
                <a:r>
                  <a:rPr lang="es-ES" sz="2400" dirty="0" smtClean="0"/>
                  <a:t>H</a:t>
                </a:r>
                <a:endParaRPr lang="es-ES" sz="2400" dirty="0"/>
              </a:p>
            </p:txBody>
          </p:sp>
        </p:grpSp>
        <p:cxnSp>
          <p:nvCxnSpPr>
            <p:cNvPr id="109" name="108 Conector recto"/>
            <p:cNvCxnSpPr/>
            <p:nvPr/>
          </p:nvCxnSpPr>
          <p:spPr>
            <a:xfrm flipV="1">
              <a:off x="5975350" y="5524500"/>
              <a:ext cx="1524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9" name="98 CuadroTexto"/>
          <p:cNvSpPr txBox="1"/>
          <p:nvPr/>
        </p:nvSpPr>
        <p:spPr>
          <a:xfrm>
            <a:off x="1828800" y="381001"/>
            <a:ext cx="55372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3</a:t>
            </a:r>
            <a:r>
              <a:rPr lang="es-ES" b="1" dirty="0" smtClean="0">
                <a:solidFill>
                  <a:srgbClr val="C00000"/>
                </a:solidFill>
                <a:latin typeface="+mj-lt"/>
              </a:rPr>
              <a:t> Enlace covalente</a:t>
            </a:r>
            <a:endParaRPr lang="es-ES" b="1" dirty="0">
              <a:solidFill>
                <a:srgbClr val="C00000"/>
              </a:solidFill>
              <a:latin typeface="+mj-lt"/>
            </a:endParaRPr>
          </a:p>
        </p:txBody>
      </p:sp>
      <p:sp>
        <p:nvSpPr>
          <p:cNvPr id="102"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16</a:t>
            </a:fld>
            <a:endParaRPr lang="es-ES" dirty="0">
              <a:solidFill>
                <a:schemeClr val="accent6">
                  <a:lumMod val="50000"/>
                </a:schemeClr>
              </a:solidFill>
              <a:latin typeface="+mj-lt"/>
            </a:endParaRPr>
          </a:p>
        </p:txBody>
      </p:sp>
      <p:sp>
        <p:nvSpPr>
          <p:cNvPr id="107" name="106 CuadroTexto"/>
          <p:cNvSpPr txBox="1"/>
          <p:nvPr/>
        </p:nvSpPr>
        <p:spPr>
          <a:xfrm>
            <a:off x="1841500" y="109182"/>
            <a:ext cx="5499100" cy="284518"/>
          </a:xfrm>
          <a:prstGeom prst="rect">
            <a:avLst/>
          </a:prstGeom>
          <a:noFill/>
        </p:spPr>
        <p:txBody>
          <a:bodyPr wrap="square" lIns="0" tIns="0" rIns="0" bIns="0" rtlCol="0">
            <a:spAutoFit/>
          </a:bodyPr>
          <a:lstStyle/>
          <a:p>
            <a:pPr algn="ctr"/>
            <a:r>
              <a:rPr lang="es-ES" b="1" dirty="0" smtClean="0">
                <a:solidFill>
                  <a:schemeClr val="accent1">
                    <a:lumMod val="75000"/>
                  </a:schemeClr>
                </a:solidFill>
              </a:rPr>
              <a:t>VI. EL ENLACE QUÍMICO</a:t>
            </a:r>
            <a:endParaRPr lang="es-ES" b="1" dirty="0">
              <a:solidFill>
                <a:schemeClr val="accent1">
                  <a:lumMod val="75000"/>
                </a:schemeClr>
              </a:solidFill>
            </a:endParaRPr>
          </a:p>
        </p:txBody>
      </p:sp>
    </p:spTree>
    <p:extLst>
      <p:ext uri="{BB962C8B-B14F-4D97-AF65-F5344CB8AC3E}">
        <p14:creationId xmlns:p14="http://schemas.microsoft.com/office/powerpoint/2010/main" val="55458458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grpId="1" nodeType="clickEffect">
                                  <p:stCondLst>
                                    <p:cond delay="0"/>
                                  </p:stCondLst>
                                  <p:childTnLst>
                                    <p:anim calcmode="lin" valueType="num">
                                      <p:cBhvr additive="base">
                                        <p:cTn id="12" dur="500"/>
                                        <p:tgtEl>
                                          <p:spTgt spid="11"/>
                                        </p:tgtEl>
                                        <p:attrNameLst>
                                          <p:attrName>ppt_x</p:attrName>
                                        </p:attrNameLst>
                                      </p:cBhvr>
                                      <p:tavLst>
                                        <p:tav tm="0">
                                          <p:val>
                                            <p:strVal val="ppt_x"/>
                                          </p:val>
                                        </p:tav>
                                        <p:tav tm="100000">
                                          <p:val>
                                            <p:strVal val="ppt_x"/>
                                          </p:val>
                                        </p:tav>
                                      </p:tavLst>
                                    </p:anim>
                                    <p:anim calcmode="lin" valueType="num">
                                      <p:cBhvr additive="base">
                                        <p:cTn id="13" dur="500"/>
                                        <p:tgtEl>
                                          <p:spTgt spid="11"/>
                                        </p:tgtEl>
                                        <p:attrNameLst>
                                          <p:attrName>ppt_y</p:attrName>
                                        </p:attrNameLst>
                                      </p:cBhvr>
                                      <p:tavLst>
                                        <p:tav tm="0">
                                          <p:val>
                                            <p:strVal val="ppt_y"/>
                                          </p:val>
                                        </p:tav>
                                        <p:tav tm="100000">
                                          <p:val>
                                            <p:strVal val="1+ppt_h/2"/>
                                          </p:val>
                                        </p:tav>
                                      </p:tavLst>
                                    </p:anim>
                                    <p:set>
                                      <p:cBhvr>
                                        <p:cTn id="14" dur="1" fill="hold">
                                          <p:stCondLst>
                                            <p:cond delay="499"/>
                                          </p:stCondLst>
                                        </p:cTn>
                                        <p:tgtEl>
                                          <p:spTgt spid="11"/>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9" presetClass="entr" presetSubtype="0" fill="hold" grpId="1" nodeType="clickEffect">
                                  <p:stCondLst>
                                    <p:cond delay="0"/>
                                  </p:stCondLst>
                                  <p:childTnLst>
                                    <p:set>
                                      <p:cBhvr>
                                        <p:cTn id="18" dur="1" fill="hold">
                                          <p:stCondLst>
                                            <p:cond delay="0"/>
                                          </p:stCondLst>
                                        </p:cTn>
                                        <p:tgtEl>
                                          <p:spTgt spid="66"/>
                                        </p:tgtEl>
                                        <p:attrNameLst>
                                          <p:attrName>style.visibility</p:attrName>
                                        </p:attrNameLst>
                                      </p:cBhvr>
                                      <p:to>
                                        <p:strVal val="visible"/>
                                      </p:to>
                                    </p:set>
                                    <p:anim calcmode="lin" valueType="num">
                                      <p:cBhvr>
                                        <p:cTn id="19" dur="1000" fill="hold"/>
                                        <p:tgtEl>
                                          <p:spTgt spid="66"/>
                                        </p:tgtEl>
                                        <p:attrNameLst>
                                          <p:attrName>ppt_x</p:attrName>
                                        </p:attrNameLst>
                                      </p:cBhvr>
                                      <p:tavLst>
                                        <p:tav tm="0">
                                          <p:val>
                                            <p:strVal val="#ppt_x-.2"/>
                                          </p:val>
                                        </p:tav>
                                        <p:tav tm="100000">
                                          <p:val>
                                            <p:strVal val="#ppt_x"/>
                                          </p:val>
                                        </p:tav>
                                      </p:tavLst>
                                    </p:anim>
                                    <p:anim calcmode="lin" valueType="num">
                                      <p:cBhvr>
                                        <p:cTn id="20" dur="1000" fill="hold"/>
                                        <p:tgtEl>
                                          <p:spTgt spid="66"/>
                                        </p:tgtEl>
                                        <p:attrNameLst>
                                          <p:attrName>ppt_y</p:attrName>
                                        </p:attrNameLst>
                                      </p:cBhvr>
                                      <p:tavLst>
                                        <p:tav tm="0">
                                          <p:val>
                                            <p:strVal val="#ppt_y"/>
                                          </p:val>
                                        </p:tav>
                                        <p:tav tm="100000">
                                          <p:val>
                                            <p:strVal val="#ppt_y"/>
                                          </p:val>
                                        </p:tav>
                                      </p:tavLst>
                                    </p:anim>
                                    <p:animEffect transition="in" filter="wipe(right)" prLst="gradientSize: 0.1">
                                      <p:cBhvr>
                                        <p:cTn id="21" dur="1000"/>
                                        <p:tgtEl>
                                          <p:spTgt spid="66"/>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xit" presetSubtype="4" fill="hold" grpId="0" nodeType="clickEffect">
                                  <p:stCondLst>
                                    <p:cond delay="0"/>
                                  </p:stCondLst>
                                  <p:childTnLst>
                                    <p:anim calcmode="lin" valueType="num">
                                      <p:cBhvr additive="base">
                                        <p:cTn id="25" dur="500"/>
                                        <p:tgtEl>
                                          <p:spTgt spid="66"/>
                                        </p:tgtEl>
                                        <p:attrNameLst>
                                          <p:attrName>ppt_x</p:attrName>
                                        </p:attrNameLst>
                                      </p:cBhvr>
                                      <p:tavLst>
                                        <p:tav tm="0">
                                          <p:val>
                                            <p:strVal val="ppt_x"/>
                                          </p:val>
                                        </p:tav>
                                        <p:tav tm="100000">
                                          <p:val>
                                            <p:strVal val="ppt_x"/>
                                          </p:val>
                                        </p:tav>
                                      </p:tavLst>
                                    </p:anim>
                                    <p:anim calcmode="lin" valueType="num">
                                      <p:cBhvr additive="base">
                                        <p:cTn id="26" dur="500"/>
                                        <p:tgtEl>
                                          <p:spTgt spid="66"/>
                                        </p:tgtEl>
                                        <p:attrNameLst>
                                          <p:attrName>ppt_y</p:attrName>
                                        </p:attrNameLst>
                                      </p:cBhvr>
                                      <p:tavLst>
                                        <p:tav tm="0">
                                          <p:val>
                                            <p:strVal val="ppt_y"/>
                                          </p:val>
                                        </p:tav>
                                        <p:tav tm="100000">
                                          <p:val>
                                            <p:strVal val="1+ppt_h/2"/>
                                          </p:val>
                                        </p:tav>
                                      </p:tavLst>
                                    </p:anim>
                                    <p:set>
                                      <p:cBhvr>
                                        <p:cTn id="27" dur="1" fill="hold">
                                          <p:stCondLst>
                                            <p:cond delay="499"/>
                                          </p:stCondLst>
                                        </p:cTn>
                                        <p:tgtEl>
                                          <p:spTgt spid="6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66" grpId="0" animBg="1"/>
      <p:bldP spid="66" grpId="1"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CuadroTexto"/>
          <p:cNvSpPr txBox="1"/>
          <p:nvPr/>
        </p:nvSpPr>
        <p:spPr>
          <a:xfrm>
            <a:off x="355600" y="850900"/>
            <a:ext cx="4572000" cy="369332"/>
          </a:xfrm>
          <a:prstGeom prst="rect">
            <a:avLst/>
          </a:prstGeom>
          <a:noFill/>
        </p:spPr>
        <p:txBody>
          <a:bodyPr wrap="square" rtlCol="0">
            <a:spAutoFit/>
          </a:bodyPr>
          <a:lstStyle/>
          <a:p>
            <a:r>
              <a:rPr lang="es-ES" b="1" dirty="0" smtClean="0">
                <a:solidFill>
                  <a:srgbClr val="C00000"/>
                </a:solidFill>
              </a:rPr>
              <a:t>3.1. </a:t>
            </a:r>
            <a:r>
              <a:rPr lang="es-ES" b="1" dirty="0" smtClean="0">
                <a:solidFill>
                  <a:srgbClr val="00B050"/>
                </a:solidFill>
              </a:rPr>
              <a:t>Naturaleza del enlace covalente</a:t>
            </a:r>
            <a:endParaRPr lang="es-ES" b="1" dirty="0">
              <a:solidFill>
                <a:srgbClr val="00B050"/>
              </a:solidFill>
            </a:endParaRPr>
          </a:p>
        </p:txBody>
      </p:sp>
      <p:sp>
        <p:nvSpPr>
          <p:cNvPr id="6" name="5 CuadroTexto"/>
          <p:cNvSpPr txBox="1"/>
          <p:nvPr/>
        </p:nvSpPr>
        <p:spPr>
          <a:xfrm>
            <a:off x="361950" y="1292225"/>
            <a:ext cx="2133918" cy="369332"/>
          </a:xfrm>
          <a:prstGeom prst="rect">
            <a:avLst/>
          </a:prstGeom>
          <a:noFill/>
        </p:spPr>
        <p:txBody>
          <a:bodyPr wrap="none" rtlCol="0">
            <a:spAutoFit/>
          </a:bodyPr>
          <a:lstStyle/>
          <a:p>
            <a:r>
              <a:rPr lang="es-ES" b="1" dirty="0" smtClean="0">
                <a:solidFill>
                  <a:srgbClr val="C00000"/>
                </a:solidFill>
              </a:rPr>
              <a:t>Enlaces múltiples</a:t>
            </a:r>
            <a:endParaRPr lang="es-ES" b="1" dirty="0">
              <a:solidFill>
                <a:srgbClr val="C00000"/>
              </a:solidFill>
            </a:endParaRPr>
          </a:p>
        </p:txBody>
      </p:sp>
      <p:sp>
        <p:nvSpPr>
          <p:cNvPr id="98" name="Text Box 72"/>
          <p:cNvSpPr txBox="1">
            <a:spLocks noChangeArrowheads="1"/>
          </p:cNvSpPr>
          <p:nvPr/>
        </p:nvSpPr>
        <p:spPr bwMode="auto">
          <a:xfrm>
            <a:off x="457200" y="1881188"/>
            <a:ext cx="8229600" cy="1892826"/>
          </a:xfrm>
          <a:prstGeom prst="rect">
            <a:avLst/>
          </a:prstGeom>
          <a:solidFill>
            <a:srgbClr val="FFFF99"/>
          </a:solidFill>
          <a:ln>
            <a:noFill/>
          </a:ln>
          <a:effectLst>
            <a:outerShdw blurRad="50800" dist="38100" dir="18900000" algn="bl" rotWithShape="0">
              <a:prstClr val="black">
                <a:alpha val="40000"/>
              </a:prstClr>
            </a:outerShdw>
          </a:effectLst>
        </p:spPr>
        <p:txBody>
          <a:bodyPr wrap="square">
            <a:spAutoFit/>
          </a:bodyPr>
          <a:lstStyle>
            <a:lvl1pPr marL="441325" indent="-166688"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361950" indent="-361950" algn="just">
              <a:spcBef>
                <a:spcPct val="50000"/>
              </a:spcBef>
            </a:pPr>
            <a:r>
              <a:rPr lang="es-ES_tradnl" dirty="0" smtClean="0">
                <a:latin typeface="+mn-lt"/>
                <a:sym typeface="Wingdings"/>
              </a:rPr>
              <a:t>	</a:t>
            </a:r>
            <a:r>
              <a:rPr lang="es-ES_tradnl" dirty="0" smtClean="0">
                <a:latin typeface="+mn-lt"/>
              </a:rPr>
              <a:t>Cuando </a:t>
            </a:r>
            <a:r>
              <a:rPr lang="es-ES_tradnl" dirty="0">
                <a:latin typeface="+mn-lt"/>
              </a:rPr>
              <a:t>dos átomos comparten un par de electrones se forma un enlace </a:t>
            </a:r>
            <a:r>
              <a:rPr lang="es-ES_tradnl" b="1" dirty="0">
                <a:solidFill>
                  <a:srgbClr val="0000FF"/>
                </a:solidFill>
                <a:effectLst>
                  <a:outerShdw blurRad="38100" dist="38100" dir="2700000" algn="tl">
                    <a:srgbClr val="000000">
                      <a:alpha val="43137"/>
                    </a:srgbClr>
                  </a:outerShdw>
                </a:effectLst>
                <a:latin typeface="+mn-lt"/>
              </a:rPr>
              <a:t>simple</a:t>
            </a:r>
            <a:r>
              <a:rPr lang="es-ES_tradnl" dirty="0">
                <a:latin typeface="+mn-lt"/>
              </a:rPr>
              <a:t>.</a:t>
            </a:r>
          </a:p>
          <a:p>
            <a:pPr marL="361950" indent="-361950" algn="just">
              <a:spcBef>
                <a:spcPct val="50000"/>
              </a:spcBef>
            </a:pPr>
            <a:r>
              <a:rPr lang="es-ES_tradnl" dirty="0" smtClean="0">
                <a:latin typeface="+mn-lt"/>
                <a:sym typeface="Wingdings"/>
              </a:rPr>
              <a:t>	</a:t>
            </a:r>
            <a:r>
              <a:rPr lang="es-ES_tradnl" dirty="0" smtClean="0">
                <a:latin typeface="+mn-lt"/>
              </a:rPr>
              <a:t>Pero </a:t>
            </a:r>
            <a:r>
              <a:rPr lang="es-ES_tradnl" dirty="0">
                <a:latin typeface="+mn-lt"/>
              </a:rPr>
              <a:t>a veces, para cumplir la regla del octeto, es necesario compartir más de un par de electrones, formándose enlaces </a:t>
            </a:r>
            <a:r>
              <a:rPr lang="es-ES_tradnl" b="1" dirty="0">
                <a:solidFill>
                  <a:srgbClr val="0000FF"/>
                </a:solidFill>
                <a:effectLst>
                  <a:outerShdw blurRad="38100" dist="38100" dir="2700000" algn="tl">
                    <a:srgbClr val="000000">
                      <a:alpha val="43137"/>
                    </a:srgbClr>
                  </a:outerShdw>
                </a:effectLst>
                <a:latin typeface="+mn-lt"/>
              </a:rPr>
              <a:t>covalentes múltiples</a:t>
            </a:r>
            <a:r>
              <a:rPr lang="es-ES_tradnl" dirty="0">
                <a:solidFill>
                  <a:srgbClr val="0000FF"/>
                </a:solidFill>
                <a:latin typeface="+mn-lt"/>
              </a:rPr>
              <a:t>.</a:t>
            </a:r>
            <a:r>
              <a:rPr lang="es-ES_tradnl" dirty="0">
                <a:latin typeface="+mn-lt"/>
              </a:rPr>
              <a:t> Si se comparten dos pares de electrones se forma un enlace </a:t>
            </a:r>
            <a:r>
              <a:rPr lang="es-ES_tradnl" b="1" dirty="0">
                <a:solidFill>
                  <a:srgbClr val="0000FF"/>
                </a:solidFill>
                <a:effectLst>
                  <a:outerShdw blurRad="38100" dist="38100" dir="2700000" algn="tl">
                    <a:srgbClr val="000000">
                      <a:alpha val="43137"/>
                    </a:srgbClr>
                  </a:outerShdw>
                </a:effectLst>
                <a:latin typeface="+mn-lt"/>
              </a:rPr>
              <a:t>doble</a:t>
            </a:r>
            <a:r>
              <a:rPr lang="es-ES_tradnl" dirty="0">
                <a:latin typeface="+mn-lt"/>
              </a:rPr>
              <a:t> y si se comparten tres, </a:t>
            </a:r>
            <a:r>
              <a:rPr lang="es-ES_tradnl" b="1" dirty="0">
                <a:solidFill>
                  <a:srgbClr val="0000FF"/>
                </a:solidFill>
                <a:effectLst>
                  <a:outerShdw blurRad="38100" dist="38100" dir="2700000" algn="tl">
                    <a:srgbClr val="000000">
                      <a:alpha val="43137"/>
                    </a:srgbClr>
                  </a:outerShdw>
                </a:effectLst>
                <a:latin typeface="+mn-lt"/>
              </a:rPr>
              <a:t>triple</a:t>
            </a:r>
            <a:r>
              <a:rPr lang="es-ES_tradnl" dirty="0">
                <a:latin typeface="+mn-lt"/>
              </a:rPr>
              <a:t>.</a:t>
            </a:r>
          </a:p>
        </p:txBody>
      </p:sp>
      <p:grpSp>
        <p:nvGrpSpPr>
          <p:cNvPr id="99" name="98 Grupo"/>
          <p:cNvGrpSpPr/>
          <p:nvPr/>
        </p:nvGrpSpPr>
        <p:grpSpPr>
          <a:xfrm>
            <a:off x="1930400" y="4203700"/>
            <a:ext cx="339725" cy="473075"/>
            <a:chOff x="2260600" y="5181600"/>
            <a:chExt cx="339725" cy="473075"/>
          </a:xfrm>
        </p:grpSpPr>
        <p:pic>
          <p:nvPicPr>
            <p:cNvPr id="109"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492375" y="54229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1" name="110 CuadroTexto"/>
            <p:cNvSpPr txBox="1"/>
            <p:nvPr/>
          </p:nvSpPr>
          <p:spPr>
            <a:xfrm>
              <a:off x="2273300" y="5222875"/>
              <a:ext cx="198772" cy="369332"/>
            </a:xfrm>
            <a:prstGeom prst="rect">
              <a:avLst/>
            </a:prstGeom>
            <a:noFill/>
          </p:spPr>
          <p:txBody>
            <a:bodyPr wrap="none" lIns="0" tIns="0" rIns="0" bIns="0" rtlCol="0">
              <a:spAutoFit/>
            </a:bodyPr>
            <a:lstStyle/>
            <a:p>
              <a:r>
                <a:rPr lang="es-ES" sz="2400" dirty="0"/>
                <a:t>O</a:t>
              </a:r>
            </a:p>
          </p:txBody>
        </p:sp>
        <p:pic>
          <p:nvPicPr>
            <p:cNvPr id="114"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374900" y="55435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5"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260600" y="51816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6"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381250" y="51879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7"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260600" y="55499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8"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495550" y="53213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27" name="126 Más"/>
          <p:cNvSpPr/>
          <p:nvPr/>
        </p:nvSpPr>
        <p:spPr>
          <a:xfrm>
            <a:off x="2352675" y="4298950"/>
            <a:ext cx="279400" cy="279400"/>
          </a:xfrm>
          <a:prstGeom prst="mathPlus">
            <a:avLst>
              <a:gd name="adj1" fmla="val 11044"/>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128" name="127 Grupo"/>
          <p:cNvGrpSpPr/>
          <p:nvPr/>
        </p:nvGrpSpPr>
        <p:grpSpPr>
          <a:xfrm>
            <a:off x="2733675" y="4213225"/>
            <a:ext cx="355600" cy="473075"/>
            <a:chOff x="2130425" y="5181600"/>
            <a:chExt cx="355600" cy="473075"/>
          </a:xfrm>
        </p:grpSpPr>
        <p:pic>
          <p:nvPicPr>
            <p:cNvPr id="129"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130425" y="53086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0" name="129 CuadroTexto"/>
            <p:cNvSpPr txBox="1"/>
            <p:nvPr/>
          </p:nvSpPr>
          <p:spPr>
            <a:xfrm>
              <a:off x="2273300" y="5222875"/>
              <a:ext cx="198772" cy="369332"/>
            </a:xfrm>
            <a:prstGeom prst="rect">
              <a:avLst/>
            </a:prstGeom>
            <a:noFill/>
          </p:spPr>
          <p:txBody>
            <a:bodyPr wrap="none" lIns="0" tIns="0" rIns="0" bIns="0" rtlCol="0">
              <a:spAutoFit/>
            </a:bodyPr>
            <a:lstStyle/>
            <a:p>
              <a:r>
                <a:rPr lang="es-ES" sz="2400" dirty="0"/>
                <a:t>O</a:t>
              </a:r>
            </a:p>
          </p:txBody>
        </p:sp>
        <p:pic>
          <p:nvPicPr>
            <p:cNvPr id="131"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374900" y="55435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2"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260600" y="51816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381250" y="51879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4"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260600" y="55499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5"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133600" y="54165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cxnSp>
        <p:nvCxnSpPr>
          <p:cNvPr id="136" name="135 Conector recto de flecha"/>
          <p:cNvCxnSpPr/>
          <p:nvPr/>
        </p:nvCxnSpPr>
        <p:spPr>
          <a:xfrm>
            <a:off x="3359150" y="4435475"/>
            <a:ext cx="561975" cy="0"/>
          </a:xfrm>
          <a:prstGeom prst="straightConnector1">
            <a:avLst/>
          </a:prstGeom>
          <a:ln w="28575">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12" name="11 Grupo"/>
          <p:cNvGrpSpPr/>
          <p:nvPr/>
        </p:nvGrpSpPr>
        <p:grpSpPr>
          <a:xfrm>
            <a:off x="4159250" y="4222750"/>
            <a:ext cx="701675" cy="482600"/>
            <a:chOff x="4978400" y="4006850"/>
            <a:chExt cx="701675" cy="482600"/>
          </a:xfrm>
        </p:grpSpPr>
        <p:grpSp>
          <p:nvGrpSpPr>
            <p:cNvPr id="137" name="136 Grupo"/>
            <p:cNvGrpSpPr/>
            <p:nvPr/>
          </p:nvGrpSpPr>
          <p:grpSpPr>
            <a:xfrm>
              <a:off x="4978400" y="4006850"/>
              <a:ext cx="339725" cy="473075"/>
              <a:chOff x="2260600" y="5181600"/>
              <a:chExt cx="339725" cy="473075"/>
            </a:xfrm>
          </p:grpSpPr>
          <p:pic>
            <p:nvPicPr>
              <p:cNvPr id="138"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492375" y="54229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9" name="138 CuadroTexto"/>
              <p:cNvSpPr txBox="1"/>
              <p:nvPr/>
            </p:nvSpPr>
            <p:spPr>
              <a:xfrm>
                <a:off x="2273300" y="5222875"/>
                <a:ext cx="198772" cy="369332"/>
              </a:xfrm>
              <a:prstGeom prst="rect">
                <a:avLst/>
              </a:prstGeom>
              <a:noFill/>
            </p:spPr>
            <p:txBody>
              <a:bodyPr wrap="none" lIns="0" tIns="0" rIns="0" bIns="0" rtlCol="0">
                <a:spAutoFit/>
              </a:bodyPr>
              <a:lstStyle/>
              <a:p>
                <a:r>
                  <a:rPr lang="es-ES" sz="2400" dirty="0"/>
                  <a:t>O</a:t>
                </a:r>
              </a:p>
            </p:txBody>
          </p:sp>
          <p:pic>
            <p:nvPicPr>
              <p:cNvPr id="140"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374900" y="55435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1"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260600" y="51816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2"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381250" y="51879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260600" y="55499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4"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495550" y="53213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45" name="144 Grupo"/>
            <p:cNvGrpSpPr/>
            <p:nvPr/>
          </p:nvGrpSpPr>
          <p:grpSpPr>
            <a:xfrm>
              <a:off x="5324475" y="4016375"/>
              <a:ext cx="355600" cy="473075"/>
              <a:chOff x="2130425" y="5181600"/>
              <a:chExt cx="355600" cy="473075"/>
            </a:xfrm>
          </p:grpSpPr>
          <p:pic>
            <p:nvPicPr>
              <p:cNvPr id="146"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130425" y="53086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7" name="146 CuadroTexto"/>
              <p:cNvSpPr txBox="1"/>
              <p:nvPr/>
            </p:nvSpPr>
            <p:spPr>
              <a:xfrm>
                <a:off x="2273300" y="5222875"/>
                <a:ext cx="198772" cy="369332"/>
              </a:xfrm>
              <a:prstGeom prst="rect">
                <a:avLst/>
              </a:prstGeom>
              <a:noFill/>
            </p:spPr>
            <p:txBody>
              <a:bodyPr wrap="none" lIns="0" tIns="0" rIns="0" bIns="0" rtlCol="0">
                <a:spAutoFit/>
              </a:bodyPr>
              <a:lstStyle/>
              <a:p>
                <a:r>
                  <a:rPr lang="es-ES" sz="2400" dirty="0"/>
                  <a:t>O</a:t>
                </a:r>
              </a:p>
            </p:txBody>
          </p:sp>
          <p:pic>
            <p:nvPicPr>
              <p:cNvPr id="148"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374900" y="55435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9"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260600" y="51816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0"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381250" y="51879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1"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260600" y="55499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2"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133600" y="54165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sp>
        <p:nvSpPr>
          <p:cNvPr id="180" name="179 CuadroTexto"/>
          <p:cNvSpPr txBox="1"/>
          <p:nvPr/>
        </p:nvSpPr>
        <p:spPr>
          <a:xfrm>
            <a:off x="5057775" y="4244975"/>
            <a:ext cx="306494" cy="369332"/>
          </a:xfrm>
          <a:prstGeom prst="rect">
            <a:avLst/>
          </a:prstGeom>
          <a:noFill/>
        </p:spPr>
        <p:txBody>
          <a:bodyPr wrap="none" rtlCol="0">
            <a:spAutoFit/>
          </a:bodyPr>
          <a:lstStyle/>
          <a:p>
            <a:r>
              <a:rPr lang="es-ES" dirty="0" smtClean="0"/>
              <a:t>o</a:t>
            </a:r>
            <a:endParaRPr lang="es-ES" dirty="0"/>
          </a:p>
        </p:txBody>
      </p:sp>
      <p:sp>
        <p:nvSpPr>
          <p:cNvPr id="14" name="13 CuadroTexto"/>
          <p:cNvSpPr txBox="1"/>
          <p:nvPr/>
        </p:nvSpPr>
        <p:spPr>
          <a:xfrm>
            <a:off x="6581775" y="4216400"/>
            <a:ext cx="1449436" cy="369332"/>
          </a:xfrm>
          <a:prstGeom prst="rect">
            <a:avLst/>
          </a:prstGeom>
          <a:noFill/>
        </p:spPr>
        <p:txBody>
          <a:bodyPr wrap="none" rtlCol="0">
            <a:spAutoFit/>
          </a:bodyPr>
          <a:lstStyle/>
          <a:p>
            <a:r>
              <a:rPr lang="es-ES" dirty="0">
                <a:solidFill>
                  <a:srgbClr val="FF0000"/>
                </a:solidFill>
              </a:rPr>
              <a:t>e</a:t>
            </a:r>
            <a:r>
              <a:rPr lang="es-ES" dirty="0" smtClean="0">
                <a:solidFill>
                  <a:srgbClr val="FF0000"/>
                </a:solidFill>
              </a:rPr>
              <a:t>nlace doble</a:t>
            </a:r>
            <a:endParaRPr lang="es-ES" dirty="0">
              <a:solidFill>
                <a:srgbClr val="FF0000"/>
              </a:solidFill>
            </a:endParaRPr>
          </a:p>
        </p:txBody>
      </p:sp>
      <p:grpSp>
        <p:nvGrpSpPr>
          <p:cNvPr id="191" name="190 Grupo"/>
          <p:cNvGrpSpPr/>
          <p:nvPr/>
        </p:nvGrpSpPr>
        <p:grpSpPr>
          <a:xfrm>
            <a:off x="1800225" y="5257800"/>
            <a:ext cx="460375" cy="476250"/>
            <a:chOff x="2139950" y="5178425"/>
            <a:chExt cx="460375" cy="476250"/>
          </a:xfrm>
        </p:grpSpPr>
        <p:pic>
          <p:nvPicPr>
            <p:cNvPr id="192"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139950" y="533717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3" name="192 CuadroTexto"/>
            <p:cNvSpPr txBox="1"/>
            <p:nvPr/>
          </p:nvSpPr>
          <p:spPr>
            <a:xfrm>
              <a:off x="2273300" y="5222875"/>
              <a:ext cx="200376" cy="369332"/>
            </a:xfrm>
            <a:prstGeom prst="rect">
              <a:avLst/>
            </a:prstGeom>
            <a:noFill/>
          </p:spPr>
          <p:txBody>
            <a:bodyPr wrap="none" lIns="0" tIns="0" rIns="0" bIns="0" rtlCol="0">
              <a:spAutoFit/>
            </a:bodyPr>
            <a:lstStyle/>
            <a:p>
              <a:r>
                <a:rPr lang="es-ES" sz="2400" dirty="0" smtClean="0"/>
                <a:t>N</a:t>
              </a:r>
              <a:endParaRPr lang="es-ES" sz="2400" dirty="0"/>
            </a:p>
          </p:txBody>
        </p:sp>
        <p:pic>
          <p:nvPicPr>
            <p:cNvPr id="194"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260600" y="51816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5"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381250" y="517842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6"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308225" y="55499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7"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495550" y="534987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98" name="197 Grupo"/>
          <p:cNvGrpSpPr/>
          <p:nvPr/>
        </p:nvGrpSpPr>
        <p:grpSpPr>
          <a:xfrm>
            <a:off x="2771775" y="5267325"/>
            <a:ext cx="460375" cy="476250"/>
            <a:chOff x="2139950" y="5178425"/>
            <a:chExt cx="460375" cy="476250"/>
          </a:xfrm>
        </p:grpSpPr>
        <p:pic>
          <p:nvPicPr>
            <p:cNvPr id="199"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139950" y="533717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0" name="199 CuadroTexto"/>
            <p:cNvSpPr txBox="1"/>
            <p:nvPr/>
          </p:nvSpPr>
          <p:spPr>
            <a:xfrm>
              <a:off x="2273300" y="5222875"/>
              <a:ext cx="200376" cy="369332"/>
            </a:xfrm>
            <a:prstGeom prst="rect">
              <a:avLst/>
            </a:prstGeom>
            <a:noFill/>
          </p:spPr>
          <p:txBody>
            <a:bodyPr wrap="none" lIns="0" tIns="0" rIns="0" bIns="0" rtlCol="0">
              <a:spAutoFit/>
            </a:bodyPr>
            <a:lstStyle/>
            <a:p>
              <a:r>
                <a:rPr lang="es-ES" sz="2400" dirty="0" smtClean="0"/>
                <a:t>N</a:t>
              </a:r>
              <a:endParaRPr lang="es-ES" sz="2400" dirty="0"/>
            </a:p>
          </p:txBody>
        </p:sp>
        <p:pic>
          <p:nvPicPr>
            <p:cNvPr id="201"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260600" y="51816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2"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376487" y="517842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3"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308225" y="55499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495550" y="534987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05" name="204 Más"/>
          <p:cNvSpPr/>
          <p:nvPr/>
        </p:nvSpPr>
        <p:spPr>
          <a:xfrm>
            <a:off x="2400300" y="5337175"/>
            <a:ext cx="279400" cy="279400"/>
          </a:xfrm>
          <a:prstGeom prst="mathPlus">
            <a:avLst>
              <a:gd name="adj1" fmla="val 11044"/>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206" name="205 Conector recto de flecha"/>
          <p:cNvCxnSpPr/>
          <p:nvPr/>
        </p:nvCxnSpPr>
        <p:spPr>
          <a:xfrm>
            <a:off x="3387725" y="5473700"/>
            <a:ext cx="561975" cy="0"/>
          </a:xfrm>
          <a:prstGeom prst="straightConnector1">
            <a:avLst/>
          </a:prstGeom>
          <a:ln w="28575">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5" name="4 Grupo"/>
          <p:cNvGrpSpPr/>
          <p:nvPr/>
        </p:nvGrpSpPr>
        <p:grpSpPr>
          <a:xfrm>
            <a:off x="4127500" y="5302250"/>
            <a:ext cx="866775" cy="378857"/>
            <a:chOff x="4127500" y="5302250"/>
            <a:chExt cx="866775" cy="378857"/>
          </a:xfrm>
        </p:grpSpPr>
        <p:grpSp>
          <p:nvGrpSpPr>
            <p:cNvPr id="207" name="206 Grupo"/>
            <p:cNvGrpSpPr/>
            <p:nvPr/>
          </p:nvGrpSpPr>
          <p:grpSpPr>
            <a:xfrm>
              <a:off x="4127500" y="5311775"/>
              <a:ext cx="425450" cy="369332"/>
              <a:chOff x="2162175" y="5241925"/>
              <a:chExt cx="425450" cy="369332"/>
            </a:xfrm>
          </p:grpSpPr>
          <p:pic>
            <p:nvPicPr>
              <p:cNvPr id="208"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482850" y="547052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9" name="208 CuadroTexto"/>
              <p:cNvSpPr txBox="1"/>
              <p:nvPr/>
            </p:nvSpPr>
            <p:spPr>
              <a:xfrm>
                <a:off x="2273300" y="5241925"/>
                <a:ext cx="200376" cy="369332"/>
              </a:xfrm>
              <a:prstGeom prst="rect">
                <a:avLst/>
              </a:prstGeom>
              <a:noFill/>
            </p:spPr>
            <p:txBody>
              <a:bodyPr wrap="none" lIns="0" tIns="0" rIns="0" bIns="0" rtlCol="0">
                <a:spAutoFit/>
              </a:bodyPr>
              <a:lstStyle/>
              <a:p>
                <a:r>
                  <a:rPr lang="es-ES" sz="2400" dirty="0" smtClean="0"/>
                  <a:t>N</a:t>
                </a:r>
                <a:endParaRPr lang="es-ES" sz="2400" dirty="0"/>
              </a:p>
            </p:txBody>
          </p:sp>
          <p:pic>
            <p:nvPicPr>
              <p:cNvPr id="210"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165350" y="5329238"/>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1"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162175" y="5449888"/>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2"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479675" y="536892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3"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471738" y="52641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14" name="213 Grupo"/>
            <p:cNvGrpSpPr/>
            <p:nvPr/>
          </p:nvGrpSpPr>
          <p:grpSpPr>
            <a:xfrm>
              <a:off x="4560888" y="5302250"/>
              <a:ext cx="433387" cy="369332"/>
              <a:chOff x="2157413" y="5232400"/>
              <a:chExt cx="433387" cy="369332"/>
            </a:xfrm>
          </p:grpSpPr>
          <p:pic>
            <p:nvPicPr>
              <p:cNvPr id="215"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168525" y="547052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6" name="215 CuadroTexto"/>
              <p:cNvSpPr txBox="1"/>
              <p:nvPr/>
            </p:nvSpPr>
            <p:spPr>
              <a:xfrm>
                <a:off x="2282825" y="5232400"/>
                <a:ext cx="200376" cy="369332"/>
              </a:xfrm>
              <a:prstGeom prst="rect">
                <a:avLst/>
              </a:prstGeom>
              <a:noFill/>
            </p:spPr>
            <p:txBody>
              <a:bodyPr wrap="none" lIns="0" tIns="0" rIns="0" bIns="0" rtlCol="0">
                <a:spAutoFit/>
              </a:bodyPr>
              <a:lstStyle/>
              <a:p>
                <a:r>
                  <a:rPr lang="es-ES" sz="2400" dirty="0" smtClean="0"/>
                  <a:t>N</a:t>
                </a:r>
                <a:endParaRPr lang="es-ES" sz="2400" dirty="0"/>
              </a:p>
            </p:txBody>
          </p:sp>
          <p:pic>
            <p:nvPicPr>
              <p:cNvPr id="217"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484437" y="5329238"/>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8"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486025" y="544512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9"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165350" y="536892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0"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157413" y="52641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sp>
        <p:nvSpPr>
          <p:cNvPr id="221" name="220 CuadroTexto"/>
          <p:cNvSpPr txBox="1"/>
          <p:nvPr/>
        </p:nvSpPr>
        <p:spPr>
          <a:xfrm>
            <a:off x="5083175" y="5302250"/>
            <a:ext cx="306494" cy="369332"/>
          </a:xfrm>
          <a:prstGeom prst="rect">
            <a:avLst/>
          </a:prstGeom>
          <a:noFill/>
        </p:spPr>
        <p:txBody>
          <a:bodyPr wrap="none" rtlCol="0">
            <a:spAutoFit/>
          </a:bodyPr>
          <a:lstStyle/>
          <a:p>
            <a:r>
              <a:rPr lang="es-ES" dirty="0" smtClean="0"/>
              <a:t>o</a:t>
            </a:r>
            <a:endParaRPr lang="es-ES" dirty="0"/>
          </a:p>
        </p:txBody>
      </p:sp>
      <p:sp>
        <p:nvSpPr>
          <p:cNvPr id="239" name="238 CuadroTexto"/>
          <p:cNvSpPr txBox="1"/>
          <p:nvPr/>
        </p:nvSpPr>
        <p:spPr>
          <a:xfrm>
            <a:off x="6610350" y="5302250"/>
            <a:ext cx="1409360" cy="369332"/>
          </a:xfrm>
          <a:prstGeom prst="rect">
            <a:avLst/>
          </a:prstGeom>
          <a:noFill/>
        </p:spPr>
        <p:txBody>
          <a:bodyPr wrap="none" rtlCol="0">
            <a:spAutoFit/>
          </a:bodyPr>
          <a:lstStyle/>
          <a:p>
            <a:r>
              <a:rPr lang="es-ES" dirty="0">
                <a:solidFill>
                  <a:srgbClr val="FF0000"/>
                </a:solidFill>
              </a:rPr>
              <a:t>e</a:t>
            </a:r>
            <a:r>
              <a:rPr lang="es-ES" dirty="0" smtClean="0">
                <a:solidFill>
                  <a:srgbClr val="FF0000"/>
                </a:solidFill>
              </a:rPr>
              <a:t>nlace triple</a:t>
            </a:r>
            <a:endParaRPr lang="es-ES" dirty="0">
              <a:solidFill>
                <a:srgbClr val="FF0000"/>
              </a:solidFill>
            </a:endParaRPr>
          </a:p>
        </p:txBody>
      </p:sp>
      <p:grpSp>
        <p:nvGrpSpPr>
          <p:cNvPr id="3" name="2 Grupo"/>
          <p:cNvGrpSpPr/>
          <p:nvPr/>
        </p:nvGrpSpPr>
        <p:grpSpPr>
          <a:xfrm>
            <a:off x="5524500" y="4254500"/>
            <a:ext cx="646447" cy="369332"/>
            <a:chOff x="5524500" y="4254500"/>
            <a:chExt cx="646447" cy="369332"/>
          </a:xfrm>
        </p:grpSpPr>
        <p:grpSp>
          <p:nvGrpSpPr>
            <p:cNvPr id="10" name="9 Grupo"/>
            <p:cNvGrpSpPr/>
            <p:nvPr/>
          </p:nvGrpSpPr>
          <p:grpSpPr>
            <a:xfrm>
              <a:off x="5524500" y="4254500"/>
              <a:ext cx="646447" cy="369332"/>
              <a:chOff x="6343650" y="4038600"/>
              <a:chExt cx="646447" cy="369332"/>
            </a:xfrm>
          </p:grpSpPr>
          <p:sp>
            <p:nvSpPr>
              <p:cNvPr id="155" name="154 CuadroTexto"/>
              <p:cNvSpPr txBox="1"/>
              <p:nvPr/>
            </p:nvSpPr>
            <p:spPr>
              <a:xfrm>
                <a:off x="6343650" y="4038600"/>
                <a:ext cx="198772" cy="369332"/>
              </a:xfrm>
              <a:prstGeom prst="rect">
                <a:avLst/>
              </a:prstGeom>
              <a:noFill/>
            </p:spPr>
            <p:txBody>
              <a:bodyPr wrap="none" lIns="0" tIns="0" rIns="0" bIns="0" rtlCol="0">
                <a:spAutoFit/>
              </a:bodyPr>
              <a:lstStyle/>
              <a:p>
                <a:r>
                  <a:rPr lang="es-ES" sz="2400" dirty="0"/>
                  <a:t>O</a:t>
                </a:r>
              </a:p>
            </p:txBody>
          </p:sp>
          <p:sp>
            <p:nvSpPr>
              <p:cNvPr id="163" name="162 CuadroTexto"/>
              <p:cNvSpPr txBox="1"/>
              <p:nvPr/>
            </p:nvSpPr>
            <p:spPr>
              <a:xfrm>
                <a:off x="6791325" y="4038600"/>
                <a:ext cx="198772" cy="369332"/>
              </a:xfrm>
              <a:prstGeom prst="rect">
                <a:avLst/>
              </a:prstGeom>
              <a:noFill/>
            </p:spPr>
            <p:txBody>
              <a:bodyPr wrap="none" lIns="0" tIns="0" rIns="0" bIns="0" rtlCol="0">
                <a:spAutoFit/>
              </a:bodyPr>
              <a:lstStyle/>
              <a:p>
                <a:r>
                  <a:rPr lang="es-ES" sz="2400" dirty="0"/>
                  <a:t>O</a:t>
                </a:r>
              </a:p>
            </p:txBody>
          </p:sp>
          <p:cxnSp>
            <p:nvCxnSpPr>
              <p:cNvPr id="181" name="180 Conector recto"/>
              <p:cNvCxnSpPr/>
              <p:nvPr/>
            </p:nvCxnSpPr>
            <p:spPr>
              <a:xfrm rot="21600000">
                <a:off x="6581775" y="4200525"/>
                <a:ext cx="1524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181 Conector recto"/>
              <p:cNvCxnSpPr/>
              <p:nvPr/>
            </p:nvCxnSpPr>
            <p:spPr>
              <a:xfrm rot="21600000">
                <a:off x="6581775" y="4267200"/>
                <a:ext cx="1524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04" name="103 Conector recto"/>
            <p:cNvCxnSpPr/>
            <p:nvPr/>
          </p:nvCxnSpPr>
          <p:spPr>
            <a:xfrm flipV="1">
              <a:off x="5543550" y="4279900"/>
              <a:ext cx="1524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104 Conector recto"/>
            <p:cNvCxnSpPr/>
            <p:nvPr/>
          </p:nvCxnSpPr>
          <p:spPr>
            <a:xfrm flipV="1">
              <a:off x="5546725" y="4622800"/>
              <a:ext cx="1524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105 Conector recto"/>
            <p:cNvCxnSpPr/>
            <p:nvPr/>
          </p:nvCxnSpPr>
          <p:spPr>
            <a:xfrm flipV="1">
              <a:off x="5981700" y="4276725"/>
              <a:ext cx="1524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106 Conector recto"/>
            <p:cNvCxnSpPr/>
            <p:nvPr/>
          </p:nvCxnSpPr>
          <p:spPr>
            <a:xfrm flipV="1">
              <a:off x="5991225" y="4610100"/>
              <a:ext cx="1524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 name="3 Grupo"/>
          <p:cNvGrpSpPr/>
          <p:nvPr/>
        </p:nvGrpSpPr>
        <p:grpSpPr>
          <a:xfrm>
            <a:off x="5600701" y="5311775"/>
            <a:ext cx="685800" cy="378857"/>
            <a:chOff x="5600701" y="5311775"/>
            <a:chExt cx="685800" cy="378857"/>
          </a:xfrm>
        </p:grpSpPr>
        <p:grpSp>
          <p:nvGrpSpPr>
            <p:cNvPr id="15" name="14 Grupo"/>
            <p:cNvGrpSpPr/>
            <p:nvPr/>
          </p:nvGrpSpPr>
          <p:grpSpPr>
            <a:xfrm>
              <a:off x="5635625" y="5311775"/>
              <a:ext cx="619476" cy="378857"/>
              <a:chOff x="5572125" y="4981575"/>
              <a:chExt cx="619476" cy="378857"/>
            </a:xfrm>
          </p:grpSpPr>
          <p:sp>
            <p:nvSpPr>
              <p:cNvPr id="224" name="223 CuadroTexto"/>
              <p:cNvSpPr txBox="1"/>
              <p:nvPr/>
            </p:nvSpPr>
            <p:spPr>
              <a:xfrm>
                <a:off x="5572125" y="4991100"/>
                <a:ext cx="200376" cy="369332"/>
              </a:xfrm>
              <a:prstGeom prst="rect">
                <a:avLst/>
              </a:prstGeom>
              <a:noFill/>
            </p:spPr>
            <p:txBody>
              <a:bodyPr wrap="none" lIns="0" tIns="0" rIns="0" bIns="0" rtlCol="0">
                <a:spAutoFit/>
              </a:bodyPr>
              <a:lstStyle/>
              <a:p>
                <a:r>
                  <a:rPr lang="es-ES" sz="2400" dirty="0" smtClean="0"/>
                  <a:t>N</a:t>
                </a:r>
                <a:endParaRPr lang="es-ES" sz="2400" dirty="0"/>
              </a:p>
            </p:txBody>
          </p:sp>
          <p:sp>
            <p:nvSpPr>
              <p:cNvPr id="231" name="230 CuadroTexto"/>
              <p:cNvSpPr txBox="1"/>
              <p:nvPr/>
            </p:nvSpPr>
            <p:spPr>
              <a:xfrm>
                <a:off x="5991225" y="4981575"/>
                <a:ext cx="200376" cy="369332"/>
              </a:xfrm>
              <a:prstGeom prst="rect">
                <a:avLst/>
              </a:prstGeom>
              <a:noFill/>
            </p:spPr>
            <p:txBody>
              <a:bodyPr wrap="none" lIns="0" tIns="0" rIns="0" bIns="0" rtlCol="0">
                <a:spAutoFit/>
              </a:bodyPr>
              <a:lstStyle/>
              <a:p>
                <a:r>
                  <a:rPr lang="es-ES" sz="2400" dirty="0" smtClean="0"/>
                  <a:t>N</a:t>
                </a:r>
                <a:endParaRPr lang="es-ES" sz="2400" dirty="0"/>
              </a:p>
            </p:txBody>
          </p:sp>
          <p:cxnSp>
            <p:nvCxnSpPr>
              <p:cNvPr id="236" name="235 Conector recto"/>
              <p:cNvCxnSpPr/>
              <p:nvPr/>
            </p:nvCxnSpPr>
            <p:spPr>
              <a:xfrm>
                <a:off x="5791200" y="5114925"/>
                <a:ext cx="1524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7" name="236 Conector recto"/>
              <p:cNvCxnSpPr/>
              <p:nvPr/>
            </p:nvCxnSpPr>
            <p:spPr>
              <a:xfrm>
                <a:off x="5791200" y="5181600"/>
                <a:ext cx="1524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8" name="237 Conector recto"/>
              <p:cNvCxnSpPr/>
              <p:nvPr/>
            </p:nvCxnSpPr>
            <p:spPr>
              <a:xfrm>
                <a:off x="5791200" y="5248275"/>
                <a:ext cx="1524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10" name="109 Conector recto"/>
            <p:cNvCxnSpPr/>
            <p:nvPr/>
          </p:nvCxnSpPr>
          <p:spPr>
            <a:xfrm rot="5400000" flipV="1">
              <a:off x="5524502" y="5505452"/>
              <a:ext cx="1524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111 Conector recto"/>
            <p:cNvCxnSpPr/>
            <p:nvPr/>
          </p:nvCxnSpPr>
          <p:spPr>
            <a:xfrm rot="5400000" flipV="1">
              <a:off x="6210301" y="5495926"/>
              <a:ext cx="1524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7" name="96 CuadroTexto"/>
          <p:cNvSpPr txBox="1"/>
          <p:nvPr/>
        </p:nvSpPr>
        <p:spPr>
          <a:xfrm>
            <a:off x="1828800" y="381001"/>
            <a:ext cx="55372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3</a:t>
            </a:r>
            <a:r>
              <a:rPr lang="es-ES" b="1" dirty="0" smtClean="0">
                <a:solidFill>
                  <a:srgbClr val="C00000"/>
                </a:solidFill>
                <a:latin typeface="+mj-lt"/>
              </a:rPr>
              <a:t> Enlace covalente</a:t>
            </a:r>
            <a:endParaRPr lang="es-ES" b="1" dirty="0">
              <a:solidFill>
                <a:srgbClr val="C00000"/>
              </a:solidFill>
              <a:latin typeface="+mj-lt"/>
            </a:endParaRPr>
          </a:p>
        </p:txBody>
      </p:sp>
      <p:sp>
        <p:nvSpPr>
          <p:cNvPr id="100"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17</a:t>
            </a:fld>
            <a:endParaRPr lang="es-ES" dirty="0">
              <a:solidFill>
                <a:schemeClr val="accent6">
                  <a:lumMod val="50000"/>
                </a:schemeClr>
              </a:solidFill>
              <a:latin typeface="+mj-lt"/>
            </a:endParaRPr>
          </a:p>
        </p:txBody>
      </p:sp>
      <p:sp>
        <p:nvSpPr>
          <p:cNvPr id="101" name="100 CuadroTexto"/>
          <p:cNvSpPr txBox="1"/>
          <p:nvPr/>
        </p:nvSpPr>
        <p:spPr>
          <a:xfrm>
            <a:off x="1841500" y="109182"/>
            <a:ext cx="5499100" cy="284518"/>
          </a:xfrm>
          <a:prstGeom prst="rect">
            <a:avLst/>
          </a:prstGeom>
          <a:noFill/>
        </p:spPr>
        <p:txBody>
          <a:bodyPr wrap="square" lIns="0" tIns="0" rIns="0" bIns="0" rtlCol="0">
            <a:spAutoFit/>
          </a:bodyPr>
          <a:lstStyle/>
          <a:p>
            <a:pPr algn="ctr"/>
            <a:r>
              <a:rPr lang="es-ES" b="1" dirty="0" smtClean="0">
                <a:solidFill>
                  <a:schemeClr val="accent1">
                    <a:lumMod val="75000"/>
                  </a:schemeClr>
                </a:solidFill>
              </a:rPr>
              <a:t>VI. EL ENLACE QUÍMICO</a:t>
            </a:r>
            <a:endParaRPr lang="es-ES" b="1" dirty="0">
              <a:solidFill>
                <a:schemeClr val="accent1">
                  <a:lumMod val="75000"/>
                </a:schemeClr>
              </a:solidFill>
            </a:endParaRPr>
          </a:p>
        </p:txBody>
      </p:sp>
    </p:spTree>
    <p:extLst>
      <p:ext uri="{BB962C8B-B14F-4D97-AF65-F5344CB8AC3E}">
        <p14:creationId xmlns:p14="http://schemas.microsoft.com/office/powerpoint/2010/main" val="291844557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7" name="96 CuadroTexto"/>
          <p:cNvSpPr txBox="1"/>
          <p:nvPr/>
        </p:nvSpPr>
        <p:spPr>
          <a:xfrm>
            <a:off x="1828800" y="381001"/>
            <a:ext cx="5537200" cy="307777"/>
          </a:xfrm>
          <a:prstGeom prst="rect">
            <a:avLst/>
          </a:prstGeom>
          <a:noFill/>
        </p:spPr>
        <p:txBody>
          <a:bodyPr wrap="square" lIns="0" tIns="0" rIns="0" bIns="0" rtlCol="0">
            <a:spAutoFit/>
          </a:bodyPr>
          <a:lstStyle/>
          <a:p>
            <a:pPr algn="ctr"/>
            <a:r>
              <a:rPr lang="es-ES" sz="2000" b="1" dirty="0" smtClean="0">
                <a:solidFill>
                  <a:srgbClr val="00B050"/>
                </a:solidFill>
              </a:rPr>
              <a:t>3</a:t>
            </a:r>
            <a:r>
              <a:rPr lang="es-ES" b="1" dirty="0" smtClean="0">
                <a:solidFill>
                  <a:srgbClr val="C00000"/>
                </a:solidFill>
              </a:rPr>
              <a:t> Enlace covalente</a:t>
            </a:r>
            <a:endParaRPr lang="es-ES" b="1" dirty="0">
              <a:solidFill>
                <a:srgbClr val="C00000"/>
              </a:solidFill>
            </a:endParaRPr>
          </a:p>
        </p:txBody>
      </p:sp>
      <p:sp>
        <p:nvSpPr>
          <p:cNvPr id="100"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rgbClr val="F79646">
                    <a:lumMod val="50000"/>
                  </a:srgbClr>
                </a:solidFill>
              </a:rPr>
              <a:pPr/>
              <a:t>18</a:t>
            </a:fld>
            <a:endParaRPr lang="es-ES" dirty="0">
              <a:solidFill>
                <a:srgbClr val="F79646">
                  <a:lumMod val="50000"/>
                </a:srgbClr>
              </a:solidFill>
            </a:endParaRPr>
          </a:p>
        </p:txBody>
      </p:sp>
      <p:sp>
        <p:nvSpPr>
          <p:cNvPr id="101" name="100 CuadroTexto"/>
          <p:cNvSpPr txBox="1"/>
          <p:nvPr/>
        </p:nvSpPr>
        <p:spPr>
          <a:xfrm>
            <a:off x="1841500" y="109182"/>
            <a:ext cx="5499100" cy="284518"/>
          </a:xfrm>
          <a:prstGeom prst="rect">
            <a:avLst/>
          </a:prstGeom>
          <a:noFill/>
        </p:spPr>
        <p:txBody>
          <a:bodyPr wrap="square" lIns="0" tIns="0" rIns="0" bIns="0" rtlCol="0">
            <a:spAutoFit/>
          </a:bodyPr>
          <a:lstStyle/>
          <a:p>
            <a:pPr algn="ctr"/>
            <a:r>
              <a:rPr lang="es-ES" b="1" dirty="0" smtClean="0">
                <a:solidFill>
                  <a:srgbClr val="4F81BD">
                    <a:lumMod val="75000"/>
                  </a:srgbClr>
                </a:solidFill>
              </a:rPr>
              <a:t>VI. EL ENLACE QUÍMICO</a:t>
            </a:r>
            <a:endParaRPr lang="es-ES" b="1" dirty="0">
              <a:solidFill>
                <a:srgbClr val="4F81BD">
                  <a:lumMod val="75000"/>
                </a:srgbClr>
              </a:solidFill>
            </a:endParaRPr>
          </a:p>
        </p:txBody>
      </p:sp>
      <p:sp>
        <p:nvSpPr>
          <p:cNvPr id="102" name="101 CuadroTexto"/>
          <p:cNvSpPr txBox="1"/>
          <p:nvPr/>
        </p:nvSpPr>
        <p:spPr>
          <a:xfrm>
            <a:off x="444499" y="1003300"/>
            <a:ext cx="1714501" cy="369332"/>
          </a:xfrm>
          <a:prstGeom prst="rect">
            <a:avLst/>
          </a:prstGeom>
          <a:solidFill>
            <a:srgbClr val="00B050"/>
          </a:solidFill>
          <a:effectLst>
            <a:outerShdw blurRad="50800" dist="38100" dir="18900000" algn="bl" rotWithShape="0">
              <a:prstClr val="black">
                <a:alpha val="40000"/>
              </a:prstClr>
            </a:outerShdw>
          </a:effectLst>
        </p:spPr>
        <p:txBody>
          <a:bodyPr wrap="square" rtlCol="0">
            <a:spAutoFit/>
          </a:bodyPr>
          <a:lstStyle/>
          <a:p>
            <a:r>
              <a:rPr lang="es-ES" b="1" dirty="0">
                <a:solidFill>
                  <a:schemeClr val="bg1"/>
                </a:solidFill>
              </a:rPr>
              <a:t>EJERCICIO 5</a:t>
            </a:r>
          </a:p>
        </p:txBody>
      </p:sp>
      <p:sp>
        <p:nvSpPr>
          <p:cNvPr id="103" name="102 CuadroTexto"/>
          <p:cNvSpPr txBox="1"/>
          <p:nvPr/>
        </p:nvSpPr>
        <p:spPr>
          <a:xfrm>
            <a:off x="342900" y="1549400"/>
            <a:ext cx="8318500" cy="646331"/>
          </a:xfrm>
          <a:prstGeom prst="rect">
            <a:avLst/>
          </a:prstGeom>
          <a:noFill/>
        </p:spPr>
        <p:txBody>
          <a:bodyPr wrap="square" rtlCol="0">
            <a:spAutoFit/>
          </a:bodyPr>
          <a:lstStyle/>
          <a:p>
            <a:pPr algn="just"/>
            <a:r>
              <a:rPr lang="es-ES" dirty="0" smtClean="0"/>
              <a:t>Explica el enlace en las moléculas de metano (CH</a:t>
            </a:r>
            <a:r>
              <a:rPr lang="es-ES" baseline="-25000" dirty="0" smtClean="0"/>
              <a:t>4</a:t>
            </a:r>
            <a:r>
              <a:rPr lang="es-ES" dirty="0" smtClean="0"/>
              <a:t>), etano (C</a:t>
            </a:r>
            <a:r>
              <a:rPr lang="es-ES" baseline="-25000" dirty="0" smtClean="0"/>
              <a:t>2</a:t>
            </a:r>
            <a:r>
              <a:rPr lang="es-ES" dirty="0" smtClean="0"/>
              <a:t>H</a:t>
            </a:r>
            <a:r>
              <a:rPr lang="es-ES" baseline="-25000" dirty="0" smtClean="0"/>
              <a:t>6</a:t>
            </a:r>
            <a:r>
              <a:rPr lang="es-ES" dirty="0" smtClean="0"/>
              <a:t>), amoníaco (NH</a:t>
            </a:r>
            <a:r>
              <a:rPr lang="es-ES" baseline="-25000" dirty="0" smtClean="0"/>
              <a:t>3</a:t>
            </a:r>
            <a:r>
              <a:rPr lang="es-ES" dirty="0" smtClean="0"/>
              <a:t>), eteno (C</a:t>
            </a:r>
            <a:r>
              <a:rPr lang="es-ES" baseline="-25000" dirty="0" smtClean="0"/>
              <a:t>2</a:t>
            </a:r>
            <a:r>
              <a:rPr lang="es-ES" dirty="0" smtClean="0"/>
              <a:t>H</a:t>
            </a:r>
            <a:r>
              <a:rPr lang="es-ES" baseline="-25000" dirty="0" smtClean="0"/>
              <a:t>4</a:t>
            </a:r>
            <a:r>
              <a:rPr lang="es-ES" dirty="0" smtClean="0"/>
              <a:t>) y etino (C</a:t>
            </a:r>
            <a:r>
              <a:rPr lang="es-ES" baseline="-25000" dirty="0" smtClean="0"/>
              <a:t>2</a:t>
            </a:r>
            <a:r>
              <a:rPr lang="es-ES" dirty="0" smtClean="0"/>
              <a:t>H</a:t>
            </a:r>
            <a:r>
              <a:rPr lang="es-ES" baseline="-25000" dirty="0" smtClean="0"/>
              <a:t>2</a:t>
            </a:r>
            <a:r>
              <a:rPr lang="es-ES" dirty="0" smtClean="0"/>
              <a:t>).</a:t>
            </a:r>
            <a:endParaRPr lang="es-ES" dirty="0"/>
          </a:p>
        </p:txBody>
      </p:sp>
    </p:spTree>
    <p:extLst>
      <p:ext uri="{BB962C8B-B14F-4D97-AF65-F5344CB8AC3E}">
        <p14:creationId xmlns:p14="http://schemas.microsoft.com/office/powerpoint/2010/main" val="425001752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CuadroTexto"/>
          <p:cNvSpPr txBox="1"/>
          <p:nvPr/>
        </p:nvSpPr>
        <p:spPr>
          <a:xfrm>
            <a:off x="381000" y="863600"/>
            <a:ext cx="4953000" cy="369332"/>
          </a:xfrm>
          <a:prstGeom prst="rect">
            <a:avLst/>
          </a:prstGeom>
          <a:noFill/>
        </p:spPr>
        <p:txBody>
          <a:bodyPr wrap="square" rtlCol="0">
            <a:spAutoFit/>
          </a:bodyPr>
          <a:lstStyle/>
          <a:p>
            <a:r>
              <a:rPr lang="es-ES" b="1" dirty="0" smtClean="0">
                <a:solidFill>
                  <a:srgbClr val="C00000"/>
                </a:solidFill>
              </a:rPr>
              <a:t>3.2. </a:t>
            </a:r>
            <a:r>
              <a:rPr lang="es-ES" b="1" dirty="0" smtClean="0">
                <a:solidFill>
                  <a:srgbClr val="00B050"/>
                </a:solidFill>
              </a:rPr>
              <a:t>Enlace covalente coordinado o dativo</a:t>
            </a:r>
            <a:endParaRPr lang="es-ES" b="1" dirty="0">
              <a:solidFill>
                <a:srgbClr val="00B050"/>
              </a:solidFill>
            </a:endParaRPr>
          </a:p>
        </p:txBody>
      </p:sp>
      <p:sp>
        <p:nvSpPr>
          <p:cNvPr id="104" name="Text Box 33"/>
          <p:cNvSpPr txBox="1">
            <a:spLocks noChangeArrowheads="1"/>
          </p:cNvSpPr>
          <p:nvPr/>
        </p:nvSpPr>
        <p:spPr bwMode="auto">
          <a:xfrm>
            <a:off x="482600" y="1487488"/>
            <a:ext cx="8178800" cy="1200329"/>
          </a:xfrm>
          <a:prstGeom prst="rect">
            <a:avLst/>
          </a:prstGeom>
          <a:solidFill>
            <a:srgbClr val="FFFF99"/>
          </a:solidFill>
          <a:ln>
            <a:noFill/>
          </a:ln>
          <a:effectLst>
            <a:outerShdw blurRad="50800" dist="38100" dir="18900000" algn="bl" rotWithShape="0">
              <a:prstClr val="black">
                <a:alpha val="40000"/>
              </a:prstClr>
            </a:outerShdw>
          </a:effectLst>
        </p:spPr>
        <p:txBody>
          <a:bodyPr wrap="square">
            <a:spAutoFit/>
          </a:bodyPr>
          <a:lstStyle>
            <a:lvl1pPr marL="190500" indent="-1905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indent="0" algn="just">
              <a:spcBef>
                <a:spcPct val="50000"/>
              </a:spcBef>
            </a:pPr>
            <a:r>
              <a:rPr lang="es-ES_tradnl" dirty="0">
                <a:latin typeface="+mn-lt"/>
              </a:rPr>
              <a:t>Los dos </a:t>
            </a:r>
            <a:r>
              <a:rPr lang="es-ES_tradnl" dirty="0">
                <a:latin typeface="+mn-lt"/>
                <a:cs typeface="Times New Roman" pitchFamily="18" charset="0"/>
              </a:rPr>
              <a:t>electrones compartidos pueden provenir de un solo átomo. En este caso se habla de </a:t>
            </a:r>
            <a:r>
              <a:rPr lang="es-ES_tradnl" b="1" dirty="0">
                <a:solidFill>
                  <a:srgbClr val="0000FF"/>
                </a:solidFill>
                <a:effectLst>
                  <a:outerShdw blurRad="38100" dist="38100" dir="2700000" algn="tl">
                    <a:srgbClr val="000000">
                      <a:alpha val="43137"/>
                    </a:srgbClr>
                  </a:outerShdw>
                </a:effectLst>
                <a:latin typeface="+mn-lt"/>
                <a:cs typeface="Times New Roman" pitchFamily="18" charset="0"/>
              </a:rPr>
              <a:t>enlace covalente dativo</a:t>
            </a:r>
            <a:r>
              <a:rPr lang="es-ES_tradnl" b="1" dirty="0">
                <a:effectLst>
                  <a:outerShdw blurRad="38100" dist="38100" dir="2700000" algn="tl">
                    <a:srgbClr val="000000">
                      <a:alpha val="43137"/>
                    </a:srgbClr>
                  </a:outerShdw>
                </a:effectLst>
                <a:latin typeface="+mn-lt"/>
                <a:cs typeface="Times New Roman" pitchFamily="18" charset="0"/>
              </a:rPr>
              <a:t> </a:t>
            </a:r>
            <a:r>
              <a:rPr lang="es-ES_tradnl" dirty="0">
                <a:latin typeface="+mn-lt"/>
                <a:cs typeface="Times New Roman" pitchFamily="18" charset="0"/>
              </a:rPr>
              <a:t>o </a:t>
            </a:r>
            <a:r>
              <a:rPr lang="es-ES_tradnl" b="1" dirty="0">
                <a:solidFill>
                  <a:srgbClr val="0000FF"/>
                </a:solidFill>
                <a:effectLst>
                  <a:outerShdw blurRad="38100" dist="38100" dir="2700000" algn="tl">
                    <a:srgbClr val="000000">
                      <a:alpha val="43137"/>
                    </a:srgbClr>
                  </a:outerShdw>
                </a:effectLst>
                <a:latin typeface="+mn-lt"/>
                <a:cs typeface="Times New Roman" pitchFamily="18" charset="0"/>
              </a:rPr>
              <a:t>coordinado</a:t>
            </a:r>
            <a:r>
              <a:rPr lang="es-ES_tradnl" dirty="0">
                <a:latin typeface="+mn-lt"/>
                <a:cs typeface="Times New Roman" pitchFamily="18" charset="0"/>
              </a:rPr>
              <a:t> y, en lugar del </a:t>
            </a:r>
            <a:r>
              <a:rPr lang="es-ES_tradnl" dirty="0" smtClean="0">
                <a:latin typeface="+mn-lt"/>
                <a:cs typeface="Times New Roman" pitchFamily="18" charset="0"/>
              </a:rPr>
              <a:t>guion</a:t>
            </a:r>
            <a:r>
              <a:rPr lang="es-ES_tradnl" dirty="0">
                <a:latin typeface="+mn-lt"/>
                <a:cs typeface="Times New Roman" pitchFamily="18" charset="0"/>
              </a:rPr>
              <a:t>, se emplea una flecha dirigida hacia el átomo que no aportó ningún electrón para representarlo.</a:t>
            </a:r>
          </a:p>
        </p:txBody>
      </p:sp>
      <p:grpSp>
        <p:nvGrpSpPr>
          <p:cNvPr id="105" name="104 Grupo"/>
          <p:cNvGrpSpPr/>
          <p:nvPr/>
        </p:nvGrpSpPr>
        <p:grpSpPr>
          <a:xfrm>
            <a:off x="1701800" y="3360738"/>
            <a:ext cx="921070" cy="770969"/>
            <a:chOff x="4749800" y="5326063"/>
            <a:chExt cx="921070" cy="770969"/>
          </a:xfrm>
        </p:grpSpPr>
        <p:grpSp>
          <p:nvGrpSpPr>
            <p:cNvPr id="106" name="105 Grupo"/>
            <p:cNvGrpSpPr/>
            <p:nvPr/>
          </p:nvGrpSpPr>
          <p:grpSpPr>
            <a:xfrm>
              <a:off x="4962525" y="5326063"/>
              <a:ext cx="469900" cy="468312"/>
              <a:chOff x="2130425" y="5186363"/>
              <a:chExt cx="469900" cy="468312"/>
            </a:xfrm>
          </p:grpSpPr>
          <p:pic>
            <p:nvPicPr>
              <p:cNvPr id="123"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130425" y="53086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4" name="123 CuadroTexto"/>
              <p:cNvSpPr txBox="1"/>
              <p:nvPr/>
            </p:nvSpPr>
            <p:spPr>
              <a:xfrm>
                <a:off x="2273300" y="5222875"/>
                <a:ext cx="200376" cy="369332"/>
              </a:xfrm>
              <a:prstGeom prst="rect">
                <a:avLst/>
              </a:prstGeom>
              <a:noFill/>
            </p:spPr>
            <p:txBody>
              <a:bodyPr wrap="none" lIns="0" tIns="0" rIns="0" bIns="0" rtlCol="0">
                <a:spAutoFit/>
              </a:bodyPr>
              <a:lstStyle/>
              <a:p>
                <a:r>
                  <a:rPr lang="es-ES" sz="2400" dirty="0" smtClean="0"/>
                  <a:t>N</a:t>
                </a:r>
                <a:endParaRPr lang="es-ES" sz="2400" dirty="0"/>
              </a:p>
            </p:txBody>
          </p:sp>
          <p:pic>
            <p:nvPicPr>
              <p:cNvPr id="125"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274887" y="5186363"/>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6"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381250" y="51879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4"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260600" y="55499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0"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495550" y="53213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07" name="106 Grupo"/>
            <p:cNvGrpSpPr/>
            <p:nvPr/>
          </p:nvGrpSpPr>
          <p:grpSpPr>
            <a:xfrm>
              <a:off x="4749800" y="5375275"/>
              <a:ext cx="317500" cy="369332"/>
              <a:chOff x="2441575" y="3146425"/>
              <a:chExt cx="317500" cy="369332"/>
            </a:xfrm>
          </p:grpSpPr>
          <p:pic>
            <p:nvPicPr>
              <p:cNvPr id="121" name="Picture 3"/>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54300" y="333692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2" name="121 CuadroTexto"/>
              <p:cNvSpPr txBox="1"/>
              <p:nvPr/>
            </p:nvSpPr>
            <p:spPr>
              <a:xfrm>
                <a:off x="2441575" y="3146425"/>
                <a:ext cx="197170" cy="369332"/>
              </a:xfrm>
              <a:prstGeom prst="rect">
                <a:avLst/>
              </a:prstGeom>
              <a:noFill/>
            </p:spPr>
            <p:txBody>
              <a:bodyPr wrap="none" lIns="0" tIns="0" rIns="0" bIns="0" rtlCol="0">
                <a:spAutoFit/>
              </a:bodyPr>
              <a:lstStyle/>
              <a:p>
                <a:r>
                  <a:rPr lang="es-ES" sz="2400" dirty="0" smtClean="0"/>
                  <a:t>H</a:t>
                </a:r>
                <a:endParaRPr lang="es-ES" sz="2400" dirty="0"/>
              </a:p>
            </p:txBody>
          </p:sp>
        </p:grpSp>
        <p:grpSp>
          <p:nvGrpSpPr>
            <p:cNvPr id="108" name="107 Grupo"/>
            <p:cNvGrpSpPr/>
            <p:nvPr/>
          </p:nvGrpSpPr>
          <p:grpSpPr>
            <a:xfrm>
              <a:off x="5102225" y="5689600"/>
              <a:ext cx="203200" cy="407432"/>
              <a:chOff x="2498725" y="3022600"/>
              <a:chExt cx="203200" cy="407432"/>
            </a:xfrm>
          </p:grpSpPr>
          <p:pic>
            <p:nvPicPr>
              <p:cNvPr id="119" name="Picture 3"/>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97150" y="30226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0" name="119 CuadroTexto"/>
              <p:cNvSpPr txBox="1"/>
              <p:nvPr/>
            </p:nvSpPr>
            <p:spPr>
              <a:xfrm>
                <a:off x="2498725" y="3060700"/>
                <a:ext cx="197170" cy="369332"/>
              </a:xfrm>
              <a:prstGeom prst="rect">
                <a:avLst/>
              </a:prstGeom>
              <a:noFill/>
            </p:spPr>
            <p:txBody>
              <a:bodyPr wrap="none" lIns="0" tIns="0" rIns="0" bIns="0" rtlCol="0">
                <a:spAutoFit/>
              </a:bodyPr>
              <a:lstStyle/>
              <a:p>
                <a:r>
                  <a:rPr lang="es-ES" sz="2400" dirty="0" smtClean="0"/>
                  <a:t>H</a:t>
                </a:r>
                <a:endParaRPr lang="es-ES" sz="2400" dirty="0"/>
              </a:p>
            </p:txBody>
          </p:sp>
        </p:grpSp>
        <p:grpSp>
          <p:nvGrpSpPr>
            <p:cNvPr id="110" name="109 Grupo"/>
            <p:cNvGrpSpPr/>
            <p:nvPr/>
          </p:nvGrpSpPr>
          <p:grpSpPr>
            <a:xfrm>
              <a:off x="5334000" y="5356225"/>
              <a:ext cx="336870" cy="369332"/>
              <a:chOff x="2263775" y="3203575"/>
              <a:chExt cx="336870" cy="369332"/>
            </a:xfrm>
          </p:grpSpPr>
          <p:pic>
            <p:nvPicPr>
              <p:cNvPr id="112" name="Picture 3"/>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63775" y="341312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3" name="112 CuadroTexto"/>
              <p:cNvSpPr txBox="1"/>
              <p:nvPr/>
            </p:nvSpPr>
            <p:spPr>
              <a:xfrm>
                <a:off x="2403475" y="3203575"/>
                <a:ext cx="197170" cy="369332"/>
              </a:xfrm>
              <a:prstGeom prst="rect">
                <a:avLst/>
              </a:prstGeom>
              <a:noFill/>
            </p:spPr>
            <p:txBody>
              <a:bodyPr wrap="none" lIns="0" tIns="0" rIns="0" bIns="0" rtlCol="0">
                <a:spAutoFit/>
              </a:bodyPr>
              <a:lstStyle/>
              <a:p>
                <a:r>
                  <a:rPr lang="es-ES" sz="2400" dirty="0" smtClean="0"/>
                  <a:t>H</a:t>
                </a:r>
                <a:endParaRPr lang="es-ES" sz="2400" dirty="0"/>
              </a:p>
            </p:txBody>
          </p:sp>
        </p:grpSp>
      </p:grpSp>
      <p:sp>
        <p:nvSpPr>
          <p:cNvPr id="162" name="161 Más"/>
          <p:cNvSpPr/>
          <p:nvPr/>
        </p:nvSpPr>
        <p:spPr>
          <a:xfrm>
            <a:off x="2797175" y="3435350"/>
            <a:ext cx="279400" cy="279400"/>
          </a:xfrm>
          <a:prstGeom prst="mathPlus">
            <a:avLst>
              <a:gd name="adj1" fmla="val 11044"/>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21" name="20 Grupo"/>
          <p:cNvGrpSpPr/>
          <p:nvPr/>
        </p:nvGrpSpPr>
        <p:grpSpPr>
          <a:xfrm>
            <a:off x="3260725" y="3346450"/>
            <a:ext cx="307975" cy="416957"/>
            <a:chOff x="3235325" y="3346450"/>
            <a:chExt cx="307975" cy="416957"/>
          </a:xfrm>
        </p:grpSpPr>
        <p:sp>
          <p:nvSpPr>
            <p:cNvPr id="168" name="167 CuadroTexto"/>
            <p:cNvSpPr txBox="1"/>
            <p:nvPr/>
          </p:nvSpPr>
          <p:spPr>
            <a:xfrm>
              <a:off x="3235325" y="3394075"/>
              <a:ext cx="197170" cy="369332"/>
            </a:xfrm>
            <a:prstGeom prst="rect">
              <a:avLst/>
            </a:prstGeom>
            <a:noFill/>
          </p:spPr>
          <p:txBody>
            <a:bodyPr wrap="none" lIns="0" tIns="0" rIns="0" bIns="0" rtlCol="0">
              <a:spAutoFit/>
            </a:bodyPr>
            <a:lstStyle/>
            <a:p>
              <a:r>
                <a:rPr lang="es-ES" sz="2400" dirty="0" smtClean="0"/>
                <a:t>H</a:t>
              </a:r>
              <a:endParaRPr lang="es-ES" sz="2400" dirty="0"/>
            </a:p>
          </p:txBody>
        </p:sp>
        <p:sp>
          <p:nvSpPr>
            <p:cNvPr id="169" name="168 Más"/>
            <p:cNvSpPr/>
            <p:nvPr/>
          </p:nvSpPr>
          <p:spPr>
            <a:xfrm>
              <a:off x="3394075" y="3346450"/>
              <a:ext cx="149225" cy="171450"/>
            </a:xfrm>
            <a:prstGeom prst="mathPlus">
              <a:avLst>
                <a:gd name="adj1" fmla="val 11044"/>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cxnSp>
        <p:nvCxnSpPr>
          <p:cNvPr id="170" name="169 Conector recto de flecha"/>
          <p:cNvCxnSpPr/>
          <p:nvPr/>
        </p:nvCxnSpPr>
        <p:spPr>
          <a:xfrm>
            <a:off x="3752850" y="3559175"/>
            <a:ext cx="561975" cy="0"/>
          </a:xfrm>
          <a:prstGeom prst="straightConnector1">
            <a:avLst/>
          </a:prstGeom>
          <a:ln w="28575">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20" name="19 Grupo"/>
          <p:cNvGrpSpPr/>
          <p:nvPr/>
        </p:nvGrpSpPr>
        <p:grpSpPr>
          <a:xfrm>
            <a:off x="4764088" y="2913062"/>
            <a:ext cx="940120" cy="1231345"/>
            <a:chOff x="5156200" y="2976562"/>
            <a:chExt cx="940120" cy="1231345"/>
          </a:xfrm>
        </p:grpSpPr>
        <p:grpSp>
          <p:nvGrpSpPr>
            <p:cNvPr id="223" name="222 Grupo"/>
            <p:cNvGrpSpPr/>
            <p:nvPr/>
          </p:nvGrpSpPr>
          <p:grpSpPr>
            <a:xfrm>
              <a:off x="5156200" y="3425825"/>
              <a:ext cx="940120" cy="782082"/>
              <a:chOff x="6477000" y="5391150"/>
              <a:chExt cx="940120" cy="782082"/>
            </a:xfrm>
          </p:grpSpPr>
          <p:grpSp>
            <p:nvGrpSpPr>
              <p:cNvPr id="227" name="226 Grupo"/>
              <p:cNvGrpSpPr/>
              <p:nvPr/>
            </p:nvGrpSpPr>
            <p:grpSpPr>
              <a:xfrm>
                <a:off x="6477000" y="5391150"/>
                <a:ext cx="940120" cy="572532"/>
                <a:chOff x="6105525" y="3495675"/>
                <a:chExt cx="940120" cy="572532"/>
              </a:xfrm>
            </p:grpSpPr>
            <p:sp>
              <p:nvSpPr>
                <p:cNvPr id="244" name="243 CuadroTexto"/>
                <p:cNvSpPr txBox="1"/>
                <p:nvPr/>
              </p:nvSpPr>
              <p:spPr>
                <a:xfrm>
                  <a:off x="6457950" y="3495675"/>
                  <a:ext cx="200376" cy="369332"/>
                </a:xfrm>
                <a:prstGeom prst="rect">
                  <a:avLst/>
                </a:prstGeom>
                <a:noFill/>
              </p:spPr>
              <p:txBody>
                <a:bodyPr wrap="none" lIns="0" tIns="0" rIns="0" bIns="0" rtlCol="0">
                  <a:spAutoFit/>
                </a:bodyPr>
                <a:lstStyle/>
                <a:p>
                  <a:r>
                    <a:rPr lang="es-ES" sz="2400" dirty="0" smtClean="0"/>
                    <a:t>N</a:t>
                  </a:r>
                  <a:endParaRPr lang="es-ES" sz="2400" dirty="0"/>
                </a:p>
              </p:txBody>
            </p:sp>
            <p:cxnSp>
              <p:nvCxnSpPr>
                <p:cNvPr id="235" name="234 Conector recto"/>
                <p:cNvCxnSpPr/>
                <p:nvPr/>
              </p:nvCxnSpPr>
              <p:spPr>
                <a:xfrm rot="1320000" flipV="1">
                  <a:off x="6657975" y="3819525"/>
                  <a:ext cx="1524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0" name="239 Conector recto"/>
                <p:cNvCxnSpPr/>
                <p:nvPr/>
              </p:nvCxnSpPr>
              <p:spPr>
                <a:xfrm rot="20280000">
                  <a:off x="6305551" y="3819524"/>
                  <a:ext cx="1524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41" name="240 CuadroTexto"/>
                <p:cNvSpPr txBox="1"/>
                <p:nvPr/>
              </p:nvSpPr>
              <p:spPr>
                <a:xfrm>
                  <a:off x="6105525" y="3689350"/>
                  <a:ext cx="197170" cy="369332"/>
                </a:xfrm>
                <a:prstGeom prst="rect">
                  <a:avLst/>
                </a:prstGeom>
                <a:noFill/>
              </p:spPr>
              <p:txBody>
                <a:bodyPr wrap="none" lIns="0" tIns="0" rIns="0" bIns="0" rtlCol="0">
                  <a:spAutoFit/>
                </a:bodyPr>
                <a:lstStyle/>
                <a:p>
                  <a:r>
                    <a:rPr lang="es-ES" sz="2400" dirty="0" smtClean="0"/>
                    <a:t>H</a:t>
                  </a:r>
                  <a:endParaRPr lang="es-ES" sz="2400" dirty="0"/>
                </a:p>
              </p:txBody>
            </p:sp>
            <p:sp>
              <p:nvSpPr>
                <p:cNvPr id="242" name="241 CuadroTexto"/>
                <p:cNvSpPr txBox="1"/>
                <p:nvPr/>
              </p:nvSpPr>
              <p:spPr>
                <a:xfrm>
                  <a:off x="6848475" y="3698875"/>
                  <a:ext cx="197170" cy="369332"/>
                </a:xfrm>
                <a:prstGeom prst="rect">
                  <a:avLst/>
                </a:prstGeom>
                <a:noFill/>
              </p:spPr>
              <p:txBody>
                <a:bodyPr wrap="none" lIns="0" tIns="0" rIns="0" bIns="0" rtlCol="0">
                  <a:spAutoFit/>
                </a:bodyPr>
                <a:lstStyle/>
                <a:p>
                  <a:r>
                    <a:rPr lang="es-ES" sz="2400" dirty="0" smtClean="0"/>
                    <a:t>H</a:t>
                  </a:r>
                  <a:endParaRPr lang="es-ES" sz="2400" dirty="0"/>
                </a:p>
              </p:txBody>
            </p:sp>
          </p:grpSp>
          <p:cxnSp>
            <p:nvCxnSpPr>
              <p:cNvPr id="228" name="227 Conector recto"/>
              <p:cNvCxnSpPr/>
              <p:nvPr/>
            </p:nvCxnSpPr>
            <p:spPr>
              <a:xfrm rot="17160000">
                <a:off x="6810375" y="5781675"/>
                <a:ext cx="1524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30" name="229 CuadroTexto"/>
              <p:cNvSpPr txBox="1"/>
              <p:nvPr/>
            </p:nvSpPr>
            <p:spPr>
              <a:xfrm>
                <a:off x="6762750" y="5803900"/>
                <a:ext cx="197170" cy="369332"/>
              </a:xfrm>
              <a:prstGeom prst="rect">
                <a:avLst/>
              </a:prstGeom>
              <a:noFill/>
            </p:spPr>
            <p:txBody>
              <a:bodyPr wrap="none" lIns="0" tIns="0" rIns="0" bIns="0" rtlCol="0">
                <a:spAutoFit/>
              </a:bodyPr>
              <a:lstStyle/>
              <a:p>
                <a:r>
                  <a:rPr lang="es-ES" sz="2400" dirty="0" smtClean="0"/>
                  <a:t>H</a:t>
                </a:r>
                <a:endParaRPr lang="es-ES" sz="2400" dirty="0"/>
              </a:p>
            </p:txBody>
          </p:sp>
        </p:grpSp>
        <p:cxnSp>
          <p:nvCxnSpPr>
            <p:cNvPr id="4" name="3 Conector recto de flecha"/>
            <p:cNvCxnSpPr/>
            <p:nvPr/>
          </p:nvCxnSpPr>
          <p:spPr>
            <a:xfrm flipH="1" flipV="1">
              <a:off x="5610226" y="3295650"/>
              <a:ext cx="3350" cy="192087"/>
            </a:xfrm>
            <a:prstGeom prst="straightConnector1">
              <a:avLst/>
            </a:prstGeom>
            <a:ln w="19050">
              <a:solidFill>
                <a:srgbClr val="FF000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sp>
          <p:nvSpPr>
            <p:cNvPr id="247" name="246 CuadroTexto"/>
            <p:cNvSpPr txBox="1"/>
            <p:nvPr/>
          </p:nvSpPr>
          <p:spPr>
            <a:xfrm>
              <a:off x="5508625" y="2976562"/>
              <a:ext cx="197170" cy="369332"/>
            </a:xfrm>
            <a:prstGeom prst="rect">
              <a:avLst/>
            </a:prstGeom>
            <a:noFill/>
          </p:spPr>
          <p:txBody>
            <a:bodyPr wrap="none" lIns="0" tIns="0" rIns="0" bIns="0" rtlCol="0">
              <a:spAutoFit/>
            </a:bodyPr>
            <a:lstStyle/>
            <a:p>
              <a:r>
                <a:rPr lang="es-ES" sz="2400" dirty="0" smtClean="0"/>
                <a:t>H</a:t>
              </a:r>
              <a:endParaRPr lang="es-ES" sz="2400" dirty="0"/>
            </a:p>
          </p:txBody>
        </p:sp>
      </p:gr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0399" y="2984500"/>
            <a:ext cx="1286539" cy="1257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23 CuadroTexto"/>
          <p:cNvSpPr txBox="1"/>
          <p:nvPr/>
        </p:nvSpPr>
        <p:spPr>
          <a:xfrm>
            <a:off x="1778000" y="4140200"/>
            <a:ext cx="841897" cy="276999"/>
          </a:xfrm>
          <a:prstGeom prst="rect">
            <a:avLst/>
          </a:prstGeom>
          <a:noFill/>
        </p:spPr>
        <p:txBody>
          <a:bodyPr wrap="none" rtlCol="0">
            <a:spAutoFit/>
          </a:bodyPr>
          <a:lstStyle/>
          <a:p>
            <a:r>
              <a:rPr lang="es-ES" sz="1200" dirty="0" smtClean="0"/>
              <a:t>amoniaco</a:t>
            </a:r>
            <a:endParaRPr lang="es-ES" sz="1200" dirty="0"/>
          </a:p>
        </p:txBody>
      </p:sp>
      <p:sp>
        <p:nvSpPr>
          <p:cNvPr id="248" name="247 CuadroTexto"/>
          <p:cNvSpPr txBox="1"/>
          <p:nvPr/>
        </p:nvSpPr>
        <p:spPr>
          <a:xfrm>
            <a:off x="2971800" y="4140200"/>
            <a:ext cx="1091966" cy="276999"/>
          </a:xfrm>
          <a:prstGeom prst="rect">
            <a:avLst/>
          </a:prstGeom>
          <a:noFill/>
        </p:spPr>
        <p:txBody>
          <a:bodyPr wrap="none" rtlCol="0">
            <a:spAutoFit/>
          </a:bodyPr>
          <a:lstStyle/>
          <a:p>
            <a:r>
              <a:rPr lang="es-ES" sz="1200" dirty="0"/>
              <a:t>i</a:t>
            </a:r>
            <a:r>
              <a:rPr lang="es-ES" sz="1200" dirty="0" smtClean="0"/>
              <a:t>on hidrógeno</a:t>
            </a:r>
            <a:endParaRPr lang="es-ES" sz="1200" dirty="0"/>
          </a:p>
        </p:txBody>
      </p:sp>
      <p:sp>
        <p:nvSpPr>
          <p:cNvPr id="249" name="248 CuadroTexto"/>
          <p:cNvSpPr txBox="1"/>
          <p:nvPr/>
        </p:nvSpPr>
        <p:spPr>
          <a:xfrm>
            <a:off x="4762500" y="4152900"/>
            <a:ext cx="926857" cy="276999"/>
          </a:xfrm>
          <a:prstGeom prst="rect">
            <a:avLst/>
          </a:prstGeom>
          <a:noFill/>
        </p:spPr>
        <p:txBody>
          <a:bodyPr wrap="none" rtlCol="0">
            <a:spAutoFit/>
          </a:bodyPr>
          <a:lstStyle/>
          <a:p>
            <a:r>
              <a:rPr lang="es-ES" sz="1200" dirty="0"/>
              <a:t>i</a:t>
            </a:r>
            <a:r>
              <a:rPr lang="es-ES" sz="1200" dirty="0" smtClean="0"/>
              <a:t>on amonio</a:t>
            </a:r>
            <a:endParaRPr lang="es-ES" sz="1200" dirty="0"/>
          </a:p>
        </p:txBody>
      </p:sp>
      <mc:AlternateContent xmlns:mc="http://schemas.openxmlformats.org/markup-compatibility/2006" xmlns:a14="http://schemas.microsoft.com/office/drawing/2010/main">
        <mc:Choice Requires="a14">
          <p:sp>
            <p:nvSpPr>
              <p:cNvPr id="25" name="24 CuadroTexto"/>
              <p:cNvSpPr txBox="1"/>
              <p:nvPr/>
            </p:nvSpPr>
            <p:spPr>
              <a:xfrm>
                <a:off x="5511800" y="4152900"/>
                <a:ext cx="598818" cy="28225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s-ES" sz="1200" i="1" smtClean="0">
                              <a:latin typeface="Cambria Math" panose="02040503050406030204" pitchFamily="18" charset="0"/>
                            </a:rPr>
                          </m:ctrlPr>
                        </m:sSupPr>
                        <m:e>
                          <m:sSub>
                            <m:sSubPr>
                              <m:ctrlPr>
                                <a:rPr lang="es-ES" sz="1200" i="1" smtClean="0">
                                  <a:latin typeface="Cambria Math" panose="02040503050406030204" pitchFamily="18" charset="0"/>
                                </a:rPr>
                              </m:ctrlPr>
                            </m:sSubPr>
                            <m:e>
                              <m:r>
                                <a:rPr lang="es-ES" sz="1200" b="0" i="1" smtClean="0">
                                  <a:latin typeface="Cambria Math"/>
                                </a:rPr>
                                <m:t>𝑁𝐻</m:t>
                              </m:r>
                            </m:e>
                            <m:sub>
                              <m:r>
                                <a:rPr lang="es-ES" sz="1200" b="0" i="1" smtClean="0">
                                  <a:latin typeface="Cambria Math"/>
                                </a:rPr>
                                <m:t>4</m:t>
                              </m:r>
                            </m:sub>
                          </m:sSub>
                        </m:e>
                        <m:sup>
                          <m:r>
                            <a:rPr lang="es-ES" sz="1200" b="0" i="1" smtClean="0">
                              <a:latin typeface="Cambria Math"/>
                            </a:rPr>
                            <m:t>+</m:t>
                          </m:r>
                        </m:sup>
                      </m:sSup>
                    </m:oMath>
                  </m:oMathPara>
                </a14:m>
                <a:endParaRPr lang="es-ES" sz="1200" dirty="0"/>
              </a:p>
            </p:txBody>
          </p:sp>
        </mc:Choice>
        <mc:Fallback xmlns="">
          <p:sp>
            <p:nvSpPr>
              <p:cNvPr id="25" name="24 CuadroTexto"/>
              <p:cNvSpPr txBox="1">
                <a:spLocks noRot="1" noChangeAspect="1" noMove="1" noResize="1" noEditPoints="1" noAdjustHandles="1" noChangeArrowheads="1" noChangeShapeType="1" noTextEdit="1"/>
              </p:cNvSpPr>
              <p:nvPr/>
            </p:nvSpPr>
            <p:spPr>
              <a:xfrm>
                <a:off x="5511800" y="4152900"/>
                <a:ext cx="598818" cy="282257"/>
              </a:xfrm>
              <a:prstGeom prst="rect">
                <a:avLst/>
              </a:prstGeom>
              <a:blipFill rotWithShape="1">
                <a:blip r:embed="rId5"/>
                <a:stretch>
                  <a:fillRect/>
                </a:stretch>
              </a:blipFill>
            </p:spPr>
            <p:txBody>
              <a:bodyPr/>
              <a:lstStyle/>
              <a:p>
                <a:r>
                  <a:rPr lang="es-ES">
                    <a:noFill/>
                  </a:rPr>
                  <a:t> </a:t>
                </a:r>
              </a:p>
            </p:txBody>
          </p:sp>
        </mc:Fallback>
      </mc:AlternateContent>
      <p:sp>
        <p:nvSpPr>
          <p:cNvPr id="250" name="249 CuadroTexto"/>
          <p:cNvSpPr txBox="1"/>
          <p:nvPr/>
        </p:nvSpPr>
        <p:spPr>
          <a:xfrm>
            <a:off x="5575301" y="2997200"/>
            <a:ext cx="1257299" cy="461665"/>
          </a:xfrm>
          <a:prstGeom prst="rect">
            <a:avLst/>
          </a:prstGeom>
          <a:noFill/>
        </p:spPr>
        <p:txBody>
          <a:bodyPr wrap="square" rtlCol="0">
            <a:spAutoFit/>
          </a:bodyPr>
          <a:lstStyle/>
          <a:p>
            <a:r>
              <a:rPr lang="es-ES" sz="1200" b="1" dirty="0">
                <a:solidFill>
                  <a:srgbClr val="FF0000"/>
                </a:solidFill>
              </a:rPr>
              <a:t>d</a:t>
            </a:r>
            <a:r>
              <a:rPr lang="es-ES" sz="1200" b="1" dirty="0" smtClean="0">
                <a:solidFill>
                  <a:srgbClr val="FF0000"/>
                </a:solidFill>
              </a:rPr>
              <a:t>ador</a:t>
            </a:r>
            <a:r>
              <a:rPr lang="es-ES" sz="1200" dirty="0" smtClean="0"/>
              <a:t> de un par de electrones</a:t>
            </a:r>
            <a:endParaRPr lang="es-ES" sz="1200" dirty="0"/>
          </a:p>
        </p:txBody>
      </p:sp>
      <p:sp>
        <p:nvSpPr>
          <p:cNvPr id="251" name="250 CuadroTexto"/>
          <p:cNvSpPr txBox="1"/>
          <p:nvPr/>
        </p:nvSpPr>
        <p:spPr>
          <a:xfrm>
            <a:off x="4038600" y="2794000"/>
            <a:ext cx="787400" cy="276999"/>
          </a:xfrm>
          <a:prstGeom prst="rect">
            <a:avLst/>
          </a:prstGeom>
          <a:noFill/>
        </p:spPr>
        <p:txBody>
          <a:bodyPr wrap="square" rtlCol="0">
            <a:spAutoFit/>
          </a:bodyPr>
          <a:lstStyle/>
          <a:p>
            <a:pPr algn="r"/>
            <a:r>
              <a:rPr lang="es-ES" sz="1200" b="1" dirty="0" smtClean="0">
                <a:solidFill>
                  <a:srgbClr val="FF0000"/>
                </a:solidFill>
              </a:rPr>
              <a:t>aceptor</a:t>
            </a:r>
            <a:endParaRPr lang="es-ES" sz="1200" b="1" dirty="0">
              <a:solidFill>
                <a:srgbClr val="FF0000"/>
              </a:solidFill>
            </a:endParaRPr>
          </a:p>
        </p:txBody>
      </p:sp>
      <p:cxnSp>
        <p:nvCxnSpPr>
          <p:cNvPr id="27" name="26 Conector recto"/>
          <p:cNvCxnSpPr>
            <a:stCxn id="250" idx="1"/>
          </p:cNvCxnSpPr>
          <p:nvPr/>
        </p:nvCxnSpPr>
        <p:spPr>
          <a:xfrm flipH="1">
            <a:off x="5384800" y="3228033"/>
            <a:ext cx="190501" cy="188267"/>
          </a:xfrm>
          <a:prstGeom prst="line">
            <a:avLst/>
          </a:prstGeom>
          <a:ln>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52" name="251 Conector recto"/>
          <p:cNvCxnSpPr/>
          <p:nvPr/>
        </p:nvCxnSpPr>
        <p:spPr>
          <a:xfrm flipH="1" flipV="1">
            <a:off x="4787900" y="2996000"/>
            <a:ext cx="239713" cy="50928"/>
          </a:xfrm>
          <a:prstGeom prst="line">
            <a:avLst/>
          </a:prstGeom>
          <a:ln>
            <a:headEnd type="arrow"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 name="2 Grupo"/>
          <p:cNvGrpSpPr/>
          <p:nvPr/>
        </p:nvGrpSpPr>
        <p:grpSpPr>
          <a:xfrm>
            <a:off x="1943100" y="4797425"/>
            <a:ext cx="422275" cy="447675"/>
            <a:chOff x="1736725" y="4987925"/>
            <a:chExt cx="422275" cy="447675"/>
          </a:xfrm>
        </p:grpSpPr>
        <p:grpSp>
          <p:nvGrpSpPr>
            <p:cNvPr id="253" name="252 Grupo"/>
            <p:cNvGrpSpPr/>
            <p:nvPr/>
          </p:nvGrpSpPr>
          <p:grpSpPr>
            <a:xfrm>
              <a:off x="1736725" y="4987925"/>
              <a:ext cx="422275" cy="447675"/>
              <a:chOff x="2165350" y="5197475"/>
              <a:chExt cx="422275" cy="447675"/>
            </a:xfrm>
          </p:grpSpPr>
          <p:pic>
            <p:nvPicPr>
              <p:cNvPr id="254"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378075" y="554037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5" name="254 CuadroTexto"/>
              <p:cNvSpPr txBox="1"/>
              <p:nvPr/>
            </p:nvSpPr>
            <p:spPr>
              <a:xfrm>
                <a:off x="2273300" y="5222875"/>
                <a:ext cx="198772" cy="369332"/>
              </a:xfrm>
              <a:prstGeom prst="rect">
                <a:avLst/>
              </a:prstGeom>
              <a:noFill/>
            </p:spPr>
            <p:txBody>
              <a:bodyPr wrap="none" lIns="0" tIns="0" rIns="0" bIns="0" rtlCol="0">
                <a:spAutoFit/>
              </a:bodyPr>
              <a:lstStyle/>
              <a:p>
                <a:r>
                  <a:rPr lang="es-ES" sz="2400" dirty="0"/>
                  <a:t>O</a:t>
                </a:r>
              </a:p>
            </p:txBody>
          </p:sp>
          <p:pic>
            <p:nvPicPr>
              <p:cNvPr id="258"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378075" y="519747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9"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165350" y="53721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0"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482850" y="53721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6"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1841500" y="533082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7"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1847850" y="498792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9" name="68 Grupo"/>
          <p:cNvGrpSpPr/>
          <p:nvPr/>
        </p:nvGrpSpPr>
        <p:grpSpPr>
          <a:xfrm>
            <a:off x="2882900" y="4797425"/>
            <a:ext cx="422275" cy="447675"/>
            <a:chOff x="1736725" y="4987925"/>
            <a:chExt cx="422275" cy="447675"/>
          </a:xfrm>
        </p:grpSpPr>
        <p:grpSp>
          <p:nvGrpSpPr>
            <p:cNvPr id="70" name="69 Grupo"/>
            <p:cNvGrpSpPr/>
            <p:nvPr/>
          </p:nvGrpSpPr>
          <p:grpSpPr>
            <a:xfrm>
              <a:off x="1736725" y="4987925"/>
              <a:ext cx="422275" cy="447675"/>
              <a:chOff x="2165350" y="5197475"/>
              <a:chExt cx="422275" cy="447675"/>
            </a:xfrm>
          </p:grpSpPr>
          <p:pic>
            <p:nvPicPr>
              <p:cNvPr id="73"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378075" y="554037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4" name="73 CuadroTexto"/>
              <p:cNvSpPr txBox="1"/>
              <p:nvPr/>
            </p:nvSpPr>
            <p:spPr>
              <a:xfrm>
                <a:off x="2292350" y="5222875"/>
                <a:ext cx="176330" cy="369332"/>
              </a:xfrm>
              <a:prstGeom prst="rect">
                <a:avLst/>
              </a:prstGeom>
              <a:noFill/>
            </p:spPr>
            <p:txBody>
              <a:bodyPr wrap="none" lIns="0" tIns="0" rIns="0" bIns="0" rtlCol="0">
                <a:spAutoFit/>
              </a:bodyPr>
              <a:lstStyle/>
              <a:p>
                <a:r>
                  <a:rPr lang="es-ES" sz="2400" dirty="0"/>
                  <a:t>S</a:t>
                </a:r>
              </a:p>
            </p:txBody>
          </p:sp>
          <p:pic>
            <p:nvPicPr>
              <p:cNvPr id="75"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378075" y="519747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165350" y="53721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482850" y="53721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71"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1841500" y="533082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1847850" y="498792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78" name="77 Más"/>
          <p:cNvSpPr/>
          <p:nvPr/>
        </p:nvSpPr>
        <p:spPr>
          <a:xfrm>
            <a:off x="2470150" y="4810125"/>
            <a:ext cx="279400" cy="279400"/>
          </a:xfrm>
          <a:prstGeom prst="mathPlus">
            <a:avLst>
              <a:gd name="adj1" fmla="val 11044"/>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79" name="78 Conector recto de flecha"/>
          <p:cNvCxnSpPr/>
          <p:nvPr/>
        </p:nvCxnSpPr>
        <p:spPr>
          <a:xfrm>
            <a:off x="3590925" y="4927600"/>
            <a:ext cx="561975" cy="0"/>
          </a:xfrm>
          <a:prstGeom prst="straightConnector1">
            <a:avLst/>
          </a:prstGeom>
          <a:ln w="28575">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5" name="4 Grupo"/>
          <p:cNvGrpSpPr/>
          <p:nvPr/>
        </p:nvGrpSpPr>
        <p:grpSpPr>
          <a:xfrm>
            <a:off x="4311650" y="4692650"/>
            <a:ext cx="828675" cy="394732"/>
            <a:chOff x="4048125" y="4949825"/>
            <a:chExt cx="828675" cy="394732"/>
          </a:xfrm>
        </p:grpSpPr>
        <p:grpSp>
          <p:nvGrpSpPr>
            <p:cNvPr id="80" name="79 Grupo"/>
            <p:cNvGrpSpPr/>
            <p:nvPr/>
          </p:nvGrpSpPr>
          <p:grpSpPr>
            <a:xfrm>
              <a:off x="4048125" y="4949825"/>
              <a:ext cx="422275" cy="394732"/>
              <a:chOff x="1736725" y="4987925"/>
              <a:chExt cx="422275" cy="394732"/>
            </a:xfrm>
          </p:grpSpPr>
          <p:grpSp>
            <p:nvGrpSpPr>
              <p:cNvPr id="81" name="80 Grupo"/>
              <p:cNvGrpSpPr/>
              <p:nvPr/>
            </p:nvGrpSpPr>
            <p:grpSpPr>
              <a:xfrm>
                <a:off x="1736725" y="4987925"/>
                <a:ext cx="422275" cy="394732"/>
                <a:chOff x="2165350" y="5197475"/>
                <a:chExt cx="422275" cy="394732"/>
              </a:xfrm>
            </p:grpSpPr>
            <p:pic>
              <p:nvPicPr>
                <p:cNvPr id="84"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479675" y="543242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5" name="84 CuadroTexto"/>
                <p:cNvSpPr txBox="1"/>
                <p:nvPr/>
              </p:nvSpPr>
              <p:spPr>
                <a:xfrm>
                  <a:off x="2273300" y="5222875"/>
                  <a:ext cx="198772" cy="369332"/>
                </a:xfrm>
                <a:prstGeom prst="rect">
                  <a:avLst/>
                </a:prstGeom>
                <a:noFill/>
              </p:spPr>
              <p:txBody>
                <a:bodyPr wrap="none" lIns="0" tIns="0" rIns="0" bIns="0" rtlCol="0">
                  <a:spAutoFit/>
                </a:bodyPr>
                <a:lstStyle/>
                <a:p>
                  <a:r>
                    <a:rPr lang="es-ES" sz="2400" dirty="0"/>
                    <a:t>O</a:t>
                  </a:r>
                </a:p>
              </p:txBody>
            </p:sp>
            <p:pic>
              <p:nvPicPr>
                <p:cNvPr id="86"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378075" y="519747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7"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165350" y="53213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8"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482850" y="53276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82"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1739900" y="522287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3"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1847850" y="498792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89" name="88 Grupo"/>
            <p:cNvGrpSpPr/>
            <p:nvPr/>
          </p:nvGrpSpPr>
          <p:grpSpPr>
            <a:xfrm>
              <a:off x="4467225" y="4949825"/>
              <a:ext cx="409575" cy="394732"/>
              <a:chOff x="1736725" y="4987925"/>
              <a:chExt cx="409575" cy="394732"/>
            </a:xfrm>
          </p:grpSpPr>
          <p:grpSp>
            <p:nvGrpSpPr>
              <p:cNvPr id="90" name="89 Grupo"/>
              <p:cNvGrpSpPr/>
              <p:nvPr/>
            </p:nvGrpSpPr>
            <p:grpSpPr>
              <a:xfrm>
                <a:off x="1736725" y="4987925"/>
                <a:ext cx="409575" cy="394732"/>
                <a:chOff x="2165350" y="5197475"/>
                <a:chExt cx="409575" cy="394732"/>
              </a:xfrm>
            </p:grpSpPr>
            <p:pic>
              <p:nvPicPr>
                <p:cNvPr id="93"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466975" y="542607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4" name="93 CuadroTexto"/>
                <p:cNvSpPr txBox="1"/>
                <p:nvPr/>
              </p:nvSpPr>
              <p:spPr>
                <a:xfrm>
                  <a:off x="2292350" y="5222875"/>
                  <a:ext cx="176330" cy="369332"/>
                </a:xfrm>
                <a:prstGeom prst="rect">
                  <a:avLst/>
                </a:prstGeom>
                <a:noFill/>
              </p:spPr>
              <p:txBody>
                <a:bodyPr wrap="none" lIns="0" tIns="0" rIns="0" bIns="0" rtlCol="0">
                  <a:spAutoFit/>
                </a:bodyPr>
                <a:lstStyle/>
                <a:p>
                  <a:r>
                    <a:rPr lang="es-ES" sz="2400" dirty="0"/>
                    <a:t>S</a:t>
                  </a:r>
                </a:p>
              </p:txBody>
            </p:sp>
            <p:pic>
              <p:nvPicPr>
                <p:cNvPr id="95"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378075" y="519747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6"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165350" y="53213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7"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470150" y="53149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91"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1739900" y="522287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1847850" y="498792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sp>
        <p:nvSpPr>
          <p:cNvPr id="136" name="135 CuadroTexto"/>
          <p:cNvSpPr txBox="1"/>
          <p:nvPr/>
        </p:nvSpPr>
        <p:spPr>
          <a:xfrm>
            <a:off x="5302250" y="4699000"/>
            <a:ext cx="306494" cy="369332"/>
          </a:xfrm>
          <a:prstGeom prst="rect">
            <a:avLst/>
          </a:prstGeom>
          <a:noFill/>
        </p:spPr>
        <p:txBody>
          <a:bodyPr wrap="none" rtlCol="0">
            <a:spAutoFit/>
          </a:bodyPr>
          <a:lstStyle/>
          <a:p>
            <a:r>
              <a:rPr lang="es-ES" dirty="0" smtClean="0"/>
              <a:t>o</a:t>
            </a:r>
            <a:endParaRPr lang="es-ES" dirty="0"/>
          </a:p>
        </p:txBody>
      </p:sp>
      <p:grpSp>
        <p:nvGrpSpPr>
          <p:cNvPr id="137" name="136 Grupo"/>
          <p:cNvGrpSpPr/>
          <p:nvPr/>
        </p:nvGrpSpPr>
        <p:grpSpPr>
          <a:xfrm>
            <a:off x="1930400" y="5534025"/>
            <a:ext cx="828675" cy="394732"/>
            <a:chOff x="5241925" y="4924425"/>
            <a:chExt cx="828675" cy="394732"/>
          </a:xfrm>
        </p:grpSpPr>
        <p:grpSp>
          <p:nvGrpSpPr>
            <p:cNvPr id="138" name="137 Grupo"/>
            <p:cNvGrpSpPr/>
            <p:nvPr/>
          </p:nvGrpSpPr>
          <p:grpSpPr>
            <a:xfrm>
              <a:off x="5241925" y="4924425"/>
              <a:ext cx="828675" cy="394732"/>
              <a:chOff x="4048125" y="4949825"/>
              <a:chExt cx="828675" cy="394732"/>
            </a:xfrm>
          </p:grpSpPr>
          <p:grpSp>
            <p:nvGrpSpPr>
              <p:cNvPr id="141" name="140 Grupo"/>
              <p:cNvGrpSpPr/>
              <p:nvPr/>
            </p:nvGrpSpPr>
            <p:grpSpPr>
              <a:xfrm>
                <a:off x="4048125" y="4949825"/>
                <a:ext cx="317500" cy="394732"/>
                <a:chOff x="1736725" y="4987925"/>
                <a:chExt cx="317500" cy="394732"/>
              </a:xfrm>
            </p:grpSpPr>
            <p:grpSp>
              <p:nvGrpSpPr>
                <p:cNvPr id="149" name="148 Grupo"/>
                <p:cNvGrpSpPr/>
                <p:nvPr/>
              </p:nvGrpSpPr>
              <p:grpSpPr>
                <a:xfrm>
                  <a:off x="1736725" y="4987925"/>
                  <a:ext cx="317500" cy="394732"/>
                  <a:chOff x="2165350" y="5197475"/>
                  <a:chExt cx="317500" cy="394732"/>
                </a:xfrm>
              </p:grpSpPr>
              <p:sp>
                <p:nvSpPr>
                  <p:cNvPr id="152" name="151 CuadroTexto"/>
                  <p:cNvSpPr txBox="1"/>
                  <p:nvPr/>
                </p:nvSpPr>
                <p:spPr>
                  <a:xfrm>
                    <a:off x="2273300" y="5222875"/>
                    <a:ext cx="198772" cy="369332"/>
                  </a:xfrm>
                  <a:prstGeom prst="rect">
                    <a:avLst/>
                  </a:prstGeom>
                  <a:noFill/>
                </p:spPr>
                <p:txBody>
                  <a:bodyPr wrap="none" lIns="0" tIns="0" rIns="0" bIns="0" rtlCol="0">
                    <a:spAutoFit/>
                  </a:bodyPr>
                  <a:lstStyle/>
                  <a:p>
                    <a:r>
                      <a:rPr lang="es-ES" sz="2400" dirty="0"/>
                      <a:t>O</a:t>
                    </a:r>
                  </a:p>
                </p:txBody>
              </p:sp>
              <p:pic>
                <p:nvPicPr>
                  <p:cNvPr id="153"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378075" y="519747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5"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165350" y="53213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150"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1739900" y="522287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1"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1847850" y="498792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42" name="141 Grupo"/>
              <p:cNvGrpSpPr/>
              <p:nvPr/>
            </p:nvGrpSpPr>
            <p:grpSpPr>
              <a:xfrm>
                <a:off x="4578350" y="4949825"/>
                <a:ext cx="298450" cy="394732"/>
                <a:chOff x="1847850" y="4987925"/>
                <a:chExt cx="298450" cy="394732"/>
              </a:xfrm>
            </p:grpSpPr>
            <p:grpSp>
              <p:nvGrpSpPr>
                <p:cNvPr id="143" name="142 Grupo"/>
                <p:cNvGrpSpPr/>
                <p:nvPr/>
              </p:nvGrpSpPr>
              <p:grpSpPr>
                <a:xfrm>
                  <a:off x="1863725" y="4987925"/>
                  <a:ext cx="282575" cy="394732"/>
                  <a:chOff x="2292350" y="5197475"/>
                  <a:chExt cx="282575" cy="394732"/>
                </a:xfrm>
              </p:grpSpPr>
              <p:pic>
                <p:nvPicPr>
                  <p:cNvPr id="145"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466975" y="542607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6" name="145 CuadroTexto"/>
                  <p:cNvSpPr txBox="1"/>
                  <p:nvPr/>
                </p:nvSpPr>
                <p:spPr>
                  <a:xfrm>
                    <a:off x="2292350" y="5222875"/>
                    <a:ext cx="176330" cy="369332"/>
                  </a:xfrm>
                  <a:prstGeom prst="rect">
                    <a:avLst/>
                  </a:prstGeom>
                  <a:noFill/>
                </p:spPr>
                <p:txBody>
                  <a:bodyPr wrap="none" lIns="0" tIns="0" rIns="0" bIns="0" rtlCol="0">
                    <a:spAutoFit/>
                  </a:bodyPr>
                  <a:lstStyle/>
                  <a:p>
                    <a:r>
                      <a:rPr lang="es-ES" sz="2400" dirty="0"/>
                      <a:t>S</a:t>
                    </a:r>
                  </a:p>
                </p:txBody>
              </p:sp>
              <p:pic>
                <p:nvPicPr>
                  <p:cNvPr id="147"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378075" y="519747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8"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470150" y="53149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144"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1847850" y="498792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cxnSp>
          <p:nvCxnSpPr>
            <p:cNvPr id="139" name="138 Conector recto"/>
            <p:cNvCxnSpPr/>
            <p:nvPr/>
          </p:nvCxnSpPr>
          <p:spPr>
            <a:xfrm>
              <a:off x="5584825" y="5108575"/>
              <a:ext cx="1524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 name="139 Conector recto"/>
            <p:cNvCxnSpPr/>
            <p:nvPr/>
          </p:nvCxnSpPr>
          <p:spPr>
            <a:xfrm>
              <a:off x="5584825" y="5175250"/>
              <a:ext cx="1524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6" name="155 Grupo"/>
          <p:cNvGrpSpPr/>
          <p:nvPr/>
        </p:nvGrpSpPr>
        <p:grpSpPr>
          <a:xfrm>
            <a:off x="3365500" y="5483225"/>
            <a:ext cx="422275" cy="447675"/>
            <a:chOff x="1736725" y="4987925"/>
            <a:chExt cx="422275" cy="447675"/>
          </a:xfrm>
        </p:grpSpPr>
        <p:grpSp>
          <p:nvGrpSpPr>
            <p:cNvPr id="157" name="156 Grupo"/>
            <p:cNvGrpSpPr/>
            <p:nvPr/>
          </p:nvGrpSpPr>
          <p:grpSpPr>
            <a:xfrm>
              <a:off x="1736725" y="4987925"/>
              <a:ext cx="422275" cy="447675"/>
              <a:chOff x="2165350" y="5197475"/>
              <a:chExt cx="422275" cy="447675"/>
            </a:xfrm>
          </p:grpSpPr>
          <p:pic>
            <p:nvPicPr>
              <p:cNvPr id="161"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378075" y="554037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3" name="162 CuadroTexto"/>
              <p:cNvSpPr txBox="1"/>
              <p:nvPr/>
            </p:nvSpPr>
            <p:spPr>
              <a:xfrm>
                <a:off x="2273300" y="5222875"/>
                <a:ext cx="198772" cy="369332"/>
              </a:xfrm>
              <a:prstGeom prst="rect">
                <a:avLst/>
              </a:prstGeom>
              <a:noFill/>
            </p:spPr>
            <p:txBody>
              <a:bodyPr wrap="none" lIns="0" tIns="0" rIns="0" bIns="0" rtlCol="0">
                <a:spAutoFit/>
              </a:bodyPr>
              <a:lstStyle/>
              <a:p>
                <a:r>
                  <a:rPr lang="es-ES" sz="2400" dirty="0"/>
                  <a:t>O</a:t>
                </a:r>
              </a:p>
            </p:txBody>
          </p:sp>
          <p:pic>
            <p:nvPicPr>
              <p:cNvPr id="164"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378075" y="519747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5"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165350" y="53721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6"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482850" y="53721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158"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1841500" y="533082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9"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1847850" y="498792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67" name="166 Más"/>
          <p:cNvSpPr/>
          <p:nvPr/>
        </p:nvSpPr>
        <p:spPr>
          <a:xfrm>
            <a:off x="2940050" y="5588000"/>
            <a:ext cx="279400" cy="279400"/>
          </a:xfrm>
          <a:prstGeom prst="mathPlus">
            <a:avLst>
              <a:gd name="adj1" fmla="val 11044"/>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89" name="188 Conector recto de flecha"/>
          <p:cNvCxnSpPr/>
          <p:nvPr/>
        </p:nvCxnSpPr>
        <p:spPr>
          <a:xfrm>
            <a:off x="3997325" y="5718175"/>
            <a:ext cx="561975" cy="0"/>
          </a:xfrm>
          <a:prstGeom prst="straightConnector1">
            <a:avLst/>
          </a:prstGeom>
          <a:ln w="28575">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8" name="7 Grupo"/>
          <p:cNvGrpSpPr/>
          <p:nvPr/>
        </p:nvGrpSpPr>
        <p:grpSpPr>
          <a:xfrm>
            <a:off x="5292725" y="5686425"/>
            <a:ext cx="406400" cy="422275"/>
            <a:chOff x="5073650" y="5686425"/>
            <a:chExt cx="406400" cy="422275"/>
          </a:xfrm>
        </p:grpSpPr>
        <p:grpSp>
          <p:nvGrpSpPr>
            <p:cNvPr id="190" name="189 Grupo"/>
            <p:cNvGrpSpPr/>
            <p:nvPr/>
          </p:nvGrpSpPr>
          <p:grpSpPr>
            <a:xfrm>
              <a:off x="5073650" y="5686425"/>
              <a:ext cx="406400" cy="422275"/>
              <a:chOff x="1746250" y="5013325"/>
              <a:chExt cx="406400" cy="422275"/>
            </a:xfrm>
          </p:grpSpPr>
          <p:grpSp>
            <p:nvGrpSpPr>
              <p:cNvPr id="191" name="190 Grupo"/>
              <p:cNvGrpSpPr/>
              <p:nvPr/>
            </p:nvGrpSpPr>
            <p:grpSpPr>
              <a:xfrm>
                <a:off x="1844675" y="5013325"/>
                <a:ext cx="307975" cy="422275"/>
                <a:chOff x="2273300" y="5222875"/>
                <a:chExt cx="307975" cy="422275"/>
              </a:xfrm>
            </p:grpSpPr>
            <p:pic>
              <p:nvPicPr>
                <p:cNvPr id="194"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378075" y="554037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5" name="194 CuadroTexto"/>
                <p:cNvSpPr txBox="1"/>
                <p:nvPr/>
              </p:nvSpPr>
              <p:spPr>
                <a:xfrm>
                  <a:off x="2273300" y="5222875"/>
                  <a:ext cx="198772" cy="369332"/>
                </a:xfrm>
                <a:prstGeom prst="rect">
                  <a:avLst/>
                </a:prstGeom>
                <a:noFill/>
              </p:spPr>
              <p:txBody>
                <a:bodyPr wrap="none" lIns="0" tIns="0" rIns="0" bIns="0" rtlCol="0">
                  <a:spAutoFit/>
                </a:bodyPr>
                <a:lstStyle/>
                <a:p>
                  <a:r>
                    <a:rPr lang="es-ES" sz="2400" dirty="0"/>
                    <a:t>O</a:t>
                  </a:r>
                </a:p>
              </p:txBody>
            </p:sp>
            <p:pic>
              <p:nvPicPr>
                <p:cNvPr id="196"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473325" y="532447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8"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476500" y="54292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192"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1841500" y="533082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3"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1746250" y="512762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199"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5073650" y="589597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00" name="199 Grupo"/>
          <p:cNvGrpSpPr/>
          <p:nvPr/>
        </p:nvGrpSpPr>
        <p:grpSpPr>
          <a:xfrm>
            <a:off x="4845050" y="5337175"/>
            <a:ext cx="752475" cy="441325"/>
            <a:chOff x="4048125" y="4949825"/>
            <a:chExt cx="752475" cy="441325"/>
          </a:xfrm>
        </p:grpSpPr>
        <p:grpSp>
          <p:nvGrpSpPr>
            <p:cNvPr id="201" name="200 Grupo"/>
            <p:cNvGrpSpPr/>
            <p:nvPr/>
          </p:nvGrpSpPr>
          <p:grpSpPr>
            <a:xfrm>
              <a:off x="4048125" y="4949825"/>
              <a:ext cx="422275" cy="394732"/>
              <a:chOff x="1736725" y="4987925"/>
              <a:chExt cx="422275" cy="394732"/>
            </a:xfrm>
          </p:grpSpPr>
          <p:grpSp>
            <p:nvGrpSpPr>
              <p:cNvPr id="211" name="210 Grupo"/>
              <p:cNvGrpSpPr/>
              <p:nvPr/>
            </p:nvGrpSpPr>
            <p:grpSpPr>
              <a:xfrm>
                <a:off x="1736725" y="4987925"/>
                <a:ext cx="422275" cy="394732"/>
                <a:chOff x="2165350" y="5197475"/>
                <a:chExt cx="422275" cy="394732"/>
              </a:xfrm>
            </p:grpSpPr>
            <p:pic>
              <p:nvPicPr>
                <p:cNvPr id="214"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479675" y="543242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5" name="214 CuadroTexto"/>
                <p:cNvSpPr txBox="1"/>
                <p:nvPr/>
              </p:nvSpPr>
              <p:spPr>
                <a:xfrm>
                  <a:off x="2273300" y="5222875"/>
                  <a:ext cx="198772" cy="369332"/>
                </a:xfrm>
                <a:prstGeom prst="rect">
                  <a:avLst/>
                </a:prstGeom>
                <a:noFill/>
              </p:spPr>
              <p:txBody>
                <a:bodyPr wrap="none" lIns="0" tIns="0" rIns="0" bIns="0" rtlCol="0">
                  <a:spAutoFit/>
                </a:bodyPr>
                <a:lstStyle/>
                <a:p>
                  <a:r>
                    <a:rPr lang="es-ES" sz="2400" dirty="0"/>
                    <a:t>O</a:t>
                  </a:r>
                </a:p>
              </p:txBody>
            </p:sp>
            <p:pic>
              <p:nvPicPr>
                <p:cNvPr id="216"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378075" y="519747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7"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165350" y="53213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8"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482850" y="53276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212"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1739900" y="522287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3"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1847850" y="498792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02" name="201 Grupo"/>
            <p:cNvGrpSpPr/>
            <p:nvPr/>
          </p:nvGrpSpPr>
          <p:grpSpPr>
            <a:xfrm>
              <a:off x="4467225" y="4949825"/>
              <a:ext cx="333375" cy="441325"/>
              <a:chOff x="1736725" y="4987925"/>
              <a:chExt cx="333375" cy="441325"/>
            </a:xfrm>
          </p:grpSpPr>
          <p:grpSp>
            <p:nvGrpSpPr>
              <p:cNvPr id="203" name="202 Grupo"/>
              <p:cNvGrpSpPr/>
              <p:nvPr/>
            </p:nvGrpSpPr>
            <p:grpSpPr>
              <a:xfrm>
                <a:off x="1736725" y="4987925"/>
                <a:ext cx="333375" cy="441325"/>
                <a:chOff x="2165350" y="5197475"/>
                <a:chExt cx="333375" cy="441325"/>
              </a:xfrm>
            </p:grpSpPr>
            <p:pic>
              <p:nvPicPr>
                <p:cNvPr id="206"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282825" y="553402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7" name="206 CuadroTexto"/>
                <p:cNvSpPr txBox="1"/>
                <p:nvPr/>
              </p:nvSpPr>
              <p:spPr>
                <a:xfrm>
                  <a:off x="2292350" y="5222875"/>
                  <a:ext cx="176330" cy="369332"/>
                </a:xfrm>
                <a:prstGeom prst="rect">
                  <a:avLst/>
                </a:prstGeom>
                <a:noFill/>
              </p:spPr>
              <p:txBody>
                <a:bodyPr wrap="none" lIns="0" tIns="0" rIns="0" bIns="0" rtlCol="0">
                  <a:spAutoFit/>
                </a:bodyPr>
                <a:lstStyle/>
                <a:p>
                  <a:r>
                    <a:rPr lang="es-ES" sz="2400" dirty="0"/>
                    <a:t>S</a:t>
                  </a:r>
                </a:p>
              </p:txBody>
            </p:sp>
            <p:pic>
              <p:nvPicPr>
                <p:cNvPr id="208"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378075" y="519747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9"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165350" y="53213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0"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393950" y="55308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204"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1739900" y="522287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1847850" y="498792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sp>
        <p:nvSpPr>
          <p:cNvPr id="234" name="233 CuadroTexto"/>
          <p:cNvSpPr txBox="1"/>
          <p:nvPr/>
        </p:nvSpPr>
        <p:spPr>
          <a:xfrm>
            <a:off x="5740400" y="5330825"/>
            <a:ext cx="306494" cy="369332"/>
          </a:xfrm>
          <a:prstGeom prst="rect">
            <a:avLst/>
          </a:prstGeom>
          <a:noFill/>
        </p:spPr>
        <p:txBody>
          <a:bodyPr wrap="none" rtlCol="0">
            <a:spAutoFit/>
          </a:bodyPr>
          <a:lstStyle/>
          <a:p>
            <a:r>
              <a:rPr lang="es-ES" dirty="0" smtClean="0"/>
              <a:t>o</a:t>
            </a:r>
            <a:endParaRPr lang="es-ES" dirty="0"/>
          </a:p>
        </p:txBody>
      </p:sp>
      <p:grpSp>
        <p:nvGrpSpPr>
          <p:cNvPr id="9" name="8 Grupo"/>
          <p:cNvGrpSpPr/>
          <p:nvPr/>
        </p:nvGrpSpPr>
        <p:grpSpPr>
          <a:xfrm>
            <a:off x="5829301" y="4692650"/>
            <a:ext cx="695328" cy="369332"/>
            <a:chOff x="5610226" y="4759325"/>
            <a:chExt cx="695328" cy="369332"/>
          </a:xfrm>
        </p:grpSpPr>
        <p:grpSp>
          <p:nvGrpSpPr>
            <p:cNvPr id="6" name="5 Grupo"/>
            <p:cNvGrpSpPr/>
            <p:nvPr/>
          </p:nvGrpSpPr>
          <p:grpSpPr>
            <a:xfrm>
              <a:off x="5654675" y="4759325"/>
              <a:ext cx="614480" cy="369332"/>
              <a:chOff x="5349875" y="4949825"/>
              <a:chExt cx="614480" cy="369332"/>
            </a:xfrm>
          </p:grpSpPr>
          <p:grpSp>
            <p:nvGrpSpPr>
              <p:cNvPr id="99" name="98 Grupo"/>
              <p:cNvGrpSpPr/>
              <p:nvPr/>
            </p:nvGrpSpPr>
            <p:grpSpPr>
              <a:xfrm>
                <a:off x="5349875" y="4949825"/>
                <a:ext cx="614480" cy="369332"/>
                <a:chOff x="4156075" y="4975225"/>
                <a:chExt cx="614480" cy="369332"/>
              </a:xfrm>
            </p:grpSpPr>
            <p:sp>
              <p:nvSpPr>
                <p:cNvPr id="130" name="129 CuadroTexto"/>
                <p:cNvSpPr txBox="1"/>
                <p:nvPr/>
              </p:nvSpPr>
              <p:spPr>
                <a:xfrm>
                  <a:off x="4156075" y="4975225"/>
                  <a:ext cx="198772" cy="369332"/>
                </a:xfrm>
                <a:prstGeom prst="rect">
                  <a:avLst/>
                </a:prstGeom>
                <a:noFill/>
              </p:spPr>
              <p:txBody>
                <a:bodyPr wrap="none" lIns="0" tIns="0" rIns="0" bIns="0" rtlCol="0">
                  <a:spAutoFit/>
                </a:bodyPr>
                <a:lstStyle/>
                <a:p>
                  <a:r>
                    <a:rPr lang="es-ES" sz="2400" dirty="0"/>
                    <a:t>O</a:t>
                  </a:r>
                </a:p>
              </p:txBody>
            </p:sp>
            <p:sp>
              <p:nvSpPr>
                <p:cNvPr id="114" name="113 CuadroTexto"/>
                <p:cNvSpPr txBox="1"/>
                <p:nvPr/>
              </p:nvSpPr>
              <p:spPr>
                <a:xfrm>
                  <a:off x="4594225" y="4975225"/>
                  <a:ext cx="176330" cy="369332"/>
                </a:xfrm>
                <a:prstGeom prst="rect">
                  <a:avLst/>
                </a:prstGeom>
                <a:noFill/>
              </p:spPr>
              <p:txBody>
                <a:bodyPr wrap="none" lIns="0" tIns="0" rIns="0" bIns="0" rtlCol="0">
                  <a:spAutoFit/>
                </a:bodyPr>
                <a:lstStyle/>
                <a:p>
                  <a:r>
                    <a:rPr lang="es-ES" sz="2400" dirty="0"/>
                    <a:t>S</a:t>
                  </a:r>
                </a:p>
              </p:txBody>
            </p:sp>
          </p:grpSp>
          <p:cxnSp>
            <p:nvCxnSpPr>
              <p:cNvPr id="134" name="133 Conector recto"/>
              <p:cNvCxnSpPr/>
              <p:nvPr/>
            </p:nvCxnSpPr>
            <p:spPr>
              <a:xfrm>
                <a:off x="5584825" y="5108575"/>
                <a:ext cx="1524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134 Conector recto"/>
              <p:cNvCxnSpPr/>
              <p:nvPr/>
            </p:nvCxnSpPr>
            <p:spPr>
              <a:xfrm>
                <a:off x="5584825" y="5175250"/>
                <a:ext cx="1524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36" name="235 Conector recto"/>
            <p:cNvCxnSpPr/>
            <p:nvPr/>
          </p:nvCxnSpPr>
          <p:spPr>
            <a:xfrm rot="5400000" flipV="1">
              <a:off x="5534027" y="4962527"/>
              <a:ext cx="1524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7" name="236 Conector recto"/>
            <p:cNvCxnSpPr/>
            <p:nvPr/>
          </p:nvCxnSpPr>
          <p:spPr>
            <a:xfrm rot="5400000" flipV="1">
              <a:off x="6229354" y="4953004"/>
              <a:ext cx="1524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8" name="237 Conector recto"/>
            <p:cNvCxnSpPr/>
            <p:nvPr/>
          </p:nvCxnSpPr>
          <p:spPr>
            <a:xfrm rot="10800000" flipV="1">
              <a:off x="5667377" y="4791077"/>
              <a:ext cx="1524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9" name="238 Conector recto"/>
            <p:cNvCxnSpPr/>
            <p:nvPr/>
          </p:nvCxnSpPr>
          <p:spPr>
            <a:xfrm rot="10800000" flipV="1">
              <a:off x="6086477" y="4791077"/>
              <a:ext cx="1524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 name="9 Grupo"/>
          <p:cNvGrpSpPr/>
          <p:nvPr/>
        </p:nvGrpSpPr>
        <p:grpSpPr>
          <a:xfrm>
            <a:off x="6286501" y="5273675"/>
            <a:ext cx="695330" cy="845582"/>
            <a:chOff x="6067426" y="5273675"/>
            <a:chExt cx="695330" cy="845582"/>
          </a:xfrm>
        </p:grpSpPr>
        <p:cxnSp>
          <p:nvCxnSpPr>
            <p:cNvPr id="219" name="218 Conector recto de flecha"/>
            <p:cNvCxnSpPr/>
            <p:nvPr/>
          </p:nvCxnSpPr>
          <p:spPr>
            <a:xfrm flipH="1" flipV="1">
              <a:off x="6640514" y="5632450"/>
              <a:ext cx="3350" cy="192087"/>
            </a:xfrm>
            <a:prstGeom prst="straightConnector1">
              <a:avLst/>
            </a:prstGeom>
            <a:ln w="19050">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231" name="230 CuadroTexto"/>
            <p:cNvSpPr txBox="1"/>
            <p:nvPr/>
          </p:nvSpPr>
          <p:spPr>
            <a:xfrm>
              <a:off x="6556375" y="5749925"/>
              <a:ext cx="198772" cy="369332"/>
            </a:xfrm>
            <a:prstGeom prst="rect">
              <a:avLst/>
            </a:prstGeom>
            <a:noFill/>
          </p:spPr>
          <p:txBody>
            <a:bodyPr wrap="none" lIns="0" tIns="0" rIns="0" bIns="0" rtlCol="0">
              <a:spAutoFit/>
            </a:bodyPr>
            <a:lstStyle/>
            <a:p>
              <a:r>
                <a:rPr lang="es-ES" sz="2400" dirty="0"/>
                <a:t>O</a:t>
              </a:r>
            </a:p>
          </p:txBody>
        </p:sp>
        <p:grpSp>
          <p:nvGrpSpPr>
            <p:cNvPr id="243" name="242 Grupo"/>
            <p:cNvGrpSpPr/>
            <p:nvPr/>
          </p:nvGrpSpPr>
          <p:grpSpPr>
            <a:xfrm>
              <a:off x="6067426" y="5273675"/>
              <a:ext cx="658929" cy="369332"/>
              <a:chOff x="5610226" y="4759325"/>
              <a:chExt cx="658929" cy="369332"/>
            </a:xfrm>
          </p:grpSpPr>
          <p:grpSp>
            <p:nvGrpSpPr>
              <p:cNvPr id="245" name="244 Grupo"/>
              <p:cNvGrpSpPr/>
              <p:nvPr/>
            </p:nvGrpSpPr>
            <p:grpSpPr>
              <a:xfrm>
                <a:off x="5654675" y="4759325"/>
                <a:ext cx="614480" cy="369332"/>
                <a:chOff x="5349875" y="4949825"/>
                <a:chExt cx="614480" cy="369332"/>
              </a:xfrm>
            </p:grpSpPr>
            <p:grpSp>
              <p:nvGrpSpPr>
                <p:cNvPr id="272" name="271 Grupo"/>
                <p:cNvGrpSpPr/>
                <p:nvPr/>
              </p:nvGrpSpPr>
              <p:grpSpPr>
                <a:xfrm>
                  <a:off x="5349875" y="4949825"/>
                  <a:ext cx="614480" cy="369332"/>
                  <a:chOff x="4156075" y="4975225"/>
                  <a:chExt cx="614480" cy="369332"/>
                </a:xfrm>
              </p:grpSpPr>
              <p:sp>
                <p:nvSpPr>
                  <p:cNvPr id="275" name="274 CuadroTexto"/>
                  <p:cNvSpPr txBox="1"/>
                  <p:nvPr/>
                </p:nvSpPr>
                <p:spPr>
                  <a:xfrm>
                    <a:off x="4156075" y="4975225"/>
                    <a:ext cx="198772" cy="369332"/>
                  </a:xfrm>
                  <a:prstGeom prst="rect">
                    <a:avLst/>
                  </a:prstGeom>
                  <a:noFill/>
                </p:spPr>
                <p:txBody>
                  <a:bodyPr wrap="none" lIns="0" tIns="0" rIns="0" bIns="0" rtlCol="0">
                    <a:spAutoFit/>
                  </a:bodyPr>
                  <a:lstStyle/>
                  <a:p>
                    <a:r>
                      <a:rPr lang="es-ES" sz="2400" dirty="0"/>
                      <a:t>O</a:t>
                    </a:r>
                  </a:p>
                </p:txBody>
              </p:sp>
              <p:sp>
                <p:nvSpPr>
                  <p:cNvPr id="276" name="275 CuadroTexto"/>
                  <p:cNvSpPr txBox="1"/>
                  <p:nvPr/>
                </p:nvSpPr>
                <p:spPr>
                  <a:xfrm>
                    <a:off x="4594225" y="4975225"/>
                    <a:ext cx="176330" cy="369332"/>
                  </a:xfrm>
                  <a:prstGeom prst="rect">
                    <a:avLst/>
                  </a:prstGeom>
                  <a:noFill/>
                </p:spPr>
                <p:txBody>
                  <a:bodyPr wrap="none" lIns="0" tIns="0" rIns="0" bIns="0" rtlCol="0">
                    <a:spAutoFit/>
                  </a:bodyPr>
                  <a:lstStyle/>
                  <a:p>
                    <a:r>
                      <a:rPr lang="es-ES" sz="2400" dirty="0"/>
                      <a:t>S</a:t>
                    </a:r>
                  </a:p>
                </p:txBody>
              </p:sp>
            </p:grpSp>
            <p:cxnSp>
              <p:nvCxnSpPr>
                <p:cNvPr id="273" name="272 Conector recto"/>
                <p:cNvCxnSpPr/>
                <p:nvPr/>
              </p:nvCxnSpPr>
              <p:spPr>
                <a:xfrm>
                  <a:off x="5584825" y="5108575"/>
                  <a:ext cx="1524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4" name="273 Conector recto"/>
                <p:cNvCxnSpPr/>
                <p:nvPr/>
              </p:nvCxnSpPr>
              <p:spPr>
                <a:xfrm>
                  <a:off x="5584825" y="5175250"/>
                  <a:ext cx="1524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46" name="245 Conector recto"/>
              <p:cNvCxnSpPr/>
              <p:nvPr/>
            </p:nvCxnSpPr>
            <p:spPr>
              <a:xfrm rot="5400000" flipV="1">
                <a:off x="5534027" y="4962527"/>
                <a:ext cx="1524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0" name="269 Conector recto"/>
              <p:cNvCxnSpPr/>
              <p:nvPr/>
            </p:nvCxnSpPr>
            <p:spPr>
              <a:xfrm rot="10800000" flipV="1">
                <a:off x="5667377" y="4791077"/>
                <a:ext cx="1524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1" name="270 Conector recto"/>
              <p:cNvCxnSpPr/>
              <p:nvPr/>
            </p:nvCxnSpPr>
            <p:spPr>
              <a:xfrm rot="10800000" flipV="1">
                <a:off x="6086477" y="4791077"/>
                <a:ext cx="1524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77" name="276 Conector recto"/>
            <p:cNvCxnSpPr/>
            <p:nvPr/>
          </p:nvCxnSpPr>
          <p:spPr>
            <a:xfrm rot="5400000" flipV="1">
              <a:off x="6686556" y="5943606"/>
              <a:ext cx="1524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8" name="277 Conector recto"/>
            <p:cNvCxnSpPr/>
            <p:nvPr/>
          </p:nvCxnSpPr>
          <p:spPr>
            <a:xfrm rot="5400000" flipV="1">
              <a:off x="6448431" y="5943606"/>
              <a:ext cx="1524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9" name="278 Conector recto"/>
            <p:cNvCxnSpPr/>
            <p:nvPr/>
          </p:nvCxnSpPr>
          <p:spPr>
            <a:xfrm rot="10800000" flipV="1">
              <a:off x="6572256" y="6076956"/>
              <a:ext cx="1524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80" name="279 CuadroTexto"/>
          <p:cNvSpPr txBox="1"/>
          <p:nvPr/>
        </p:nvSpPr>
        <p:spPr>
          <a:xfrm>
            <a:off x="7296150" y="5708650"/>
            <a:ext cx="787400" cy="276999"/>
          </a:xfrm>
          <a:prstGeom prst="rect">
            <a:avLst/>
          </a:prstGeom>
          <a:noFill/>
        </p:spPr>
        <p:txBody>
          <a:bodyPr wrap="square" rtlCol="0">
            <a:spAutoFit/>
          </a:bodyPr>
          <a:lstStyle/>
          <a:p>
            <a:pPr algn="r"/>
            <a:r>
              <a:rPr lang="es-ES" sz="1200" b="1" dirty="0" smtClean="0">
                <a:solidFill>
                  <a:srgbClr val="FF0000"/>
                </a:solidFill>
              </a:rPr>
              <a:t>aceptor</a:t>
            </a:r>
            <a:endParaRPr lang="es-ES" sz="1200" b="1" dirty="0">
              <a:solidFill>
                <a:srgbClr val="FF0000"/>
              </a:solidFill>
            </a:endParaRPr>
          </a:p>
        </p:txBody>
      </p:sp>
      <p:cxnSp>
        <p:nvCxnSpPr>
          <p:cNvPr id="281" name="280 Conector recto"/>
          <p:cNvCxnSpPr/>
          <p:nvPr/>
        </p:nvCxnSpPr>
        <p:spPr>
          <a:xfrm flipV="1">
            <a:off x="7077075" y="5886450"/>
            <a:ext cx="352425" cy="19050"/>
          </a:xfrm>
          <a:prstGeom prst="line">
            <a:avLst/>
          </a:prstGeom>
          <a:ln>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282" name="281 CuadroTexto"/>
          <p:cNvSpPr txBox="1"/>
          <p:nvPr/>
        </p:nvSpPr>
        <p:spPr>
          <a:xfrm>
            <a:off x="7270751" y="4930775"/>
            <a:ext cx="1257299" cy="461665"/>
          </a:xfrm>
          <a:prstGeom prst="rect">
            <a:avLst/>
          </a:prstGeom>
          <a:noFill/>
        </p:spPr>
        <p:txBody>
          <a:bodyPr wrap="square" rtlCol="0">
            <a:spAutoFit/>
          </a:bodyPr>
          <a:lstStyle/>
          <a:p>
            <a:r>
              <a:rPr lang="es-ES" sz="1200" b="1" dirty="0">
                <a:solidFill>
                  <a:srgbClr val="FF0000"/>
                </a:solidFill>
              </a:rPr>
              <a:t>d</a:t>
            </a:r>
            <a:r>
              <a:rPr lang="es-ES" sz="1200" b="1" dirty="0" smtClean="0">
                <a:solidFill>
                  <a:srgbClr val="FF0000"/>
                </a:solidFill>
              </a:rPr>
              <a:t>ador</a:t>
            </a:r>
            <a:r>
              <a:rPr lang="es-ES" sz="1200" dirty="0" smtClean="0"/>
              <a:t> de un par de electrones</a:t>
            </a:r>
            <a:endParaRPr lang="es-ES" sz="1200" dirty="0"/>
          </a:p>
        </p:txBody>
      </p:sp>
      <p:cxnSp>
        <p:nvCxnSpPr>
          <p:cNvPr id="283" name="282 Conector recto"/>
          <p:cNvCxnSpPr>
            <a:stCxn id="282" idx="1"/>
          </p:cNvCxnSpPr>
          <p:nvPr/>
        </p:nvCxnSpPr>
        <p:spPr>
          <a:xfrm flipH="1">
            <a:off x="6991350" y="5161608"/>
            <a:ext cx="279401" cy="229542"/>
          </a:xfrm>
          <a:prstGeom prst="line">
            <a:avLst/>
          </a:prstGeom>
          <a:ln>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84" name="283 CuadroTexto"/>
          <p:cNvSpPr txBox="1"/>
          <p:nvPr/>
        </p:nvSpPr>
        <p:spPr>
          <a:xfrm>
            <a:off x="406400" y="4911725"/>
            <a:ext cx="1350178" cy="276999"/>
          </a:xfrm>
          <a:prstGeom prst="rect">
            <a:avLst/>
          </a:prstGeom>
          <a:noFill/>
        </p:spPr>
        <p:txBody>
          <a:bodyPr wrap="none" rtlCol="0">
            <a:spAutoFit/>
          </a:bodyPr>
          <a:lstStyle/>
          <a:p>
            <a:r>
              <a:rPr lang="es-ES" sz="1200" dirty="0" smtClean="0"/>
              <a:t>Formación del SO</a:t>
            </a:r>
            <a:endParaRPr lang="es-ES" sz="1200" dirty="0"/>
          </a:p>
        </p:txBody>
      </p:sp>
      <p:sp>
        <p:nvSpPr>
          <p:cNvPr id="285" name="284 CuadroTexto"/>
          <p:cNvSpPr txBox="1"/>
          <p:nvPr/>
        </p:nvSpPr>
        <p:spPr>
          <a:xfrm>
            <a:off x="377825" y="5588000"/>
            <a:ext cx="1439946" cy="276999"/>
          </a:xfrm>
          <a:prstGeom prst="rect">
            <a:avLst/>
          </a:prstGeom>
          <a:noFill/>
        </p:spPr>
        <p:txBody>
          <a:bodyPr wrap="none" rtlCol="0">
            <a:spAutoFit/>
          </a:bodyPr>
          <a:lstStyle/>
          <a:p>
            <a:r>
              <a:rPr lang="es-ES" sz="1200" dirty="0" smtClean="0"/>
              <a:t>Formación del SO</a:t>
            </a:r>
            <a:r>
              <a:rPr lang="es-ES" sz="1200" baseline="-25000" dirty="0" smtClean="0"/>
              <a:t>2</a:t>
            </a:r>
            <a:endParaRPr lang="es-ES" sz="1200" baseline="-25000" dirty="0"/>
          </a:p>
        </p:txBody>
      </p:sp>
      <p:sp>
        <p:nvSpPr>
          <p:cNvPr id="182" name="181 CuadroTexto"/>
          <p:cNvSpPr txBox="1"/>
          <p:nvPr/>
        </p:nvSpPr>
        <p:spPr>
          <a:xfrm>
            <a:off x="1828800" y="381001"/>
            <a:ext cx="55372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3</a:t>
            </a:r>
            <a:r>
              <a:rPr lang="es-ES" b="1" dirty="0" smtClean="0">
                <a:solidFill>
                  <a:srgbClr val="C00000"/>
                </a:solidFill>
                <a:latin typeface="+mj-lt"/>
              </a:rPr>
              <a:t> Enlace covalente</a:t>
            </a:r>
            <a:endParaRPr lang="es-ES" b="1" dirty="0">
              <a:solidFill>
                <a:srgbClr val="C00000"/>
              </a:solidFill>
              <a:latin typeface="+mj-lt"/>
            </a:endParaRPr>
          </a:p>
        </p:txBody>
      </p:sp>
      <p:sp>
        <p:nvSpPr>
          <p:cNvPr id="183"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19</a:t>
            </a:fld>
            <a:endParaRPr lang="es-ES" dirty="0">
              <a:solidFill>
                <a:schemeClr val="accent6">
                  <a:lumMod val="50000"/>
                </a:schemeClr>
              </a:solidFill>
              <a:latin typeface="+mj-lt"/>
            </a:endParaRPr>
          </a:p>
        </p:txBody>
      </p:sp>
      <p:sp>
        <p:nvSpPr>
          <p:cNvPr id="184" name="183 CuadroTexto"/>
          <p:cNvSpPr txBox="1"/>
          <p:nvPr/>
        </p:nvSpPr>
        <p:spPr>
          <a:xfrm>
            <a:off x="1841500" y="109182"/>
            <a:ext cx="5499100" cy="284518"/>
          </a:xfrm>
          <a:prstGeom prst="rect">
            <a:avLst/>
          </a:prstGeom>
          <a:noFill/>
        </p:spPr>
        <p:txBody>
          <a:bodyPr wrap="square" lIns="0" tIns="0" rIns="0" bIns="0" rtlCol="0">
            <a:spAutoFit/>
          </a:bodyPr>
          <a:lstStyle/>
          <a:p>
            <a:pPr algn="ctr"/>
            <a:r>
              <a:rPr lang="es-ES" b="1" dirty="0" smtClean="0">
                <a:solidFill>
                  <a:schemeClr val="accent1">
                    <a:lumMod val="75000"/>
                  </a:schemeClr>
                </a:solidFill>
              </a:rPr>
              <a:t>VI. EL ENLACE QUÍMICO</a:t>
            </a:r>
            <a:endParaRPr lang="es-ES" b="1" dirty="0">
              <a:solidFill>
                <a:schemeClr val="accent1">
                  <a:lumMod val="75000"/>
                </a:schemeClr>
              </a:solidFill>
            </a:endParaRPr>
          </a:p>
        </p:txBody>
      </p:sp>
    </p:spTree>
    <p:extLst>
      <p:ext uri="{BB962C8B-B14F-4D97-AF65-F5344CB8AC3E}">
        <p14:creationId xmlns:p14="http://schemas.microsoft.com/office/powerpoint/2010/main" val="314081103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CuadroTexto"/>
          <p:cNvSpPr txBox="1"/>
          <p:nvPr/>
        </p:nvSpPr>
        <p:spPr>
          <a:xfrm>
            <a:off x="381000" y="863600"/>
            <a:ext cx="4660900" cy="369332"/>
          </a:xfrm>
          <a:prstGeom prst="rect">
            <a:avLst/>
          </a:prstGeom>
          <a:noFill/>
        </p:spPr>
        <p:txBody>
          <a:bodyPr wrap="square" rtlCol="0">
            <a:spAutoFit/>
          </a:bodyPr>
          <a:lstStyle/>
          <a:p>
            <a:r>
              <a:rPr lang="es-ES" b="1" dirty="0" smtClean="0">
                <a:solidFill>
                  <a:srgbClr val="C00000"/>
                </a:solidFill>
              </a:rPr>
              <a:t>3.3. </a:t>
            </a:r>
            <a:r>
              <a:rPr lang="es-ES" b="1" dirty="0" smtClean="0">
                <a:solidFill>
                  <a:srgbClr val="00B050"/>
                </a:solidFill>
              </a:rPr>
              <a:t>Polaridad del enlace covalente </a:t>
            </a:r>
            <a:endParaRPr lang="es-ES" b="1" dirty="0">
              <a:solidFill>
                <a:srgbClr val="00B050"/>
              </a:solidFill>
            </a:endParaRPr>
          </a:p>
        </p:txBody>
      </p:sp>
      <p:sp>
        <p:nvSpPr>
          <p:cNvPr id="11" name="10 CuadroTexto"/>
          <p:cNvSpPr txBox="1"/>
          <p:nvPr/>
        </p:nvSpPr>
        <p:spPr>
          <a:xfrm>
            <a:off x="482600" y="1498600"/>
            <a:ext cx="8166100" cy="1200329"/>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marL="355600" indent="-355600" algn="just"/>
            <a:r>
              <a:rPr lang="es-ES" dirty="0" smtClean="0">
                <a:sym typeface="Wingdings"/>
              </a:rPr>
              <a:t>	</a:t>
            </a:r>
            <a:r>
              <a:rPr lang="es-ES" dirty="0" smtClean="0"/>
              <a:t>Cuando los dos átomos enlazados de modo covalente pertenecen al mismo elemento, dado que su electronegatividad es idéntica, el par de electrones se </a:t>
            </a:r>
            <a:r>
              <a:rPr lang="es-ES" b="1" dirty="0" smtClean="0">
                <a:solidFill>
                  <a:srgbClr val="0070C0"/>
                </a:solidFill>
                <a:effectLst>
                  <a:outerShdw blurRad="38100" dist="38100" dir="2700000" algn="tl">
                    <a:srgbClr val="000000">
                      <a:alpha val="43137"/>
                    </a:srgbClr>
                  </a:outerShdw>
                </a:effectLst>
              </a:rPr>
              <a:t>comparte por igual </a:t>
            </a:r>
            <a:r>
              <a:rPr lang="es-ES" dirty="0" smtClean="0"/>
              <a:t>entre ambos. Se dice que el enlace es </a:t>
            </a:r>
            <a:r>
              <a:rPr lang="es-ES" b="1" dirty="0" smtClean="0">
                <a:solidFill>
                  <a:srgbClr val="C00000"/>
                </a:solidFill>
                <a:effectLst>
                  <a:outerShdw blurRad="38100" dist="38100" dir="2700000" algn="tl">
                    <a:srgbClr val="000000">
                      <a:alpha val="43137"/>
                    </a:srgbClr>
                  </a:outerShdw>
                </a:effectLst>
              </a:rPr>
              <a:t>covalente apolar</a:t>
            </a:r>
            <a:r>
              <a:rPr lang="es-ES" dirty="0" smtClean="0">
                <a:solidFill>
                  <a:srgbClr val="C00000"/>
                </a:solidFill>
                <a:effectLst>
                  <a:outerShdw blurRad="38100" dist="38100" dir="2700000" algn="tl">
                    <a:srgbClr val="000000">
                      <a:alpha val="43137"/>
                    </a:srgbClr>
                  </a:outerShdw>
                </a:effectLst>
              </a:rPr>
              <a:t>.</a:t>
            </a:r>
            <a:endParaRPr lang="es-ES" dirty="0">
              <a:solidFill>
                <a:srgbClr val="C00000"/>
              </a:solidFill>
              <a:effectLst>
                <a:outerShdw blurRad="38100" dist="38100" dir="2700000" algn="tl">
                  <a:srgbClr val="000000">
                    <a:alpha val="43137"/>
                  </a:srgbClr>
                </a:outerShdw>
              </a:effectLst>
            </a:endParaRPr>
          </a:p>
        </p:txBody>
      </p:sp>
      <p:grpSp>
        <p:nvGrpSpPr>
          <p:cNvPr id="183" name="182 Grupo"/>
          <p:cNvGrpSpPr/>
          <p:nvPr/>
        </p:nvGrpSpPr>
        <p:grpSpPr>
          <a:xfrm>
            <a:off x="5226050" y="2914650"/>
            <a:ext cx="854075" cy="479425"/>
            <a:chOff x="4635500" y="5334000"/>
            <a:chExt cx="854075" cy="479425"/>
          </a:xfrm>
        </p:grpSpPr>
        <p:grpSp>
          <p:nvGrpSpPr>
            <p:cNvPr id="184" name="183 Grupo"/>
            <p:cNvGrpSpPr/>
            <p:nvPr/>
          </p:nvGrpSpPr>
          <p:grpSpPr>
            <a:xfrm>
              <a:off x="4635500" y="5334000"/>
              <a:ext cx="473075" cy="473075"/>
              <a:chOff x="2127250" y="5181600"/>
              <a:chExt cx="473075" cy="473075"/>
            </a:xfrm>
          </p:grpSpPr>
          <p:pic>
            <p:nvPicPr>
              <p:cNvPr id="225"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130425" y="53086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6" name="225 CuadroTexto"/>
              <p:cNvSpPr txBox="1"/>
              <p:nvPr/>
            </p:nvSpPr>
            <p:spPr>
              <a:xfrm>
                <a:off x="2235200" y="5222875"/>
                <a:ext cx="253274" cy="369332"/>
              </a:xfrm>
              <a:prstGeom prst="rect">
                <a:avLst/>
              </a:prstGeom>
              <a:noFill/>
            </p:spPr>
            <p:txBody>
              <a:bodyPr wrap="none" lIns="0" tIns="0" rIns="0" bIns="0" rtlCol="0">
                <a:spAutoFit/>
              </a:bodyPr>
              <a:lstStyle/>
              <a:p>
                <a:r>
                  <a:rPr lang="es-ES" sz="2400" dirty="0" smtClean="0"/>
                  <a:t>Cl</a:t>
                </a:r>
                <a:endParaRPr lang="es-ES" sz="2400" dirty="0"/>
              </a:p>
            </p:txBody>
          </p:sp>
          <p:pic>
            <p:nvPicPr>
              <p:cNvPr id="229"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127250" y="54292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2"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260600" y="51816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3"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381250" y="51879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6"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260600" y="55499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7"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381250" y="55499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1"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495550" y="53213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85" name="184 Grupo"/>
            <p:cNvGrpSpPr/>
            <p:nvPr/>
          </p:nvGrpSpPr>
          <p:grpSpPr>
            <a:xfrm>
              <a:off x="5006975" y="5340350"/>
              <a:ext cx="482600" cy="473075"/>
              <a:chOff x="2117725" y="5181600"/>
              <a:chExt cx="482600" cy="473075"/>
            </a:xfrm>
          </p:grpSpPr>
          <p:pic>
            <p:nvPicPr>
              <p:cNvPr id="186"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117725" y="54292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7" name="186 CuadroTexto"/>
              <p:cNvSpPr txBox="1"/>
              <p:nvPr/>
            </p:nvSpPr>
            <p:spPr>
              <a:xfrm>
                <a:off x="2235200" y="5213350"/>
                <a:ext cx="253274" cy="369332"/>
              </a:xfrm>
              <a:prstGeom prst="rect">
                <a:avLst/>
              </a:prstGeom>
              <a:noFill/>
            </p:spPr>
            <p:txBody>
              <a:bodyPr wrap="none" lIns="0" tIns="0" rIns="0" bIns="0" rtlCol="0">
                <a:spAutoFit/>
              </a:bodyPr>
              <a:lstStyle/>
              <a:p>
                <a:r>
                  <a:rPr lang="es-ES" sz="2400" dirty="0" smtClean="0"/>
                  <a:t>Cl</a:t>
                </a:r>
                <a:endParaRPr lang="es-ES" sz="2400" dirty="0"/>
              </a:p>
            </p:txBody>
          </p:sp>
          <p:pic>
            <p:nvPicPr>
              <p:cNvPr id="188"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495550" y="54419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7"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260600" y="51816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0"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381250" y="51879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1"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260600" y="55499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2"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381250" y="55499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4"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495550" y="53213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262" name="261 Grupo"/>
          <p:cNvGrpSpPr/>
          <p:nvPr/>
        </p:nvGrpSpPr>
        <p:grpSpPr>
          <a:xfrm>
            <a:off x="746125" y="2952750"/>
            <a:ext cx="501650" cy="369332"/>
            <a:chOff x="4575175" y="3175000"/>
            <a:chExt cx="501650" cy="369332"/>
          </a:xfrm>
        </p:grpSpPr>
        <p:sp>
          <p:nvSpPr>
            <p:cNvPr id="263" name="262 CuadroTexto"/>
            <p:cNvSpPr txBox="1"/>
            <p:nvPr/>
          </p:nvSpPr>
          <p:spPr>
            <a:xfrm>
              <a:off x="4575175" y="3175000"/>
              <a:ext cx="197170" cy="369332"/>
            </a:xfrm>
            <a:prstGeom prst="rect">
              <a:avLst/>
            </a:prstGeom>
            <a:noFill/>
          </p:spPr>
          <p:txBody>
            <a:bodyPr wrap="none" lIns="0" tIns="0" rIns="0" bIns="0" rtlCol="0">
              <a:spAutoFit/>
            </a:bodyPr>
            <a:lstStyle/>
            <a:p>
              <a:r>
                <a:rPr lang="es-ES" sz="2400" dirty="0" smtClean="0"/>
                <a:t>H</a:t>
              </a:r>
              <a:endParaRPr lang="es-ES" sz="2400" dirty="0"/>
            </a:p>
          </p:txBody>
        </p:sp>
        <p:sp>
          <p:nvSpPr>
            <p:cNvPr id="264" name="263 CuadroTexto"/>
            <p:cNvSpPr txBox="1"/>
            <p:nvPr/>
          </p:nvSpPr>
          <p:spPr>
            <a:xfrm>
              <a:off x="4908550" y="3175000"/>
              <a:ext cx="168275" cy="369332"/>
            </a:xfrm>
            <a:prstGeom prst="rect">
              <a:avLst/>
            </a:prstGeom>
            <a:noFill/>
          </p:spPr>
          <p:txBody>
            <a:bodyPr wrap="square" lIns="0" tIns="0" rIns="0" bIns="0" rtlCol="0">
              <a:spAutoFit/>
            </a:bodyPr>
            <a:lstStyle/>
            <a:p>
              <a:r>
                <a:rPr lang="es-ES" sz="2400" dirty="0" smtClean="0"/>
                <a:t>H</a:t>
              </a:r>
              <a:endParaRPr lang="es-ES" sz="2400" dirty="0"/>
            </a:p>
          </p:txBody>
        </p:sp>
        <p:pic>
          <p:nvPicPr>
            <p:cNvPr id="265" name="Picture 3"/>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778375" y="326072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 name="Picture 3"/>
            <p:cNvPicPr>
              <a:picLocks noChangeAspect="1" noChangeArrowheads="1"/>
            </p:cNvPicPr>
            <p:nvPr/>
          </p:nvPicPr>
          <p:blipFill>
            <a:blip r:embed="rId3" cstate="print">
              <a:clrChange>
                <a:clrFrom>
                  <a:srgbClr val="FFFFFF"/>
                </a:clrFrom>
                <a:clrTo>
                  <a:srgbClr val="FFFFFF">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784725" y="337502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67" name="266 Grupo"/>
          <p:cNvGrpSpPr/>
          <p:nvPr/>
        </p:nvGrpSpPr>
        <p:grpSpPr>
          <a:xfrm>
            <a:off x="2787650" y="2933700"/>
            <a:ext cx="866775" cy="378857"/>
            <a:chOff x="4127500" y="5302250"/>
            <a:chExt cx="866775" cy="378857"/>
          </a:xfrm>
        </p:grpSpPr>
        <p:grpSp>
          <p:nvGrpSpPr>
            <p:cNvPr id="268" name="267 Grupo"/>
            <p:cNvGrpSpPr/>
            <p:nvPr/>
          </p:nvGrpSpPr>
          <p:grpSpPr>
            <a:xfrm>
              <a:off x="4127500" y="5311775"/>
              <a:ext cx="425450" cy="369332"/>
              <a:chOff x="2162175" y="5241925"/>
              <a:chExt cx="425450" cy="369332"/>
            </a:xfrm>
          </p:grpSpPr>
          <p:pic>
            <p:nvPicPr>
              <p:cNvPr id="292"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482850" y="547052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3" name="292 CuadroTexto"/>
              <p:cNvSpPr txBox="1"/>
              <p:nvPr/>
            </p:nvSpPr>
            <p:spPr>
              <a:xfrm>
                <a:off x="2273300" y="5241925"/>
                <a:ext cx="200376" cy="369332"/>
              </a:xfrm>
              <a:prstGeom prst="rect">
                <a:avLst/>
              </a:prstGeom>
              <a:noFill/>
            </p:spPr>
            <p:txBody>
              <a:bodyPr wrap="none" lIns="0" tIns="0" rIns="0" bIns="0" rtlCol="0">
                <a:spAutoFit/>
              </a:bodyPr>
              <a:lstStyle/>
              <a:p>
                <a:r>
                  <a:rPr lang="es-ES" sz="2400" dirty="0" smtClean="0"/>
                  <a:t>N</a:t>
                </a:r>
                <a:endParaRPr lang="es-ES" sz="2400" dirty="0"/>
              </a:p>
            </p:txBody>
          </p:sp>
          <p:pic>
            <p:nvPicPr>
              <p:cNvPr id="294"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165350" y="5329238"/>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5"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162175" y="5449888"/>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6"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479675" y="536892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7"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471738" y="52641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69" name="268 Grupo"/>
            <p:cNvGrpSpPr/>
            <p:nvPr/>
          </p:nvGrpSpPr>
          <p:grpSpPr>
            <a:xfrm>
              <a:off x="4560888" y="5302250"/>
              <a:ext cx="433387" cy="369332"/>
              <a:chOff x="2157413" y="5232400"/>
              <a:chExt cx="433387" cy="369332"/>
            </a:xfrm>
          </p:grpSpPr>
          <p:pic>
            <p:nvPicPr>
              <p:cNvPr id="286"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168525" y="547052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7" name="286 CuadroTexto"/>
              <p:cNvSpPr txBox="1"/>
              <p:nvPr/>
            </p:nvSpPr>
            <p:spPr>
              <a:xfrm>
                <a:off x="2282825" y="5232400"/>
                <a:ext cx="200376" cy="369332"/>
              </a:xfrm>
              <a:prstGeom prst="rect">
                <a:avLst/>
              </a:prstGeom>
              <a:noFill/>
            </p:spPr>
            <p:txBody>
              <a:bodyPr wrap="none" lIns="0" tIns="0" rIns="0" bIns="0" rtlCol="0">
                <a:spAutoFit/>
              </a:bodyPr>
              <a:lstStyle/>
              <a:p>
                <a:r>
                  <a:rPr lang="es-ES" sz="2400" dirty="0" smtClean="0"/>
                  <a:t>N</a:t>
                </a:r>
                <a:endParaRPr lang="es-ES" sz="2400" dirty="0"/>
              </a:p>
            </p:txBody>
          </p:sp>
          <p:pic>
            <p:nvPicPr>
              <p:cNvPr id="288"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484437" y="5329238"/>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9"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486025" y="544512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0"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165350" y="536892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1"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157413" y="52641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303" name="302 Grupo"/>
          <p:cNvGrpSpPr/>
          <p:nvPr/>
        </p:nvGrpSpPr>
        <p:grpSpPr>
          <a:xfrm>
            <a:off x="4006850" y="2901950"/>
            <a:ext cx="854075" cy="479425"/>
            <a:chOff x="4635500" y="5334000"/>
            <a:chExt cx="854075" cy="479425"/>
          </a:xfrm>
        </p:grpSpPr>
        <p:grpSp>
          <p:nvGrpSpPr>
            <p:cNvPr id="304" name="303 Grupo"/>
            <p:cNvGrpSpPr/>
            <p:nvPr/>
          </p:nvGrpSpPr>
          <p:grpSpPr>
            <a:xfrm>
              <a:off x="4635500" y="5334000"/>
              <a:ext cx="473075" cy="473075"/>
              <a:chOff x="2127250" y="5181600"/>
              <a:chExt cx="473075" cy="473075"/>
            </a:xfrm>
          </p:grpSpPr>
          <p:pic>
            <p:nvPicPr>
              <p:cNvPr id="314"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130425" y="53086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5" name="314 CuadroTexto"/>
              <p:cNvSpPr txBox="1"/>
              <p:nvPr/>
            </p:nvSpPr>
            <p:spPr>
              <a:xfrm>
                <a:off x="2273300" y="5222875"/>
                <a:ext cx="157094" cy="369332"/>
              </a:xfrm>
              <a:prstGeom prst="rect">
                <a:avLst/>
              </a:prstGeom>
              <a:noFill/>
            </p:spPr>
            <p:txBody>
              <a:bodyPr wrap="none" lIns="0" tIns="0" rIns="0" bIns="0" rtlCol="0">
                <a:spAutoFit/>
              </a:bodyPr>
              <a:lstStyle/>
              <a:p>
                <a:r>
                  <a:rPr lang="es-ES" sz="2400" dirty="0"/>
                  <a:t>F</a:t>
                </a:r>
              </a:p>
            </p:txBody>
          </p:sp>
          <p:pic>
            <p:nvPicPr>
              <p:cNvPr id="316"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127250" y="54292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7"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260600" y="51816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8"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381250" y="51879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9"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260600" y="55499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0"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381250" y="55499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1"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495550" y="53213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305" name="304 Grupo"/>
            <p:cNvGrpSpPr/>
            <p:nvPr/>
          </p:nvGrpSpPr>
          <p:grpSpPr>
            <a:xfrm>
              <a:off x="5006975" y="5340350"/>
              <a:ext cx="482600" cy="473075"/>
              <a:chOff x="2117725" y="5181600"/>
              <a:chExt cx="482600" cy="473075"/>
            </a:xfrm>
          </p:grpSpPr>
          <p:pic>
            <p:nvPicPr>
              <p:cNvPr id="306"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117725" y="54292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7" name="306 CuadroTexto"/>
              <p:cNvSpPr txBox="1"/>
              <p:nvPr/>
            </p:nvSpPr>
            <p:spPr>
              <a:xfrm>
                <a:off x="2286000" y="5213350"/>
                <a:ext cx="157094" cy="369332"/>
              </a:xfrm>
              <a:prstGeom prst="rect">
                <a:avLst/>
              </a:prstGeom>
              <a:noFill/>
            </p:spPr>
            <p:txBody>
              <a:bodyPr wrap="none" lIns="0" tIns="0" rIns="0" bIns="0" rtlCol="0">
                <a:spAutoFit/>
              </a:bodyPr>
              <a:lstStyle/>
              <a:p>
                <a:r>
                  <a:rPr lang="es-ES" sz="2400" dirty="0"/>
                  <a:t>F</a:t>
                </a:r>
              </a:p>
            </p:txBody>
          </p:sp>
          <p:pic>
            <p:nvPicPr>
              <p:cNvPr id="308"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495550" y="54419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9"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260600" y="51816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0"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381250" y="51879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1"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260600" y="55499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2"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381250" y="55499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3"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495550" y="53213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322" name="321 Grupo"/>
          <p:cNvGrpSpPr/>
          <p:nvPr/>
        </p:nvGrpSpPr>
        <p:grpSpPr>
          <a:xfrm>
            <a:off x="1663700" y="2908300"/>
            <a:ext cx="701675" cy="482600"/>
            <a:chOff x="4978400" y="4006850"/>
            <a:chExt cx="701675" cy="482600"/>
          </a:xfrm>
        </p:grpSpPr>
        <p:grpSp>
          <p:nvGrpSpPr>
            <p:cNvPr id="323" name="322 Grupo"/>
            <p:cNvGrpSpPr/>
            <p:nvPr/>
          </p:nvGrpSpPr>
          <p:grpSpPr>
            <a:xfrm>
              <a:off x="4978400" y="4006850"/>
              <a:ext cx="339725" cy="473075"/>
              <a:chOff x="2260600" y="5181600"/>
              <a:chExt cx="339725" cy="473075"/>
            </a:xfrm>
          </p:grpSpPr>
          <p:pic>
            <p:nvPicPr>
              <p:cNvPr id="332"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492375" y="54229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3" name="332 CuadroTexto"/>
              <p:cNvSpPr txBox="1"/>
              <p:nvPr/>
            </p:nvSpPr>
            <p:spPr>
              <a:xfrm>
                <a:off x="2273300" y="5222875"/>
                <a:ext cx="198772" cy="369332"/>
              </a:xfrm>
              <a:prstGeom prst="rect">
                <a:avLst/>
              </a:prstGeom>
              <a:noFill/>
            </p:spPr>
            <p:txBody>
              <a:bodyPr wrap="none" lIns="0" tIns="0" rIns="0" bIns="0" rtlCol="0">
                <a:spAutoFit/>
              </a:bodyPr>
              <a:lstStyle/>
              <a:p>
                <a:r>
                  <a:rPr lang="es-ES" sz="2400" dirty="0"/>
                  <a:t>O</a:t>
                </a:r>
              </a:p>
            </p:txBody>
          </p:sp>
          <p:pic>
            <p:nvPicPr>
              <p:cNvPr id="334"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374900" y="55435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5"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260600" y="51816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6"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381250" y="51879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7"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260600" y="55499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8"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495550" y="53213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324" name="323 Grupo"/>
            <p:cNvGrpSpPr/>
            <p:nvPr/>
          </p:nvGrpSpPr>
          <p:grpSpPr>
            <a:xfrm>
              <a:off x="5324475" y="4016375"/>
              <a:ext cx="355600" cy="473075"/>
              <a:chOff x="2130425" y="5181600"/>
              <a:chExt cx="355600" cy="473075"/>
            </a:xfrm>
          </p:grpSpPr>
          <p:pic>
            <p:nvPicPr>
              <p:cNvPr id="325"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130425" y="53086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6" name="325 CuadroTexto"/>
              <p:cNvSpPr txBox="1"/>
              <p:nvPr/>
            </p:nvSpPr>
            <p:spPr>
              <a:xfrm>
                <a:off x="2273300" y="5222875"/>
                <a:ext cx="198772" cy="369332"/>
              </a:xfrm>
              <a:prstGeom prst="rect">
                <a:avLst/>
              </a:prstGeom>
              <a:noFill/>
            </p:spPr>
            <p:txBody>
              <a:bodyPr wrap="none" lIns="0" tIns="0" rIns="0" bIns="0" rtlCol="0">
                <a:spAutoFit/>
              </a:bodyPr>
              <a:lstStyle/>
              <a:p>
                <a:r>
                  <a:rPr lang="es-ES" sz="2400" dirty="0"/>
                  <a:t>O</a:t>
                </a:r>
              </a:p>
            </p:txBody>
          </p:sp>
          <p:pic>
            <p:nvPicPr>
              <p:cNvPr id="327"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374900" y="55435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8"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260600" y="51816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9"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381250" y="51879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0"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260600" y="55499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1"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133600" y="54165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339" name="338 Grupo"/>
          <p:cNvGrpSpPr/>
          <p:nvPr/>
        </p:nvGrpSpPr>
        <p:grpSpPr>
          <a:xfrm>
            <a:off x="6483350" y="2927350"/>
            <a:ext cx="930274" cy="488950"/>
            <a:chOff x="4635500" y="5334000"/>
            <a:chExt cx="930274" cy="488950"/>
          </a:xfrm>
        </p:grpSpPr>
        <p:grpSp>
          <p:nvGrpSpPr>
            <p:cNvPr id="340" name="339 Grupo"/>
            <p:cNvGrpSpPr/>
            <p:nvPr/>
          </p:nvGrpSpPr>
          <p:grpSpPr>
            <a:xfrm>
              <a:off x="4635500" y="5334000"/>
              <a:ext cx="520700" cy="473075"/>
              <a:chOff x="2127250" y="5181600"/>
              <a:chExt cx="520700" cy="473075"/>
            </a:xfrm>
          </p:grpSpPr>
          <p:pic>
            <p:nvPicPr>
              <p:cNvPr id="350"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130425" y="53086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1" name="350 CuadroTexto"/>
              <p:cNvSpPr txBox="1"/>
              <p:nvPr/>
            </p:nvSpPr>
            <p:spPr>
              <a:xfrm>
                <a:off x="2235200" y="5222875"/>
                <a:ext cx="290144" cy="369332"/>
              </a:xfrm>
              <a:prstGeom prst="rect">
                <a:avLst/>
              </a:prstGeom>
              <a:noFill/>
            </p:spPr>
            <p:txBody>
              <a:bodyPr wrap="none" lIns="0" tIns="0" rIns="0" bIns="0" rtlCol="0">
                <a:spAutoFit/>
              </a:bodyPr>
              <a:lstStyle/>
              <a:p>
                <a:r>
                  <a:rPr lang="es-ES" sz="2400" dirty="0" smtClean="0"/>
                  <a:t>Br</a:t>
                </a:r>
                <a:endParaRPr lang="es-ES" sz="2400" dirty="0"/>
              </a:p>
            </p:txBody>
          </p:sp>
          <p:pic>
            <p:nvPicPr>
              <p:cNvPr id="352"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127250" y="54292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3"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260600" y="51816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4"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381250" y="51879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5"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260600" y="55499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6"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381250" y="55499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7"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543175" y="533082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341" name="340 Grupo"/>
            <p:cNvGrpSpPr/>
            <p:nvPr/>
          </p:nvGrpSpPr>
          <p:grpSpPr>
            <a:xfrm>
              <a:off x="5054600" y="5349875"/>
              <a:ext cx="511174" cy="473075"/>
              <a:chOff x="2165350" y="5191125"/>
              <a:chExt cx="511174" cy="473075"/>
            </a:xfrm>
          </p:grpSpPr>
          <p:pic>
            <p:nvPicPr>
              <p:cNvPr id="342"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165350" y="543877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3" name="342 CuadroTexto"/>
              <p:cNvSpPr txBox="1"/>
              <p:nvPr/>
            </p:nvSpPr>
            <p:spPr>
              <a:xfrm>
                <a:off x="2282825" y="5222875"/>
                <a:ext cx="290144" cy="369332"/>
              </a:xfrm>
              <a:prstGeom prst="rect">
                <a:avLst/>
              </a:prstGeom>
              <a:noFill/>
            </p:spPr>
            <p:txBody>
              <a:bodyPr wrap="none" lIns="0" tIns="0" rIns="0" bIns="0" rtlCol="0">
                <a:spAutoFit/>
              </a:bodyPr>
              <a:lstStyle/>
              <a:p>
                <a:r>
                  <a:rPr lang="es-ES" sz="2400" dirty="0" smtClean="0"/>
                  <a:t>Br</a:t>
                </a:r>
                <a:endParaRPr lang="es-ES" sz="2400" dirty="0"/>
              </a:p>
            </p:txBody>
          </p:sp>
          <p:pic>
            <p:nvPicPr>
              <p:cNvPr id="344"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571749" y="5446712"/>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5"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308225" y="519112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6"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428875" y="519747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7"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308225" y="555942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8"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428875" y="5559425"/>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9"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571749" y="5326062"/>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358" name="357 Grupo"/>
          <p:cNvGrpSpPr/>
          <p:nvPr/>
        </p:nvGrpSpPr>
        <p:grpSpPr>
          <a:xfrm>
            <a:off x="7727950" y="2940050"/>
            <a:ext cx="854075" cy="479425"/>
            <a:chOff x="4635500" y="5334000"/>
            <a:chExt cx="854075" cy="479425"/>
          </a:xfrm>
        </p:grpSpPr>
        <p:grpSp>
          <p:nvGrpSpPr>
            <p:cNvPr id="359" name="358 Grupo"/>
            <p:cNvGrpSpPr/>
            <p:nvPr/>
          </p:nvGrpSpPr>
          <p:grpSpPr>
            <a:xfrm>
              <a:off x="4635500" y="5334000"/>
              <a:ext cx="473075" cy="473075"/>
              <a:chOff x="2127250" y="5181600"/>
              <a:chExt cx="473075" cy="473075"/>
            </a:xfrm>
          </p:grpSpPr>
          <p:pic>
            <p:nvPicPr>
              <p:cNvPr id="369"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130425" y="53086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0" name="369 CuadroTexto"/>
              <p:cNvSpPr txBox="1"/>
              <p:nvPr/>
            </p:nvSpPr>
            <p:spPr>
              <a:xfrm>
                <a:off x="2311400" y="5222875"/>
                <a:ext cx="81754" cy="369332"/>
              </a:xfrm>
              <a:prstGeom prst="rect">
                <a:avLst/>
              </a:prstGeom>
              <a:noFill/>
            </p:spPr>
            <p:txBody>
              <a:bodyPr wrap="none" lIns="0" tIns="0" rIns="0" bIns="0" rtlCol="0">
                <a:spAutoFit/>
              </a:bodyPr>
              <a:lstStyle/>
              <a:p>
                <a:r>
                  <a:rPr lang="es-ES" sz="2400" dirty="0" smtClean="0"/>
                  <a:t>I</a:t>
                </a:r>
                <a:endParaRPr lang="es-ES" sz="2400" dirty="0"/>
              </a:p>
            </p:txBody>
          </p:sp>
          <p:pic>
            <p:nvPicPr>
              <p:cNvPr id="371"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127250" y="54292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2"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260600" y="51816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3"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381250" y="51879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4"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260600" y="55499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5"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381250" y="55499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6"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495550" y="53213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360" name="359 Grupo"/>
            <p:cNvGrpSpPr/>
            <p:nvPr/>
          </p:nvGrpSpPr>
          <p:grpSpPr>
            <a:xfrm>
              <a:off x="5006975" y="5340350"/>
              <a:ext cx="482600" cy="473075"/>
              <a:chOff x="2117725" y="5181600"/>
              <a:chExt cx="482600" cy="473075"/>
            </a:xfrm>
          </p:grpSpPr>
          <p:pic>
            <p:nvPicPr>
              <p:cNvPr id="361"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117725" y="54292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2" name="361 CuadroTexto"/>
              <p:cNvSpPr txBox="1"/>
              <p:nvPr/>
            </p:nvSpPr>
            <p:spPr>
              <a:xfrm>
                <a:off x="2324100" y="5213350"/>
                <a:ext cx="81754" cy="369332"/>
              </a:xfrm>
              <a:prstGeom prst="rect">
                <a:avLst/>
              </a:prstGeom>
              <a:noFill/>
            </p:spPr>
            <p:txBody>
              <a:bodyPr wrap="none" lIns="0" tIns="0" rIns="0" bIns="0" rtlCol="0">
                <a:spAutoFit/>
              </a:bodyPr>
              <a:lstStyle/>
              <a:p>
                <a:r>
                  <a:rPr lang="es-ES" sz="2400" dirty="0" smtClean="0"/>
                  <a:t>I</a:t>
                </a:r>
                <a:endParaRPr lang="es-ES" sz="2400" dirty="0"/>
              </a:p>
            </p:txBody>
          </p:sp>
          <p:pic>
            <p:nvPicPr>
              <p:cNvPr id="363"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495550" y="54419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4"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260600" y="51816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5"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381250" y="51879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6"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260600" y="55499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7"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381250" y="55499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8"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495550" y="53213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sp>
        <p:nvSpPr>
          <p:cNvPr id="377" name="376 CuadroTexto"/>
          <p:cNvSpPr txBox="1"/>
          <p:nvPr/>
        </p:nvSpPr>
        <p:spPr>
          <a:xfrm>
            <a:off x="508000" y="3676650"/>
            <a:ext cx="8140700" cy="1200329"/>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marL="355600" indent="-355600" algn="just"/>
            <a:r>
              <a:rPr lang="es-ES" dirty="0" smtClean="0">
                <a:sym typeface="Wingdings"/>
              </a:rPr>
              <a:t>	</a:t>
            </a:r>
            <a:r>
              <a:rPr lang="es-ES" dirty="0" smtClean="0"/>
              <a:t>Cuando los dos átomos enlazados de modo covalente tienen electronegatividades diferentes, el más electronegativo consigue desplazar la nube electrónica hacia sí. Se origina así un </a:t>
            </a:r>
            <a:r>
              <a:rPr lang="es-ES" b="1" dirty="0" smtClean="0">
                <a:solidFill>
                  <a:srgbClr val="0070C0"/>
                </a:solidFill>
                <a:effectLst>
                  <a:outerShdw blurRad="38100" dist="38100" dir="2700000" algn="tl">
                    <a:srgbClr val="000000">
                      <a:alpha val="43137"/>
                    </a:srgbClr>
                  </a:outerShdw>
                </a:effectLst>
              </a:rPr>
              <a:t>dipolo eléctrico</a:t>
            </a:r>
            <a:r>
              <a:rPr lang="es-ES" dirty="0" smtClean="0"/>
              <a:t>. Diremos que se trata de un enlace </a:t>
            </a:r>
            <a:r>
              <a:rPr lang="es-ES" b="1" dirty="0" smtClean="0">
                <a:solidFill>
                  <a:srgbClr val="C00000"/>
                </a:solidFill>
                <a:effectLst>
                  <a:outerShdw blurRad="38100" dist="38100" dir="2700000" algn="tl">
                    <a:srgbClr val="000000">
                      <a:alpha val="43137"/>
                    </a:srgbClr>
                  </a:outerShdw>
                </a:effectLst>
              </a:rPr>
              <a:t>covalente polar</a:t>
            </a:r>
            <a:r>
              <a:rPr lang="es-ES" dirty="0" smtClean="0"/>
              <a:t>.</a:t>
            </a:r>
            <a:endParaRPr lang="es-ES" dirty="0">
              <a:solidFill>
                <a:srgbClr val="C00000"/>
              </a:solidFill>
              <a:effectLst>
                <a:outerShdw blurRad="38100" dist="38100" dir="2700000" algn="tl">
                  <a:srgbClr val="000000">
                    <a:alpha val="43137"/>
                  </a:srgbClr>
                </a:outerShdw>
              </a:effectLst>
            </a:endParaRPr>
          </a:p>
        </p:txBody>
      </p:sp>
      <p:grpSp>
        <p:nvGrpSpPr>
          <p:cNvPr id="378" name="377 Grupo"/>
          <p:cNvGrpSpPr/>
          <p:nvPr/>
        </p:nvGrpSpPr>
        <p:grpSpPr>
          <a:xfrm>
            <a:off x="1898650" y="5426075"/>
            <a:ext cx="708025" cy="473075"/>
            <a:chOff x="4781550" y="5340350"/>
            <a:chExt cx="708025" cy="473075"/>
          </a:xfrm>
        </p:grpSpPr>
        <p:grpSp>
          <p:nvGrpSpPr>
            <p:cNvPr id="379" name="378 Grupo"/>
            <p:cNvGrpSpPr/>
            <p:nvPr/>
          </p:nvGrpSpPr>
          <p:grpSpPr>
            <a:xfrm>
              <a:off x="4781550" y="5375275"/>
              <a:ext cx="327025" cy="369332"/>
              <a:chOff x="2273300" y="5222875"/>
              <a:chExt cx="327025" cy="369332"/>
            </a:xfrm>
          </p:grpSpPr>
          <p:sp>
            <p:nvSpPr>
              <p:cNvPr id="390" name="389 CuadroTexto"/>
              <p:cNvSpPr txBox="1"/>
              <p:nvPr/>
            </p:nvSpPr>
            <p:spPr>
              <a:xfrm>
                <a:off x="2273300" y="5222875"/>
                <a:ext cx="197170" cy="369332"/>
              </a:xfrm>
              <a:prstGeom prst="rect">
                <a:avLst/>
              </a:prstGeom>
              <a:noFill/>
            </p:spPr>
            <p:txBody>
              <a:bodyPr wrap="none" lIns="0" tIns="0" rIns="0" bIns="0" rtlCol="0">
                <a:spAutoFit/>
              </a:bodyPr>
              <a:lstStyle/>
              <a:p>
                <a:r>
                  <a:rPr lang="es-ES" sz="2400" dirty="0"/>
                  <a:t>H</a:t>
                </a:r>
              </a:p>
            </p:txBody>
          </p:sp>
          <p:pic>
            <p:nvPicPr>
              <p:cNvPr id="396"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2495550" y="53213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380" name="379 Grupo"/>
            <p:cNvGrpSpPr/>
            <p:nvPr/>
          </p:nvGrpSpPr>
          <p:grpSpPr>
            <a:xfrm>
              <a:off x="5006975" y="5340350"/>
              <a:ext cx="482600" cy="473075"/>
              <a:chOff x="2117725" y="5181600"/>
              <a:chExt cx="482600" cy="473075"/>
            </a:xfrm>
          </p:grpSpPr>
          <p:pic>
            <p:nvPicPr>
              <p:cNvPr id="381"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117725" y="54292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82" name="381 CuadroTexto"/>
              <p:cNvSpPr txBox="1"/>
              <p:nvPr/>
            </p:nvSpPr>
            <p:spPr>
              <a:xfrm>
                <a:off x="2235200" y="5213350"/>
                <a:ext cx="253274" cy="369332"/>
              </a:xfrm>
              <a:prstGeom prst="rect">
                <a:avLst/>
              </a:prstGeom>
              <a:noFill/>
            </p:spPr>
            <p:txBody>
              <a:bodyPr wrap="none" lIns="0" tIns="0" rIns="0" bIns="0" rtlCol="0">
                <a:spAutoFit/>
              </a:bodyPr>
              <a:lstStyle/>
              <a:p>
                <a:r>
                  <a:rPr lang="es-ES" sz="2400" dirty="0" smtClean="0"/>
                  <a:t>Cl</a:t>
                </a:r>
                <a:endParaRPr lang="es-ES" sz="2400" dirty="0"/>
              </a:p>
            </p:txBody>
          </p:sp>
          <p:pic>
            <p:nvPicPr>
              <p:cNvPr id="383"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495550" y="54419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84"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260600" y="51816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85"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381250" y="518795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86"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260600" y="55499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87"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381250" y="55499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88" name="Picture 3"/>
              <p:cNvPicPr>
                <a:picLocks noChangeAspect="1" noChangeArrowheads="1"/>
              </p:cNvPicPr>
              <p:nvPr/>
            </p:nvPicPr>
            <p:blipFill>
              <a:blip r:embed="rId3" cstate="print">
                <a:clrChange>
                  <a:clrFrom>
                    <a:srgbClr val="FFFFFF"/>
                  </a:clrFrom>
                  <a:clrTo>
                    <a:srgbClr val="FFFFFF">
                      <a:alpha val="0"/>
                    </a:srgbClr>
                  </a:clrTo>
                </a:clrChange>
                <a:duotone>
                  <a:prstClr val="black"/>
                  <a:srgbClr val="00B050">
                    <a:tint val="45000"/>
                    <a:satMod val="400000"/>
                  </a:srgbClr>
                </a:duotone>
                <a:extLst>
                  <a:ext uri="{28A0092B-C50C-407E-A947-70E740481C1C}">
                    <a14:useLocalDpi xmlns:a14="http://schemas.microsoft.com/office/drawing/2010/main" val="0"/>
                  </a:ext>
                </a:extLst>
              </a:blip>
              <a:srcRect/>
              <a:stretch>
                <a:fillRect/>
              </a:stretch>
            </p:blipFill>
            <p:spPr bwMode="auto">
              <a:xfrm>
                <a:off x="2495550" y="5321300"/>
                <a:ext cx="104775"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cxnSp>
        <p:nvCxnSpPr>
          <p:cNvPr id="410" name="409 Conector recto de flecha"/>
          <p:cNvCxnSpPr/>
          <p:nvPr/>
        </p:nvCxnSpPr>
        <p:spPr>
          <a:xfrm>
            <a:off x="2752725" y="5661025"/>
            <a:ext cx="561975" cy="0"/>
          </a:xfrm>
          <a:prstGeom prst="straightConnector1">
            <a:avLst/>
          </a:prstGeom>
          <a:ln w="28575">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14" name="13 Grupo"/>
          <p:cNvGrpSpPr/>
          <p:nvPr/>
        </p:nvGrpSpPr>
        <p:grpSpPr>
          <a:xfrm>
            <a:off x="3457575" y="5172075"/>
            <a:ext cx="967916" cy="667782"/>
            <a:chOff x="2790825" y="4943475"/>
            <a:chExt cx="967916" cy="667782"/>
          </a:xfrm>
        </p:grpSpPr>
        <p:grpSp>
          <p:nvGrpSpPr>
            <p:cNvPr id="397" name="396 Grupo"/>
            <p:cNvGrpSpPr/>
            <p:nvPr/>
          </p:nvGrpSpPr>
          <p:grpSpPr>
            <a:xfrm>
              <a:off x="2901950" y="5238750"/>
              <a:ext cx="653324" cy="372507"/>
              <a:chOff x="4781550" y="5372100"/>
              <a:chExt cx="653324" cy="372507"/>
            </a:xfrm>
          </p:grpSpPr>
          <p:sp>
            <p:nvSpPr>
              <p:cNvPr id="408" name="407 CuadroTexto"/>
              <p:cNvSpPr txBox="1"/>
              <p:nvPr/>
            </p:nvSpPr>
            <p:spPr>
              <a:xfrm>
                <a:off x="4781550" y="5375275"/>
                <a:ext cx="197170" cy="369332"/>
              </a:xfrm>
              <a:prstGeom prst="rect">
                <a:avLst/>
              </a:prstGeom>
              <a:noFill/>
            </p:spPr>
            <p:txBody>
              <a:bodyPr wrap="none" lIns="0" tIns="0" rIns="0" bIns="0" rtlCol="0">
                <a:spAutoFit/>
              </a:bodyPr>
              <a:lstStyle/>
              <a:p>
                <a:r>
                  <a:rPr lang="es-ES" sz="2400" dirty="0"/>
                  <a:t>H</a:t>
                </a:r>
              </a:p>
            </p:txBody>
          </p:sp>
          <p:sp>
            <p:nvSpPr>
              <p:cNvPr id="401" name="400 CuadroTexto"/>
              <p:cNvSpPr txBox="1"/>
              <p:nvPr/>
            </p:nvSpPr>
            <p:spPr>
              <a:xfrm>
                <a:off x="5181600" y="5372100"/>
                <a:ext cx="253274" cy="369332"/>
              </a:xfrm>
              <a:prstGeom prst="rect">
                <a:avLst/>
              </a:prstGeom>
              <a:noFill/>
            </p:spPr>
            <p:txBody>
              <a:bodyPr wrap="none" lIns="0" tIns="0" rIns="0" bIns="0" rtlCol="0">
                <a:spAutoFit/>
              </a:bodyPr>
              <a:lstStyle/>
              <a:p>
                <a:r>
                  <a:rPr lang="es-ES" sz="2400" dirty="0" smtClean="0"/>
                  <a:t>Cl</a:t>
                </a:r>
                <a:endParaRPr lang="es-ES" sz="2400" dirty="0"/>
              </a:p>
            </p:txBody>
          </p:sp>
        </p:grpSp>
        <p:cxnSp>
          <p:nvCxnSpPr>
            <p:cNvPr id="411" name="410 Conector recto"/>
            <p:cNvCxnSpPr/>
            <p:nvPr/>
          </p:nvCxnSpPr>
          <p:spPr>
            <a:xfrm rot="10800000" flipV="1">
              <a:off x="3124202" y="5429252"/>
              <a:ext cx="1524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11 CuadroTexto"/>
                <p:cNvSpPr txBox="1"/>
                <p:nvPr/>
              </p:nvSpPr>
              <p:spPr>
                <a:xfrm>
                  <a:off x="2790825" y="4953000"/>
                  <a:ext cx="51071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s-ES" i="1" smtClean="0">
                                <a:latin typeface="Cambria Math" panose="02040503050406030204" pitchFamily="18" charset="0"/>
                              </a:rPr>
                            </m:ctrlPr>
                          </m:sSupPr>
                          <m:e>
                            <m:r>
                              <a:rPr lang="es-ES" i="1" smtClean="0">
                                <a:latin typeface="Cambria Math"/>
                                <a:ea typeface="Cambria Math"/>
                              </a:rPr>
                              <m:t>𝛿</m:t>
                            </m:r>
                          </m:e>
                          <m:sup>
                            <m:r>
                              <a:rPr lang="es-ES" b="0" i="1" smtClean="0">
                                <a:latin typeface="Cambria Math"/>
                              </a:rPr>
                              <m:t>+</m:t>
                            </m:r>
                          </m:sup>
                        </m:sSup>
                      </m:oMath>
                    </m:oMathPara>
                  </a14:m>
                  <a:endParaRPr lang="es-ES" dirty="0"/>
                </a:p>
              </p:txBody>
            </p:sp>
          </mc:Choice>
          <mc:Fallback xmlns="">
            <p:sp>
              <p:nvSpPr>
                <p:cNvPr id="12" name="11 CuadroTexto"/>
                <p:cNvSpPr txBox="1">
                  <a:spLocks noRot="1" noChangeAspect="1" noMove="1" noResize="1" noEditPoints="1" noAdjustHandles="1" noChangeArrowheads="1" noChangeShapeType="1" noTextEdit="1"/>
                </p:cNvSpPr>
                <p:nvPr/>
              </p:nvSpPr>
              <p:spPr>
                <a:xfrm>
                  <a:off x="2790825" y="4953000"/>
                  <a:ext cx="510717" cy="369332"/>
                </a:xfrm>
                <a:prstGeom prst="rect">
                  <a:avLst/>
                </a:prstGeom>
                <a:blipFill rotWithShape="1">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12" name="411 CuadroTexto"/>
                <p:cNvSpPr txBox="1"/>
                <p:nvPr/>
              </p:nvSpPr>
              <p:spPr>
                <a:xfrm>
                  <a:off x="3248025" y="4943475"/>
                  <a:ext cx="51071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s-ES" i="1" smtClean="0">
                                <a:latin typeface="Cambria Math" panose="02040503050406030204" pitchFamily="18" charset="0"/>
                              </a:rPr>
                            </m:ctrlPr>
                          </m:sSupPr>
                          <m:e>
                            <m:r>
                              <a:rPr lang="es-ES" i="1" smtClean="0">
                                <a:latin typeface="Cambria Math"/>
                                <a:ea typeface="Cambria Math"/>
                              </a:rPr>
                              <m:t>𝛿</m:t>
                            </m:r>
                          </m:e>
                          <m:sup>
                            <m:r>
                              <a:rPr lang="es-ES" b="0" i="1" smtClean="0">
                                <a:latin typeface="Cambria Math"/>
                              </a:rPr>
                              <m:t>−</m:t>
                            </m:r>
                          </m:sup>
                        </m:sSup>
                      </m:oMath>
                    </m:oMathPara>
                  </a14:m>
                  <a:endParaRPr lang="es-ES" dirty="0"/>
                </a:p>
              </p:txBody>
            </p:sp>
          </mc:Choice>
          <mc:Fallback xmlns="">
            <p:sp>
              <p:nvSpPr>
                <p:cNvPr id="412" name="411 CuadroTexto"/>
                <p:cNvSpPr txBox="1">
                  <a:spLocks noRot="1" noChangeAspect="1" noMove="1" noResize="1" noEditPoints="1" noAdjustHandles="1" noChangeArrowheads="1" noChangeShapeType="1" noTextEdit="1"/>
                </p:cNvSpPr>
                <p:nvPr/>
              </p:nvSpPr>
              <p:spPr>
                <a:xfrm>
                  <a:off x="3248025" y="4943475"/>
                  <a:ext cx="510716" cy="369332"/>
                </a:xfrm>
                <a:prstGeom prst="rect">
                  <a:avLst/>
                </a:prstGeom>
                <a:blipFill rotWithShape="1">
                  <a:blip r:embed="rId5"/>
                  <a:stretch>
                    <a:fillRect/>
                  </a:stretch>
                </a:blipFill>
              </p:spPr>
              <p:txBody>
                <a:bodyPr/>
                <a:lstStyle/>
                <a:p>
                  <a:r>
                    <a:rPr lang="es-ES">
                      <a:noFill/>
                    </a:rPr>
                    <a:t> </a:t>
                  </a:r>
                </a:p>
              </p:txBody>
            </p:sp>
          </mc:Fallback>
        </mc:AlternateContent>
      </p:grpSp>
      <p:grpSp>
        <p:nvGrpSpPr>
          <p:cNvPr id="15" name="14 Grupo"/>
          <p:cNvGrpSpPr/>
          <p:nvPr/>
        </p:nvGrpSpPr>
        <p:grpSpPr>
          <a:xfrm>
            <a:off x="5884863" y="5019675"/>
            <a:ext cx="1581150" cy="1323975"/>
            <a:chOff x="5170488" y="4838700"/>
            <a:chExt cx="1581150" cy="1323975"/>
          </a:xfrm>
        </p:grpSpPr>
        <p:pic>
          <p:nvPicPr>
            <p:cNvPr id="1026" name="Picture 2"/>
            <p:cNvPicPr>
              <a:picLocks noChangeAspect="1" noChangeArrowheads="1"/>
            </p:cNvPicPr>
            <p:nvPr/>
          </p:nvPicPr>
          <p:blipFill>
            <a:blip r:embed="rId6">
              <a:clrChange>
                <a:clrFrom>
                  <a:srgbClr val="FFFFFF"/>
                </a:clrFrom>
                <a:clrTo>
                  <a:srgbClr val="FFFFFF">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427663" y="4838700"/>
              <a:ext cx="1323975" cy="1323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3" name="Picture 2"/>
            <p:cNvPicPr>
              <a:picLocks noChangeAspect="1" noChangeArrowheads="1"/>
            </p:cNvPicPr>
            <p:nvPr/>
          </p:nvPicPr>
          <p:blipFill>
            <a:blip r:embed="rId6">
              <a:clrChange>
                <a:clrFrom>
                  <a:srgbClr val="FFFFFF"/>
                </a:clrFrom>
                <a:clrTo>
                  <a:srgbClr val="FFFFFF">
                    <a:alpha val="0"/>
                  </a:srgbClr>
                </a:clrTo>
              </a:clrChange>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170488" y="5124450"/>
              <a:ext cx="733425" cy="733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4" name="413 CuadroTexto"/>
            <p:cNvSpPr txBox="1"/>
            <p:nvPr/>
          </p:nvSpPr>
          <p:spPr>
            <a:xfrm>
              <a:off x="5997575" y="5305425"/>
              <a:ext cx="253274" cy="369332"/>
            </a:xfrm>
            <a:prstGeom prst="rect">
              <a:avLst/>
            </a:prstGeom>
            <a:noFill/>
          </p:spPr>
          <p:txBody>
            <a:bodyPr wrap="none" lIns="0" tIns="0" rIns="0" bIns="0" rtlCol="0">
              <a:spAutoFit/>
            </a:bodyPr>
            <a:lstStyle/>
            <a:p>
              <a:r>
                <a:rPr lang="es-ES" sz="2400" dirty="0" smtClean="0"/>
                <a:t>Cl</a:t>
              </a:r>
              <a:endParaRPr lang="es-ES" sz="2400" dirty="0"/>
            </a:p>
          </p:txBody>
        </p:sp>
        <mc:AlternateContent xmlns:mc="http://schemas.openxmlformats.org/markup-compatibility/2006" xmlns:a14="http://schemas.microsoft.com/office/drawing/2010/main">
          <mc:Choice Requires="a14">
            <p:sp>
              <p:nvSpPr>
                <p:cNvPr id="415" name="414 CuadroTexto"/>
                <p:cNvSpPr txBox="1"/>
                <p:nvPr/>
              </p:nvSpPr>
              <p:spPr>
                <a:xfrm>
                  <a:off x="5876925" y="5010150"/>
                  <a:ext cx="51071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s-ES" i="1" smtClean="0">
                                <a:latin typeface="Cambria Math" panose="02040503050406030204" pitchFamily="18" charset="0"/>
                              </a:rPr>
                            </m:ctrlPr>
                          </m:sSupPr>
                          <m:e>
                            <m:r>
                              <a:rPr lang="es-ES" i="1" smtClean="0">
                                <a:latin typeface="Cambria Math"/>
                                <a:ea typeface="Cambria Math"/>
                              </a:rPr>
                              <m:t>𝛿</m:t>
                            </m:r>
                          </m:e>
                          <m:sup>
                            <m:r>
                              <a:rPr lang="es-ES" b="0" i="1" smtClean="0">
                                <a:latin typeface="Cambria Math"/>
                              </a:rPr>
                              <m:t>−</m:t>
                            </m:r>
                          </m:sup>
                        </m:sSup>
                      </m:oMath>
                    </m:oMathPara>
                  </a14:m>
                  <a:endParaRPr lang="es-ES" dirty="0"/>
                </a:p>
              </p:txBody>
            </p:sp>
          </mc:Choice>
          <mc:Fallback xmlns="">
            <p:sp>
              <p:nvSpPr>
                <p:cNvPr id="415" name="414 CuadroTexto"/>
                <p:cNvSpPr txBox="1">
                  <a:spLocks noRot="1" noChangeAspect="1" noMove="1" noResize="1" noEditPoints="1" noAdjustHandles="1" noChangeArrowheads="1" noChangeShapeType="1" noTextEdit="1"/>
                </p:cNvSpPr>
                <p:nvPr/>
              </p:nvSpPr>
              <p:spPr>
                <a:xfrm>
                  <a:off x="5876925" y="5010150"/>
                  <a:ext cx="510716" cy="369332"/>
                </a:xfrm>
                <a:prstGeom prst="rect">
                  <a:avLst/>
                </a:prstGeom>
                <a:blipFill rotWithShape="1">
                  <a:blip r:embed="rId7"/>
                  <a:stretch>
                    <a:fillRect/>
                  </a:stretch>
                </a:blipFill>
              </p:spPr>
              <p:txBody>
                <a:bodyPr/>
                <a:lstStyle/>
                <a:p>
                  <a:r>
                    <a:rPr lang="es-ES">
                      <a:noFill/>
                    </a:rPr>
                    <a:t> </a:t>
                  </a:r>
                </a:p>
              </p:txBody>
            </p:sp>
          </mc:Fallback>
        </mc:AlternateContent>
        <p:sp>
          <p:nvSpPr>
            <p:cNvPr id="416" name="415 CuadroTexto"/>
            <p:cNvSpPr txBox="1"/>
            <p:nvPr/>
          </p:nvSpPr>
          <p:spPr>
            <a:xfrm>
              <a:off x="5426075" y="5365750"/>
              <a:ext cx="197170" cy="369332"/>
            </a:xfrm>
            <a:prstGeom prst="rect">
              <a:avLst/>
            </a:prstGeom>
            <a:noFill/>
          </p:spPr>
          <p:txBody>
            <a:bodyPr wrap="none" lIns="0" tIns="0" rIns="0" bIns="0" rtlCol="0">
              <a:spAutoFit/>
            </a:bodyPr>
            <a:lstStyle/>
            <a:p>
              <a:r>
                <a:rPr lang="es-ES" sz="2400" dirty="0"/>
                <a:t>H</a:t>
              </a:r>
            </a:p>
          </p:txBody>
        </p:sp>
        <mc:AlternateContent xmlns:mc="http://schemas.openxmlformats.org/markup-compatibility/2006" xmlns:a14="http://schemas.microsoft.com/office/drawing/2010/main">
          <mc:Choice Requires="a14">
            <p:sp>
              <p:nvSpPr>
                <p:cNvPr id="417" name="416 CuadroTexto"/>
                <p:cNvSpPr txBox="1"/>
                <p:nvPr/>
              </p:nvSpPr>
              <p:spPr>
                <a:xfrm>
                  <a:off x="5314950" y="5124450"/>
                  <a:ext cx="51071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s-ES" i="1" smtClean="0">
                                <a:latin typeface="Cambria Math" panose="02040503050406030204" pitchFamily="18" charset="0"/>
                              </a:rPr>
                            </m:ctrlPr>
                          </m:sSupPr>
                          <m:e>
                            <m:r>
                              <a:rPr lang="es-ES" i="1" smtClean="0">
                                <a:latin typeface="Cambria Math"/>
                                <a:ea typeface="Cambria Math"/>
                              </a:rPr>
                              <m:t>𝛿</m:t>
                            </m:r>
                          </m:e>
                          <m:sup>
                            <m:r>
                              <a:rPr lang="es-ES" b="0" i="1" smtClean="0">
                                <a:latin typeface="Cambria Math"/>
                              </a:rPr>
                              <m:t>+</m:t>
                            </m:r>
                          </m:sup>
                        </m:sSup>
                      </m:oMath>
                    </m:oMathPara>
                  </a14:m>
                  <a:endParaRPr lang="es-ES" dirty="0"/>
                </a:p>
              </p:txBody>
            </p:sp>
          </mc:Choice>
          <mc:Fallback xmlns="">
            <p:sp>
              <p:nvSpPr>
                <p:cNvPr id="417" name="416 CuadroTexto"/>
                <p:cNvSpPr txBox="1">
                  <a:spLocks noRot="1" noChangeAspect="1" noMove="1" noResize="1" noEditPoints="1" noAdjustHandles="1" noChangeArrowheads="1" noChangeShapeType="1" noTextEdit="1"/>
                </p:cNvSpPr>
                <p:nvPr/>
              </p:nvSpPr>
              <p:spPr>
                <a:xfrm>
                  <a:off x="5314950" y="5124450"/>
                  <a:ext cx="510716" cy="369332"/>
                </a:xfrm>
                <a:prstGeom prst="rect">
                  <a:avLst/>
                </a:prstGeom>
                <a:blipFill rotWithShape="1">
                  <a:blip r:embed="rId8"/>
                  <a:stretch>
                    <a:fillRect/>
                  </a:stretch>
                </a:blipFill>
              </p:spPr>
              <p:txBody>
                <a:bodyPr/>
                <a:lstStyle/>
                <a:p>
                  <a:r>
                    <a:rPr lang="es-ES">
                      <a:noFill/>
                    </a:rPr>
                    <a:t> </a:t>
                  </a:r>
                </a:p>
              </p:txBody>
            </p:sp>
          </mc:Fallback>
        </mc:AlternateContent>
      </p:grpSp>
      <p:cxnSp>
        <p:nvCxnSpPr>
          <p:cNvPr id="418" name="417 Conector recto de flecha"/>
          <p:cNvCxnSpPr/>
          <p:nvPr/>
        </p:nvCxnSpPr>
        <p:spPr>
          <a:xfrm>
            <a:off x="4743450" y="5632450"/>
            <a:ext cx="561975" cy="0"/>
          </a:xfrm>
          <a:prstGeom prst="straightConnector1">
            <a:avLst/>
          </a:prstGeom>
          <a:ln w="28575">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50" name="149 CuadroTexto"/>
          <p:cNvSpPr txBox="1"/>
          <p:nvPr/>
        </p:nvSpPr>
        <p:spPr>
          <a:xfrm>
            <a:off x="1828800" y="381001"/>
            <a:ext cx="55372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3</a:t>
            </a:r>
            <a:r>
              <a:rPr lang="es-ES" b="1" dirty="0" smtClean="0">
                <a:solidFill>
                  <a:srgbClr val="C00000"/>
                </a:solidFill>
                <a:latin typeface="+mj-lt"/>
              </a:rPr>
              <a:t> Enlace covalente</a:t>
            </a:r>
            <a:endParaRPr lang="es-ES" b="1" dirty="0">
              <a:solidFill>
                <a:srgbClr val="C00000"/>
              </a:solidFill>
              <a:latin typeface="+mj-lt"/>
            </a:endParaRPr>
          </a:p>
        </p:txBody>
      </p:sp>
      <p:sp>
        <p:nvSpPr>
          <p:cNvPr id="151"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20</a:t>
            </a:fld>
            <a:endParaRPr lang="es-ES" dirty="0">
              <a:solidFill>
                <a:schemeClr val="accent6">
                  <a:lumMod val="50000"/>
                </a:schemeClr>
              </a:solidFill>
              <a:latin typeface="+mj-lt"/>
            </a:endParaRPr>
          </a:p>
        </p:txBody>
      </p:sp>
      <p:sp>
        <p:nvSpPr>
          <p:cNvPr id="152" name="151 CuadroTexto"/>
          <p:cNvSpPr txBox="1"/>
          <p:nvPr/>
        </p:nvSpPr>
        <p:spPr>
          <a:xfrm>
            <a:off x="1841500" y="109182"/>
            <a:ext cx="5499100" cy="284518"/>
          </a:xfrm>
          <a:prstGeom prst="rect">
            <a:avLst/>
          </a:prstGeom>
          <a:noFill/>
        </p:spPr>
        <p:txBody>
          <a:bodyPr wrap="square" lIns="0" tIns="0" rIns="0" bIns="0" rtlCol="0">
            <a:spAutoFit/>
          </a:bodyPr>
          <a:lstStyle/>
          <a:p>
            <a:pPr algn="ctr"/>
            <a:r>
              <a:rPr lang="es-ES" b="1" dirty="0" smtClean="0">
                <a:solidFill>
                  <a:schemeClr val="accent1">
                    <a:lumMod val="75000"/>
                  </a:schemeClr>
                </a:solidFill>
              </a:rPr>
              <a:t>VI. EL ENLACE QUÍMICO</a:t>
            </a:r>
            <a:endParaRPr lang="es-ES" b="1" dirty="0">
              <a:solidFill>
                <a:schemeClr val="accent1">
                  <a:lumMod val="75000"/>
                </a:schemeClr>
              </a:solidFill>
            </a:endParaRPr>
          </a:p>
        </p:txBody>
      </p:sp>
    </p:spTree>
    <p:extLst>
      <p:ext uri="{BB962C8B-B14F-4D97-AF65-F5344CB8AC3E}">
        <p14:creationId xmlns:p14="http://schemas.microsoft.com/office/powerpoint/2010/main" val="242860447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CuadroTexto"/>
          <p:cNvSpPr txBox="1"/>
          <p:nvPr/>
        </p:nvSpPr>
        <p:spPr>
          <a:xfrm>
            <a:off x="381000" y="876300"/>
            <a:ext cx="4457700" cy="369332"/>
          </a:xfrm>
          <a:prstGeom prst="rect">
            <a:avLst/>
          </a:prstGeom>
          <a:noFill/>
        </p:spPr>
        <p:txBody>
          <a:bodyPr wrap="square" rtlCol="0">
            <a:spAutoFit/>
          </a:bodyPr>
          <a:lstStyle/>
          <a:p>
            <a:r>
              <a:rPr lang="es-ES" b="1" dirty="0" smtClean="0">
                <a:solidFill>
                  <a:srgbClr val="C00000"/>
                </a:solidFill>
              </a:rPr>
              <a:t>3.3. </a:t>
            </a:r>
            <a:r>
              <a:rPr lang="es-ES" b="1" dirty="0" smtClean="0">
                <a:solidFill>
                  <a:srgbClr val="00B050"/>
                </a:solidFill>
              </a:rPr>
              <a:t>Polaridad del enlace covalente </a:t>
            </a:r>
            <a:endParaRPr lang="es-ES" b="1" dirty="0">
              <a:solidFill>
                <a:srgbClr val="00B050"/>
              </a:solidFill>
            </a:endParaRPr>
          </a:p>
        </p:txBody>
      </p:sp>
      <p:sp>
        <p:nvSpPr>
          <p:cNvPr id="11" name="10 CuadroTexto"/>
          <p:cNvSpPr txBox="1"/>
          <p:nvPr/>
        </p:nvSpPr>
        <p:spPr>
          <a:xfrm>
            <a:off x="457200" y="1498600"/>
            <a:ext cx="8255000" cy="923330"/>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marL="355600" indent="-355600" algn="just"/>
            <a:r>
              <a:rPr lang="es-ES" dirty="0" smtClean="0">
                <a:sym typeface="Wingdings"/>
              </a:rPr>
              <a:t>	</a:t>
            </a:r>
            <a:r>
              <a:rPr lang="es-ES" dirty="0" smtClean="0"/>
              <a:t>El enlace iónico puro sería el caso límite de la polaridad. Por tanto, puede considerarse a los enlaces covalentes polares como enlaces covalentes con cierto carácter de enlace iónico.</a:t>
            </a:r>
            <a:endParaRPr lang="es-ES" dirty="0">
              <a:solidFill>
                <a:srgbClr val="C00000"/>
              </a:solidFill>
              <a:effectLst>
                <a:outerShdw blurRad="38100" dist="38100" dir="2700000" algn="tl">
                  <a:srgbClr val="000000">
                    <a:alpha val="43137"/>
                  </a:srgbClr>
                </a:outerShdw>
              </a:effectLst>
            </a:endParaRPr>
          </a:p>
        </p:txBody>
      </p:sp>
      <p:grpSp>
        <p:nvGrpSpPr>
          <p:cNvPr id="15" name="14 Grupo"/>
          <p:cNvGrpSpPr/>
          <p:nvPr/>
        </p:nvGrpSpPr>
        <p:grpSpPr>
          <a:xfrm>
            <a:off x="3827463" y="2886076"/>
            <a:ext cx="1392238" cy="969962"/>
            <a:chOff x="5170488" y="4991101"/>
            <a:chExt cx="1392238" cy="969962"/>
          </a:xfrm>
        </p:grpSpPr>
        <p:pic>
          <p:nvPicPr>
            <p:cNvPr id="1026" name="Picture 2"/>
            <p:cNvPicPr>
              <a:picLocks noChangeAspect="1" noChangeArrowheads="1"/>
            </p:cNvPicPr>
            <p:nvPr/>
          </p:nvPicPr>
          <p:blipFill>
            <a:blip r:embed="rId3">
              <a:clrChange>
                <a:clrFrom>
                  <a:srgbClr val="FFFFFF"/>
                </a:clrFrom>
                <a:clrTo>
                  <a:srgbClr val="FFFFFF">
                    <a:alpha val="0"/>
                  </a:srgbClr>
                </a:clrTo>
              </a:clrChange>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a:off x="5592764" y="4991101"/>
              <a:ext cx="969962" cy="969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3" name="Picture 2"/>
            <p:cNvPicPr>
              <a:picLocks noChangeAspect="1" noChangeArrowheads="1"/>
            </p:cNvPicPr>
            <p:nvPr/>
          </p:nvPicPr>
          <p:blipFill>
            <a:blip r:embed="rId3">
              <a:clrChange>
                <a:clrFrom>
                  <a:srgbClr val="FFFFFF"/>
                </a:clrFrom>
                <a:clrTo>
                  <a:srgbClr val="FFFFFF">
                    <a:alpha val="0"/>
                  </a:srgbClr>
                </a:clrTo>
              </a:clrChange>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170488" y="5124450"/>
              <a:ext cx="733425" cy="733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4" name="413 CuadroTexto"/>
            <p:cNvSpPr txBox="1"/>
            <p:nvPr/>
          </p:nvSpPr>
          <p:spPr>
            <a:xfrm>
              <a:off x="6048375" y="5318125"/>
              <a:ext cx="157094" cy="369332"/>
            </a:xfrm>
            <a:prstGeom prst="rect">
              <a:avLst/>
            </a:prstGeom>
            <a:noFill/>
          </p:spPr>
          <p:txBody>
            <a:bodyPr wrap="none" lIns="0" tIns="0" rIns="0" bIns="0" rtlCol="0">
              <a:spAutoFit/>
            </a:bodyPr>
            <a:lstStyle/>
            <a:p>
              <a:r>
                <a:rPr lang="es-ES" sz="2400" dirty="0"/>
                <a:t>F</a:t>
              </a:r>
            </a:p>
          </p:txBody>
        </p:sp>
        <mc:AlternateContent xmlns:mc="http://schemas.openxmlformats.org/markup-compatibility/2006" xmlns:a14="http://schemas.microsoft.com/office/drawing/2010/main">
          <mc:Choice Requires="a14">
            <p:sp>
              <p:nvSpPr>
                <p:cNvPr id="415" name="414 CuadroTexto"/>
                <p:cNvSpPr txBox="1"/>
                <p:nvPr/>
              </p:nvSpPr>
              <p:spPr>
                <a:xfrm>
                  <a:off x="5876925" y="5010150"/>
                  <a:ext cx="51071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s-ES" i="1" smtClean="0">
                                <a:latin typeface="Cambria Math" panose="02040503050406030204" pitchFamily="18" charset="0"/>
                              </a:rPr>
                            </m:ctrlPr>
                          </m:sSupPr>
                          <m:e>
                            <m:r>
                              <a:rPr lang="es-ES" i="1" smtClean="0">
                                <a:latin typeface="Cambria Math"/>
                                <a:ea typeface="Cambria Math"/>
                              </a:rPr>
                              <m:t>𝛿</m:t>
                            </m:r>
                          </m:e>
                          <m:sup>
                            <m:r>
                              <a:rPr lang="es-ES" b="0" i="1" smtClean="0">
                                <a:latin typeface="Cambria Math"/>
                              </a:rPr>
                              <m:t>−</m:t>
                            </m:r>
                          </m:sup>
                        </m:sSup>
                      </m:oMath>
                    </m:oMathPara>
                  </a14:m>
                  <a:endParaRPr lang="es-ES" dirty="0"/>
                </a:p>
              </p:txBody>
            </p:sp>
          </mc:Choice>
          <mc:Fallback xmlns="">
            <p:sp>
              <p:nvSpPr>
                <p:cNvPr id="415" name="414 CuadroTexto"/>
                <p:cNvSpPr txBox="1">
                  <a:spLocks noRot="1" noChangeAspect="1" noMove="1" noResize="1" noEditPoints="1" noAdjustHandles="1" noChangeArrowheads="1" noChangeShapeType="1" noTextEdit="1"/>
                </p:cNvSpPr>
                <p:nvPr/>
              </p:nvSpPr>
              <p:spPr>
                <a:xfrm>
                  <a:off x="5876925" y="5010150"/>
                  <a:ext cx="510716" cy="369332"/>
                </a:xfrm>
                <a:prstGeom prst="rect">
                  <a:avLst/>
                </a:prstGeom>
                <a:blipFill rotWithShape="1">
                  <a:blip r:embed="rId4"/>
                  <a:stretch>
                    <a:fillRect/>
                  </a:stretch>
                </a:blipFill>
              </p:spPr>
              <p:txBody>
                <a:bodyPr/>
                <a:lstStyle/>
                <a:p>
                  <a:r>
                    <a:rPr lang="es-ES">
                      <a:noFill/>
                    </a:rPr>
                    <a:t> </a:t>
                  </a:r>
                </a:p>
              </p:txBody>
            </p:sp>
          </mc:Fallback>
        </mc:AlternateContent>
        <p:sp>
          <p:nvSpPr>
            <p:cNvPr id="416" name="415 CuadroTexto"/>
            <p:cNvSpPr txBox="1"/>
            <p:nvPr/>
          </p:nvSpPr>
          <p:spPr>
            <a:xfrm>
              <a:off x="5426075" y="5365750"/>
              <a:ext cx="197170" cy="369332"/>
            </a:xfrm>
            <a:prstGeom prst="rect">
              <a:avLst/>
            </a:prstGeom>
            <a:noFill/>
          </p:spPr>
          <p:txBody>
            <a:bodyPr wrap="none" lIns="0" tIns="0" rIns="0" bIns="0" rtlCol="0">
              <a:spAutoFit/>
            </a:bodyPr>
            <a:lstStyle/>
            <a:p>
              <a:r>
                <a:rPr lang="es-ES" sz="2400" dirty="0"/>
                <a:t>H</a:t>
              </a:r>
            </a:p>
          </p:txBody>
        </p:sp>
        <mc:AlternateContent xmlns:mc="http://schemas.openxmlformats.org/markup-compatibility/2006" xmlns:a14="http://schemas.microsoft.com/office/drawing/2010/main">
          <mc:Choice Requires="a14">
            <p:sp>
              <p:nvSpPr>
                <p:cNvPr id="417" name="416 CuadroTexto"/>
                <p:cNvSpPr txBox="1"/>
                <p:nvPr/>
              </p:nvSpPr>
              <p:spPr>
                <a:xfrm>
                  <a:off x="5314950" y="5124450"/>
                  <a:ext cx="51071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s-ES" i="1" smtClean="0">
                                <a:latin typeface="Cambria Math" panose="02040503050406030204" pitchFamily="18" charset="0"/>
                              </a:rPr>
                            </m:ctrlPr>
                          </m:sSupPr>
                          <m:e>
                            <m:r>
                              <a:rPr lang="es-ES" i="1" smtClean="0">
                                <a:latin typeface="Cambria Math"/>
                                <a:ea typeface="Cambria Math"/>
                              </a:rPr>
                              <m:t>𝛿</m:t>
                            </m:r>
                          </m:e>
                          <m:sup>
                            <m:r>
                              <a:rPr lang="es-ES" b="0" i="1" smtClean="0">
                                <a:latin typeface="Cambria Math"/>
                              </a:rPr>
                              <m:t>+</m:t>
                            </m:r>
                          </m:sup>
                        </m:sSup>
                      </m:oMath>
                    </m:oMathPara>
                  </a14:m>
                  <a:endParaRPr lang="es-ES" dirty="0"/>
                </a:p>
              </p:txBody>
            </p:sp>
          </mc:Choice>
          <mc:Fallback xmlns="">
            <p:sp>
              <p:nvSpPr>
                <p:cNvPr id="417" name="416 CuadroTexto"/>
                <p:cNvSpPr txBox="1">
                  <a:spLocks noRot="1" noChangeAspect="1" noMove="1" noResize="1" noEditPoints="1" noAdjustHandles="1" noChangeArrowheads="1" noChangeShapeType="1" noTextEdit="1"/>
                </p:cNvSpPr>
                <p:nvPr/>
              </p:nvSpPr>
              <p:spPr>
                <a:xfrm>
                  <a:off x="5314950" y="5124450"/>
                  <a:ext cx="510716" cy="369332"/>
                </a:xfrm>
                <a:prstGeom prst="rect">
                  <a:avLst/>
                </a:prstGeom>
                <a:blipFill rotWithShape="1">
                  <a:blip r:embed="rId5"/>
                  <a:stretch>
                    <a:fillRect/>
                  </a:stretch>
                </a:blipFill>
              </p:spPr>
              <p:txBody>
                <a:bodyPr/>
                <a:lstStyle/>
                <a:p>
                  <a:r>
                    <a:rPr lang="es-ES">
                      <a:noFill/>
                    </a:rPr>
                    <a:t> </a:t>
                  </a:r>
                </a:p>
              </p:txBody>
            </p:sp>
          </mc:Fallback>
        </mc:AlternateContent>
      </p:grpSp>
      <p:grpSp>
        <p:nvGrpSpPr>
          <p:cNvPr id="19" name="18 Grupo"/>
          <p:cNvGrpSpPr/>
          <p:nvPr/>
        </p:nvGrpSpPr>
        <p:grpSpPr>
          <a:xfrm>
            <a:off x="884238" y="2708275"/>
            <a:ext cx="2289175" cy="1323975"/>
            <a:chOff x="884238" y="2708275"/>
            <a:chExt cx="2289175" cy="1323975"/>
          </a:xfrm>
        </p:grpSpPr>
        <p:grpSp>
          <p:nvGrpSpPr>
            <p:cNvPr id="150" name="149 Grupo"/>
            <p:cNvGrpSpPr/>
            <p:nvPr/>
          </p:nvGrpSpPr>
          <p:grpSpPr>
            <a:xfrm>
              <a:off x="884238" y="2708275"/>
              <a:ext cx="1323975" cy="1323975"/>
              <a:chOff x="5427663" y="4838700"/>
              <a:chExt cx="1323975" cy="1323975"/>
            </a:xfrm>
          </p:grpSpPr>
          <p:pic>
            <p:nvPicPr>
              <p:cNvPr id="151" name="Picture 2"/>
              <p:cNvPicPr>
                <a:picLocks noChangeAspect="1" noChangeArrowheads="1"/>
              </p:cNvPicPr>
              <p:nvPr/>
            </p:nvPicPr>
            <p:blipFill>
              <a:blip r:embed="rId3">
                <a:clrChange>
                  <a:clrFrom>
                    <a:srgbClr val="FFFFFF"/>
                  </a:clrFrom>
                  <a:clrTo>
                    <a:srgbClr val="FFFFFF">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427663" y="4838700"/>
                <a:ext cx="1323975" cy="1323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3" name="152 CuadroTexto"/>
              <p:cNvSpPr txBox="1"/>
              <p:nvPr/>
            </p:nvSpPr>
            <p:spPr>
              <a:xfrm>
                <a:off x="5997575" y="5305425"/>
                <a:ext cx="253274" cy="369332"/>
              </a:xfrm>
              <a:prstGeom prst="rect">
                <a:avLst/>
              </a:prstGeom>
              <a:noFill/>
            </p:spPr>
            <p:txBody>
              <a:bodyPr wrap="none" lIns="0" tIns="0" rIns="0" bIns="0" rtlCol="0">
                <a:spAutoFit/>
              </a:bodyPr>
              <a:lstStyle/>
              <a:p>
                <a:r>
                  <a:rPr lang="es-ES" sz="2400" dirty="0" smtClean="0"/>
                  <a:t>Cl</a:t>
                </a:r>
                <a:endParaRPr lang="es-ES" sz="2400" dirty="0"/>
              </a:p>
            </p:txBody>
          </p:sp>
        </p:grpSp>
        <p:pic>
          <p:nvPicPr>
            <p:cNvPr id="157" name="Picture 2"/>
            <p:cNvPicPr>
              <a:picLocks noChangeAspect="1" noChangeArrowheads="1"/>
            </p:cNvPicPr>
            <p:nvPr/>
          </p:nvPicPr>
          <p:blipFill>
            <a:blip r:embed="rId3">
              <a:clrChange>
                <a:clrFrom>
                  <a:srgbClr val="FFFFFF"/>
                </a:clrFrom>
                <a:clrTo>
                  <a:srgbClr val="FFFFFF">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849438" y="2708275"/>
              <a:ext cx="1323975" cy="1323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8" name="157 CuadroTexto"/>
            <p:cNvSpPr txBox="1"/>
            <p:nvPr/>
          </p:nvSpPr>
          <p:spPr>
            <a:xfrm>
              <a:off x="2393950" y="3187700"/>
              <a:ext cx="253274" cy="369332"/>
            </a:xfrm>
            <a:prstGeom prst="rect">
              <a:avLst/>
            </a:prstGeom>
            <a:noFill/>
          </p:spPr>
          <p:txBody>
            <a:bodyPr wrap="none" lIns="0" tIns="0" rIns="0" bIns="0" rtlCol="0">
              <a:spAutoFit/>
            </a:bodyPr>
            <a:lstStyle/>
            <a:p>
              <a:r>
                <a:rPr lang="es-ES" sz="2400" dirty="0" smtClean="0"/>
                <a:t>Cl</a:t>
              </a:r>
              <a:endParaRPr lang="es-ES" sz="2400" dirty="0"/>
            </a:p>
          </p:txBody>
        </p:sp>
      </p:grpSp>
      <p:grpSp>
        <p:nvGrpSpPr>
          <p:cNvPr id="17" name="16 Grupo"/>
          <p:cNvGrpSpPr/>
          <p:nvPr/>
        </p:nvGrpSpPr>
        <p:grpSpPr>
          <a:xfrm>
            <a:off x="6157912" y="2682875"/>
            <a:ext cx="1866901" cy="1323975"/>
            <a:chOff x="5230812" y="4549775"/>
            <a:chExt cx="1866901" cy="1323975"/>
          </a:xfrm>
        </p:grpSpPr>
        <p:pic>
          <p:nvPicPr>
            <p:cNvPr id="2050" name="Picture 2"/>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640389" y="5030789"/>
              <a:ext cx="36671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6" name="15 Grupo"/>
            <p:cNvGrpSpPr/>
            <p:nvPr/>
          </p:nvGrpSpPr>
          <p:grpSpPr>
            <a:xfrm>
              <a:off x="5230812" y="4549775"/>
              <a:ext cx="1866901" cy="1323975"/>
              <a:chOff x="5230812" y="4549775"/>
              <a:chExt cx="1866901" cy="1323975"/>
            </a:xfrm>
          </p:grpSpPr>
          <p:grpSp>
            <p:nvGrpSpPr>
              <p:cNvPr id="160" name="159 Grupo"/>
              <p:cNvGrpSpPr/>
              <p:nvPr/>
            </p:nvGrpSpPr>
            <p:grpSpPr>
              <a:xfrm>
                <a:off x="5230812" y="4549775"/>
                <a:ext cx="1866901" cy="1323975"/>
                <a:chOff x="4884737" y="4838700"/>
                <a:chExt cx="1866901" cy="1323975"/>
              </a:xfrm>
            </p:grpSpPr>
            <p:pic>
              <p:nvPicPr>
                <p:cNvPr id="161" name="Picture 2"/>
                <p:cNvPicPr>
                  <a:picLocks noChangeAspect="1" noChangeArrowheads="1"/>
                </p:cNvPicPr>
                <p:nvPr/>
              </p:nvPicPr>
              <p:blipFill>
                <a:blip r:embed="rId3">
                  <a:clrChange>
                    <a:clrFrom>
                      <a:srgbClr val="FFFFFF"/>
                    </a:clrFrom>
                    <a:clrTo>
                      <a:srgbClr val="FFFFFF">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427663" y="4838700"/>
                  <a:ext cx="1323975" cy="1323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3" name="162 CuadroTexto"/>
                <p:cNvSpPr txBox="1"/>
                <p:nvPr/>
              </p:nvSpPr>
              <p:spPr>
                <a:xfrm>
                  <a:off x="5954712" y="5300662"/>
                  <a:ext cx="253274" cy="369332"/>
                </a:xfrm>
                <a:prstGeom prst="rect">
                  <a:avLst/>
                </a:prstGeom>
                <a:noFill/>
              </p:spPr>
              <p:txBody>
                <a:bodyPr wrap="none" lIns="0" tIns="0" rIns="0" bIns="0" rtlCol="0">
                  <a:spAutoFit/>
                </a:bodyPr>
                <a:lstStyle/>
                <a:p>
                  <a:r>
                    <a:rPr lang="es-ES" sz="2400" dirty="0" smtClean="0"/>
                    <a:t>Cl</a:t>
                  </a:r>
                  <a:endParaRPr lang="es-ES" sz="2400" dirty="0"/>
                </a:p>
              </p:txBody>
            </p:sp>
            <p:sp>
              <p:nvSpPr>
                <p:cNvPr id="165" name="164 CuadroTexto"/>
                <p:cNvSpPr txBox="1"/>
                <p:nvPr/>
              </p:nvSpPr>
              <p:spPr>
                <a:xfrm>
                  <a:off x="4884737" y="5153025"/>
                  <a:ext cx="487313" cy="369332"/>
                </a:xfrm>
                <a:prstGeom prst="rect">
                  <a:avLst/>
                </a:prstGeom>
                <a:noFill/>
              </p:spPr>
              <p:txBody>
                <a:bodyPr wrap="none" lIns="0" tIns="0" rIns="0" bIns="0" rtlCol="0">
                  <a:spAutoFit/>
                </a:bodyPr>
                <a:lstStyle/>
                <a:p>
                  <a:r>
                    <a:rPr lang="es-ES" sz="2400" dirty="0" smtClean="0"/>
                    <a:t>Na</a:t>
                  </a:r>
                  <a:r>
                    <a:rPr lang="es-ES" sz="2400" baseline="30000" dirty="0" smtClean="0"/>
                    <a:t>+</a:t>
                  </a:r>
                  <a:endParaRPr lang="es-ES" sz="2400" baseline="30000" dirty="0"/>
                </a:p>
              </p:txBody>
            </p:sp>
          </p:grpSp>
          <p:cxnSp>
            <p:nvCxnSpPr>
              <p:cNvPr id="168" name="167 Conector recto"/>
              <p:cNvCxnSpPr/>
              <p:nvPr/>
            </p:nvCxnSpPr>
            <p:spPr>
              <a:xfrm flipH="1">
                <a:off x="6557962" y="5100638"/>
                <a:ext cx="952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20" name="19 CuadroTexto"/>
          <p:cNvSpPr txBox="1"/>
          <p:nvPr/>
        </p:nvSpPr>
        <p:spPr>
          <a:xfrm>
            <a:off x="1270000" y="4051300"/>
            <a:ext cx="1818831" cy="369332"/>
          </a:xfrm>
          <a:prstGeom prst="rect">
            <a:avLst/>
          </a:prstGeom>
          <a:noFill/>
        </p:spPr>
        <p:txBody>
          <a:bodyPr wrap="none" rtlCol="0">
            <a:spAutoFit/>
          </a:bodyPr>
          <a:lstStyle/>
          <a:p>
            <a:r>
              <a:rPr lang="es-ES" dirty="0">
                <a:solidFill>
                  <a:srgbClr val="0070C0"/>
                </a:solidFill>
              </a:rPr>
              <a:t>c</a:t>
            </a:r>
            <a:r>
              <a:rPr lang="es-ES" dirty="0" smtClean="0">
                <a:solidFill>
                  <a:srgbClr val="0070C0"/>
                </a:solidFill>
              </a:rPr>
              <a:t>ovalente apolar</a:t>
            </a:r>
            <a:endParaRPr lang="es-ES" dirty="0">
              <a:solidFill>
                <a:srgbClr val="0070C0"/>
              </a:solidFill>
            </a:endParaRPr>
          </a:p>
        </p:txBody>
      </p:sp>
      <p:sp>
        <p:nvSpPr>
          <p:cNvPr id="180" name="179 CuadroTexto"/>
          <p:cNvSpPr txBox="1"/>
          <p:nvPr/>
        </p:nvSpPr>
        <p:spPr>
          <a:xfrm>
            <a:off x="3822700" y="4038600"/>
            <a:ext cx="1693797" cy="369332"/>
          </a:xfrm>
          <a:prstGeom prst="rect">
            <a:avLst/>
          </a:prstGeom>
          <a:noFill/>
        </p:spPr>
        <p:txBody>
          <a:bodyPr wrap="none" rtlCol="0">
            <a:spAutoFit/>
          </a:bodyPr>
          <a:lstStyle/>
          <a:p>
            <a:r>
              <a:rPr lang="es-ES" dirty="0">
                <a:solidFill>
                  <a:srgbClr val="0070C0"/>
                </a:solidFill>
              </a:rPr>
              <a:t>c</a:t>
            </a:r>
            <a:r>
              <a:rPr lang="es-ES" dirty="0" smtClean="0">
                <a:solidFill>
                  <a:srgbClr val="0070C0"/>
                </a:solidFill>
              </a:rPr>
              <a:t>ovalente polar</a:t>
            </a:r>
            <a:endParaRPr lang="es-ES" dirty="0">
              <a:solidFill>
                <a:srgbClr val="0070C0"/>
              </a:solidFill>
            </a:endParaRPr>
          </a:p>
        </p:txBody>
      </p:sp>
      <p:sp>
        <p:nvSpPr>
          <p:cNvPr id="181" name="180 CuadroTexto"/>
          <p:cNvSpPr txBox="1"/>
          <p:nvPr/>
        </p:nvSpPr>
        <p:spPr>
          <a:xfrm>
            <a:off x="6985000" y="4000500"/>
            <a:ext cx="772969" cy="369332"/>
          </a:xfrm>
          <a:prstGeom prst="rect">
            <a:avLst/>
          </a:prstGeom>
          <a:noFill/>
        </p:spPr>
        <p:txBody>
          <a:bodyPr wrap="none" rtlCol="0">
            <a:spAutoFit/>
          </a:bodyPr>
          <a:lstStyle/>
          <a:p>
            <a:r>
              <a:rPr lang="es-ES" dirty="0" smtClean="0">
                <a:solidFill>
                  <a:srgbClr val="0070C0"/>
                </a:solidFill>
              </a:rPr>
              <a:t>iónico</a:t>
            </a:r>
            <a:endParaRPr lang="es-ES" dirty="0">
              <a:solidFill>
                <a:srgbClr val="0070C0"/>
              </a:solidFill>
            </a:endParaRPr>
          </a:p>
        </p:txBody>
      </p:sp>
      <p:graphicFrame>
        <p:nvGraphicFramePr>
          <p:cNvPr id="21" name="20 Tabla"/>
          <p:cNvGraphicFramePr>
            <a:graphicFrameLocks noGrp="1"/>
          </p:cNvGraphicFramePr>
          <p:nvPr>
            <p:extLst>
              <p:ext uri="{D42A27DB-BD31-4B8C-83A1-F6EECF244321}">
                <p14:modId xmlns:p14="http://schemas.microsoft.com/office/powerpoint/2010/main" val="3725449410"/>
              </p:ext>
            </p:extLst>
          </p:nvPr>
        </p:nvGraphicFramePr>
        <p:xfrm>
          <a:off x="444504" y="5285740"/>
          <a:ext cx="8216897" cy="916940"/>
        </p:xfrm>
        <a:graphic>
          <a:graphicData uri="http://schemas.openxmlformats.org/drawingml/2006/table">
            <a:tbl>
              <a:tblPr firstRow="1" bandRow="1">
                <a:tableStyleId>{93296810-A885-4BE3-A3E7-6D5BEEA58F35}</a:tableStyleId>
              </a:tblPr>
              <a:tblGrid>
                <a:gridCol w="2340176"/>
                <a:gridCol w="479220"/>
                <a:gridCol w="495300"/>
                <a:gridCol w="546100"/>
                <a:gridCol w="508000"/>
                <a:gridCol w="546100"/>
                <a:gridCol w="558800"/>
                <a:gridCol w="571500"/>
                <a:gridCol w="571500"/>
                <a:gridCol w="558800"/>
                <a:gridCol w="520700"/>
                <a:gridCol w="520701"/>
              </a:tblGrid>
              <a:tr h="370840">
                <a:tc>
                  <a:txBody>
                    <a:bodyPr/>
                    <a:lstStyle/>
                    <a:p>
                      <a:r>
                        <a:rPr lang="es-ES" sz="1600" dirty="0" smtClean="0">
                          <a:sym typeface="Symbol"/>
                        </a:rPr>
                        <a:t>Diferencia de</a:t>
                      </a:r>
                      <a:r>
                        <a:rPr lang="es-ES" sz="1600" baseline="0" dirty="0" smtClean="0">
                          <a:sym typeface="Symbol"/>
                        </a:rPr>
                        <a:t> </a:t>
                      </a:r>
                      <a:r>
                        <a:rPr lang="es-ES" sz="1600" dirty="0" smtClean="0">
                          <a:sym typeface="Symbol"/>
                        </a:rPr>
                        <a:t>Electronegatividad</a:t>
                      </a:r>
                      <a:endParaRPr lang="es-ES" sz="1600" b="0" dirty="0"/>
                    </a:p>
                  </a:txBody>
                  <a:tcPr/>
                </a:tc>
                <a:tc>
                  <a:txBody>
                    <a:bodyPr/>
                    <a:lstStyle/>
                    <a:p>
                      <a:pPr algn="ctr"/>
                      <a:r>
                        <a:rPr lang="es-ES" sz="1600" dirty="0" smtClean="0"/>
                        <a:t>0,1</a:t>
                      </a:r>
                      <a:endParaRPr lang="es-ES" sz="1600" b="0" dirty="0"/>
                    </a:p>
                  </a:txBody>
                  <a:tcPr/>
                </a:tc>
                <a:tc>
                  <a:txBody>
                    <a:bodyPr/>
                    <a:lstStyle/>
                    <a:p>
                      <a:pPr algn="ctr"/>
                      <a:r>
                        <a:rPr lang="es-ES" sz="1600" dirty="0" smtClean="0"/>
                        <a:t>0,4</a:t>
                      </a:r>
                      <a:endParaRPr lang="es-ES" sz="1600" b="0" dirty="0"/>
                    </a:p>
                  </a:txBody>
                  <a:tcPr/>
                </a:tc>
                <a:tc>
                  <a:txBody>
                    <a:bodyPr/>
                    <a:lstStyle/>
                    <a:p>
                      <a:pPr algn="ctr"/>
                      <a:r>
                        <a:rPr lang="es-ES" sz="1600" dirty="0" smtClean="0"/>
                        <a:t>0,7</a:t>
                      </a:r>
                      <a:endParaRPr lang="es-ES" sz="1600" b="0" dirty="0"/>
                    </a:p>
                  </a:txBody>
                  <a:tcPr/>
                </a:tc>
                <a:tc>
                  <a:txBody>
                    <a:bodyPr/>
                    <a:lstStyle/>
                    <a:p>
                      <a:pPr algn="ctr"/>
                      <a:r>
                        <a:rPr lang="es-ES" sz="1600" dirty="0" smtClean="0"/>
                        <a:t>1,0</a:t>
                      </a:r>
                      <a:endParaRPr lang="es-ES" sz="1600" b="0" dirty="0"/>
                    </a:p>
                  </a:txBody>
                  <a:tcPr/>
                </a:tc>
                <a:tc>
                  <a:txBody>
                    <a:bodyPr/>
                    <a:lstStyle/>
                    <a:p>
                      <a:pPr algn="ctr"/>
                      <a:r>
                        <a:rPr lang="es-ES" sz="1600" dirty="0" smtClean="0"/>
                        <a:t>1,3</a:t>
                      </a:r>
                      <a:endParaRPr lang="es-ES" sz="1600" b="0" dirty="0"/>
                    </a:p>
                  </a:txBody>
                  <a:tcPr/>
                </a:tc>
                <a:tc>
                  <a:txBody>
                    <a:bodyPr/>
                    <a:lstStyle/>
                    <a:p>
                      <a:pPr algn="ctr"/>
                      <a:r>
                        <a:rPr lang="es-ES" sz="1600" dirty="0" smtClean="0"/>
                        <a:t>1,6</a:t>
                      </a:r>
                      <a:endParaRPr lang="es-ES" sz="1600" b="0" dirty="0"/>
                    </a:p>
                  </a:txBody>
                  <a:tcPr/>
                </a:tc>
                <a:tc>
                  <a:txBody>
                    <a:bodyPr/>
                    <a:lstStyle/>
                    <a:p>
                      <a:pPr algn="ctr"/>
                      <a:r>
                        <a:rPr lang="es-ES" sz="1600" dirty="0" smtClean="0"/>
                        <a:t>1,9</a:t>
                      </a:r>
                      <a:endParaRPr lang="es-ES" sz="1600" b="0" dirty="0"/>
                    </a:p>
                  </a:txBody>
                  <a:tcPr/>
                </a:tc>
                <a:tc>
                  <a:txBody>
                    <a:bodyPr/>
                    <a:lstStyle/>
                    <a:p>
                      <a:pPr algn="ctr"/>
                      <a:r>
                        <a:rPr lang="es-ES" sz="1600" dirty="0" smtClean="0"/>
                        <a:t>2,2</a:t>
                      </a:r>
                      <a:endParaRPr lang="es-ES" sz="1600" b="0" dirty="0"/>
                    </a:p>
                  </a:txBody>
                  <a:tcPr/>
                </a:tc>
                <a:tc>
                  <a:txBody>
                    <a:bodyPr/>
                    <a:lstStyle/>
                    <a:p>
                      <a:pPr algn="ctr"/>
                      <a:r>
                        <a:rPr lang="es-ES" sz="1600" dirty="0" smtClean="0"/>
                        <a:t>2,5</a:t>
                      </a:r>
                      <a:endParaRPr lang="es-ES" sz="1600" b="0" dirty="0"/>
                    </a:p>
                  </a:txBody>
                  <a:tcPr/>
                </a:tc>
                <a:tc>
                  <a:txBody>
                    <a:bodyPr/>
                    <a:lstStyle/>
                    <a:p>
                      <a:pPr algn="ctr"/>
                      <a:r>
                        <a:rPr lang="es-ES" sz="1600" dirty="0" smtClean="0"/>
                        <a:t>2,8</a:t>
                      </a:r>
                      <a:endParaRPr lang="es-ES" sz="1600" b="0" dirty="0"/>
                    </a:p>
                  </a:txBody>
                  <a:tcPr/>
                </a:tc>
                <a:tc>
                  <a:txBody>
                    <a:bodyPr/>
                    <a:lstStyle/>
                    <a:p>
                      <a:pPr algn="ctr"/>
                      <a:r>
                        <a:rPr lang="es-ES" sz="1600" dirty="0" smtClean="0"/>
                        <a:t>3,1</a:t>
                      </a:r>
                      <a:endParaRPr lang="es-ES" sz="1600" b="0" dirty="0"/>
                    </a:p>
                  </a:txBody>
                  <a:tcPr/>
                </a:tc>
              </a:tr>
              <a:tr h="337820">
                <a:tc>
                  <a:txBody>
                    <a:bodyPr/>
                    <a:lstStyle/>
                    <a:p>
                      <a:r>
                        <a:rPr lang="es-ES" sz="1600" dirty="0" smtClean="0"/>
                        <a:t>% de carácter iónico</a:t>
                      </a:r>
                      <a:endParaRPr lang="es-ES" sz="1600" b="0" dirty="0"/>
                    </a:p>
                  </a:txBody>
                  <a:tcPr/>
                </a:tc>
                <a:tc>
                  <a:txBody>
                    <a:bodyPr/>
                    <a:lstStyle/>
                    <a:p>
                      <a:pPr algn="ctr"/>
                      <a:r>
                        <a:rPr lang="es-ES" sz="1600" dirty="0" smtClean="0"/>
                        <a:t>0,5</a:t>
                      </a:r>
                      <a:endParaRPr lang="es-ES" sz="1600" b="0" dirty="0"/>
                    </a:p>
                  </a:txBody>
                  <a:tcPr/>
                </a:tc>
                <a:tc>
                  <a:txBody>
                    <a:bodyPr/>
                    <a:lstStyle/>
                    <a:p>
                      <a:pPr algn="ctr"/>
                      <a:r>
                        <a:rPr lang="es-ES" sz="1600" dirty="0" smtClean="0"/>
                        <a:t>4</a:t>
                      </a:r>
                      <a:endParaRPr lang="es-ES" sz="1600" b="0" dirty="0"/>
                    </a:p>
                  </a:txBody>
                  <a:tcPr/>
                </a:tc>
                <a:tc>
                  <a:txBody>
                    <a:bodyPr/>
                    <a:lstStyle/>
                    <a:p>
                      <a:pPr algn="ctr"/>
                      <a:r>
                        <a:rPr lang="es-ES" sz="1600" dirty="0" smtClean="0"/>
                        <a:t>12</a:t>
                      </a:r>
                      <a:endParaRPr lang="es-ES" sz="1600" b="0" dirty="0"/>
                    </a:p>
                  </a:txBody>
                  <a:tcPr/>
                </a:tc>
                <a:tc>
                  <a:txBody>
                    <a:bodyPr/>
                    <a:lstStyle/>
                    <a:p>
                      <a:pPr algn="ctr"/>
                      <a:r>
                        <a:rPr lang="es-ES" sz="1600" dirty="0" smtClean="0"/>
                        <a:t>22</a:t>
                      </a:r>
                      <a:endParaRPr lang="es-ES" sz="1600" b="0" dirty="0"/>
                    </a:p>
                  </a:txBody>
                  <a:tcPr/>
                </a:tc>
                <a:tc>
                  <a:txBody>
                    <a:bodyPr/>
                    <a:lstStyle/>
                    <a:p>
                      <a:pPr algn="ctr"/>
                      <a:r>
                        <a:rPr lang="es-ES" sz="1600" dirty="0" smtClean="0"/>
                        <a:t>34</a:t>
                      </a:r>
                      <a:endParaRPr lang="es-ES" sz="1600" b="0" dirty="0"/>
                    </a:p>
                  </a:txBody>
                  <a:tcPr/>
                </a:tc>
                <a:tc>
                  <a:txBody>
                    <a:bodyPr/>
                    <a:lstStyle/>
                    <a:p>
                      <a:pPr algn="ctr"/>
                      <a:r>
                        <a:rPr lang="es-ES" sz="1600" dirty="0" smtClean="0"/>
                        <a:t>47</a:t>
                      </a:r>
                      <a:endParaRPr lang="es-ES" sz="1600" b="0" dirty="0"/>
                    </a:p>
                  </a:txBody>
                  <a:tcPr/>
                </a:tc>
                <a:tc>
                  <a:txBody>
                    <a:bodyPr/>
                    <a:lstStyle/>
                    <a:p>
                      <a:pPr algn="ctr"/>
                      <a:r>
                        <a:rPr lang="es-ES" sz="1600" dirty="0" smtClean="0"/>
                        <a:t>59</a:t>
                      </a:r>
                      <a:endParaRPr lang="es-ES" sz="1600" b="0" dirty="0"/>
                    </a:p>
                  </a:txBody>
                  <a:tcPr/>
                </a:tc>
                <a:tc>
                  <a:txBody>
                    <a:bodyPr/>
                    <a:lstStyle/>
                    <a:p>
                      <a:pPr algn="ctr"/>
                      <a:r>
                        <a:rPr lang="es-ES" sz="1600" dirty="0" smtClean="0"/>
                        <a:t>70</a:t>
                      </a:r>
                      <a:endParaRPr lang="es-ES" sz="1600" b="0" dirty="0"/>
                    </a:p>
                  </a:txBody>
                  <a:tcPr/>
                </a:tc>
                <a:tc>
                  <a:txBody>
                    <a:bodyPr/>
                    <a:lstStyle/>
                    <a:p>
                      <a:pPr algn="ctr"/>
                      <a:r>
                        <a:rPr lang="es-ES" sz="1600" dirty="0" smtClean="0"/>
                        <a:t>79</a:t>
                      </a:r>
                      <a:endParaRPr lang="es-ES" sz="1600" b="0" dirty="0"/>
                    </a:p>
                  </a:txBody>
                  <a:tcPr/>
                </a:tc>
                <a:tc>
                  <a:txBody>
                    <a:bodyPr/>
                    <a:lstStyle/>
                    <a:p>
                      <a:pPr algn="ctr"/>
                      <a:r>
                        <a:rPr lang="es-ES" sz="1600" dirty="0" smtClean="0"/>
                        <a:t>86</a:t>
                      </a:r>
                      <a:endParaRPr lang="es-ES" sz="1600" b="0" dirty="0"/>
                    </a:p>
                  </a:txBody>
                  <a:tcPr/>
                </a:tc>
                <a:tc>
                  <a:txBody>
                    <a:bodyPr/>
                    <a:lstStyle/>
                    <a:p>
                      <a:pPr algn="ctr"/>
                      <a:r>
                        <a:rPr lang="es-ES" sz="1600" dirty="0" smtClean="0"/>
                        <a:t>91</a:t>
                      </a:r>
                      <a:endParaRPr lang="es-ES" sz="1600" b="0" dirty="0"/>
                    </a:p>
                  </a:txBody>
                  <a:tcPr/>
                </a:tc>
              </a:tr>
            </a:tbl>
          </a:graphicData>
        </a:graphic>
      </p:graphicFrame>
      <p:sp>
        <p:nvSpPr>
          <p:cNvPr id="22" name="21 CuadroTexto"/>
          <p:cNvSpPr txBox="1"/>
          <p:nvPr/>
        </p:nvSpPr>
        <p:spPr>
          <a:xfrm>
            <a:off x="457200" y="4737100"/>
            <a:ext cx="3403496" cy="369332"/>
          </a:xfrm>
          <a:prstGeom prst="rect">
            <a:avLst/>
          </a:prstGeom>
          <a:noFill/>
        </p:spPr>
        <p:txBody>
          <a:bodyPr wrap="none" rtlCol="0">
            <a:spAutoFit/>
          </a:bodyPr>
          <a:lstStyle/>
          <a:p>
            <a:r>
              <a:rPr lang="es-ES" b="1" dirty="0" smtClean="0">
                <a:solidFill>
                  <a:srgbClr val="C00000"/>
                </a:solidFill>
              </a:rPr>
              <a:t>Porcentaje de carácter iónico</a:t>
            </a:r>
            <a:endParaRPr lang="es-ES" b="1" dirty="0">
              <a:solidFill>
                <a:srgbClr val="C00000"/>
              </a:solidFill>
            </a:endParaRPr>
          </a:p>
        </p:txBody>
      </p:sp>
      <p:sp>
        <p:nvSpPr>
          <p:cNvPr id="33" name="32 CuadroTexto"/>
          <p:cNvSpPr txBox="1"/>
          <p:nvPr/>
        </p:nvSpPr>
        <p:spPr>
          <a:xfrm>
            <a:off x="1828800" y="381001"/>
            <a:ext cx="55372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3</a:t>
            </a:r>
            <a:r>
              <a:rPr lang="es-ES" b="1" dirty="0" smtClean="0">
                <a:solidFill>
                  <a:srgbClr val="C00000"/>
                </a:solidFill>
                <a:latin typeface="+mj-lt"/>
              </a:rPr>
              <a:t> Enlace covalente</a:t>
            </a:r>
            <a:endParaRPr lang="es-ES" b="1" dirty="0">
              <a:solidFill>
                <a:srgbClr val="C00000"/>
              </a:solidFill>
              <a:latin typeface="+mj-lt"/>
            </a:endParaRPr>
          </a:p>
        </p:txBody>
      </p:sp>
      <p:sp>
        <p:nvSpPr>
          <p:cNvPr id="34"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21</a:t>
            </a:fld>
            <a:endParaRPr lang="es-ES" dirty="0">
              <a:solidFill>
                <a:schemeClr val="accent6">
                  <a:lumMod val="50000"/>
                </a:schemeClr>
              </a:solidFill>
              <a:latin typeface="+mj-lt"/>
            </a:endParaRPr>
          </a:p>
        </p:txBody>
      </p:sp>
      <p:sp>
        <p:nvSpPr>
          <p:cNvPr id="35" name="34 CuadroTexto"/>
          <p:cNvSpPr txBox="1"/>
          <p:nvPr/>
        </p:nvSpPr>
        <p:spPr>
          <a:xfrm>
            <a:off x="1841500" y="109182"/>
            <a:ext cx="5499100" cy="284518"/>
          </a:xfrm>
          <a:prstGeom prst="rect">
            <a:avLst/>
          </a:prstGeom>
          <a:noFill/>
        </p:spPr>
        <p:txBody>
          <a:bodyPr wrap="square" lIns="0" tIns="0" rIns="0" bIns="0" rtlCol="0">
            <a:spAutoFit/>
          </a:bodyPr>
          <a:lstStyle/>
          <a:p>
            <a:pPr algn="ctr"/>
            <a:r>
              <a:rPr lang="es-ES" b="1" dirty="0" smtClean="0">
                <a:solidFill>
                  <a:schemeClr val="accent1">
                    <a:lumMod val="75000"/>
                  </a:schemeClr>
                </a:solidFill>
              </a:rPr>
              <a:t>VI. EL ENLACE QUÍMICO</a:t>
            </a:r>
            <a:endParaRPr lang="es-ES" b="1" dirty="0">
              <a:solidFill>
                <a:schemeClr val="accent1">
                  <a:lumMod val="75000"/>
                </a:schemeClr>
              </a:solidFill>
            </a:endParaRPr>
          </a:p>
        </p:txBody>
      </p:sp>
    </p:spTree>
    <p:extLst>
      <p:ext uri="{BB962C8B-B14F-4D97-AF65-F5344CB8AC3E}">
        <p14:creationId xmlns:p14="http://schemas.microsoft.com/office/powerpoint/2010/main" val="408604433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 name="32 CuadroTexto"/>
          <p:cNvSpPr txBox="1"/>
          <p:nvPr/>
        </p:nvSpPr>
        <p:spPr>
          <a:xfrm>
            <a:off x="1828800" y="381001"/>
            <a:ext cx="5537200" cy="307777"/>
          </a:xfrm>
          <a:prstGeom prst="rect">
            <a:avLst/>
          </a:prstGeom>
          <a:noFill/>
        </p:spPr>
        <p:txBody>
          <a:bodyPr wrap="square" lIns="0" tIns="0" rIns="0" bIns="0" rtlCol="0">
            <a:spAutoFit/>
          </a:bodyPr>
          <a:lstStyle/>
          <a:p>
            <a:pPr algn="ctr"/>
            <a:r>
              <a:rPr lang="es-ES" sz="2000" b="1" dirty="0" smtClean="0">
                <a:solidFill>
                  <a:srgbClr val="00B050"/>
                </a:solidFill>
              </a:rPr>
              <a:t>3</a:t>
            </a:r>
            <a:r>
              <a:rPr lang="es-ES" b="1" dirty="0" smtClean="0">
                <a:solidFill>
                  <a:srgbClr val="C00000"/>
                </a:solidFill>
              </a:rPr>
              <a:t> Enlace covalente</a:t>
            </a:r>
            <a:endParaRPr lang="es-ES" b="1" dirty="0">
              <a:solidFill>
                <a:srgbClr val="C00000"/>
              </a:solidFill>
            </a:endParaRPr>
          </a:p>
        </p:txBody>
      </p:sp>
      <p:sp>
        <p:nvSpPr>
          <p:cNvPr id="34"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rgbClr val="F79646">
                    <a:lumMod val="50000"/>
                  </a:srgbClr>
                </a:solidFill>
              </a:rPr>
              <a:pPr/>
              <a:t>22</a:t>
            </a:fld>
            <a:endParaRPr lang="es-ES" dirty="0">
              <a:solidFill>
                <a:srgbClr val="F79646">
                  <a:lumMod val="50000"/>
                </a:srgbClr>
              </a:solidFill>
            </a:endParaRPr>
          </a:p>
        </p:txBody>
      </p:sp>
      <p:sp>
        <p:nvSpPr>
          <p:cNvPr id="35" name="34 CuadroTexto"/>
          <p:cNvSpPr txBox="1"/>
          <p:nvPr/>
        </p:nvSpPr>
        <p:spPr>
          <a:xfrm>
            <a:off x="1841500" y="109182"/>
            <a:ext cx="5499100" cy="284518"/>
          </a:xfrm>
          <a:prstGeom prst="rect">
            <a:avLst/>
          </a:prstGeom>
          <a:noFill/>
        </p:spPr>
        <p:txBody>
          <a:bodyPr wrap="square" lIns="0" tIns="0" rIns="0" bIns="0" rtlCol="0">
            <a:spAutoFit/>
          </a:bodyPr>
          <a:lstStyle/>
          <a:p>
            <a:pPr algn="ctr"/>
            <a:r>
              <a:rPr lang="es-ES" b="1" dirty="0" smtClean="0">
                <a:solidFill>
                  <a:srgbClr val="4F81BD">
                    <a:lumMod val="75000"/>
                  </a:srgbClr>
                </a:solidFill>
              </a:rPr>
              <a:t>VI. EL ENLACE QUÍMICO</a:t>
            </a:r>
            <a:endParaRPr lang="es-ES" b="1" dirty="0">
              <a:solidFill>
                <a:srgbClr val="4F81BD">
                  <a:lumMod val="75000"/>
                </a:srgbClr>
              </a:solidFill>
            </a:endParaRPr>
          </a:p>
        </p:txBody>
      </p:sp>
      <p:sp>
        <p:nvSpPr>
          <p:cNvPr id="36" name="35 CuadroTexto"/>
          <p:cNvSpPr txBox="1"/>
          <p:nvPr/>
        </p:nvSpPr>
        <p:spPr>
          <a:xfrm>
            <a:off x="444499" y="1003300"/>
            <a:ext cx="1663701" cy="369332"/>
          </a:xfrm>
          <a:prstGeom prst="rect">
            <a:avLst/>
          </a:prstGeom>
          <a:solidFill>
            <a:srgbClr val="00B050"/>
          </a:solidFill>
          <a:effectLst>
            <a:outerShdw blurRad="50800" dist="38100" dir="18900000" algn="bl" rotWithShape="0">
              <a:prstClr val="black">
                <a:alpha val="40000"/>
              </a:prstClr>
            </a:outerShdw>
          </a:effectLst>
        </p:spPr>
        <p:txBody>
          <a:bodyPr wrap="square" rtlCol="0">
            <a:spAutoFit/>
          </a:bodyPr>
          <a:lstStyle/>
          <a:p>
            <a:r>
              <a:rPr lang="es-ES" b="1" dirty="0">
                <a:solidFill>
                  <a:schemeClr val="bg1"/>
                </a:solidFill>
              </a:rPr>
              <a:t>EJERCICIO </a:t>
            </a:r>
            <a:r>
              <a:rPr lang="es-ES" b="1" dirty="0" smtClean="0">
                <a:solidFill>
                  <a:schemeClr val="bg1"/>
                </a:solidFill>
              </a:rPr>
              <a:t>6</a:t>
            </a:r>
            <a:endParaRPr lang="es-ES" b="1" dirty="0">
              <a:solidFill>
                <a:schemeClr val="bg1"/>
              </a:solidFill>
            </a:endParaRPr>
          </a:p>
        </p:txBody>
      </p:sp>
      <p:sp>
        <p:nvSpPr>
          <p:cNvPr id="37" name="36 CuadroTexto"/>
          <p:cNvSpPr txBox="1"/>
          <p:nvPr/>
        </p:nvSpPr>
        <p:spPr>
          <a:xfrm>
            <a:off x="342900" y="1549400"/>
            <a:ext cx="8318500" cy="646331"/>
          </a:xfrm>
          <a:prstGeom prst="rect">
            <a:avLst/>
          </a:prstGeom>
          <a:noFill/>
        </p:spPr>
        <p:txBody>
          <a:bodyPr wrap="square" rtlCol="0">
            <a:spAutoFit/>
          </a:bodyPr>
          <a:lstStyle/>
          <a:p>
            <a:pPr algn="just"/>
            <a:r>
              <a:rPr lang="es-ES" dirty="0" smtClean="0"/>
              <a:t>De los siguientes enlaces covalentes, indica el de mayor y el de menos polaridad: O – H, O – N y O – Cl. Razona tu respuesta.</a:t>
            </a:r>
            <a:endParaRPr lang="es-ES" dirty="0"/>
          </a:p>
        </p:txBody>
      </p:sp>
    </p:spTree>
    <p:extLst>
      <p:ext uri="{BB962C8B-B14F-4D97-AF65-F5344CB8AC3E}">
        <p14:creationId xmlns:p14="http://schemas.microsoft.com/office/powerpoint/2010/main" val="196470310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CuadroTexto"/>
          <p:cNvSpPr txBox="1"/>
          <p:nvPr/>
        </p:nvSpPr>
        <p:spPr>
          <a:xfrm>
            <a:off x="355600" y="850900"/>
            <a:ext cx="6959600" cy="369332"/>
          </a:xfrm>
          <a:prstGeom prst="rect">
            <a:avLst/>
          </a:prstGeom>
          <a:noFill/>
        </p:spPr>
        <p:txBody>
          <a:bodyPr wrap="square" rtlCol="0">
            <a:spAutoFit/>
          </a:bodyPr>
          <a:lstStyle/>
          <a:p>
            <a:r>
              <a:rPr lang="es-ES" b="1" dirty="0" smtClean="0">
                <a:solidFill>
                  <a:srgbClr val="C00000"/>
                </a:solidFill>
              </a:rPr>
              <a:t>3.4. </a:t>
            </a:r>
            <a:r>
              <a:rPr lang="es-ES" b="1" dirty="0" smtClean="0">
                <a:solidFill>
                  <a:srgbClr val="00B050"/>
                </a:solidFill>
              </a:rPr>
              <a:t>Polaridad de las moléculas y geometría molecular</a:t>
            </a:r>
            <a:endParaRPr lang="es-ES" b="1" dirty="0">
              <a:solidFill>
                <a:srgbClr val="00B050"/>
              </a:solidFill>
            </a:endParaRPr>
          </a:p>
        </p:txBody>
      </p:sp>
      <p:sp>
        <p:nvSpPr>
          <p:cNvPr id="3" name="2 CuadroTexto"/>
          <p:cNvSpPr txBox="1"/>
          <p:nvPr/>
        </p:nvSpPr>
        <p:spPr>
          <a:xfrm>
            <a:off x="330200" y="1397000"/>
            <a:ext cx="8407400" cy="1477328"/>
          </a:xfrm>
          <a:prstGeom prst="rect">
            <a:avLst/>
          </a:prstGeom>
          <a:noFill/>
        </p:spPr>
        <p:txBody>
          <a:bodyPr wrap="square" rtlCol="0">
            <a:spAutoFit/>
          </a:bodyPr>
          <a:lstStyle/>
          <a:p>
            <a:pPr marL="355600" indent="-355600" algn="just">
              <a:buFont typeface="Wingdings"/>
              <a:buChar char="F"/>
            </a:pPr>
            <a:r>
              <a:rPr lang="es-ES" dirty="0" smtClean="0"/>
              <a:t>Los enlaces H -- O del agua (H</a:t>
            </a:r>
            <a:r>
              <a:rPr lang="es-ES" baseline="-25000" dirty="0" smtClean="0"/>
              <a:t>2</a:t>
            </a:r>
            <a:r>
              <a:rPr lang="es-ES" dirty="0" smtClean="0"/>
              <a:t>O) y C = O del dióxido de carbono (CO</a:t>
            </a:r>
            <a:r>
              <a:rPr lang="es-ES" baseline="-25000" dirty="0" smtClean="0"/>
              <a:t>2</a:t>
            </a:r>
            <a:r>
              <a:rPr lang="es-ES" dirty="0" smtClean="0"/>
              <a:t>) son polares.</a:t>
            </a:r>
          </a:p>
          <a:p>
            <a:pPr marL="355600" indent="-355600" algn="just">
              <a:buFont typeface="Wingdings"/>
              <a:buChar char="F"/>
            </a:pPr>
            <a:r>
              <a:rPr lang="es-ES" dirty="0" smtClean="0"/>
              <a:t>Las moléculas de agua disuelven compuestos iónicos y las del dióxido de carbono no.</a:t>
            </a:r>
          </a:p>
          <a:p>
            <a:pPr marL="355600" indent="-355600" algn="just">
              <a:buFont typeface="Wingdings"/>
              <a:buChar char="F"/>
            </a:pPr>
            <a:r>
              <a:rPr lang="es-ES" dirty="0" smtClean="0"/>
              <a:t>El dióxido es muy poco soluble en agua. </a:t>
            </a:r>
            <a:endParaRPr lang="es-ES" dirty="0"/>
          </a:p>
        </p:txBody>
      </p:sp>
      <p:grpSp>
        <p:nvGrpSpPr>
          <p:cNvPr id="5" name="4 Grupo"/>
          <p:cNvGrpSpPr/>
          <p:nvPr/>
        </p:nvGrpSpPr>
        <p:grpSpPr>
          <a:xfrm>
            <a:off x="1744663" y="3019425"/>
            <a:ext cx="1685925" cy="1639332"/>
            <a:chOff x="1744663" y="3019425"/>
            <a:chExt cx="1685925" cy="1639332"/>
          </a:xfrm>
        </p:grpSpPr>
        <p:pic>
          <p:nvPicPr>
            <p:cNvPr id="34" name="Picture 2"/>
            <p:cNvPicPr>
              <a:picLocks noChangeAspect="1" noChangeArrowheads="1"/>
            </p:cNvPicPr>
            <p:nvPr/>
          </p:nvPicPr>
          <p:blipFill>
            <a:blip r:embed="rId3">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00238" y="3140075"/>
              <a:ext cx="1323975" cy="1323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 name="Picture 2"/>
            <p:cNvPicPr>
              <a:picLocks noChangeAspect="1" noChangeArrowheads="1"/>
            </p:cNvPicPr>
            <p:nvPr/>
          </p:nvPicPr>
          <p:blipFill>
            <a:blip r:embed="rId3">
              <a:clrChange>
                <a:clrFrom>
                  <a:srgbClr val="FFFFFF"/>
                </a:clrFrom>
                <a:clrTo>
                  <a:srgbClr val="FFFFFF">
                    <a:alpha val="0"/>
                  </a:srgbClr>
                </a:clrTo>
              </a:clrChange>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697163" y="3806825"/>
              <a:ext cx="733425" cy="733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 name="Picture 2"/>
            <p:cNvPicPr>
              <a:picLocks noChangeAspect="1" noChangeArrowheads="1"/>
            </p:cNvPicPr>
            <p:nvPr/>
          </p:nvPicPr>
          <p:blipFill>
            <a:blip r:embed="rId3">
              <a:clrChange>
                <a:clrFrom>
                  <a:srgbClr val="FFFFFF"/>
                </a:clrFrom>
                <a:clrTo>
                  <a:srgbClr val="FFFFFF">
                    <a:alpha val="0"/>
                  </a:srgbClr>
                </a:clrTo>
              </a:clrChange>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744663" y="3832225"/>
              <a:ext cx="733425" cy="733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8" name="37 CuadroTexto"/>
            <p:cNvSpPr txBox="1"/>
            <p:nvPr/>
          </p:nvSpPr>
          <p:spPr>
            <a:xfrm>
              <a:off x="2482850" y="3581400"/>
              <a:ext cx="198772" cy="369332"/>
            </a:xfrm>
            <a:prstGeom prst="rect">
              <a:avLst/>
            </a:prstGeom>
            <a:noFill/>
          </p:spPr>
          <p:txBody>
            <a:bodyPr wrap="none" lIns="0" tIns="0" rIns="0" bIns="0" rtlCol="0">
              <a:spAutoFit/>
            </a:bodyPr>
            <a:lstStyle/>
            <a:p>
              <a:r>
                <a:rPr lang="es-ES" sz="2400" dirty="0"/>
                <a:t>O</a:t>
              </a:r>
            </a:p>
          </p:txBody>
        </p:sp>
        <p:sp>
          <p:nvSpPr>
            <p:cNvPr id="40" name="39 CuadroTexto"/>
            <p:cNvSpPr txBox="1"/>
            <p:nvPr/>
          </p:nvSpPr>
          <p:spPr>
            <a:xfrm>
              <a:off x="2012950" y="4025900"/>
              <a:ext cx="197170" cy="369332"/>
            </a:xfrm>
            <a:prstGeom prst="rect">
              <a:avLst/>
            </a:prstGeom>
            <a:noFill/>
          </p:spPr>
          <p:txBody>
            <a:bodyPr wrap="none" lIns="0" tIns="0" rIns="0" bIns="0" rtlCol="0">
              <a:spAutoFit/>
            </a:bodyPr>
            <a:lstStyle/>
            <a:p>
              <a:r>
                <a:rPr lang="es-ES" sz="2400" dirty="0" smtClean="0"/>
                <a:t>H</a:t>
              </a:r>
              <a:endParaRPr lang="es-ES" sz="2400" dirty="0"/>
            </a:p>
          </p:txBody>
        </p:sp>
        <p:sp>
          <p:nvSpPr>
            <p:cNvPr id="41" name="40 CuadroTexto"/>
            <p:cNvSpPr txBox="1"/>
            <p:nvPr/>
          </p:nvSpPr>
          <p:spPr>
            <a:xfrm>
              <a:off x="2965450" y="3987800"/>
              <a:ext cx="197170" cy="369332"/>
            </a:xfrm>
            <a:prstGeom prst="rect">
              <a:avLst/>
            </a:prstGeom>
            <a:noFill/>
          </p:spPr>
          <p:txBody>
            <a:bodyPr wrap="none" lIns="0" tIns="0" rIns="0" bIns="0" rtlCol="0">
              <a:spAutoFit/>
            </a:bodyPr>
            <a:lstStyle/>
            <a:p>
              <a:r>
                <a:rPr lang="es-ES" sz="2400" dirty="0" smtClean="0"/>
                <a:t>H</a:t>
              </a:r>
              <a:endParaRPr lang="es-ES" sz="2400" dirty="0"/>
            </a:p>
          </p:txBody>
        </p:sp>
        <mc:AlternateContent xmlns:mc="http://schemas.openxmlformats.org/markup-compatibility/2006" xmlns:a14="http://schemas.microsoft.com/office/drawing/2010/main">
          <mc:Choice Requires="a14">
            <p:sp>
              <p:nvSpPr>
                <p:cNvPr id="42" name="41 CuadroTexto"/>
                <p:cNvSpPr txBox="1"/>
                <p:nvPr/>
              </p:nvSpPr>
              <p:spPr>
                <a:xfrm>
                  <a:off x="2371725" y="4289425"/>
                  <a:ext cx="51071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s-ES" i="1" smtClean="0">
                                <a:latin typeface="Cambria Math" panose="02040503050406030204" pitchFamily="18" charset="0"/>
                              </a:rPr>
                            </m:ctrlPr>
                          </m:sSupPr>
                          <m:e>
                            <m:r>
                              <a:rPr lang="es-ES" i="1" smtClean="0">
                                <a:latin typeface="Cambria Math"/>
                                <a:ea typeface="Cambria Math"/>
                              </a:rPr>
                              <m:t>𝛿</m:t>
                            </m:r>
                          </m:e>
                          <m:sup>
                            <m:r>
                              <a:rPr lang="es-ES" b="0" i="1" smtClean="0">
                                <a:latin typeface="Cambria Math"/>
                              </a:rPr>
                              <m:t>+</m:t>
                            </m:r>
                          </m:sup>
                        </m:sSup>
                      </m:oMath>
                    </m:oMathPara>
                  </a14:m>
                  <a:endParaRPr lang="es-ES" dirty="0"/>
                </a:p>
              </p:txBody>
            </p:sp>
          </mc:Choice>
          <mc:Fallback xmlns="">
            <p:sp>
              <p:nvSpPr>
                <p:cNvPr id="42" name="41 CuadroTexto"/>
                <p:cNvSpPr txBox="1">
                  <a:spLocks noRot="1" noChangeAspect="1" noMove="1" noResize="1" noEditPoints="1" noAdjustHandles="1" noChangeArrowheads="1" noChangeShapeType="1" noTextEdit="1"/>
                </p:cNvSpPr>
                <p:nvPr/>
              </p:nvSpPr>
              <p:spPr>
                <a:xfrm>
                  <a:off x="2371725" y="4289425"/>
                  <a:ext cx="510716" cy="369332"/>
                </a:xfrm>
                <a:prstGeom prst="rect">
                  <a:avLst/>
                </a:prstGeom>
                <a:blipFill rotWithShape="1">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3" name="42 CuadroTexto"/>
                <p:cNvSpPr txBox="1"/>
                <p:nvPr/>
              </p:nvSpPr>
              <p:spPr>
                <a:xfrm>
                  <a:off x="2387600" y="3019425"/>
                  <a:ext cx="51071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s-ES" i="1" smtClean="0">
                                <a:latin typeface="Cambria Math" panose="02040503050406030204" pitchFamily="18" charset="0"/>
                              </a:rPr>
                            </m:ctrlPr>
                          </m:sSupPr>
                          <m:e>
                            <m:r>
                              <a:rPr lang="es-ES" i="1" smtClean="0">
                                <a:latin typeface="Cambria Math"/>
                                <a:ea typeface="Cambria Math"/>
                              </a:rPr>
                              <m:t>𝛿</m:t>
                            </m:r>
                          </m:e>
                          <m:sup>
                            <m:r>
                              <a:rPr lang="es-ES" b="0" i="1" smtClean="0">
                                <a:latin typeface="Cambria Math"/>
                              </a:rPr>
                              <m:t>−</m:t>
                            </m:r>
                          </m:sup>
                        </m:sSup>
                      </m:oMath>
                    </m:oMathPara>
                  </a14:m>
                  <a:endParaRPr lang="es-ES" dirty="0"/>
                </a:p>
              </p:txBody>
            </p:sp>
          </mc:Choice>
          <mc:Fallback xmlns="">
            <p:sp>
              <p:nvSpPr>
                <p:cNvPr id="43" name="42 CuadroTexto"/>
                <p:cNvSpPr txBox="1">
                  <a:spLocks noRot="1" noChangeAspect="1" noMove="1" noResize="1" noEditPoints="1" noAdjustHandles="1" noChangeArrowheads="1" noChangeShapeType="1" noTextEdit="1"/>
                </p:cNvSpPr>
                <p:nvPr/>
              </p:nvSpPr>
              <p:spPr>
                <a:xfrm>
                  <a:off x="2387600" y="3019425"/>
                  <a:ext cx="510716" cy="369332"/>
                </a:xfrm>
                <a:prstGeom prst="rect">
                  <a:avLst/>
                </a:prstGeom>
                <a:blipFill rotWithShape="1">
                  <a:blip r:embed="rId5"/>
                  <a:stretch>
                    <a:fillRect/>
                  </a:stretch>
                </a:blipFill>
              </p:spPr>
              <p:txBody>
                <a:bodyPr/>
                <a:lstStyle/>
                <a:p>
                  <a:r>
                    <a:rPr lang="es-ES">
                      <a:noFill/>
                    </a:rPr>
                    <a:t> </a:t>
                  </a:r>
                </a:p>
              </p:txBody>
            </p:sp>
          </mc:Fallback>
        </mc:AlternateContent>
      </p:grpSp>
      <p:sp>
        <p:nvSpPr>
          <p:cNvPr id="4" name="3 CuadroTexto"/>
          <p:cNvSpPr txBox="1"/>
          <p:nvPr/>
        </p:nvSpPr>
        <p:spPr>
          <a:xfrm>
            <a:off x="3937000" y="3429000"/>
            <a:ext cx="4445000" cy="646331"/>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algn="just"/>
            <a:r>
              <a:rPr lang="es-ES" dirty="0" smtClean="0"/>
              <a:t>La molécula de agua es polar por que sus dipolos no se compensan por simetría</a:t>
            </a:r>
            <a:endParaRPr lang="es-ES" dirty="0"/>
          </a:p>
        </p:txBody>
      </p:sp>
      <p:grpSp>
        <p:nvGrpSpPr>
          <p:cNvPr id="9" name="8 Grupo"/>
          <p:cNvGrpSpPr/>
          <p:nvPr/>
        </p:nvGrpSpPr>
        <p:grpSpPr>
          <a:xfrm>
            <a:off x="846138" y="4803775"/>
            <a:ext cx="2911475" cy="1349375"/>
            <a:chOff x="1150938" y="4803775"/>
            <a:chExt cx="2911475" cy="1349375"/>
          </a:xfrm>
        </p:grpSpPr>
        <p:pic>
          <p:nvPicPr>
            <p:cNvPr id="47" name="Picture 2"/>
            <p:cNvPicPr>
              <a:picLocks noChangeAspect="1" noChangeArrowheads="1"/>
            </p:cNvPicPr>
            <p:nvPr/>
          </p:nvPicPr>
          <p:blipFill>
            <a:blip r:embed="rId3">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50938" y="4803775"/>
              <a:ext cx="1323975" cy="1323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 name="51 CuadroTexto"/>
            <p:cNvSpPr txBox="1"/>
            <p:nvPr/>
          </p:nvSpPr>
          <p:spPr>
            <a:xfrm>
              <a:off x="1670050" y="4940300"/>
              <a:ext cx="198772" cy="369332"/>
            </a:xfrm>
            <a:prstGeom prst="rect">
              <a:avLst/>
            </a:prstGeom>
            <a:noFill/>
          </p:spPr>
          <p:txBody>
            <a:bodyPr wrap="none" lIns="0" tIns="0" rIns="0" bIns="0" rtlCol="0">
              <a:spAutoFit/>
            </a:bodyPr>
            <a:lstStyle/>
            <a:p>
              <a:r>
                <a:rPr lang="es-ES" sz="2400" dirty="0"/>
                <a:t>O</a:t>
              </a:r>
            </a:p>
          </p:txBody>
        </p:sp>
        <mc:AlternateContent xmlns:mc="http://schemas.openxmlformats.org/markup-compatibility/2006" xmlns:a14="http://schemas.microsoft.com/office/drawing/2010/main">
          <mc:Choice Requires="a14">
            <p:sp>
              <p:nvSpPr>
                <p:cNvPr id="54" name="53 CuadroTexto"/>
                <p:cNvSpPr txBox="1"/>
                <p:nvPr/>
              </p:nvSpPr>
              <p:spPr>
                <a:xfrm>
                  <a:off x="1536700" y="5305425"/>
                  <a:ext cx="51071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s-ES" i="1" smtClean="0">
                                <a:latin typeface="Cambria Math" panose="02040503050406030204" pitchFamily="18" charset="0"/>
                              </a:rPr>
                            </m:ctrlPr>
                          </m:sSupPr>
                          <m:e>
                            <m:r>
                              <a:rPr lang="es-ES" i="1" smtClean="0">
                                <a:latin typeface="Cambria Math"/>
                                <a:ea typeface="Cambria Math"/>
                              </a:rPr>
                              <m:t>𝛿</m:t>
                            </m:r>
                          </m:e>
                          <m:sup>
                            <m:r>
                              <a:rPr lang="es-ES" b="0" i="1" smtClean="0">
                                <a:latin typeface="Cambria Math"/>
                              </a:rPr>
                              <m:t>−</m:t>
                            </m:r>
                          </m:sup>
                        </m:sSup>
                      </m:oMath>
                    </m:oMathPara>
                  </a14:m>
                  <a:endParaRPr lang="es-ES" dirty="0"/>
                </a:p>
              </p:txBody>
            </p:sp>
          </mc:Choice>
          <mc:Fallback xmlns="">
            <p:sp>
              <p:nvSpPr>
                <p:cNvPr id="54" name="53 CuadroTexto"/>
                <p:cNvSpPr txBox="1">
                  <a:spLocks noRot="1" noChangeAspect="1" noMove="1" noResize="1" noEditPoints="1" noAdjustHandles="1" noChangeArrowheads="1" noChangeShapeType="1" noTextEdit="1"/>
                </p:cNvSpPr>
                <p:nvPr/>
              </p:nvSpPr>
              <p:spPr>
                <a:xfrm>
                  <a:off x="1536700" y="5305425"/>
                  <a:ext cx="510716" cy="369332"/>
                </a:xfrm>
                <a:prstGeom prst="rect">
                  <a:avLst/>
                </a:prstGeom>
                <a:blipFill rotWithShape="1">
                  <a:blip r:embed="rId6"/>
                  <a:stretch>
                    <a:fillRect/>
                  </a:stretch>
                </a:blipFill>
              </p:spPr>
              <p:txBody>
                <a:bodyPr/>
                <a:lstStyle/>
                <a:p>
                  <a:r>
                    <a:rPr lang="es-ES">
                      <a:noFill/>
                    </a:rPr>
                    <a:t> </a:t>
                  </a:r>
                </a:p>
              </p:txBody>
            </p:sp>
          </mc:Fallback>
        </mc:AlternateContent>
        <p:pic>
          <p:nvPicPr>
            <p:cNvPr id="56" name="Picture 2"/>
            <p:cNvPicPr>
              <a:picLocks noChangeAspect="1" noChangeArrowheads="1"/>
            </p:cNvPicPr>
            <p:nvPr/>
          </p:nvPicPr>
          <p:blipFill>
            <a:blip r:embed="rId3">
              <a:clrChange>
                <a:clrFrom>
                  <a:srgbClr val="FFFFFF"/>
                </a:clrFrom>
                <a:clrTo>
                  <a:srgbClr val="FFFFFF">
                    <a:alpha val="0"/>
                  </a:srgbClr>
                </a:clrTo>
              </a:clrChange>
              <a:grayscl/>
              <a:extLst>
                <a:ext uri="{28A0092B-C50C-407E-A947-70E740481C1C}">
                  <a14:useLocalDpi xmlns:a14="http://schemas.microsoft.com/office/drawing/2010/main" val="0"/>
                </a:ext>
              </a:extLst>
            </a:blip>
            <a:srcRect/>
            <a:stretch>
              <a:fillRect/>
            </a:stretch>
          </p:blipFill>
          <p:spPr bwMode="auto">
            <a:xfrm>
              <a:off x="2039938" y="4918075"/>
              <a:ext cx="1058862" cy="1058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 name="50 CuadroTexto"/>
            <p:cNvSpPr txBox="1"/>
            <p:nvPr/>
          </p:nvSpPr>
          <p:spPr>
            <a:xfrm>
              <a:off x="2482850" y="4940300"/>
              <a:ext cx="177934" cy="369332"/>
            </a:xfrm>
            <a:prstGeom prst="rect">
              <a:avLst/>
            </a:prstGeom>
            <a:noFill/>
          </p:spPr>
          <p:txBody>
            <a:bodyPr wrap="none" lIns="0" tIns="0" rIns="0" bIns="0" rtlCol="0">
              <a:spAutoFit/>
            </a:bodyPr>
            <a:lstStyle/>
            <a:p>
              <a:r>
                <a:rPr lang="es-ES" sz="2400" dirty="0"/>
                <a:t>C</a:t>
              </a:r>
            </a:p>
          </p:txBody>
        </p:sp>
        <mc:AlternateContent xmlns:mc="http://schemas.openxmlformats.org/markup-compatibility/2006" xmlns:a14="http://schemas.microsoft.com/office/drawing/2010/main">
          <mc:Choice Requires="a14">
            <p:sp>
              <p:nvSpPr>
                <p:cNvPr id="53" name="52 CuadroTexto"/>
                <p:cNvSpPr txBox="1"/>
                <p:nvPr/>
              </p:nvSpPr>
              <p:spPr>
                <a:xfrm>
                  <a:off x="2333625" y="5280025"/>
                  <a:ext cx="51071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s-ES" i="1" smtClean="0">
                                <a:latin typeface="Cambria Math" panose="02040503050406030204" pitchFamily="18" charset="0"/>
                              </a:rPr>
                            </m:ctrlPr>
                          </m:sSupPr>
                          <m:e>
                            <m:r>
                              <a:rPr lang="es-ES" i="1" smtClean="0">
                                <a:latin typeface="Cambria Math"/>
                                <a:ea typeface="Cambria Math"/>
                              </a:rPr>
                              <m:t>𝛿</m:t>
                            </m:r>
                          </m:e>
                          <m:sup>
                            <m:r>
                              <a:rPr lang="es-ES" b="0" i="1" smtClean="0">
                                <a:latin typeface="Cambria Math"/>
                              </a:rPr>
                              <m:t>+</m:t>
                            </m:r>
                          </m:sup>
                        </m:sSup>
                      </m:oMath>
                    </m:oMathPara>
                  </a14:m>
                  <a:endParaRPr lang="es-ES" dirty="0"/>
                </a:p>
              </p:txBody>
            </p:sp>
          </mc:Choice>
          <mc:Fallback xmlns="">
            <p:sp>
              <p:nvSpPr>
                <p:cNvPr id="53" name="52 CuadroTexto"/>
                <p:cNvSpPr txBox="1">
                  <a:spLocks noRot="1" noChangeAspect="1" noMove="1" noResize="1" noEditPoints="1" noAdjustHandles="1" noChangeArrowheads="1" noChangeShapeType="1" noTextEdit="1"/>
                </p:cNvSpPr>
                <p:nvPr/>
              </p:nvSpPr>
              <p:spPr>
                <a:xfrm>
                  <a:off x="2333625" y="5280025"/>
                  <a:ext cx="510716" cy="369332"/>
                </a:xfrm>
                <a:prstGeom prst="rect">
                  <a:avLst/>
                </a:prstGeom>
                <a:blipFill rotWithShape="1">
                  <a:blip r:embed="rId7"/>
                  <a:stretch>
                    <a:fillRect/>
                  </a:stretch>
                </a:blipFill>
              </p:spPr>
              <p:txBody>
                <a:bodyPr/>
                <a:lstStyle/>
                <a:p>
                  <a:r>
                    <a:rPr lang="es-ES">
                      <a:noFill/>
                    </a:rPr>
                    <a:t> </a:t>
                  </a:r>
                </a:p>
              </p:txBody>
            </p:sp>
          </mc:Fallback>
        </mc:AlternateContent>
        <p:pic>
          <p:nvPicPr>
            <p:cNvPr id="55" name="Picture 2"/>
            <p:cNvPicPr>
              <a:picLocks noChangeAspect="1" noChangeArrowheads="1"/>
            </p:cNvPicPr>
            <p:nvPr/>
          </p:nvPicPr>
          <p:blipFill>
            <a:blip r:embed="rId3">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738438" y="4829175"/>
              <a:ext cx="1323975" cy="1323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0" name="49 CuadroTexto"/>
            <p:cNvSpPr txBox="1"/>
            <p:nvPr/>
          </p:nvSpPr>
          <p:spPr>
            <a:xfrm>
              <a:off x="3308350" y="4927600"/>
              <a:ext cx="198772" cy="369332"/>
            </a:xfrm>
            <a:prstGeom prst="rect">
              <a:avLst/>
            </a:prstGeom>
            <a:noFill/>
          </p:spPr>
          <p:txBody>
            <a:bodyPr wrap="none" lIns="0" tIns="0" rIns="0" bIns="0" rtlCol="0">
              <a:spAutoFit/>
            </a:bodyPr>
            <a:lstStyle/>
            <a:p>
              <a:r>
                <a:rPr lang="es-ES" sz="2400" dirty="0"/>
                <a:t>O</a:t>
              </a:r>
            </a:p>
          </p:txBody>
        </p:sp>
        <mc:AlternateContent xmlns:mc="http://schemas.openxmlformats.org/markup-compatibility/2006" xmlns:a14="http://schemas.microsoft.com/office/drawing/2010/main">
          <mc:Choice Requires="a14">
            <p:sp>
              <p:nvSpPr>
                <p:cNvPr id="57" name="56 CuadroTexto"/>
                <p:cNvSpPr txBox="1"/>
                <p:nvPr/>
              </p:nvSpPr>
              <p:spPr>
                <a:xfrm>
                  <a:off x="3187700" y="5267325"/>
                  <a:ext cx="51071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s-ES" i="1" smtClean="0">
                                <a:latin typeface="Cambria Math" panose="02040503050406030204" pitchFamily="18" charset="0"/>
                              </a:rPr>
                            </m:ctrlPr>
                          </m:sSupPr>
                          <m:e>
                            <m:r>
                              <a:rPr lang="es-ES" i="1" smtClean="0">
                                <a:latin typeface="Cambria Math"/>
                                <a:ea typeface="Cambria Math"/>
                              </a:rPr>
                              <m:t>𝛿</m:t>
                            </m:r>
                          </m:e>
                          <m:sup>
                            <m:r>
                              <a:rPr lang="es-ES" b="0" i="1" smtClean="0">
                                <a:latin typeface="Cambria Math"/>
                              </a:rPr>
                              <m:t>−</m:t>
                            </m:r>
                          </m:sup>
                        </m:sSup>
                      </m:oMath>
                    </m:oMathPara>
                  </a14:m>
                  <a:endParaRPr lang="es-ES" dirty="0"/>
                </a:p>
              </p:txBody>
            </p:sp>
          </mc:Choice>
          <mc:Fallback xmlns="">
            <p:sp>
              <p:nvSpPr>
                <p:cNvPr id="57" name="56 CuadroTexto"/>
                <p:cNvSpPr txBox="1">
                  <a:spLocks noRot="1" noChangeAspect="1" noMove="1" noResize="1" noEditPoints="1" noAdjustHandles="1" noChangeArrowheads="1" noChangeShapeType="1" noTextEdit="1"/>
                </p:cNvSpPr>
                <p:nvPr/>
              </p:nvSpPr>
              <p:spPr>
                <a:xfrm>
                  <a:off x="3187700" y="5267325"/>
                  <a:ext cx="510716" cy="369332"/>
                </a:xfrm>
                <a:prstGeom prst="rect">
                  <a:avLst/>
                </a:prstGeom>
                <a:blipFill rotWithShape="1">
                  <a:blip r:embed="rId8"/>
                  <a:stretch>
                    <a:fillRect/>
                  </a:stretch>
                </a:blipFill>
              </p:spPr>
              <p:txBody>
                <a:bodyPr/>
                <a:lstStyle/>
                <a:p>
                  <a:r>
                    <a:rPr lang="es-ES">
                      <a:noFill/>
                    </a:rPr>
                    <a:t> </a:t>
                  </a:r>
                </a:p>
              </p:txBody>
            </p:sp>
          </mc:Fallback>
        </mc:AlternateContent>
      </p:grpSp>
      <p:sp>
        <p:nvSpPr>
          <p:cNvPr id="61" name="60 CuadroTexto"/>
          <p:cNvSpPr txBox="1"/>
          <p:nvPr/>
        </p:nvSpPr>
        <p:spPr>
          <a:xfrm>
            <a:off x="4089400" y="5054600"/>
            <a:ext cx="4445000" cy="923330"/>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algn="just"/>
            <a:r>
              <a:rPr lang="es-ES" dirty="0" smtClean="0"/>
              <a:t>La molécula de CO</a:t>
            </a:r>
            <a:r>
              <a:rPr lang="es-ES" baseline="-25000" dirty="0" smtClean="0"/>
              <a:t>2</a:t>
            </a:r>
            <a:r>
              <a:rPr lang="es-ES" dirty="0" smtClean="0"/>
              <a:t> es apolar aunque sus enlaces sean polares, ya que los dos dipolos quedan compensados</a:t>
            </a:r>
            <a:endParaRPr lang="es-ES" dirty="0"/>
          </a:p>
        </p:txBody>
      </p:sp>
      <p:sp>
        <p:nvSpPr>
          <p:cNvPr id="28" name="27 CuadroTexto"/>
          <p:cNvSpPr txBox="1"/>
          <p:nvPr/>
        </p:nvSpPr>
        <p:spPr>
          <a:xfrm>
            <a:off x="1828800" y="381001"/>
            <a:ext cx="55372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3</a:t>
            </a:r>
            <a:r>
              <a:rPr lang="es-ES" b="1" dirty="0" smtClean="0">
                <a:solidFill>
                  <a:srgbClr val="C00000"/>
                </a:solidFill>
                <a:latin typeface="+mj-lt"/>
              </a:rPr>
              <a:t> Enlace covalente</a:t>
            </a:r>
            <a:endParaRPr lang="es-ES" b="1" dirty="0">
              <a:solidFill>
                <a:srgbClr val="C00000"/>
              </a:solidFill>
              <a:latin typeface="+mj-lt"/>
            </a:endParaRPr>
          </a:p>
        </p:txBody>
      </p:sp>
      <p:sp>
        <p:nvSpPr>
          <p:cNvPr id="29"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23</a:t>
            </a:fld>
            <a:endParaRPr lang="es-ES" dirty="0">
              <a:solidFill>
                <a:schemeClr val="accent6">
                  <a:lumMod val="50000"/>
                </a:schemeClr>
              </a:solidFill>
              <a:latin typeface="+mj-lt"/>
            </a:endParaRPr>
          </a:p>
        </p:txBody>
      </p:sp>
      <p:sp>
        <p:nvSpPr>
          <p:cNvPr id="30" name="29 CuadroTexto"/>
          <p:cNvSpPr txBox="1"/>
          <p:nvPr/>
        </p:nvSpPr>
        <p:spPr>
          <a:xfrm>
            <a:off x="1841500" y="109182"/>
            <a:ext cx="5499100" cy="284518"/>
          </a:xfrm>
          <a:prstGeom prst="rect">
            <a:avLst/>
          </a:prstGeom>
          <a:noFill/>
        </p:spPr>
        <p:txBody>
          <a:bodyPr wrap="square" lIns="0" tIns="0" rIns="0" bIns="0" rtlCol="0">
            <a:spAutoFit/>
          </a:bodyPr>
          <a:lstStyle/>
          <a:p>
            <a:pPr algn="ctr"/>
            <a:r>
              <a:rPr lang="es-ES" b="1" dirty="0" smtClean="0">
                <a:solidFill>
                  <a:schemeClr val="accent1">
                    <a:lumMod val="75000"/>
                  </a:schemeClr>
                </a:solidFill>
              </a:rPr>
              <a:t>VI. EL ENLACE QUÍMICO</a:t>
            </a:r>
            <a:endParaRPr lang="es-ES" b="1" dirty="0">
              <a:solidFill>
                <a:schemeClr val="accent1">
                  <a:lumMod val="75000"/>
                </a:schemeClr>
              </a:solidFill>
            </a:endParaRPr>
          </a:p>
        </p:txBody>
      </p:sp>
    </p:spTree>
    <p:extLst>
      <p:ext uri="{BB962C8B-B14F-4D97-AF65-F5344CB8AC3E}">
        <p14:creationId xmlns:p14="http://schemas.microsoft.com/office/powerpoint/2010/main" val="253486646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CuadroTexto"/>
          <p:cNvSpPr txBox="1"/>
          <p:nvPr/>
        </p:nvSpPr>
        <p:spPr>
          <a:xfrm>
            <a:off x="342900" y="838200"/>
            <a:ext cx="6959600" cy="369332"/>
          </a:xfrm>
          <a:prstGeom prst="rect">
            <a:avLst/>
          </a:prstGeom>
          <a:noFill/>
        </p:spPr>
        <p:txBody>
          <a:bodyPr wrap="square" rtlCol="0">
            <a:spAutoFit/>
          </a:bodyPr>
          <a:lstStyle/>
          <a:p>
            <a:r>
              <a:rPr lang="es-ES" b="1" dirty="0" smtClean="0">
                <a:solidFill>
                  <a:srgbClr val="C00000"/>
                </a:solidFill>
              </a:rPr>
              <a:t>3.4. </a:t>
            </a:r>
            <a:r>
              <a:rPr lang="es-ES" b="1" dirty="0" smtClean="0">
                <a:solidFill>
                  <a:srgbClr val="00B050"/>
                </a:solidFill>
              </a:rPr>
              <a:t>Polaridad de las moléculas y geometría molecular</a:t>
            </a:r>
            <a:endParaRPr lang="es-ES" b="1" dirty="0">
              <a:solidFill>
                <a:srgbClr val="00B050"/>
              </a:solidFill>
            </a:endParaRPr>
          </a:p>
        </p:txBody>
      </p:sp>
      <p:graphicFrame>
        <p:nvGraphicFramePr>
          <p:cNvPr id="6" name="5 Tabla"/>
          <p:cNvGraphicFramePr>
            <a:graphicFrameLocks noGrp="1"/>
          </p:cNvGraphicFramePr>
          <p:nvPr>
            <p:extLst>
              <p:ext uri="{D42A27DB-BD31-4B8C-83A1-F6EECF244321}">
                <p14:modId xmlns:p14="http://schemas.microsoft.com/office/powerpoint/2010/main" val="2386130549"/>
              </p:ext>
            </p:extLst>
          </p:nvPr>
        </p:nvGraphicFramePr>
        <p:xfrm>
          <a:off x="711200" y="1460500"/>
          <a:ext cx="7772400" cy="4249420"/>
        </p:xfrm>
        <a:graphic>
          <a:graphicData uri="http://schemas.openxmlformats.org/drawingml/2006/table">
            <a:tbl>
              <a:tblPr firstRow="1" bandRow="1">
                <a:tableStyleId>{93296810-A885-4BE3-A3E7-6D5BEEA58F35}</a:tableStyleId>
              </a:tblPr>
              <a:tblGrid>
                <a:gridCol w="1295400"/>
                <a:gridCol w="1295400"/>
                <a:gridCol w="1295400"/>
                <a:gridCol w="1295400"/>
                <a:gridCol w="1295400"/>
                <a:gridCol w="1295400"/>
              </a:tblGrid>
              <a:tr h="342900">
                <a:tc gridSpan="6">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600" dirty="0" smtClean="0"/>
                        <a:t>MOLÉCULAS CON TODOS LOS PARES DE ELECTRONES ENLAZANTES</a:t>
                      </a:r>
                      <a:endParaRPr lang="es-ES" sz="1600" b="0" dirty="0" smtClean="0">
                        <a:latin typeface="+mn-lt"/>
                        <a:ea typeface="MS Mincho" pitchFamily="49" charset="-128"/>
                        <a:cs typeface="Arial" charset="0"/>
                      </a:endParaRPr>
                    </a:p>
                  </a:txBody>
                  <a:tcPr/>
                </a:tc>
                <a:tc hMerge="1">
                  <a:txBody>
                    <a:bodyPr/>
                    <a:lstStyle/>
                    <a:p>
                      <a:endParaRPr lang="es-ES" dirty="0"/>
                    </a:p>
                  </a:txBody>
                  <a:tcPr/>
                </a:tc>
                <a:tc hMerge="1">
                  <a:txBody>
                    <a:bodyPr/>
                    <a:lstStyle/>
                    <a:p>
                      <a:endParaRPr lang="es-ES" dirty="0"/>
                    </a:p>
                  </a:txBody>
                  <a:tcPr/>
                </a:tc>
                <a:tc hMerge="1">
                  <a:txBody>
                    <a:bodyPr/>
                    <a:lstStyle/>
                    <a:p>
                      <a:endParaRPr lang="es-ES" dirty="0"/>
                    </a:p>
                  </a:txBody>
                  <a:tcPr/>
                </a:tc>
                <a:tc hMerge="1">
                  <a:txBody>
                    <a:bodyPr/>
                    <a:lstStyle/>
                    <a:p>
                      <a:endParaRPr lang="es-ES" dirty="0"/>
                    </a:p>
                  </a:txBody>
                  <a:tcPr/>
                </a:tc>
                <a:tc hMerge="1">
                  <a:txBody>
                    <a:bodyPr/>
                    <a:lstStyle/>
                    <a:p>
                      <a:endParaRPr lang="es-ES" dirty="0"/>
                    </a:p>
                  </a:txBody>
                  <a:tcPr/>
                </a:tc>
              </a:tr>
              <a:tr h="764540">
                <a:tc>
                  <a:txBody>
                    <a:bodyPr/>
                    <a:lstStyle/>
                    <a:p>
                      <a:pPr algn="ctr"/>
                      <a:r>
                        <a:rPr lang="es-ES" sz="1600" baseline="0" dirty="0" smtClean="0"/>
                        <a:t>nº de pares de electrones</a:t>
                      </a:r>
                      <a:endParaRPr lang="es-ES" sz="1600" b="0" dirty="0">
                        <a:latin typeface="+mn-lt"/>
                      </a:endParaRPr>
                    </a:p>
                  </a:txBody>
                  <a:tcPr anchor="ctr"/>
                </a:tc>
                <a:tc>
                  <a:txBody>
                    <a:bodyPr/>
                    <a:lstStyle/>
                    <a:p>
                      <a:pPr algn="ctr"/>
                      <a:r>
                        <a:rPr lang="es-ES" sz="1600" dirty="0" smtClean="0"/>
                        <a:t>2</a:t>
                      </a:r>
                      <a:endParaRPr lang="es-ES" sz="1600" b="0" dirty="0">
                        <a:latin typeface="+mn-lt"/>
                      </a:endParaRPr>
                    </a:p>
                  </a:txBody>
                  <a:tcPr anchor="ctr"/>
                </a:tc>
                <a:tc>
                  <a:txBody>
                    <a:bodyPr/>
                    <a:lstStyle/>
                    <a:p>
                      <a:pPr algn="ctr"/>
                      <a:r>
                        <a:rPr lang="es-ES" sz="1600" dirty="0" smtClean="0"/>
                        <a:t>3</a:t>
                      </a:r>
                      <a:endParaRPr lang="es-ES" sz="1600" b="0" dirty="0">
                        <a:latin typeface="+mn-lt"/>
                      </a:endParaRPr>
                    </a:p>
                  </a:txBody>
                  <a:tcPr anchor="ctr"/>
                </a:tc>
                <a:tc>
                  <a:txBody>
                    <a:bodyPr/>
                    <a:lstStyle/>
                    <a:p>
                      <a:pPr algn="ctr"/>
                      <a:r>
                        <a:rPr lang="es-ES" sz="1600" dirty="0" smtClean="0"/>
                        <a:t>4</a:t>
                      </a:r>
                      <a:endParaRPr lang="es-ES" sz="1600" b="0" dirty="0">
                        <a:latin typeface="+mn-lt"/>
                      </a:endParaRPr>
                    </a:p>
                  </a:txBody>
                  <a:tcPr anchor="ctr"/>
                </a:tc>
                <a:tc>
                  <a:txBody>
                    <a:bodyPr/>
                    <a:lstStyle/>
                    <a:p>
                      <a:pPr algn="ctr"/>
                      <a:r>
                        <a:rPr lang="es-ES" sz="1600" dirty="0" smtClean="0"/>
                        <a:t>5</a:t>
                      </a:r>
                      <a:endParaRPr lang="es-ES" sz="1600" b="0" dirty="0">
                        <a:latin typeface="+mn-lt"/>
                      </a:endParaRPr>
                    </a:p>
                  </a:txBody>
                  <a:tcPr anchor="ctr"/>
                </a:tc>
                <a:tc>
                  <a:txBody>
                    <a:bodyPr/>
                    <a:lstStyle/>
                    <a:p>
                      <a:pPr algn="ctr"/>
                      <a:r>
                        <a:rPr lang="es-ES" sz="1600" dirty="0" smtClean="0"/>
                        <a:t>6</a:t>
                      </a:r>
                      <a:endParaRPr lang="es-ES" sz="1600" b="0" dirty="0">
                        <a:latin typeface="+mn-lt"/>
                      </a:endParaRPr>
                    </a:p>
                  </a:txBody>
                  <a:tcPr anchor="ctr"/>
                </a:tc>
              </a:tr>
              <a:tr h="764540">
                <a:tc>
                  <a:txBody>
                    <a:bodyPr/>
                    <a:lstStyle/>
                    <a:p>
                      <a:pPr algn="ctr"/>
                      <a:r>
                        <a:rPr lang="es-ES" sz="1600" dirty="0" smtClean="0"/>
                        <a:t>Geometría</a:t>
                      </a:r>
                      <a:endParaRPr lang="es-ES" sz="1600" b="0" dirty="0">
                        <a:latin typeface="+mn-lt"/>
                      </a:endParaRPr>
                    </a:p>
                  </a:txBody>
                  <a:tcPr anchor="ctr"/>
                </a:tc>
                <a:tc>
                  <a:txBody>
                    <a:bodyPr/>
                    <a:lstStyle/>
                    <a:p>
                      <a:pPr algn="ctr"/>
                      <a:r>
                        <a:rPr lang="es-ES" sz="1600" dirty="0" smtClean="0"/>
                        <a:t>Lineal</a:t>
                      </a:r>
                      <a:endParaRPr lang="es-ES" sz="1600" b="0" dirty="0">
                        <a:latin typeface="+mn-lt"/>
                      </a:endParaRPr>
                    </a:p>
                  </a:txBody>
                  <a:tcPr anchor="ctr"/>
                </a:tc>
                <a:tc>
                  <a:txBody>
                    <a:bodyPr/>
                    <a:lstStyle/>
                    <a:p>
                      <a:pPr algn="ctr"/>
                      <a:r>
                        <a:rPr lang="es-ES" sz="1600" dirty="0" smtClean="0"/>
                        <a:t>Triangular plana</a:t>
                      </a:r>
                      <a:endParaRPr lang="es-ES" sz="1600" b="0" dirty="0">
                        <a:latin typeface="+mn-lt"/>
                      </a:endParaRPr>
                    </a:p>
                  </a:txBody>
                  <a:tcPr anchor="ctr"/>
                </a:tc>
                <a:tc>
                  <a:txBody>
                    <a:bodyPr/>
                    <a:lstStyle/>
                    <a:p>
                      <a:pPr algn="ctr"/>
                      <a:r>
                        <a:rPr lang="es-ES" sz="1600" dirty="0" smtClean="0"/>
                        <a:t>Tetraédrica</a:t>
                      </a:r>
                      <a:endParaRPr lang="es-ES" sz="1600" b="0" dirty="0">
                        <a:latin typeface="+mn-lt"/>
                      </a:endParaRPr>
                    </a:p>
                  </a:txBody>
                  <a:tcPr anchor="ctr"/>
                </a:tc>
                <a:tc>
                  <a:txBody>
                    <a:bodyPr/>
                    <a:lstStyle/>
                    <a:p>
                      <a:pPr algn="ctr"/>
                      <a:r>
                        <a:rPr lang="es-ES" sz="1600" dirty="0" err="1" smtClean="0"/>
                        <a:t>Bipiramidal</a:t>
                      </a:r>
                      <a:r>
                        <a:rPr lang="es-ES" sz="1600" dirty="0" smtClean="0"/>
                        <a:t> triangular</a:t>
                      </a:r>
                      <a:endParaRPr lang="es-ES" sz="1600" b="0" dirty="0">
                        <a:latin typeface="+mn-lt"/>
                      </a:endParaRPr>
                    </a:p>
                  </a:txBody>
                  <a:tcPr anchor="ctr"/>
                </a:tc>
                <a:tc>
                  <a:txBody>
                    <a:bodyPr/>
                    <a:lstStyle/>
                    <a:p>
                      <a:pPr algn="ctr"/>
                      <a:r>
                        <a:rPr lang="es-ES" sz="1600" dirty="0" smtClean="0"/>
                        <a:t>Octaédrica</a:t>
                      </a:r>
                      <a:endParaRPr lang="es-ES" sz="1600" b="0" dirty="0">
                        <a:latin typeface="+mn-lt"/>
                      </a:endParaRPr>
                    </a:p>
                  </a:txBody>
                  <a:tcPr anchor="ctr"/>
                </a:tc>
              </a:tr>
              <a:tr h="764540">
                <a:tc>
                  <a:txBody>
                    <a:bodyPr/>
                    <a:lstStyle/>
                    <a:p>
                      <a:pPr algn="ctr"/>
                      <a:r>
                        <a:rPr lang="es-ES" sz="1600" dirty="0" smtClean="0"/>
                        <a:t>Ángulo de enlace</a:t>
                      </a:r>
                      <a:endParaRPr lang="es-ES" sz="1600" b="0" dirty="0">
                        <a:latin typeface="+mn-lt"/>
                      </a:endParaRPr>
                    </a:p>
                  </a:txBody>
                  <a:tcPr anchor="ctr"/>
                </a:tc>
                <a:tc>
                  <a:txBody>
                    <a:bodyPr/>
                    <a:lstStyle/>
                    <a:p>
                      <a:pPr algn="ctr"/>
                      <a:r>
                        <a:rPr lang="es-ES" sz="1600" dirty="0" smtClean="0"/>
                        <a:t>180º</a:t>
                      </a:r>
                      <a:endParaRPr lang="es-ES" sz="1600" b="0" dirty="0">
                        <a:latin typeface="+mn-lt"/>
                      </a:endParaRPr>
                    </a:p>
                  </a:txBody>
                  <a:tcPr anchor="ctr"/>
                </a:tc>
                <a:tc>
                  <a:txBody>
                    <a:bodyPr/>
                    <a:lstStyle/>
                    <a:p>
                      <a:pPr algn="ctr"/>
                      <a:r>
                        <a:rPr lang="es-ES" sz="1600" dirty="0" smtClean="0"/>
                        <a:t>120º</a:t>
                      </a:r>
                      <a:endParaRPr lang="es-ES" sz="1600" b="0" dirty="0">
                        <a:latin typeface="+mn-lt"/>
                      </a:endParaRPr>
                    </a:p>
                  </a:txBody>
                  <a:tcPr anchor="ctr"/>
                </a:tc>
                <a:tc>
                  <a:txBody>
                    <a:bodyPr/>
                    <a:lstStyle/>
                    <a:p>
                      <a:pPr algn="ctr"/>
                      <a:r>
                        <a:rPr lang="es-ES" sz="1600" dirty="0" smtClean="0"/>
                        <a:t>109,5º</a:t>
                      </a:r>
                      <a:endParaRPr lang="es-ES" sz="1600" b="0" dirty="0">
                        <a:latin typeface="+mn-lt"/>
                      </a:endParaRPr>
                    </a:p>
                  </a:txBody>
                  <a:tcPr anchor="ctr"/>
                </a:tc>
                <a:tc>
                  <a:txBody>
                    <a:bodyPr/>
                    <a:lstStyle/>
                    <a:p>
                      <a:pPr algn="ctr"/>
                      <a:r>
                        <a:rPr lang="es-ES" sz="1600" dirty="0" smtClean="0"/>
                        <a:t>120º y 90º</a:t>
                      </a:r>
                      <a:endParaRPr lang="es-ES" sz="1600" b="0" dirty="0">
                        <a:latin typeface="+mn-lt"/>
                      </a:endParaRPr>
                    </a:p>
                  </a:txBody>
                  <a:tcPr anchor="ctr"/>
                </a:tc>
                <a:tc>
                  <a:txBody>
                    <a:bodyPr/>
                    <a:lstStyle/>
                    <a:p>
                      <a:pPr algn="ctr"/>
                      <a:r>
                        <a:rPr lang="es-ES" sz="1600" dirty="0" smtClean="0"/>
                        <a:t>90º</a:t>
                      </a:r>
                      <a:endParaRPr lang="es-ES" sz="1600" b="0" dirty="0">
                        <a:latin typeface="+mn-lt"/>
                      </a:endParaRPr>
                    </a:p>
                  </a:txBody>
                  <a:tcPr anchor="ctr"/>
                </a:tc>
              </a:tr>
              <a:tr h="764540">
                <a:tc>
                  <a:txBody>
                    <a:bodyPr/>
                    <a:lstStyle/>
                    <a:p>
                      <a:pPr algn="ctr"/>
                      <a:r>
                        <a:rPr lang="es-ES" sz="1600" dirty="0" smtClean="0"/>
                        <a:t>Ejemplo</a:t>
                      </a:r>
                      <a:endParaRPr lang="es-ES" sz="1600" b="0" dirty="0">
                        <a:latin typeface="+mn-lt"/>
                      </a:endParaRPr>
                    </a:p>
                  </a:txBody>
                  <a:tcPr anchor="ctr"/>
                </a:tc>
                <a:tc>
                  <a:txBody>
                    <a:bodyPr/>
                    <a:lstStyle/>
                    <a:p>
                      <a:pPr algn="ctr"/>
                      <a:endParaRPr lang="es-ES" sz="1600" dirty="0" smtClean="0"/>
                    </a:p>
                    <a:p>
                      <a:pPr algn="ctr"/>
                      <a:endParaRPr lang="es-ES" sz="1600" dirty="0" smtClean="0"/>
                    </a:p>
                    <a:p>
                      <a:pPr algn="ctr"/>
                      <a:endParaRPr lang="es-ES" sz="1600" dirty="0" smtClean="0"/>
                    </a:p>
                    <a:p>
                      <a:pPr algn="ctr"/>
                      <a:endParaRPr lang="es-ES" sz="1600" dirty="0" smtClean="0"/>
                    </a:p>
                    <a:p>
                      <a:pPr algn="ctr"/>
                      <a:endParaRPr lang="es-ES" sz="1600" dirty="0" smtClean="0"/>
                    </a:p>
                    <a:p>
                      <a:pPr algn="ctr"/>
                      <a:endParaRPr lang="es-ES" sz="1600" dirty="0" smtClean="0"/>
                    </a:p>
                  </a:txBody>
                  <a:tcPr anchor="ctr"/>
                </a:tc>
                <a:tc>
                  <a:txBody>
                    <a:bodyPr/>
                    <a:lstStyle/>
                    <a:p>
                      <a:pPr algn="ctr"/>
                      <a:endParaRPr lang="es-ES" sz="1600" b="0" dirty="0">
                        <a:latin typeface="+mn-lt"/>
                      </a:endParaRPr>
                    </a:p>
                  </a:txBody>
                  <a:tcPr anchor="ctr"/>
                </a:tc>
                <a:tc>
                  <a:txBody>
                    <a:bodyPr/>
                    <a:lstStyle/>
                    <a:p>
                      <a:pPr algn="ctr"/>
                      <a:endParaRPr lang="es-ES" sz="1600" b="0" dirty="0">
                        <a:latin typeface="+mn-lt"/>
                      </a:endParaRPr>
                    </a:p>
                  </a:txBody>
                  <a:tcPr anchor="ctr"/>
                </a:tc>
                <a:tc>
                  <a:txBody>
                    <a:bodyPr/>
                    <a:lstStyle/>
                    <a:p>
                      <a:pPr algn="ctr"/>
                      <a:endParaRPr lang="es-ES" sz="1600" b="0" dirty="0">
                        <a:latin typeface="+mn-lt"/>
                      </a:endParaRPr>
                    </a:p>
                  </a:txBody>
                  <a:tcPr anchor="ctr"/>
                </a:tc>
                <a:tc>
                  <a:txBody>
                    <a:bodyPr/>
                    <a:lstStyle/>
                    <a:p>
                      <a:pPr algn="ctr"/>
                      <a:endParaRPr lang="es-ES" sz="1600" b="0" dirty="0">
                        <a:latin typeface="+mn-lt"/>
                      </a:endParaRPr>
                    </a:p>
                  </a:txBody>
                  <a:tcPr anchor="ctr"/>
                </a:tc>
              </a:tr>
            </a:tbl>
          </a:graphicData>
        </a:graphic>
      </p:graphicFrame>
      <p:pic>
        <p:nvPicPr>
          <p:cNvPr id="29" name="Picture 570" descr="245897"/>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24075" y="4803775"/>
            <a:ext cx="1066800" cy="342900"/>
          </a:xfrm>
          <a:prstGeom prst="rect">
            <a:avLst/>
          </a:prstGeom>
          <a:solidFill>
            <a:srgbClr val="FFFF99"/>
          </a:solidFill>
          <a:ln>
            <a:noFill/>
          </a:ln>
          <a:extLst>
            <a:ext uri="{91240B29-F687-4F45-9708-019B960494DF}">
              <a14:hiddenLine xmlns:a14="http://schemas.microsoft.com/office/drawing/2010/main" w="9525">
                <a:solidFill>
                  <a:srgbClr val="FFCC99"/>
                </a:solidFill>
                <a:miter lim="800000"/>
                <a:headEnd/>
                <a:tailEnd/>
              </a14:hiddenLine>
            </a:ext>
          </a:extLst>
        </p:spPr>
      </p:pic>
      <p:pic>
        <p:nvPicPr>
          <p:cNvPr id="30" name="Picture 569" descr="245898"/>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0738" y="4341813"/>
            <a:ext cx="1169987" cy="1223962"/>
          </a:xfrm>
          <a:prstGeom prst="rect">
            <a:avLst/>
          </a:prstGeom>
          <a:solidFill>
            <a:srgbClr val="FFFF99"/>
          </a:solidFill>
          <a:ln>
            <a:noFill/>
          </a:ln>
          <a:extLst>
            <a:ext uri="{91240B29-F687-4F45-9708-019B960494DF}">
              <a14:hiddenLine xmlns:a14="http://schemas.microsoft.com/office/drawing/2010/main" w="9525">
                <a:solidFill>
                  <a:srgbClr val="FFCC99"/>
                </a:solidFill>
                <a:miter lim="800000"/>
                <a:headEnd/>
                <a:tailEnd/>
              </a14:hiddenLine>
            </a:ext>
          </a:extLst>
        </p:spPr>
      </p:pic>
      <p:pic>
        <p:nvPicPr>
          <p:cNvPr id="31" name="Picture 568" descr="245899"/>
          <p:cNvPicPr preferRelativeResize="0">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48213" y="4313238"/>
            <a:ext cx="946150" cy="1239837"/>
          </a:xfrm>
          <a:prstGeom prst="rect">
            <a:avLst/>
          </a:prstGeom>
          <a:solidFill>
            <a:srgbClr val="FFFF99"/>
          </a:solidFill>
          <a:ln>
            <a:noFill/>
          </a:ln>
          <a:extLst>
            <a:ext uri="{91240B29-F687-4F45-9708-019B960494DF}">
              <a14:hiddenLine xmlns:a14="http://schemas.microsoft.com/office/drawing/2010/main" w="9525">
                <a:solidFill>
                  <a:srgbClr val="FFCC99"/>
                </a:solidFill>
                <a:miter lim="800000"/>
                <a:headEnd/>
                <a:tailEnd/>
              </a14:hiddenLine>
            </a:ext>
          </a:extLst>
        </p:spPr>
      </p:pic>
      <p:pic>
        <p:nvPicPr>
          <p:cNvPr id="32" name="Picture 567" descr="245900"/>
          <p:cNvPicPr preferRelativeResize="0">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48388" y="4303713"/>
            <a:ext cx="817562" cy="1241425"/>
          </a:xfrm>
          <a:prstGeom prst="rect">
            <a:avLst/>
          </a:prstGeom>
          <a:solidFill>
            <a:srgbClr val="FFFF99"/>
          </a:solidFill>
          <a:ln>
            <a:noFill/>
          </a:ln>
          <a:extLst>
            <a:ext uri="{91240B29-F687-4F45-9708-019B960494DF}">
              <a14:hiddenLine xmlns:a14="http://schemas.microsoft.com/office/drawing/2010/main" w="9525">
                <a:solidFill>
                  <a:srgbClr val="FFCC99"/>
                </a:solidFill>
                <a:miter lim="800000"/>
                <a:headEnd/>
                <a:tailEnd/>
              </a14:hiddenLine>
            </a:ext>
          </a:extLst>
        </p:spPr>
      </p:pic>
      <p:pic>
        <p:nvPicPr>
          <p:cNvPr id="33" name="Picture 566" descr="245902"/>
          <p:cNvPicPr preferRelativeResize="0">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43775" y="4306888"/>
            <a:ext cx="968375" cy="1231900"/>
          </a:xfrm>
          <a:prstGeom prst="rect">
            <a:avLst/>
          </a:prstGeom>
          <a:solidFill>
            <a:srgbClr val="FFFF99"/>
          </a:solidFill>
          <a:ln>
            <a:noFill/>
          </a:ln>
          <a:extLst>
            <a:ext uri="{91240B29-F687-4F45-9708-019B960494DF}">
              <a14:hiddenLine xmlns:a14="http://schemas.microsoft.com/office/drawing/2010/main" w="9525">
                <a:solidFill>
                  <a:srgbClr val="FFCC99"/>
                </a:solidFill>
                <a:miter lim="800000"/>
                <a:headEnd/>
                <a:tailEnd/>
              </a14:hiddenLine>
            </a:ext>
          </a:extLst>
        </p:spPr>
      </p:pic>
      <p:sp>
        <p:nvSpPr>
          <p:cNvPr id="12" name="11 CuadroTexto"/>
          <p:cNvSpPr txBox="1"/>
          <p:nvPr/>
        </p:nvSpPr>
        <p:spPr>
          <a:xfrm>
            <a:off x="1828800" y="381001"/>
            <a:ext cx="55372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3</a:t>
            </a:r>
            <a:r>
              <a:rPr lang="es-ES" b="1" dirty="0" smtClean="0">
                <a:solidFill>
                  <a:srgbClr val="C00000"/>
                </a:solidFill>
                <a:latin typeface="+mj-lt"/>
              </a:rPr>
              <a:t> Enlace covalente</a:t>
            </a:r>
            <a:endParaRPr lang="es-ES" b="1" dirty="0">
              <a:solidFill>
                <a:srgbClr val="C00000"/>
              </a:solidFill>
              <a:latin typeface="+mj-lt"/>
            </a:endParaRPr>
          </a:p>
        </p:txBody>
      </p:sp>
      <p:sp>
        <p:nvSpPr>
          <p:cNvPr id="14"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24</a:t>
            </a:fld>
            <a:endParaRPr lang="es-ES" dirty="0">
              <a:solidFill>
                <a:schemeClr val="accent6">
                  <a:lumMod val="50000"/>
                </a:schemeClr>
              </a:solidFill>
              <a:latin typeface="+mj-lt"/>
            </a:endParaRPr>
          </a:p>
        </p:txBody>
      </p:sp>
      <p:sp>
        <p:nvSpPr>
          <p:cNvPr id="15" name="14 CuadroTexto"/>
          <p:cNvSpPr txBox="1"/>
          <p:nvPr/>
        </p:nvSpPr>
        <p:spPr>
          <a:xfrm>
            <a:off x="1841500" y="109182"/>
            <a:ext cx="5499100" cy="284518"/>
          </a:xfrm>
          <a:prstGeom prst="rect">
            <a:avLst/>
          </a:prstGeom>
          <a:noFill/>
        </p:spPr>
        <p:txBody>
          <a:bodyPr wrap="square" lIns="0" tIns="0" rIns="0" bIns="0" rtlCol="0">
            <a:spAutoFit/>
          </a:bodyPr>
          <a:lstStyle/>
          <a:p>
            <a:pPr algn="ctr"/>
            <a:r>
              <a:rPr lang="es-ES" b="1" dirty="0" smtClean="0">
                <a:solidFill>
                  <a:schemeClr val="accent1">
                    <a:lumMod val="75000"/>
                  </a:schemeClr>
                </a:solidFill>
              </a:rPr>
              <a:t>VI. EL ENLACE QUÍMICO</a:t>
            </a:r>
            <a:endParaRPr lang="es-ES" b="1" dirty="0">
              <a:solidFill>
                <a:schemeClr val="accent1">
                  <a:lumMod val="75000"/>
                </a:schemeClr>
              </a:solidFill>
            </a:endParaRPr>
          </a:p>
        </p:txBody>
      </p:sp>
    </p:spTree>
    <p:extLst>
      <p:ext uri="{BB962C8B-B14F-4D97-AF65-F5344CB8AC3E}">
        <p14:creationId xmlns:p14="http://schemas.microsoft.com/office/powerpoint/2010/main" val="376506342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ppt_x"/>
                                          </p:val>
                                        </p:tav>
                                        <p:tav tm="100000">
                                          <p:val>
                                            <p:strVal val="#ppt_x"/>
                                          </p:val>
                                        </p:tav>
                                      </p:tavLst>
                                    </p:anim>
                                    <p:anim calcmode="lin" valueType="num">
                                      <p:cBhvr additive="base">
                                        <p:cTn id="12" dur="500" fill="hold"/>
                                        <p:tgtEl>
                                          <p:spTgt spid="30"/>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500" fill="hold"/>
                                        <p:tgtEl>
                                          <p:spTgt spid="31"/>
                                        </p:tgtEl>
                                        <p:attrNameLst>
                                          <p:attrName>ppt_x</p:attrName>
                                        </p:attrNameLst>
                                      </p:cBhvr>
                                      <p:tavLst>
                                        <p:tav tm="0">
                                          <p:val>
                                            <p:strVal val="#ppt_x"/>
                                          </p:val>
                                        </p:tav>
                                        <p:tav tm="100000">
                                          <p:val>
                                            <p:strVal val="#ppt_x"/>
                                          </p:val>
                                        </p:tav>
                                      </p:tavLst>
                                    </p:anim>
                                    <p:anim calcmode="lin" valueType="num">
                                      <p:cBhvr additive="base">
                                        <p:cTn id="16" dur="500" fill="hold"/>
                                        <p:tgtEl>
                                          <p:spTgt spid="31"/>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500" fill="hold"/>
                                        <p:tgtEl>
                                          <p:spTgt spid="32"/>
                                        </p:tgtEl>
                                        <p:attrNameLst>
                                          <p:attrName>ppt_x</p:attrName>
                                        </p:attrNameLst>
                                      </p:cBhvr>
                                      <p:tavLst>
                                        <p:tav tm="0">
                                          <p:val>
                                            <p:strVal val="#ppt_x"/>
                                          </p:val>
                                        </p:tav>
                                        <p:tav tm="100000">
                                          <p:val>
                                            <p:strVal val="#ppt_x"/>
                                          </p:val>
                                        </p:tav>
                                      </p:tavLst>
                                    </p:anim>
                                    <p:anim calcmode="lin" valueType="num">
                                      <p:cBhvr additive="base">
                                        <p:cTn id="20" dur="500" fill="hold"/>
                                        <p:tgtEl>
                                          <p:spTgt spid="32"/>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anim calcmode="lin" valueType="num">
                                      <p:cBhvr additive="base">
                                        <p:cTn id="23" dur="500" fill="hold"/>
                                        <p:tgtEl>
                                          <p:spTgt spid="33"/>
                                        </p:tgtEl>
                                        <p:attrNameLst>
                                          <p:attrName>ppt_x</p:attrName>
                                        </p:attrNameLst>
                                      </p:cBhvr>
                                      <p:tavLst>
                                        <p:tav tm="0">
                                          <p:val>
                                            <p:strVal val="#ppt_x"/>
                                          </p:val>
                                        </p:tav>
                                        <p:tav tm="100000">
                                          <p:val>
                                            <p:strVal val="#ppt_x"/>
                                          </p:val>
                                        </p:tav>
                                      </p:tavLst>
                                    </p:anim>
                                    <p:anim calcmode="lin" valueType="num">
                                      <p:cBhvr additive="base">
                                        <p:cTn id="24"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CuadroTexto"/>
          <p:cNvSpPr txBox="1"/>
          <p:nvPr/>
        </p:nvSpPr>
        <p:spPr>
          <a:xfrm>
            <a:off x="330200" y="850900"/>
            <a:ext cx="6959600" cy="369332"/>
          </a:xfrm>
          <a:prstGeom prst="rect">
            <a:avLst/>
          </a:prstGeom>
          <a:noFill/>
        </p:spPr>
        <p:txBody>
          <a:bodyPr wrap="square" rtlCol="0">
            <a:spAutoFit/>
          </a:bodyPr>
          <a:lstStyle/>
          <a:p>
            <a:r>
              <a:rPr lang="es-ES" b="1" dirty="0" smtClean="0">
                <a:solidFill>
                  <a:srgbClr val="C00000"/>
                </a:solidFill>
              </a:rPr>
              <a:t>3.4. </a:t>
            </a:r>
            <a:r>
              <a:rPr lang="es-ES" b="1" dirty="0" smtClean="0">
                <a:solidFill>
                  <a:srgbClr val="00B050"/>
                </a:solidFill>
              </a:rPr>
              <a:t>Polaridad de las moléculas y geometría molecular</a:t>
            </a:r>
            <a:endParaRPr lang="es-ES" b="1" dirty="0">
              <a:solidFill>
                <a:srgbClr val="00B050"/>
              </a:solidFill>
            </a:endParaRPr>
          </a:p>
        </p:txBody>
      </p:sp>
      <p:graphicFrame>
        <p:nvGraphicFramePr>
          <p:cNvPr id="3" name="2 Tabla"/>
          <p:cNvGraphicFramePr>
            <a:graphicFrameLocks noGrp="1"/>
          </p:cNvGraphicFramePr>
          <p:nvPr>
            <p:extLst>
              <p:ext uri="{D42A27DB-BD31-4B8C-83A1-F6EECF244321}">
                <p14:modId xmlns:p14="http://schemas.microsoft.com/office/powerpoint/2010/main" val="347023564"/>
              </p:ext>
            </p:extLst>
          </p:nvPr>
        </p:nvGraphicFramePr>
        <p:xfrm>
          <a:off x="774700" y="1498600"/>
          <a:ext cx="7429500" cy="4483100"/>
        </p:xfrm>
        <a:graphic>
          <a:graphicData uri="http://schemas.openxmlformats.org/drawingml/2006/table">
            <a:tbl>
              <a:tblPr firstRow="1" bandRow="1">
                <a:tableStyleId>{93296810-A885-4BE3-A3E7-6D5BEEA58F35}</a:tableStyleId>
              </a:tblPr>
              <a:tblGrid>
                <a:gridCol w="2476500"/>
                <a:gridCol w="2476500"/>
                <a:gridCol w="2476500"/>
              </a:tblGrid>
              <a:tr h="368300">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600" dirty="0" smtClean="0"/>
                        <a:t>MOLÉCULAS CON PARES DE ELECTRONES ENLAZANTES Y</a:t>
                      </a:r>
                      <a:r>
                        <a:rPr lang="es-ES" sz="1600" baseline="0" dirty="0" smtClean="0"/>
                        <a:t> SOLITARIOS</a:t>
                      </a:r>
                      <a:endParaRPr lang="es-ES" sz="1600" b="0" dirty="0" smtClean="0">
                        <a:latin typeface="+mn-lt"/>
                        <a:ea typeface="MS Mincho" pitchFamily="49" charset="-128"/>
                        <a:cs typeface="Arial" charset="0"/>
                      </a:endParaRPr>
                    </a:p>
                  </a:txBody>
                  <a:tcPr/>
                </a:tc>
                <a:tc hMerge="1">
                  <a:txBody>
                    <a:bodyPr/>
                    <a:lstStyle/>
                    <a:p>
                      <a:endParaRPr lang="es-ES" dirty="0"/>
                    </a:p>
                  </a:txBody>
                  <a:tcPr/>
                </a:tc>
                <a:tc hMerge="1">
                  <a:txBody>
                    <a:bodyPr/>
                    <a:lstStyle/>
                    <a:p>
                      <a:endParaRPr lang="es-ES" dirty="0"/>
                    </a:p>
                  </a:txBody>
                  <a:tcPr/>
                </a:tc>
              </a:tr>
              <a:tr h="527050">
                <a:tc>
                  <a:txBody>
                    <a:bodyPr/>
                    <a:lstStyle/>
                    <a:p>
                      <a:r>
                        <a:rPr lang="es-ES" sz="1600" dirty="0" smtClean="0"/>
                        <a:t>nº de pares de electrones</a:t>
                      </a:r>
                      <a:r>
                        <a:rPr lang="es-ES" sz="1600" baseline="0" dirty="0" smtClean="0"/>
                        <a:t> </a:t>
                      </a:r>
                      <a:r>
                        <a:rPr lang="es-ES" sz="1600" baseline="0" dirty="0" err="1" smtClean="0"/>
                        <a:t>enlazantes</a:t>
                      </a:r>
                      <a:endParaRPr lang="es-ES" sz="1600" dirty="0"/>
                    </a:p>
                  </a:txBody>
                  <a:tcPr anchor="ctr"/>
                </a:tc>
                <a:tc>
                  <a:txBody>
                    <a:bodyPr/>
                    <a:lstStyle/>
                    <a:p>
                      <a:pPr algn="ctr"/>
                      <a:r>
                        <a:rPr lang="es-ES" sz="1600" dirty="0" smtClean="0"/>
                        <a:t>3</a:t>
                      </a:r>
                      <a:endParaRPr lang="es-ES" sz="1600" dirty="0"/>
                    </a:p>
                  </a:txBody>
                  <a:tcPr anchor="ctr"/>
                </a:tc>
                <a:tc>
                  <a:txBody>
                    <a:bodyPr/>
                    <a:lstStyle/>
                    <a:p>
                      <a:pPr algn="ctr"/>
                      <a:r>
                        <a:rPr lang="es-ES" sz="1600" dirty="0" smtClean="0"/>
                        <a:t>2</a:t>
                      </a:r>
                      <a:endParaRPr lang="es-ES" sz="1600" dirty="0"/>
                    </a:p>
                  </a:txBody>
                  <a:tcPr anchor="ctr"/>
                </a:tc>
              </a:tr>
              <a:tr h="527050">
                <a:tc>
                  <a:txBody>
                    <a:bodyPr/>
                    <a:lstStyle/>
                    <a:p>
                      <a:r>
                        <a:rPr lang="es-ES" sz="1600" dirty="0" smtClean="0"/>
                        <a:t>nº de pares</a:t>
                      </a:r>
                      <a:r>
                        <a:rPr lang="es-ES" sz="1600" baseline="0" dirty="0" smtClean="0"/>
                        <a:t> de electrones solitarios</a:t>
                      </a:r>
                      <a:endParaRPr lang="es-ES" sz="1600" dirty="0"/>
                    </a:p>
                  </a:txBody>
                  <a:tcPr anchor="ctr"/>
                </a:tc>
                <a:tc>
                  <a:txBody>
                    <a:bodyPr/>
                    <a:lstStyle/>
                    <a:p>
                      <a:pPr algn="ctr"/>
                      <a:r>
                        <a:rPr lang="es-ES" sz="1600" dirty="0" smtClean="0"/>
                        <a:t>1</a:t>
                      </a:r>
                      <a:endParaRPr lang="es-ES" sz="1600" dirty="0"/>
                    </a:p>
                  </a:txBody>
                  <a:tcPr anchor="ctr"/>
                </a:tc>
                <a:tc>
                  <a:txBody>
                    <a:bodyPr/>
                    <a:lstStyle/>
                    <a:p>
                      <a:pPr algn="ctr"/>
                      <a:r>
                        <a:rPr lang="es-ES" sz="1600" dirty="0" smtClean="0"/>
                        <a:t>2</a:t>
                      </a:r>
                      <a:endParaRPr lang="es-ES" sz="1600" dirty="0"/>
                    </a:p>
                  </a:txBody>
                  <a:tcPr anchor="ctr"/>
                </a:tc>
              </a:tr>
              <a:tr h="527050">
                <a:tc>
                  <a:txBody>
                    <a:bodyPr/>
                    <a:lstStyle/>
                    <a:p>
                      <a:r>
                        <a:rPr lang="es-ES" sz="1600" dirty="0" smtClean="0"/>
                        <a:t>Geometría de los orbitales</a:t>
                      </a:r>
                      <a:endParaRPr lang="es-ES" sz="1600" dirty="0"/>
                    </a:p>
                  </a:txBody>
                  <a:tcPr anchor="ctr"/>
                </a:tc>
                <a:tc>
                  <a:txBody>
                    <a:bodyPr/>
                    <a:lstStyle/>
                    <a:p>
                      <a:pPr algn="ctr"/>
                      <a:r>
                        <a:rPr lang="es-ES" sz="1600" dirty="0" err="1" smtClean="0"/>
                        <a:t>Tretraédrica</a:t>
                      </a:r>
                      <a:endParaRPr lang="es-ES" sz="160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600" dirty="0" err="1" smtClean="0"/>
                        <a:t>Tretraédrica</a:t>
                      </a:r>
                      <a:endParaRPr lang="es-ES" sz="1600" dirty="0" smtClean="0"/>
                    </a:p>
                  </a:txBody>
                  <a:tcPr anchor="ctr"/>
                </a:tc>
              </a:tr>
              <a:tr h="527050">
                <a:tc>
                  <a:txBody>
                    <a:bodyPr/>
                    <a:lstStyle/>
                    <a:p>
                      <a:r>
                        <a:rPr lang="es-ES" sz="1600" dirty="0" smtClean="0"/>
                        <a:t>Geometría de la molécula</a:t>
                      </a:r>
                      <a:endParaRPr lang="es-ES" sz="1600" dirty="0"/>
                    </a:p>
                  </a:txBody>
                  <a:tcPr anchor="ctr"/>
                </a:tc>
                <a:tc>
                  <a:txBody>
                    <a:bodyPr/>
                    <a:lstStyle/>
                    <a:p>
                      <a:pPr algn="ctr"/>
                      <a:r>
                        <a:rPr lang="es-ES" sz="1600" dirty="0" smtClean="0"/>
                        <a:t>Piramidal triangular</a:t>
                      </a:r>
                      <a:endParaRPr lang="es-ES" sz="1600" dirty="0"/>
                    </a:p>
                  </a:txBody>
                  <a:tcPr anchor="ctr"/>
                </a:tc>
                <a:tc>
                  <a:txBody>
                    <a:bodyPr/>
                    <a:lstStyle/>
                    <a:p>
                      <a:pPr algn="ctr"/>
                      <a:r>
                        <a:rPr lang="es-ES" sz="1600" dirty="0" smtClean="0"/>
                        <a:t>Angular</a:t>
                      </a:r>
                      <a:endParaRPr lang="es-ES" sz="1600" dirty="0"/>
                    </a:p>
                  </a:txBody>
                  <a:tcPr anchor="ctr"/>
                </a:tc>
              </a:tr>
              <a:tr h="527050">
                <a:tc>
                  <a:txBody>
                    <a:bodyPr/>
                    <a:lstStyle/>
                    <a:p>
                      <a:r>
                        <a:rPr lang="es-ES" sz="1600" dirty="0" smtClean="0"/>
                        <a:t>Ejemplo</a:t>
                      </a:r>
                    </a:p>
                  </a:txBody>
                  <a:tcPr anchor="ctr"/>
                </a:tc>
                <a:tc>
                  <a:txBody>
                    <a:bodyPr/>
                    <a:lstStyle/>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txBody>
                  <a:tcPr/>
                </a:tc>
                <a:tc>
                  <a:txBody>
                    <a:bodyPr/>
                    <a:lstStyle/>
                    <a:p>
                      <a:endParaRPr lang="es-ES" sz="1600" dirty="0"/>
                    </a:p>
                  </a:txBody>
                  <a:tcPr/>
                </a:tc>
              </a:tr>
            </a:tbl>
          </a:graphicData>
        </a:graphic>
      </p:graphicFrame>
      <p:pic>
        <p:nvPicPr>
          <p:cNvPr id="14" name="Picture 154" descr="2459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43325" y="4479925"/>
            <a:ext cx="1668463" cy="127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55" descr="24590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76975" y="4518025"/>
            <a:ext cx="1668463" cy="127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8 CuadroTexto"/>
          <p:cNvSpPr txBox="1"/>
          <p:nvPr/>
        </p:nvSpPr>
        <p:spPr>
          <a:xfrm>
            <a:off x="1828800" y="381001"/>
            <a:ext cx="55372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3</a:t>
            </a:r>
            <a:r>
              <a:rPr lang="es-ES" b="1" dirty="0" smtClean="0">
                <a:solidFill>
                  <a:srgbClr val="C00000"/>
                </a:solidFill>
                <a:latin typeface="+mj-lt"/>
              </a:rPr>
              <a:t> Enlace covalente</a:t>
            </a:r>
            <a:endParaRPr lang="es-ES" b="1" dirty="0">
              <a:solidFill>
                <a:srgbClr val="C00000"/>
              </a:solidFill>
              <a:latin typeface="+mj-lt"/>
            </a:endParaRPr>
          </a:p>
        </p:txBody>
      </p:sp>
      <p:sp>
        <p:nvSpPr>
          <p:cNvPr id="10"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25</a:t>
            </a:fld>
            <a:endParaRPr lang="es-ES" dirty="0">
              <a:solidFill>
                <a:schemeClr val="accent6">
                  <a:lumMod val="50000"/>
                </a:schemeClr>
              </a:solidFill>
              <a:latin typeface="+mj-lt"/>
            </a:endParaRPr>
          </a:p>
        </p:txBody>
      </p:sp>
      <p:sp>
        <p:nvSpPr>
          <p:cNvPr id="11" name="10 CuadroTexto"/>
          <p:cNvSpPr txBox="1"/>
          <p:nvPr/>
        </p:nvSpPr>
        <p:spPr>
          <a:xfrm>
            <a:off x="1841500" y="109182"/>
            <a:ext cx="5499100" cy="284518"/>
          </a:xfrm>
          <a:prstGeom prst="rect">
            <a:avLst/>
          </a:prstGeom>
          <a:noFill/>
        </p:spPr>
        <p:txBody>
          <a:bodyPr wrap="square" lIns="0" tIns="0" rIns="0" bIns="0" rtlCol="0">
            <a:spAutoFit/>
          </a:bodyPr>
          <a:lstStyle/>
          <a:p>
            <a:pPr algn="ctr"/>
            <a:r>
              <a:rPr lang="es-ES" b="1" dirty="0" smtClean="0">
                <a:solidFill>
                  <a:schemeClr val="accent1">
                    <a:lumMod val="75000"/>
                  </a:schemeClr>
                </a:solidFill>
              </a:rPr>
              <a:t>VI. EL ENLACE QUÍMICO</a:t>
            </a:r>
            <a:endParaRPr lang="es-ES" b="1" dirty="0">
              <a:solidFill>
                <a:schemeClr val="accent1">
                  <a:lumMod val="75000"/>
                </a:schemeClr>
              </a:solidFill>
            </a:endParaRPr>
          </a:p>
        </p:txBody>
      </p:sp>
    </p:spTree>
    <p:extLst>
      <p:ext uri="{BB962C8B-B14F-4D97-AF65-F5344CB8AC3E}">
        <p14:creationId xmlns:p14="http://schemas.microsoft.com/office/powerpoint/2010/main" val="232807564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8 CuadroTexto"/>
          <p:cNvSpPr txBox="1"/>
          <p:nvPr/>
        </p:nvSpPr>
        <p:spPr>
          <a:xfrm>
            <a:off x="1828800" y="381001"/>
            <a:ext cx="5537200" cy="307777"/>
          </a:xfrm>
          <a:prstGeom prst="rect">
            <a:avLst/>
          </a:prstGeom>
          <a:noFill/>
        </p:spPr>
        <p:txBody>
          <a:bodyPr wrap="square" lIns="0" tIns="0" rIns="0" bIns="0" rtlCol="0">
            <a:spAutoFit/>
          </a:bodyPr>
          <a:lstStyle/>
          <a:p>
            <a:pPr algn="ctr"/>
            <a:r>
              <a:rPr lang="es-ES" sz="2000" b="1" dirty="0" smtClean="0">
                <a:solidFill>
                  <a:srgbClr val="00B050"/>
                </a:solidFill>
              </a:rPr>
              <a:t>3</a:t>
            </a:r>
            <a:r>
              <a:rPr lang="es-ES" b="1" dirty="0" smtClean="0">
                <a:solidFill>
                  <a:srgbClr val="C00000"/>
                </a:solidFill>
              </a:rPr>
              <a:t> Enlace covalente</a:t>
            </a:r>
            <a:endParaRPr lang="es-ES" b="1" dirty="0">
              <a:solidFill>
                <a:srgbClr val="C00000"/>
              </a:solidFill>
            </a:endParaRPr>
          </a:p>
        </p:txBody>
      </p:sp>
      <p:sp>
        <p:nvSpPr>
          <p:cNvPr id="10"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rgbClr val="F79646">
                    <a:lumMod val="50000"/>
                  </a:srgbClr>
                </a:solidFill>
              </a:rPr>
              <a:pPr/>
              <a:t>26</a:t>
            </a:fld>
            <a:endParaRPr lang="es-ES" dirty="0">
              <a:solidFill>
                <a:srgbClr val="F79646">
                  <a:lumMod val="50000"/>
                </a:srgbClr>
              </a:solidFill>
            </a:endParaRPr>
          </a:p>
        </p:txBody>
      </p:sp>
      <p:sp>
        <p:nvSpPr>
          <p:cNvPr id="11" name="10 CuadroTexto"/>
          <p:cNvSpPr txBox="1"/>
          <p:nvPr/>
        </p:nvSpPr>
        <p:spPr>
          <a:xfrm>
            <a:off x="1841500" y="109182"/>
            <a:ext cx="5499100" cy="284518"/>
          </a:xfrm>
          <a:prstGeom prst="rect">
            <a:avLst/>
          </a:prstGeom>
          <a:noFill/>
        </p:spPr>
        <p:txBody>
          <a:bodyPr wrap="square" lIns="0" tIns="0" rIns="0" bIns="0" rtlCol="0">
            <a:spAutoFit/>
          </a:bodyPr>
          <a:lstStyle/>
          <a:p>
            <a:pPr algn="ctr"/>
            <a:r>
              <a:rPr lang="es-ES" b="1" dirty="0" smtClean="0">
                <a:solidFill>
                  <a:srgbClr val="4F81BD">
                    <a:lumMod val="75000"/>
                  </a:srgbClr>
                </a:solidFill>
              </a:rPr>
              <a:t>VI. EL ENLACE QUÍMICO</a:t>
            </a:r>
            <a:endParaRPr lang="es-ES" b="1" dirty="0">
              <a:solidFill>
                <a:srgbClr val="4F81BD">
                  <a:lumMod val="75000"/>
                </a:srgbClr>
              </a:solidFill>
            </a:endParaRPr>
          </a:p>
        </p:txBody>
      </p:sp>
      <p:sp>
        <p:nvSpPr>
          <p:cNvPr id="12" name="11 CuadroTexto"/>
          <p:cNvSpPr txBox="1"/>
          <p:nvPr/>
        </p:nvSpPr>
        <p:spPr>
          <a:xfrm>
            <a:off x="444499" y="1003300"/>
            <a:ext cx="1701801" cy="369332"/>
          </a:xfrm>
          <a:prstGeom prst="rect">
            <a:avLst/>
          </a:prstGeom>
          <a:solidFill>
            <a:srgbClr val="00B050"/>
          </a:solidFill>
          <a:effectLst>
            <a:outerShdw blurRad="50800" dist="38100" dir="18900000" algn="bl" rotWithShape="0">
              <a:prstClr val="black">
                <a:alpha val="40000"/>
              </a:prstClr>
            </a:outerShdw>
          </a:effectLst>
        </p:spPr>
        <p:txBody>
          <a:bodyPr wrap="square" rtlCol="0">
            <a:spAutoFit/>
          </a:bodyPr>
          <a:lstStyle/>
          <a:p>
            <a:r>
              <a:rPr lang="es-ES" b="1" dirty="0">
                <a:solidFill>
                  <a:schemeClr val="bg1"/>
                </a:solidFill>
              </a:rPr>
              <a:t>EJERCICIO 7</a:t>
            </a:r>
          </a:p>
        </p:txBody>
      </p:sp>
      <p:sp>
        <p:nvSpPr>
          <p:cNvPr id="13" name="12 CuadroTexto"/>
          <p:cNvSpPr txBox="1"/>
          <p:nvPr/>
        </p:nvSpPr>
        <p:spPr>
          <a:xfrm>
            <a:off x="342900" y="1549400"/>
            <a:ext cx="8318500" cy="646331"/>
          </a:xfrm>
          <a:prstGeom prst="rect">
            <a:avLst/>
          </a:prstGeom>
          <a:noFill/>
        </p:spPr>
        <p:txBody>
          <a:bodyPr wrap="square" rtlCol="0">
            <a:spAutoFit/>
          </a:bodyPr>
          <a:lstStyle/>
          <a:p>
            <a:pPr algn="just"/>
            <a:r>
              <a:rPr lang="es-ES" dirty="0" smtClean="0"/>
              <a:t>Analiza si son polares o no polares las siguientes moléculas: cloruro de berilio, metano y amoníaco.</a:t>
            </a:r>
            <a:endParaRPr lang="es-ES" dirty="0"/>
          </a:p>
        </p:txBody>
      </p:sp>
    </p:spTree>
    <p:extLst>
      <p:ext uri="{BB962C8B-B14F-4D97-AF65-F5344CB8AC3E}">
        <p14:creationId xmlns:p14="http://schemas.microsoft.com/office/powerpoint/2010/main" val="88351067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CuadroTexto"/>
          <p:cNvSpPr txBox="1"/>
          <p:nvPr/>
        </p:nvSpPr>
        <p:spPr>
          <a:xfrm>
            <a:off x="419100" y="863600"/>
            <a:ext cx="5435600" cy="369332"/>
          </a:xfrm>
          <a:prstGeom prst="rect">
            <a:avLst/>
          </a:prstGeom>
          <a:noFill/>
        </p:spPr>
        <p:txBody>
          <a:bodyPr wrap="square" rtlCol="0">
            <a:spAutoFit/>
          </a:bodyPr>
          <a:lstStyle/>
          <a:p>
            <a:r>
              <a:rPr lang="es-ES" b="1" dirty="0" smtClean="0">
                <a:solidFill>
                  <a:srgbClr val="C00000"/>
                </a:solidFill>
              </a:rPr>
              <a:t>3.5. </a:t>
            </a:r>
            <a:r>
              <a:rPr lang="es-ES" b="1" dirty="0" smtClean="0">
                <a:solidFill>
                  <a:srgbClr val="00B050"/>
                </a:solidFill>
              </a:rPr>
              <a:t>Propiedades de los compuestos covalentes</a:t>
            </a:r>
            <a:endParaRPr lang="es-ES" b="1" dirty="0">
              <a:solidFill>
                <a:srgbClr val="00B050"/>
              </a:solidFill>
            </a:endParaRPr>
          </a:p>
        </p:txBody>
      </p:sp>
      <p:sp>
        <p:nvSpPr>
          <p:cNvPr id="4" name="3 CuadroTexto"/>
          <p:cNvSpPr txBox="1"/>
          <p:nvPr/>
        </p:nvSpPr>
        <p:spPr>
          <a:xfrm>
            <a:off x="406400" y="1308100"/>
            <a:ext cx="6391493" cy="369332"/>
          </a:xfrm>
          <a:prstGeom prst="rect">
            <a:avLst/>
          </a:prstGeom>
          <a:noFill/>
        </p:spPr>
        <p:txBody>
          <a:bodyPr wrap="none" rtlCol="0">
            <a:spAutoFit/>
          </a:bodyPr>
          <a:lstStyle/>
          <a:p>
            <a:r>
              <a:rPr lang="es-ES" b="1" dirty="0" smtClean="0">
                <a:solidFill>
                  <a:srgbClr val="C00000"/>
                </a:solidFill>
              </a:rPr>
              <a:t>Propiedades de los compuestos covalentes moleculares</a:t>
            </a:r>
            <a:endParaRPr lang="es-ES" b="1" dirty="0">
              <a:solidFill>
                <a:srgbClr val="C00000"/>
              </a:solidFill>
            </a:endParaRPr>
          </a:p>
        </p:txBody>
      </p:sp>
      <p:sp>
        <p:nvSpPr>
          <p:cNvPr id="5" name="4 CuadroTexto"/>
          <p:cNvSpPr txBox="1"/>
          <p:nvPr/>
        </p:nvSpPr>
        <p:spPr>
          <a:xfrm>
            <a:off x="393700" y="1778000"/>
            <a:ext cx="8293100" cy="1754326"/>
          </a:xfrm>
          <a:prstGeom prst="rect">
            <a:avLst/>
          </a:prstGeom>
          <a:noFill/>
        </p:spPr>
        <p:txBody>
          <a:bodyPr wrap="square" rtlCol="0">
            <a:spAutoFit/>
          </a:bodyPr>
          <a:lstStyle/>
          <a:p>
            <a:pPr marL="355600" indent="-355600" algn="just">
              <a:buFont typeface="Wingdings"/>
              <a:buChar char="F"/>
            </a:pPr>
            <a:r>
              <a:rPr lang="es-ES" dirty="0" smtClean="0">
                <a:sym typeface="Wingdings"/>
              </a:rPr>
              <a:t>La mayoría son, a temperatura y presión ordinarias, gases. Las hay también líquidas (agua, alcohol etílico) e incluso sólidas (yodo y azufre), pero con bajos puntos de fusión y ebullición.</a:t>
            </a:r>
            <a:endParaRPr lang="es-ES" dirty="0">
              <a:sym typeface="Wingdings"/>
            </a:endParaRPr>
          </a:p>
          <a:p>
            <a:pPr marL="355600" indent="-355600" algn="just">
              <a:buFont typeface="Wingdings"/>
              <a:buChar char="F"/>
            </a:pPr>
            <a:r>
              <a:rPr lang="es-ES" dirty="0" smtClean="0">
                <a:sym typeface="Wingdings"/>
              </a:rPr>
              <a:t>No conducen la electricidad.</a:t>
            </a:r>
            <a:endParaRPr lang="es-ES" dirty="0">
              <a:sym typeface="Wingdings"/>
            </a:endParaRPr>
          </a:p>
          <a:p>
            <a:pPr marL="355600" indent="-355600" algn="just">
              <a:buFont typeface="Wingdings"/>
              <a:buChar char="F"/>
            </a:pPr>
            <a:r>
              <a:rPr lang="es-ES" dirty="0" smtClean="0">
                <a:sym typeface="Wingdings"/>
              </a:rPr>
              <a:t>Las sustancias polares disuelven a las polares (el NH</a:t>
            </a:r>
            <a:r>
              <a:rPr lang="es-ES" baseline="-25000" dirty="0" smtClean="0">
                <a:sym typeface="Wingdings"/>
              </a:rPr>
              <a:t>3</a:t>
            </a:r>
            <a:r>
              <a:rPr lang="es-ES" dirty="0" smtClean="0">
                <a:sym typeface="Wingdings"/>
              </a:rPr>
              <a:t> se disuelve en H</a:t>
            </a:r>
            <a:r>
              <a:rPr lang="es-ES" baseline="-25000" dirty="0" smtClean="0">
                <a:sym typeface="Wingdings"/>
              </a:rPr>
              <a:t>2</a:t>
            </a:r>
            <a:r>
              <a:rPr lang="es-ES" dirty="0" smtClean="0">
                <a:sym typeface="Wingdings"/>
              </a:rPr>
              <a:t>O). Las sustancias apolares disuelven a las apolares (el I</a:t>
            </a:r>
            <a:r>
              <a:rPr lang="es-ES" baseline="-25000" dirty="0" smtClean="0">
                <a:sym typeface="Wingdings"/>
              </a:rPr>
              <a:t>2</a:t>
            </a:r>
            <a:r>
              <a:rPr lang="es-ES" dirty="0" smtClean="0">
                <a:sym typeface="Wingdings"/>
              </a:rPr>
              <a:t> se disuelve en CCl</a:t>
            </a:r>
            <a:r>
              <a:rPr lang="es-ES" baseline="-25000" dirty="0" smtClean="0">
                <a:sym typeface="Wingdings"/>
              </a:rPr>
              <a:t>4</a:t>
            </a:r>
            <a:r>
              <a:rPr lang="es-ES" dirty="0" smtClean="0">
                <a:sym typeface="Wingdings"/>
              </a:rPr>
              <a:t>).</a:t>
            </a:r>
          </a:p>
        </p:txBody>
      </p:sp>
      <p:sp>
        <p:nvSpPr>
          <p:cNvPr id="11" name="10 CuadroTexto"/>
          <p:cNvSpPr txBox="1"/>
          <p:nvPr/>
        </p:nvSpPr>
        <p:spPr>
          <a:xfrm>
            <a:off x="431800" y="3733800"/>
            <a:ext cx="5647700" cy="369332"/>
          </a:xfrm>
          <a:prstGeom prst="rect">
            <a:avLst/>
          </a:prstGeom>
          <a:noFill/>
        </p:spPr>
        <p:txBody>
          <a:bodyPr wrap="none" rtlCol="0">
            <a:spAutoFit/>
          </a:bodyPr>
          <a:lstStyle/>
          <a:p>
            <a:r>
              <a:rPr lang="es-ES" b="1" dirty="0" smtClean="0">
                <a:solidFill>
                  <a:srgbClr val="C00000"/>
                </a:solidFill>
              </a:rPr>
              <a:t>Propiedades de los sólidos covalentes cristalinos</a:t>
            </a:r>
            <a:endParaRPr lang="es-ES" b="1" dirty="0">
              <a:solidFill>
                <a:srgbClr val="C00000"/>
              </a:solidFill>
            </a:endParaRPr>
          </a:p>
        </p:txBody>
      </p:sp>
      <p:sp>
        <p:nvSpPr>
          <p:cNvPr id="9" name="8 CuadroTexto"/>
          <p:cNvSpPr txBox="1"/>
          <p:nvPr/>
        </p:nvSpPr>
        <p:spPr>
          <a:xfrm>
            <a:off x="419100" y="4178300"/>
            <a:ext cx="8267700" cy="1477328"/>
          </a:xfrm>
          <a:prstGeom prst="rect">
            <a:avLst/>
          </a:prstGeom>
          <a:noFill/>
        </p:spPr>
        <p:txBody>
          <a:bodyPr wrap="square" rtlCol="0">
            <a:spAutoFit/>
          </a:bodyPr>
          <a:lstStyle/>
          <a:p>
            <a:pPr marL="355600" indent="-355600" algn="just">
              <a:buFont typeface="Wingdings"/>
              <a:buChar char="F"/>
            </a:pPr>
            <a:r>
              <a:rPr lang="es-ES" dirty="0" smtClean="0">
                <a:sym typeface="Wingdings"/>
              </a:rPr>
              <a:t>Presentan altos puntos de fusión y ebullición.</a:t>
            </a:r>
            <a:endParaRPr lang="es-ES" dirty="0">
              <a:sym typeface="Wingdings"/>
            </a:endParaRPr>
          </a:p>
          <a:p>
            <a:pPr marL="355600" indent="-355600" algn="just">
              <a:buFont typeface="Wingdings"/>
              <a:buChar char="F"/>
            </a:pPr>
            <a:r>
              <a:rPr lang="es-ES" dirty="0" smtClean="0">
                <a:sym typeface="Wingdings"/>
              </a:rPr>
              <a:t>Son sustancias muy duras.</a:t>
            </a:r>
            <a:endParaRPr lang="es-ES" dirty="0">
              <a:sym typeface="Wingdings"/>
            </a:endParaRPr>
          </a:p>
          <a:p>
            <a:pPr marL="355600" indent="-355600" algn="just">
              <a:buFont typeface="Wingdings"/>
              <a:buChar char="F"/>
            </a:pPr>
            <a:r>
              <a:rPr lang="es-ES" dirty="0" smtClean="0">
                <a:sym typeface="Wingdings"/>
              </a:rPr>
              <a:t>Son prácticamente insolubles en cualquier tipo de disolvente.</a:t>
            </a:r>
          </a:p>
          <a:p>
            <a:pPr marL="355600" indent="-355600" algn="just">
              <a:buFont typeface="Wingdings"/>
              <a:buChar char="F"/>
            </a:pPr>
            <a:r>
              <a:rPr lang="es-ES" dirty="0" smtClean="0">
                <a:sym typeface="Wingdings"/>
              </a:rPr>
              <a:t>No son buenos conductores de la electricidad (excepto el grafito) y tampoco son buenos conductores del calor.</a:t>
            </a:r>
          </a:p>
        </p:txBody>
      </p:sp>
      <p:sp>
        <p:nvSpPr>
          <p:cNvPr id="10" name="9 CuadroTexto"/>
          <p:cNvSpPr txBox="1"/>
          <p:nvPr/>
        </p:nvSpPr>
        <p:spPr>
          <a:xfrm>
            <a:off x="1828800" y="381001"/>
            <a:ext cx="55372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3</a:t>
            </a:r>
            <a:r>
              <a:rPr lang="es-ES" b="1" dirty="0" smtClean="0">
                <a:solidFill>
                  <a:srgbClr val="C00000"/>
                </a:solidFill>
                <a:latin typeface="+mj-lt"/>
              </a:rPr>
              <a:t> Enlace covalente</a:t>
            </a:r>
            <a:endParaRPr lang="es-ES" b="1" dirty="0">
              <a:solidFill>
                <a:srgbClr val="C00000"/>
              </a:solidFill>
              <a:latin typeface="+mj-lt"/>
            </a:endParaRPr>
          </a:p>
        </p:txBody>
      </p:sp>
      <p:sp>
        <p:nvSpPr>
          <p:cNvPr id="12"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27</a:t>
            </a:fld>
            <a:endParaRPr lang="es-ES" dirty="0">
              <a:solidFill>
                <a:schemeClr val="accent6">
                  <a:lumMod val="50000"/>
                </a:schemeClr>
              </a:solidFill>
              <a:latin typeface="+mj-lt"/>
            </a:endParaRPr>
          </a:p>
        </p:txBody>
      </p:sp>
      <p:sp>
        <p:nvSpPr>
          <p:cNvPr id="14" name="13 CuadroTexto"/>
          <p:cNvSpPr txBox="1"/>
          <p:nvPr/>
        </p:nvSpPr>
        <p:spPr>
          <a:xfrm>
            <a:off x="1841500" y="109182"/>
            <a:ext cx="5499100" cy="284518"/>
          </a:xfrm>
          <a:prstGeom prst="rect">
            <a:avLst/>
          </a:prstGeom>
          <a:noFill/>
        </p:spPr>
        <p:txBody>
          <a:bodyPr wrap="square" lIns="0" tIns="0" rIns="0" bIns="0" rtlCol="0">
            <a:spAutoFit/>
          </a:bodyPr>
          <a:lstStyle/>
          <a:p>
            <a:pPr algn="ctr"/>
            <a:r>
              <a:rPr lang="es-ES" b="1" dirty="0" smtClean="0">
                <a:solidFill>
                  <a:schemeClr val="accent1">
                    <a:lumMod val="75000"/>
                  </a:schemeClr>
                </a:solidFill>
              </a:rPr>
              <a:t>VI. EL ENLACE QUÍMICO</a:t>
            </a:r>
            <a:endParaRPr lang="es-ES" b="1" dirty="0">
              <a:solidFill>
                <a:schemeClr val="accent1">
                  <a:lumMod val="75000"/>
                </a:schemeClr>
              </a:solidFill>
            </a:endParaRPr>
          </a:p>
        </p:txBody>
      </p:sp>
    </p:spTree>
    <p:extLst>
      <p:ext uri="{BB962C8B-B14F-4D97-AF65-F5344CB8AC3E}">
        <p14:creationId xmlns:p14="http://schemas.microsoft.com/office/powerpoint/2010/main" val="240108238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CuadroTexto"/>
          <p:cNvSpPr txBox="1"/>
          <p:nvPr/>
        </p:nvSpPr>
        <p:spPr>
          <a:xfrm>
            <a:off x="355600" y="850900"/>
            <a:ext cx="5575300" cy="369332"/>
          </a:xfrm>
          <a:prstGeom prst="rect">
            <a:avLst/>
          </a:prstGeom>
          <a:noFill/>
        </p:spPr>
        <p:txBody>
          <a:bodyPr wrap="square" rtlCol="0">
            <a:spAutoFit/>
          </a:bodyPr>
          <a:lstStyle/>
          <a:p>
            <a:r>
              <a:rPr lang="es-ES" b="1" dirty="0" smtClean="0">
                <a:solidFill>
                  <a:srgbClr val="C00000"/>
                </a:solidFill>
              </a:rPr>
              <a:t>3.5. </a:t>
            </a:r>
            <a:r>
              <a:rPr lang="es-ES" b="1" dirty="0" smtClean="0">
                <a:solidFill>
                  <a:srgbClr val="00B050"/>
                </a:solidFill>
              </a:rPr>
              <a:t>Propiedades de los compuestos covalentes</a:t>
            </a:r>
            <a:endParaRPr lang="es-ES" b="1" dirty="0">
              <a:solidFill>
                <a:srgbClr val="00B050"/>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550" y="1592263"/>
            <a:ext cx="2324100" cy="197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52402" t="43785"/>
          <a:stretch/>
        </p:blipFill>
        <p:spPr bwMode="auto">
          <a:xfrm>
            <a:off x="3797300" y="1727200"/>
            <a:ext cx="1643741" cy="165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t="10990"/>
          <a:stretch/>
        </p:blipFill>
        <p:spPr bwMode="auto">
          <a:xfrm>
            <a:off x="6089650" y="1638300"/>
            <a:ext cx="2095500" cy="1941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CuadroTexto"/>
          <p:cNvSpPr txBox="1"/>
          <p:nvPr/>
        </p:nvSpPr>
        <p:spPr>
          <a:xfrm>
            <a:off x="1651000" y="3670300"/>
            <a:ext cx="1133580" cy="369332"/>
          </a:xfrm>
          <a:prstGeom prst="rect">
            <a:avLst/>
          </a:prstGeom>
          <a:noFill/>
        </p:spPr>
        <p:txBody>
          <a:bodyPr wrap="none" rtlCol="0">
            <a:spAutoFit/>
          </a:bodyPr>
          <a:lstStyle/>
          <a:p>
            <a:r>
              <a:rPr lang="es-ES" dirty="0" smtClean="0"/>
              <a:t>diamante</a:t>
            </a:r>
            <a:endParaRPr lang="es-ES" dirty="0"/>
          </a:p>
        </p:txBody>
      </p:sp>
      <p:sp>
        <p:nvSpPr>
          <p:cNvPr id="14" name="13 CuadroTexto"/>
          <p:cNvSpPr txBox="1"/>
          <p:nvPr/>
        </p:nvSpPr>
        <p:spPr>
          <a:xfrm>
            <a:off x="4216400" y="3683000"/>
            <a:ext cx="825162" cy="369332"/>
          </a:xfrm>
          <a:prstGeom prst="rect">
            <a:avLst/>
          </a:prstGeom>
          <a:noFill/>
        </p:spPr>
        <p:txBody>
          <a:bodyPr wrap="none" rtlCol="0">
            <a:spAutoFit/>
          </a:bodyPr>
          <a:lstStyle/>
          <a:p>
            <a:r>
              <a:rPr lang="es-ES" dirty="0" smtClean="0"/>
              <a:t>grafito</a:t>
            </a:r>
            <a:endParaRPr lang="es-ES" dirty="0"/>
          </a:p>
        </p:txBody>
      </p:sp>
      <p:sp>
        <p:nvSpPr>
          <p:cNvPr id="15" name="14 CuadroTexto"/>
          <p:cNvSpPr txBox="1"/>
          <p:nvPr/>
        </p:nvSpPr>
        <p:spPr>
          <a:xfrm>
            <a:off x="6667500" y="3632200"/>
            <a:ext cx="686406" cy="369332"/>
          </a:xfrm>
          <a:prstGeom prst="rect">
            <a:avLst/>
          </a:prstGeom>
          <a:noFill/>
        </p:spPr>
        <p:txBody>
          <a:bodyPr wrap="none" rtlCol="0">
            <a:spAutoFit/>
          </a:bodyPr>
          <a:lstStyle/>
          <a:p>
            <a:r>
              <a:rPr lang="es-ES" dirty="0" smtClean="0"/>
              <a:t>sílice</a:t>
            </a:r>
            <a:endParaRPr lang="es-ES" dirty="0"/>
          </a:p>
        </p:txBody>
      </p:sp>
      <p:pic>
        <p:nvPicPr>
          <p:cNvPr id="2052"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50950" y="4225925"/>
            <a:ext cx="1898650" cy="1721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49663" y="4143375"/>
            <a:ext cx="1925637" cy="1817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75400" y="4230688"/>
            <a:ext cx="1905000" cy="1495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15 CuadroTexto"/>
          <p:cNvSpPr txBox="1"/>
          <p:nvPr/>
        </p:nvSpPr>
        <p:spPr>
          <a:xfrm>
            <a:off x="1828800" y="381001"/>
            <a:ext cx="55372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3</a:t>
            </a:r>
            <a:r>
              <a:rPr lang="es-ES" b="1" dirty="0" smtClean="0">
                <a:solidFill>
                  <a:srgbClr val="C00000"/>
                </a:solidFill>
                <a:latin typeface="+mj-lt"/>
              </a:rPr>
              <a:t> Enlace covalente</a:t>
            </a:r>
            <a:endParaRPr lang="es-ES" b="1" dirty="0">
              <a:solidFill>
                <a:srgbClr val="C00000"/>
              </a:solidFill>
              <a:latin typeface="+mj-lt"/>
            </a:endParaRPr>
          </a:p>
        </p:txBody>
      </p:sp>
      <p:sp>
        <p:nvSpPr>
          <p:cNvPr id="17"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28</a:t>
            </a:fld>
            <a:endParaRPr lang="es-ES" dirty="0">
              <a:solidFill>
                <a:schemeClr val="accent6">
                  <a:lumMod val="50000"/>
                </a:schemeClr>
              </a:solidFill>
              <a:latin typeface="+mj-lt"/>
            </a:endParaRPr>
          </a:p>
        </p:txBody>
      </p:sp>
      <p:sp>
        <p:nvSpPr>
          <p:cNvPr id="19" name="18 CuadroTexto"/>
          <p:cNvSpPr txBox="1"/>
          <p:nvPr/>
        </p:nvSpPr>
        <p:spPr>
          <a:xfrm>
            <a:off x="1841500" y="109182"/>
            <a:ext cx="5499100" cy="284518"/>
          </a:xfrm>
          <a:prstGeom prst="rect">
            <a:avLst/>
          </a:prstGeom>
          <a:noFill/>
        </p:spPr>
        <p:txBody>
          <a:bodyPr wrap="square" lIns="0" tIns="0" rIns="0" bIns="0" rtlCol="0">
            <a:spAutoFit/>
          </a:bodyPr>
          <a:lstStyle/>
          <a:p>
            <a:pPr algn="ctr"/>
            <a:r>
              <a:rPr lang="es-ES" b="1" dirty="0" smtClean="0">
                <a:solidFill>
                  <a:schemeClr val="accent1">
                    <a:lumMod val="75000"/>
                  </a:schemeClr>
                </a:solidFill>
              </a:rPr>
              <a:t>VI. EL ENLACE QUÍMICO</a:t>
            </a:r>
            <a:endParaRPr lang="es-ES" b="1" dirty="0">
              <a:solidFill>
                <a:schemeClr val="accent1">
                  <a:lumMod val="75000"/>
                </a:schemeClr>
              </a:solidFill>
            </a:endParaRPr>
          </a:p>
        </p:txBody>
      </p:sp>
    </p:spTree>
    <p:extLst>
      <p:ext uri="{BB962C8B-B14F-4D97-AF65-F5344CB8AC3E}">
        <p14:creationId xmlns:p14="http://schemas.microsoft.com/office/powerpoint/2010/main" val="295324502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CuadroTexto"/>
          <p:cNvSpPr txBox="1"/>
          <p:nvPr/>
        </p:nvSpPr>
        <p:spPr>
          <a:xfrm>
            <a:off x="381000" y="863600"/>
            <a:ext cx="5499100" cy="369332"/>
          </a:xfrm>
          <a:prstGeom prst="rect">
            <a:avLst/>
          </a:prstGeom>
          <a:noFill/>
        </p:spPr>
        <p:txBody>
          <a:bodyPr wrap="square" rtlCol="0">
            <a:spAutoFit/>
          </a:bodyPr>
          <a:lstStyle/>
          <a:p>
            <a:r>
              <a:rPr lang="es-ES" b="1" dirty="0" smtClean="0">
                <a:solidFill>
                  <a:srgbClr val="C00000"/>
                </a:solidFill>
              </a:rPr>
              <a:t>4.1. </a:t>
            </a:r>
            <a:r>
              <a:rPr lang="es-ES" b="1" dirty="0" smtClean="0">
                <a:solidFill>
                  <a:srgbClr val="00B050"/>
                </a:solidFill>
              </a:rPr>
              <a:t>Fuerzas intermoleculares de Van der Waals</a:t>
            </a:r>
            <a:endParaRPr lang="es-ES" b="1" dirty="0">
              <a:solidFill>
                <a:srgbClr val="00B050"/>
              </a:solidFill>
            </a:endParaRPr>
          </a:p>
        </p:txBody>
      </p:sp>
      <p:sp>
        <p:nvSpPr>
          <p:cNvPr id="4" name="3 CuadroTexto"/>
          <p:cNvSpPr txBox="1"/>
          <p:nvPr/>
        </p:nvSpPr>
        <p:spPr>
          <a:xfrm>
            <a:off x="368300" y="1320800"/>
            <a:ext cx="1672253" cy="369332"/>
          </a:xfrm>
          <a:prstGeom prst="rect">
            <a:avLst/>
          </a:prstGeom>
          <a:noFill/>
        </p:spPr>
        <p:txBody>
          <a:bodyPr wrap="none" rtlCol="0">
            <a:spAutoFit/>
          </a:bodyPr>
          <a:lstStyle/>
          <a:p>
            <a:r>
              <a:rPr lang="es-ES" b="1" dirty="0" smtClean="0">
                <a:solidFill>
                  <a:srgbClr val="C00000"/>
                </a:solidFill>
              </a:rPr>
              <a:t>Dipolo-dipolo</a:t>
            </a:r>
            <a:endParaRPr lang="es-ES" b="1" dirty="0">
              <a:solidFill>
                <a:srgbClr val="C00000"/>
              </a:solidFill>
            </a:endParaRPr>
          </a:p>
        </p:txBody>
      </p:sp>
      <p:sp>
        <p:nvSpPr>
          <p:cNvPr id="5" name="4 CuadroTexto"/>
          <p:cNvSpPr txBox="1"/>
          <p:nvPr/>
        </p:nvSpPr>
        <p:spPr>
          <a:xfrm>
            <a:off x="381000" y="1854200"/>
            <a:ext cx="8369300" cy="1200329"/>
          </a:xfrm>
          <a:prstGeom prst="rect">
            <a:avLst/>
          </a:prstGeom>
          <a:noFill/>
        </p:spPr>
        <p:txBody>
          <a:bodyPr wrap="square" rtlCol="0">
            <a:spAutoFit/>
          </a:bodyPr>
          <a:lstStyle/>
          <a:p>
            <a:pPr marL="355600" indent="-355600" algn="just">
              <a:buFont typeface="Wingdings"/>
              <a:buChar char="F"/>
            </a:pPr>
            <a:r>
              <a:rPr lang="es-ES" dirty="0" smtClean="0">
                <a:sym typeface="Wingdings"/>
              </a:rPr>
              <a:t>Se dan en el caso de moléculas polares, los dipolos permanentes originan atracciones entre cargas de signo opuesto.</a:t>
            </a:r>
          </a:p>
          <a:p>
            <a:pPr marL="355600" indent="-355600" algn="just">
              <a:buFont typeface="Wingdings"/>
              <a:buChar char="F"/>
            </a:pPr>
            <a:endParaRPr lang="es-ES" dirty="0" smtClean="0">
              <a:sym typeface="Wingdings"/>
            </a:endParaRPr>
          </a:p>
          <a:p>
            <a:pPr marL="355600" indent="-355600" algn="just">
              <a:buFont typeface="Wingdings"/>
              <a:buChar char="F"/>
            </a:pPr>
            <a:r>
              <a:rPr lang="es-ES" dirty="0" smtClean="0">
                <a:sym typeface="Wingdings"/>
              </a:rPr>
              <a:t>Son más débiles que las existentes entre iones de signo opuesto.</a:t>
            </a:r>
            <a:endParaRPr lang="es-E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0024" y="3289299"/>
            <a:ext cx="3800475" cy="2785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8 CuadroTexto"/>
          <p:cNvSpPr txBox="1"/>
          <p:nvPr/>
        </p:nvSpPr>
        <p:spPr>
          <a:xfrm>
            <a:off x="1828800" y="381001"/>
            <a:ext cx="5537200" cy="307777"/>
          </a:xfrm>
          <a:prstGeom prst="rect">
            <a:avLst/>
          </a:prstGeom>
          <a:noFill/>
        </p:spPr>
        <p:txBody>
          <a:bodyPr wrap="square" lIns="0" tIns="0" rIns="0" bIns="0" rtlCol="0">
            <a:spAutoFit/>
          </a:bodyPr>
          <a:lstStyle/>
          <a:p>
            <a:pPr algn="ctr"/>
            <a:r>
              <a:rPr lang="es-ES" sz="2000" b="1" dirty="0">
                <a:solidFill>
                  <a:srgbClr val="00B050"/>
                </a:solidFill>
                <a:latin typeface="+mj-lt"/>
              </a:rPr>
              <a:t>4</a:t>
            </a:r>
            <a:r>
              <a:rPr lang="es-ES" b="1" dirty="0" smtClean="0">
                <a:solidFill>
                  <a:srgbClr val="C00000"/>
                </a:solidFill>
                <a:latin typeface="+mj-lt"/>
              </a:rPr>
              <a:t> </a:t>
            </a:r>
            <a:r>
              <a:rPr lang="es-ES" b="1" dirty="0">
                <a:solidFill>
                  <a:srgbClr val="C00000"/>
                </a:solidFill>
                <a:latin typeface="+mj-lt"/>
              </a:rPr>
              <a:t>F</a:t>
            </a:r>
            <a:r>
              <a:rPr lang="es-ES" b="1" dirty="0" smtClean="0">
                <a:solidFill>
                  <a:srgbClr val="C00000"/>
                </a:solidFill>
                <a:latin typeface="+mj-lt"/>
              </a:rPr>
              <a:t>uerzas intermoleculares</a:t>
            </a:r>
            <a:endParaRPr lang="es-ES" b="1" dirty="0">
              <a:solidFill>
                <a:srgbClr val="C00000"/>
              </a:solidFill>
              <a:latin typeface="+mj-lt"/>
            </a:endParaRPr>
          </a:p>
        </p:txBody>
      </p:sp>
      <p:sp>
        <p:nvSpPr>
          <p:cNvPr id="10"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29</a:t>
            </a:fld>
            <a:endParaRPr lang="es-ES" dirty="0">
              <a:solidFill>
                <a:schemeClr val="accent6">
                  <a:lumMod val="50000"/>
                </a:schemeClr>
              </a:solidFill>
              <a:latin typeface="+mj-lt"/>
            </a:endParaRPr>
          </a:p>
        </p:txBody>
      </p:sp>
      <p:sp>
        <p:nvSpPr>
          <p:cNvPr id="11" name="10 CuadroTexto"/>
          <p:cNvSpPr txBox="1"/>
          <p:nvPr/>
        </p:nvSpPr>
        <p:spPr>
          <a:xfrm>
            <a:off x="1841500" y="109182"/>
            <a:ext cx="5499100" cy="284518"/>
          </a:xfrm>
          <a:prstGeom prst="rect">
            <a:avLst/>
          </a:prstGeom>
          <a:noFill/>
        </p:spPr>
        <p:txBody>
          <a:bodyPr wrap="square" lIns="0" tIns="0" rIns="0" bIns="0" rtlCol="0">
            <a:spAutoFit/>
          </a:bodyPr>
          <a:lstStyle/>
          <a:p>
            <a:pPr algn="ctr"/>
            <a:r>
              <a:rPr lang="es-ES" b="1" dirty="0" smtClean="0">
                <a:solidFill>
                  <a:schemeClr val="accent1">
                    <a:lumMod val="75000"/>
                  </a:schemeClr>
                </a:solidFill>
              </a:rPr>
              <a:t>VI. EL ENLACE QUÍMICO</a:t>
            </a:r>
            <a:endParaRPr lang="es-ES" b="1" dirty="0">
              <a:solidFill>
                <a:schemeClr val="accent1">
                  <a:lumMod val="75000"/>
                </a:schemeClr>
              </a:solidFill>
            </a:endParaRPr>
          </a:p>
        </p:txBody>
      </p:sp>
    </p:spTree>
    <p:extLst>
      <p:ext uri="{BB962C8B-B14F-4D97-AF65-F5344CB8AC3E}">
        <p14:creationId xmlns:p14="http://schemas.microsoft.com/office/powerpoint/2010/main" val="329351573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CuadroTexto"/>
          <p:cNvSpPr txBox="1"/>
          <p:nvPr/>
        </p:nvSpPr>
        <p:spPr>
          <a:xfrm>
            <a:off x="342900" y="863600"/>
            <a:ext cx="5499100" cy="369332"/>
          </a:xfrm>
          <a:prstGeom prst="rect">
            <a:avLst/>
          </a:prstGeom>
          <a:noFill/>
        </p:spPr>
        <p:txBody>
          <a:bodyPr wrap="square" rtlCol="0">
            <a:spAutoFit/>
          </a:bodyPr>
          <a:lstStyle/>
          <a:p>
            <a:r>
              <a:rPr lang="es-ES" b="1" dirty="0" smtClean="0">
                <a:solidFill>
                  <a:srgbClr val="C00000"/>
                </a:solidFill>
              </a:rPr>
              <a:t>4.1. </a:t>
            </a:r>
            <a:r>
              <a:rPr lang="es-ES" b="1" dirty="0" smtClean="0">
                <a:solidFill>
                  <a:srgbClr val="00B050"/>
                </a:solidFill>
              </a:rPr>
              <a:t>Fuerzas intermoleculares de Van der Waals</a:t>
            </a:r>
            <a:endParaRPr lang="es-ES" b="1" dirty="0">
              <a:solidFill>
                <a:srgbClr val="00B050"/>
              </a:solidFill>
            </a:endParaRPr>
          </a:p>
        </p:txBody>
      </p:sp>
      <p:sp>
        <p:nvSpPr>
          <p:cNvPr id="4" name="3 CuadroTexto"/>
          <p:cNvSpPr txBox="1"/>
          <p:nvPr/>
        </p:nvSpPr>
        <p:spPr>
          <a:xfrm>
            <a:off x="355600" y="1295400"/>
            <a:ext cx="1633781" cy="369332"/>
          </a:xfrm>
          <a:prstGeom prst="rect">
            <a:avLst/>
          </a:prstGeom>
          <a:noFill/>
        </p:spPr>
        <p:txBody>
          <a:bodyPr wrap="none" rtlCol="0">
            <a:spAutoFit/>
          </a:bodyPr>
          <a:lstStyle/>
          <a:p>
            <a:r>
              <a:rPr lang="es-ES" b="1" dirty="0" smtClean="0">
                <a:solidFill>
                  <a:srgbClr val="C00000"/>
                </a:solidFill>
              </a:rPr>
              <a:t>De inducción</a:t>
            </a:r>
            <a:endParaRPr lang="es-ES" b="1" dirty="0">
              <a:solidFill>
                <a:srgbClr val="C00000"/>
              </a:solidFill>
            </a:endParaRPr>
          </a:p>
        </p:txBody>
      </p:sp>
      <p:sp>
        <p:nvSpPr>
          <p:cNvPr id="5" name="4 CuadroTexto"/>
          <p:cNvSpPr txBox="1"/>
          <p:nvPr/>
        </p:nvSpPr>
        <p:spPr>
          <a:xfrm>
            <a:off x="317500" y="1739900"/>
            <a:ext cx="8318500" cy="2031325"/>
          </a:xfrm>
          <a:prstGeom prst="rect">
            <a:avLst/>
          </a:prstGeom>
          <a:noFill/>
        </p:spPr>
        <p:txBody>
          <a:bodyPr wrap="square" rtlCol="0">
            <a:spAutoFit/>
          </a:bodyPr>
          <a:lstStyle/>
          <a:p>
            <a:pPr marL="355600" indent="-355600" algn="just">
              <a:buFont typeface="Wingdings"/>
              <a:buChar char="F"/>
            </a:pPr>
            <a:r>
              <a:rPr lang="es-ES" dirty="0" smtClean="0">
                <a:sym typeface="Wingdings"/>
              </a:rPr>
              <a:t>Se dan en todo tipo de moléculas, polares o apolares, y se deben a la formación de dipolos instantáneos que son inducidos por la asimetría eléctrica en un momento dado.</a:t>
            </a:r>
          </a:p>
          <a:p>
            <a:pPr marL="355600" indent="-355600" algn="just">
              <a:buFont typeface="Wingdings"/>
              <a:buChar char="F"/>
            </a:pPr>
            <a:endParaRPr lang="es-ES" dirty="0" smtClean="0">
              <a:sym typeface="Wingdings"/>
            </a:endParaRPr>
          </a:p>
          <a:p>
            <a:pPr marL="355600" indent="-355600" algn="just">
              <a:buFont typeface="Wingdings"/>
              <a:buChar char="F"/>
            </a:pPr>
            <a:r>
              <a:rPr lang="es-ES" dirty="0" smtClean="0">
                <a:sym typeface="Wingdings"/>
              </a:rPr>
              <a:t>La debilidad de estas fuerzas explica que sustancias formadas por moléculas apolares, como el oxígeno, puedan pasar al estado líquido, incluso al sólido, si se enfrían los suficiente.</a:t>
            </a:r>
            <a:endParaRPr lang="es-ES" dirty="0"/>
          </a:p>
        </p:txBody>
      </p:sp>
      <p:pic>
        <p:nvPicPr>
          <p:cNvPr id="9" name="Picture 2"/>
          <p:cNvPicPr>
            <a:picLocks noChangeAspect="1" noChangeArrowheads="1"/>
          </p:cNvPicPr>
          <p:nvPr/>
        </p:nvPicPr>
        <p:blipFill>
          <a:blip r:embed="rId3">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2638" y="3863975"/>
            <a:ext cx="1323975" cy="1323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
          <p:cNvPicPr>
            <a:picLocks noChangeAspect="1" noChangeArrowheads="1"/>
          </p:cNvPicPr>
          <p:nvPr/>
        </p:nvPicPr>
        <p:blipFill>
          <a:blip r:embed="rId3">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995738" y="3876675"/>
            <a:ext cx="1871662" cy="1323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
          <p:cNvPicPr>
            <a:picLocks noChangeAspect="1" noChangeArrowheads="1"/>
          </p:cNvPicPr>
          <p:nvPr/>
        </p:nvPicPr>
        <p:blipFill>
          <a:blip r:embed="rId3">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761038" y="3876675"/>
            <a:ext cx="1871662" cy="1323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CuadroTexto"/>
          <p:cNvSpPr txBox="1"/>
          <p:nvPr/>
        </p:nvSpPr>
        <p:spPr>
          <a:xfrm>
            <a:off x="1943100" y="5295900"/>
            <a:ext cx="1426994" cy="307777"/>
          </a:xfrm>
          <a:prstGeom prst="rect">
            <a:avLst/>
          </a:prstGeom>
          <a:noFill/>
        </p:spPr>
        <p:txBody>
          <a:bodyPr wrap="none" rtlCol="0">
            <a:spAutoFit/>
          </a:bodyPr>
          <a:lstStyle/>
          <a:p>
            <a:r>
              <a:rPr lang="es-ES" sz="1400" dirty="0"/>
              <a:t>m</a:t>
            </a:r>
            <a:r>
              <a:rPr lang="es-ES" sz="1400" dirty="0" smtClean="0"/>
              <a:t>olécula apolar</a:t>
            </a:r>
            <a:endParaRPr lang="es-ES" sz="1400" dirty="0"/>
          </a:p>
        </p:txBody>
      </p:sp>
      <p:sp>
        <p:nvSpPr>
          <p:cNvPr id="14" name="13 CuadroTexto"/>
          <p:cNvSpPr txBox="1"/>
          <p:nvPr/>
        </p:nvSpPr>
        <p:spPr>
          <a:xfrm>
            <a:off x="3962400" y="5334000"/>
            <a:ext cx="3860800" cy="738664"/>
          </a:xfrm>
          <a:prstGeom prst="rect">
            <a:avLst/>
          </a:prstGeom>
          <a:noFill/>
        </p:spPr>
        <p:txBody>
          <a:bodyPr wrap="square" rtlCol="0">
            <a:spAutoFit/>
          </a:bodyPr>
          <a:lstStyle/>
          <a:p>
            <a:pPr algn="just"/>
            <a:r>
              <a:rPr lang="es-ES" sz="1400" dirty="0"/>
              <a:t>m</a:t>
            </a:r>
            <a:r>
              <a:rPr lang="es-ES" sz="1400" dirty="0" smtClean="0"/>
              <a:t>olécula apolar, que en un cierto instante, presenta una distribución de carga asimétrica e induce un dipolo en la molécula vecina</a:t>
            </a:r>
            <a:endParaRPr lang="es-ES" sz="1400" dirty="0"/>
          </a:p>
        </p:txBody>
      </p:sp>
      <mc:AlternateContent xmlns:mc="http://schemas.openxmlformats.org/markup-compatibility/2006" xmlns:a14="http://schemas.microsoft.com/office/drawing/2010/main">
        <mc:Choice Requires="a14">
          <p:sp>
            <p:nvSpPr>
              <p:cNvPr id="15" name="14 CuadroTexto"/>
              <p:cNvSpPr txBox="1"/>
              <p:nvPr/>
            </p:nvSpPr>
            <p:spPr>
              <a:xfrm>
                <a:off x="5178425" y="4352925"/>
                <a:ext cx="51071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s-ES" i="1" smtClean="0">
                              <a:latin typeface="Cambria Math" panose="02040503050406030204" pitchFamily="18" charset="0"/>
                            </a:rPr>
                          </m:ctrlPr>
                        </m:sSupPr>
                        <m:e>
                          <m:r>
                            <a:rPr lang="es-ES" i="1" smtClean="0">
                              <a:latin typeface="Cambria Math"/>
                              <a:ea typeface="Cambria Math"/>
                            </a:rPr>
                            <m:t>𝛿</m:t>
                          </m:r>
                        </m:e>
                        <m:sup>
                          <m:r>
                            <a:rPr lang="es-ES" b="0" i="1" smtClean="0">
                              <a:latin typeface="Cambria Math"/>
                            </a:rPr>
                            <m:t>+</m:t>
                          </m:r>
                        </m:sup>
                      </m:sSup>
                    </m:oMath>
                  </m:oMathPara>
                </a14:m>
                <a:endParaRPr lang="es-ES" dirty="0"/>
              </a:p>
            </p:txBody>
          </p:sp>
        </mc:Choice>
        <mc:Fallback xmlns="">
          <p:sp>
            <p:nvSpPr>
              <p:cNvPr id="15" name="14 CuadroTexto"/>
              <p:cNvSpPr txBox="1">
                <a:spLocks noRot="1" noChangeAspect="1" noMove="1" noResize="1" noEditPoints="1" noAdjustHandles="1" noChangeArrowheads="1" noChangeShapeType="1" noTextEdit="1"/>
              </p:cNvSpPr>
              <p:nvPr/>
            </p:nvSpPr>
            <p:spPr>
              <a:xfrm>
                <a:off x="5178425" y="4352925"/>
                <a:ext cx="510716" cy="369332"/>
              </a:xfrm>
              <a:prstGeom prst="rect">
                <a:avLst/>
              </a:prstGeom>
              <a:blipFill rotWithShape="1">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6" name="15 CuadroTexto"/>
              <p:cNvSpPr txBox="1"/>
              <p:nvPr/>
            </p:nvSpPr>
            <p:spPr>
              <a:xfrm>
                <a:off x="4191000" y="4365625"/>
                <a:ext cx="51071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s-ES" i="1" smtClean="0">
                              <a:latin typeface="Cambria Math" panose="02040503050406030204" pitchFamily="18" charset="0"/>
                            </a:rPr>
                          </m:ctrlPr>
                        </m:sSupPr>
                        <m:e>
                          <m:r>
                            <a:rPr lang="es-ES" i="1" smtClean="0">
                              <a:latin typeface="Cambria Math"/>
                              <a:ea typeface="Cambria Math"/>
                            </a:rPr>
                            <m:t>𝛿</m:t>
                          </m:r>
                        </m:e>
                        <m:sup>
                          <m:r>
                            <a:rPr lang="es-ES" b="0" i="1" smtClean="0">
                              <a:latin typeface="Cambria Math"/>
                            </a:rPr>
                            <m:t>−</m:t>
                          </m:r>
                        </m:sup>
                      </m:sSup>
                    </m:oMath>
                  </m:oMathPara>
                </a14:m>
                <a:endParaRPr lang="es-ES" dirty="0"/>
              </a:p>
            </p:txBody>
          </p:sp>
        </mc:Choice>
        <mc:Fallback xmlns="">
          <p:sp>
            <p:nvSpPr>
              <p:cNvPr id="16" name="15 CuadroTexto"/>
              <p:cNvSpPr txBox="1">
                <a:spLocks noRot="1" noChangeAspect="1" noMove="1" noResize="1" noEditPoints="1" noAdjustHandles="1" noChangeArrowheads="1" noChangeShapeType="1" noTextEdit="1"/>
              </p:cNvSpPr>
              <p:nvPr/>
            </p:nvSpPr>
            <p:spPr>
              <a:xfrm>
                <a:off x="4191000" y="4365625"/>
                <a:ext cx="510716" cy="369332"/>
              </a:xfrm>
              <a:prstGeom prst="rect">
                <a:avLst/>
              </a:prstGeom>
              <a:blipFill rotWithShape="1">
                <a:blip r:embed="rId5"/>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7" name="16 CuadroTexto"/>
              <p:cNvSpPr txBox="1"/>
              <p:nvPr/>
            </p:nvSpPr>
            <p:spPr>
              <a:xfrm>
                <a:off x="6956425" y="4327525"/>
                <a:ext cx="51071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s-ES" i="1" smtClean="0">
                              <a:latin typeface="Cambria Math" panose="02040503050406030204" pitchFamily="18" charset="0"/>
                            </a:rPr>
                          </m:ctrlPr>
                        </m:sSupPr>
                        <m:e>
                          <m:r>
                            <a:rPr lang="es-ES" i="1" smtClean="0">
                              <a:latin typeface="Cambria Math"/>
                              <a:ea typeface="Cambria Math"/>
                            </a:rPr>
                            <m:t>𝛿</m:t>
                          </m:r>
                        </m:e>
                        <m:sup>
                          <m:r>
                            <a:rPr lang="es-ES" b="0" i="1" smtClean="0">
                              <a:latin typeface="Cambria Math"/>
                            </a:rPr>
                            <m:t>+</m:t>
                          </m:r>
                        </m:sup>
                      </m:sSup>
                    </m:oMath>
                  </m:oMathPara>
                </a14:m>
                <a:endParaRPr lang="es-ES" dirty="0"/>
              </a:p>
            </p:txBody>
          </p:sp>
        </mc:Choice>
        <mc:Fallback xmlns="">
          <p:sp>
            <p:nvSpPr>
              <p:cNvPr id="17" name="16 CuadroTexto"/>
              <p:cNvSpPr txBox="1">
                <a:spLocks noRot="1" noChangeAspect="1" noMove="1" noResize="1" noEditPoints="1" noAdjustHandles="1" noChangeArrowheads="1" noChangeShapeType="1" noTextEdit="1"/>
              </p:cNvSpPr>
              <p:nvPr/>
            </p:nvSpPr>
            <p:spPr>
              <a:xfrm>
                <a:off x="6956425" y="4327525"/>
                <a:ext cx="510716" cy="369332"/>
              </a:xfrm>
              <a:prstGeom prst="rect">
                <a:avLst/>
              </a:prstGeom>
              <a:blipFill rotWithShape="1">
                <a:blip r:embed="rId6"/>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9" name="18 CuadroTexto"/>
              <p:cNvSpPr txBox="1"/>
              <p:nvPr/>
            </p:nvSpPr>
            <p:spPr>
              <a:xfrm>
                <a:off x="5943600" y="4340225"/>
                <a:ext cx="51071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s-ES" i="1" smtClean="0">
                              <a:latin typeface="Cambria Math" panose="02040503050406030204" pitchFamily="18" charset="0"/>
                            </a:rPr>
                          </m:ctrlPr>
                        </m:sSupPr>
                        <m:e>
                          <m:r>
                            <a:rPr lang="es-ES" i="1" smtClean="0">
                              <a:latin typeface="Cambria Math"/>
                              <a:ea typeface="Cambria Math"/>
                            </a:rPr>
                            <m:t>𝛿</m:t>
                          </m:r>
                        </m:e>
                        <m:sup>
                          <m:r>
                            <a:rPr lang="es-ES" b="0" i="1" smtClean="0">
                              <a:latin typeface="Cambria Math"/>
                            </a:rPr>
                            <m:t>−</m:t>
                          </m:r>
                        </m:sup>
                      </m:sSup>
                    </m:oMath>
                  </m:oMathPara>
                </a14:m>
                <a:endParaRPr lang="es-ES" dirty="0"/>
              </a:p>
            </p:txBody>
          </p:sp>
        </mc:Choice>
        <mc:Fallback xmlns="">
          <p:sp>
            <p:nvSpPr>
              <p:cNvPr id="19" name="18 CuadroTexto"/>
              <p:cNvSpPr txBox="1">
                <a:spLocks noRot="1" noChangeAspect="1" noMove="1" noResize="1" noEditPoints="1" noAdjustHandles="1" noChangeArrowheads="1" noChangeShapeType="1" noTextEdit="1"/>
              </p:cNvSpPr>
              <p:nvPr/>
            </p:nvSpPr>
            <p:spPr>
              <a:xfrm>
                <a:off x="5943600" y="4340225"/>
                <a:ext cx="510716" cy="369332"/>
              </a:xfrm>
              <a:prstGeom prst="rect">
                <a:avLst/>
              </a:prstGeom>
              <a:blipFill rotWithShape="1">
                <a:blip r:embed="rId7"/>
                <a:stretch>
                  <a:fillRect/>
                </a:stretch>
              </a:blipFill>
            </p:spPr>
            <p:txBody>
              <a:bodyPr/>
              <a:lstStyle/>
              <a:p>
                <a:r>
                  <a:rPr lang="es-ES">
                    <a:noFill/>
                  </a:rPr>
                  <a:t> </a:t>
                </a:r>
              </a:p>
            </p:txBody>
          </p:sp>
        </mc:Fallback>
      </mc:AlternateContent>
      <p:sp>
        <p:nvSpPr>
          <p:cNvPr id="20" name="19 CuadroTexto"/>
          <p:cNvSpPr txBox="1"/>
          <p:nvPr/>
        </p:nvSpPr>
        <p:spPr>
          <a:xfrm>
            <a:off x="2574925" y="4200525"/>
            <a:ext cx="319318" cy="646331"/>
          </a:xfrm>
          <a:prstGeom prst="rect">
            <a:avLst/>
          </a:prstGeom>
          <a:noFill/>
        </p:spPr>
        <p:txBody>
          <a:bodyPr wrap="none" rtlCol="0">
            <a:spAutoFit/>
          </a:bodyPr>
          <a:lstStyle/>
          <a:p>
            <a:r>
              <a:rPr lang="es-ES" dirty="0" smtClean="0"/>
              <a:t>+</a:t>
            </a:r>
          </a:p>
          <a:p>
            <a:r>
              <a:rPr lang="es-ES" dirty="0" smtClean="0"/>
              <a:t>--</a:t>
            </a:r>
            <a:endParaRPr lang="es-ES" dirty="0"/>
          </a:p>
        </p:txBody>
      </p:sp>
      <p:cxnSp>
        <p:nvCxnSpPr>
          <p:cNvPr id="22" name="21 Conector recto de flecha"/>
          <p:cNvCxnSpPr/>
          <p:nvPr/>
        </p:nvCxnSpPr>
        <p:spPr>
          <a:xfrm>
            <a:off x="3400425" y="4530725"/>
            <a:ext cx="561975" cy="0"/>
          </a:xfrm>
          <a:prstGeom prst="straightConnector1">
            <a:avLst/>
          </a:prstGeom>
          <a:ln w="28575">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1" name="20 CuadroTexto"/>
          <p:cNvSpPr txBox="1"/>
          <p:nvPr/>
        </p:nvSpPr>
        <p:spPr>
          <a:xfrm>
            <a:off x="1828800" y="381001"/>
            <a:ext cx="5537200" cy="307777"/>
          </a:xfrm>
          <a:prstGeom prst="rect">
            <a:avLst/>
          </a:prstGeom>
          <a:noFill/>
        </p:spPr>
        <p:txBody>
          <a:bodyPr wrap="square" lIns="0" tIns="0" rIns="0" bIns="0" rtlCol="0">
            <a:spAutoFit/>
          </a:bodyPr>
          <a:lstStyle/>
          <a:p>
            <a:pPr algn="ctr"/>
            <a:r>
              <a:rPr lang="es-ES" sz="2000" b="1" dirty="0">
                <a:solidFill>
                  <a:srgbClr val="00B050"/>
                </a:solidFill>
                <a:latin typeface="+mj-lt"/>
              </a:rPr>
              <a:t>4</a:t>
            </a:r>
            <a:r>
              <a:rPr lang="es-ES" b="1" dirty="0" smtClean="0">
                <a:solidFill>
                  <a:srgbClr val="C00000"/>
                </a:solidFill>
                <a:latin typeface="+mj-lt"/>
              </a:rPr>
              <a:t> </a:t>
            </a:r>
            <a:r>
              <a:rPr lang="es-ES" b="1" dirty="0">
                <a:solidFill>
                  <a:srgbClr val="C00000"/>
                </a:solidFill>
                <a:latin typeface="+mj-lt"/>
              </a:rPr>
              <a:t>F</a:t>
            </a:r>
            <a:r>
              <a:rPr lang="es-ES" b="1" dirty="0" smtClean="0">
                <a:solidFill>
                  <a:srgbClr val="C00000"/>
                </a:solidFill>
                <a:latin typeface="+mj-lt"/>
              </a:rPr>
              <a:t>uerzas intermoleculares</a:t>
            </a:r>
            <a:endParaRPr lang="es-ES" b="1" dirty="0">
              <a:solidFill>
                <a:srgbClr val="C00000"/>
              </a:solidFill>
              <a:latin typeface="+mj-lt"/>
            </a:endParaRPr>
          </a:p>
        </p:txBody>
      </p:sp>
      <p:sp>
        <p:nvSpPr>
          <p:cNvPr id="23"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30</a:t>
            </a:fld>
            <a:endParaRPr lang="es-ES" dirty="0">
              <a:solidFill>
                <a:schemeClr val="accent6">
                  <a:lumMod val="50000"/>
                </a:schemeClr>
              </a:solidFill>
              <a:latin typeface="+mj-lt"/>
            </a:endParaRPr>
          </a:p>
        </p:txBody>
      </p:sp>
      <p:sp>
        <p:nvSpPr>
          <p:cNvPr id="24" name="23 CuadroTexto"/>
          <p:cNvSpPr txBox="1"/>
          <p:nvPr/>
        </p:nvSpPr>
        <p:spPr>
          <a:xfrm>
            <a:off x="1841500" y="109182"/>
            <a:ext cx="5499100" cy="284518"/>
          </a:xfrm>
          <a:prstGeom prst="rect">
            <a:avLst/>
          </a:prstGeom>
          <a:noFill/>
        </p:spPr>
        <p:txBody>
          <a:bodyPr wrap="square" lIns="0" tIns="0" rIns="0" bIns="0" rtlCol="0">
            <a:spAutoFit/>
          </a:bodyPr>
          <a:lstStyle/>
          <a:p>
            <a:pPr algn="ctr"/>
            <a:r>
              <a:rPr lang="es-ES" b="1" dirty="0" smtClean="0">
                <a:solidFill>
                  <a:schemeClr val="accent1">
                    <a:lumMod val="75000"/>
                  </a:schemeClr>
                </a:solidFill>
              </a:rPr>
              <a:t>VI. EL ENLACE QUÍMICO</a:t>
            </a:r>
            <a:endParaRPr lang="es-ES" b="1" dirty="0">
              <a:solidFill>
                <a:schemeClr val="accent1">
                  <a:lumMod val="75000"/>
                </a:schemeClr>
              </a:solidFill>
            </a:endParaRPr>
          </a:p>
        </p:txBody>
      </p:sp>
    </p:spTree>
    <p:extLst>
      <p:ext uri="{BB962C8B-B14F-4D97-AF65-F5344CB8AC3E}">
        <p14:creationId xmlns:p14="http://schemas.microsoft.com/office/powerpoint/2010/main" val="252618843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CuadroTexto"/>
          <p:cNvSpPr txBox="1"/>
          <p:nvPr/>
        </p:nvSpPr>
        <p:spPr>
          <a:xfrm>
            <a:off x="381000" y="850900"/>
            <a:ext cx="3327400" cy="369332"/>
          </a:xfrm>
          <a:prstGeom prst="rect">
            <a:avLst/>
          </a:prstGeom>
          <a:noFill/>
        </p:spPr>
        <p:txBody>
          <a:bodyPr wrap="square" rtlCol="0">
            <a:spAutoFit/>
          </a:bodyPr>
          <a:lstStyle/>
          <a:p>
            <a:r>
              <a:rPr lang="es-ES" b="1" dirty="0" smtClean="0">
                <a:solidFill>
                  <a:srgbClr val="C00000"/>
                </a:solidFill>
              </a:rPr>
              <a:t>4.2. </a:t>
            </a:r>
            <a:r>
              <a:rPr lang="es-ES" b="1" dirty="0" smtClean="0">
                <a:solidFill>
                  <a:srgbClr val="00B050"/>
                </a:solidFill>
              </a:rPr>
              <a:t>Enlace de hidrógeno</a:t>
            </a:r>
            <a:endParaRPr lang="es-ES" b="1" dirty="0">
              <a:solidFill>
                <a:srgbClr val="00B050"/>
              </a:solidFill>
            </a:endParaRPr>
          </a:p>
        </p:txBody>
      </p:sp>
      <p:sp>
        <p:nvSpPr>
          <p:cNvPr id="5" name="4 CuadroTexto"/>
          <p:cNvSpPr txBox="1"/>
          <p:nvPr/>
        </p:nvSpPr>
        <p:spPr>
          <a:xfrm>
            <a:off x="355600" y="1409700"/>
            <a:ext cx="8280400" cy="923330"/>
          </a:xfrm>
          <a:prstGeom prst="rect">
            <a:avLst/>
          </a:prstGeom>
          <a:noFill/>
        </p:spPr>
        <p:txBody>
          <a:bodyPr wrap="square" rtlCol="0">
            <a:spAutoFit/>
          </a:bodyPr>
          <a:lstStyle/>
          <a:p>
            <a:pPr marL="355600" indent="-355600" algn="just">
              <a:buFont typeface="Wingdings"/>
              <a:buChar char="F"/>
            </a:pPr>
            <a:r>
              <a:rPr lang="es-ES" dirty="0" smtClean="0">
                <a:sym typeface="Wingdings"/>
              </a:rPr>
              <a:t>Es un caso de interacción dipolo-dipolo  de mayor intensidad.</a:t>
            </a:r>
          </a:p>
          <a:p>
            <a:pPr marL="355600" indent="-355600" algn="just">
              <a:buFont typeface="Wingdings"/>
              <a:buChar char="F"/>
            </a:pPr>
            <a:r>
              <a:rPr lang="es-ES" dirty="0" smtClean="0">
                <a:sym typeface="Wingdings"/>
              </a:rPr>
              <a:t>Se forma entre moléculas covalentes polares que tienen hidrógeno unido a un elemento muy electronegativo (F, O, N).</a:t>
            </a:r>
            <a:endParaRPr lang="es-ES" dirty="0">
              <a:sym typeface="Wingdings"/>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6638" y="2451100"/>
            <a:ext cx="3509962" cy="3494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4" name="3 Tabla"/>
          <p:cNvGraphicFramePr>
            <a:graphicFrameLocks noGrp="1"/>
          </p:cNvGraphicFramePr>
          <p:nvPr>
            <p:extLst>
              <p:ext uri="{D42A27DB-BD31-4B8C-83A1-F6EECF244321}">
                <p14:modId xmlns:p14="http://schemas.microsoft.com/office/powerpoint/2010/main" val="1033144277"/>
              </p:ext>
            </p:extLst>
          </p:nvPr>
        </p:nvGraphicFramePr>
        <p:xfrm>
          <a:off x="5194300" y="2527300"/>
          <a:ext cx="3238500" cy="2062480"/>
        </p:xfrm>
        <a:graphic>
          <a:graphicData uri="http://schemas.openxmlformats.org/drawingml/2006/table">
            <a:tbl>
              <a:tblPr firstRow="1" bandRow="1">
                <a:tableStyleId>{93296810-A885-4BE3-A3E7-6D5BEEA58F35}</a:tableStyleId>
              </a:tblPr>
              <a:tblGrid>
                <a:gridCol w="1619250"/>
                <a:gridCol w="1619250"/>
              </a:tblGrid>
              <a:tr h="370840">
                <a:tc>
                  <a:txBody>
                    <a:bodyPr/>
                    <a:lstStyle/>
                    <a:p>
                      <a:pPr algn="ctr"/>
                      <a:r>
                        <a:rPr lang="es-ES" sz="1600" dirty="0" smtClean="0"/>
                        <a:t>Hidruros</a:t>
                      </a:r>
                      <a:endParaRPr lang="es-ES" sz="1600" dirty="0"/>
                    </a:p>
                  </a:txBody>
                  <a:tcPr/>
                </a:tc>
                <a:tc>
                  <a:txBody>
                    <a:bodyPr/>
                    <a:lstStyle/>
                    <a:p>
                      <a:pPr algn="ctr"/>
                      <a:r>
                        <a:rPr lang="es-ES" sz="1600" dirty="0" smtClean="0"/>
                        <a:t>Punto de ebullición (ºC)</a:t>
                      </a:r>
                      <a:endParaRPr lang="es-ES" sz="1600" dirty="0"/>
                    </a:p>
                  </a:txBody>
                  <a:tcPr/>
                </a:tc>
              </a:tr>
              <a:tr h="370840">
                <a:tc>
                  <a:txBody>
                    <a:bodyPr/>
                    <a:lstStyle/>
                    <a:p>
                      <a:r>
                        <a:rPr lang="es-ES" sz="1600" dirty="0" smtClean="0"/>
                        <a:t>H</a:t>
                      </a:r>
                      <a:r>
                        <a:rPr lang="es-ES" sz="1600" baseline="-25000" dirty="0" smtClean="0"/>
                        <a:t>2</a:t>
                      </a:r>
                      <a:r>
                        <a:rPr lang="es-ES" sz="1600" dirty="0" smtClean="0"/>
                        <a:t>O</a:t>
                      </a:r>
                      <a:endParaRPr lang="es-ES" sz="1600" dirty="0"/>
                    </a:p>
                  </a:txBody>
                  <a:tcPr/>
                </a:tc>
                <a:tc>
                  <a:txBody>
                    <a:bodyPr/>
                    <a:lstStyle/>
                    <a:p>
                      <a:pPr algn="ctr"/>
                      <a:r>
                        <a:rPr lang="es-ES" sz="1600" dirty="0" smtClean="0"/>
                        <a:t>100</a:t>
                      </a:r>
                      <a:endParaRPr lang="es-ES" sz="1600" dirty="0"/>
                    </a:p>
                  </a:txBody>
                  <a:tcPr/>
                </a:tc>
              </a:tr>
              <a:tr h="370840">
                <a:tc>
                  <a:txBody>
                    <a:bodyPr/>
                    <a:lstStyle/>
                    <a:p>
                      <a:r>
                        <a:rPr lang="es-ES" sz="1600" dirty="0" smtClean="0"/>
                        <a:t>H</a:t>
                      </a:r>
                      <a:r>
                        <a:rPr lang="es-ES" sz="1600" baseline="-25000" dirty="0" smtClean="0"/>
                        <a:t>2</a:t>
                      </a:r>
                      <a:r>
                        <a:rPr lang="es-ES" sz="1600" dirty="0" smtClean="0"/>
                        <a:t>S</a:t>
                      </a:r>
                      <a:endParaRPr lang="es-ES" sz="1600" dirty="0"/>
                    </a:p>
                  </a:txBody>
                  <a:tcPr/>
                </a:tc>
                <a:tc>
                  <a:txBody>
                    <a:bodyPr/>
                    <a:lstStyle/>
                    <a:p>
                      <a:pPr algn="ctr"/>
                      <a:r>
                        <a:rPr lang="es-ES" sz="1600" dirty="0" smtClean="0"/>
                        <a:t>-60,1</a:t>
                      </a:r>
                      <a:endParaRPr lang="es-ES" sz="1600" dirty="0"/>
                    </a:p>
                  </a:txBody>
                  <a:tcPr/>
                </a:tc>
              </a:tr>
              <a:tr h="370840">
                <a:tc>
                  <a:txBody>
                    <a:bodyPr/>
                    <a:lstStyle/>
                    <a:p>
                      <a:r>
                        <a:rPr lang="es-ES" sz="1600" dirty="0" smtClean="0"/>
                        <a:t>H</a:t>
                      </a:r>
                      <a:r>
                        <a:rPr lang="es-ES" sz="1600" baseline="-25000" dirty="0" smtClean="0"/>
                        <a:t>2</a:t>
                      </a:r>
                      <a:r>
                        <a:rPr lang="es-ES" sz="1600" dirty="0" smtClean="0"/>
                        <a:t>Se</a:t>
                      </a:r>
                      <a:endParaRPr lang="es-ES" sz="1600" dirty="0"/>
                    </a:p>
                  </a:txBody>
                  <a:tcPr/>
                </a:tc>
                <a:tc>
                  <a:txBody>
                    <a:bodyPr/>
                    <a:lstStyle/>
                    <a:p>
                      <a:pPr algn="ctr"/>
                      <a:r>
                        <a:rPr lang="es-ES" sz="1600" dirty="0" smtClean="0"/>
                        <a:t>-42</a:t>
                      </a:r>
                      <a:endParaRPr lang="es-ES" sz="1600" dirty="0"/>
                    </a:p>
                  </a:txBody>
                  <a:tcPr/>
                </a:tc>
              </a:tr>
              <a:tr h="370840">
                <a:tc>
                  <a:txBody>
                    <a:bodyPr/>
                    <a:lstStyle/>
                    <a:p>
                      <a:r>
                        <a:rPr lang="es-ES" sz="1600" dirty="0" smtClean="0"/>
                        <a:t>H</a:t>
                      </a:r>
                      <a:r>
                        <a:rPr lang="es-ES" sz="1600" baseline="-25000" dirty="0" smtClean="0"/>
                        <a:t>2</a:t>
                      </a:r>
                      <a:r>
                        <a:rPr lang="es-ES" sz="1600" dirty="0" smtClean="0"/>
                        <a:t>Te</a:t>
                      </a:r>
                      <a:endParaRPr lang="es-ES" sz="1600" dirty="0"/>
                    </a:p>
                  </a:txBody>
                  <a:tcPr/>
                </a:tc>
                <a:tc>
                  <a:txBody>
                    <a:bodyPr/>
                    <a:lstStyle/>
                    <a:p>
                      <a:pPr algn="ctr"/>
                      <a:r>
                        <a:rPr lang="es-ES" sz="1600" dirty="0" smtClean="0"/>
                        <a:t>-1,8</a:t>
                      </a:r>
                      <a:endParaRPr lang="es-ES" sz="1600" dirty="0"/>
                    </a:p>
                  </a:txBody>
                  <a:tcPr/>
                </a:tc>
              </a:tr>
            </a:tbl>
          </a:graphicData>
        </a:graphic>
      </p:graphicFrame>
      <p:sp>
        <p:nvSpPr>
          <p:cNvPr id="6" name="5 CuadroTexto"/>
          <p:cNvSpPr txBox="1"/>
          <p:nvPr/>
        </p:nvSpPr>
        <p:spPr>
          <a:xfrm>
            <a:off x="5016500" y="4914900"/>
            <a:ext cx="3467100" cy="1200329"/>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algn="just"/>
            <a:r>
              <a:rPr lang="es-ES" dirty="0" smtClean="0"/>
              <a:t>Las moléculas de H</a:t>
            </a:r>
            <a:r>
              <a:rPr lang="es-ES" baseline="-25000" dirty="0" smtClean="0"/>
              <a:t>2</a:t>
            </a:r>
            <a:r>
              <a:rPr lang="es-ES" dirty="0" smtClean="0"/>
              <a:t>O están unidas por puentes de hidrógeno, las demás por fuerzas de Van del Waals</a:t>
            </a:r>
            <a:endParaRPr lang="es-ES" dirty="0"/>
          </a:p>
        </p:txBody>
      </p:sp>
      <p:sp>
        <p:nvSpPr>
          <p:cNvPr id="10" name="9 CuadroTexto"/>
          <p:cNvSpPr txBox="1"/>
          <p:nvPr/>
        </p:nvSpPr>
        <p:spPr>
          <a:xfrm>
            <a:off x="1828800" y="381001"/>
            <a:ext cx="5537200" cy="307777"/>
          </a:xfrm>
          <a:prstGeom prst="rect">
            <a:avLst/>
          </a:prstGeom>
          <a:noFill/>
        </p:spPr>
        <p:txBody>
          <a:bodyPr wrap="square" lIns="0" tIns="0" rIns="0" bIns="0" rtlCol="0">
            <a:spAutoFit/>
          </a:bodyPr>
          <a:lstStyle/>
          <a:p>
            <a:pPr algn="ctr"/>
            <a:r>
              <a:rPr lang="es-ES" sz="2000" b="1" dirty="0">
                <a:solidFill>
                  <a:srgbClr val="00B050"/>
                </a:solidFill>
                <a:latin typeface="+mj-lt"/>
              </a:rPr>
              <a:t>4</a:t>
            </a:r>
            <a:r>
              <a:rPr lang="es-ES" b="1" dirty="0" smtClean="0">
                <a:solidFill>
                  <a:srgbClr val="C00000"/>
                </a:solidFill>
                <a:latin typeface="+mj-lt"/>
              </a:rPr>
              <a:t> </a:t>
            </a:r>
            <a:r>
              <a:rPr lang="es-ES" b="1" dirty="0">
                <a:solidFill>
                  <a:srgbClr val="C00000"/>
                </a:solidFill>
                <a:latin typeface="+mj-lt"/>
              </a:rPr>
              <a:t>F</a:t>
            </a:r>
            <a:r>
              <a:rPr lang="es-ES" b="1" dirty="0" smtClean="0">
                <a:solidFill>
                  <a:srgbClr val="C00000"/>
                </a:solidFill>
                <a:latin typeface="+mj-lt"/>
              </a:rPr>
              <a:t>uerzas intermoleculares</a:t>
            </a:r>
            <a:endParaRPr lang="es-ES" b="1" dirty="0">
              <a:solidFill>
                <a:srgbClr val="C00000"/>
              </a:solidFill>
              <a:latin typeface="+mj-lt"/>
            </a:endParaRPr>
          </a:p>
        </p:txBody>
      </p:sp>
      <p:sp>
        <p:nvSpPr>
          <p:cNvPr id="11"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31</a:t>
            </a:fld>
            <a:endParaRPr lang="es-ES" dirty="0">
              <a:solidFill>
                <a:schemeClr val="accent6">
                  <a:lumMod val="50000"/>
                </a:schemeClr>
              </a:solidFill>
              <a:latin typeface="+mj-lt"/>
            </a:endParaRPr>
          </a:p>
        </p:txBody>
      </p:sp>
      <p:sp>
        <p:nvSpPr>
          <p:cNvPr id="12" name="11 CuadroTexto"/>
          <p:cNvSpPr txBox="1"/>
          <p:nvPr/>
        </p:nvSpPr>
        <p:spPr>
          <a:xfrm>
            <a:off x="1841500" y="109182"/>
            <a:ext cx="5499100" cy="284518"/>
          </a:xfrm>
          <a:prstGeom prst="rect">
            <a:avLst/>
          </a:prstGeom>
          <a:noFill/>
        </p:spPr>
        <p:txBody>
          <a:bodyPr wrap="square" lIns="0" tIns="0" rIns="0" bIns="0" rtlCol="0">
            <a:spAutoFit/>
          </a:bodyPr>
          <a:lstStyle/>
          <a:p>
            <a:pPr algn="ctr"/>
            <a:r>
              <a:rPr lang="es-ES" b="1" dirty="0" smtClean="0">
                <a:solidFill>
                  <a:schemeClr val="accent1">
                    <a:lumMod val="75000"/>
                  </a:schemeClr>
                </a:solidFill>
              </a:rPr>
              <a:t>VI. EL ENLACE QUÍMICO</a:t>
            </a:r>
            <a:endParaRPr lang="es-ES" b="1" dirty="0">
              <a:solidFill>
                <a:schemeClr val="accent1">
                  <a:lumMod val="75000"/>
                </a:schemeClr>
              </a:solidFill>
            </a:endParaRPr>
          </a:p>
        </p:txBody>
      </p:sp>
    </p:spTree>
    <p:extLst>
      <p:ext uri="{BB962C8B-B14F-4D97-AF65-F5344CB8AC3E}">
        <p14:creationId xmlns:p14="http://schemas.microsoft.com/office/powerpoint/2010/main" val="293863389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9 CuadroTexto"/>
          <p:cNvSpPr txBox="1"/>
          <p:nvPr/>
        </p:nvSpPr>
        <p:spPr>
          <a:xfrm>
            <a:off x="1828800" y="381001"/>
            <a:ext cx="5537200" cy="307777"/>
          </a:xfrm>
          <a:prstGeom prst="rect">
            <a:avLst/>
          </a:prstGeom>
          <a:noFill/>
        </p:spPr>
        <p:txBody>
          <a:bodyPr wrap="square" lIns="0" tIns="0" rIns="0" bIns="0" rtlCol="0">
            <a:spAutoFit/>
          </a:bodyPr>
          <a:lstStyle/>
          <a:p>
            <a:pPr algn="ctr"/>
            <a:r>
              <a:rPr lang="es-ES" sz="2000" b="1" dirty="0">
                <a:solidFill>
                  <a:srgbClr val="00B050"/>
                </a:solidFill>
              </a:rPr>
              <a:t>4</a:t>
            </a:r>
            <a:r>
              <a:rPr lang="es-ES" b="1" dirty="0" smtClean="0">
                <a:solidFill>
                  <a:srgbClr val="C00000"/>
                </a:solidFill>
              </a:rPr>
              <a:t> </a:t>
            </a:r>
            <a:r>
              <a:rPr lang="es-ES" b="1" dirty="0">
                <a:solidFill>
                  <a:srgbClr val="C00000"/>
                </a:solidFill>
              </a:rPr>
              <a:t>F</a:t>
            </a:r>
            <a:r>
              <a:rPr lang="es-ES" b="1" dirty="0" smtClean="0">
                <a:solidFill>
                  <a:srgbClr val="C00000"/>
                </a:solidFill>
              </a:rPr>
              <a:t>uerzas intermoleculares</a:t>
            </a:r>
            <a:endParaRPr lang="es-ES" b="1" dirty="0">
              <a:solidFill>
                <a:srgbClr val="C00000"/>
              </a:solidFill>
            </a:endParaRPr>
          </a:p>
        </p:txBody>
      </p:sp>
      <p:sp>
        <p:nvSpPr>
          <p:cNvPr id="11"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rgbClr val="F79646">
                    <a:lumMod val="50000"/>
                  </a:srgbClr>
                </a:solidFill>
              </a:rPr>
              <a:pPr/>
              <a:t>32</a:t>
            </a:fld>
            <a:endParaRPr lang="es-ES" dirty="0">
              <a:solidFill>
                <a:srgbClr val="F79646">
                  <a:lumMod val="50000"/>
                </a:srgbClr>
              </a:solidFill>
            </a:endParaRPr>
          </a:p>
        </p:txBody>
      </p:sp>
      <p:sp>
        <p:nvSpPr>
          <p:cNvPr id="12" name="11 CuadroTexto"/>
          <p:cNvSpPr txBox="1"/>
          <p:nvPr/>
        </p:nvSpPr>
        <p:spPr>
          <a:xfrm>
            <a:off x="1841500" y="109182"/>
            <a:ext cx="5499100" cy="284518"/>
          </a:xfrm>
          <a:prstGeom prst="rect">
            <a:avLst/>
          </a:prstGeom>
          <a:noFill/>
        </p:spPr>
        <p:txBody>
          <a:bodyPr wrap="square" lIns="0" tIns="0" rIns="0" bIns="0" rtlCol="0">
            <a:spAutoFit/>
          </a:bodyPr>
          <a:lstStyle/>
          <a:p>
            <a:pPr algn="ctr"/>
            <a:r>
              <a:rPr lang="es-ES" b="1" dirty="0" smtClean="0">
                <a:solidFill>
                  <a:srgbClr val="4F81BD">
                    <a:lumMod val="75000"/>
                  </a:srgbClr>
                </a:solidFill>
              </a:rPr>
              <a:t>VI. EL ENLACE QUÍMICO</a:t>
            </a:r>
            <a:endParaRPr lang="es-ES" b="1" dirty="0">
              <a:solidFill>
                <a:srgbClr val="4F81BD">
                  <a:lumMod val="75000"/>
                </a:srgbClr>
              </a:solidFill>
            </a:endParaRPr>
          </a:p>
        </p:txBody>
      </p:sp>
      <p:sp>
        <p:nvSpPr>
          <p:cNvPr id="13" name="12 CuadroTexto"/>
          <p:cNvSpPr txBox="1"/>
          <p:nvPr/>
        </p:nvSpPr>
        <p:spPr>
          <a:xfrm>
            <a:off x="444499" y="1003300"/>
            <a:ext cx="1638301" cy="369332"/>
          </a:xfrm>
          <a:prstGeom prst="rect">
            <a:avLst/>
          </a:prstGeom>
          <a:solidFill>
            <a:srgbClr val="00B050"/>
          </a:solidFill>
          <a:effectLst>
            <a:outerShdw blurRad="50800" dist="38100" dir="18900000" algn="bl" rotWithShape="0">
              <a:prstClr val="black">
                <a:alpha val="40000"/>
              </a:prstClr>
            </a:outerShdw>
          </a:effectLst>
        </p:spPr>
        <p:txBody>
          <a:bodyPr wrap="square" rtlCol="0">
            <a:spAutoFit/>
          </a:bodyPr>
          <a:lstStyle/>
          <a:p>
            <a:r>
              <a:rPr lang="es-ES" b="1" dirty="0">
                <a:solidFill>
                  <a:schemeClr val="bg1"/>
                </a:solidFill>
              </a:rPr>
              <a:t>EJERCICIO </a:t>
            </a:r>
            <a:r>
              <a:rPr lang="es-ES" b="1" dirty="0" smtClean="0">
                <a:solidFill>
                  <a:schemeClr val="bg1"/>
                </a:solidFill>
              </a:rPr>
              <a:t>8</a:t>
            </a:r>
            <a:endParaRPr lang="es-ES" b="1" dirty="0">
              <a:solidFill>
                <a:schemeClr val="bg1"/>
              </a:solidFill>
            </a:endParaRPr>
          </a:p>
        </p:txBody>
      </p:sp>
      <p:sp>
        <p:nvSpPr>
          <p:cNvPr id="14" name="13 CuadroTexto"/>
          <p:cNvSpPr txBox="1"/>
          <p:nvPr/>
        </p:nvSpPr>
        <p:spPr>
          <a:xfrm>
            <a:off x="342900" y="1549400"/>
            <a:ext cx="8318500" cy="923330"/>
          </a:xfrm>
          <a:prstGeom prst="rect">
            <a:avLst/>
          </a:prstGeom>
          <a:noFill/>
        </p:spPr>
        <p:txBody>
          <a:bodyPr wrap="square" rtlCol="0">
            <a:spAutoFit/>
          </a:bodyPr>
          <a:lstStyle/>
          <a:p>
            <a:pPr algn="just"/>
            <a:r>
              <a:rPr lang="es-ES" dirty="0" smtClean="0"/>
              <a:t>Ordena las siguientes sustancias en función de las fuerzas intermoleculares que actúan entre sus moléculas constituyentes: agua, hidrógeno y cloruro de hidrógeno.</a:t>
            </a:r>
            <a:endParaRPr lang="es-ES" dirty="0"/>
          </a:p>
        </p:txBody>
      </p:sp>
      <p:sp>
        <p:nvSpPr>
          <p:cNvPr id="15" name="14 CuadroTexto"/>
          <p:cNvSpPr txBox="1"/>
          <p:nvPr/>
        </p:nvSpPr>
        <p:spPr>
          <a:xfrm>
            <a:off x="520699" y="2705100"/>
            <a:ext cx="1676401" cy="369332"/>
          </a:xfrm>
          <a:prstGeom prst="rect">
            <a:avLst/>
          </a:prstGeom>
          <a:solidFill>
            <a:srgbClr val="00B050"/>
          </a:solidFill>
          <a:effectLst>
            <a:outerShdw blurRad="50800" dist="38100" dir="18900000" algn="bl" rotWithShape="0">
              <a:prstClr val="black">
                <a:alpha val="40000"/>
              </a:prstClr>
            </a:outerShdw>
          </a:effectLst>
        </p:spPr>
        <p:txBody>
          <a:bodyPr wrap="square" rtlCol="0">
            <a:spAutoFit/>
          </a:bodyPr>
          <a:lstStyle/>
          <a:p>
            <a:r>
              <a:rPr lang="es-ES" b="1" dirty="0">
                <a:solidFill>
                  <a:schemeClr val="bg1"/>
                </a:solidFill>
              </a:rPr>
              <a:t>EJERCICIO 9</a:t>
            </a:r>
          </a:p>
        </p:txBody>
      </p:sp>
      <p:sp>
        <p:nvSpPr>
          <p:cNvPr id="16" name="15 CuadroTexto"/>
          <p:cNvSpPr txBox="1"/>
          <p:nvPr/>
        </p:nvSpPr>
        <p:spPr>
          <a:xfrm>
            <a:off x="419100" y="3251200"/>
            <a:ext cx="8318500" cy="923330"/>
          </a:xfrm>
          <a:prstGeom prst="rect">
            <a:avLst/>
          </a:prstGeom>
          <a:noFill/>
        </p:spPr>
        <p:txBody>
          <a:bodyPr wrap="square" rtlCol="0">
            <a:spAutoFit/>
          </a:bodyPr>
          <a:lstStyle/>
          <a:p>
            <a:pPr algn="just"/>
            <a:r>
              <a:rPr lang="es-ES" dirty="0" smtClean="0"/>
              <a:t>Si los puntos de ebullición aumentan con la masa molar de la sustancia, razona por qué el agua tiene un punto de ebullición muy superior a del sulfuro de hidrógeno.</a:t>
            </a:r>
            <a:endParaRPr lang="es-ES" dirty="0"/>
          </a:p>
        </p:txBody>
      </p:sp>
    </p:spTree>
    <p:extLst>
      <p:ext uri="{BB962C8B-B14F-4D97-AF65-F5344CB8AC3E}">
        <p14:creationId xmlns:p14="http://schemas.microsoft.com/office/powerpoint/2010/main" val="171584440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CuadroTexto"/>
          <p:cNvSpPr txBox="1"/>
          <p:nvPr/>
        </p:nvSpPr>
        <p:spPr>
          <a:xfrm>
            <a:off x="381000" y="1574800"/>
            <a:ext cx="4495800" cy="369332"/>
          </a:xfrm>
          <a:prstGeom prst="rect">
            <a:avLst/>
          </a:prstGeom>
          <a:noFill/>
        </p:spPr>
        <p:txBody>
          <a:bodyPr wrap="square" rtlCol="0">
            <a:spAutoFit/>
          </a:bodyPr>
          <a:lstStyle/>
          <a:p>
            <a:r>
              <a:rPr lang="es-ES" b="1" dirty="0" smtClean="0">
                <a:solidFill>
                  <a:srgbClr val="C00000"/>
                </a:solidFill>
              </a:rPr>
              <a:t>5.1. </a:t>
            </a:r>
            <a:r>
              <a:rPr lang="es-ES" b="1" dirty="0" smtClean="0">
                <a:solidFill>
                  <a:srgbClr val="00B050"/>
                </a:solidFill>
              </a:rPr>
              <a:t>El modelo del “mar electrónico”</a:t>
            </a:r>
            <a:endParaRPr lang="es-ES" b="1" dirty="0">
              <a:solidFill>
                <a:srgbClr val="00B050"/>
              </a:solidFill>
            </a:endParaRPr>
          </a:p>
        </p:txBody>
      </p:sp>
      <p:sp>
        <p:nvSpPr>
          <p:cNvPr id="3" name="2 CuadroTexto"/>
          <p:cNvSpPr txBox="1"/>
          <p:nvPr/>
        </p:nvSpPr>
        <p:spPr>
          <a:xfrm>
            <a:off x="469900" y="1016000"/>
            <a:ext cx="8178800" cy="369332"/>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marL="355600" indent="-355600" algn="ctr"/>
            <a:r>
              <a:rPr lang="es-ES" dirty="0" smtClean="0">
                <a:sym typeface="Wingdings"/>
              </a:rPr>
              <a:t>¡Por qué los metales son muy buenos conductores de la electricidad?</a:t>
            </a:r>
            <a:endParaRPr lang="es-ES" dirty="0"/>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6734" r="2298" b="5387"/>
          <a:stretch/>
        </p:blipFill>
        <p:spPr bwMode="auto">
          <a:xfrm rot="16200000">
            <a:off x="3774486" y="3032715"/>
            <a:ext cx="2005408" cy="2493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7 CuadroTexto"/>
          <p:cNvSpPr txBox="1"/>
          <p:nvPr/>
        </p:nvSpPr>
        <p:spPr>
          <a:xfrm>
            <a:off x="342900" y="2044700"/>
            <a:ext cx="8343900" cy="1200329"/>
          </a:xfrm>
          <a:prstGeom prst="rect">
            <a:avLst/>
          </a:prstGeom>
          <a:noFill/>
        </p:spPr>
        <p:txBody>
          <a:bodyPr wrap="square" rtlCol="0">
            <a:spAutoFit/>
          </a:bodyPr>
          <a:lstStyle/>
          <a:p>
            <a:pPr marL="355600" indent="-355600" algn="just"/>
            <a:r>
              <a:rPr lang="es-ES" dirty="0" smtClean="0">
                <a:sym typeface="Wingdings"/>
              </a:rPr>
              <a:t>	En 1900</a:t>
            </a:r>
            <a:r>
              <a:rPr lang="es-ES" b="1" dirty="0" smtClean="0">
                <a:effectLst>
                  <a:outerShdw blurRad="38100" dist="38100" dir="2700000" algn="tl">
                    <a:srgbClr val="000000">
                      <a:alpha val="43137"/>
                    </a:srgbClr>
                  </a:outerShdw>
                </a:effectLst>
                <a:sym typeface="Wingdings"/>
              </a:rPr>
              <a:t>, </a:t>
            </a:r>
            <a:r>
              <a:rPr lang="es-ES" b="1" dirty="0" err="1" smtClean="0">
                <a:effectLst>
                  <a:outerShdw blurRad="38100" dist="38100" dir="2700000" algn="tl">
                    <a:srgbClr val="000000">
                      <a:alpha val="43137"/>
                    </a:srgbClr>
                  </a:outerShdw>
                </a:effectLst>
                <a:sym typeface="Wingdings"/>
              </a:rPr>
              <a:t>Drude</a:t>
            </a:r>
            <a:r>
              <a:rPr lang="es-ES" b="1" dirty="0" smtClean="0">
                <a:effectLst>
                  <a:outerShdw blurRad="38100" dist="38100" dir="2700000" algn="tl">
                    <a:srgbClr val="000000">
                      <a:alpha val="43137"/>
                    </a:srgbClr>
                  </a:outerShdw>
                </a:effectLst>
                <a:sym typeface="Wingdings"/>
              </a:rPr>
              <a:t> </a:t>
            </a:r>
            <a:r>
              <a:rPr lang="es-ES" dirty="0" smtClean="0">
                <a:sym typeface="Wingdings"/>
              </a:rPr>
              <a:t>propuso un modelo basado en la idea de que los átomos metálicos , al unirse, se desprenden de sus electrones que quedan </a:t>
            </a:r>
            <a:r>
              <a:rPr lang="es-ES" b="1" dirty="0" err="1" smtClean="0">
                <a:effectLst>
                  <a:outerShdw blurRad="38100" dist="38100" dir="2700000" algn="tl">
                    <a:srgbClr val="000000">
                      <a:alpha val="43137"/>
                    </a:srgbClr>
                  </a:outerShdw>
                </a:effectLst>
                <a:sym typeface="Wingdings"/>
              </a:rPr>
              <a:t>deslocalizados</a:t>
            </a:r>
            <a:r>
              <a:rPr lang="es-ES" dirty="0" smtClean="0">
                <a:sym typeface="Wingdings"/>
              </a:rPr>
              <a:t> en la red y sin conexión con los átomos que quedan cargados positivamente.</a:t>
            </a:r>
            <a:endParaRPr lang="es-ES" dirty="0"/>
          </a:p>
        </p:txBody>
      </p:sp>
      <p:sp>
        <p:nvSpPr>
          <p:cNvPr id="9" name="8 CuadroTexto"/>
          <p:cNvSpPr txBox="1"/>
          <p:nvPr/>
        </p:nvSpPr>
        <p:spPr>
          <a:xfrm>
            <a:off x="330200" y="5334000"/>
            <a:ext cx="8382000" cy="923330"/>
          </a:xfrm>
          <a:prstGeom prst="rect">
            <a:avLst/>
          </a:prstGeom>
          <a:noFill/>
        </p:spPr>
        <p:txBody>
          <a:bodyPr wrap="square" rtlCol="0">
            <a:spAutoFit/>
          </a:bodyPr>
          <a:lstStyle/>
          <a:p>
            <a:pPr marL="355600" indent="-355600" algn="just">
              <a:buFont typeface="Wingdings"/>
              <a:buChar char="F"/>
            </a:pPr>
            <a:r>
              <a:rPr lang="es-ES" dirty="0" smtClean="0">
                <a:sym typeface="Wingdings"/>
              </a:rPr>
              <a:t>Transportan carga eléctrica cuando el metal es sometido a una diferencia de potencial.</a:t>
            </a:r>
          </a:p>
          <a:p>
            <a:pPr marL="355600" indent="-355600" algn="just">
              <a:buFont typeface="Wingdings"/>
              <a:buChar char="F"/>
            </a:pPr>
            <a:r>
              <a:rPr lang="es-ES" dirty="0" smtClean="0">
                <a:sym typeface="Wingdings"/>
              </a:rPr>
              <a:t>Actúan como aglutinantes de la red, impidiendo la repulsión entre cationes.</a:t>
            </a:r>
            <a:endParaRPr lang="es-ES" dirty="0"/>
          </a:p>
        </p:txBody>
      </p:sp>
      <p:sp>
        <p:nvSpPr>
          <p:cNvPr id="10" name="9 CuadroTexto"/>
          <p:cNvSpPr txBox="1"/>
          <p:nvPr/>
        </p:nvSpPr>
        <p:spPr>
          <a:xfrm>
            <a:off x="1828800" y="381001"/>
            <a:ext cx="55372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5</a:t>
            </a:r>
            <a:r>
              <a:rPr lang="es-ES" b="1" dirty="0" smtClean="0">
                <a:solidFill>
                  <a:srgbClr val="C00000"/>
                </a:solidFill>
                <a:latin typeface="+mj-lt"/>
              </a:rPr>
              <a:t> Enlace metálico</a:t>
            </a:r>
            <a:endParaRPr lang="es-ES" b="1" dirty="0">
              <a:solidFill>
                <a:srgbClr val="C00000"/>
              </a:solidFill>
              <a:latin typeface="+mj-lt"/>
            </a:endParaRPr>
          </a:p>
        </p:txBody>
      </p:sp>
      <p:sp>
        <p:nvSpPr>
          <p:cNvPr id="11"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33</a:t>
            </a:fld>
            <a:endParaRPr lang="es-ES" dirty="0">
              <a:solidFill>
                <a:schemeClr val="accent6">
                  <a:lumMod val="50000"/>
                </a:schemeClr>
              </a:solidFill>
              <a:latin typeface="+mj-lt"/>
            </a:endParaRPr>
          </a:p>
        </p:txBody>
      </p:sp>
      <p:sp>
        <p:nvSpPr>
          <p:cNvPr id="12" name="11 CuadroTexto"/>
          <p:cNvSpPr txBox="1"/>
          <p:nvPr/>
        </p:nvSpPr>
        <p:spPr>
          <a:xfrm>
            <a:off x="1841500" y="109182"/>
            <a:ext cx="5499100" cy="284518"/>
          </a:xfrm>
          <a:prstGeom prst="rect">
            <a:avLst/>
          </a:prstGeom>
          <a:noFill/>
        </p:spPr>
        <p:txBody>
          <a:bodyPr wrap="square" lIns="0" tIns="0" rIns="0" bIns="0" rtlCol="0">
            <a:spAutoFit/>
          </a:bodyPr>
          <a:lstStyle/>
          <a:p>
            <a:pPr algn="ctr"/>
            <a:r>
              <a:rPr lang="es-ES" b="1" dirty="0" smtClean="0">
                <a:solidFill>
                  <a:schemeClr val="accent1">
                    <a:lumMod val="75000"/>
                  </a:schemeClr>
                </a:solidFill>
              </a:rPr>
              <a:t>VI. EL ENLACE QUÍMICO</a:t>
            </a:r>
            <a:endParaRPr lang="es-ES" b="1" dirty="0">
              <a:solidFill>
                <a:schemeClr val="accent1">
                  <a:lumMod val="75000"/>
                </a:schemeClr>
              </a:solidFill>
            </a:endParaRPr>
          </a:p>
        </p:txBody>
      </p:sp>
    </p:spTree>
    <p:extLst>
      <p:ext uri="{BB962C8B-B14F-4D97-AF65-F5344CB8AC3E}">
        <p14:creationId xmlns:p14="http://schemas.microsoft.com/office/powerpoint/2010/main" val="390857937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CuadroTexto"/>
          <p:cNvSpPr txBox="1"/>
          <p:nvPr/>
        </p:nvSpPr>
        <p:spPr>
          <a:xfrm>
            <a:off x="393700" y="838200"/>
            <a:ext cx="3810000" cy="369332"/>
          </a:xfrm>
          <a:prstGeom prst="rect">
            <a:avLst/>
          </a:prstGeom>
          <a:noFill/>
        </p:spPr>
        <p:txBody>
          <a:bodyPr wrap="square" rtlCol="0">
            <a:spAutoFit/>
          </a:bodyPr>
          <a:lstStyle/>
          <a:p>
            <a:r>
              <a:rPr lang="es-ES" b="1" dirty="0" smtClean="0">
                <a:solidFill>
                  <a:srgbClr val="C00000"/>
                </a:solidFill>
              </a:rPr>
              <a:t>5.2. </a:t>
            </a:r>
            <a:r>
              <a:rPr lang="es-ES" b="1" dirty="0" smtClean="0">
                <a:solidFill>
                  <a:srgbClr val="00B050"/>
                </a:solidFill>
              </a:rPr>
              <a:t>Propiedades de los metales</a:t>
            </a:r>
            <a:endParaRPr lang="es-ES" b="1" dirty="0">
              <a:solidFill>
                <a:srgbClr val="00B050"/>
              </a:solidFill>
            </a:endParaRPr>
          </a:p>
        </p:txBody>
      </p:sp>
      <p:sp>
        <p:nvSpPr>
          <p:cNvPr id="4" name="3 CuadroTexto"/>
          <p:cNvSpPr txBox="1"/>
          <p:nvPr/>
        </p:nvSpPr>
        <p:spPr>
          <a:xfrm>
            <a:off x="381000" y="1384300"/>
            <a:ext cx="8331200" cy="1754326"/>
          </a:xfrm>
          <a:prstGeom prst="rect">
            <a:avLst/>
          </a:prstGeom>
          <a:noFill/>
        </p:spPr>
        <p:txBody>
          <a:bodyPr wrap="square" rtlCol="0">
            <a:spAutoFit/>
          </a:bodyPr>
          <a:lstStyle/>
          <a:p>
            <a:pPr marL="355600" indent="-355600" algn="just">
              <a:buFont typeface="Wingdings"/>
              <a:buChar char="F"/>
            </a:pPr>
            <a:r>
              <a:rPr lang="es-ES" dirty="0" smtClean="0">
                <a:sym typeface="Wingdings"/>
              </a:rPr>
              <a:t>Son </a:t>
            </a:r>
            <a:r>
              <a:rPr lang="es-ES" b="1" dirty="0" smtClean="0">
                <a:effectLst>
                  <a:outerShdw blurRad="38100" dist="38100" dir="2700000" algn="tl">
                    <a:srgbClr val="000000">
                      <a:alpha val="43137"/>
                    </a:srgbClr>
                  </a:outerShdw>
                </a:effectLst>
                <a:sym typeface="Wingdings"/>
              </a:rPr>
              <a:t>sólidos</a:t>
            </a:r>
            <a:r>
              <a:rPr lang="es-ES" dirty="0" smtClean="0">
                <a:sym typeface="Wingdings"/>
              </a:rPr>
              <a:t> a temperatura ambiente (excepto el Hg).</a:t>
            </a:r>
          </a:p>
          <a:p>
            <a:pPr marL="355600" indent="-355600" algn="just">
              <a:buFont typeface="Wingdings"/>
              <a:buChar char="F"/>
            </a:pPr>
            <a:r>
              <a:rPr lang="es-ES" dirty="0" smtClean="0">
                <a:sym typeface="Wingdings"/>
              </a:rPr>
              <a:t>Tienen </a:t>
            </a:r>
            <a:r>
              <a:rPr lang="es-ES" b="1" dirty="0" smtClean="0">
                <a:effectLst>
                  <a:outerShdw blurRad="38100" dist="38100" dir="2700000" algn="tl">
                    <a:srgbClr val="000000">
                      <a:alpha val="43137"/>
                    </a:srgbClr>
                  </a:outerShdw>
                </a:effectLst>
                <a:sym typeface="Wingdings"/>
              </a:rPr>
              <a:t>altas densidades </a:t>
            </a:r>
            <a:r>
              <a:rPr lang="es-ES" dirty="0" smtClean="0">
                <a:sym typeface="Wingdings"/>
              </a:rPr>
              <a:t>y </a:t>
            </a:r>
            <a:r>
              <a:rPr lang="es-ES" b="1" dirty="0" smtClean="0">
                <a:effectLst>
                  <a:outerShdw blurRad="38100" dist="38100" dir="2700000" algn="tl">
                    <a:srgbClr val="000000">
                      <a:alpha val="43137"/>
                    </a:srgbClr>
                  </a:outerShdw>
                </a:effectLst>
                <a:sym typeface="Wingdings"/>
              </a:rPr>
              <a:t>altos punto de fusión y ebullición </a:t>
            </a:r>
            <a:r>
              <a:rPr lang="es-ES" dirty="0" smtClean="0">
                <a:sym typeface="Wingdings"/>
              </a:rPr>
              <a:t>debido a las grandes fuerzas que intervienen.</a:t>
            </a:r>
          </a:p>
          <a:p>
            <a:pPr marL="355600" indent="-355600" algn="just">
              <a:buFont typeface="Wingdings"/>
              <a:buChar char="F"/>
            </a:pPr>
            <a:r>
              <a:rPr lang="es-ES" dirty="0" smtClean="0">
                <a:sym typeface="Wingdings"/>
              </a:rPr>
              <a:t>Poseen un </a:t>
            </a:r>
            <a:r>
              <a:rPr lang="es-ES" b="1" dirty="0" smtClean="0">
                <a:effectLst>
                  <a:outerShdw blurRad="38100" dist="38100" dir="2700000" algn="tl">
                    <a:srgbClr val="000000">
                      <a:alpha val="43137"/>
                    </a:srgbClr>
                  </a:outerShdw>
                </a:effectLst>
                <a:sym typeface="Wingdings"/>
              </a:rPr>
              <a:t>brillo característico </a:t>
            </a:r>
            <a:r>
              <a:rPr lang="es-ES" dirty="0" smtClean="0">
                <a:sym typeface="Wingdings"/>
              </a:rPr>
              <a:t>(brillo metálico).</a:t>
            </a:r>
          </a:p>
          <a:p>
            <a:pPr marL="355600" indent="-355600" algn="just">
              <a:buFont typeface="Wingdings"/>
              <a:buChar char="F"/>
            </a:pPr>
            <a:r>
              <a:rPr lang="es-ES" dirty="0" smtClean="0">
                <a:sym typeface="Wingdings"/>
              </a:rPr>
              <a:t>Son </a:t>
            </a:r>
            <a:r>
              <a:rPr lang="es-ES" b="1" dirty="0" smtClean="0">
                <a:effectLst>
                  <a:outerShdw blurRad="38100" dist="38100" dir="2700000" algn="tl">
                    <a:srgbClr val="000000">
                      <a:alpha val="43137"/>
                    </a:srgbClr>
                  </a:outerShdw>
                </a:effectLst>
                <a:sym typeface="Wingdings"/>
              </a:rPr>
              <a:t>dúctiles y maleables </a:t>
            </a:r>
            <a:r>
              <a:rPr lang="es-ES" dirty="0" smtClean="0">
                <a:sym typeface="Wingdings"/>
              </a:rPr>
              <a:t>(se pueden estirar en hilos finos y en chapas)	</a:t>
            </a:r>
            <a:endParaRPr lang="es-ES" dirty="0"/>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7201" y="3127374"/>
            <a:ext cx="2768600" cy="2073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28836" r="23033"/>
          <a:stretch/>
        </p:blipFill>
        <p:spPr bwMode="auto">
          <a:xfrm>
            <a:off x="4900613" y="3124200"/>
            <a:ext cx="2845465" cy="208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13 CuadroTexto"/>
          <p:cNvSpPr txBox="1"/>
          <p:nvPr/>
        </p:nvSpPr>
        <p:spPr>
          <a:xfrm>
            <a:off x="406400" y="5448300"/>
            <a:ext cx="8229600" cy="646331"/>
          </a:xfrm>
          <a:prstGeom prst="rect">
            <a:avLst/>
          </a:prstGeom>
          <a:noFill/>
        </p:spPr>
        <p:txBody>
          <a:bodyPr wrap="square" rtlCol="0">
            <a:spAutoFit/>
          </a:bodyPr>
          <a:lstStyle/>
          <a:p>
            <a:pPr marL="355600" indent="-355600" algn="just">
              <a:buFont typeface="Wingdings"/>
              <a:buChar char="F"/>
            </a:pPr>
            <a:r>
              <a:rPr lang="es-ES" dirty="0" smtClean="0">
                <a:sym typeface="Wingdings"/>
              </a:rPr>
              <a:t>Son excelentes </a:t>
            </a:r>
            <a:r>
              <a:rPr lang="es-ES" b="1" dirty="0" smtClean="0">
                <a:effectLst>
                  <a:outerShdw blurRad="38100" dist="38100" dir="2700000" algn="tl">
                    <a:srgbClr val="000000">
                      <a:alpha val="43137"/>
                    </a:srgbClr>
                  </a:outerShdw>
                </a:effectLst>
                <a:sym typeface="Wingdings"/>
              </a:rPr>
              <a:t>conductores del calor y de la electricidad</a:t>
            </a:r>
            <a:r>
              <a:rPr lang="es-ES" dirty="0" smtClean="0">
                <a:sym typeface="Wingdings"/>
              </a:rPr>
              <a:t>.</a:t>
            </a:r>
          </a:p>
          <a:p>
            <a:pPr marL="355600" indent="-355600" algn="just">
              <a:buFont typeface="Wingdings"/>
              <a:buChar char="F"/>
            </a:pPr>
            <a:r>
              <a:rPr lang="es-ES" b="1" dirty="0" smtClean="0">
                <a:effectLst>
                  <a:outerShdw blurRad="38100" dist="38100" dir="2700000" algn="tl">
                    <a:srgbClr val="000000">
                      <a:alpha val="43137"/>
                    </a:srgbClr>
                  </a:outerShdw>
                </a:effectLst>
                <a:sym typeface="Wingdings"/>
              </a:rPr>
              <a:t>No se disuelven en los disolventes ordinarios</a:t>
            </a:r>
            <a:r>
              <a:rPr lang="es-ES" dirty="0" smtClean="0">
                <a:sym typeface="Wingdings"/>
              </a:rPr>
              <a:t>.</a:t>
            </a:r>
            <a:endParaRPr lang="es-ES" dirty="0"/>
          </a:p>
        </p:txBody>
      </p:sp>
      <p:sp>
        <p:nvSpPr>
          <p:cNvPr id="10" name="9 CuadroTexto"/>
          <p:cNvSpPr txBox="1"/>
          <p:nvPr/>
        </p:nvSpPr>
        <p:spPr>
          <a:xfrm>
            <a:off x="1828800" y="381001"/>
            <a:ext cx="55372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5</a:t>
            </a:r>
            <a:r>
              <a:rPr lang="es-ES" b="1" dirty="0" smtClean="0">
                <a:solidFill>
                  <a:srgbClr val="C00000"/>
                </a:solidFill>
                <a:latin typeface="+mj-lt"/>
              </a:rPr>
              <a:t> Enlace metálico</a:t>
            </a:r>
            <a:endParaRPr lang="es-ES" b="1" dirty="0">
              <a:solidFill>
                <a:srgbClr val="C00000"/>
              </a:solidFill>
              <a:latin typeface="+mj-lt"/>
            </a:endParaRPr>
          </a:p>
        </p:txBody>
      </p:sp>
      <p:sp>
        <p:nvSpPr>
          <p:cNvPr id="11"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34</a:t>
            </a:fld>
            <a:endParaRPr lang="es-ES" dirty="0">
              <a:solidFill>
                <a:schemeClr val="accent6">
                  <a:lumMod val="50000"/>
                </a:schemeClr>
              </a:solidFill>
              <a:latin typeface="+mj-lt"/>
            </a:endParaRPr>
          </a:p>
        </p:txBody>
      </p:sp>
      <p:sp>
        <p:nvSpPr>
          <p:cNvPr id="12" name="11 CuadroTexto"/>
          <p:cNvSpPr txBox="1"/>
          <p:nvPr/>
        </p:nvSpPr>
        <p:spPr>
          <a:xfrm>
            <a:off x="1841500" y="109182"/>
            <a:ext cx="5499100" cy="284518"/>
          </a:xfrm>
          <a:prstGeom prst="rect">
            <a:avLst/>
          </a:prstGeom>
          <a:noFill/>
        </p:spPr>
        <p:txBody>
          <a:bodyPr wrap="square" lIns="0" tIns="0" rIns="0" bIns="0" rtlCol="0">
            <a:spAutoFit/>
          </a:bodyPr>
          <a:lstStyle/>
          <a:p>
            <a:pPr algn="ctr"/>
            <a:r>
              <a:rPr lang="es-ES" b="1" dirty="0" smtClean="0">
                <a:solidFill>
                  <a:schemeClr val="accent1">
                    <a:lumMod val="75000"/>
                  </a:schemeClr>
                </a:solidFill>
              </a:rPr>
              <a:t>VI. EL ENLACE QUÍMICO</a:t>
            </a:r>
            <a:endParaRPr lang="es-ES" b="1" dirty="0">
              <a:solidFill>
                <a:schemeClr val="accent1">
                  <a:lumMod val="75000"/>
                </a:schemeClr>
              </a:solidFill>
            </a:endParaRPr>
          </a:p>
        </p:txBody>
      </p:sp>
    </p:spTree>
    <p:extLst>
      <p:ext uri="{BB962C8B-B14F-4D97-AF65-F5344CB8AC3E}">
        <p14:creationId xmlns:p14="http://schemas.microsoft.com/office/powerpoint/2010/main" val="298159671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9 CuadroTexto"/>
          <p:cNvSpPr txBox="1"/>
          <p:nvPr/>
        </p:nvSpPr>
        <p:spPr>
          <a:xfrm>
            <a:off x="1828800" y="381001"/>
            <a:ext cx="5537200" cy="307777"/>
          </a:xfrm>
          <a:prstGeom prst="rect">
            <a:avLst/>
          </a:prstGeom>
          <a:noFill/>
        </p:spPr>
        <p:txBody>
          <a:bodyPr wrap="square" lIns="0" tIns="0" rIns="0" bIns="0" rtlCol="0">
            <a:spAutoFit/>
          </a:bodyPr>
          <a:lstStyle/>
          <a:p>
            <a:pPr algn="ctr"/>
            <a:r>
              <a:rPr lang="es-ES" sz="2000" b="1" dirty="0" smtClean="0">
                <a:solidFill>
                  <a:srgbClr val="00B050"/>
                </a:solidFill>
              </a:rPr>
              <a:t>5</a:t>
            </a:r>
            <a:r>
              <a:rPr lang="es-ES" b="1" dirty="0" smtClean="0">
                <a:solidFill>
                  <a:srgbClr val="C00000"/>
                </a:solidFill>
              </a:rPr>
              <a:t> Enlace metálico</a:t>
            </a:r>
            <a:endParaRPr lang="es-ES" b="1" dirty="0">
              <a:solidFill>
                <a:srgbClr val="C00000"/>
              </a:solidFill>
            </a:endParaRPr>
          </a:p>
        </p:txBody>
      </p:sp>
      <p:sp>
        <p:nvSpPr>
          <p:cNvPr id="11"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rgbClr val="F79646">
                    <a:lumMod val="50000"/>
                  </a:srgbClr>
                </a:solidFill>
              </a:rPr>
              <a:pPr/>
              <a:t>35</a:t>
            </a:fld>
            <a:endParaRPr lang="es-ES" dirty="0">
              <a:solidFill>
                <a:srgbClr val="F79646">
                  <a:lumMod val="50000"/>
                </a:srgbClr>
              </a:solidFill>
            </a:endParaRPr>
          </a:p>
        </p:txBody>
      </p:sp>
      <p:sp>
        <p:nvSpPr>
          <p:cNvPr id="12" name="11 CuadroTexto"/>
          <p:cNvSpPr txBox="1"/>
          <p:nvPr/>
        </p:nvSpPr>
        <p:spPr>
          <a:xfrm>
            <a:off x="1841500" y="109182"/>
            <a:ext cx="5499100" cy="284518"/>
          </a:xfrm>
          <a:prstGeom prst="rect">
            <a:avLst/>
          </a:prstGeom>
          <a:noFill/>
        </p:spPr>
        <p:txBody>
          <a:bodyPr wrap="square" lIns="0" tIns="0" rIns="0" bIns="0" rtlCol="0">
            <a:spAutoFit/>
          </a:bodyPr>
          <a:lstStyle/>
          <a:p>
            <a:pPr algn="ctr"/>
            <a:r>
              <a:rPr lang="es-ES" b="1" dirty="0" smtClean="0">
                <a:solidFill>
                  <a:srgbClr val="4F81BD">
                    <a:lumMod val="75000"/>
                  </a:srgbClr>
                </a:solidFill>
              </a:rPr>
              <a:t>VI. EL ENLACE QUÍMICO</a:t>
            </a:r>
            <a:endParaRPr lang="es-ES" b="1" dirty="0">
              <a:solidFill>
                <a:srgbClr val="4F81BD">
                  <a:lumMod val="75000"/>
                </a:srgbClr>
              </a:solidFill>
            </a:endParaRPr>
          </a:p>
        </p:txBody>
      </p:sp>
      <p:sp>
        <p:nvSpPr>
          <p:cNvPr id="13" name="12 CuadroTexto"/>
          <p:cNvSpPr txBox="1"/>
          <p:nvPr/>
        </p:nvSpPr>
        <p:spPr>
          <a:xfrm>
            <a:off x="495299" y="990600"/>
            <a:ext cx="1790701" cy="369332"/>
          </a:xfrm>
          <a:prstGeom prst="rect">
            <a:avLst/>
          </a:prstGeom>
          <a:solidFill>
            <a:srgbClr val="00B050"/>
          </a:solidFill>
          <a:effectLst>
            <a:outerShdw blurRad="50800" dist="38100" dir="18900000" algn="bl" rotWithShape="0">
              <a:prstClr val="black">
                <a:alpha val="40000"/>
              </a:prstClr>
            </a:outerShdw>
          </a:effectLst>
        </p:spPr>
        <p:txBody>
          <a:bodyPr wrap="square" rtlCol="0">
            <a:spAutoFit/>
          </a:bodyPr>
          <a:lstStyle/>
          <a:p>
            <a:r>
              <a:rPr lang="es-ES" b="1" dirty="0">
                <a:solidFill>
                  <a:schemeClr val="bg1"/>
                </a:solidFill>
              </a:rPr>
              <a:t>EJERCICIO </a:t>
            </a:r>
            <a:r>
              <a:rPr lang="es-ES" b="1" dirty="0" smtClean="0">
                <a:solidFill>
                  <a:schemeClr val="bg1"/>
                </a:solidFill>
              </a:rPr>
              <a:t>10</a:t>
            </a:r>
            <a:endParaRPr lang="es-ES" b="1" dirty="0">
              <a:solidFill>
                <a:schemeClr val="bg1"/>
              </a:solidFill>
            </a:endParaRPr>
          </a:p>
        </p:txBody>
      </p:sp>
      <p:sp>
        <p:nvSpPr>
          <p:cNvPr id="15" name="14 CuadroTexto"/>
          <p:cNvSpPr txBox="1"/>
          <p:nvPr/>
        </p:nvSpPr>
        <p:spPr>
          <a:xfrm>
            <a:off x="393700" y="1536700"/>
            <a:ext cx="8318500" cy="2031325"/>
          </a:xfrm>
          <a:prstGeom prst="rect">
            <a:avLst/>
          </a:prstGeom>
          <a:noFill/>
        </p:spPr>
        <p:txBody>
          <a:bodyPr wrap="square" rtlCol="0">
            <a:spAutoFit/>
          </a:bodyPr>
          <a:lstStyle/>
          <a:p>
            <a:pPr algn="just"/>
            <a:r>
              <a:rPr lang="es-ES" dirty="0" smtClean="0"/>
              <a:t>Indica el tipo de enlace que:</a:t>
            </a:r>
          </a:p>
          <a:p>
            <a:pPr marL="342900" indent="-342900" algn="just">
              <a:buAutoNum type="alphaLcParenR"/>
            </a:pPr>
            <a:r>
              <a:rPr lang="es-ES" dirty="0" smtClean="0"/>
              <a:t>Produce sustancias no conductoras en estado sólido.</a:t>
            </a:r>
          </a:p>
          <a:p>
            <a:pPr marL="342900" indent="-342900" algn="just">
              <a:buAutoNum type="alphaLcParenR"/>
            </a:pPr>
            <a:r>
              <a:rPr lang="es-ES" dirty="0" smtClean="0"/>
              <a:t>Produce sustancias conductoras en disolución.</a:t>
            </a:r>
          </a:p>
          <a:p>
            <a:pPr marL="342900" indent="-342900" algn="just">
              <a:buAutoNum type="alphaLcParenR"/>
            </a:pPr>
            <a:r>
              <a:rPr lang="es-ES" dirty="0" smtClean="0"/>
              <a:t>Explica el relativamente elevado punto de fusión y de ebullición del agua.</a:t>
            </a:r>
          </a:p>
          <a:p>
            <a:pPr marL="342900" indent="-342900" algn="just">
              <a:buAutoNum type="alphaLcParenR"/>
            </a:pPr>
            <a:r>
              <a:rPr lang="es-ES" dirty="0" smtClean="0"/>
              <a:t>Hace que el punto de ebullición del fluoruro de hidrógeno sea mucho mayor que el del cloruro de hidrógeno.</a:t>
            </a:r>
          </a:p>
          <a:p>
            <a:pPr marL="342900" indent="-342900" algn="just">
              <a:buAutoNum type="alphaLcParenR"/>
            </a:pPr>
            <a:r>
              <a:rPr lang="es-ES" dirty="0" smtClean="0"/>
              <a:t>Une las moléculas del cloruro de hidrógeno. </a:t>
            </a:r>
            <a:endParaRPr lang="es-ES" dirty="0"/>
          </a:p>
        </p:txBody>
      </p:sp>
    </p:spTree>
    <p:extLst>
      <p:ext uri="{BB962C8B-B14F-4D97-AF65-F5344CB8AC3E}">
        <p14:creationId xmlns:p14="http://schemas.microsoft.com/office/powerpoint/2010/main" val="328512028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0"/>
  <p:tag name="MMPROD_UIDATA" val="&lt;database version=&quot;7.0&quot;&gt;&lt;object type=&quot;1&quot; unique_id=&quot;10001&quot;&gt;&lt;object type=&quot;2&quot; unique_id=&quot;10011&quot;&gt;&lt;object type=&quot;3&quot; unique_id=&quot;10012&quot;&gt;&lt;property id=&quot;20148&quot; value=&quot;5&quot;/&gt;&lt;property id=&quot;20300&quot; value=&quot;Diapositiva 1&quot;/&gt;&lt;property id=&quot;20307&quot; value=&quot;256&quot;/&gt;&lt;/object&gt;&lt;object type=&quot;3&quot; unique_id=&quot;10013&quot;&gt;&lt;property id=&quot;20148&quot; value=&quot;5&quot;/&gt;&lt;property id=&quot;20300&quot; value=&quot;Diapositiva 2&quot;/&gt;&lt;property id=&quot;20307&quot; value=&quot;257&quot;/&gt;&lt;/object&gt;&lt;object type=&quot;3&quot; unique_id=&quot;10608&quot;&gt;&lt;property id=&quot;20148&quot; value=&quot;5&quot;/&gt;&lt;property id=&quot;20300&quot; value=&quot;Diapositiva 3&quot;/&gt;&lt;property id=&quot;20307&quot; value=&quot;292&quot;/&gt;&lt;/object&gt;&lt;object type=&quot;3&quot; unique_id=&quot;10610&quot;&gt;&lt;property id=&quot;20148&quot; value=&quot;5&quot;/&gt;&lt;property id=&quot;20300&quot; value=&quot;Diapositiva 4&quot;/&gt;&lt;property id=&quot;20307&quot; value=&quot;293&quot;/&gt;&lt;/object&gt;&lt;object type=&quot;3&quot; unique_id=&quot;10612&quot;&gt;&lt;property id=&quot;20148&quot; value=&quot;5&quot;/&gt;&lt;property id=&quot;20300&quot; value=&quot;Diapositiva 5&quot;/&gt;&lt;property id=&quot;20307&quot; value=&quot;294&quot;/&gt;&lt;/object&gt;&lt;object type=&quot;3&quot; unique_id=&quot;10634&quot;&gt;&lt;property id=&quot;20148&quot; value=&quot;5&quot;/&gt;&lt;property id=&quot;20300&quot; value=&quot;Diapositiva 6&quot;/&gt;&lt;property id=&quot;20307&quot; value=&quot;295&quot;/&gt;&lt;/object&gt;&lt;object type=&quot;3&quot; unique_id=&quot;10636&quot;&gt;&lt;property id=&quot;20148&quot; value=&quot;5&quot;/&gt;&lt;property id=&quot;20300&quot; value=&quot;Diapositiva 7&quot;/&gt;&lt;property id=&quot;20307&quot; value=&quot;297&quot;/&gt;&lt;/object&gt;&lt;object type=&quot;3&quot; unique_id=&quot;10637&quot;&gt;&lt;property id=&quot;20148&quot; value=&quot;5&quot;/&gt;&lt;property id=&quot;20300&quot; value=&quot;Diapositiva 8&quot;/&gt;&lt;property id=&quot;20307&quot; value=&quot;296&quot;/&gt;&lt;/object&gt;&lt;object type=&quot;3&quot; unique_id=&quot;10668&quot;&gt;&lt;property id=&quot;20148&quot; value=&quot;5&quot;/&gt;&lt;property id=&quot;20300&quot; value=&quot;Diapositiva 10&quot;/&gt;&lt;property id=&quot;20307&quot; value=&quot;298&quot;/&gt;&lt;/object&gt;&lt;object type=&quot;3&quot; unique_id=&quot;10670&quot;&gt;&lt;property id=&quot;20148&quot; value=&quot;5&quot;/&gt;&lt;property id=&quot;20300&quot; value=&quot;Diapositiva 11&quot;/&gt;&lt;property id=&quot;20307&quot; value=&quot;299&quot;/&gt;&lt;/object&gt;&lt;object type=&quot;3&quot; unique_id=&quot;10707&quot;&gt;&lt;property id=&quot;20148&quot; value=&quot;5&quot;/&gt;&lt;property id=&quot;20300&quot; value=&quot;Diapositiva 12&quot;/&gt;&lt;property id=&quot;20307&quot; value=&quot;300&quot;/&gt;&lt;/object&gt;&lt;object type=&quot;3&quot; unique_id=&quot;10734&quot;&gt;&lt;property id=&quot;20148&quot; value=&quot;5&quot;/&gt;&lt;property id=&quot;20300&quot; value=&quot;Diapositiva 13&quot;/&gt;&lt;property id=&quot;20307&quot; value=&quot;301&quot;/&gt;&lt;/object&gt;&lt;object type=&quot;3&quot; unique_id=&quot;10763&quot;&gt;&lt;property id=&quot;20148&quot; value=&quot;5&quot;/&gt;&lt;property id=&quot;20300&quot; value=&quot;Diapositiva 14&quot;/&gt;&lt;property id=&quot;20307&quot; value=&quot;302&quot;/&gt;&lt;/object&gt;&lt;object type=&quot;3&quot; unique_id=&quot;10840&quot;&gt;&lt;property id=&quot;20148&quot; value=&quot;5&quot;/&gt;&lt;property id=&quot;20300&quot; value=&quot;Diapositiva 15&quot;/&gt;&lt;property id=&quot;20307&quot; value=&quot;303&quot;/&gt;&lt;/object&gt;&lt;object type=&quot;3&quot; unique_id=&quot;10873&quot;&gt;&lt;property id=&quot;20148&quot; value=&quot;5&quot;/&gt;&lt;property id=&quot;20300&quot; value=&quot;Diapositiva 16&quot;/&gt;&lt;property id=&quot;20307&quot; value=&quot;304&quot;/&gt;&lt;/object&gt;&lt;object type=&quot;3&quot; unique_id=&quot;11042&quot;&gt;&lt;property id=&quot;20148&quot; value=&quot;5&quot;/&gt;&lt;property id=&quot;20300&quot; value=&quot;Diapositiva 17&quot;/&gt;&lt;property id=&quot;20307&quot; value=&quot;305&quot;/&gt;&lt;/object&gt;&lt;object type=&quot;3&quot; unique_id=&quot;11043&quot;&gt;&lt;property id=&quot;20148&quot; value=&quot;5&quot;/&gt;&lt;property id=&quot;20300&quot; value=&quot;Diapositiva 18&quot;/&gt;&lt;property id=&quot;20307&quot; value=&quot;306&quot;/&gt;&lt;/object&gt;&lt;object type=&quot;3&quot; unique_id=&quot;11102&quot;&gt;&lt;property id=&quot;20148&quot; value=&quot;5&quot;/&gt;&lt;property id=&quot;20300&quot; value=&quot;Diapositiva 19&quot;/&gt;&lt;property id=&quot;20307&quot; value=&quot;307&quot;/&gt;&lt;/object&gt;&lt;object type=&quot;3&quot; unique_id=&quot;11143&quot;&gt;&lt;property id=&quot;20148&quot; value=&quot;5&quot;/&gt;&lt;property id=&quot;20300&quot; value=&quot;Diapositiva 20&quot;/&gt;&lt;property id=&quot;20307&quot; value=&quot;308&quot;/&gt;&lt;/object&gt;&lt;object type=&quot;3&quot; unique_id=&quot;11145&quot;&gt;&lt;property id=&quot;20148&quot; value=&quot;5&quot;/&gt;&lt;property id=&quot;20300&quot; value=&quot;Diapositiva 21&quot;/&gt;&lt;property id=&quot;20307&quot; value=&quot;309&quot;/&gt;&lt;/object&gt;&lt;object type=&quot;3&quot; unique_id=&quot;11212&quot;&gt;&lt;property id=&quot;20148&quot; value=&quot;5&quot;/&gt;&lt;property id=&quot;20300&quot; value=&quot;Diapositiva 22&quot;/&gt;&lt;property id=&quot;20307&quot; value=&quot;310&quot;/&gt;&lt;/object&gt;&lt;object type=&quot;3&quot; unique_id=&quot;11282&quot;&gt;&lt;property id=&quot;20148&quot; value=&quot;5&quot;/&gt;&lt;property id=&quot;20300&quot; value=&quot;Diapositiva 23&quot;/&gt;&lt;property id=&quot;20307&quot; value=&quot;311&quot;/&gt;&lt;/object&gt;&lt;object type=&quot;3&quot; unique_id=&quot;11331&quot;&gt;&lt;property id=&quot;20148&quot; value=&quot;5&quot;/&gt;&lt;property id=&quot;20300&quot; value=&quot;Diapositiva 24&quot;/&gt;&lt;property id=&quot;20307&quot; value=&quot;312&quot;/&gt;&lt;/object&gt;&lt;object type=&quot;3&quot; unique_id=&quot;11333&quot;&gt;&lt;property id=&quot;20148&quot; value=&quot;5&quot;/&gt;&lt;property id=&quot;20300&quot; value=&quot;Diapositiva 25&quot;/&gt;&lt;property id=&quot;20307&quot; value=&quot;313&quot;/&gt;&lt;/object&gt;&lt;object type=&quot;3&quot; unique_id=&quot;11334&quot;&gt;&lt;property id=&quot;20148&quot; value=&quot;5&quot;/&gt;&lt;property id=&quot;20300&quot; value=&quot;Diapositiva 26&quot;/&gt;&lt;property id=&quot;20307&quot; value=&quot;314&quot;/&gt;&lt;/object&gt;&lt;object type=&quot;3&quot; unique_id=&quot;11335&quot;&gt;&lt;property id=&quot;20148&quot; value=&quot;5&quot;/&gt;&lt;property id=&quot;20300&quot; value=&quot;Diapositiva 27&quot;/&gt;&lt;property id=&quot;20307&quot; value=&quot;315&quot;/&gt;&lt;/object&gt;&lt;object type=&quot;3&quot; unique_id=&quot;11476&quot;&gt;&lt;property id=&quot;20148&quot; value=&quot;5&quot;/&gt;&lt;property id=&quot;20300&quot; value=&quot;Diapositiva 28&quot;/&gt;&lt;property id=&quot;20307&quot; value=&quot;316&quot;/&gt;&lt;/object&gt;&lt;object type=&quot;3&quot; unique_id=&quot;11478&quot;&gt;&lt;property id=&quot;20148&quot; value=&quot;5&quot;/&gt;&lt;property id=&quot;20300&quot; value=&quot;Diapositiva 29&quot;/&gt;&lt;property id=&quot;20307&quot; value=&quot;317&quot;/&gt;&lt;/object&gt;&lt;object type=&quot;3&quot; unique_id=&quot;11479&quot;&gt;&lt;property id=&quot;20148&quot; value=&quot;5&quot;/&gt;&lt;property id=&quot;20300&quot; value=&quot;Diapositiva 30&quot;/&gt;&lt;property id=&quot;20307&quot; value=&quot;318&quot;/&gt;&lt;/object&gt;&lt;object type=&quot;3&quot; unique_id=&quot;11573&quot;&gt;&lt;property id=&quot;20148&quot; value=&quot;5&quot;/&gt;&lt;property id=&quot;20300&quot; value=&quot;Diapositiva 31&quot;/&gt;&lt;property id=&quot;20307&quot; value=&quot;319&quot;/&gt;&lt;/object&gt;&lt;object type=&quot;3&quot; unique_id=&quot;11766&quot;&gt;&lt;property id=&quot;20148&quot; value=&quot;5&quot;/&gt;&lt;property id=&quot;20300&quot; value=&quot;Diapositiva 32&quot;/&gt;&lt;property id=&quot;20307&quot; value=&quot;320&quot;/&gt;&lt;/object&gt;&lt;object type=&quot;3&quot; unique_id=&quot;11867&quot;&gt;&lt;property id=&quot;20148&quot; value=&quot;5&quot;/&gt;&lt;property id=&quot;20300&quot; value=&quot;Diapositiva 33&quot;/&gt;&lt;property id=&quot;20307&quot; value=&quot;321&quot;/&gt;&lt;/object&gt;&lt;object type=&quot;3&quot; unique_id=&quot;11936&quot;&gt;&lt;property id=&quot;20148&quot; value=&quot;5&quot;/&gt;&lt;property id=&quot;20300&quot; value=&quot;Diapositiva 34&quot;/&gt;&lt;property id=&quot;20307&quot; value=&quot;322&quot;/&gt;&lt;/object&gt;&lt;object type=&quot;3&quot; unique_id=&quot;12007&quot;&gt;&lt;property id=&quot;20148&quot; value=&quot;5&quot;/&gt;&lt;property id=&quot;20300&quot; value=&quot;Diapositiva 35&quot;/&gt;&lt;property id=&quot;20307&quot; value=&quot;323&quot;/&gt;&lt;/object&gt;&lt;object type=&quot;3&quot; unique_id=&quot;12008&quot;&gt;&lt;property id=&quot;20148&quot; value=&quot;5&quot;/&gt;&lt;property id=&quot;20300&quot; value=&quot;Diapositiva 36&quot;/&gt;&lt;property id=&quot;20307&quot; value=&quot;324&quot;/&gt;&lt;/object&gt;&lt;object type=&quot;3&quot; unique_id=&quot;12083&quot;&gt;&lt;property id=&quot;20148&quot; value=&quot;5&quot;/&gt;&lt;property id=&quot;20300&quot; value=&quot;Diapositiva 37&quot;/&gt;&lt;property id=&quot;20307&quot; value=&quot;325&quot;/&gt;&lt;/object&gt;&lt;object type=&quot;3&quot; unique_id=&quot;12085&quot;&gt;&lt;property id=&quot;20148&quot; value=&quot;5&quot;/&gt;&lt;property id=&quot;20300&quot; value=&quot;Diapositiva 9&quot;/&gt;&lt;property id=&quot;20307&quot; value=&quot;326&quot;/&gt;&lt;/object&gt;&lt;/object&gt;&lt;object type=&quot;8&quot; unique_id=&quot;10017&quot;&gt;&lt;/object&gt;&lt;/object&gt;&lt;/database&gt;"/>
  <p:tag name="SECTOMILLISECCONVERTED" val="1"/>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lásico de Offic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lásico de Offic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lásico de Offic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lásico de Offic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lásico de Offic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lásico de Offic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1986</TotalTime>
  <Words>2489</Words>
  <Application>Microsoft Office PowerPoint</Application>
  <PresentationFormat>Presentación en pantalla (4:3)</PresentationFormat>
  <Paragraphs>615</Paragraphs>
  <Slides>35</Slides>
  <Notes>35</Notes>
  <HiddenSlides>0</HiddenSlides>
  <MMClips>0</MMClips>
  <ScaleCrop>false</ScaleCrop>
  <HeadingPairs>
    <vt:vector size="6" baseType="variant">
      <vt:variant>
        <vt:lpstr>Fuentes usadas</vt:lpstr>
      </vt:variant>
      <vt:variant>
        <vt:i4>7</vt:i4>
      </vt:variant>
      <vt:variant>
        <vt:lpstr>Tema</vt:lpstr>
      </vt:variant>
      <vt:variant>
        <vt:i4>6</vt:i4>
      </vt:variant>
      <vt:variant>
        <vt:lpstr>Títulos de diapositiva</vt:lpstr>
      </vt:variant>
      <vt:variant>
        <vt:i4>35</vt:i4>
      </vt:variant>
    </vt:vector>
  </HeadingPairs>
  <TitlesOfParts>
    <vt:vector size="48" baseType="lpstr">
      <vt:lpstr>Arial</vt:lpstr>
      <vt:lpstr>Calibri</vt:lpstr>
      <vt:lpstr>Cambria Math</vt:lpstr>
      <vt:lpstr>MS Mincho</vt:lpstr>
      <vt:lpstr>Symbol</vt:lpstr>
      <vt:lpstr>Times New Roman</vt:lpstr>
      <vt:lpstr>Wingdings</vt:lpstr>
      <vt:lpstr>Tema de Office</vt:lpstr>
      <vt:lpstr>1_Tema de Office</vt:lpstr>
      <vt:lpstr>2_Tema de Office</vt:lpstr>
      <vt:lpstr>3_Tema de Office</vt:lpstr>
      <vt:lpstr>4_Tema de Office</vt:lpstr>
      <vt:lpstr>5_Tema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TOSHIBA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Física y Química 1º de Bachillerato</dc:title>
  <dc:creator>Rafael Artacho Cañadas</dc:creator>
  <cp:lastModifiedBy>Rafael Artacho Cañadas</cp:lastModifiedBy>
  <cp:revision>265</cp:revision>
  <dcterms:created xsi:type="dcterms:W3CDTF">2012-01-21T08:16:49Z</dcterms:created>
  <dcterms:modified xsi:type="dcterms:W3CDTF">2016-08-22T20:07:57Z</dcterms:modified>
</cp:coreProperties>
</file>