
<file path=[Content_Types].xml><?xml version="1.0" encoding="utf-8"?>
<Types xmlns="http://schemas.openxmlformats.org/package/2006/content-types">
  <Default Extension="png" ContentType="image/png"/>
  <Default Extension="bin" ContentType="application/vnd.ms-office.activeX"/>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ctiveX/activeX1.xml" ContentType="application/vnd.ms-office.activeX+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8" r:id="rId2"/>
    <p:sldMasterId id="2147483720" r:id="rId3"/>
    <p:sldMasterId id="2147483732" r:id="rId4"/>
  </p:sldMasterIdLst>
  <p:notesMasterIdLst>
    <p:notesMasterId r:id="rId50"/>
  </p:notesMasterIdLst>
  <p:sldIdLst>
    <p:sldId id="256" r:id="rId5"/>
    <p:sldId id="257"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40" r:id="rId19"/>
    <p:sldId id="304" r:id="rId20"/>
    <p:sldId id="338" r:id="rId21"/>
    <p:sldId id="306" r:id="rId22"/>
    <p:sldId id="307" r:id="rId23"/>
    <p:sldId id="308" r:id="rId24"/>
    <p:sldId id="309" r:id="rId25"/>
    <p:sldId id="310" r:id="rId26"/>
    <p:sldId id="311" r:id="rId27"/>
    <p:sldId id="312" r:id="rId28"/>
    <p:sldId id="341" r:id="rId29"/>
    <p:sldId id="313" r:id="rId30"/>
    <p:sldId id="339" r:id="rId31"/>
    <p:sldId id="314" r:id="rId32"/>
    <p:sldId id="315" r:id="rId33"/>
    <p:sldId id="316" r:id="rId34"/>
    <p:sldId id="317" r:id="rId35"/>
    <p:sldId id="319" r:id="rId36"/>
    <p:sldId id="320" r:id="rId37"/>
    <p:sldId id="321" r:id="rId38"/>
    <p:sldId id="322" r:id="rId39"/>
    <p:sldId id="323" r:id="rId40"/>
    <p:sldId id="324" r:id="rId41"/>
    <p:sldId id="342" r:id="rId42"/>
    <p:sldId id="325" r:id="rId43"/>
    <p:sldId id="326" r:id="rId44"/>
    <p:sldId id="327" r:id="rId45"/>
    <p:sldId id="329" r:id="rId46"/>
    <p:sldId id="328" r:id="rId47"/>
    <p:sldId id="330" r:id="rId48"/>
    <p:sldId id="331" r:id="rId49"/>
  </p:sldIdLst>
  <p:sldSz cx="9144000" cy="6858000" type="screen4x3"/>
  <p:notesSz cx="6858000" cy="9144000"/>
  <p:custDataLst>
    <p:tags r:id="rId51"/>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92"/>
            <p14:sldId id="293"/>
            <p14:sldId id="294"/>
            <p14:sldId id="295"/>
            <p14:sldId id="296"/>
            <p14:sldId id="297"/>
            <p14:sldId id="298"/>
            <p14:sldId id="299"/>
            <p14:sldId id="300"/>
            <p14:sldId id="301"/>
            <p14:sldId id="302"/>
            <p14:sldId id="303"/>
            <p14:sldId id="340"/>
            <p14:sldId id="304"/>
            <p14:sldId id="338"/>
            <p14:sldId id="306"/>
            <p14:sldId id="307"/>
            <p14:sldId id="308"/>
            <p14:sldId id="309"/>
            <p14:sldId id="310"/>
            <p14:sldId id="311"/>
            <p14:sldId id="312"/>
            <p14:sldId id="341"/>
            <p14:sldId id="313"/>
            <p14:sldId id="339"/>
            <p14:sldId id="314"/>
            <p14:sldId id="315"/>
            <p14:sldId id="316"/>
            <p14:sldId id="317"/>
            <p14:sldId id="319"/>
            <p14:sldId id="320"/>
            <p14:sldId id="321"/>
            <p14:sldId id="322"/>
            <p14:sldId id="323"/>
            <p14:sldId id="324"/>
            <p14:sldId id="342"/>
            <p14:sldId id="325"/>
            <p14:sldId id="326"/>
            <p14:sldId id="327"/>
            <p14:sldId id="329"/>
            <p14:sldId id="328"/>
            <p14:sldId id="330"/>
            <p14:sldId id="33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FFFF99"/>
    <a:srgbClr val="CC6600"/>
    <a:srgbClr val="FFCC00"/>
    <a:srgbClr val="CCCC00"/>
    <a:srgbClr val="CC9900"/>
    <a:srgbClr val="CCFFFF"/>
    <a:srgbClr val="FFFF66"/>
    <a:srgbClr val="FFCCCC"/>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1" d="100"/>
          <a:sy n="71" d="100"/>
        </p:scale>
        <p:origin x="444" y="60"/>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BF38F5-23DF-400A-BF9B-E10877FDBCC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s-ES"/>
        </a:p>
      </dgm:t>
    </dgm:pt>
    <dgm:pt modelId="{3EC2A12A-FC83-423B-BB79-EF13D68574AD}">
      <dgm:prSet phldrT="[Texto]" custT="1"/>
      <dgm:spPr>
        <a:solidFill>
          <a:srgbClr val="CC9900"/>
        </a:solidFill>
      </dgm:spPr>
      <dgm:t>
        <a:bodyPr/>
        <a:lstStyle/>
        <a:p>
          <a:r>
            <a:rPr lang="es-ES" sz="1600" b="1" dirty="0" smtClean="0">
              <a:effectLst>
                <a:outerShdw blurRad="38100" dist="38100" dir="2700000" algn="tl">
                  <a:srgbClr val="000000">
                    <a:alpha val="43137"/>
                  </a:srgbClr>
                </a:outerShdw>
              </a:effectLst>
            </a:rPr>
            <a:t>Tipos de Industrias químicas </a:t>
          </a:r>
        </a:p>
        <a:p>
          <a:r>
            <a:rPr lang="es-ES" sz="1600" dirty="0" smtClean="0"/>
            <a:t>(según el tipo de producto elaborado)</a:t>
          </a:r>
          <a:endParaRPr lang="es-ES" sz="1600" dirty="0"/>
        </a:p>
      </dgm:t>
    </dgm:pt>
    <dgm:pt modelId="{7F2675F6-1442-4229-8214-CF19D186F35F}" type="parTrans" cxnId="{7EEA54DD-B4CF-459E-8BB1-3D3ACCBD042F}">
      <dgm:prSet/>
      <dgm:spPr/>
      <dgm:t>
        <a:bodyPr/>
        <a:lstStyle/>
        <a:p>
          <a:endParaRPr lang="es-ES" sz="1600"/>
        </a:p>
      </dgm:t>
    </dgm:pt>
    <dgm:pt modelId="{65E64E28-2692-48D2-BBEF-E7326960500A}" type="sibTrans" cxnId="{7EEA54DD-B4CF-459E-8BB1-3D3ACCBD042F}">
      <dgm:prSet/>
      <dgm:spPr/>
      <dgm:t>
        <a:bodyPr/>
        <a:lstStyle/>
        <a:p>
          <a:endParaRPr lang="es-ES" sz="1600"/>
        </a:p>
      </dgm:t>
    </dgm:pt>
    <dgm:pt modelId="{38524BC7-91DA-45C1-A92E-C59752AEF4BC}">
      <dgm:prSet phldrT="[Texto]" custT="1"/>
      <dgm:spPr>
        <a:solidFill>
          <a:schemeClr val="accent1">
            <a:lumMod val="20000"/>
            <a:lumOff val="80000"/>
          </a:schemeClr>
        </a:solidFill>
      </dgm:spPr>
      <dgm:t>
        <a:bodyPr lIns="36000" tIns="36000" rIns="36000" bIns="36000"/>
        <a:lstStyle/>
        <a:p>
          <a:pPr algn="ctr"/>
          <a:r>
            <a:rPr lang="es-ES" sz="1600" b="1" dirty="0" smtClean="0">
              <a:solidFill>
                <a:srgbClr val="002060"/>
              </a:solidFill>
            </a:rPr>
            <a:t>Pesada o de base</a:t>
          </a:r>
        </a:p>
        <a:p>
          <a:pPr marL="266700" indent="-177800" algn="just">
            <a:tabLst/>
          </a:pPr>
          <a:r>
            <a:rPr lang="es-ES" sz="1600" dirty="0" smtClean="0">
              <a:solidFill>
                <a:srgbClr val="002060"/>
              </a:solidFill>
            </a:rPr>
            <a:t>- 	Se utilizan grandes cantidades de materias primas naturales</a:t>
          </a:r>
        </a:p>
        <a:p>
          <a:pPr marL="266700" indent="-177800" algn="just">
            <a:tabLst/>
          </a:pPr>
          <a:r>
            <a:rPr lang="es-ES" sz="1600" dirty="0" smtClean="0">
              <a:solidFill>
                <a:srgbClr val="002060"/>
              </a:solidFill>
            </a:rPr>
            <a:t>- 	Se fabrican productos sencillos o semielaborados (amoniaco, ácido sulfúrico, hidróxido de sodio, </a:t>
          </a:r>
          <a:r>
            <a:rPr lang="es-ES" sz="1600" dirty="0" err="1" smtClean="0">
              <a:solidFill>
                <a:srgbClr val="002060"/>
              </a:solidFill>
            </a:rPr>
            <a:t>etc</a:t>
          </a:r>
          <a:r>
            <a:rPr lang="es-ES" sz="1600" dirty="0" smtClean="0">
              <a:solidFill>
                <a:srgbClr val="002060"/>
              </a:solidFill>
            </a:rPr>
            <a:t>).</a:t>
          </a:r>
          <a:endParaRPr lang="es-ES" sz="1600" dirty="0">
            <a:solidFill>
              <a:srgbClr val="002060"/>
            </a:solidFill>
          </a:endParaRPr>
        </a:p>
      </dgm:t>
    </dgm:pt>
    <dgm:pt modelId="{454BA049-41A9-4B1C-8A0D-EAE9E9354731}" type="parTrans" cxnId="{9A7179B0-DCCD-4C22-B27D-B8C501C9E034}">
      <dgm:prSet/>
      <dgm:spPr/>
      <dgm:t>
        <a:bodyPr/>
        <a:lstStyle/>
        <a:p>
          <a:endParaRPr lang="es-ES" sz="1600"/>
        </a:p>
      </dgm:t>
    </dgm:pt>
    <dgm:pt modelId="{45EC44EF-E337-4091-ABB4-8ED37B60AB5B}" type="sibTrans" cxnId="{9A7179B0-DCCD-4C22-B27D-B8C501C9E034}">
      <dgm:prSet/>
      <dgm:spPr/>
      <dgm:t>
        <a:bodyPr/>
        <a:lstStyle/>
        <a:p>
          <a:endParaRPr lang="es-ES" sz="1600"/>
        </a:p>
      </dgm:t>
    </dgm:pt>
    <dgm:pt modelId="{A4D445E1-83E6-483E-9B52-0102272F4E2D}">
      <dgm:prSet phldrT="[Texto]" custT="1"/>
      <dgm:spPr>
        <a:solidFill>
          <a:schemeClr val="accent6">
            <a:lumMod val="60000"/>
            <a:lumOff val="40000"/>
          </a:schemeClr>
        </a:solidFill>
      </dgm:spPr>
      <dgm:t>
        <a:bodyPr lIns="36000" tIns="36000" rIns="36000" bIns="36000"/>
        <a:lstStyle/>
        <a:p>
          <a:pPr algn="ctr"/>
          <a:r>
            <a:rPr lang="es-ES" sz="1600" b="1" dirty="0" smtClean="0">
              <a:solidFill>
                <a:srgbClr val="C00000"/>
              </a:solidFill>
            </a:rPr>
            <a:t>Ligera o de transformación</a:t>
          </a:r>
        </a:p>
        <a:p>
          <a:pPr marL="266700" indent="-177800" algn="just"/>
          <a:r>
            <a:rPr lang="es-ES" sz="1600" dirty="0" smtClean="0">
              <a:solidFill>
                <a:srgbClr val="C00000"/>
              </a:solidFill>
            </a:rPr>
            <a:t>- 	Convierten materias primas sintéticas originadas en la industria pesada o materias primas de recuperación en nuevos productos (fertilizantes, explosivos, colorantes, farmacéuticos, </a:t>
          </a:r>
          <a:r>
            <a:rPr lang="es-ES" sz="1600" dirty="0" err="1" smtClean="0">
              <a:solidFill>
                <a:srgbClr val="C00000"/>
              </a:solidFill>
            </a:rPr>
            <a:t>etc</a:t>
          </a:r>
          <a:r>
            <a:rPr lang="es-ES" sz="1600" dirty="0" smtClean="0">
              <a:solidFill>
                <a:srgbClr val="C00000"/>
              </a:solidFill>
            </a:rPr>
            <a:t>).</a:t>
          </a:r>
          <a:endParaRPr lang="es-ES" sz="1600" dirty="0">
            <a:solidFill>
              <a:srgbClr val="C00000"/>
            </a:solidFill>
          </a:endParaRPr>
        </a:p>
      </dgm:t>
    </dgm:pt>
    <dgm:pt modelId="{B55E9BD4-5292-485C-AB7D-8D0A231DF29C}" type="parTrans" cxnId="{3E99F4A5-4CFE-4892-9D27-47E7953D872A}">
      <dgm:prSet/>
      <dgm:spPr/>
      <dgm:t>
        <a:bodyPr/>
        <a:lstStyle/>
        <a:p>
          <a:endParaRPr lang="es-ES" sz="1600"/>
        </a:p>
      </dgm:t>
    </dgm:pt>
    <dgm:pt modelId="{7780F65F-2AF9-4EC2-BDCC-DF011432760C}" type="sibTrans" cxnId="{3E99F4A5-4CFE-4892-9D27-47E7953D872A}">
      <dgm:prSet/>
      <dgm:spPr/>
      <dgm:t>
        <a:bodyPr/>
        <a:lstStyle/>
        <a:p>
          <a:endParaRPr lang="es-ES" sz="1600"/>
        </a:p>
      </dgm:t>
    </dgm:pt>
    <dgm:pt modelId="{2C22BD63-29D6-4595-A547-6D5E12A67892}">
      <dgm:prSet phldrT="[Texto]" custT="1"/>
      <dgm:spPr>
        <a:solidFill>
          <a:srgbClr val="CCFF99"/>
        </a:solidFill>
      </dgm:spPr>
      <dgm:t>
        <a:bodyPr/>
        <a:lstStyle/>
        <a:p>
          <a:r>
            <a:rPr lang="es-ES" sz="1600" b="1" dirty="0" smtClean="0">
              <a:solidFill>
                <a:schemeClr val="accent3">
                  <a:lumMod val="75000"/>
                </a:schemeClr>
              </a:solidFill>
            </a:rPr>
            <a:t>Industria del petróleo</a:t>
          </a:r>
          <a:endParaRPr lang="es-ES" sz="1600" b="1" dirty="0">
            <a:solidFill>
              <a:schemeClr val="accent3">
                <a:lumMod val="75000"/>
              </a:schemeClr>
            </a:solidFill>
          </a:endParaRPr>
        </a:p>
      </dgm:t>
    </dgm:pt>
    <dgm:pt modelId="{7AC064F9-B99F-4F43-B801-D1DC0CBA784C}" type="parTrans" cxnId="{AAAFBFC7-9CEA-4E0F-AFC0-A5797B524DD4}">
      <dgm:prSet/>
      <dgm:spPr/>
      <dgm:t>
        <a:bodyPr/>
        <a:lstStyle/>
        <a:p>
          <a:endParaRPr lang="es-ES" sz="1600"/>
        </a:p>
      </dgm:t>
    </dgm:pt>
    <dgm:pt modelId="{BD43A07D-7112-4064-95EB-570416A485FB}" type="sibTrans" cxnId="{AAAFBFC7-9CEA-4E0F-AFC0-A5797B524DD4}">
      <dgm:prSet/>
      <dgm:spPr/>
      <dgm:t>
        <a:bodyPr/>
        <a:lstStyle/>
        <a:p>
          <a:endParaRPr lang="es-ES" sz="1600"/>
        </a:p>
      </dgm:t>
    </dgm:pt>
    <dgm:pt modelId="{89E69102-36FF-42AF-BA5A-63D1F81CA86C}" type="pres">
      <dgm:prSet presAssocID="{3ABF38F5-23DF-400A-BF9B-E10877FDBCC8}" presName="hierChild1" presStyleCnt="0">
        <dgm:presLayoutVars>
          <dgm:orgChart val="1"/>
          <dgm:chPref val="1"/>
          <dgm:dir/>
          <dgm:animOne val="branch"/>
          <dgm:animLvl val="lvl"/>
          <dgm:resizeHandles/>
        </dgm:presLayoutVars>
      </dgm:prSet>
      <dgm:spPr/>
      <dgm:t>
        <a:bodyPr/>
        <a:lstStyle/>
        <a:p>
          <a:endParaRPr lang="es-ES"/>
        </a:p>
      </dgm:t>
    </dgm:pt>
    <dgm:pt modelId="{7F1D85B0-3981-422A-874B-B15FD6EAB817}" type="pres">
      <dgm:prSet presAssocID="{3EC2A12A-FC83-423B-BB79-EF13D68574AD}" presName="hierRoot1" presStyleCnt="0">
        <dgm:presLayoutVars>
          <dgm:hierBranch val="init"/>
        </dgm:presLayoutVars>
      </dgm:prSet>
      <dgm:spPr/>
    </dgm:pt>
    <dgm:pt modelId="{F5ACADC1-5226-4A5E-A3A0-5A520693A1DB}" type="pres">
      <dgm:prSet presAssocID="{3EC2A12A-FC83-423B-BB79-EF13D68574AD}" presName="rootComposite1" presStyleCnt="0"/>
      <dgm:spPr/>
    </dgm:pt>
    <dgm:pt modelId="{4D57886F-9478-48B7-B13E-D1250437F36D}" type="pres">
      <dgm:prSet presAssocID="{3EC2A12A-FC83-423B-BB79-EF13D68574AD}" presName="rootText1" presStyleLbl="node0" presStyleIdx="0" presStyleCnt="1" custScaleY="177153" custLinFactNeighborX="-2841" custLinFactNeighborY="78253">
        <dgm:presLayoutVars>
          <dgm:chPref val="3"/>
        </dgm:presLayoutVars>
      </dgm:prSet>
      <dgm:spPr/>
      <dgm:t>
        <a:bodyPr/>
        <a:lstStyle/>
        <a:p>
          <a:endParaRPr lang="es-ES"/>
        </a:p>
      </dgm:t>
    </dgm:pt>
    <dgm:pt modelId="{CA6DDCE0-5FF4-4854-B4AB-C12F84A7729A}" type="pres">
      <dgm:prSet presAssocID="{3EC2A12A-FC83-423B-BB79-EF13D68574AD}" presName="rootConnector1" presStyleLbl="node1" presStyleIdx="0" presStyleCnt="0"/>
      <dgm:spPr/>
      <dgm:t>
        <a:bodyPr/>
        <a:lstStyle/>
        <a:p>
          <a:endParaRPr lang="es-ES"/>
        </a:p>
      </dgm:t>
    </dgm:pt>
    <dgm:pt modelId="{0305515A-9918-4DED-8FCF-0301712C1C72}" type="pres">
      <dgm:prSet presAssocID="{3EC2A12A-FC83-423B-BB79-EF13D68574AD}" presName="hierChild2" presStyleCnt="0"/>
      <dgm:spPr/>
    </dgm:pt>
    <dgm:pt modelId="{D535C9B9-CCBD-48F9-9D15-3C73285BB73A}" type="pres">
      <dgm:prSet presAssocID="{454BA049-41A9-4B1C-8A0D-EAE9E9354731}" presName="Name64" presStyleLbl="parChTrans1D2" presStyleIdx="0" presStyleCnt="3"/>
      <dgm:spPr/>
      <dgm:t>
        <a:bodyPr/>
        <a:lstStyle/>
        <a:p>
          <a:endParaRPr lang="es-ES"/>
        </a:p>
      </dgm:t>
    </dgm:pt>
    <dgm:pt modelId="{36ADBD12-4D55-4044-AF67-200D823964B4}" type="pres">
      <dgm:prSet presAssocID="{38524BC7-91DA-45C1-A92E-C59752AEF4BC}" presName="hierRoot2" presStyleCnt="0">
        <dgm:presLayoutVars>
          <dgm:hierBranch val="init"/>
        </dgm:presLayoutVars>
      </dgm:prSet>
      <dgm:spPr/>
    </dgm:pt>
    <dgm:pt modelId="{4861C7DD-AD33-46B6-AD83-106F6AE55B8E}" type="pres">
      <dgm:prSet presAssocID="{38524BC7-91DA-45C1-A92E-C59752AEF4BC}" presName="rootComposite" presStyleCnt="0"/>
      <dgm:spPr/>
    </dgm:pt>
    <dgm:pt modelId="{0396D551-6A0D-4632-8E84-CBE2BF5AC199}" type="pres">
      <dgm:prSet presAssocID="{38524BC7-91DA-45C1-A92E-C59752AEF4BC}" presName="rootText" presStyleLbl="node2" presStyleIdx="0" presStyleCnt="3" custScaleX="238892" custScaleY="259920">
        <dgm:presLayoutVars>
          <dgm:chPref val="3"/>
        </dgm:presLayoutVars>
      </dgm:prSet>
      <dgm:spPr/>
      <dgm:t>
        <a:bodyPr/>
        <a:lstStyle/>
        <a:p>
          <a:endParaRPr lang="es-ES"/>
        </a:p>
      </dgm:t>
    </dgm:pt>
    <dgm:pt modelId="{D59A62FD-8B80-42BC-A59C-2A0A8045D699}" type="pres">
      <dgm:prSet presAssocID="{38524BC7-91DA-45C1-A92E-C59752AEF4BC}" presName="rootConnector" presStyleLbl="node2" presStyleIdx="0" presStyleCnt="3"/>
      <dgm:spPr/>
      <dgm:t>
        <a:bodyPr/>
        <a:lstStyle/>
        <a:p>
          <a:endParaRPr lang="es-ES"/>
        </a:p>
      </dgm:t>
    </dgm:pt>
    <dgm:pt modelId="{5E07434E-AEF1-4E9D-97BB-571330CF9201}" type="pres">
      <dgm:prSet presAssocID="{38524BC7-91DA-45C1-A92E-C59752AEF4BC}" presName="hierChild4" presStyleCnt="0"/>
      <dgm:spPr/>
    </dgm:pt>
    <dgm:pt modelId="{98B60A8D-5E35-4F22-A775-989B28AE31AB}" type="pres">
      <dgm:prSet presAssocID="{38524BC7-91DA-45C1-A92E-C59752AEF4BC}" presName="hierChild5" presStyleCnt="0"/>
      <dgm:spPr/>
    </dgm:pt>
    <dgm:pt modelId="{5A6CEE2A-2FEE-4C9E-8512-21200088BAE3}" type="pres">
      <dgm:prSet presAssocID="{B55E9BD4-5292-485C-AB7D-8D0A231DF29C}" presName="Name64" presStyleLbl="parChTrans1D2" presStyleIdx="1" presStyleCnt="3"/>
      <dgm:spPr/>
      <dgm:t>
        <a:bodyPr/>
        <a:lstStyle/>
        <a:p>
          <a:endParaRPr lang="es-ES"/>
        </a:p>
      </dgm:t>
    </dgm:pt>
    <dgm:pt modelId="{BD0F0EA8-1D5B-4AD7-BBC9-83BB3DDEEECA}" type="pres">
      <dgm:prSet presAssocID="{A4D445E1-83E6-483E-9B52-0102272F4E2D}" presName="hierRoot2" presStyleCnt="0">
        <dgm:presLayoutVars>
          <dgm:hierBranch val="init"/>
        </dgm:presLayoutVars>
      </dgm:prSet>
      <dgm:spPr/>
    </dgm:pt>
    <dgm:pt modelId="{31640BEE-4C7F-437A-9FB5-647C546D1FB7}" type="pres">
      <dgm:prSet presAssocID="{A4D445E1-83E6-483E-9B52-0102272F4E2D}" presName="rootComposite" presStyleCnt="0"/>
      <dgm:spPr/>
    </dgm:pt>
    <dgm:pt modelId="{CEE14226-5537-4823-A430-39E7548C20B5}" type="pres">
      <dgm:prSet presAssocID="{A4D445E1-83E6-483E-9B52-0102272F4E2D}" presName="rootText" presStyleLbl="node2" presStyleIdx="1" presStyleCnt="3" custScaleX="238892" custScaleY="242870" custLinFactNeighborX="145" custLinFactNeighborY="-24241">
        <dgm:presLayoutVars>
          <dgm:chPref val="3"/>
        </dgm:presLayoutVars>
      </dgm:prSet>
      <dgm:spPr/>
      <dgm:t>
        <a:bodyPr/>
        <a:lstStyle/>
        <a:p>
          <a:endParaRPr lang="es-ES"/>
        </a:p>
      </dgm:t>
    </dgm:pt>
    <dgm:pt modelId="{13B13194-5429-4B8A-9803-21E715887695}" type="pres">
      <dgm:prSet presAssocID="{A4D445E1-83E6-483E-9B52-0102272F4E2D}" presName="rootConnector" presStyleLbl="node2" presStyleIdx="1" presStyleCnt="3"/>
      <dgm:spPr/>
      <dgm:t>
        <a:bodyPr/>
        <a:lstStyle/>
        <a:p>
          <a:endParaRPr lang="es-ES"/>
        </a:p>
      </dgm:t>
    </dgm:pt>
    <dgm:pt modelId="{F69FBB22-8D1C-4927-BC68-52E9FFD3F62C}" type="pres">
      <dgm:prSet presAssocID="{A4D445E1-83E6-483E-9B52-0102272F4E2D}" presName="hierChild4" presStyleCnt="0"/>
      <dgm:spPr/>
    </dgm:pt>
    <dgm:pt modelId="{E7460C25-89F4-4E7D-A170-020C7816732D}" type="pres">
      <dgm:prSet presAssocID="{A4D445E1-83E6-483E-9B52-0102272F4E2D}" presName="hierChild5" presStyleCnt="0"/>
      <dgm:spPr/>
    </dgm:pt>
    <dgm:pt modelId="{13897858-698F-452C-B777-F3193EA72AD8}" type="pres">
      <dgm:prSet presAssocID="{7AC064F9-B99F-4F43-B801-D1DC0CBA784C}" presName="Name64" presStyleLbl="parChTrans1D2" presStyleIdx="2" presStyleCnt="3"/>
      <dgm:spPr/>
      <dgm:t>
        <a:bodyPr/>
        <a:lstStyle/>
        <a:p>
          <a:endParaRPr lang="es-ES"/>
        </a:p>
      </dgm:t>
    </dgm:pt>
    <dgm:pt modelId="{545A3028-E94F-4AE2-990D-58CD329E948A}" type="pres">
      <dgm:prSet presAssocID="{2C22BD63-29D6-4595-A547-6D5E12A67892}" presName="hierRoot2" presStyleCnt="0">
        <dgm:presLayoutVars>
          <dgm:hierBranch val="init"/>
        </dgm:presLayoutVars>
      </dgm:prSet>
      <dgm:spPr/>
    </dgm:pt>
    <dgm:pt modelId="{2CD3F31B-6076-43AC-806B-848E322CC4AB}" type="pres">
      <dgm:prSet presAssocID="{2C22BD63-29D6-4595-A547-6D5E12A67892}" presName="rootComposite" presStyleCnt="0"/>
      <dgm:spPr/>
    </dgm:pt>
    <dgm:pt modelId="{A8AFE63B-246A-4505-A4D5-01B47FEDE8A5}" type="pres">
      <dgm:prSet presAssocID="{2C22BD63-29D6-4595-A547-6D5E12A67892}" presName="rootText" presStyleLbl="node2" presStyleIdx="2" presStyleCnt="3" custScaleX="237736" custScaleY="54687" custLinFactNeighborX="-423" custLinFactNeighborY="-49986">
        <dgm:presLayoutVars>
          <dgm:chPref val="3"/>
        </dgm:presLayoutVars>
      </dgm:prSet>
      <dgm:spPr/>
      <dgm:t>
        <a:bodyPr/>
        <a:lstStyle/>
        <a:p>
          <a:endParaRPr lang="es-ES"/>
        </a:p>
      </dgm:t>
    </dgm:pt>
    <dgm:pt modelId="{FF98F446-0C45-4507-B678-95AA29A91953}" type="pres">
      <dgm:prSet presAssocID="{2C22BD63-29D6-4595-A547-6D5E12A67892}" presName="rootConnector" presStyleLbl="node2" presStyleIdx="2" presStyleCnt="3"/>
      <dgm:spPr/>
      <dgm:t>
        <a:bodyPr/>
        <a:lstStyle/>
        <a:p>
          <a:endParaRPr lang="es-ES"/>
        </a:p>
      </dgm:t>
    </dgm:pt>
    <dgm:pt modelId="{7A486A68-8783-466F-9DD3-5C2377697B1D}" type="pres">
      <dgm:prSet presAssocID="{2C22BD63-29D6-4595-A547-6D5E12A67892}" presName="hierChild4" presStyleCnt="0"/>
      <dgm:spPr/>
    </dgm:pt>
    <dgm:pt modelId="{6E51D8F3-EE64-4817-BCAC-8637EF8C379A}" type="pres">
      <dgm:prSet presAssocID="{2C22BD63-29D6-4595-A547-6D5E12A67892}" presName="hierChild5" presStyleCnt="0"/>
      <dgm:spPr/>
    </dgm:pt>
    <dgm:pt modelId="{3AC30DD4-C316-4171-A042-9235B593A431}" type="pres">
      <dgm:prSet presAssocID="{3EC2A12A-FC83-423B-BB79-EF13D68574AD}" presName="hierChild3" presStyleCnt="0"/>
      <dgm:spPr/>
    </dgm:pt>
  </dgm:ptLst>
  <dgm:cxnLst>
    <dgm:cxn modelId="{AAAFBFC7-9CEA-4E0F-AFC0-A5797B524DD4}" srcId="{3EC2A12A-FC83-423B-BB79-EF13D68574AD}" destId="{2C22BD63-29D6-4595-A547-6D5E12A67892}" srcOrd="2" destOrd="0" parTransId="{7AC064F9-B99F-4F43-B801-D1DC0CBA784C}" sibTransId="{BD43A07D-7112-4064-95EB-570416A485FB}"/>
    <dgm:cxn modelId="{B56DF86B-CC3A-4BA4-8145-C5EFD44ECF3D}" type="presOf" srcId="{38524BC7-91DA-45C1-A92E-C59752AEF4BC}" destId="{0396D551-6A0D-4632-8E84-CBE2BF5AC199}" srcOrd="0" destOrd="0" presId="urn:microsoft.com/office/officeart/2009/3/layout/HorizontalOrganizationChart"/>
    <dgm:cxn modelId="{BE3DCF72-4A73-40BE-9E14-35204BA677CD}" type="presOf" srcId="{2C22BD63-29D6-4595-A547-6D5E12A67892}" destId="{FF98F446-0C45-4507-B678-95AA29A91953}" srcOrd="1" destOrd="0" presId="urn:microsoft.com/office/officeart/2009/3/layout/HorizontalOrganizationChart"/>
    <dgm:cxn modelId="{8B5D5CE0-5E23-4F99-A99F-E11097B6F5C2}" type="presOf" srcId="{3ABF38F5-23DF-400A-BF9B-E10877FDBCC8}" destId="{89E69102-36FF-42AF-BA5A-63D1F81CA86C}" srcOrd="0" destOrd="0" presId="urn:microsoft.com/office/officeart/2009/3/layout/HorizontalOrganizationChart"/>
    <dgm:cxn modelId="{7E8CE40A-93B2-474C-BD7C-A9F18BE2ED85}" type="presOf" srcId="{B55E9BD4-5292-485C-AB7D-8D0A231DF29C}" destId="{5A6CEE2A-2FEE-4C9E-8512-21200088BAE3}" srcOrd="0" destOrd="0" presId="urn:microsoft.com/office/officeart/2009/3/layout/HorizontalOrganizationChart"/>
    <dgm:cxn modelId="{9A7179B0-DCCD-4C22-B27D-B8C501C9E034}" srcId="{3EC2A12A-FC83-423B-BB79-EF13D68574AD}" destId="{38524BC7-91DA-45C1-A92E-C59752AEF4BC}" srcOrd="0" destOrd="0" parTransId="{454BA049-41A9-4B1C-8A0D-EAE9E9354731}" sibTransId="{45EC44EF-E337-4091-ABB4-8ED37B60AB5B}"/>
    <dgm:cxn modelId="{1D40040B-8E1F-45F3-A63D-D2E47B72E4DF}" type="presOf" srcId="{454BA049-41A9-4B1C-8A0D-EAE9E9354731}" destId="{D535C9B9-CCBD-48F9-9D15-3C73285BB73A}" srcOrd="0" destOrd="0" presId="urn:microsoft.com/office/officeart/2009/3/layout/HorizontalOrganizationChart"/>
    <dgm:cxn modelId="{4DADD2F9-C37F-4000-9EAF-6ACC57D0F8CA}" type="presOf" srcId="{3EC2A12A-FC83-423B-BB79-EF13D68574AD}" destId="{4D57886F-9478-48B7-B13E-D1250437F36D}" srcOrd="0" destOrd="0" presId="urn:microsoft.com/office/officeart/2009/3/layout/HorizontalOrganizationChart"/>
    <dgm:cxn modelId="{F7462846-A2AB-414D-AADA-9599C54954DA}" type="presOf" srcId="{A4D445E1-83E6-483E-9B52-0102272F4E2D}" destId="{CEE14226-5537-4823-A430-39E7548C20B5}" srcOrd="0" destOrd="0" presId="urn:microsoft.com/office/officeart/2009/3/layout/HorizontalOrganizationChart"/>
    <dgm:cxn modelId="{A2C1B22F-8360-42BB-B563-A5AD2F0DE3DF}" type="presOf" srcId="{A4D445E1-83E6-483E-9B52-0102272F4E2D}" destId="{13B13194-5429-4B8A-9803-21E715887695}" srcOrd="1" destOrd="0" presId="urn:microsoft.com/office/officeart/2009/3/layout/HorizontalOrganizationChart"/>
    <dgm:cxn modelId="{FE27C1A0-FB8C-4CCA-B68D-304022D34459}" type="presOf" srcId="{7AC064F9-B99F-4F43-B801-D1DC0CBA784C}" destId="{13897858-698F-452C-B777-F3193EA72AD8}" srcOrd="0" destOrd="0" presId="urn:microsoft.com/office/officeart/2009/3/layout/HorizontalOrganizationChart"/>
    <dgm:cxn modelId="{1BA6F1A1-90FA-49A7-A4BE-8855F9077D4B}" type="presOf" srcId="{2C22BD63-29D6-4595-A547-6D5E12A67892}" destId="{A8AFE63B-246A-4505-A4D5-01B47FEDE8A5}" srcOrd="0" destOrd="0" presId="urn:microsoft.com/office/officeart/2009/3/layout/HorizontalOrganizationChart"/>
    <dgm:cxn modelId="{1BBEE5B3-913E-44FD-B0C5-BC2D9110E7E2}" type="presOf" srcId="{38524BC7-91DA-45C1-A92E-C59752AEF4BC}" destId="{D59A62FD-8B80-42BC-A59C-2A0A8045D699}" srcOrd="1" destOrd="0" presId="urn:microsoft.com/office/officeart/2009/3/layout/HorizontalOrganizationChart"/>
    <dgm:cxn modelId="{E0DB2408-81C2-4980-9A3C-D72DA2FF0303}" type="presOf" srcId="{3EC2A12A-FC83-423B-BB79-EF13D68574AD}" destId="{CA6DDCE0-5FF4-4854-B4AB-C12F84A7729A}" srcOrd="1" destOrd="0" presId="urn:microsoft.com/office/officeart/2009/3/layout/HorizontalOrganizationChart"/>
    <dgm:cxn modelId="{3E99F4A5-4CFE-4892-9D27-47E7953D872A}" srcId="{3EC2A12A-FC83-423B-BB79-EF13D68574AD}" destId="{A4D445E1-83E6-483E-9B52-0102272F4E2D}" srcOrd="1" destOrd="0" parTransId="{B55E9BD4-5292-485C-AB7D-8D0A231DF29C}" sibTransId="{7780F65F-2AF9-4EC2-BDCC-DF011432760C}"/>
    <dgm:cxn modelId="{7EEA54DD-B4CF-459E-8BB1-3D3ACCBD042F}" srcId="{3ABF38F5-23DF-400A-BF9B-E10877FDBCC8}" destId="{3EC2A12A-FC83-423B-BB79-EF13D68574AD}" srcOrd="0" destOrd="0" parTransId="{7F2675F6-1442-4229-8214-CF19D186F35F}" sibTransId="{65E64E28-2692-48D2-BBEF-E7326960500A}"/>
    <dgm:cxn modelId="{DD7D87AF-EA7F-40D2-956F-F58F26F6E5E9}" type="presParOf" srcId="{89E69102-36FF-42AF-BA5A-63D1F81CA86C}" destId="{7F1D85B0-3981-422A-874B-B15FD6EAB817}" srcOrd="0" destOrd="0" presId="urn:microsoft.com/office/officeart/2009/3/layout/HorizontalOrganizationChart"/>
    <dgm:cxn modelId="{22E53F9E-7550-4AA1-B431-FDA3AAB5EC79}" type="presParOf" srcId="{7F1D85B0-3981-422A-874B-B15FD6EAB817}" destId="{F5ACADC1-5226-4A5E-A3A0-5A520693A1DB}" srcOrd="0" destOrd="0" presId="urn:microsoft.com/office/officeart/2009/3/layout/HorizontalOrganizationChart"/>
    <dgm:cxn modelId="{A75985FB-F68A-4BE4-B07C-91F0FB27AF32}" type="presParOf" srcId="{F5ACADC1-5226-4A5E-A3A0-5A520693A1DB}" destId="{4D57886F-9478-48B7-B13E-D1250437F36D}" srcOrd="0" destOrd="0" presId="urn:microsoft.com/office/officeart/2009/3/layout/HorizontalOrganizationChart"/>
    <dgm:cxn modelId="{AB016688-7954-4DD0-86F7-F76FD428424F}" type="presParOf" srcId="{F5ACADC1-5226-4A5E-A3A0-5A520693A1DB}" destId="{CA6DDCE0-5FF4-4854-B4AB-C12F84A7729A}" srcOrd="1" destOrd="0" presId="urn:microsoft.com/office/officeart/2009/3/layout/HorizontalOrganizationChart"/>
    <dgm:cxn modelId="{4AE6DE89-B772-48E1-963B-033AB8697AB5}" type="presParOf" srcId="{7F1D85B0-3981-422A-874B-B15FD6EAB817}" destId="{0305515A-9918-4DED-8FCF-0301712C1C72}" srcOrd="1" destOrd="0" presId="urn:microsoft.com/office/officeart/2009/3/layout/HorizontalOrganizationChart"/>
    <dgm:cxn modelId="{5A243C88-5DD8-408F-9F59-3E92D714152B}" type="presParOf" srcId="{0305515A-9918-4DED-8FCF-0301712C1C72}" destId="{D535C9B9-CCBD-48F9-9D15-3C73285BB73A}" srcOrd="0" destOrd="0" presId="urn:microsoft.com/office/officeart/2009/3/layout/HorizontalOrganizationChart"/>
    <dgm:cxn modelId="{C564F954-647C-4B33-ABDD-635E9A15E7BC}" type="presParOf" srcId="{0305515A-9918-4DED-8FCF-0301712C1C72}" destId="{36ADBD12-4D55-4044-AF67-200D823964B4}" srcOrd="1" destOrd="0" presId="urn:microsoft.com/office/officeart/2009/3/layout/HorizontalOrganizationChart"/>
    <dgm:cxn modelId="{468FD6FD-99B1-4B88-9A8B-C2860B455079}" type="presParOf" srcId="{36ADBD12-4D55-4044-AF67-200D823964B4}" destId="{4861C7DD-AD33-46B6-AD83-106F6AE55B8E}" srcOrd="0" destOrd="0" presId="urn:microsoft.com/office/officeart/2009/3/layout/HorizontalOrganizationChart"/>
    <dgm:cxn modelId="{A80B0281-8603-43AE-8E48-0E500988F7CF}" type="presParOf" srcId="{4861C7DD-AD33-46B6-AD83-106F6AE55B8E}" destId="{0396D551-6A0D-4632-8E84-CBE2BF5AC199}" srcOrd="0" destOrd="0" presId="urn:microsoft.com/office/officeart/2009/3/layout/HorizontalOrganizationChart"/>
    <dgm:cxn modelId="{4D082560-D809-4777-B08E-E321E681E255}" type="presParOf" srcId="{4861C7DD-AD33-46B6-AD83-106F6AE55B8E}" destId="{D59A62FD-8B80-42BC-A59C-2A0A8045D699}" srcOrd="1" destOrd="0" presId="urn:microsoft.com/office/officeart/2009/3/layout/HorizontalOrganizationChart"/>
    <dgm:cxn modelId="{B9BE5348-B6F4-4CF0-8913-D4B38F06028E}" type="presParOf" srcId="{36ADBD12-4D55-4044-AF67-200D823964B4}" destId="{5E07434E-AEF1-4E9D-97BB-571330CF9201}" srcOrd="1" destOrd="0" presId="urn:microsoft.com/office/officeart/2009/3/layout/HorizontalOrganizationChart"/>
    <dgm:cxn modelId="{945DDD16-A483-444C-BA5C-1D10EF0860FB}" type="presParOf" srcId="{36ADBD12-4D55-4044-AF67-200D823964B4}" destId="{98B60A8D-5E35-4F22-A775-989B28AE31AB}" srcOrd="2" destOrd="0" presId="urn:microsoft.com/office/officeart/2009/3/layout/HorizontalOrganizationChart"/>
    <dgm:cxn modelId="{B5389046-D248-4161-9278-271AE44FA305}" type="presParOf" srcId="{0305515A-9918-4DED-8FCF-0301712C1C72}" destId="{5A6CEE2A-2FEE-4C9E-8512-21200088BAE3}" srcOrd="2" destOrd="0" presId="urn:microsoft.com/office/officeart/2009/3/layout/HorizontalOrganizationChart"/>
    <dgm:cxn modelId="{130FF17E-3411-4621-A56B-2905D3B208BD}" type="presParOf" srcId="{0305515A-9918-4DED-8FCF-0301712C1C72}" destId="{BD0F0EA8-1D5B-4AD7-BBC9-83BB3DDEEECA}" srcOrd="3" destOrd="0" presId="urn:microsoft.com/office/officeart/2009/3/layout/HorizontalOrganizationChart"/>
    <dgm:cxn modelId="{08AE5F63-CFF1-4AEA-9551-D2DAC587E22C}" type="presParOf" srcId="{BD0F0EA8-1D5B-4AD7-BBC9-83BB3DDEEECA}" destId="{31640BEE-4C7F-437A-9FB5-647C546D1FB7}" srcOrd="0" destOrd="0" presId="urn:microsoft.com/office/officeart/2009/3/layout/HorizontalOrganizationChart"/>
    <dgm:cxn modelId="{19FB076F-FF3A-4182-BA76-9CF653602B39}" type="presParOf" srcId="{31640BEE-4C7F-437A-9FB5-647C546D1FB7}" destId="{CEE14226-5537-4823-A430-39E7548C20B5}" srcOrd="0" destOrd="0" presId="urn:microsoft.com/office/officeart/2009/3/layout/HorizontalOrganizationChart"/>
    <dgm:cxn modelId="{C5E442B0-BF9A-4E17-A1DC-7A28D959E870}" type="presParOf" srcId="{31640BEE-4C7F-437A-9FB5-647C546D1FB7}" destId="{13B13194-5429-4B8A-9803-21E715887695}" srcOrd="1" destOrd="0" presId="urn:microsoft.com/office/officeart/2009/3/layout/HorizontalOrganizationChart"/>
    <dgm:cxn modelId="{59BD621A-5873-49CE-8C15-976BC66AF667}" type="presParOf" srcId="{BD0F0EA8-1D5B-4AD7-BBC9-83BB3DDEEECA}" destId="{F69FBB22-8D1C-4927-BC68-52E9FFD3F62C}" srcOrd="1" destOrd="0" presId="urn:microsoft.com/office/officeart/2009/3/layout/HorizontalOrganizationChart"/>
    <dgm:cxn modelId="{75CA850F-3134-4916-A7C0-EDCD8C655B7D}" type="presParOf" srcId="{BD0F0EA8-1D5B-4AD7-BBC9-83BB3DDEEECA}" destId="{E7460C25-89F4-4E7D-A170-020C7816732D}" srcOrd="2" destOrd="0" presId="urn:microsoft.com/office/officeart/2009/3/layout/HorizontalOrganizationChart"/>
    <dgm:cxn modelId="{B8B6DAA0-51AA-4988-AB22-A5FAEE5FB103}" type="presParOf" srcId="{0305515A-9918-4DED-8FCF-0301712C1C72}" destId="{13897858-698F-452C-B777-F3193EA72AD8}" srcOrd="4" destOrd="0" presId="urn:microsoft.com/office/officeart/2009/3/layout/HorizontalOrganizationChart"/>
    <dgm:cxn modelId="{663E4AE0-45A4-4B6A-933F-A28E61DF0564}" type="presParOf" srcId="{0305515A-9918-4DED-8FCF-0301712C1C72}" destId="{545A3028-E94F-4AE2-990D-58CD329E948A}" srcOrd="5" destOrd="0" presId="urn:microsoft.com/office/officeart/2009/3/layout/HorizontalOrganizationChart"/>
    <dgm:cxn modelId="{8869CAD3-750D-44E3-8EC5-5BEE4EE1E2FE}" type="presParOf" srcId="{545A3028-E94F-4AE2-990D-58CD329E948A}" destId="{2CD3F31B-6076-43AC-806B-848E322CC4AB}" srcOrd="0" destOrd="0" presId="urn:microsoft.com/office/officeart/2009/3/layout/HorizontalOrganizationChart"/>
    <dgm:cxn modelId="{44A8CD52-0462-40A3-8756-A039A73579F6}" type="presParOf" srcId="{2CD3F31B-6076-43AC-806B-848E322CC4AB}" destId="{A8AFE63B-246A-4505-A4D5-01B47FEDE8A5}" srcOrd="0" destOrd="0" presId="urn:microsoft.com/office/officeart/2009/3/layout/HorizontalOrganizationChart"/>
    <dgm:cxn modelId="{AFE1564F-AA80-4B01-9BB2-4D5C737458DD}" type="presParOf" srcId="{2CD3F31B-6076-43AC-806B-848E322CC4AB}" destId="{FF98F446-0C45-4507-B678-95AA29A91953}" srcOrd="1" destOrd="0" presId="urn:microsoft.com/office/officeart/2009/3/layout/HorizontalOrganizationChart"/>
    <dgm:cxn modelId="{BAE35BBF-D59B-4356-B9F0-D23AEA2CD9D7}" type="presParOf" srcId="{545A3028-E94F-4AE2-990D-58CD329E948A}" destId="{7A486A68-8783-466F-9DD3-5C2377697B1D}" srcOrd="1" destOrd="0" presId="urn:microsoft.com/office/officeart/2009/3/layout/HorizontalOrganizationChart"/>
    <dgm:cxn modelId="{080B870B-0ED5-4571-929A-B427FFF5228F}" type="presParOf" srcId="{545A3028-E94F-4AE2-990D-58CD329E948A}" destId="{6E51D8F3-EE64-4817-BCAC-8637EF8C379A}" srcOrd="2" destOrd="0" presId="urn:microsoft.com/office/officeart/2009/3/layout/HorizontalOrganizationChart"/>
    <dgm:cxn modelId="{74A6E4DC-7F3B-4210-8E21-0FA14D7962F7}" type="presParOf" srcId="{7F1D85B0-3981-422A-874B-B15FD6EAB817}" destId="{3AC30DD4-C316-4171-A042-9235B593A431}"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AB78B-36E7-4C69-B86D-B7715E2C1DC0}" type="datetimeFigureOut">
              <a:rPr lang="es-ES" smtClean="0"/>
              <a:t>22/08/2016</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8CFF2-5E04-4CC5-82AA-7F57CF887B75}" type="slidenum">
              <a:rPr lang="es-ES" smtClean="0"/>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a:t>
            </a:fld>
            <a:endParaRPr lang="es-ES" dirty="0"/>
          </a:p>
        </p:txBody>
      </p:sp>
    </p:spTree>
    <p:extLst>
      <p:ext uri="{BB962C8B-B14F-4D97-AF65-F5344CB8AC3E}">
        <p14:creationId xmlns:p14="http://schemas.microsoft.com/office/powerpoint/2010/main" val="326484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5</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6</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7</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8</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9</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10</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11</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12</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16</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17</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18</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19</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20</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21</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22</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26</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27</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28</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29</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30</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31</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32</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35</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36</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37</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023547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39</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40</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41</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42</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43</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44</a:t>
            </a:fld>
            <a:endParaRPr lang="es-ES" dirty="0"/>
          </a:p>
        </p:txBody>
      </p:sp>
    </p:spTree>
    <p:extLst>
      <p:ext uri="{BB962C8B-B14F-4D97-AF65-F5344CB8AC3E}">
        <p14:creationId xmlns:p14="http://schemas.microsoft.com/office/powerpoint/2010/main" val="40235473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t>45</a:t>
            </a:fld>
            <a:endParaRPr lang="es-ES" dirty="0"/>
          </a:p>
        </p:txBody>
      </p:sp>
    </p:spTree>
    <p:extLst>
      <p:ext uri="{BB962C8B-B14F-4D97-AF65-F5344CB8AC3E}">
        <p14:creationId xmlns:p14="http://schemas.microsoft.com/office/powerpoint/2010/main" val="402354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3172881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15989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966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39995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t>R. Artacho - E. Eisman</a:t>
            </a:r>
            <a:endParaRPr lang="es-ES" dirty="0"/>
          </a:p>
        </p:txBody>
      </p:sp>
      <p:sp>
        <p:nvSpPr>
          <p:cNvPr id="8" name="7 Marcador de pie de página"/>
          <p:cNvSpPr>
            <a:spLocks noGrp="1"/>
          </p:cNvSpPr>
          <p:nvPr>
            <p:ph type="ftr" sz="quarter" idx="11"/>
          </p:nvPr>
        </p:nvSpPr>
        <p:spPr/>
        <p:txBody>
          <a:bodyPr/>
          <a:lstStyle/>
          <a:p>
            <a:r>
              <a:rPr lang="es-ES" dirty="0" smtClean="0"/>
              <a:t>R. Artacho</a:t>
            </a:r>
            <a:endParaRPr lang="es-ES" dirty="0"/>
          </a:p>
        </p:txBody>
      </p:sp>
      <p:sp>
        <p:nvSpPr>
          <p:cNvPr id="9" name="8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0577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t>R. Artacho - E. Eisman</a:t>
            </a:r>
            <a:endParaRPr lang="es-ES" dirty="0"/>
          </a:p>
        </p:txBody>
      </p:sp>
      <p:sp>
        <p:nvSpPr>
          <p:cNvPr id="4" name="3 Marcador de pie de página"/>
          <p:cNvSpPr>
            <a:spLocks noGrp="1"/>
          </p:cNvSpPr>
          <p:nvPr>
            <p:ph type="ftr" sz="quarter" idx="11"/>
          </p:nvPr>
        </p:nvSpPr>
        <p:spPr/>
        <p:txBody>
          <a:bodyPr/>
          <a:lstStyle/>
          <a:p>
            <a:r>
              <a:rPr lang="es-ES" dirty="0" smtClean="0"/>
              <a:t>R. Artacho</a:t>
            </a:r>
            <a:endParaRPr lang="es-ES" dirty="0"/>
          </a:p>
        </p:txBody>
      </p:sp>
      <p:sp>
        <p:nvSpPr>
          <p:cNvPr id="5" name="4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35909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99212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96999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174705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58978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t>R. Artacho - E. Eisman</a:t>
            </a:r>
            <a:endParaRPr lang="es-ES" dirty="0"/>
          </a:p>
        </p:txBody>
      </p:sp>
      <p:sp>
        <p:nvSpPr>
          <p:cNvPr id="5" name="4 Marcador de pie de página"/>
          <p:cNvSpPr>
            <a:spLocks noGrp="1"/>
          </p:cNvSpPr>
          <p:nvPr>
            <p:ph type="ftr" sz="quarter" idx="11"/>
          </p:nvPr>
        </p:nvSpPr>
        <p:spPr/>
        <p:txBody>
          <a:bodyPr/>
          <a:lstStyle/>
          <a:p>
            <a:r>
              <a:rPr lang="es-ES" dirty="0" smtClean="0"/>
              <a:t>R. Artacho</a:t>
            </a:r>
            <a:endParaRPr lang="es-ES" dirty="0"/>
          </a:p>
        </p:txBody>
      </p:sp>
      <p:sp>
        <p:nvSpPr>
          <p:cNvPr id="6" name="5 Marcador de número de diapositiva"/>
          <p:cNvSpPr>
            <a:spLocks noGrp="1"/>
          </p:cNvSpPr>
          <p:nvPr>
            <p:ph type="sldNum" sz="quarter" idx="12"/>
          </p:nvPr>
        </p:nvSpPr>
        <p:spPr/>
        <p:txBody>
          <a:bodyPr/>
          <a:lstStyle/>
          <a:p>
            <a:fld id="{28E07C7F-89CF-4626-85D0-0A10A7194231}" type="slidenum">
              <a:rPr lang="es-ES" smtClean="0"/>
              <a:t>‹Nº›</a:t>
            </a:fld>
            <a:endParaRPr lang="es-ES" dirty="0"/>
          </a:p>
        </p:txBody>
      </p:sp>
    </p:spTree>
    <p:extLst>
      <p:ext uri="{BB962C8B-B14F-4D97-AF65-F5344CB8AC3E}">
        <p14:creationId xmlns:p14="http://schemas.microsoft.com/office/powerpoint/2010/main" val="4132092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062438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26628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13980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92574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15563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724728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51452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922991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767232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30457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0997525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622653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05829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44989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54820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952596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052198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1237783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3493443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01079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319081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341214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0612624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6202523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242062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149899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573807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4540612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9440996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6147035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9867233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1107141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145549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t>‹Nº›</a:t>
            </a:fld>
            <a:endParaRPr lang="es-ES" dirty="0"/>
          </a:p>
        </p:txBody>
      </p:sp>
    </p:spTree>
    <p:extLst>
      <p:ext uri="{BB962C8B-B14F-4D97-AF65-F5344CB8AC3E}">
        <p14:creationId xmlns:p14="http://schemas.microsoft.com/office/powerpoint/2010/main" val="24870889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7432915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0662410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solidFill>
                  <a:prstClr val="black">
                    <a:tint val="75000"/>
                  </a:prstClr>
                </a:solidFill>
              </a:rPr>
              <a:t>R. Artacho - E. Eisman</a:t>
            </a:r>
            <a:endParaRPr lang="es-E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solidFill>
                  <a:prstClr val="black">
                    <a:tint val="75000"/>
                  </a:prstClr>
                </a:solidFill>
              </a:rPr>
              <a:t>R. Artacho</a:t>
            </a:r>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9494596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9.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29.jpe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3.png"/><Relationship Id="rId7"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6.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7" name="26 CuadroTexto"/>
          <p:cNvSpPr txBox="1"/>
          <p:nvPr/>
        </p:nvSpPr>
        <p:spPr>
          <a:xfrm>
            <a:off x="152400" y="3521122"/>
            <a:ext cx="6451600" cy="523220"/>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rPr>
              <a:t>VII. LAS TRANSFORMACIONES QUÍMICAS</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latin typeface="+mj-lt"/>
            </a:endParaRPr>
          </a:p>
        </p:txBody>
      </p:sp>
      <p:pic>
        <p:nvPicPr>
          <p:cNvPr id="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14" b="4970"/>
          <a:stretch/>
        </p:blipFill>
        <p:spPr bwMode="auto">
          <a:xfrm>
            <a:off x="2565401" y="4572000"/>
            <a:ext cx="1732142" cy="2058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13 Marcador de número de diapositiva"/>
          <p:cNvSpPr>
            <a:spLocks noGrp="1"/>
          </p:cNvSpPr>
          <p:nvPr>
            <p:ph type="sldNum" sz="quarter" idx="12"/>
          </p:nvPr>
        </p:nvSpPr>
        <p:spPr>
          <a:xfrm>
            <a:off x="8450580" y="6527800"/>
            <a:ext cx="582966" cy="215900"/>
          </a:xfrm>
        </p:spPr>
        <p:txBody>
          <a:bodyPr lIns="0" tIns="0" rIns="36000" bIns="0"/>
          <a:lstStyle/>
          <a:p>
            <a:fld id="{28E07C7F-89CF-4626-85D0-0A10A7194231}" type="slidenum">
              <a:rPr lang="es-ES" smtClean="0">
                <a:solidFill>
                  <a:schemeClr val="accent6">
                    <a:lumMod val="50000"/>
                  </a:schemeClr>
                </a:solidFill>
                <a:latin typeface="+mj-lt"/>
              </a:rPr>
              <a:t>2</a:t>
            </a:fld>
            <a:endParaRPr lang="es-ES" dirty="0">
              <a:solidFill>
                <a:schemeClr val="accent6">
                  <a:lumMod val="50000"/>
                </a:schemeClr>
              </a:solidFill>
              <a:latin typeface="+mj-lt"/>
            </a:endParaRPr>
          </a:p>
        </p:txBody>
      </p:sp>
      <p:sp>
        <p:nvSpPr>
          <p:cNvPr id="18" name="17 CuadroTexto"/>
          <p:cNvSpPr txBox="1"/>
          <p:nvPr/>
        </p:nvSpPr>
        <p:spPr>
          <a:xfrm>
            <a:off x="1841500" y="381001"/>
            <a:ext cx="5511800" cy="276999"/>
          </a:xfrm>
          <a:prstGeom prst="rect">
            <a:avLst/>
          </a:prstGeom>
          <a:noFill/>
        </p:spPr>
        <p:txBody>
          <a:bodyPr wrap="square" lIns="0" tIns="0" rIns="0" bIns="0" rtlCol="0">
            <a:spAutoFit/>
          </a:bodyPr>
          <a:lstStyle/>
          <a:p>
            <a:pPr algn="ctr"/>
            <a:r>
              <a:rPr lang="es-ES" b="1" dirty="0" smtClean="0">
                <a:solidFill>
                  <a:srgbClr val="C00000"/>
                </a:solidFill>
                <a:latin typeface="+mj-lt"/>
              </a:rPr>
              <a:t>Índice</a:t>
            </a:r>
            <a:endParaRPr lang="es-ES" b="1" dirty="0">
              <a:solidFill>
                <a:srgbClr val="C00000"/>
              </a:solidFill>
              <a:latin typeface="+mj-lt"/>
            </a:endParaRPr>
          </a:p>
        </p:txBody>
      </p:sp>
      <p:sp>
        <p:nvSpPr>
          <p:cNvPr id="19" name="18 CuadroTexto"/>
          <p:cNvSpPr txBox="1"/>
          <p:nvPr/>
        </p:nvSpPr>
        <p:spPr>
          <a:xfrm>
            <a:off x="2019679" y="2141561"/>
            <a:ext cx="4673074" cy="2031325"/>
          </a:xfrm>
          <a:prstGeom prst="rect">
            <a:avLst/>
          </a:prstGeom>
          <a:noFill/>
        </p:spPr>
        <p:txBody>
          <a:bodyPr wrap="none" rtlCol="0">
            <a:spAutoFit/>
          </a:bodyPr>
          <a:lstStyle/>
          <a:p>
            <a:pPr marL="342900" indent="-342900">
              <a:buAutoNum type="arabicPeriod"/>
            </a:pPr>
            <a:r>
              <a:rPr lang="es-ES" dirty="0" smtClean="0">
                <a:latin typeface="+mj-lt"/>
              </a:rPr>
              <a:t>La reacción química</a:t>
            </a:r>
          </a:p>
          <a:p>
            <a:pPr marL="342900" indent="-342900">
              <a:buAutoNum type="arabicPeriod"/>
            </a:pPr>
            <a:r>
              <a:rPr lang="es-ES" dirty="0" smtClean="0">
                <a:latin typeface="+mj-lt"/>
              </a:rPr>
              <a:t>Clasificación de las reacciones químicas</a:t>
            </a:r>
          </a:p>
          <a:p>
            <a:pPr marL="342900" indent="-342900">
              <a:buAutoNum type="arabicPeriod"/>
            </a:pPr>
            <a:r>
              <a:rPr lang="es-ES" dirty="0" smtClean="0">
                <a:latin typeface="+mj-lt"/>
              </a:rPr>
              <a:t>Energía de las reacciones químicas</a:t>
            </a:r>
          </a:p>
          <a:p>
            <a:pPr marL="342900" indent="-342900">
              <a:buAutoNum type="arabicPeriod"/>
            </a:pPr>
            <a:r>
              <a:rPr lang="es-ES" dirty="0" smtClean="0">
                <a:latin typeface="+mj-lt"/>
              </a:rPr>
              <a:t>Velocidad de reacción</a:t>
            </a:r>
          </a:p>
          <a:p>
            <a:pPr marL="342900" indent="-342900">
              <a:buAutoNum type="arabicPeriod"/>
            </a:pPr>
            <a:r>
              <a:rPr lang="es-ES" dirty="0" smtClean="0">
                <a:latin typeface="+mj-lt"/>
              </a:rPr>
              <a:t>Química industrial</a:t>
            </a:r>
          </a:p>
          <a:p>
            <a:pPr marL="342900" indent="-342900">
              <a:buAutoNum type="arabicPeriod"/>
            </a:pPr>
            <a:r>
              <a:rPr lang="es-ES" dirty="0" smtClean="0">
                <a:latin typeface="+mj-lt"/>
              </a:rPr>
              <a:t>Reacciones químicas de interés</a:t>
            </a:r>
          </a:p>
          <a:p>
            <a:pPr marL="342900" indent="-342900">
              <a:buAutoNum type="arabicPeriod"/>
            </a:pPr>
            <a:r>
              <a:rPr lang="es-ES" dirty="0" smtClean="0">
                <a:latin typeface="+mj-lt"/>
              </a:rPr>
              <a:t>El papel de la química en el futuro</a:t>
            </a:r>
          </a:p>
        </p:txBody>
      </p:sp>
      <p:sp>
        <p:nvSpPr>
          <p:cNvPr id="6" name="5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8" name="7 CuadroTexto"/>
          <p:cNvSpPr txBox="1"/>
          <p:nvPr/>
        </p:nvSpPr>
        <p:spPr>
          <a:xfrm>
            <a:off x="457200" y="1016000"/>
            <a:ext cx="60452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Una reacción química es un proceso en el que o más sustancias (</a:t>
            </a:r>
            <a:r>
              <a:rPr lang="es-ES" dirty="0" smtClean="0">
                <a:solidFill>
                  <a:srgbClr val="0070C0"/>
                </a:solidFill>
                <a:effectLst>
                  <a:outerShdw blurRad="38100" dist="38100" dir="2700000" algn="tl">
                    <a:srgbClr val="000000">
                      <a:alpha val="43137"/>
                    </a:srgbClr>
                  </a:outerShdw>
                </a:effectLst>
              </a:rPr>
              <a:t>reactivos</a:t>
            </a:r>
            <a:r>
              <a:rPr lang="es-ES" dirty="0" smtClean="0"/>
              <a:t>) se transforman en otra u otras de distinta naturaleza (</a:t>
            </a:r>
            <a:r>
              <a:rPr lang="es-ES" dirty="0" smtClean="0">
                <a:solidFill>
                  <a:srgbClr val="FF0000"/>
                </a:solidFill>
                <a:effectLst>
                  <a:outerShdw blurRad="38100" dist="38100" dir="2700000" algn="tl">
                    <a:srgbClr val="000000">
                      <a:alpha val="43137"/>
                    </a:srgbClr>
                  </a:outerShdw>
                </a:effectLst>
              </a:rPr>
              <a:t>productos</a:t>
            </a:r>
            <a:r>
              <a:rPr lang="es-ES" dirty="0" smtClean="0"/>
              <a:t>).</a:t>
            </a:r>
            <a:endParaRPr lang="es-ES" dirty="0"/>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014" b="7310"/>
          <a:stretch/>
        </p:blipFill>
        <p:spPr bwMode="auto">
          <a:xfrm>
            <a:off x="6857999" y="1009649"/>
            <a:ext cx="1803401" cy="2090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CuadroTexto"/>
          <p:cNvSpPr txBox="1"/>
          <p:nvPr/>
        </p:nvSpPr>
        <p:spPr>
          <a:xfrm>
            <a:off x="393700" y="2197100"/>
            <a:ext cx="6184900" cy="1200329"/>
          </a:xfrm>
          <a:prstGeom prst="rect">
            <a:avLst/>
          </a:prstGeom>
          <a:noFill/>
        </p:spPr>
        <p:txBody>
          <a:bodyPr wrap="square" rtlCol="0">
            <a:spAutoFit/>
          </a:bodyPr>
          <a:lstStyle/>
          <a:p>
            <a:pPr marL="355600" indent="-355600" algn="just"/>
            <a:r>
              <a:rPr lang="es-ES" dirty="0" smtClean="0">
                <a:sym typeface="Wingdings"/>
              </a:rPr>
              <a:t>	En una reacción química, los átomos que conforman los reactivos son exactamente los mismos que constituyen los productos, pero </a:t>
            </a:r>
            <a:r>
              <a:rPr lang="es-ES" b="1" dirty="0" smtClean="0">
                <a:effectLst>
                  <a:outerShdw blurRad="38100" dist="38100" dir="2700000" algn="tl">
                    <a:srgbClr val="000000">
                      <a:alpha val="43137"/>
                    </a:srgbClr>
                  </a:outerShdw>
                </a:effectLst>
                <a:sym typeface="Wingdings"/>
              </a:rPr>
              <a:t>reagrupados de distinta manera.</a:t>
            </a:r>
            <a:endParaRPr lang="es-ES" b="1" dirty="0">
              <a:effectLst>
                <a:outerShdw blurRad="38100" dist="38100" dir="2700000" algn="tl">
                  <a:srgbClr val="000000">
                    <a:alpha val="43137"/>
                  </a:srgbClr>
                </a:outerShdw>
              </a:effectLst>
            </a:endParaRPr>
          </a:p>
        </p:txBody>
      </p:sp>
      <p:sp>
        <p:nvSpPr>
          <p:cNvPr id="10" name="9 CuadroTexto"/>
          <p:cNvSpPr txBox="1"/>
          <p:nvPr/>
        </p:nvSpPr>
        <p:spPr>
          <a:xfrm>
            <a:off x="393700" y="3568700"/>
            <a:ext cx="8255000" cy="923330"/>
          </a:xfrm>
          <a:prstGeom prst="rect">
            <a:avLst/>
          </a:prstGeom>
          <a:noFill/>
        </p:spPr>
        <p:txBody>
          <a:bodyPr wrap="square" rtlCol="0">
            <a:spAutoFit/>
          </a:bodyPr>
          <a:lstStyle/>
          <a:p>
            <a:pPr marL="355600" indent="-355600" algn="just"/>
            <a:r>
              <a:rPr lang="es-ES" dirty="0" smtClean="0">
                <a:sym typeface="Wingdings"/>
              </a:rPr>
              <a:t>	</a:t>
            </a:r>
            <a:r>
              <a:rPr lang="es-ES" dirty="0" smtClean="0"/>
              <a:t>Una reacción química se representa mediante ecuaciones químicas: dos miembros separados por una flecha que indica el sentido de la reacción y el estado en el que se encuentran las sustancias:</a:t>
            </a:r>
            <a:endParaRPr lang="es-ES" dirty="0"/>
          </a:p>
        </p:txBody>
      </p:sp>
      <mc:AlternateContent xmlns:mc="http://schemas.openxmlformats.org/markup-compatibility/2006" xmlns:a14="http://schemas.microsoft.com/office/drawing/2010/main">
        <mc:Choice Requires="a14">
          <p:sp>
            <p:nvSpPr>
              <p:cNvPr id="11" name="10 CuadroTexto"/>
              <p:cNvSpPr txBox="1"/>
              <p:nvPr/>
            </p:nvSpPr>
            <p:spPr>
              <a:xfrm>
                <a:off x="1854200" y="4813300"/>
                <a:ext cx="173765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𝐴</m:t>
                      </m:r>
                      <m:r>
                        <a:rPr lang="es-ES" b="0" i="1" smtClean="0">
                          <a:latin typeface="Cambria Math"/>
                        </a:rPr>
                        <m:t>+</m:t>
                      </m:r>
                      <m:r>
                        <a:rPr lang="es-ES" b="0" i="1" smtClean="0">
                          <a:latin typeface="Cambria Math"/>
                        </a:rPr>
                        <m:t>𝐵</m:t>
                      </m:r>
                      <m:r>
                        <a:rPr lang="es-ES" b="0" i="1" smtClean="0">
                          <a:latin typeface="Cambria Math"/>
                          <a:ea typeface="Cambria Math"/>
                        </a:rPr>
                        <m:t>→</m:t>
                      </m:r>
                      <m:r>
                        <a:rPr lang="es-ES" b="0" i="1" smtClean="0">
                          <a:latin typeface="Cambria Math"/>
                          <a:ea typeface="Cambria Math"/>
                        </a:rPr>
                        <m:t>𝐶</m:t>
                      </m:r>
                      <m:r>
                        <a:rPr lang="es-ES" b="0" i="1" smtClean="0">
                          <a:latin typeface="Cambria Math"/>
                          <a:ea typeface="Cambria Math"/>
                        </a:rPr>
                        <m:t>+</m:t>
                      </m:r>
                      <m:r>
                        <a:rPr lang="es-ES" b="0" i="1" smtClean="0">
                          <a:latin typeface="Cambria Math"/>
                          <a:ea typeface="Cambria Math"/>
                        </a:rPr>
                        <m:t>𝐷</m:t>
                      </m:r>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1854200" y="4813300"/>
                <a:ext cx="1737655" cy="369332"/>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16 CuadroTexto"/>
              <p:cNvSpPr txBox="1"/>
              <p:nvPr/>
            </p:nvSpPr>
            <p:spPr>
              <a:xfrm>
                <a:off x="5029200" y="4800600"/>
                <a:ext cx="2620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𝐶</m:t>
                      </m:r>
                      <m:r>
                        <a:rPr lang="es-ES" b="0" i="1" smtClean="0">
                          <a:latin typeface="Cambria Math"/>
                        </a:rPr>
                        <m:t>(</m:t>
                      </m:r>
                      <m:r>
                        <a:rPr lang="es-ES" b="0" i="1" smtClean="0">
                          <a:latin typeface="Cambria Math"/>
                        </a:rPr>
                        <m:t>𝑠</m:t>
                      </m:r>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ea typeface="Cambria Math"/>
                        </a:rPr>
                        <m:t>𝐶</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𝑂</m:t>
                          </m:r>
                        </m:e>
                        <m:sub>
                          <m:r>
                            <a:rPr lang="es-ES" b="0" i="1" smtClean="0">
                              <a:latin typeface="Cambria Math"/>
                              <a:ea typeface="Cambria Math"/>
                            </a:rPr>
                            <m:t>2</m:t>
                          </m:r>
                        </m:sub>
                      </m:sSub>
                      <m:r>
                        <a:rPr lang="es-ES" b="0" i="1" smtClean="0">
                          <a:latin typeface="Cambria Math"/>
                          <a:ea typeface="Cambria Math"/>
                        </a:rPr>
                        <m:t>(</m:t>
                      </m:r>
                      <m:r>
                        <a:rPr lang="es-ES" b="0" i="1" smtClean="0">
                          <a:latin typeface="Cambria Math"/>
                          <a:ea typeface="Cambria Math"/>
                        </a:rPr>
                        <m:t>𝑔</m:t>
                      </m:r>
                      <m:r>
                        <a:rPr lang="es-ES" b="0" i="1" smtClean="0">
                          <a:latin typeface="Cambria Math"/>
                          <a:ea typeface="Cambria Math"/>
                        </a:rPr>
                        <m:t>)</m:t>
                      </m:r>
                    </m:oMath>
                  </m:oMathPara>
                </a14:m>
                <a:endParaRPr lang="es-ES"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5029200" y="4800600"/>
                <a:ext cx="2620974" cy="369332"/>
              </a:xfrm>
              <a:prstGeom prst="rect">
                <a:avLst/>
              </a:prstGeom>
              <a:blipFill rotWithShape="1">
                <a:blip r:embed="rId5"/>
                <a:stretch>
                  <a:fillRect b="-13333"/>
                </a:stretch>
              </a:blipFill>
            </p:spPr>
            <p:txBody>
              <a:bodyPr/>
              <a:lstStyle/>
              <a:p>
                <a:r>
                  <a:rPr lang="es-ES">
                    <a:noFill/>
                  </a:rPr>
                  <a:t> </a:t>
                </a:r>
              </a:p>
            </p:txBody>
          </p:sp>
        </mc:Fallback>
      </mc:AlternateContent>
      <p:sp>
        <p:nvSpPr>
          <p:cNvPr id="12" name="11 CuadroTexto"/>
          <p:cNvSpPr txBox="1"/>
          <p:nvPr/>
        </p:nvSpPr>
        <p:spPr>
          <a:xfrm>
            <a:off x="1816100" y="5130800"/>
            <a:ext cx="1880771" cy="307777"/>
          </a:xfrm>
          <a:prstGeom prst="rect">
            <a:avLst/>
          </a:prstGeom>
          <a:noFill/>
        </p:spPr>
        <p:txBody>
          <a:bodyPr wrap="none" rtlCol="0">
            <a:spAutoFit/>
          </a:bodyPr>
          <a:lstStyle/>
          <a:p>
            <a:r>
              <a:rPr lang="es-ES" sz="1400" dirty="0">
                <a:solidFill>
                  <a:srgbClr val="0070C0"/>
                </a:solidFill>
              </a:rPr>
              <a:t>r</a:t>
            </a:r>
            <a:r>
              <a:rPr lang="es-ES" sz="1400" dirty="0" smtClean="0">
                <a:solidFill>
                  <a:srgbClr val="0070C0"/>
                </a:solidFill>
              </a:rPr>
              <a:t>eactivos </a:t>
            </a:r>
            <a:r>
              <a:rPr lang="es-ES" sz="1400" dirty="0" smtClean="0">
                <a:solidFill>
                  <a:srgbClr val="0070C0"/>
                </a:solidFill>
                <a:sym typeface="Wingdings 3"/>
              </a:rPr>
              <a:t> productos</a:t>
            </a:r>
            <a:endParaRPr lang="es-ES" sz="1400" dirty="0">
              <a:solidFill>
                <a:srgbClr val="0070C0"/>
              </a:solidFill>
            </a:endParaRPr>
          </a:p>
        </p:txBody>
      </p:sp>
      <p:sp>
        <p:nvSpPr>
          <p:cNvPr id="15"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a:t>
            </a:fld>
            <a:endParaRPr lang="es-ES" dirty="0">
              <a:solidFill>
                <a:schemeClr val="accent6">
                  <a:lumMod val="50000"/>
                </a:schemeClr>
              </a:solidFill>
              <a:latin typeface="+mj-lt"/>
            </a:endParaRPr>
          </a:p>
        </p:txBody>
      </p:sp>
      <p:sp>
        <p:nvSpPr>
          <p:cNvPr id="19" name="18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34478112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04800" y="850900"/>
            <a:ext cx="4318000" cy="369332"/>
          </a:xfrm>
          <a:prstGeom prst="rect">
            <a:avLst/>
          </a:prstGeom>
          <a:noFill/>
        </p:spPr>
        <p:txBody>
          <a:bodyPr wrap="square" rtlCol="0">
            <a:spAutoFit/>
          </a:bodyPr>
          <a:lstStyle/>
          <a:p>
            <a:r>
              <a:rPr lang="es-ES" b="1" dirty="0" smtClean="0">
                <a:solidFill>
                  <a:srgbClr val="C00000"/>
                </a:solidFill>
              </a:rPr>
              <a:t>1.1. </a:t>
            </a:r>
            <a:r>
              <a:rPr lang="es-ES" b="1" dirty="0" smtClean="0">
                <a:solidFill>
                  <a:srgbClr val="00B050"/>
                </a:solidFill>
              </a:rPr>
              <a:t>Ajuste de ecuaciones químicas</a:t>
            </a:r>
            <a:endParaRPr lang="es-ES" b="1" dirty="0">
              <a:solidFill>
                <a:srgbClr val="00B050"/>
              </a:solidFill>
            </a:endParaRPr>
          </a:p>
        </p:txBody>
      </p:sp>
      <p:sp>
        <p:nvSpPr>
          <p:cNvPr id="3" name="2 CuadroTexto"/>
          <p:cNvSpPr txBox="1"/>
          <p:nvPr/>
        </p:nvSpPr>
        <p:spPr>
          <a:xfrm>
            <a:off x="304800" y="1333500"/>
            <a:ext cx="8369300" cy="923330"/>
          </a:xfrm>
          <a:prstGeom prst="rect">
            <a:avLst/>
          </a:prstGeom>
          <a:noFill/>
        </p:spPr>
        <p:txBody>
          <a:bodyPr wrap="square" rtlCol="0">
            <a:spAutoFit/>
          </a:bodyPr>
          <a:lstStyle/>
          <a:p>
            <a:pPr marL="355600" indent="-355600" algn="just"/>
            <a:r>
              <a:rPr lang="es-ES" dirty="0" smtClean="0">
                <a:sym typeface="Wingdings"/>
              </a:rPr>
              <a:t>	</a:t>
            </a:r>
            <a:r>
              <a:rPr lang="es-ES" dirty="0" smtClean="0"/>
              <a:t>En toda reacción se ha de cumplir la ley de conservación de la masa, debe haber el mismo número de átomos de cada elemento. </a:t>
            </a:r>
          </a:p>
          <a:p>
            <a:pPr marL="355600" indent="-355600" algn="just"/>
            <a:r>
              <a:rPr lang="es-ES" dirty="0" smtClean="0">
                <a:sym typeface="Wingdings"/>
              </a:rPr>
              <a:t>	</a:t>
            </a:r>
            <a:r>
              <a:rPr lang="es-ES" dirty="0" smtClean="0"/>
              <a:t>Se emplean coeficientes estequiométricos para conseguirlo.</a:t>
            </a:r>
            <a:endParaRPr lang="es-ES" dirty="0"/>
          </a:p>
        </p:txBody>
      </p:sp>
      <p:graphicFrame>
        <p:nvGraphicFramePr>
          <p:cNvPr id="4" name="3 Tabla"/>
          <p:cNvGraphicFramePr>
            <a:graphicFrameLocks noGrp="1"/>
          </p:cNvGraphicFramePr>
          <p:nvPr>
            <p:extLst>
              <p:ext uri="{D42A27DB-BD31-4B8C-83A1-F6EECF244321}">
                <p14:modId xmlns:p14="http://schemas.microsoft.com/office/powerpoint/2010/main" val="3851871279"/>
              </p:ext>
            </p:extLst>
          </p:nvPr>
        </p:nvGraphicFramePr>
        <p:xfrm>
          <a:off x="495300" y="2463800"/>
          <a:ext cx="8178800" cy="3728720"/>
        </p:xfrm>
        <a:graphic>
          <a:graphicData uri="http://schemas.openxmlformats.org/drawingml/2006/table">
            <a:tbl>
              <a:tblPr firstRow="1" bandRow="1">
                <a:tableStyleId>{93296810-A885-4BE3-A3E7-6D5BEEA58F35}</a:tableStyleId>
              </a:tblPr>
              <a:tblGrid>
                <a:gridCol w="3493856"/>
                <a:gridCol w="4684944"/>
              </a:tblGrid>
              <a:tr h="406400">
                <a:tc>
                  <a:txBody>
                    <a:bodyPr/>
                    <a:lstStyle/>
                    <a:p>
                      <a:pPr algn="ctr"/>
                      <a:r>
                        <a:rPr lang="es-ES" sz="1600" dirty="0" smtClean="0"/>
                        <a:t>Procedimiento</a:t>
                      </a:r>
                      <a:endParaRPr lang="es-ES" sz="1600" dirty="0"/>
                    </a:p>
                  </a:txBody>
                  <a:tcPr/>
                </a:tc>
                <a:tc>
                  <a:txBody>
                    <a:bodyPr/>
                    <a:lstStyle/>
                    <a:p>
                      <a:pPr algn="ctr"/>
                      <a:r>
                        <a:rPr lang="es-ES" sz="1600" dirty="0" smtClean="0"/>
                        <a:t>C</a:t>
                      </a:r>
                      <a:r>
                        <a:rPr lang="es-ES" sz="1600" baseline="-25000" dirty="0" smtClean="0"/>
                        <a:t>4</a:t>
                      </a:r>
                      <a:r>
                        <a:rPr lang="es-ES" sz="1600" dirty="0" smtClean="0"/>
                        <a:t>H</a:t>
                      </a:r>
                      <a:r>
                        <a:rPr lang="es-ES" sz="1600" baseline="-25000" dirty="0" smtClean="0"/>
                        <a:t>10 </a:t>
                      </a:r>
                      <a:r>
                        <a:rPr lang="es-ES" sz="1600" dirty="0" smtClean="0"/>
                        <a:t>(g)</a:t>
                      </a:r>
                      <a:r>
                        <a:rPr lang="es-ES" sz="1600" baseline="0" dirty="0" smtClean="0"/>
                        <a:t> + O</a:t>
                      </a:r>
                      <a:r>
                        <a:rPr lang="es-ES" sz="1600" baseline="-25000" dirty="0" smtClean="0"/>
                        <a:t>2</a:t>
                      </a:r>
                      <a:r>
                        <a:rPr lang="es-ES" sz="1600" baseline="0" dirty="0" smtClean="0"/>
                        <a:t> (g) </a:t>
                      </a:r>
                      <a:r>
                        <a:rPr lang="es-ES" sz="1600" baseline="0" dirty="0" smtClean="0">
                          <a:sym typeface="Wingdings 3"/>
                        </a:rPr>
                        <a:t> CO</a:t>
                      </a:r>
                      <a:r>
                        <a:rPr lang="es-ES" sz="1600" baseline="-25000" dirty="0" smtClean="0">
                          <a:sym typeface="Wingdings 3"/>
                        </a:rPr>
                        <a:t>2</a:t>
                      </a:r>
                      <a:r>
                        <a:rPr lang="es-ES" sz="1600" baseline="0" dirty="0" smtClean="0">
                          <a:sym typeface="Wingdings 3"/>
                        </a:rPr>
                        <a:t> (g) + H</a:t>
                      </a:r>
                      <a:r>
                        <a:rPr lang="es-ES" sz="1600" baseline="-25000" dirty="0" smtClean="0">
                          <a:sym typeface="Wingdings 3"/>
                        </a:rPr>
                        <a:t>2</a:t>
                      </a:r>
                      <a:r>
                        <a:rPr lang="es-ES" sz="1600" baseline="0" dirty="0" smtClean="0">
                          <a:sym typeface="Wingdings 3"/>
                        </a:rPr>
                        <a:t>O (g)</a:t>
                      </a:r>
                      <a:endParaRPr lang="es-ES" sz="1600" dirty="0"/>
                    </a:p>
                  </a:txBody>
                  <a:tcPr/>
                </a:tc>
              </a:tr>
              <a:tr h="716280">
                <a:tc>
                  <a:txBody>
                    <a:bodyPr/>
                    <a:lstStyle/>
                    <a:p>
                      <a:r>
                        <a:rPr lang="es-ES" sz="1600" dirty="0" smtClean="0"/>
                        <a:t>1. Se empieza por los átomos que no sean ni H ni O.</a:t>
                      </a:r>
                      <a:endParaRPr lang="es-ES" sz="1600" dirty="0"/>
                    </a:p>
                  </a:txBody>
                  <a:tcPr/>
                </a:tc>
                <a:tc>
                  <a:txBody>
                    <a:bodyPr/>
                    <a:lstStyle/>
                    <a:p>
                      <a:r>
                        <a:rPr lang="es-ES" sz="1600" dirty="0" smtClean="0"/>
                        <a:t>Se ajustan</a:t>
                      </a:r>
                      <a:r>
                        <a:rPr lang="es-ES" sz="1600" baseline="0" dirty="0" smtClean="0"/>
                        <a:t> los átomos de C:</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C</a:t>
                      </a:r>
                      <a:r>
                        <a:rPr lang="es-ES" sz="1600" baseline="-25000" dirty="0" smtClean="0"/>
                        <a:t>4</a:t>
                      </a:r>
                      <a:r>
                        <a:rPr lang="es-ES" sz="1600" dirty="0" smtClean="0"/>
                        <a:t>H</a:t>
                      </a:r>
                      <a:r>
                        <a:rPr lang="es-ES" sz="1600" baseline="-25000" dirty="0" smtClean="0"/>
                        <a:t>10 </a:t>
                      </a:r>
                      <a:r>
                        <a:rPr lang="es-ES" sz="1600" dirty="0" smtClean="0"/>
                        <a:t>(g)</a:t>
                      </a:r>
                      <a:r>
                        <a:rPr lang="es-ES" sz="1600" baseline="0" dirty="0" smtClean="0"/>
                        <a:t> + O</a:t>
                      </a:r>
                      <a:r>
                        <a:rPr lang="es-ES" sz="1600" baseline="-25000" dirty="0" smtClean="0"/>
                        <a:t>2</a:t>
                      </a:r>
                      <a:r>
                        <a:rPr lang="es-ES" sz="1600" baseline="0" dirty="0" smtClean="0"/>
                        <a:t> (g) </a:t>
                      </a:r>
                      <a:r>
                        <a:rPr lang="es-ES" sz="1600" baseline="0" dirty="0" smtClean="0">
                          <a:sym typeface="Wingdings 3"/>
                        </a:rPr>
                        <a:t> 4 CO</a:t>
                      </a:r>
                      <a:r>
                        <a:rPr lang="es-ES" sz="1600" baseline="-25000" dirty="0" smtClean="0">
                          <a:sym typeface="Wingdings 3"/>
                        </a:rPr>
                        <a:t>2</a:t>
                      </a:r>
                      <a:r>
                        <a:rPr lang="es-ES" sz="1600" baseline="0" dirty="0" smtClean="0">
                          <a:sym typeface="Wingdings 3"/>
                        </a:rPr>
                        <a:t> (g) + H</a:t>
                      </a:r>
                      <a:r>
                        <a:rPr lang="es-ES" sz="1600" baseline="-25000" dirty="0" smtClean="0">
                          <a:sym typeface="Wingdings 3"/>
                        </a:rPr>
                        <a:t>2</a:t>
                      </a:r>
                      <a:r>
                        <a:rPr lang="es-ES" sz="1600" baseline="0" dirty="0" smtClean="0">
                          <a:sym typeface="Wingdings 3"/>
                        </a:rPr>
                        <a:t>O (g)</a:t>
                      </a:r>
                      <a:endParaRPr lang="es-ES" sz="1600" dirty="0" smtClean="0"/>
                    </a:p>
                  </a:txBody>
                  <a:tcPr/>
                </a:tc>
              </a:tr>
              <a:tr h="716280">
                <a:tc>
                  <a:txBody>
                    <a:bodyPr/>
                    <a:lstStyle/>
                    <a:p>
                      <a:r>
                        <a:rPr lang="es-ES" sz="1600" dirty="0" smtClean="0"/>
                        <a:t>2. Los átomos de H deben</a:t>
                      </a:r>
                      <a:r>
                        <a:rPr lang="es-ES" sz="1600" baseline="0" dirty="0" smtClean="0"/>
                        <a:t> ser los penúltimos en ser ajustados.</a:t>
                      </a:r>
                      <a:endParaRPr lang="es-ES" sz="1600" dirty="0"/>
                    </a:p>
                  </a:txBody>
                  <a:tcPr/>
                </a:tc>
                <a:tc>
                  <a:txBody>
                    <a:bodyPr/>
                    <a:lstStyle/>
                    <a:p>
                      <a:r>
                        <a:rPr lang="es-ES" sz="1600" dirty="0" smtClean="0"/>
                        <a:t>Ahora se ajusta el H:</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C</a:t>
                      </a:r>
                      <a:r>
                        <a:rPr lang="es-ES" sz="1600" baseline="-25000" dirty="0" smtClean="0"/>
                        <a:t>4</a:t>
                      </a:r>
                      <a:r>
                        <a:rPr lang="es-ES" sz="1600" dirty="0" smtClean="0"/>
                        <a:t>H</a:t>
                      </a:r>
                      <a:r>
                        <a:rPr lang="es-ES" sz="1600" baseline="-25000" dirty="0" smtClean="0"/>
                        <a:t>10 </a:t>
                      </a:r>
                      <a:r>
                        <a:rPr lang="es-ES" sz="1600" dirty="0" smtClean="0"/>
                        <a:t>(g)</a:t>
                      </a:r>
                      <a:r>
                        <a:rPr lang="es-ES" sz="1600" baseline="0" dirty="0" smtClean="0"/>
                        <a:t> + O</a:t>
                      </a:r>
                      <a:r>
                        <a:rPr lang="es-ES" sz="1600" baseline="-25000" dirty="0" smtClean="0"/>
                        <a:t>2</a:t>
                      </a:r>
                      <a:r>
                        <a:rPr lang="es-ES" sz="1600" baseline="0" dirty="0" smtClean="0"/>
                        <a:t> (g) </a:t>
                      </a:r>
                      <a:r>
                        <a:rPr lang="es-ES" sz="1600" baseline="0" dirty="0" smtClean="0">
                          <a:sym typeface="Wingdings 3"/>
                        </a:rPr>
                        <a:t> 4 CO</a:t>
                      </a:r>
                      <a:r>
                        <a:rPr lang="es-ES" sz="1600" baseline="-25000" dirty="0" smtClean="0">
                          <a:sym typeface="Wingdings 3"/>
                        </a:rPr>
                        <a:t>2</a:t>
                      </a:r>
                      <a:r>
                        <a:rPr lang="es-ES" sz="1600" baseline="0" dirty="0" smtClean="0">
                          <a:sym typeface="Wingdings 3"/>
                        </a:rPr>
                        <a:t> (g) + 5 H</a:t>
                      </a:r>
                      <a:r>
                        <a:rPr lang="es-ES" sz="1600" baseline="-25000" dirty="0" smtClean="0">
                          <a:sym typeface="Wingdings 3"/>
                        </a:rPr>
                        <a:t>2</a:t>
                      </a:r>
                      <a:r>
                        <a:rPr lang="es-ES" sz="1600" baseline="0" dirty="0" smtClean="0">
                          <a:sym typeface="Wingdings 3"/>
                        </a:rPr>
                        <a:t>O (g)</a:t>
                      </a:r>
                      <a:endParaRPr lang="es-ES" sz="1600" dirty="0" smtClean="0"/>
                    </a:p>
                  </a:txBody>
                  <a:tcPr/>
                </a:tc>
              </a:tr>
              <a:tr h="716280">
                <a:tc>
                  <a:txBody>
                    <a:bodyPr/>
                    <a:lstStyle/>
                    <a:p>
                      <a:r>
                        <a:rPr lang="es-ES" sz="1600" dirty="0" smtClean="0"/>
                        <a:t>3. Al colocar el coeficiente,</a:t>
                      </a:r>
                      <a:r>
                        <a:rPr lang="es-ES" sz="1600" baseline="0" dirty="0" smtClean="0"/>
                        <a:t> se tiene que comprobar si se han alterado los ajustes anteriores.</a:t>
                      </a:r>
                      <a:endParaRPr lang="es-ES" sz="1600" dirty="0"/>
                    </a:p>
                  </a:txBody>
                  <a:tcPr/>
                </a:tc>
                <a:tc>
                  <a:txBody>
                    <a:bodyPr/>
                    <a:lstStyle/>
                    <a:p>
                      <a:r>
                        <a:rPr lang="es-ES" sz="1600" dirty="0" smtClean="0"/>
                        <a:t>Se comprueba</a:t>
                      </a:r>
                      <a:r>
                        <a:rPr lang="es-ES" sz="1600" baseline="0" dirty="0" smtClean="0"/>
                        <a:t> que no se han alterado los ajustes anteriores:</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C</a:t>
                      </a:r>
                      <a:r>
                        <a:rPr lang="es-ES" sz="1600" baseline="-25000" dirty="0" smtClean="0"/>
                        <a:t>4</a:t>
                      </a:r>
                      <a:r>
                        <a:rPr lang="es-ES" sz="1600" dirty="0" smtClean="0"/>
                        <a:t>H</a:t>
                      </a:r>
                      <a:r>
                        <a:rPr lang="es-ES" sz="1600" baseline="-25000" dirty="0" smtClean="0"/>
                        <a:t>10 </a:t>
                      </a:r>
                      <a:r>
                        <a:rPr lang="es-ES" sz="1600" dirty="0" smtClean="0"/>
                        <a:t>(g)</a:t>
                      </a:r>
                      <a:r>
                        <a:rPr lang="es-ES" sz="1600" baseline="0" dirty="0" smtClean="0"/>
                        <a:t> + O</a:t>
                      </a:r>
                      <a:r>
                        <a:rPr lang="es-ES" sz="1600" baseline="-25000" dirty="0" smtClean="0"/>
                        <a:t>2</a:t>
                      </a:r>
                      <a:r>
                        <a:rPr lang="es-ES" sz="1600" baseline="0" dirty="0" smtClean="0"/>
                        <a:t> (g) </a:t>
                      </a:r>
                      <a:r>
                        <a:rPr lang="es-ES" sz="1600" baseline="0" dirty="0" smtClean="0">
                          <a:sym typeface="Wingdings 3"/>
                        </a:rPr>
                        <a:t> 4 CO</a:t>
                      </a:r>
                      <a:r>
                        <a:rPr lang="es-ES" sz="1600" baseline="-25000" dirty="0" smtClean="0">
                          <a:sym typeface="Wingdings 3"/>
                        </a:rPr>
                        <a:t>2</a:t>
                      </a:r>
                      <a:r>
                        <a:rPr lang="es-ES" sz="1600" baseline="0" dirty="0" smtClean="0">
                          <a:sym typeface="Wingdings 3"/>
                        </a:rPr>
                        <a:t> (g) + 5 H</a:t>
                      </a:r>
                      <a:r>
                        <a:rPr lang="es-ES" sz="1600" baseline="-25000" dirty="0" smtClean="0">
                          <a:sym typeface="Wingdings 3"/>
                        </a:rPr>
                        <a:t>2</a:t>
                      </a:r>
                      <a:r>
                        <a:rPr lang="es-ES" sz="1600" baseline="0" dirty="0" smtClean="0">
                          <a:sym typeface="Wingdings 3"/>
                        </a:rPr>
                        <a:t>O (g)</a:t>
                      </a:r>
                      <a:endParaRPr lang="es-ES" sz="1600" dirty="0" smtClean="0"/>
                    </a:p>
                  </a:txBody>
                  <a:tcPr/>
                </a:tc>
              </a:tr>
              <a:tr h="716280">
                <a:tc>
                  <a:txBody>
                    <a:bodyPr/>
                    <a:lstStyle/>
                    <a:p>
                      <a:r>
                        <a:rPr lang="es-ES" sz="1600" dirty="0" smtClean="0"/>
                        <a:t>4. Los átomos de O se ajustan al final.</a:t>
                      </a:r>
                      <a:endParaRPr lang="es-ES" sz="1600" dirty="0"/>
                    </a:p>
                  </a:txBody>
                  <a:tcPr/>
                </a:tc>
                <a:tc>
                  <a:txBody>
                    <a:bodyPr/>
                    <a:lstStyle/>
                    <a:p>
                      <a:r>
                        <a:rPr lang="es-ES" sz="1600" dirty="0" smtClean="0"/>
                        <a:t>Ahora se ajusta el oxígeno:</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C</a:t>
                      </a:r>
                      <a:r>
                        <a:rPr lang="es-ES" sz="1600" baseline="-25000" dirty="0" smtClean="0"/>
                        <a:t>4</a:t>
                      </a:r>
                      <a:r>
                        <a:rPr lang="es-ES" sz="1600" dirty="0" smtClean="0"/>
                        <a:t>H</a:t>
                      </a:r>
                      <a:r>
                        <a:rPr lang="es-ES" sz="1600" baseline="-25000" dirty="0" smtClean="0"/>
                        <a:t>10 </a:t>
                      </a:r>
                      <a:r>
                        <a:rPr lang="es-ES" sz="1600" dirty="0" smtClean="0"/>
                        <a:t>(g)</a:t>
                      </a:r>
                      <a:r>
                        <a:rPr lang="es-ES" sz="1600" baseline="0" dirty="0" smtClean="0"/>
                        <a:t> +13/2 O</a:t>
                      </a:r>
                      <a:r>
                        <a:rPr lang="es-ES" sz="1600" baseline="-25000" dirty="0" smtClean="0"/>
                        <a:t>2</a:t>
                      </a:r>
                      <a:r>
                        <a:rPr lang="es-ES" sz="1600" baseline="0" dirty="0" smtClean="0"/>
                        <a:t> (g) </a:t>
                      </a:r>
                      <a:r>
                        <a:rPr lang="es-ES" sz="1600" baseline="0" dirty="0" smtClean="0">
                          <a:sym typeface="Wingdings 3"/>
                        </a:rPr>
                        <a:t> 4 CO</a:t>
                      </a:r>
                      <a:r>
                        <a:rPr lang="es-ES" sz="1600" baseline="-25000" dirty="0" smtClean="0">
                          <a:sym typeface="Wingdings 3"/>
                        </a:rPr>
                        <a:t>2</a:t>
                      </a:r>
                      <a:r>
                        <a:rPr lang="es-ES" sz="1600" baseline="0" dirty="0" smtClean="0">
                          <a:sym typeface="Wingdings 3"/>
                        </a:rPr>
                        <a:t> (g) + 5 H</a:t>
                      </a:r>
                      <a:r>
                        <a:rPr lang="es-ES" sz="1600" baseline="-25000" dirty="0" smtClean="0">
                          <a:sym typeface="Wingdings 3"/>
                        </a:rPr>
                        <a:t>2</a:t>
                      </a:r>
                      <a:r>
                        <a:rPr lang="es-ES" sz="1600" baseline="0" dirty="0" smtClean="0">
                          <a:sym typeface="Wingdings 3"/>
                        </a:rPr>
                        <a:t>O (g)</a:t>
                      </a:r>
                    </a:p>
                    <a:p>
                      <a:pPr marL="0" marR="0" indent="0" algn="ctr" defTabSz="914400" rtl="0" eaLnBrk="1" fontAlgn="auto" latinLnBrk="0" hangingPunct="1">
                        <a:lnSpc>
                          <a:spcPct val="100000"/>
                        </a:lnSpc>
                        <a:spcBef>
                          <a:spcPts val="0"/>
                        </a:spcBef>
                        <a:spcAft>
                          <a:spcPts val="0"/>
                        </a:spcAft>
                        <a:buClrTx/>
                        <a:buSzTx/>
                        <a:buFontTx/>
                        <a:buNone/>
                        <a:tabLst/>
                        <a:defRPr/>
                      </a:pPr>
                      <a:endParaRPr lang="es-ES" sz="16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2 C</a:t>
                      </a:r>
                      <a:r>
                        <a:rPr lang="es-ES" sz="1600" baseline="-25000" dirty="0" smtClean="0"/>
                        <a:t>4</a:t>
                      </a:r>
                      <a:r>
                        <a:rPr lang="es-ES" sz="1600" dirty="0" smtClean="0"/>
                        <a:t>H</a:t>
                      </a:r>
                      <a:r>
                        <a:rPr lang="es-ES" sz="1600" baseline="-25000" dirty="0" smtClean="0"/>
                        <a:t>10 </a:t>
                      </a:r>
                      <a:r>
                        <a:rPr lang="es-ES" sz="1600" dirty="0" smtClean="0"/>
                        <a:t>(g)</a:t>
                      </a:r>
                      <a:r>
                        <a:rPr lang="es-ES" sz="1600" baseline="0" dirty="0" smtClean="0"/>
                        <a:t> +13 O</a:t>
                      </a:r>
                      <a:r>
                        <a:rPr lang="es-ES" sz="1600" baseline="-25000" dirty="0" smtClean="0"/>
                        <a:t>2</a:t>
                      </a:r>
                      <a:r>
                        <a:rPr lang="es-ES" sz="1600" baseline="0" dirty="0" smtClean="0"/>
                        <a:t> (g) </a:t>
                      </a:r>
                      <a:r>
                        <a:rPr lang="es-ES" sz="1600" baseline="0" dirty="0" smtClean="0">
                          <a:sym typeface="Wingdings 3"/>
                        </a:rPr>
                        <a:t> 8 CO</a:t>
                      </a:r>
                      <a:r>
                        <a:rPr lang="es-ES" sz="1600" baseline="-25000" dirty="0" smtClean="0">
                          <a:sym typeface="Wingdings 3"/>
                        </a:rPr>
                        <a:t>2</a:t>
                      </a:r>
                      <a:r>
                        <a:rPr lang="es-ES" sz="1600" baseline="0" dirty="0" smtClean="0">
                          <a:sym typeface="Wingdings 3"/>
                        </a:rPr>
                        <a:t> (g) + 10 H</a:t>
                      </a:r>
                      <a:r>
                        <a:rPr lang="es-ES" sz="1600" baseline="-25000" dirty="0" smtClean="0">
                          <a:sym typeface="Wingdings 3"/>
                        </a:rPr>
                        <a:t>2</a:t>
                      </a:r>
                      <a:r>
                        <a:rPr lang="es-ES" sz="1600" baseline="0" dirty="0" smtClean="0">
                          <a:sym typeface="Wingdings 3"/>
                        </a:rPr>
                        <a:t>O (g)</a:t>
                      </a:r>
                    </a:p>
                  </a:txBody>
                  <a:tcPr/>
                </a:tc>
              </a:tr>
            </a:tbl>
          </a:graphicData>
        </a:graphic>
      </p:graphicFrame>
      <p:sp>
        <p:nvSpPr>
          <p:cNvPr id="8" name="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a:t>
            </a:fld>
            <a:endParaRPr lang="es-ES" dirty="0">
              <a:solidFill>
                <a:schemeClr val="accent6">
                  <a:lumMod val="50000"/>
                </a:schemeClr>
              </a:solidFill>
              <a:latin typeface="+mj-lt"/>
            </a:endParaRPr>
          </a:p>
        </p:txBody>
      </p:sp>
      <p:sp>
        <p:nvSpPr>
          <p:cNvPr id="10" name="9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36684603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520700" y="977900"/>
            <a:ext cx="1620957" cy="369332"/>
          </a:xfrm>
          <a:prstGeom prst="rect">
            <a:avLst/>
          </a:prstGeom>
          <a:solidFill>
            <a:srgbClr val="00B050"/>
          </a:solidFill>
        </p:spPr>
        <p:txBody>
          <a:bodyPr wrap="none" rtlCol="0">
            <a:spAutoFit/>
          </a:bodyPr>
          <a:lstStyle/>
          <a:p>
            <a:r>
              <a:rPr lang="es-ES" b="1" dirty="0" smtClean="0">
                <a:solidFill>
                  <a:schemeClr val="bg1"/>
                </a:solidFill>
              </a:rPr>
              <a:t>EJERCICIO 1</a:t>
            </a:r>
            <a:endParaRPr lang="es-ES" b="1" dirty="0">
              <a:solidFill>
                <a:schemeClr val="bg1"/>
              </a:solidFill>
            </a:endParaRPr>
          </a:p>
        </p:txBody>
      </p:sp>
      <p:sp>
        <p:nvSpPr>
          <p:cNvPr id="6" name="5 CuadroTexto"/>
          <p:cNvSpPr txBox="1"/>
          <p:nvPr/>
        </p:nvSpPr>
        <p:spPr>
          <a:xfrm>
            <a:off x="482600" y="1473200"/>
            <a:ext cx="5130800" cy="2031325"/>
          </a:xfrm>
          <a:prstGeom prst="rect">
            <a:avLst/>
          </a:prstGeom>
          <a:noFill/>
        </p:spPr>
        <p:txBody>
          <a:bodyPr wrap="square" rtlCol="0">
            <a:spAutoFit/>
          </a:bodyPr>
          <a:lstStyle/>
          <a:p>
            <a:r>
              <a:rPr lang="es-ES" dirty="0" smtClean="0"/>
              <a:t>Ajusta las siguientes ecuaciones químicas:</a:t>
            </a:r>
          </a:p>
          <a:p>
            <a:pPr marL="342900" indent="-342900">
              <a:buAutoNum type="alphaLcParenR"/>
            </a:pPr>
            <a:r>
              <a:rPr lang="es-ES" dirty="0" smtClean="0"/>
              <a:t>Fe + O</a:t>
            </a:r>
            <a:r>
              <a:rPr lang="es-ES" baseline="-25000" dirty="0" smtClean="0"/>
              <a:t>2</a:t>
            </a:r>
            <a:r>
              <a:rPr lang="es-ES" dirty="0" smtClean="0"/>
              <a:t> </a:t>
            </a:r>
            <a:r>
              <a:rPr lang="es-ES" dirty="0" smtClean="0">
                <a:sym typeface="Symbol"/>
              </a:rPr>
              <a:t> Fe</a:t>
            </a:r>
            <a:r>
              <a:rPr lang="es-ES" baseline="-25000" dirty="0" smtClean="0">
                <a:sym typeface="Symbol"/>
              </a:rPr>
              <a:t>2</a:t>
            </a:r>
            <a:r>
              <a:rPr lang="es-ES" dirty="0" smtClean="0">
                <a:sym typeface="Symbol"/>
              </a:rPr>
              <a:t>O</a:t>
            </a:r>
            <a:r>
              <a:rPr lang="es-ES" baseline="-25000" dirty="0" smtClean="0">
                <a:sym typeface="Symbol"/>
              </a:rPr>
              <a:t>3</a:t>
            </a:r>
          </a:p>
          <a:p>
            <a:pPr marL="342900" indent="-342900">
              <a:buAutoNum type="alphaLcParenR"/>
            </a:pPr>
            <a:r>
              <a:rPr lang="es-ES" dirty="0" smtClean="0">
                <a:sym typeface="Symbol"/>
              </a:rPr>
              <a:t>CH</a:t>
            </a:r>
            <a:r>
              <a:rPr lang="es-ES" baseline="-25000" dirty="0" smtClean="0">
                <a:sym typeface="Symbol"/>
              </a:rPr>
              <a:t>4</a:t>
            </a:r>
            <a:r>
              <a:rPr lang="es-ES" dirty="0" smtClean="0">
                <a:sym typeface="Symbol"/>
              </a:rPr>
              <a:t> + O</a:t>
            </a:r>
            <a:r>
              <a:rPr lang="es-ES" baseline="-25000" dirty="0" smtClean="0">
                <a:sym typeface="Symbol"/>
              </a:rPr>
              <a:t>2</a:t>
            </a:r>
            <a:r>
              <a:rPr lang="es-ES" dirty="0" smtClean="0">
                <a:sym typeface="Symbol"/>
              </a:rPr>
              <a:t>  CO</a:t>
            </a:r>
            <a:r>
              <a:rPr lang="es-ES" baseline="-25000" dirty="0" smtClean="0">
                <a:sym typeface="Symbol"/>
              </a:rPr>
              <a:t>2</a:t>
            </a:r>
            <a:r>
              <a:rPr lang="es-ES" dirty="0" smtClean="0">
                <a:sym typeface="Symbol"/>
              </a:rPr>
              <a:t> + H</a:t>
            </a:r>
            <a:r>
              <a:rPr lang="es-ES" baseline="-25000" dirty="0" smtClean="0">
                <a:sym typeface="Symbol"/>
              </a:rPr>
              <a:t>2</a:t>
            </a:r>
            <a:r>
              <a:rPr lang="es-ES" dirty="0" smtClean="0">
                <a:sym typeface="Symbol"/>
              </a:rPr>
              <a:t>O</a:t>
            </a:r>
          </a:p>
          <a:p>
            <a:pPr marL="342900" indent="-342900">
              <a:buAutoNum type="alphaLcParenR"/>
            </a:pPr>
            <a:r>
              <a:rPr lang="es-ES" dirty="0" smtClean="0">
                <a:sym typeface="Symbol"/>
              </a:rPr>
              <a:t>Mg</a:t>
            </a:r>
            <a:r>
              <a:rPr lang="es-ES" baseline="-25000" dirty="0" smtClean="0">
                <a:sym typeface="Symbol"/>
              </a:rPr>
              <a:t>3</a:t>
            </a:r>
            <a:r>
              <a:rPr lang="es-ES" dirty="0" smtClean="0">
                <a:sym typeface="Symbol"/>
              </a:rPr>
              <a:t>N</a:t>
            </a:r>
            <a:r>
              <a:rPr lang="es-ES" baseline="-25000" dirty="0" smtClean="0">
                <a:sym typeface="Symbol"/>
              </a:rPr>
              <a:t>2</a:t>
            </a:r>
            <a:r>
              <a:rPr lang="es-ES" dirty="0" smtClean="0">
                <a:sym typeface="Symbol"/>
              </a:rPr>
              <a:t> + H</a:t>
            </a:r>
            <a:r>
              <a:rPr lang="es-ES" baseline="-25000" dirty="0" smtClean="0">
                <a:sym typeface="Symbol"/>
              </a:rPr>
              <a:t>2</a:t>
            </a:r>
            <a:r>
              <a:rPr lang="es-ES" dirty="0" smtClean="0">
                <a:sym typeface="Symbol"/>
              </a:rPr>
              <a:t>O  Mg(OH)</a:t>
            </a:r>
            <a:r>
              <a:rPr lang="es-ES" baseline="-25000" dirty="0" smtClean="0">
                <a:sym typeface="Symbol"/>
              </a:rPr>
              <a:t>2</a:t>
            </a:r>
            <a:r>
              <a:rPr lang="es-ES" dirty="0" smtClean="0">
                <a:sym typeface="Symbol"/>
              </a:rPr>
              <a:t> + NH</a:t>
            </a:r>
            <a:r>
              <a:rPr lang="es-ES" baseline="-25000" dirty="0" smtClean="0">
                <a:sym typeface="Symbol"/>
              </a:rPr>
              <a:t>3</a:t>
            </a:r>
          </a:p>
          <a:p>
            <a:pPr marL="342900" indent="-342900">
              <a:buAutoNum type="alphaLcParenR"/>
            </a:pPr>
            <a:r>
              <a:rPr lang="es-ES" dirty="0" smtClean="0">
                <a:sym typeface="Symbol"/>
              </a:rPr>
              <a:t>KClO</a:t>
            </a:r>
            <a:r>
              <a:rPr lang="es-ES" baseline="-25000" dirty="0" smtClean="0">
                <a:sym typeface="Symbol"/>
              </a:rPr>
              <a:t>3</a:t>
            </a:r>
            <a:r>
              <a:rPr lang="es-ES" dirty="0" smtClean="0">
                <a:sym typeface="Symbol"/>
              </a:rPr>
              <a:t>  KCl + O</a:t>
            </a:r>
            <a:r>
              <a:rPr lang="es-ES" baseline="-25000" dirty="0" smtClean="0">
                <a:sym typeface="Symbol"/>
              </a:rPr>
              <a:t>2</a:t>
            </a:r>
          </a:p>
          <a:p>
            <a:pPr marL="342900" indent="-342900">
              <a:buAutoNum type="alphaLcParenR"/>
            </a:pPr>
            <a:r>
              <a:rPr lang="es-ES" dirty="0" smtClean="0">
                <a:sym typeface="Symbol"/>
              </a:rPr>
              <a:t>Al(NO</a:t>
            </a:r>
            <a:r>
              <a:rPr lang="es-ES" baseline="-25000" dirty="0" smtClean="0">
                <a:sym typeface="Symbol"/>
              </a:rPr>
              <a:t>3</a:t>
            </a:r>
            <a:r>
              <a:rPr lang="es-ES" dirty="0" smtClean="0">
                <a:sym typeface="Symbol"/>
              </a:rPr>
              <a:t>)</a:t>
            </a:r>
            <a:r>
              <a:rPr lang="es-ES" baseline="-25000" dirty="0" smtClean="0">
                <a:sym typeface="Symbol"/>
              </a:rPr>
              <a:t>3</a:t>
            </a:r>
            <a:r>
              <a:rPr lang="es-ES" dirty="0" smtClean="0">
                <a:sym typeface="Symbol"/>
              </a:rPr>
              <a:t> + Na</a:t>
            </a:r>
            <a:r>
              <a:rPr lang="es-ES" baseline="-25000" dirty="0" smtClean="0">
                <a:sym typeface="Symbol"/>
              </a:rPr>
              <a:t>2</a:t>
            </a:r>
            <a:r>
              <a:rPr lang="es-ES" dirty="0" smtClean="0">
                <a:sym typeface="Symbol"/>
              </a:rPr>
              <a:t>S  Al</a:t>
            </a:r>
            <a:r>
              <a:rPr lang="es-ES" baseline="-25000" dirty="0" smtClean="0">
                <a:sym typeface="Symbol"/>
              </a:rPr>
              <a:t>2</a:t>
            </a:r>
            <a:r>
              <a:rPr lang="es-ES" dirty="0" smtClean="0">
                <a:sym typeface="Symbol"/>
              </a:rPr>
              <a:t>S</a:t>
            </a:r>
            <a:r>
              <a:rPr lang="es-ES" baseline="-25000" dirty="0" smtClean="0">
                <a:sym typeface="Symbol"/>
              </a:rPr>
              <a:t>3</a:t>
            </a:r>
            <a:r>
              <a:rPr lang="es-ES" dirty="0" smtClean="0">
                <a:sym typeface="Symbol"/>
              </a:rPr>
              <a:t> + NaNO</a:t>
            </a:r>
            <a:r>
              <a:rPr lang="es-ES" baseline="-25000" dirty="0" smtClean="0">
                <a:sym typeface="Symbol"/>
              </a:rPr>
              <a:t>3</a:t>
            </a:r>
          </a:p>
          <a:p>
            <a:pPr marL="342900" indent="-342900">
              <a:buAutoNum type="alphaLcParenR"/>
            </a:pPr>
            <a:r>
              <a:rPr lang="es-ES" dirty="0" smtClean="0">
                <a:sym typeface="Symbol"/>
              </a:rPr>
              <a:t>CaH</a:t>
            </a:r>
            <a:r>
              <a:rPr lang="es-ES" baseline="-25000" dirty="0" smtClean="0">
                <a:sym typeface="Symbol"/>
              </a:rPr>
              <a:t>2</a:t>
            </a:r>
            <a:r>
              <a:rPr lang="es-ES" dirty="0" smtClean="0">
                <a:sym typeface="Symbol"/>
              </a:rPr>
              <a:t> + H</a:t>
            </a:r>
            <a:r>
              <a:rPr lang="es-ES" baseline="-25000" dirty="0" smtClean="0">
                <a:sym typeface="Symbol"/>
              </a:rPr>
              <a:t>2</a:t>
            </a:r>
            <a:r>
              <a:rPr lang="es-ES" dirty="0" smtClean="0">
                <a:sym typeface="Symbol"/>
              </a:rPr>
              <a:t>O  H</a:t>
            </a:r>
            <a:r>
              <a:rPr lang="es-ES" baseline="-25000" dirty="0" smtClean="0">
                <a:sym typeface="Symbol"/>
              </a:rPr>
              <a:t>2</a:t>
            </a:r>
            <a:r>
              <a:rPr lang="es-ES" dirty="0" smtClean="0">
                <a:sym typeface="Symbol"/>
              </a:rPr>
              <a:t> + Ca(OH)</a:t>
            </a:r>
            <a:r>
              <a:rPr lang="es-ES" baseline="-25000" dirty="0" smtClean="0">
                <a:sym typeface="Symbol"/>
              </a:rPr>
              <a:t>2</a:t>
            </a:r>
          </a:p>
        </p:txBody>
      </p:sp>
      <p:sp>
        <p:nvSpPr>
          <p:cNvPr id="19" name="18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2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5</a:t>
            </a:fld>
            <a:endParaRPr lang="es-ES" dirty="0">
              <a:solidFill>
                <a:schemeClr val="accent6">
                  <a:lumMod val="50000"/>
                </a:schemeClr>
              </a:solidFill>
              <a:latin typeface="+mj-lt"/>
            </a:endParaRPr>
          </a:p>
        </p:txBody>
      </p:sp>
      <p:sp>
        <p:nvSpPr>
          <p:cNvPr id="21" name="20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4991680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30200" y="850900"/>
            <a:ext cx="6743700" cy="369332"/>
          </a:xfrm>
          <a:prstGeom prst="rect">
            <a:avLst/>
          </a:prstGeom>
          <a:noFill/>
        </p:spPr>
        <p:txBody>
          <a:bodyPr wrap="square" rtlCol="0">
            <a:spAutoFit/>
          </a:bodyPr>
          <a:lstStyle/>
          <a:p>
            <a:r>
              <a:rPr lang="es-ES" b="1" dirty="0" smtClean="0">
                <a:solidFill>
                  <a:srgbClr val="C00000"/>
                </a:solidFill>
              </a:rPr>
              <a:t>1.2. </a:t>
            </a:r>
            <a:r>
              <a:rPr lang="es-ES" b="1" dirty="0" smtClean="0">
                <a:solidFill>
                  <a:srgbClr val="00B050"/>
                </a:solidFill>
              </a:rPr>
              <a:t>Cálculos en las reacciones químicas. Estequiometría</a:t>
            </a:r>
            <a:endParaRPr lang="es-ES" b="1" dirty="0">
              <a:solidFill>
                <a:srgbClr val="00B050"/>
              </a:solidFill>
            </a:endParaRPr>
          </a:p>
        </p:txBody>
      </p:sp>
      <mc:AlternateContent xmlns:mc="http://schemas.openxmlformats.org/markup-compatibility/2006" xmlns:a14="http://schemas.microsoft.com/office/drawing/2010/main">
        <mc:Choice Requires="a14">
          <p:graphicFrame>
            <p:nvGraphicFramePr>
              <p:cNvPr id="3" name="2 Tabla"/>
              <p:cNvGraphicFramePr>
                <a:graphicFrameLocks noGrp="1"/>
              </p:cNvGraphicFramePr>
              <p:nvPr>
                <p:extLst>
                  <p:ext uri="{D42A27DB-BD31-4B8C-83A1-F6EECF244321}">
                    <p14:modId xmlns:p14="http://schemas.microsoft.com/office/powerpoint/2010/main" val="3111574936"/>
                  </p:ext>
                </p:extLst>
              </p:nvPr>
            </p:nvGraphicFramePr>
            <p:xfrm>
              <a:off x="457200" y="1536700"/>
              <a:ext cx="8128000" cy="4457700"/>
            </p:xfrm>
            <a:graphic>
              <a:graphicData uri="http://schemas.openxmlformats.org/drawingml/2006/table">
                <a:tbl>
                  <a:tblPr firstRow="1" bandRow="1">
                    <a:tableStyleId>{93296810-A885-4BE3-A3E7-6D5BEEA58F35}</a:tableStyleId>
                  </a:tblPr>
                  <a:tblGrid>
                    <a:gridCol w="3171902"/>
                    <a:gridCol w="4956098"/>
                  </a:tblGrid>
                  <a:tr h="342900">
                    <a:tc>
                      <a:txBody>
                        <a:bodyPr/>
                        <a:lstStyle/>
                        <a:p>
                          <a:pPr algn="ctr"/>
                          <a:r>
                            <a:rPr lang="es-ES" sz="1600" dirty="0" smtClean="0"/>
                            <a:t>Estequiometría</a:t>
                          </a:r>
                          <a:endParaRPr lang="es-ES" sz="1600" dirty="0"/>
                        </a:p>
                      </a:txBody>
                      <a:tcPr/>
                    </a:tc>
                    <a:tc>
                      <a:txBody>
                        <a:bodyPr/>
                        <a:lstStyle/>
                        <a:p>
                          <a:pPr algn="ctr"/>
                          <a:r>
                            <a:rPr lang="es-ES" sz="1600" dirty="0" smtClean="0"/>
                            <a:t>Lectura</a:t>
                          </a:r>
                          <a:endParaRPr lang="es-ES" sz="1600" dirty="0"/>
                        </a:p>
                      </a:txBody>
                      <a:tcPr/>
                    </a:tc>
                  </a:tr>
                  <a:tr h="764117">
                    <a:tc>
                      <a:txBody>
                        <a:bodyPr/>
                        <a:lstStyle/>
                        <a:p>
                          <a:r>
                            <a:rPr lang="es-ES" sz="1600" dirty="0" smtClean="0"/>
                            <a:t>Ecuación ajustada:</a:t>
                          </a:r>
                        </a:p>
                        <a:p>
                          <a:pPr/>
                          <a14:m>
                            <m:oMathPara xmlns:m="http://schemas.openxmlformats.org/officeDocument/2006/math">
                              <m:oMathParaPr>
                                <m:jc m:val="centerGroup"/>
                              </m:oMathParaPr>
                              <m:oMath xmlns:m="http://schemas.openxmlformats.org/officeDocument/2006/math">
                                <m:sSub>
                                  <m:sSubPr>
                                    <m:ctrlPr>
                                      <a:rPr lang="es-ES" sz="1600" i="1" smtClean="0">
                                        <a:latin typeface="Cambria Math" panose="02040503050406030204" pitchFamily="18" charset="0"/>
                                      </a:rPr>
                                    </m:ctrlPr>
                                  </m:sSubPr>
                                  <m:e>
                                    <m:r>
                                      <a:rPr lang="es-ES" sz="1600" smtClean="0">
                                        <a:latin typeface="Cambria Math"/>
                                      </a:rPr>
                                      <m:t>𝐻</m:t>
                                    </m:r>
                                  </m:e>
                                  <m:sub>
                                    <m:r>
                                      <a:rPr lang="es-ES" sz="1600" smtClean="0">
                                        <a:latin typeface="Cambria Math"/>
                                      </a:rPr>
                                      <m:t>2</m:t>
                                    </m:r>
                                  </m:sub>
                                </m:sSub>
                                <m:d>
                                  <m:dPr>
                                    <m:ctrlPr>
                                      <a:rPr lang="es-ES" sz="1600" i="1" smtClean="0">
                                        <a:latin typeface="Cambria Math" panose="02040503050406030204" pitchFamily="18" charset="0"/>
                                      </a:rPr>
                                    </m:ctrlPr>
                                  </m:dPr>
                                  <m:e>
                                    <m:r>
                                      <a:rPr lang="es-ES" sz="1600" smtClean="0">
                                        <a:latin typeface="Cambria Math"/>
                                      </a:rPr>
                                      <m:t>𝑔</m:t>
                                    </m:r>
                                  </m:e>
                                </m:d>
                                <m:r>
                                  <a:rPr lang="es-ES" sz="1600" smtClean="0">
                                    <a:latin typeface="Cambria Math"/>
                                  </a:rPr>
                                  <m:t>+</m:t>
                                </m:r>
                                <m:sSub>
                                  <m:sSubPr>
                                    <m:ctrlPr>
                                      <a:rPr lang="es-ES" sz="1600" i="1" smtClean="0">
                                        <a:latin typeface="Cambria Math" panose="02040503050406030204" pitchFamily="18" charset="0"/>
                                      </a:rPr>
                                    </m:ctrlPr>
                                  </m:sSubPr>
                                  <m:e>
                                    <m:r>
                                      <a:rPr lang="es-ES" sz="1600" smtClean="0">
                                        <a:latin typeface="Cambria Math"/>
                                      </a:rPr>
                                      <m:t>𝐶𝑙</m:t>
                                    </m:r>
                                  </m:e>
                                  <m:sub>
                                    <m:r>
                                      <a:rPr lang="es-ES" sz="1600" smtClean="0">
                                        <a:latin typeface="Cambria Math"/>
                                      </a:rPr>
                                      <m:t>2</m:t>
                                    </m:r>
                                  </m:sub>
                                </m:sSub>
                                <m:d>
                                  <m:dPr>
                                    <m:ctrlPr>
                                      <a:rPr lang="es-ES" sz="1600" i="1" smtClean="0">
                                        <a:latin typeface="Cambria Math" panose="02040503050406030204" pitchFamily="18" charset="0"/>
                                      </a:rPr>
                                    </m:ctrlPr>
                                  </m:dPr>
                                  <m:e>
                                    <m:r>
                                      <a:rPr lang="es-ES" sz="1600" smtClean="0">
                                        <a:latin typeface="Cambria Math"/>
                                      </a:rPr>
                                      <m:t>𝑔</m:t>
                                    </m:r>
                                  </m:e>
                                </m:d>
                                <m:r>
                                  <a:rPr lang="es-ES" sz="1600" smtClean="0">
                                    <a:latin typeface="Cambria Math"/>
                                  </a:rPr>
                                  <m:t>→2</m:t>
                                </m:r>
                                <m:r>
                                  <a:rPr lang="es-ES" sz="1600" smtClean="0">
                                    <a:latin typeface="Cambria Math"/>
                                  </a:rPr>
                                  <m:t>𝐻𝐶𝑙</m:t>
                                </m:r>
                                <m:r>
                                  <a:rPr lang="es-ES" sz="1600" smtClean="0">
                                    <a:latin typeface="Cambria Math"/>
                                  </a:rPr>
                                  <m:t> (</m:t>
                                </m:r>
                                <m:r>
                                  <a:rPr lang="es-ES" sz="1600" smtClean="0">
                                    <a:latin typeface="Cambria Math"/>
                                  </a:rPr>
                                  <m:t>𝑔</m:t>
                                </m:r>
                                <m:r>
                                  <a:rPr lang="es-ES" sz="1600" smtClean="0">
                                    <a:latin typeface="Cambria Math"/>
                                  </a:rPr>
                                  <m:t>)</m:t>
                                </m:r>
                              </m:oMath>
                            </m:oMathPara>
                          </a14:m>
                          <a:endParaRPr lang="es-ES" sz="1600" dirty="0"/>
                        </a:p>
                      </a:txBody>
                      <a:tcPr/>
                    </a:tc>
                    <a:tc>
                      <a:txBody>
                        <a:bodyPr/>
                        <a:lstStyle/>
                        <a:p>
                          <a:r>
                            <a:rPr lang="es-ES" sz="1600" dirty="0" smtClean="0"/>
                            <a:t>Una molécula de hidrógeno (g) reacciona con una molécula de cloro</a:t>
                          </a:r>
                          <a:r>
                            <a:rPr lang="es-ES" sz="1600" baseline="0" dirty="0" smtClean="0"/>
                            <a:t> (g) para formar dos moléculas de cloruro de hidrógeno (g).</a:t>
                          </a:r>
                          <a:endParaRPr lang="es-ES" sz="1600" dirty="0"/>
                        </a:p>
                      </a:txBody>
                      <a:tcPr/>
                    </a:tc>
                  </a:tr>
                  <a:tr h="764117">
                    <a:tc>
                      <a:txBody>
                        <a:bodyPr/>
                        <a:lstStyle/>
                        <a:p>
                          <a:r>
                            <a:rPr lang="es-ES" sz="1600" dirty="0" smtClean="0"/>
                            <a:t>Relación entre moles:</a:t>
                          </a:r>
                        </a:p>
                        <a:p>
                          <a:pPr/>
                          <a14:m>
                            <m:oMathPara xmlns:m="http://schemas.openxmlformats.org/officeDocument/2006/math">
                              <m:oMathParaPr>
                                <m:jc m:val="centerGroup"/>
                              </m:oMathParaPr>
                              <m:oMath xmlns:m="http://schemas.openxmlformats.org/officeDocument/2006/math">
                                <m:r>
                                  <a:rPr lang="es-ES" sz="1600" smtClean="0">
                                    <a:latin typeface="Cambria Math"/>
                                  </a:rPr>
                                  <m:t>1 </m:t>
                                </m:r>
                                <m:r>
                                  <a:rPr lang="es-ES" sz="1600" smtClean="0">
                                    <a:latin typeface="Cambria Math"/>
                                  </a:rPr>
                                  <m:t>𝑚𝑜𝑙</m:t>
                                </m:r>
                                <m:r>
                                  <a:rPr lang="es-ES" sz="1600" smtClean="0">
                                    <a:latin typeface="Cambria Math"/>
                                  </a:rPr>
                                  <m:t>+1 </m:t>
                                </m:r>
                                <m:r>
                                  <a:rPr lang="es-ES" sz="1600" smtClean="0">
                                    <a:latin typeface="Cambria Math"/>
                                  </a:rPr>
                                  <m:t>𝑚𝑜𝑙</m:t>
                                </m:r>
                                <m:r>
                                  <a:rPr lang="es-ES" sz="1600" smtClean="0">
                                    <a:latin typeface="Cambria Math"/>
                                  </a:rPr>
                                  <m:t>→2 </m:t>
                                </m:r>
                                <m:r>
                                  <a:rPr lang="es-ES" sz="1600" smtClean="0">
                                    <a:latin typeface="Cambria Math"/>
                                  </a:rPr>
                                  <m:t>𝑚𝑜𝑙</m:t>
                                </m:r>
                              </m:oMath>
                            </m:oMathPara>
                          </a14:m>
                          <a:endParaRPr lang="es-E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t>Un mol de hidrógeno (g) reacciona con un mol de cloro</a:t>
                          </a:r>
                          <a:r>
                            <a:rPr lang="es-ES" sz="1600" baseline="0" dirty="0" smtClean="0"/>
                            <a:t> (g) para formar dos moles de cloruro de hidrógeno (g).</a:t>
                          </a:r>
                          <a:endParaRPr lang="es-ES" sz="1600" dirty="0" smtClean="0"/>
                        </a:p>
                      </a:txBody>
                      <a:tcPr/>
                    </a:tc>
                  </a:tr>
                  <a:tr h="764117">
                    <a:tc>
                      <a:txBody>
                        <a:bodyPr/>
                        <a:lstStyle/>
                        <a:p>
                          <a:r>
                            <a:rPr lang="es-ES" sz="1600" dirty="0" smtClean="0"/>
                            <a:t>Relación entre masas:</a:t>
                          </a:r>
                        </a:p>
                        <a:p>
                          <a:pPr/>
                          <a14:m>
                            <m:oMathPara xmlns:m="http://schemas.openxmlformats.org/officeDocument/2006/math">
                              <m:oMathParaPr>
                                <m:jc m:val="centerGroup"/>
                              </m:oMathParaPr>
                              <m:oMath xmlns:m="http://schemas.openxmlformats.org/officeDocument/2006/math">
                                <m:r>
                                  <a:rPr lang="es-ES" sz="1600" smtClean="0">
                                    <a:latin typeface="Cambria Math"/>
                                  </a:rPr>
                                  <m:t>2 </m:t>
                                </m:r>
                                <m:r>
                                  <a:rPr lang="es-ES" sz="1600" smtClean="0">
                                    <a:latin typeface="Cambria Math"/>
                                  </a:rPr>
                                  <m:t>𝑔</m:t>
                                </m:r>
                                <m:r>
                                  <a:rPr lang="es-ES" sz="1600" smtClean="0">
                                    <a:latin typeface="Cambria Math"/>
                                  </a:rPr>
                                  <m:t>+71 </m:t>
                                </m:r>
                                <m:r>
                                  <a:rPr lang="es-ES" sz="1600" smtClean="0">
                                    <a:latin typeface="Cambria Math"/>
                                  </a:rPr>
                                  <m:t>𝑔</m:t>
                                </m:r>
                                <m:r>
                                  <a:rPr lang="es-ES" sz="1600" smtClean="0">
                                    <a:latin typeface="Cambria Math"/>
                                  </a:rPr>
                                  <m:t> →73 </m:t>
                                </m:r>
                                <m:r>
                                  <a:rPr lang="es-ES" sz="1600" smtClean="0">
                                    <a:latin typeface="Cambria Math"/>
                                  </a:rPr>
                                  <m:t>𝑔</m:t>
                                </m:r>
                              </m:oMath>
                            </m:oMathPara>
                          </a14:m>
                          <a:endParaRPr lang="es-ES" sz="1600" dirty="0"/>
                        </a:p>
                      </a:txBody>
                      <a:tcPr/>
                    </a:tc>
                    <a:tc>
                      <a:txBody>
                        <a:bodyPr/>
                        <a:lstStyle/>
                        <a:p>
                          <a:r>
                            <a:rPr lang="es-ES" sz="1600" dirty="0" smtClean="0"/>
                            <a:t>2 g de hidrógeno (1 mol de H</a:t>
                          </a:r>
                          <a:r>
                            <a:rPr lang="es-ES" sz="1600" baseline="-25000" dirty="0" smtClean="0"/>
                            <a:t>2</a:t>
                          </a:r>
                          <a:r>
                            <a:rPr lang="es-ES" sz="1600" dirty="0" smtClean="0"/>
                            <a:t>) reaccionan con 71 g de cloro (1</a:t>
                          </a:r>
                          <a:r>
                            <a:rPr lang="es-ES" sz="1600" baseline="0" dirty="0" smtClean="0"/>
                            <a:t> mol de Cl</a:t>
                          </a:r>
                          <a:r>
                            <a:rPr lang="es-ES" sz="1600" baseline="-25000" dirty="0" smtClean="0"/>
                            <a:t>2</a:t>
                          </a:r>
                          <a:r>
                            <a:rPr lang="es-ES" sz="1600" baseline="0" dirty="0" smtClean="0"/>
                            <a:t>) y producen 73 g de cloruro de hidrógeno (2 mol de HCl).</a:t>
                          </a:r>
                          <a:endParaRPr lang="es-ES" sz="1600" dirty="0"/>
                        </a:p>
                      </a:txBody>
                      <a:tcPr/>
                    </a:tc>
                  </a:tr>
                  <a:tr h="764117">
                    <a:tc>
                      <a:txBody>
                        <a:bodyPr/>
                        <a:lstStyle/>
                        <a:p>
                          <a:r>
                            <a:rPr lang="es-ES" sz="1600" dirty="0" smtClean="0"/>
                            <a:t>Relación</a:t>
                          </a:r>
                          <a:r>
                            <a:rPr lang="es-ES" sz="1600" baseline="0" dirty="0" smtClean="0"/>
                            <a:t> entre volúmenes en cn:</a:t>
                          </a:r>
                        </a:p>
                        <a:p>
                          <a:pPr/>
                          <a14:m>
                            <m:oMathPara xmlns:m="http://schemas.openxmlformats.org/officeDocument/2006/math">
                              <m:oMathParaPr>
                                <m:jc m:val="centerGroup"/>
                              </m:oMathParaPr>
                              <m:oMath xmlns:m="http://schemas.openxmlformats.org/officeDocument/2006/math">
                                <m:r>
                                  <a:rPr lang="es-ES" sz="1600" smtClean="0">
                                    <a:latin typeface="Cambria Math"/>
                                  </a:rPr>
                                  <m:t>22,4 </m:t>
                                </m:r>
                                <m:r>
                                  <a:rPr lang="es-ES" sz="1600" smtClean="0">
                                    <a:latin typeface="Cambria Math"/>
                                  </a:rPr>
                                  <m:t>𝐿</m:t>
                                </m:r>
                                <m:r>
                                  <a:rPr lang="es-ES" sz="1600" smtClean="0">
                                    <a:latin typeface="Cambria Math"/>
                                  </a:rPr>
                                  <m:t>+22,4 </m:t>
                                </m:r>
                                <m:r>
                                  <a:rPr lang="es-ES" sz="1600" smtClean="0">
                                    <a:latin typeface="Cambria Math"/>
                                  </a:rPr>
                                  <m:t>𝐿</m:t>
                                </m:r>
                                <m:r>
                                  <a:rPr lang="es-ES" sz="1600" smtClean="0">
                                    <a:latin typeface="Cambria Math"/>
                                  </a:rPr>
                                  <m:t>→44,8 </m:t>
                                </m:r>
                                <m:r>
                                  <a:rPr lang="es-ES" sz="1600" smtClean="0">
                                    <a:latin typeface="Cambria Math"/>
                                  </a:rPr>
                                  <m:t>𝐿</m:t>
                                </m:r>
                              </m:oMath>
                            </m:oMathPara>
                          </a14:m>
                          <a:endParaRPr lang="es-ES" sz="1600" dirty="0"/>
                        </a:p>
                      </a:txBody>
                      <a:tcPr/>
                    </a:tc>
                    <a:tc>
                      <a:txBody>
                        <a:bodyPr/>
                        <a:lstStyle/>
                        <a:p>
                          <a:r>
                            <a:rPr lang="es-ES" sz="1600" dirty="0" smtClean="0"/>
                            <a:t>1 mol de una sustancia gaseosa</a:t>
                          </a:r>
                          <a:r>
                            <a:rPr lang="es-ES" sz="1600" baseline="0" dirty="0" smtClean="0"/>
                            <a:t> en cn, ocupa un volumen de 22,4 L. En cn, 22,4 L de H</a:t>
                          </a:r>
                          <a:r>
                            <a:rPr lang="es-ES" sz="1600" baseline="-25000" dirty="0" smtClean="0"/>
                            <a:t>2</a:t>
                          </a:r>
                          <a:r>
                            <a:rPr lang="es-ES" sz="1600" baseline="0" dirty="0" smtClean="0"/>
                            <a:t> reaccionan con 22,4L de Cl</a:t>
                          </a:r>
                          <a:r>
                            <a:rPr lang="es-ES" sz="1600" baseline="-25000" dirty="0" smtClean="0"/>
                            <a:t>2</a:t>
                          </a:r>
                          <a:r>
                            <a:rPr lang="es-ES" sz="1600" baseline="0" dirty="0" smtClean="0"/>
                            <a:t> y producen 44,8 L de HCl.</a:t>
                          </a:r>
                          <a:endParaRPr lang="es-ES" sz="1600" dirty="0"/>
                        </a:p>
                      </a:txBody>
                      <a:tcPr/>
                    </a:tc>
                  </a:tr>
                  <a:tr h="764117">
                    <a:tc>
                      <a:txBody>
                        <a:bodyPr/>
                        <a:lstStyle/>
                        <a:p>
                          <a:r>
                            <a:rPr lang="es-ES" sz="1600" dirty="0" smtClean="0"/>
                            <a:t>Relación entre masas y volúmenes:</a:t>
                          </a:r>
                        </a:p>
                        <a:p>
                          <a:pPr/>
                          <a14:m>
                            <m:oMathPara xmlns:m="http://schemas.openxmlformats.org/officeDocument/2006/math">
                              <m:oMathParaPr>
                                <m:jc m:val="centerGroup"/>
                              </m:oMathParaPr>
                              <m:oMath xmlns:m="http://schemas.openxmlformats.org/officeDocument/2006/math">
                                <m:r>
                                  <a:rPr lang="es-ES" sz="1600" smtClean="0">
                                    <a:latin typeface="Cambria Math"/>
                                  </a:rPr>
                                  <m:t>22,4 </m:t>
                                </m:r>
                                <m:r>
                                  <a:rPr lang="es-ES" sz="1600" smtClean="0">
                                    <a:latin typeface="Cambria Math"/>
                                  </a:rPr>
                                  <m:t>𝐿</m:t>
                                </m:r>
                                <m:r>
                                  <a:rPr lang="es-ES" sz="1600" smtClean="0">
                                    <a:latin typeface="Cambria Math"/>
                                  </a:rPr>
                                  <m:t>+71 </m:t>
                                </m:r>
                                <m:r>
                                  <a:rPr lang="es-ES" sz="1600" smtClean="0">
                                    <a:latin typeface="Cambria Math"/>
                                  </a:rPr>
                                  <m:t>𝑔</m:t>
                                </m:r>
                                <m:r>
                                  <a:rPr lang="es-ES" sz="1600" smtClean="0">
                                    <a:latin typeface="Cambria Math"/>
                                  </a:rPr>
                                  <m:t>→44,8 </m:t>
                                </m:r>
                                <m:r>
                                  <a:rPr lang="es-ES" sz="1600" smtClean="0">
                                    <a:latin typeface="Cambria Math"/>
                                  </a:rPr>
                                  <m:t>𝐿</m:t>
                                </m:r>
                              </m:oMath>
                            </m:oMathPara>
                          </a14:m>
                          <a:endParaRPr lang="es-ES" sz="1600" dirty="0"/>
                        </a:p>
                      </a:txBody>
                      <a:tcPr/>
                    </a:tc>
                    <a:tc>
                      <a:txBody>
                        <a:bodyPr/>
                        <a:lstStyle/>
                        <a:p>
                          <a:r>
                            <a:rPr lang="es-ES" sz="1600" dirty="0" smtClean="0"/>
                            <a:t>Podemos hacer una mezcla de las anteriores: En cn, 22,4 L de H</a:t>
                          </a:r>
                          <a:r>
                            <a:rPr lang="es-ES" sz="1600" baseline="-25000" dirty="0" smtClean="0"/>
                            <a:t>2</a:t>
                          </a:r>
                          <a:r>
                            <a:rPr lang="es-ES" sz="1600" dirty="0" smtClean="0"/>
                            <a:t> reaccionan con 71</a:t>
                          </a:r>
                          <a:r>
                            <a:rPr lang="es-ES" sz="1600" baseline="0" dirty="0" smtClean="0"/>
                            <a:t> g de Cl</a:t>
                          </a:r>
                          <a:r>
                            <a:rPr lang="es-ES" sz="1600" baseline="-25000" dirty="0" smtClean="0"/>
                            <a:t>2</a:t>
                          </a:r>
                          <a:r>
                            <a:rPr lang="es-ES" sz="1600" baseline="0" dirty="0" smtClean="0"/>
                            <a:t> y producen 44,8 L de HCl.</a:t>
                          </a:r>
                          <a:endParaRPr lang="es-ES" sz="1600" dirty="0"/>
                        </a:p>
                      </a:txBody>
                      <a:tcPr/>
                    </a:tc>
                  </a:tr>
                </a:tbl>
              </a:graphicData>
            </a:graphic>
          </p:graphicFrame>
        </mc:Choice>
        <mc:Fallback xmlns="">
          <p:graphicFrame>
            <p:nvGraphicFramePr>
              <p:cNvPr id="3" name="2 Tabla"/>
              <p:cNvGraphicFramePr>
                <a:graphicFrameLocks noGrp="1"/>
              </p:cNvGraphicFramePr>
              <p:nvPr>
                <p:extLst>
                  <p:ext uri="{D42A27DB-BD31-4B8C-83A1-F6EECF244321}">
                    <p14:modId xmlns:p14="http://schemas.microsoft.com/office/powerpoint/2010/main" val="3111574936"/>
                  </p:ext>
                </p:extLst>
              </p:nvPr>
            </p:nvGraphicFramePr>
            <p:xfrm>
              <a:off x="457200" y="1536700"/>
              <a:ext cx="8128000" cy="4457700"/>
            </p:xfrm>
            <a:graphic>
              <a:graphicData uri="http://schemas.openxmlformats.org/drawingml/2006/table">
                <a:tbl>
                  <a:tblPr firstRow="1" bandRow="1">
                    <a:tableStyleId>{93296810-A885-4BE3-A3E7-6D5BEEA58F35}</a:tableStyleId>
                  </a:tblPr>
                  <a:tblGrid>
                    <a:gridCol w="3171902"/>
                    <a:gridCol w="4956098"/>
                  </a:tblGrid>
                  <a:tr h="342900">
                    <a:tc>
                      <a:txBody>
                        <a:bodyPr/>
                        <a:lstStyle/>
                        <a:p>
                          <a:pPr algn="ctr"/>
                          <a:r>
                            <a:rPr lang="es-ES" sz="1600" dirty="0" smtClean="0"/>
                            <a:t>Estequiometría</a:t>
                          </a:r>
                          <a:endParaRPr lang="es-ES" sz="1600" dirty="0"/>
                        </a:p>
                      </a:txBody>
                      <a:tcPr/>
                    </a:tc>
                    <a:tc>
                      <a:txBody>
                        <a:bodyPr/>
                        <a:lstStyle/>
                        <a:p>
                          <a:pPr algn="ctr"/>
                          <a:r>
                            <a:rPr lang="es-ES" sz="1600" dirty="0" smtClean="0"/>
                            <a:t>Lectura</a:t>
                          </a:r>
                          <a:endParaRPr lang="es-ES" sz="1600" dirty="0"/>
                        </a:p>
                      </a:txBody>
                      <a:tcPr/>
                    </a:tc>
                  </a:tr>
                  <a:tr h="822960">
                    <a:tc>
                      <a:txBody>
                        <a:bodyPr/>
                        <a:lstStyle/>
                        <a:p>
                          <a:endParaRPr lang="es-ES"/>
                        </a:p>
                      </a:txBody>
                      <a:tcPr>
                        <a:blipFill rotWithShape="1">
                          <a:blip r:embed="rId3"/>
                          <a:stretch>
                            <a:fillRect t="-43704" r="-156538" b="-409630"/>
                          </a:stretch>
                        </a:blipFill>
                      </a:tcPr>
                    </a:tc>
                    <a:tc>
                      <a:txBody>
                        <a:bodyPr/>
                        <a:lstStyle/>
                        <a:p>
                          <a:r>
                            <a:rPr lang="es-ES" sz="1600" dirty="0" smtClean="0"/>
                            <a:t>Una molécula de hidrógeno (g) reacciona con una molécula de cloro</a:t>
                          </a:r>
                          <a:r>
                            <a:rPr lang="es-ES" sz="1600" baseline="0" dirty="0" smtClean="0"/>
                            <a:t> (g) para formar dos moléculas de cloruro de hidrógeno (g).</a:t>
                          </a:r>
                          <a:endParaRPr lang="es-ES" sz="1600" dirty="0"/>
                        </a:p>
                      </a:txBody>
                      <a:tcPr/>
                    </a:tc>
                  </a:tr>
                  <a:tr h="822960">
                    <a:tc>
                      <a:txBody>
                        <a:bodyPr/>
                        <a:lstStyle/>
                        <a:p>
                          <a:endParaRPr lang="es-ES"/>
                        </a:p>
                      </a:txBody>
                      <a:tcPr>
                        <a:blipFill rotWithShape="1">
                          <a:blip r:embed="rId3"/>
                          <a:stretch>
                            <a:fillRect t="-143704" r="-156538" b="-309630"/>
                          </a:stretch>
                        </a:blip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t>Un mol de hidrógeno (g) reacciona con un mol de cloro</a:t>
                          </a:r>
                          <a:r>
                            <a:rPr lang="es-ES" sz="1600" baseline="0" dirty="0" smtClean="0"/>
                            <a:t> (g) para formar dos moles de cloruro de hidrógeno (g</a:t>
                          </a:r>
                          <a:r>
                            <a:rPr lang="es-ES" sz="1600" baseline="0" dirty="0" smtClean="0"/>
                            <a:t>).</a:t>
                          </a:r>
                          <a:endParaRPr lang="es-ES" sz="1600" dirty="0" smtClean="0"/>
                        </a:p>
                      </a:txBody>
                      <a:tcPr/>
                    </a:tc>
                  </a:tr>
                  <a:tr h="822960">
                    <a:tc>
                      <a:txBody>
                        <a:bodyPr/>
                        <a:lstStyle/>
                        <a:p>
                          <a:endParaRPr lang="es-ES"/>
                        </a:p>
                      </a:txBody>
                      <a:tcPr>
                        <a:blipFill rotWithShape="1">
                          <a:blip r:embed="rId3"/>
                          <a:stretch>
                            <a:fillRect t="-243704" r="-156538" b="-209630"/>
                          </a:stretch>
                        </a:blipFill>
                      </a:tcPr>
                    </a:tc>
                    <a:tc>
                      <a:txBody>
                        <a:bodyPr/>
                        <a:lstStyle/>
                        <a:p>
                          <a:r>
                            <a:rPr lang="es-ES" sz="1600" dirty="0" smtClean="0"/>
                            <a:t>2 g de hidrógeno (1 mol de H</a:t>
                          </a:r>
                          <a:r>
                            <a:rPr lang="es-ES" sz="1600" baseline="-25000" dirty="0" smtClean="0"/>
                            <a:t>2</a:t>
                          </a:r>
                          <a:r>
                            <a:rPr lang="es-ES" sz="1600" dirty="0" smtClean="0"/>
                            <a:t>) reaccionan con 71 g de cloro (1</a:t>
                          </a:r>
                          <a:r>
                            <a:rPr lang="es-ES" sz="1600" baseline="0" dirty="0" smtClean="0"/>
                            <a:t> mol de Cl</a:t>
                          </a:r>
                          <a:r>
                            <a:rPr lang="es-ES" sz="1600" baseline="-25000" dirty="0" smtClean="0"/>
                            <a:t>2</a:t>
                          </a:r>
                          <a:r>
                            <a:rPr lang="es-ES" sz="1600" baseline="0" dirty="0" smtClean="0"/>
                            <a:t>) y producen 73 g de cloruro de hidrógeno (2 mol de HCl).</a:t>
                          </a:r>
                          <a:endParaRPr lang="es-ES" sz="1600" dirty="0"/>
                        </a:p>
                      </a:txBody>
                      <a:tcPr/>
                    </a:tc>
                  </a:tr>
                  <a:tr h="822960">
                    <a:tc>
                      <a:txBody>
                        <a:bodyPr/>
                        <a:lstStyle/>
                        <a:p>
                          <a:endParaRPr lang="es-ES"/>
                        </a:p>
                      </a:txBody>
                      <a:tcPr>
                        <a:blipFill rotWithShape="1">
                          <a:blip r:embed="rId3"/>
                          <a:stretch>
                            <a:fillRect t="-343704" r="-156538" b="-109630"/>
                          </a:stretch>
                        </a:blipFill>
                      </a:tcPr>
                    </a:tc>
                    <a:tc>
                      <a:txBody>
                        <a:bodyPr/>
                        <a:lstStyle/>
                        <a:p>
                          <a:r>
                            <a:rPr lang="es-ES" sz="1600" dirty="0" smtClean="0"/>
                            <a:t>1 mol de una sustancia gaseosa</a:t>
                          </a:r>
                          <a:r>
                            <a:rPr lang="es-ES" sz="1600" baseline="0" dirty="0" smtClean="0"/>
                            <a:t> en cn, ocupa un volumen de 22,4 L. En cn, 22,4 L de H</a:t>
                          </a:r>
                          <a:r>
                            <a:rPr lang="es-ES" sz="1600" baseline="-25000" dirty="0" smtClean="0"/>
                            <a:t>2</a:t>
                          </a:r>
                          <a:r>
                            <a:rPr lang="es-ES" sz="1600" baseline="0" dirty="0" smtClean="0"/>
                            <a:t> reaccionan con 22,4L de Cl</a:t>
                          </a:r>
                          <a:r>
                            <a:rPr lang="es-ES" sz="1600" baseline="-25000" dirty="0" smtClean="0"/>
                            <a:t>2</a:t>
                          </a:r>
                          <a:r>
                            <a:rPr lang="es-ES" sz="1600" baseline="0" dirty="0" smtClean="0"/>
                            <a:t> y producen 44,8 L de HCl.</a:t>
                          </a:r>
                          <a:endParaRPr lang="es-ES" sz="1600" dirty="0"/>
                        </a:p>
                      </a:txBody>
                      <a:tcPr/>
                    </a:tc>
                  </a:tr>
                  <a:tr h="822960">
                    <a:tc>
                      <a:txBody>
                        <a:bodyPr/>
                        <a:lstStyle/>
                        <a:p>
                          <a:endParaRPr lang="es-ES"/>
                        </a:p>
                      </a:txBody>
                      <a:tcPr>
                        <a:blipFill rotWithShape="1">
                          <a:blip r:embed="rId3"/>
                          <a:stretch>
                            <a:fillRect t="-443704" r="-156538" b="-9630"/>
                          </a:stretch>
                        </a:blipFill>
                      </a:tcPr>
                    </a:tc>
                    <a:tc>
                      <a:txBody>
                        <a:bodyPr/>
                        <a:lstStyle/>
                        <a:p>
                          <a:r>
                            <a:rPr lang="es-ES" sz="1600" dirty="0" smtClean="0"/>
                            <a:t>Podemos hacer una mezcla de las anteriores: En cn, 22,4 L de H</a:t>
                          </a:r>
                          <a:r>
                            <a:rPr lang="es-ES" sz="1600" baseline="-25000" dirty="0" smtClean="0"/>
                            <a:t>2</a:t>
                          </a:r>
                          <a:r>
                            <a:rPr lang="es-ES" sz="1600" dirty="0" smtClean="0"/>
                            <a:t> reaccionan con 71</a:t>
                          </a:r>
                          <a:r>
                            <a:rPr lang="es-ES" sz="1600" baseline="0" dirty="0" smtClean="0"/>
                            <a:t> g de Cl</a:t>
                          </a:r>
                          <a:r>
                            <a:rPr lang="es-ES" sz="1600" baseline="-25000" dirty="0" smtClean="0"/>
                            <a:t>2</a:t>
                          </a:r>
                          <a:r>
                            <a:rPr lang="es-ES" sz="1600" baseline="0" dirty="0" smtClean="0"/>
                            <a:t> y producen 44,8 L de HCl.</a:t>
                          </a:r>
                          <a:endParaRPr lang="es-ES" sz="1600" dirty="0"/>
                        </a:p>
                      </a:txBody>
                      <a:tcPr/>
                    </a:tc>
                  </a:tr>
                </a:tbl>
              </a:graphicData>
            </a:graphic>
          </p:graphicFrame>
        </mc:Fallback>
      </mc:AlternateContent>
      <p:sp>
        <p:nvSpPr>
          <p:cNvPr id="8" name="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6</a:t>
            </a:fld>
            <a:endParaRPr lang="es-ES" dirty="0">
              <a:solidFill>
                <a:schemeClr val="accent6">
                  <a:lumMod val="50000"/>
                </a:schemeClr>
              </a:solidFill>
              <a:latin typeface="+mj-lt"/>
            </a:endParaRPr>
          </a:p>
        </p:txBody>
      </p:sp>
      <p:sp>
        <p:nvSpPr>
          <p:cNvPr id="10" name="9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8579722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30200" y="863600"/>
            <a:ext cx="6604000" cy="369332"/>
          </a:xfrm>
          <a:prstGeom prst="rect">
            <a:avLst/>
          </a:prstGeom>
          <a:noFill/>
        </p:spPr>
        <p:txBody>
          <a:bodyPr wrap="square" rtlCol="0">
            <a:spAutoFit/>
          </a:bodyPr>
          <a:lstStyle/>
          <a:p>
            <a:r>
              <a:rPr lang="es-ES" b="1" dirty="0" smtClean="0">
                <a:solidFill>
                  <a:srgbClr val="C00000"/>
                </a:solidFill>
              </a:rPr>
              <a:t>1.2. </a:t>
            </a:r>
            <a:r>
              <a:rPr lang="es-ES" b="1" dirty="0" smtClean="0">
                <a:solidFill>
                  <a:srgbClr val="00B050"/>
                </a:solidFill>
              </a:rPr>
              <a:t>Cálculos en las reacciones químicas. Estequiometría</a:t>
            </a:r>
            <a:endParaRPr lang="es-ES" b="1" dirty="0">
              <a:solidFill>
                <a:srgbClr val="00B050"/>
              </a:solidFill>
            </a:endParaRPr>
          </a:p>
        </p:txBody>
      </p:sp>
      <p:sp>
        <p:nvSpPr>
          <p:cNvPr id="4" name="3 CuadroTexto"/>
          <p:cNvSpPr txBox="1"/>
          <p:nvPr/>
        </p:nvSpPr>
        <p:spPr>
          <a:xfrm>
            <a:off x="304800" y="1333500"/>
            <a:ext cx="6705600" cy="369332"/>
          </a:xfrm>
          <a:prstGeom prst="rect">
            <a:avLst/>
          </a:prstGeom>
          <a:noFill/>
        </p:spPr>
        <p:txBody>
          <a:bodyPr wrap="square" rtlCol="0">
            <a:spAutoFit/>
          </a:bodyPr>
          <a:lstStyle/>
          <a:p>
            <a:r>
              <a:rPr lang="es-ES" b="1" dirty="0" smtClean="0">
                <a:solidFill>
                  <a:srgbClr val="C00000"/>
                </a:solidFill>
              </a:rPr>
              <a:t>Método para realizar cálculos en reacciones químicas</a:t>
            </a:r>
            <a:endParaRPr lang="es-ES" b="1" dirty="0">
              <a:solidFill>
                <a:srgbClr val="C00000"/>
              </a:solidFill>
            </a:endParaRPr>
          </a:p>
        </p:txBody>
      </p:sp>
      <p:grpSp>
        <p:nvGrpSpPr>
          <p:cNvPr id="43" name="42 Grupo"/>
          <p:cNvGrpSpPr/>
          <p:nvPr/>
        </p:nvGrpSpPr>
        <p:grpSpPr>
          <a:xfrm>
            <a:off x="241300" y="2057400"/>
            <a:ext cx="4907261" cy="2921575"/>
            <a:chOff x="228600" y="2120900"/>
            <a:chExt cx="4907261" cy="2921575"/>
          </a:xfrm>
        </p:grpSpPr>
        <p:sp>
          <p:nvSpPr>
            <p:cNvPr id="5" name="4 CuadroTexto"/>
            <p:cNvSpPr txBox="1"/>
            <p:nvPr/>
          </p:nvSpPr>
          <p:spPr>
            <a:xfrm>
              <a:off x="546100" y="2120900"/>
              <a:ext cx="1739900" cy="338554"/>
            </a:xfrm>
            <a:prstGeom prst="rect">
              <a:avLst/>
            </a:prstGeom>
            <a:solidFill>
              <a:srgbClr val="FFFF66"/>
            </a:solidFill>
          </p:spPr>
          <p:txBody>
            <a:bodyPr wrap="square" rtlCol="0">
              <a:spAutoFit/>
            </a:bodyPr>
            <a:lstStyle/>
            <a:p>
              <a:pPr algn="ctr"/>
              <a:r>
                <a:rPr lang="es-ES" sz="1600" dirty="0"/>
                <a:t>m</a:t>
              </a:r>
              <a:r>
                <a:rPr lang="es-ES" sz="1600" dirty="0" smtClean="0"/>
                <a:t>asa reactivos</a:t>
              </a:r>
              <a:endParaRPr lang="es-ES" sz="1600" dirty="0"/>
            </a:p>
          </p:txBody>
        </p:sp>
        <p:sp>
          <p:nvSpPr>
            <p:cNvPr id="10" name="9 CuadroTexto"/>
            <p:cNvSpPr txBox="1"/>
            <p:nvPr/>
          </p:nvSpPr>
          <p:spPr>
            <a:xfrm>
              <a:off x="520700" y="3289300"/>
              <a:ext cx="1739900" cy="338554"/>
            </a:xfrm>
            <a:prstGeom prst="rect">
              <a:avLst/>
            </a:prstGeom>
            <a:solidFill>
              <a:srgbClr val="FFFF66"/>
            </a:solidFill>
          </p:spPr>
          <p:txBody>
            <a:bodyPr wrap="square" rtlCol="0">
              <a:spAutoFit/>
            </a:bodyPr>
            <a:lstStyle/>
            <a:p>
              <a:pPr algn="ctr"/>
              <a:r>
                <a:rPr lang="es-ES" sz="1600" dirty="0" smtClean="0"/>
                <a:t>moles reactivos</a:t>
              </a:r>
              <a:endParaRPr lang="es-ES" sz="1600" dirty="0"/>
            </a:p>
          </p:txBody>
        </p:sp>
        <p:sp>
          <p:nvSpPr>
            <p:cNvPr id="11" name="10 CuadroTexto"/>
            <p:cNvSpPr txBox="1"/>
            <p:nvPr/>
          </p:nvSpPr>
          <p:spPr>
            <a:xfrm>
              <a:off x="508000" y="4457700"/>
              <a:ext cx="1739900" cy="584775"/>
            </a:xfrm>
            <a:prstGeom prst="rect">
              <a:avLst/>
            </a:prstGeom>
            <a:solidFill>
              <a:srgbClr val="FFFF66"/>
            </a:solidFill>
          </p:spPr>
          <p:txBody>
            <a:bodyPr wrap="square" rtlCol="0">
              <a:spAutoFit/>
            </a:bodyPr>
            <a:lstStyle/>
            <a:p>
              <a:pPr algn="ctr"/>
              <a:r>
                <a:rPr lang="es-ES" sz="1600" dirty="0" smtClean="0"/>
                <a:t>volumen reactivos en cn</a:t>
              </a:r>
              <a:endParaRPr lang="es-ES" sz="1600" dirty="0"/>
            </a:p>
          </p:txBody>
        </p:sp>
        <p:sp>
          <p:nvSpPr>
            <p:cNvPr id="12" name="11 CuadroTexto"/>
            <p:cNvSpPr txBox="1"/>
            <p:nvPr/>
          </p:nvSpPr>
          <p:spPr>
            <a:xfrm>
              <a:off x="3124200" y="2133600"/>
              <a:ext cx="1739900" cy="338554"/>
            </a:xfrm>
            <a:prstGeom prst="rect">
              <a:avLst/>
            </a:prstGeom>
            <a:solidFill>
              <a:srgbClr val="CCFF99"/>
            </a:solidFill>
          </p:spPr>
          <p:txBody>
            <a:bodyPr wrap="square" rtlCol="0">
              <a:spAutoFit/>
            </a:bodyPr>
            <a:lstStyle/>
            <a:p>
              <a:pPr algn="ctr"/>
              <a:r>
                <a:rPr lang="es-ES" sz="1600" dirty="0"/>
                <a:t>m</a:t>
              </a:r>
              <a:r>
                <a:rPr lang="es-ES" sz="1600" dirty="0" smtClean="0"/>
                <a:t>asa productos</a:t>
              </a:r>
              <a:endParaRPr lang="es-ES" sz="1600" dirty="0"/>
            </a:p>
          </p:txBody>
        </p:sp>
        <p:sp>
          <p:nvSpPr>
            <p:cNvPr id="14" name="13 CuadroTexto"/>
            <p:cNvSpPr txBox="1"/>
            <p:nvPr/>
          </p:nvSpPr>
          <p:spPr>
            <a:xfrm>
              <a:off x="3098800" y="3276600"/>
              <a:ext cx="1739900" cy="338554"/>
            </a:xfrm>
            <a:prstGeom prst="rect">
              <a:avLst/>
            </a:prstGeom>
            <a:solidFill>
              <a:srgbClr val="CCFF99"/>
            </a:solidFill>
          </p:spPr>
          <p:txBody>
            <a:bodyPr wrap="square" rtlCol="0">
              <a:spAutoFit/>
            </a:bodyPr>
            <a:lstStyle/>
            <a:p>
              <a:pPr algn="ctr"/>
              <a:r>
                <a:rPr lang="es-ES" sz="1600" dirty="0" smtClean="0"/>
                <a:t>moles productos</a:t>
              </a:r>
              <a:endParaRPr lang="es-ES" sz="1600" dirty="0"/>
            </a:p>
          </p:txBody>
        </p:sp>
        <p:sp>
          <p:nvSpPr>
            <p:cNvPr id="15" name="14 CuadroTexto"/>
            <p:cNvSpPr txBox="1"/>
            <p:nvPr/>
          </p:nvSpPr>
          <p:spPr>
            <a:xfrm>
              <a:off x="3136900" y="4445000"/>
              <a:ext cx="1739900" cy="584775"/>
            </a:xfrm>
            <a:prstGeom prst="rect">
              <a:avLst/>
            </a:prstGeom>
            <a:solidFill>
              <a:srgbClr val="CCFF99"/>
            </a:solidFill>
          </p:spPr>
          <p:txBody>
            <a:bodyPr wrap="square" rtlCol="0">
              <a:spAutoFit/>
            </a:bodyPr>
            <a:lstStyle/>
            <a:p>
              <a:pPr algn="ctr"/>
              <a:r>
                <a:rPr lang="es-ES" sz="1600" dirty="0" smtClean="0"/>
                <a:t>volumen productos en cn</a:t>
              </a:r>
              <a:endParaRPr lang="es-ES" sz="1600" dirty="0"/>
            </a:p>
          </p:txBody>
        </p:sp>
        <p:sp>
          <p:nvSpPr>
            <p:cNvPr id="6" name="5 CuadroTexto"/>
            <p:cNvSpPr txBox="1"/>
            <p:nvPr/>
          </p:nvSpPr>
          <p:spPr>
            <a:xfrm>
              <a:off x="228600" y="2781300"/>
              <a:ext cx="982961" cy="276999"/>
            </a:xfrm>
            <a:prstGeom prst="rect">
              <a:avLst/>
            </a:prstGeom>
            <a:noFill/>
          </p:spPr>
          <p:txBody>
            <a:bodyPr wrap="none" rtlCol="0">
              <a:spAutoFit/>
            </a:bodyPr>
            <a:lstStyle/>
            <a:p>
              <a:pPr algn="r"/>
              <a:r>
                <a:rPr lang="es-ES" sz="1200" dirty="0"/>
                <a:t>m</a:t>
              </a:r>
              <a:r>
                <a:rPr lang="es-ES" sz="1200" dirty="0" smtClean="0"/>
                <a:t>asa molar</a:t>
              </a:r>
              <a:endParaRPr lang="es-ES" sz="1200" dirty="0"/>
            </a:p>
          </p:txBody>
        </p:sp>
        <p:sp>
          <p:nvSpPr>
            <p:cNvPr id="16" name="15 CuadroTexto"/>
            <p:cNvSpPr txBox="1"/>
            <p:nvPr/>
          </p:nvSpPr>
          <p:spPr>
            <a:xfrm>
              <a:off x="1600200" y="2578100"/>
              <a:ext cx="982961" cy="276999"/>
            </a:xfrm>
            <a:prstGeom prst="rect">
              <a:avLst/>
            </a:prstGeom>
            <a:noFill/>
          </p:spPr>
          <p:txBody>
            <a:bodyPr wrap="none" rtlCol="0">
              <a:spAutoFit/>
            </a:bodyPr>
            <a:lstStyle/>
            <a:p>
              <a:r>
                <a:rPr lang="es-ES" sz="1200" dirty="0"/>
                <a:t>m</a:t>
              </a:r>
              <a:r>
                <a:rPr lang="es-ES" sz="1200" dirty="0" smtClean="0"/>
                <a:t>asa molar</a:t>
              </a:r>
              <a:endParaRPr lang="es-ES" sz="1200" dirty="0"/>
            </a:p>
          </p:txBody>
        </p:sp>
        <p:sp>
          <p:nvSpPr>
            <p:cNvPr id="17" name="16 CuadroTexto"/>
            <p:cNvSpPr txBox="1"/>
            <p:nvPr/>
          </p:nvSpPr>
          <p:spPr>
            <a:xfrm>
              <a:off x="2857500" y="2781300"/>
              <a:ext cx="982961" cy="276999"/>
            </a:xfrm>
            <a:prstGeom prst="rect">
              <a:avLst/>
            </a:prstGeom>
            <a:noFill/>
          </p:spPr>
          <p:txBody>
            <a:bodyPr wrap="none" rtlCol="0">
              <a:spAutoFit/>
            </a:bodyPr>
            <a:lstStyle/>
            <a:p>
              <a:pPr algn="r"/>
              <a:r>
                <a:rPr lang="es-ES" sz="1200" dirty="0"/>
                <a:t>m</a:t>
              </a:r>
              <a:r>
                <a:rPr lang="es-ES" sz="1200" dirty="0" smtClean="0"/>
                <a:t>asa molar</a:t>
              </a:r>
              <a:endParaRPr lang="es-ES" sz="1200" dirty="0"/>
            </a:p>
          </p:txBody>
        </p:sp>
        <p:sp>
          <p:nvSpPr>
            <p:cNvPr id="19" name="18 CuadroTexto"/>
            <p:cNvSpPr txBox="1"/>
            <p:nvPr/>
          </p:nvSpPr>
          <p:spPr>
            <a:xfrm>
              <a:off x="4152900" y="2603500"/>
              <a:ext cx="982961" cy="276999"/>
            </a:xfrm>
            <a:prstGeom prst="rect">
              <a:avLst/>
            </a:prstGeom>
            <a:noFill/>
          </p:spPr>
          <p:txBody>
            <a:bodyPr wrap="none" rtlCol="0">
              <a:spAutoFit/>
            </a:bodyPr>
            <a:lstStyle/>
            <a:p>
              <a:r>
                <a:rPr lang="es-ES" sz="1200" dirty="0"/>
                <a:t>m</a:t>
              </a:r>
              <a:r>
                <a:rPr lang="es-ES" sz="1200" dirty="0" smtClean="0"/>
                <a:t>asa molar</a:t>
              </a:r>
              <a:endParaRPr lang="es-ES" sz="1200" dirty="0"/>
            </a:p>
          </p:txBody>
        </p:sp>
        <p:sp>
          <p:nvSpPr>
            <p:cNvPr id="20" name="19 CuadroTexto"/>
            <p:cNvSpPr txBox="1"/>
            <p:nvPr/>
          </p:nvSpPr>
          <p:spPr>
            <a:xfrm>
              <a:off x="541805" y="4013200"/>
              <a:ext cx="606256" cy="276999"/>
            </a:xfrm>
            <a:prstGeom prst="rect">
              <a:avLst/>
            </a:prstGeom>
            <a:noFill/>
          </p:spPr>
          <p:txBody>
            <a:bodyPr wrap="none" rtlCol="0">
              <a:spAutoFit/>
            </a:bodyPr>
            <a:lstStyle/>
            <a:p>
              <a:pPr algn="r"/>
              <a:r>
                <a:rPr lang="es-ES" sz="1200" dirty="0" smtClean="0"/>
                <a:t>22,4 L</a:t>
              </a:r>
              <a:endParaRPr lang="es-ES" sz="1200" dirty="0"/>
            </a:p>
          </p:txBody>
        </p:sp>
        <p:sp>
          <p:nvSpPr>
            <p:cNvPr id="21" name="20 CuadroTexto"/>
            <p:cNvSpPr txBox="1"/>
            <p:nvPr/>
          </p:nvSpPr>
          <p:spPr>
            <a:xfrm>
              <a:off x="1651000" y="3759200"/>
              <a:ext cx="606256" cy="276999"/>
            </a:xfrm>
            <a:prstGeom prst="rect">
              <a:avLst/>
            </a:prstGeom>
            <a:noFill/>
          </p:spPr>
          <p:txBody>
            <a:bodyPr wrap="none" rtlCol="0">
              <a:spAutoFit/>
            </a:bodyPr>
            <a:lstStyle/>
            <a:p>
              <a:r>
                <a:rPr lang="es-ES" sz="1200" dirty="0" smtClean="0"/>
                <a:t>22,4 L</a:t>
              </a:r>
              <a:endParaRPr lang="es-ES" sz="1200" dirty="0"/>
            </a:p>
          </p:txBody>
        </p:sp>
        <p:sp>
          <p:nvSpPr>
            <p:cNvPr id="22" name="21 CuadroTexto"/>
            <p:cNvSpPr txBox="1"/>
            <p:nvPr/>
          </p:nvSpPr>
          <p:spPr>
            <a:xfrm>
              <a:off x="3145305" y="4000500"/>
              <a:ext cx="606256" cy="276999"/>
            </a:xfrm>
            <a:prstGeom prst="rect">
              <a:avLst/>
            </a:prstGeom>
            <a:noFill/>
          </p:spPr>
          <p:txBody>
            <a:bodyPr wrap="none" rtlCol="0">
              <a:spAutoFit/>
            </a:bodyPr>
            <a:lstStyle/>
            <a:p>
              <a:pPr algn="r"/>
              <a:r>
                <a:rPr lang="es-ES" sz="1200" dirty="0" smtClean="0"/>
                <a:t>22,4 L</a:t>
              </a:r>
              <a:endParaRPr lang="es-ES" sz="1200" dirty="0"/>
            </a:p>
          </p:txBody>
        </p:sp>
        <p:sp>
          <p:nvSpPr>
            <p:cNvPr id="23" name="22 CuadroTexto"/>
            <p:cNvSpPr txBox="1"/>
            <p:nvPr/>
          </p:nvSpPr>
          <p:spPr>
            <a:xfrm>
              <a:off x="4279900" y="3759200"/>
              <a:ext cx="606256" cy="276999"/>
            </a:xfrm>
            <a:prstGeom prst="rect">
              <a:avLst/>
            </a:prstGeom>
            <a:noFill/>
          </p:spPr>
          <p:txBody>
            <a:bodyPr wrap="none" rtlCol="0">
              <a:spAutoFit/>
            </a:bodyPr>
            <a:lstStyle/>
            <a:p>
              <a:r>
                <a:rPr lang="es-ES" sz="1200" dirty="0" smtClean="0"/>
                <a:t>22,4 L</a:t>
              </a:r>
              <a:endParaRPr lang="es-ES" sz="1200" dirty="0"/>
            </a:p>
          </p:txBody>
        </p:sp>
        <p:cxnSp>
          <p:nvCxnSpPr>
            <p:cNvPr id="24" name="23 Conector recto de flecha"/>
            <p:cNvCxnSpPr/>
            <p:nvPr/>
          </p:nvCxnSpPr>
          <p:spPr>
            <a:xfrm>
              <a:off x="2374900" y="22987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p:nvPr/>
          </p:nvCxnSpPr>
          <p:spPr>
            <a:xfrm>
              <a:off x="2336800" y="34544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26" name="25 Conector recto de flecha"/>
            <p:cNvCxnSpPr/>
            <p:nvPr/>
          </p:nvCxnSpPr>
          <p:spPr>
            <a:xfrm>
              <a:off x="2336800" y="47371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rot="16200000">
              <a:off x="1193800" y="28448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28" name="27 Conector recto de flecha"/>
            <p:cNvCxnSpPr/>
            <p:nvPr/>
          </p:nvCxnSpPr>
          <p:spPr>
            <a:xfrm rot="16200000">
              <a:off x="3810000" y="28702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29" name="28 Conector recto de flecha"/>
            <p:cNvCxnSpPr/>
            <p:nvPr/>
          </p:nvCxnSpPr>
          <p:spPr>
            <a:xfrm rot="16200000">
              <a:off x="1193800" y="40259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0" name="29 Conector recto de flecha"/>
            <p:cNvCxnSpPr/>
            <p:nvPr/>
          </p:nvCxnSpPr>
          <p:spPr>
            <a:xfrm rot="16200000">
              <a:off x="3810000" y="40132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rot="5400000" flipV="1">
              <a:off x="876300" y="28702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2" name="31 Conector recto de flecha"/>
            <p:cNvCxnSpPr/>
            <p:nvPr/>
          </p:nvCxnSpPr>
          <p:spPr>
            <a:xfrm rot="5400000" flipV="1">
              <a:off x="876300" y="40513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3" name="32 Conector recto de flecha"/>
            <p:cNvCxnSpPr/>
            <p:nvPr/>
          </p:nvCxnSpPr>
          <p:spPr>
            <a:xfrm rot="5400000" flipV="1">
              <a:off x="3479800" y="28829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rot="5400000" flipV="1">
              <a:off x="3479800" y="4025900"/>
              <a:ext cx="685800" cy="0"/>
            </a:xfrm>
            <a:prstGeom prst="straightConnector1">
              <a:avLst/>
            </a:prstGeom>
            <a:ln w="38100">
              <a:headEnd type="none" w="med" len="med"/>
              <a:tailEnd type="stealth" w="med" len="lg"/>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723900" y="2501900"/>
              <a:ext cx="240772" cy="369332"/>
            </a:xfrm>
            <a:prstGeom prst="rect">
              <a:avLst/>
            </a:prstGeom>
            <a:noFill/>
          </p:spPr>
          <p:txBody>
            <a:bodyPr wrap="none" rtlCol="0">
              <a:spAutoFit/>
            </a:bodyPr>
            <a:lstStyle/>
            <a:p>
              <a:r>
                <a:rPr lang="es-ES" dirty="0" smtClean="0"/>
                <a:t>:</a:t>
              </a:r>
              <a:endParaRPr lang="es-ES" dirty="0"/>
            </a:p>
          </p:txBody>
        </p:sp>
        <p:sp>
          <p:nvSpPr>
            <p:cNvPr id="36" name="35 CuadroTexto"/>
            <p:cNvSpPr txBox="1"/>
            <p:nvPr/>
          </p:nvSpPr>
          <p:spPr>
            <a:xfrm>
              <a:off x="1765300" y="3924300"/>
              <a:ext cx="240772" cy="369332"/>
            </a:xfrm>
            <a:prstGeom prst="rect">
              <a:avLst/>
            </a:prstGeom>
            <a:noFill/>
          </p:spPr>
          <p:txBody>
            <a:bodyPr wrap="none" rtlCol="0">
              <a:spAutoFit/>
            </a:bodyPr>
            <a:lstStyle/>
            <a:p>
              <a:r>
                <a:rPr lang="es-ES" dirty="0" smtClean="0"/>
                <a:t>:</a:t>
              </a:r>
              <a:endParaRPr lang="es-ES" dirty="0"/>
            </a:p>
          </p:txBody>
        </p:sp>
        <p:sp>
          <p:nvSpPr>
            <p:cNvPr id="37" name="36 CuadroTexto"/>
            <p:cNvSpPr txBox="1"/>
            <p:nvPr/>
          </p:nvSpPr>
          <p:spPr>
            <a:xfrm>
              <a:off x="3378200" y="2527300"/>
              <a:ext cx="240772" cy="369332"/>
            </a:xfrm>
            <a:prstGeom prst="rect">
              <a:avLst/>
            </a:prstGeom>
            <a:noFill/>
          </p:spPr>
          <p:txBody>
            <a:bodyPr wrap="none" rtlCol="0">
              <a:spAutoFit/>
            </a:bodyPr>
            <a:lstStyle/>
            <a:p>
              <a:r>
                <a:rPr lang="es-ES" dirty="0" smtClean="0"/>
                <a:t>:</a:t>
              </a:r>
              <a:endParaRPr lang="es-ES" dirty="0"/>
            </a:p>
          </p:txBody>
        </p:sp>
        <p:sp>
          <p:nvSpPr>
            <p:cNvPr id="38" name="37 CuadroTexto"/>
            <p:cNvSpPr txBox="1"/>
            <p:nvPr/>
          </p:nvSpPr>
          <p:spPr>
            <a:xfrm>
              <a:off x="4406900" y="3911600"/>
              <a:ext cx="240772" cy="369332"/>
            </a:xfrm>
            <a:prstGeom prst="rect">
              <a:avLst/>
            </a:prstGeom>
            <a:noFill/>
          </p:spPr>
          <p:txBody>
            <a:bodyPr wrap="none" rtlCol="0">
              <a:spAutoFit/>
            </a:bodyPr>
            <a:lstStyle/>
            <a:p>
              <a:r>
                <a:rPr lang="es-ES" dirty="0" smtClean="0"/>
                <a:t>:</a:t>
              </a:r>
              <a:endParaRPr lang="es-ES" dirty="0"/>
            </a:p>
          </p:txBody>
        </p:sp>
        <p:sp>
          <p:nvSpPr>
            <p:cNvPr id="39" name="38 CuadroTexto"/>
            <p:cNvSpPr txBox="1"/>
            <p:nvPr/>
          </p:nvSpPr>
          <p:spPr>
            <a:xfrm>
              <a:off x="1816100" y="2781300"/>
              <a:ext cx="287258" cy="369332"/>
            </a:xfrm>
            <a:prstGeom prst="rect">
              <a:avLst/>
            </a:prstGeom>
            <a:noFill/>
          </p:spPr>
          <p:txBody>
            <a:bodyPr wrap="none" rtlCol="0">
              <a:spAutoFit/>
            </a:bodyPr>
            <a:lstStyle/>
            <a:p>
              <a:r>
                <a:rPr lang="es-ES" dirty="0"/>
                <a:t>x</a:t>
              </a:r>
            </a:p>
          </p:txBody>
        </p:sp>
        <p:sp>
          <p:nvSpPr>
            <p:cNvPr id="40" name="39 CuadroTexto"/>
            <p:cNvSpPr txBox="1"/>
            <p:nvPr/>
          </p:nvSpPr>
          <p:spPr>
            <a:xfrm>
              <a:off x="698500" y="3721100"/>
              <a:ext cx="287258" cy="369332"/>
            </a:xfrm>
            <a:prstGeom prst="rect">
              <a:avLst/>
            </a:prstGeom>
            <a:noFill/>
          </p:spPr>
          <p:txBody>
            <a:bodyPr wrap="none" rtlCol="0">
              <a:spAutoFit/>
            </a:bodyPr>
            <a:lstStyle/>
            <a:p>
              <a:r>
                <a:rPr lang="es-ES" dirty="0"/>
                <a:t>x</a:t>
              </a:r>
            </a:p>
          </p:txBody>
        </p:sp>
        <p:sp>
          <p:nvSpPr>
            <p:cNvPr id="41" name="40 CuadroTexto"/>
            <p:cNvSpPr txBox="1"/>
            <p:nvPr/>
          </p:nvSpPr>
          <p:spPr>
            <a:xfrm>
              <a:off x="3327400" y="3683000"/>
              <a:ext cx="287258" cy="369332"/>
            </a:xfrm>
            <a:prstGeom prst="rect">
              <a:avLst/>
            </a:prstGeom>
            <a:noFill/>
          </p:spPr>
          <p:txBody>
            <a:bodyPr wrap="none" rtlCol="0">
              <a:spAutoFit/>
            </a:bodyPr>
            <a:lstStyle/>
            <a:p>
              <a:r>
                <a:rPr lang="es-ES" dirty="0"/>
                <a:t>x</a:t>
              </a:r>
            </a:p>
          </p:txBody>
        </p:sp>
        <p:sp>
          <p:nvSpPr>
            <p:cNvPr id="42" name="41 CuadroTexto"/>
            <p:cNvSpPr txBox="1"/>
            <p:nvPr/>
          </p:nvSpPr>
          <p:spPr>
            <a:xfrm>
              <a:off x="4318000" y="2781300"/>
              <a:ext cx="287258" cy="369332"/>
            </a:xfrm>
            <a:prstGeom prst="rect">
              <a:avLst/>
            </a:prstGeom>
            <a:noFill/>
          </p:spPr>
          <p:txBody>
            <a:bodyPr wrap="none" rtlCol="0">
              <a:spAutoFit/>
            </a:bodyPr>
            <a:lstStyle/>
            <a:p>
              <a:r>
                <a:rPr lang="es-ES" dirty="0"/>
                <a:t>x</a:t>
              </a:r>
            </a:p>
          </p:txBody>
        </p:sp>
      </p:grpSp>
      <p:sp>
        <p:nvSpPr>
          <p:cNvPr id="44" name="43 CuadroTexto"/>
          <p:cNvSpPr txBox="1"/>
          <p:nvPr/>
        </p:nvSpPr>
        <p:spPr>
          <a:xfrm>
            <a:off x="5207000" y="1879600"/>
            <a:ext cx="3352800" cy="3970318"/>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42900" indent="-342900" algn="just">
              <a:buAutoNum type="arabicPeriod"/>
            </a:pPr>
            <a:r>
              <a:rPr lang="es-ES" dirty="0" smtClean="0"/>
              <a:t>Se escribe la ecuación química ajustada.</a:t>
            </a:r>
          </a:p>
          <a:p>
            <a:pPr marL="342900" indent="-342900" algn="just">
              <a:buAutoNum type="arabicPeriod"/>
            </a:pPr>
            <a:r>
              <a:rPr lang="es-ES" dirty="0" smtClean="0"/>
              <a:t>Se coloca debajo de la fórmula del compuesto las relaciones estequiométricas adecuadas.</a:t>
            </a:r>
          </a:p>
          <a:p>
            <a:pPr marL="342900" indent="-342900" algn="just">
              <a:buAutoNum type="arabicPeriod"/>
            </a:pPr>
            <a:r>
              <a:rPr lang="es-ES" dirty="0" smtClean="0"/>
              <a:t>Se sitúa debajo de las relaciones anteriores los datos ofrecidos por el enunciado.</a:t>
            </a:r>
          </a:p>
          <a:p>
            <a:pPr marL="342900" indent="-342900" algn="just">
              <a:buAutoNum type="arabicPeriod"/>
            </a:pPr>
            <a:r>
              <a:rPr lang="es-ES" dirty="0" smtClean="0"/>
              <a:t>Se establece la correspondiente proporción y se resuelve.</a:t>
            </a:r>
            <a:endParaRPr lang="es-ES" dirty="0"/>
          </a:p>
        </p:txBody>
      </p:sp>
      <p:sp>
        <p:nvSpPr>
          <p:cNvPr id="45" name="44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46"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7</a:t>
            </a:fld>
            <a:endParaRPr lang="es-ES" dirty="0">
              <a:solidFill>
                <a:schemeClr val="accent6">
                  <a:lumMod val="50000"/>
                </a:schemeClr>
              </a:solidFill>
              <a:latin typeface="+mj-lt"/>
            </a:endParaRPr>
          </a:p>
        </p:txBody>
      </p:sp>
      <p:sp>
        <p:nvSpPr>
          <p:cNvPr id="47" name="46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2565151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558800" y="965200"/>
            <a:ext cx="162095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2</a:t>
            </a:r>
            <a:endParaRPr lang="es-ES" b="1" dirty="0">
              <a:solidFill>
                <a:schemeClr val="bg1"/>
              </a:solidFill>
            </a:endParaRPr>
          </a:p>
        </p:txBody>
      </p:sp>
      <p:sp>
        <p:nvSpPr>
          <p:cNvPr id="6" name="5 CuadroTexto"/>
          <p:cNvSpPr txBox="1"/>
          <p:nvPr/>
        </p:nvSpPr>
        <p:spPr>
          <a:xfrm>
            <a:off x="482600" y="1485900"/>
            <a:ext cx="8178800" cy="646331"/>
          </a:xfrm>
          <a:prstGeom prst="rect">
            <a:avLst/>
          </a:prstGeom>
          <a:noFill/>
        </p:spPr>
        <p:txBody>
          <a:bodyPr wrap="square" rtlCol="0">
            <a:spAutoFit/>
          </a:bodyPr>
          <a:lstStyle/>
          <a:p>
            <a:pPr algn="just"/>
            <a:r>
              <a:rPr lang="es-ES" dirty="0" smtClean="0"/>
              <a:t>Reaccionan 32 g de hidrógeno (gas) con exceso de nitrógeno (gas) para formar amoníaco (gas); ¿qué masa de amoníaco (gas) se formará?</a:t>
            </a:r>
            <a:endParaRPr lang="es-ES" dirty="0"/>
          </a:p>
        </p:txBody>
      </p:sp>
      <p:sp>
        <p:nvSpPr>
          <p:cNvPr id="15" name="14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16"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8</a:t>
            </a:fld>
            <a:endParaRPr lang="es-ES" dirty="0">
              <a:solidFill>
                <a:schemeClr val="accent6">
                  <a:lumMod val="50000"/>
                </a:schemeClr>
              </a:solidFill>
              <a:latin typeface="+mj-lt"/>
            </a:endParaRPr>
          </a:p>
        </p:txBody>
      </p:sp>
      <p:sp>
        <p:nvSpPr>
          <p:cNvPr id="17" name="16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
        <p:nvSpPr>
          <p:cNvPr id="9" name="8 CuadroTexto"/>
          <p:cNvSpPr txBox="1"/>
          <p:nvPr/>
        </p:nvSpPr>
        <p:spPr>
          <a:xfrm>
            <a:off x="609600" y="2273300"/>
            <a:ext cx="162095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3</a:t>
            </a:r>
            <a:endParaRPr lang="es-ES" b="1" dirty="0">
              <a:solidFill>
                <a:schemeClr val="bg1"/>
              </a:solidFill>
            </a:endParaRPr>
          </a:p>
        </p:txBody>
      </p:sp>
      <p:sp>
        <p:nvSpPr>
          <p:cNvPr id="10" name="9 CuadroTexto"/>
          <p:cNvSpPr txBox="1"/>
          <p:nvPr/>
        </p:nvSpPr>
        <p:spPr>
          <a:xfrm>
            <a:off x="533400" y="2794000"/>
            <a:ext cx="8178800" cy="1200329"/>
          </a:xfrm>
          <a:prstGeom prst="rect">
            <a:avLst/>
          </a:prstGeom>
          <a:noFill/>
        </p:spPr>
        <p:txBody>
          <a:bodyPr wrap="square" rtlCol="0">
            <a:spAutoFit/>
          </a:bodyPr>
          <a:lstStyle/>
          <a:p>
            <a:pPr algn="just"/>
            <a:r>
              <a:rPr lang="es-ES" dirty="0" smtClean="0"/>
              <a:t>Se hace arder, en atmósfera de oxígeno, 30 g de etano (C</a:t>
            </a:r>
            <a:r>
              <a:rPr lang="es-ES" baseline="-25000" dirty="0" smtClean="0"/>
              <a:t>2</a:t>
            </a:r>
            <a:r>
              <a:rPr lang="es-ES" dirty="0" smtClean="0"/>
              <a:t>H</a:t>
            </a:r>
            <a:r>
              <a:rPr lang="es-ES" baseline="-25000" dirty="0" smtClean="0"/>
              <a:t>6</a:t>
            </a:r>
            <a:r>
              <a:rPr lang="es-ES" dirty="0" smtClean="0"/>
              <a:t>). Calcula:</a:t>
            </a:r>
          </a:p>
          <a:p>
            <a:pPr marL="342900" indent="-342900" algn="just">
              <a:buAutoNum type="alphaLcParenR"/>
            </a:pPr>
            <a:r>
              <a:rPr lang="es-ES" dirty="0" smtClean="0"/>
              <a:t>El volumen necesario de oxígeno en condiciones normales.</a:t>
            </a:r>
          </a:p>
          <a:p>
            <a:pPr marL="342900" indent="-342900" algn="just">
              <a:buAutoNum type="alphaLcParenR"/>
            </a:pPr>
            <a:r>
              <a:rPr lang="es-ES" dirty="0" smtClean="0"/>
              <a:t>El volumen necesario de oxígeno a 1,5 atm y 60 ºC.</a:t>
            </a:r>
          </a:p>
          <a:p>
            <a:pPr marL="342900" indent="-342900" algn="just">
              <a:buAutoNum type="alphaLcParenR"/>
            </a:pPr>
            <a:r>
              <a:rPr lang="es-ES" dirty="0" smtClean="0"/>
              <a:t>El volumen de CO</a:t>
            </a:r>
            <a:r>
              <a:rPr lang="es-ES" baseline="-25000" dirty="0" smtClean="0"/>
              <a:t>2</a:t>
            </a:r>
            <a:r>
              <a:rPr lang="es-ES" dirty="0" smtClean="0"/>
              <a:t> que se ha obtenido en </a:t>
            </a:r>
            <a:r>
              <a:rPr lang="es-ES" dirty="0" err="1" smtClean="0"/>
              <a:t>c.n</a:t>
            </a:r>
            <a:r>
              <a:rPr lang="es-ES" dirty="0" smtClean="0"/>
              <a:t>.</a:t>
            </a:r>
            <a:endParaRPr lang="es-ES" dirty="0"/>
          </a:p>
        </p:txBody>
      </p:sp>
    </p:spTree>
    <p:extLst>
      <p:ext uri="{BB962C8B-B14F-4D97-AF65-F5344CB8AC3E}">
        <p14:creationId xmlns:p14="http://schemas.microsoft.com/office/powerpoint/2010/main" val="21402797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68300" y="850900"/>
            <a:ext cx="2654300" cy="369332"/>
          </a:xfrm>
          <a:prstGeom prst="rect">
            <a:avLst/>
          </a:prstGeom>
          <a:noFill/>
        </p:spPr>
        <p:txBody>
          <a:bodyPr wrap="square" rtlCol="0">
            <a:spAutoFit/>
          </a:bodyPr>
          <a:lstStyle/>
          <a:p>
            <a:r>
              <a:rPr lang="es-ES" b="1" dirty="0" smtClean="0">
                <a:solidFill>
                  <a:srgbClr val="C00000"/>
                </a:solidFill>
              </a:rPr>
              <a:t>Reactivos limitantes</a:t>
            </a:r>
            <a:endParaRPr lang="es-ES" b="1" dirty="0">
              <a:solidFill>
                <a:srgbClr val="C00000"/>
              </a:solidFill>
            </a:endParaRPr>
          </a:p>
        </p:txBody>
      </p:sp>
      <p:sp>
        <p:nvSpPr>
          <p:cNvPr id="4" name="3 CuadroTexto"/>
          <p:cNvSpPr txBox="1"/>
          <p:nvPr/>
        </p:nvSpPr>
        <p:spPr>
          <a:xfrm>
            <a:off x="368300" y="1358900"/>
            <a:ext cx="8267700" cy="1477328"/>
          </a:xfrm>
          <a:prstGeom prst="rect">
            <a:avLst/>
          </a:prstGeom>
          <a:noFill/>
        </p:spPr>
        <p:txBody>
          <a:bodyPr wrap="square" rtlCol="0">
            <a:spAutoFit/>
          </a:bodyPr>
          <a:lstStyle/>
          <a:p>
            <a:pPr marL="355600" indent="-355600" algn="just"/>
            <a:r>
              <a:rPr lang="es-ES" dirty="0" smtClean="0">
                <a:sym typeface="Wingdings"/>
              </a:rPr>
              <a:t>	</a:t>
            </a:r>
            <a:r>
              <a:rPr lang="es-ES" dirty="0" smtClean="0"/>
              <a:t>Las leyes ponderales indican que las sustancias no se pueden combinar en cualquier proporción.</a:t>
            </a:r>
          </a:p>
          <a:p>
            <a:pPr marL="355600" indent="-355600" algn="just"/>
            <a:r>
              <a:rPr lang="es-ES" dirty="0" smtClean="0">
                <a:sym typeface="Wingdings"/>
              </a:rPr>
              <a:t>	</a:t>
            </a:r>
            <a:r>
              <a:rPr lang="es-ES" dirty="0" smtClean="0"/>
              <a:t>En ocasiones uno de los reactivos está en menor proporción, </a:t>
            </a:r>
            <a:r>
              <a:rPr lang="es-ES" b="1" dirty="0" smtClean="0">
                <a:solidFill>
                  <a:srgbClr val="FF0000"/>
                </a:solidFill>
                <a:effectLst>
                  <a:outerShdw blurRad="38100" dist="38100" dir="2700000" algn="tl">
                    <a:srgbClr val="000000">
                      <a:alpha val="43137"/>
                    </a:srgbClr>
                  </a:outerShdw>
                </a:effectLst>
              </a:rPr>
              <a:t>reactivo limitante</a:t>
            </a:r>
            <a:r>
              <a:rPr lang="es-ES" dirty="0" smtClean="0"/>
              <a:t>.</a:t>
            </a:r>
          </a:p>
          <a:p>
            <a:pPr marL="355600" indent="-355600" algn="just"/>
            <a:r>
              <a:rPr lang="es-ES" dirty="0" smtClean="0">
                <a:sym typeface="Wingdings"/>
              </a:rPr>
              <a:t>	</a:t>
            </a:r>
            <a:r>
              <a:rPr lang="es-ES" dirty="0" smtClean="0"/>
              <a:t>Los cálculos estequiométricos deben realizarse con él.</a:t>
            </a:r>
            <a:endParaRPr lang="es-ES" dirty="0"/>
          </a:p>
        </p:txBody>
      </p:sp>
      <p:sp>
        <p:nvSpPr>
          <p:cNvPr id="16" name="15 CuadroTexto"/>
          <p:cNvSpPr txBox="1"/>
          <p:nvPr/>
        </p:nvSpPr>
        <p:spPr>
          <a:xfrm>
            <a:off x="495300" y="3187700"/>
            <a:ext cx="1620957" cy="369332"/>
          </a:xfrm>
          <a:prstGeom prst="rect">
            <a:avLst/>
          </a:prstGeom>
          <a:solidFill>
            <a:srgbClr val="00B050"/>
          </a:solidFill>
        </p:spPr>
        <p:txBody>
          <a:bodyPr wrap="none" rtlCol="0">
            <a:spAutoFit/>
          </a:bodyPr>
          <a:lstStyle/>
          <a:p>
            <a:r>
              <a:rPr lang="es-ES" b="1" dirty="0" smtClean="0">
                <a:solidFill>
                  <a:schemeClr val="bg1"/>
                </a:solidFill>
              </a:rPr>
              <a:t>EJERCICIO 4</a:t>
            </a:r>
            <a:endParaRPr lang="es-ES" b="1" dirty="0">
              <a:solidFill>
                <a:schemeClr val="bg1"/>
              </a:solidFill>
            </a:endParaRPr>
          </a:p>
        </p:txBody>
      </p:sp>
      <p:sp>
        <p:nvSpPr>
          <p:cNvPr id="10" name="9 CuadroTexto"/>
          <p:cNvSpPr txBox="1"/>
          <p:nvPr/>
        </p:nvSpPr>
        <p:spPr>
          <a:xfrm>
            <a:off x="419100" y="3594100"/>
            <a:ext cx="8293100" cy="923330"/>
          </a:xfrm>
          <a:prstGeom prst="rect">
            <a:avLst/>
          </a:prstGeom>
          <a:noFill/>
        </p:spPr>
        <p:txBody>
          <a:bodyPr wrap="square" rtlCol="0">
            <a:spAutoFit/>
          </a:bodyPr>
          <a:lstStyle/>
          <a:p>
            <a:pPr algn="just"/>
            <a:r>
              <a:rPr lang="es-ES" dirty="0" smtClean="0"/>
              <a:t>Se hacen reaccionar 20 g de nitrógeno (gas) con 32 g de hidrógeno (gas) para formar amoníaco, calcula: a) La masa de amoníaco que se formará; b) </a:t>
            </a:r>
            <a:r>
              <a:rPr lang="es-ES" dirty="0"/>
              <a:t>L</a:t>
            </a:r>
            <a:r>
              <a:rPr lang="es-ES" dirty="0" smtClean="0"/>
              <a:t>a cantidad sobrante del reactivo en exceso.</a:t>
            </a:r>
            <a:endParaRPr lang="es-ES" dirty="0"/>
          </a:p>
        </p:txBody>
      </p:sp>
      <p:sp>
        <p:nvSpPr>
          <p:cNvPr id="20" name="1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2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9</a:t>
            </a:fld>
            <a:endParaRPr lang="es-ES" dirty="0">
              <a:solidFill>
                <a:schemeClr val="accent6">
                  <a:lumMod val="50000"/>
                </a:schemeClr>
              </a:solidFill>
              <a:latin typeface="+mj-lt"/>
            </a:endParaRPr>
          </a:p>
        </p:txBody>
      </p:sp>
      <p:sp>
        <p:nvSpPr>
          <p:cNvPr id="27" name="26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
        <p:nvSpPr>
          <p:cNvPr id="9" name="8 CuadroTexto"/>
          <p:cNvSpPr txBox="1"/>
          <p:nvPr/>
        </p:nvSpPr>
        <p:spPr>
          <a:xfrm>
            <a:off x="571500" y="4635500"/>
            <a:ext cx="1620957" cy="369332"/>
          </a:xfrm>
          <a:prstGeom prst="rect">
            <a:avLst/>
          </a:prstGeom>
          <a:solidFill>
            <a:srgbClr val="00B050"/>
          </a:solidFill>
        </p:spPr>
        <p:txBody>
          <a:bodyPr wrap="none" rtlCol="0">
            <a:spAutoFit/>
          </a:bodyPr>
          <a:lstStyle/>
          <a:p>
            <a:r>
              <a:rPr lang="es-ES" b="1" dirty="0">
                <a:solidFill>
                  <a:schemeClr val="bg1"/>
                </a:solidFill>
              </a:rPr>
              <a:t>EJERCICIO 5</a:t>
            </a:r>
          </a:p>
        </p:txBody>
      </p:sp>
      <p:sp>
        <p:nvSpPr>
          <p:cNvPr id="11" name="10 CuadroTexto"/>
          <p:cNvSpPr txBox="1"/>
          <p:nvPr/>
        </p:nvSpPr>
        <p:spPr>
          <a:xfrm>
            <a:off x="495300" y="5041900"/>
            <a:ext cx="8293100" cy="1200329"/>
          </a:xfrm>
          <a:prstGeom prst="rect">
            <a:avLst/>
          </a:prstGeom>
          <a:noFill/>
        </p:spPr>
        <p:txBody>
          <a:bodyPr wrap="square" rtlCol="0">
            <a:spAutoFit/>
          </a:bodyPr>
          <a:lstStyle/>
          <a:p>
            <a:pPr algn="just"/>
            <a:r>
              <a:rPr lang="es-ES" dirty="0" smtClean="0"/>
              <a:t>Se introducen 13,5 g de aluminio en 500 mL de una disolución 1,7 M de ácido sulfúrico. Sabiendo que uno de los productos es hidrógeno gaseoso, calcula:</a:t>
            </a:r>
          </a:p>
          <a:p>
            <a:pPr marL="342900" indent="-342900" algn="just">
              <a:buAutoNum type="alphaLcParenR"/>
            </a:pPr>
            <a:r>
              <a:rPr lang="es-ES" dirty="0" smtClean="0"/>
              <a:t>La cantidad de ácido sulfúrico que queda sin reaccionar.</a:t>
            </a:r>
          </a:p>
          <a:p>
            <a:pPr marL="342900" indent="-342900" algn="just">
              <a:buAutoNum type="alphaLcParenR"/>
            </a:pPr>
            <a:r>
              <a:rPr lang="es-ES" dirty="0" smtClean="0"/>
              <a:t>El volumen de gas obtenido a 27 ºC y 2 atm.</a:t>
            </a:r>
            <a:endParaRPr lang="es-ES" dirty="0"/>
          </a:p>
        </p:txBody>
      </p:sp>
    </p:spTree>
    <p:extLst>
      <p:ext uri="{BB962C8B-B14F-4D97-AF65-F5344CB8AC3E}">
        <p14:creationId xmlns:p14="http://schemas.microsoft.com/office/powerpoint/2010/main" val="17880796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406400" y="863600"/>
            <a:ext cx="2654300" cy="369332"/>
          </a:xfrm>
          <a:prstGeom prst="rect">
            <a:avLst/>
          </a:prstGeom>
          <a:noFill/>
        </p:spPr>
        <p:txBody>
          <a:bodyPr wrap="square" rtlCol="0">
            <a:spAutoFit/>
          </a:bodyPr>
          <a:lstStyle/>
          <a:p>
            <a:r>
              <a:rPr lang="es-ES" b="1" dirty="0" smtClean="0">
                <a:solidFill>
                  <a:srgbClr val="C00000"/>
                </a:solidFill>
              </a:rPr>
              <a:t>Reactivos impuros</a:t>
            </a:r>
            <a:endParaRPr lang="es-ES" b="1" dirty="0">
              <a:solidFill>
                <a:srgbClr val="C00000"/>
              </a:solidFill>
            </a:endParaRPr>
          </a:p>
        </p:txBody>
      </p:sp>
      <p:sp>
        <p:nvSpPr>
          <p:cNvPr id="4" name="3 CuadroTexto"/>
          <p:cNvSpPr txBox="1"/>
          <p:nvPr/>
        </p:nvSpPr>
        <p:spPr>
          <a:xfrm>
            <a:off x="393700" y="1346200"/>
            <a:ext cx="8293100" cy="923330"/>
          </a:xfrm>
          <a:prstGeom prst="rect">
            <a:avLst/>
          </a:prstGeom>
          <a:noFill/>
        </p:spPr>
        <p:txBody>
          <a:bodyPr wrap="square" rtlCol="0">
            <a:spAutoFit/>
          </a:bodyPr>
          <a:lstStyle/>
          <a:p>
            <a:pPr marL="355600" indent="-355600" algn="just"/>
            <a:r>
              <a:rPr lang="es-ES" dirty="0" smtClean="0">
                <a:sym typeface="Wingdings"/>
              </a:rPr>
              <a:t>	</a:t>
            </a:r>
            <a:r>
              <a:rPr lang="es-ES" dirty="0" smtClean="0"/>
              <a:t>Algunos reactivos no se encuentran puros al 100%.</a:t>
            </a:r>
          </a:p>
          <a:p>
            <a:pPr marL="355600" indent="-355600" algn="just"/>
            <a:r>
              <a:rPr lang="es-ES" dirty="0" smtClean="0">
                <a:sym typeface="Wingdings"/>
              </a:rPr>
              <a:t>	Necesitamos disponer del % de sustancia pura que contienen</a:t>
            </a:r>
            <a:r>
              <a:rPr lang="es-ES" dirty="0" smtClean="0"/>
              <a:t>, </a:t>
            </a:r>
            <a:r>
              <a:rPr lang="es-ES" b="1" dirty="0" smtClean="0">
                <a:solidFill>
                  <a:srgbClr val="FF0000"/>
                </a:solidFill>
                <a:effectLst>
                  <a:outerShdw blurRad="38100" dist="38100" dir="2700000" algn="tl">
                    <a:srgbClr val="000000">
                      <a:alpha val="43137"/>
                    </a:srgbClr>
                  </a:outerShdw>
                </a:effectLst>
              </a:rPr>
              <a:t>riqueza</a:t>
            </a:r>
            <a:r>
              <a:rPr lang="es-ES" dirty="0" smtClean="0"/>
              <a:t>.</a:t>
            </a:r>
          </a:p>
          <a:p>
            <a:pPr marL="355600" indent="-355600" algn="just"/>
            <a:r>
              <a:rPr lang="es-ES" dirty="0" smtClean="0">
                <a:sym typeface="Wingdings"/>
              </a:rPr>
              <a:t>	</a:t>
            </a:r>
            <a:r>
              <a:rPr lang="es-ES" dirty="0" smtClean="0"/>
              <a:t>Los cálculos estequiométricos deben realizarse con éste dato.</a:t>
            </a:r>
            <a:endParaRPr lang="es-ES" dirty="0"/>
          </a:p>
        </p:txBody>
      </p:sp>
      <p:sp>
        <p:nvSpPr>
          <p:cNvPr id="16" name="15 CuadroTexto"/>
          <p:cNvSpPr txBox="1"/>
          <p:nvPr/>
        </p:nvSpPr>
        <p:spPr>
          <a:xfrm>
            <a:off x="508000" y="2514600"/>
            <a:ext cx="162095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6</a:t>
            </a:r>
            <a:endParaRPr lang="es-ES" b="1" dirty="0">
              <a:solidFill>
                <a:schemeClr val="bg1"/>
              </a:solidFill>
            </a:endParaRPr>
          </a:p>
        </p:txBody>
      </p:sp>
      <p:sp>
        <p:nvSpPr>
          <p:cNvPr id="10" name="9 CuadroTexto"/>
          <p:cNvSpPr txBox="1"/>
          <p:nvPr/>
        </p:nvSpPr>
        <p:spPr>
          <a:xfrm>
            <a:off x="393700" y="2946400"/>
            <a:ext cx="8242300" cy="1200329"/>
          </a:xfrm>
          <a:prstGeom prst="rect">
            <a:avLst/>
          </a:prstGeom>
          <a:noFill/>
        </p:spPr>
        <p:txBody>
          <a:bodyPr wrap="square" rtlCol="0">
            <a:spAutoFit/>
          </a:bodyPr>
          <a:lstStyle/>
          <a:p>
            <a:pPr algn="just"/>
            <a:r>
              <a:rPr lang="es-ES" dirty="0" smtClean="0"/>
              <a:t>Se quema al aire libre 1 kg de mineral cuya riqueza en carbono es del 90 %. Halla: a) El volumen de CO</a:t>
            </a:r>
            <a:r>
              <a:rPr lang="es-ES" baseline="-25000" dirty="0" smtClean="0"/>
              <a:t>2</a:t>
            </a:r>
            <a:r>
              <a:rPr lang="es-ES" dirty="0" smtClean="0"/>
              <a:t> formado en la combustión completa del mineral en cn.; b) El volumen de O</a:t>
            </a:r>
            <a:r>
              <a:rPr lang="es-ES" baseline="-25000" dirty="0" smtClean="0"/>
              <a:t>2</a:t>
            </a:r>
            <a:r>
              <a:rPr lang="es-ES" dirty="0" smtClean="0"/>
              <a:t>, en cn, necesario; c) El volumen de aire necesario (volumen de O</a:t>
            </a:r>
            <a:r>
              <a:rPr lang="es-ES" baseline="-25000" dirty="0" smtClean="0"/>
              <a:t>2</a:t>
            </a:r>
            <a:r>
              <a:rPr lang="es-ES" dirty="0" smtClean="0"/>
              <a:t> en el aire: 21 %).</a:t>
            </a:r>
            <a:endParaRPr lang="es-ES" dirty="0"/>
          </a:p>
        </p:txBody>
      </p:sp>
      <p:sp>
        <p:nvSpPr>
          <p:cNvPr id="26" name="25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27"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10</a:t>
            </a:fld>
            <a:endParaRPr lang="es-ES" dirty="0">
              <a:solidFill>
                <a:schemeClr val="accent6">
                  <a:lumMod val="50000"/>
                </a:schemeClr>
              </a:solidFill>
              <a:latin typeface="+mj-lt"/>
            </a:endParaRPr>
          </a:p>
        </p:txBody>
      </p:sp>
      <p:sp>
        <p:nvSpPr>
          <p:cNvPr id="28" name="27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
        <p:nvSpPr>
          <p:cNvPr id="9" name="8 CuadroTexto"/>
          <p:cNvSpPr txBox="1"/>
          <p:nvPr/>
        </p:nvSpPr>
        <p:spPr>
          <a:xfrm>
            <a:off x="571500" y="4330700"/>
            <a:ext cx="1620957" cy="369332"/>
          </a:xfrm>
          <a:prstGeom prst="rect">
            <a:avLst/>
          </a:prstGeom>
          <a:solidFill>
            <a:srgbClr val="00B050"/>
          </a:solidFill>
        </p:spPr>
        <p:txBody>
          <a:bodyPr wrap="none" rtlCol="0">
            <a:spAutoFit/>
          </a:bodyPr>
          <a:lstStyle/>
          <a:p>
            <a:r>
              <a:rPr lang="es-ES" b="1" dirty="0">
                <a:solidFill>
                  <a:schemeClr val="bg1"/>
                </a:solidFill>
              </a:rPr>
              <a:t>EJERCICIO 7</a:t>
            </a:r>
          </a:p>
        </p:txBody>
      </p:sp>
      <p:sp>
        <p:nvSpPr>
          <p:cNvPr id="11" name="10 CuadroTexto"/>
          <p:cNvSpPr txBox="1"/>
          <p:nvPr/>
        </p:nvSpPr>
        <p:spPr>
          <a:xfrm>
            <a:off x="457200" y="4724400"/>
            <a:ext cx="8242300" cy="1477328"/>
          </a:xfrm>
          <a:prstGeom prst="rect">
            <a:avLst/>
          </a:prstGeom>
          <a:noFill/>
        </p:spPr>
        <p:txBody>
          <a:bodyPr wrap="square" rtlCol="0">
            <a:spAutoFit/>
          </a:bodyPr>
          <a:lstStyle/>
          <a:p>
            <a:pPr algn="just"/>
            <a:r>
              <a:rPr lang="es-ES" dirty="0" smtClean="0"/>
              <a:t>El carbonato de calcio de las rocas calizas se descompone, al ser calentado, en óxido de calcio y dióxido de carbono. Calcula:</a:t>
            </a:r>
          </a:p>
          <a:p>
            <a:pPr marL="342900" indent="-342900" algn="just">
              <a:buAutoNum type="alphaLcParenR"/>
            </a:pPr>
            <a:r>
              <a:rPr lang="es-ES" dirty="0" smtClean="0"/>
              <a:t>La cantidad de óxido de calcio que se puede obtener a partir de la descomposición de 1 kg de roca caliza que contiene un 70 % de carbonato.</a:t>
            </a:r>
          </a:p>
          <a:p>
            <a:pPr marL="342900" indent="-342900" algn="just">
              <a:buAutoNum type="alphaLcParenR"/>
            </a:pPr>
            <a:r>
              <a:rPr lang="es-ES" dirty="0" smtClean="0"/>
              <a:t>El volumen de CO</a:t>
            </a:r>
            <a:r>
              <a:rPr lang="es-ES" baseline="-25000" dirty="0" smtClean="0"/>
              <a:t>2</a:t>
            </a:r>
            <a:r>
              <a:rPr lang="es-ES" dirty="0" smtClean="0"/>
              <a:t> obtenido a 17 ºC y 740 mmHg de presión.</a:t>
            </a:r>
            <a:endParaRPr lang="es-ES" dirty="0"/>
          </a:p>
        </p:txBody>
      </p:sp>
    </p:spTree>
    <p:extLst>
      <p:ext uri="{BB962C8B-B14F-4D97-AF65-F5344CB8AC3E}">
        <p14:creationId xmlns:p14="http://schemas.microsoft.com/office/powerpoint/2010/main" val="11041855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68300" y="863600"/>
            <a:ext cx="3835400" cy="369332"/>
          </a:xfrm>
          <a:prstGeom prst="rect">
            <a:avLst/>
          </a:prstGeom>
          <a:noFill/>
        </p:spPr>
        <p:txBody>
          <a:bodyPr wrap="square" rtlCol="0">
            <a:spAutoFit/>
          </a:bodyPr>
          <a:lstStyle/>
          <a:p>
            <a:r>
              <a:rPr lang="es-ES" b="1" dirty="0" smtClean="0">
                <a:solidFill>
                  <a:srgbClr val="C00000"/>
                </a:solidFill>
              </a:rPr>
              <a:t>Rendimiento de una reacción</a:t>
            </a:r>
            <a:endParaRPr lang="es-ES" b="1" dirty="0">
              <a:solidFill>
                <a:srgbClr val="C00000"/>
              </a:solidFill>
            </a:endParaRPr>
          </a:p>
        </p:txBody>
      </p:sp>
      <p:sp>
        <p:nvSpPr>
          <p:cNvPr id="4" name="3 CuadroTexto"/>
          <p:cNvSpPr txBox="1"/>
          <p:nvPr/>
        </p:nvSpPr>
        <p:spPr>
          <a:xfrm>
            <a:off x="406400" y="1333500"/>
            <a:ext cx="3327400" cy="369332"/>
          </a:xfrm>
          <a:prstGeom prst="rect">
            <a:avLst/>
          </a:prstGeom>
          <a:noFill/>
        </p:spPr>
        <p:txBody>
          <a:bodyPr wrap="square" rtlCol="0">
            <a:spAutoFit/>
          </a:bodyPr>
          <a:lstStyle/>
          <a:p>
            <a:pPr marL="355600" indent="-355600" algn="just"/>
            <a:r>
              <a:rPr lang="es-ES" dirty="0" smtClean="0">
                <a:sym typeface="Wingdings"/>
              </a:rPr>
              <a:t>	</a:t>
            </a:r>
            <a:r>
              <a:rPr lang="es-ES" dirty="0" smtClean="0"/>
              <a:t>Se denomina </a:t>
            </a:r>
            <a:r>
              <a:rPr lang="es-ES" b="1" dirty="0" smtClean="0">
                <a:solidFill>
                  <a:srgbClr val="FF0000"/>
                </a:solidFill>
                <a:effectLst>
                  <a:outerShdw blurRad="38100" dist="38100" dir="2700000" algn="tl">
                    <a:srgbClr val="000000">
                      <a:alpha val="43137"/>
                    </a:srgbClr>
                  </a:outerShdw>
                </a:effectLst>
              </a:rPr>
              <a:t>rendimiento</a:t>
            </a:r>
            <a:r>
              <a:rPr lang="es-ES" dirty="0" smtClean="0"/>
              <a:t>:</a:t>
            </a:r>
          </a:p>
        </p:txBody>
      </p:sp>
      <p:sp>
        <p:nvSpPr>
          <p:cNvPr id="16" name="15 CuadroTexto"/>
          <p:cNvSpPr txBox="1"/>
          <p:nvPr/>
        </p:nvSpPr>
        <p:spPr>
          <a:xfrm>
            <a:off x="469900" y="2692400"/>
            <a:ext cx="162095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8</a:t>
            </a:r>
            <a:endParaRPr lang="es-ES" b="1" dirty="0">
              <a:solidFill>
                <a:schemeClr val="bg1"/>
              </a:solidFill>
            </a:endParaRPr>
          </a:p>
        </p:txBody>
      </p:sp>
      <p:sp>
        <p:nvSpPr>
          <p:cNvPr id="10" name="9 CuadroTexto"/>
          <p:cNvSpPr txBox="1"/>
          <p:nvPr/>
        </p:nvSpPr>
        <p:spPr>
          <a:xfrm>
            <a:off x="393700" y="3149600"/>
            <a:ext cx="8216900" cy="923330"/>
          </a:xfrm>
          <a:prstGeom prst="rect">
            <a:avLst/>
          </a:prstGeom>
          <a:noFill/>
        </p:spPr>
        <p:txBody>
          <a:bodyPr wrap="square" rtlCol="0">
            <a:spAutoFit/>
          </a:bodyPr>
          <a:lstStyle/>
          <a:p>
            <a:pPr algn="just"/>
            <a:r>
              <a:rPr lang="es-ES" dirty="0" smtClean="0"/>
              <a:t>Se tuestan (al aire) 10 kg de pirita, un mineral que contiene un 60 % de </a:t>
            </a:r>
            <a:r>
              <a:rPr lang="es-ES" dirty="0" err="1" smtClean="0"/>
              <a:t>disulfuro</a:t>
            </a:r>
            <a:r>
              <a:rPr lang="es-ES" dirty="0" smtClean="0"/>
              <a:t> de hierro (FeS</a:t>
            </a:r>
            <a:r>
              <a:rPr lang="es-ES" baseline="-25000" dirty="0" smtClean="0"/>
              <a:t>2</a:t>
            </a:r>
            <a:r>
              <a:rPr lang="es-ES" dirty="0" smtClean="0"/>
              <a:t>). Sabiendo que el rendimiento de la reacción es del 80 %, calcula la cantidad de óxido de hierro (III) que se forma.</a:t>
            </a:r>
            <a:endParaRPr lang="es-ES" dirty="0"/>
          </a:p>
        </p:txBody>
      </p:sp>
      <mc:AlternateContent xmlns:mc="http://schemas.openxmlformats.org/markup-compatibility/2006" xmlns:a14="http://schemas.microsoft.com/office/drawing/2010/main">
        <mc:Choice Requires="a14">
          <p:sp>
            <p:nvSpPr>
              <p:cNvPr id="2" name="1 CuadroTexto"/>
              <p:cNvSpPr txBox="1"/>
              <p:nvPr/>
            </p:nvSpPr>
            <p:spPr>
              <a:xfrm>
                <a:off x="2159000" y="1778000"/>
                <a:ext cx="5426294" cy="6649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𝑅𝑒𝑛𝑑𝑖𝑚𝑖𝑒𝑛𝑡𝑜</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m:t>
                          </m:r>
                        </m:e>
                      </m:d>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𝑚𝑎𝑠𝑎</m:t>
                          </m:r>
                          <m:r>
                            <a:rPr lang="es-ES" b="0" i="1" smtClean="0">
                              <a:latin typeface="Cambria Math"/>
                            </a:rPr>
                            <m:t> </m:t>
                          </m:r>
                          <m:r>
                            <a:rPr lang="es-ES" b="0" i="1" smtClean="0">
                              <a:latin typeface="Cambria Math"/>
                            </a:rPr>
                            <m:t>𝑝𝑟𝑜𝑑𝑢𝑐𝑡𝑜</m:t>
                          </m:r>
                          <m:r>
                            <a:rPr lang="es-ES" b="0" i="1" smtClean="0">
                              <a:latin typeface="Cambria Math"/>
                            </a:rPr>
                            <m:t> </m:t>
                          </m:r>
                          <m:r>
                            <a:rPr lang="es-ES" b="0" i="1" smtClean="0">
                              <a:latin typeface="Cambria Math"/>
                            </a:rPr>
                            <m:t>𝑜𝑏𝑡𝑒𝑛𝑖𝑑𝑎</m:t>
                          </m:r>
                        </m:num>
                        <m:den>
                          <m:r>
                            <a:rPr lang="es-ES" b="0" i="1" smtClean="0">
                              <a:latin typeface="Cambria Math"/>
                            </a:rPr>
                            <m:t>𝑚𝑎𝑠𝑎</m:t>
                          </m:r>
                          <m:r>
                            <a:rPr lang="es-ES" b="0" i="1" smtClean="0">
                              <a:latin typeface="Cambria Math"/>
                            </a:rPr>
                            <m:t> </m:t>
                          </m:r>
                          <m:r>
                            <a:rPr lang="es-ES" b="0" i="1" smtClean="0">
                              <a:latin typeface="Cambria Math"/>
                            </a:rPr>
                            <m:t>𝑝𝑟𝑜𝑑𝑢𝑐𝑡𝑜</m:t>
                          </m:r>
                          <m:r>
                            <a:rPr lang="es-ES" b="0" i="1" smtClean="0">
                              <a:latin typeface="Cambria Math"/>
                            </a:rPr>
                            <m:t> </m:t>
                          </m:r>
                          <m:r>
                            <a:rPr lang="es-ES" b="0" i="1" smtClean="0">
                              <a:latin typeface="Cambria Math"/>
                            </a:rPr>
                            <m:t>𝑡𝑒</m:t>
                          </m:r>
                          <m:r>
                            <a:rPr lang="es-ES" b="0" i="1" smtClean="0">
                              <a:latin typeface="Cambria Math"/>
                            </a:rPr>
                            <m:t>ó</m:t>
                          </m:r>
                          <m:r>
                            <a:rPr lang="es-ES" b="0" i="1" smtClean="0">
                              <a:latin typeface="Cambria Math"/>
                            </a:rPr>
                            <m:t>𝑟𝑖𝑐𝑎</m:t>
                          </m:r>
                        </m:den>
                      </m:f>
                      <m:r>
                        <a:rPr lang="es-ES" b="0" i="1" smtClean="0">
                          <a:latin typeface="Cambria Math"/>
                        </a:rPr>
                        <m:t>·100</m:t>
                      </m:r>
                    </m:oMath>
                  </m:oMathPara>
                </a14:m>
                <a:endParaRPr lang="es-ES" dirty="0"/>
              </a:p>
            </p:txBody>
          </p:sp>
        </mc:Choice>
        <mc:Fallback xmlns="">
          <p:sp>
            <p:nvSpPr>
              <p:cNvPr id="2" name="1 CuadroTexto"/>
              <p:cNvSpPr txBox="1">
                <a:spLocks noRot="1" noChangeAspect="1" noMove="1" noResize="1" noEditPoints="1" noAdjustHandles="1" noChangeArrowheads="1" noChangeShapeType="1" noTextEdit="1"/>
              </p:cNvSpPr>
              <p:nvPr/>
            </p:nvSpPr>
            <p:spPr>
              <a:xfrm>
                <a:off x="2159000" y="1778000"/>
                <a:ext cx="5426294" cy="664926"/>
              </a:xfrm>
              <a:prstGeom prst="rect">
                <a:avLst/>
              </a:prstGeom>
              <a:blipFill rotWithShape="1">
                <a:blip r:embed="rId3"/>
                <a:stretch>
                  <a:fillRect/>
                </a:stretch>
              </a:blipFill>
            </p:spPr>
            <p:txBody>
              <a:bodyPr/>
              <a:lstStyle/>
              <a:p>
                <a:r>
                  <a:rPr lang="es-ES">
                    <a:noFill/>
                  </a:rPr>
                  <a:t> </a:t>
                </a:r>
              </a:p>
            </p:txBody>
          </p:sp>
        </mc:Fallback>
      </mc:AlternateContent>
      <p:sp>
        <p:nvSpPr>
          <p:cNvPr id="14" name="13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1</a:t>
            </a:r>
            <a:r>
              <a:rPr lang="es-ES" b="1" dirty="0" smtClean="0">
                <a:solidFill>
                  <a:srgbClr val="C00000"/>
                </a:solidFill>
                <a:latin typeface="+mj-lt"/>
              </a:rPr>
              <a:t> La reacción química</a:t>
            </a:r>
            <a:endParaRPr lang="es-ES" b="1" dirty="0">
              <a:solidFill>
                <a:srgbClr val="C00000"/>
              </a:solidFill>
              <a:latin typeface="+mj-lt"/>
            </a:endParaRPr>
          </a:p>
        </p:txBody>
      </p:sp>
      <p:sp>
        <p:nvSpPr>
          <p:cNvPr id="15"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11</a:t>
            </a:fld>
            <a:endParaRPr lang="es-ES" dirty="0">
              <a:solidFill>
                <a:schemeClr val="accent6">
                  <a:lumMod val="50000"/>
                </a:schemeClr>
              </a:solidFill>
              <a:latin typeface="+mj-lt"/>
            </a:endParaRPr>
          </a:p>
        </p:txBody>
      </p:sp>
      <p:sp>
        <p:nvSpPr>
          <p:cNvPr id="20" name="19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
        <p:nvSpPr>
          <p:cNvPr id="11" name="10 CuadroTexto"/>
          <p:cNvSpPr txBox="1"/>
          <p:nvPr/>
        </p:nvSpPr>
        <p:spPr>
          <a:xfrm>
            <a:off x="520700" y="4203700"/>
            <a:ext cx="1620957" cy="369332"/>
          </a:xfrm>
          <a:prstGeom prst="rect">
            <a:avLst/>
          </a:prstGeom>
          <a:solidFill>
            <a:srgbClr val="00B050"/>
          </a:solidFill>
        </p:spPr>
        <p:txBody>
          <a:bodyPr wrap="none" rtlCol="0">
            <a:spAutoFit/>
          </a:bodyPr>
          <a:lstStyle/>
          <a:p>
            <a:r>
              <a:rPr lang="es-ES" b="1" dirty="0">
                <a:solidFill>
                  <a:schemeClr val="bg1"/>
                </a:solidFill>
              </a:rPr>
              <a:t>EJERCICIO 9</a:t>
            </a:r>
          </a:p>
        </p:txBody>
      </p:sp>
      <p:sp>
        <p:nvSpPr>
          <p:cNvPr id="12" name="11 CuadroTexto"/>
          <p:cNvSpPr txBox="1"/>
          <p:nvPr/>
        </p:nvSpPr>
        <p:spPr>
          <a:xfrm>
            <a:off x="444500" y="4660900"/>
            <a:ext cx="8216900" cy="1477328"/>
          </a:xfrm>
          <a:prstGeom prst="rect">
            <a:avLst/>
          </a:prstGeom>
          <a:noFill/>
        </p:spPr>
        <p:txBody>
          <a:bodyPr wrap="square" rtlCol="0">
            <a:spAutoFit/>
          </a:bodyPr>
          <a:lstStyle/>
          <a:p>
            <a:pPr algn="just"/>
            <a:r>
              <a:rPr lang="es-ES" dirty="0" smtClean="0"/>
              <a:t>Al reaccionar 50 g de hidruro de calcio con suficiente agua, se forman hidróxido de calcio e hidrógeno. Si el rendimiento de la reacción es del 60 %. Calcula:</a:t>
            </a:r>
          </a:p>
          <a:p>
            <a:pPr marL="342900" indent="-342900" algn="just">
              <a:buAutoNum type="alphaLcParenR"/>
            </a:pPr>
            <a:r>
              <a:rPr lang="es-ES" dirty="0" smtClean="0"/>
              <a:t>La cantidad de hidróxido de calcio que se forma.</a:t>
            </a:r>
          </a:p>
          <a:p>
            <a:pPr marL="342900" indent="-342900" algn="just">
              <a:buAutoNum type="alphaLcParenR"/>
            </a:pPr>
            <a:r>
              <a:rPr lang="es-ES" dirty="0" smtClean="0"/>
              <a:t>El volumen que se obtiene de hidrógeno medido a 780 mmHg y 35 ºC.</a:t>
            </a:r>
            <a:endParaRPr lang="es-ES" dirty="0"/>
          </a:p>
        </p:txBody>
      </p:sp>
    </p:spTree>
    <p:extLst>
      <p:ext uri="{BB962C8B-B14F-4D97-AF65-F5344CB8AC3E}">
        <p14:creationId xmlns:p14="http://schemas.microsoft.com/office/powerpoint/2010/main" val="7524278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42900" y="863600"/>
            <a:ext cx="63246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En función de la transformación que tiene lugar</a:t>
            </a:r>
            <a:endParaRPr lang="es-ES" b="1" dirty="0">
              <a:solidFill>
                <a:srgbClr val="00B050"/>
              </a:solidFill>
            </a:endParaRPr>
          </a:p>
        </p:txBody>
      </p:sp>
      <p:sp>
        <p:nvSpPr>
          <p:cNvPr id="6" name="5 CuadroTexto"/>
          <p:cNvSpPr txBox="1"/>
          <p:nvPr/>
        </p:nvSpPr>
        <p:spPr>
          <a:xfrm>
            <a:off x="355600" y="1333500"/>
            <a:ext cx="3670300" cy="369332"/>
          </a:xfrm>
          <a:prstGeom prst="rect">
            <a:avLst/>
          </a:prstGeom>
          <a:noFill/>
        </p:spPr>
        <p:txBody>
          <a:bodyPr wrap="square" rtlCol="0">
            <a:spAutoFit/>
          </a:bodyPr>
          <a:lstStyle/>
          <a:p>
            <a:r>
              <a:rPr lang="es-ES" b="1" dirty="0" smtClean="0">
                <a:solidFill>
                  <a:srgbClr val="C00000"/>
                </a:solidFill>
              </a:rPr>
              <a:t>Reacciones de combinación</a:t>
            </a:r>
            <a:endParaRPr lang="es-ES" b="1" dirty="0">
              <a:solidFill>
                <a:srgbClr val="C00000"/>
              </a:solidFill>
            </a:endParaRPr>
          </a:p>
        </p:txBody>
      </p:sp>
      <p:sp>
        <p:nvSpPr>
          <p:cNvPr id="8" name="7 CuadroTexto"/>
          <p:cNvSpPr txBox="1"/>
          <p:nvPr/>
        </p:nvSpPr>
        <p:spPr>
          <a:xfrm>
            <a:off x="431800" y="1917700"/>
            <a:ext cx="82677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sym typeface="Wingdings"/>
              </a:rPr>
              <a:t>Son aquellas en las que dos o más elementos o sustancias forman un único compuesto.</a:t>
            </a:r>
            <a:endParaRPr lang="es-ES" dirty="0"/>
          </a:p>
        </p:txBody>
      </p:sp>
      <mc:AlternateContent xmlns:mc="http://schemas.openxmlformats.org/markup-compatibility/2006" xmlns:a14="http://schemas.microsoft.com/office/drawing/2010/main">
        <mc:Choice Requires="a14">
          <p:sp>
            <p:nvSpPr>
              <p:cNvPr id="9" name="8 CuadroTexto"/>
              <p:cNvSpPr txBox="1"/>
              <p:nvPr/>
            </p:nvSpPr>
            <p:spPr>
              <a:xfrm>
                <a:off x="2705100" y="2768600"/>
                <a:ext cx="3479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𝑃</m:t>
                      </m:r>
                      <m:sSub>
                        <m:sSubPr>
                          <m:ctrlPr>
                            <a:rPr lang="es-ES" b="0" i="1" smtClean="0">
                              <a:latin typeface="Cambria Math" panose="02040503050406030204" pitchFamily="18" charset="0"/>
                            </a:rPr>
                          </m:ctrlPr>
                        </m:sSubPr>
                        <m:e>
                          <m:r>
                            <a:rPr lang="es-ES" b="0" i="1" smtClean="0">
                              <a:latin typeface="Cambria Math"/>
                            </a:rPr>
                            <m:t>𝐶𝑙</m:t>
                          </m:r>
                        </m:e>
                        <m:sub>
                          <m:r>
                            <a:rPr lang="es-ES" b="0" i="1" smtClean="0">
                              <a:latin typeface="Cambria Math"/>
                            </a:rPr>
                            <m:t>3</m:t>
                          </m:r>
                        </m:sub>
                      </m:sSub>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𝐶𝑙</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ea typeface="Cambria Math"/>
                        </a:rPr>
                        <m:t>𝑃</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𝐶𝑙</m:t>
                          </m:r>
                        </m:e>
                        <m:sub>
                          <m:r>
                            <a:rPr lang="es-ES" b="0" i="1" smtClean="0">
                              <a:latin typeface="Cambria Math"/>
                              <a:ea typeface="Cambria Math"/>
                            </a:rPr>
                            <m:t>5</m:t>
                          </m:r>
                        </m:sub>
                      </m:sSub>
                      <m:r>
                        <a:rPr lang="es-ES" b="0" i="1" smtClean="0">
                          <a:latin typeface="Cambria Math"/>
                          <a:ea typeface="Cambria Math"/>
                        </a:rPr>
                        <m:t>(</m:t>
                      </m:r>
                      <m:r>
                        <a:rPr lang="es-ES" b="0" i="1" smtClean="0">
                          <a:latin typeface="Cambria Math"/>
                          <a:ea typeface="Cambria Math"/>
                        </a:rPr>
                        <m:t>𝑔</m:t>
                      </m:r>
                      <m:r>
                        <a:rPr lang="es-ES" b="0" i="1" smtClean="0">
                          <a:latin typeface="Cambria Math"/>
                          <a:ea typeface="Cambria Math"/>
                        </a:rPr>
                        <m:t>)</m:t>
                      </m:r>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2705100" y="2768600"/>
                <a:ext cx="3479800" cy="369332"/>
              </a:xfrm>
              <a:prstGeom prst="rect">
                <a:avLst/>
              </a:prstGeom>
              <a:blipFill rotWithShape="1">
                <a:blip r:embed="rId3"/>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2717800" y="3175000"/>
                <a:ext cx="3479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𝐶𝑎𝑂</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𝐶𝑂</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m:t>
                      </m:r>
                      <m:r>
                        <a:rPr lang="es-ES" b="0" i="1" smtClean="0">
                          <a:latin typeface="Cambria Math"/>
                          <a:ea typeface="Cambria Math"/>
                        </a:rPr>
                        <m:t>𝐶𝑎𝐶</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𝑂</m:t>
                          </m:r>
                        </m:e>
                        <m:sub>
                          <m:r>
                            <a:rPr lang="es-ES" b="0" i="1" smtClean="0">
                              <a:latin typeface="Cambria Math"/>
                              <a:ea typeface="Cambria Math"/>
                            </a:rPr>
                            <m:t>3</m:t>
                          </m:r>
                        </m:sub>
                      </m:sSub>
                      <m:r>
                        <a:rPr lang="es-ES" b="0" i="1" smtClean="0">
                          <a:latin typeface="Cambria Math"/>
                          <a:ea typeface="Cambria Math"/>
                        </a:rPr>
                        <m:t>(</m:t>
                      </m:r>
                      <m:r>
                        <a:rPr lang="es-ES" b="0" i="1" smtClean="0">
                          <a:latin typeface="Cambria Math"/>
                          <a:ea typeface="Cambria Math"/>
                        </a:rPr>
                        <m:t>𝑠</m:t>
                      </m:r>
                      <m:r>
                        <a:rPr lang="es-ES" b="0" i="1" smtClean="0">
                          <a:latin typeface="Cambria Math"/>
                          <a:ea typeface="Cambria Math"/>
                        </a:rPr>
                        <m:t>)</m:t>
                      </m:r>
                    </m:oMath>
                  </m:oMathPara>
                </a14:m>
                <a:endParaRPr lang="es-ES"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2717800" y="3175000"/>
                <a:ext cx="3479800" cy="369332"/>
              </a:xfrm>
              <a:prstGeom prst="rect">
                <a:avLst/>
              </a:prstGeom>
              <a:blipFill rotWithShape="1">
                <a:blip r:embed="rId4"/>
                <a:stretch>
                  <a:fillRect b="-15000"/>
                </a:stretch>
              </a:blipFill>
            </p:spPr>
            <p:txBody>
              <a:bodyPr/>
              <a:lstStyle/>
              <a:p>
                <a:r>
                  <a:rPr lang="es-ES">
                    <a:noFill/>
                  </a:rPr>
                  <a:t> </a:t>
                </a:r>
              </a:p>
            </p:txBody>
          </p:sp>
        </mc:Fallback>
      </mc:AlternateContent>
      <p:sp>
        <p:nvSpPr>
          <p:cNvPr id="11" name="10 CuadroTexto"/>
          <p:cNvSpPr txBox="1"/>
          <p:nvPr/>
        </p:nvSpPr>
        <p:spPr>
          <a:xfrm>
            <a:off x="368300" y="3873500"/>
            <a:ext cx="8293100" cy="646331"/>
          </a:xfrm>
          <a:prstGeom prst="rect">
            <a:avLst/>
          </a:prstGeom>
          <a:noFill/>
        </p:spPr>
        <p:txBody>
          <a:bodyPr wrap="square" rtlCol="0">
            <a:spAutoFit/>
          </a:bodyPr>
          <a:lstStyle/>
          <a:p>
            <a:pPr marL="355600" indent="-355600" algn="just"/>
            <a:r>
              <a:rPr lang="es-ES" dirty="0" smtClean="0">
                <a:sym typeface="Wingdings"/>
              </a:rPr>
              <a:t>	Tienen particular interés las llamadas </a:t>
            </a:r>
            <a:r>
              <a:rPr lang="es-ES" b="1" dirty="0" smtClean="0">
                <a:solidFill>
                  <a:srgbClr val="FF0000"/>
                </a:solidFill>
                <a:effectLst>
                  <a:outerShdw blurRad="38100" dist="38100" dir="2700000" algn="tl">
                    <a:srgbClr val="000000">
                      <a:alpha val="43137"/>
                    </a:srgbClr>
                  </a:outerShdw>
                </a:effectLst>
                <a:sym typeface="Wingdings"/>
              </a:rPr>
              <a:t>reacciones de formación </a:t>
            </a:r>
            <a:r>
              <a:rPr lang="es-ES" dirty="0" smtClean="0">
                <a:sym typeface="Wingdings"/>
              </a:rPr>
              <a:t>de un compuesto a partir de sus elementos en estado natural:</a:t>
            </a:r>
            <a:endParaRPr lang="es-ES" dirty="0"/>
          </a:p>
        </p:txBody>
      </p:sp>
      <mc:AlternateContent xmlns:mc="http://schemas.openxmlformats.org/markup-compatibility/2006" xmlns:a14="http://schemas.microsoft.com/office/drawing/2010/main">
        <mc:Choice Requires="a14">
          <p:sp>
            <p:nvSpPr>
              <p:cNvPr id="23" name="22 CuadroTexto"/>
              <p:cNvSpPr txBox="1"/>
              <p:nvPr/>
            </p:nvSpPr>
            <p:spPr>
              <a:xfrm>
                <a:off x="2819400" y="4584700"/>
                <a:ext cx="3479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2 </m:t>
                      </m:r>
                      <m:r>
                        <a:rPr lang="es-ES" b="0" i="1" smtClean="0">
                          <a:latin typeface="Cambria Math"/>
                        </a:rPr>
                        <m:t>𝑁𝑎</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𝐶𝑙</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)→2</m:t>
                      </m:r>
                      <m:r>
                        <a:rPr lang="es-ES" b="0" i="1" smtClean="0">
                          <a:latin typeface="Cambria Math"/>
                          <a:ea typeface="Cambria Math"/>
                        </a:rPr>
                        <m:t>𝑁𝑎𝐶𝑙</m:t>
                      </m:r>
                      <m:r>
                        <a:rPr lang="es-ES" b="0" i="1" smtClean="0">
                          <a:latin typeface="Cambria Math"/>
                          <a:ea typeface="Cambria Math"/>
                        </a:rPr>
                        <m:t> (</m:t>
                      </m:r>
                      <m:r>
                        <a:rPr lang="es-ES" b="0" i="1" smtClean="0">
                          <a:latin typeface="Cambria Math"/>
                          <a:ea typeface="Cambria Math"/>
                        </a:rPr>
                        <m:t>𝑔</m:t>
                      </m:r>
                      <m:r>
                        <a:rPr lang="es-ES" b="0" i="1" smtClean="0">
                          <a:latin typeface="Cambria Math"/>
                          <a:ea typeface="Cambria Math"/>
                        </a:rPr>
                        <m:t>)</m:t>
                      </m:r>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2819400" y="4584700"/>
                <a:ext cx="3479800" cy="369332"/>
              </a:xfrm>
              <a:prstGeom prst="rect">
                <a:avLst/>
              </a:prstGeom>
              <a:blipFill rotWithShape="1">
                <a:blip r:embed="rId5"/>
                <a:stretch>
                  <a:fillRect b="-1311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23 CuadroTexto"/>
              <p:cNvSpPr txBox="1"/>
              <p:nvPr/>
            </p:nvSpPr>
            <p:spPr>
              <a:xfrm>
                <a:off x="2819400" y="4991100"/>
                <a:ext cx="3479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2 </m:t>
                      </m:r>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)→2</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2</m:t>
                          </m:r>
                        </m:sub>
                      </m:sSub>
                      <m:r>
                        <a:rPr lang="es-ES" b="0" i="1" smtClean="0">
                          <a:latin typeface="Cambria Math"/>
                          <a:ea typeface="Cambria Math"/>
                        </a:rPr>
                        <m:t>𝑂</m:t>
                      </m:r>
                      <m:r>
                        <a:rPr lang="es-ES" b="0" i="1" smtClean="0">
                          <a:latin typeface="Cambria Math"/>
                          <a:ea typeface="Cambria Math"/>
                        </a:rPr>
                        <m:t> (</m:t>
                      </m:r>
                      <m:r>
                        <a:rPr lang="es-ES" b="0" i="1" smtClean="0">
                          <a:latin typeface="Cambria Math"/>
                          <a:ea typeface="Cambria Math"/>
                        </a:rPr>
                        <m:t>𝑔</m:t>
                      </m:r>
                      <m:r>
                        <a:rPr lang="es-ES" b="0" i="1" smtClean="0">
                          <a:latin typeface="Cambria Math"/>
                          <a:ea typeface="Cambria Math"/>
                        </a:rPr>
                        <m:t>)</m:t>
                      </m:r>
                    </m:oMath>
                  </m:oMathPara>
                </a14:m>
                <a:endParaRPr lang="es-ES" dirty="0"/>
              </a:p>
            </p:txBody>
          </p:sp>
        </mc:Choice>
        <mc:Fallback xmlns="">
          <p:sp>
            <p:nvSpPr>
              <p:cNvPr id="24" name="23 CuadroTexto"/>
              <p:cNvSpPr txBox="1">
                <a:spLocks noRot="1" noChangeAspect="1" noMove="1" noResize="1" noEditPoints="1" noAdjustHandles="1" noChangeArrowheads="1" noChangeShapeType="1" noTextEdit="1"/>
              </p:cNvSpPr>
              <p:nvPr/>
            </p:nvSpPr>
            <p:spPr>
              <a:xfrm>
                <a:off x="2819400" y="4991100"/>
                <a:ext cx="3479800" cy="369332"/>
              </a:xfrm>
              <a:prstGeom prst="rect">
                <a:avLst/>
              </a:prstGeom>
              <a:blipFill rotWithShape="1">
                <a:blip r:embed="rId6"/>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24 CuadroTexto"/>
              <p:cNvSpPr txBox="1"/>
              <p:nvPr/>
            </p:nvSpPr>
            <p:spPr>
              <a:xfrm>
                <a:off x="2832100" y="5422900"/>
                <a:ext cx="3479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𝐶𝑙</m:t>
                          </m:r>
                        </m:e>
                        <m:sub>
                          <m:r>
                            <a:rPr lang="es-ES" b="0" i="1" smtClean="0">
                              <a:latin typeface="Cambria Math"/>
                            </a:rPr>
                            <m:t>2</m:t>
                          </m:r>
                        </m:sub>
                      </m:sSub>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ea typeface="Cambria Math"/>
                        </a:rPr>
                        <m:t>→2</m:t>
                      </m:r>
                      <m:r>
                        <a:rPr lang="es-ES" b="0" i="1" smtClean="0">
                          <a:latin typeface="Cambria Math"/>
                          <a:ea typeface="Cambria Math"/>
                        </a:rPr>
                        <m:t>𝐻𝐶𝑙</m:t>
                      </m:r>
                      <m:r>
                        <a:rPr lang="es-ES" b="0" i="1" smtClean="0">
                          <a:latin typeface="Cambria Math"/>
                          <a:ea typeface="Cambria Math"/>
                        </a:rPr>
                        <m:t> (</m:t>
                      </m:r>
                      <m:r>
                        <a:rPr lang="es-ES" b="0" i="1" smtClean="0">
                          <a:latin typeface="Cambria Math"/>
                          <a:ea typeface="Cambria Math"/>
                        </a:rPr>
                        <m:t>𝑔</m:t>
                      </m:r>
                      <m:r>
                        <a:rPr lang="es-ES" b="0" i="1" smtClean="0">
                          <a:latin typeface="Cambria Math"/>
                          <a:ea typeface="Cambria Math"/>
                        </a:rPr>
                        <m:t>)</m:t>
                      </m:r>
                    </m:oMath>
                  </m:oMathPara>
                </a14:m>
                <a:endParaRPr lang="es-ES" dirty="0"/>
              </a:p>
            </p:txBody>
          </p:sp>
        </mc:Choice>
        <mc:Fallback xmlns="">
          <p:sp>
            <p:nvSpPr>
              <p:cNvPr id="25" name="24 CuadroTexto"/>
              <p:cNvSpPr txBox="1">
                <a:spLocks noRot="1" noChangeAspect="1" noMove="1" noResize="1" noEditPoints="1" noAdjustHandles="1" noChangeArrowheads="1" noChangeShapeType="1" noTextEdit="1"/>
              </p:cNvSpPr>
              <p:nvPr/>
            </p:nvSpPr>
            <p:spPr>
              <a:xfrm>
                <a:off x="2832100" y="5422900"/>
                <a:ext cx="3479800" cy="369332"/>
              </a:xfrm>
              <a:prstGeom prst="rect">
                <a:avLst/>
              </a:prstGeom>
              <a:blipFill rotWithShape="1">
                <a:blip r:embed="rId7"/>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25 CuadroTexto"/>
              <p:cNvSpPr txBox="1"/>
              <p:nvPr/>
            </p:nvSpPr>
            <p:spPr>
              <a:xfrm>
                <a:off x="2857500" y="5854700"/>
                <a:ext cx="3479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𝑆</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r>
                        <a:rPr lang="es-ES" b="0" i="1" smtClean="0">
                          <a:latin typeface="Cambria Math"/>
                        </a:rPr>
                        <m:t>𝐹𝑒</m:t>
                      </m:r>
                      <m:r>
                        <a:rPr lang="es-ES" b="0" i="1" smtClean="0">
                          <a:latin typeface="Cambria Math"/>
                        </a:rPr>
                        <m:t>(</m:t>
                      </m:r>
                      <m:r>
                        <a:rPr lang="es-ES" b="0" i="1" smtClean="0">
                          <a:latin typeface="Cambria Math"/>
                        </a:rPr>
                        <m:t>𝑠</m:t>
                      </m:r>
                      <m:r>
                        <a:rPr lang="es-ES" b="0" i="1" smtClean="0">
                          <a:latin typeface="Cambria Math"/>
                        </a:rPr>
                        <m:t>)→</m:t>
                      </m:r>
                      <m:r>
                        <a:rPr lang="es-ES" b="0" i="1" smtClean="0">
                          <a:latin typeface="Cambria Math"/>
                          <a:ea typeface="Cambria Math"/>
                        </a:rPr>
                        <m:t>𝐹𝑒𝑆</m:t>
                      </m:r>
                      <m:r>
                        <a:rPr lang="es-ES" b="0" i="1" smtClean="0">
                          <a:latin typeface="Cambria Math"/>
                          <a:ea typeface="Cambria Math"/>
                        </a:rPr>
                        <m:t>(</m:t>
                      </m:r>
                      <m:r>
                        <a:rPr lang="es-ES" b="0" i="1" smtClean="0">
                          <a:latin typeface="Cambria Math"/>
                          <a:ea typeface="Cambria Math"/>
                        </a:rPr>
                        <m:t>𝑠</m:t>
                      </m:r>
                      <m:r>
                        <a:rPr lang="es-ES" b="0" i="1" smtClean="0">
                          <a:latin typeface="Cambria Math"/>
                          <a:ea typeface="Cambria Math"/>
                        </a:rPr>
                        <m:t>)</m:t>
                      </m:r>
                    </m:oMath>
                  </m:oMathPara>
                </a14:m>
                <a:endParaRPr lang="es-ES"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2857500" y="5854700"/>
                <a:ext cx="3479800" cy="369332"/>
              </a:xfrm>
              <a:prstGeom prst="rect">
                <a:avLst/>
              </a:prstGeom>
              <a:blipFill rotWithShape="1">
                <a:blip r:embed="rId8"/>
                <a:stretch>
                  <a:fillRect b="-13115"/>
                </a:stretch>
              </a:blipFill>
            </p:spPr>
            <p:txBody>
              <a:bodyPr/>
              <a:lstStyle/>
              <a:p>
                <a:r>
                  <a:rPr lang="es-ES">
                    <a:noFill/>
                  </a:rPr>
                  <a:t> </a:t>
                </a:r>
              </a:p>
            </p:txBody>
          </p:sp>
        </mc:Fallback>
      </mc:AlternateContent>
      <p:sp>
        <p:nvSpPr>
          <p:cNvPr id="15" name="14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16"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12</a:t>
            </a:fld>
            <a:endParaRPr lang="es-ES" dirty="0">
              <a:solidFill>
                <a:schemeClr val="accent6">
                  <a:lumMod val="50000"/>
                </a:schemeClr>
              </a:solidFill>
              <a:latin typeface="+mj-lt"/>
            </a:endParaRPr>
          </a:p>
        </p:txBody>
      </p:sp>
      <p:sp>
        <p:nvSpPr>
          <p:cNvPr id="17" name="16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3749649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42900" y="850900"/>
            <a:ext cx="66040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En función de la transformación que tiene lugar</a:t>
            </a:r>
            <a:endParaRPr lang="es-ES" b="1" dirty="0">
              <a:solidFill>
                <a:srgbClr val="00B050"/>
              </a:solidFill>
            </a:endParaRPr>
          </a:p>
        </p:txBody>
      </p:sp>
      <p:sp>
        <p:nvSpPr>
          <p:cNvPr id="6" name="5 CuadroTexto"/>
          <p:cNvSpPr txBox="1"/>
          <p:nvPr/>
        </p:nvSpPr>
        <p:spPr>
          <a:xfrm>
            <a:off x="355600" y="1308100"/>
            <a:ext cx="3898900" cy="369332"/>
          </a:xfrm>
          <a:prstGeom prst="rect">
            <a:avLst/>
          </a:prstGeom>
          <a:noFill/>
        </p:spPr>
        <p:txBody>
          <a:bodyPr wrap="square" rtlCol="0">
            <a:spAutoFit/>
          </a:bodyPr>
          <a:lstStyle/>
          <a:p>
            <a:r>
              <a:rPr lang="es-ES" b="1" dirty="0" smtClean="0">
                <a:solidFill>
                  <a:srgbClr val="C00000"/>
                </a:solidFill>
              </a:rPr>
              <a:t>Reacciones de descomposición</a:t>
            </a:r>
            <a:endParaRPr lang="es-ES" b="1" dirty="0">
              <a:solidFill>
                <a:srgbClr val="C00000"/>
              </a:solidFill>
            </a:endParaRPr>
          </a:p>
        </p:txBody>
      </p:sp>
      <p:sp>
        <p:nvSpPr>
          <p:cNvPr id="8" name="7 CuadroTexto"/>
          <p:cNvSpPr txBox="1"/>
          <p:nvPr/>
        </p:nvSpPr>
        <p:spPr>
          <a:xfrm>
            <a:off x="431800" y="1854200"/>
            <a:ext cx="82804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sym typeface="Wingdings"/>
              </a:rPr>
              <a:t>Son aquellas en las que a partir de un único compuesto, se obtienen dos o más sustancias menores (elementos o compuestos).</a:t>
            </a:r>
            <a:endParaRPr lang="es-ES" dirty="0"/>
          </a:p>
        </p:txBody>
      </p:sp>
      <mc:AlternateContent xmlns:mc="http://schemas.openxmlformats.org/markup-compatibility/2006" xmlns:a14="http://schemas.microsoft.com/office/drawing/2010/main">
        <mc:Choice Requires="a14">
          <p:sp>
            <p:nvSpPr>
              <p:cNvPr id="9" name="8 CuadroTexto"/>
              <p:cNvSpPr txBox="1"/>
              <p:nvPr/>
            </p:nvSpPr>
            <p:spPr>
              <a:xfrm>
                <a:off x="1016000" y="2616200"/>
                <a:ext cx="3479800" cy="4660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𝐶𝑎𝐶</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3</m:t>
                          </m:r>
                        </m:sub>
                      </m:sSub>
                      <m:d>
                        <m:dPr>
                          <m:ctrlPr>
                            <a:rPr lang="es-ES" b="0" i="1" smtClean="0">
                              <a:latin typeface="Cambria Math" panose="02040503050406030204" pitchFamily="18" charset="0"/>
                            </a:rPr>
                          </m:ctrlPr>
                        </m:dPr>
                        <m:e>
                          <m:r>
                            <a:rPr lang="es-ES" b="0" i="1" smtClean="0">
                              <a:latin typeface="Cambria Math"/>
                            </a:rPr>
                            <m:t>𝑠</m:t>
                          </m:r>
                        </m:e>
                      </m:d>
                      <m:groupChr>
                        <m:groupChrPr>
                          <m:chr m:val="→"/>
                          <m:vertJc m:val="bot"/>
                          <m:ctrlPr>
                            <a:rPr lang="es-ES" b="0" i="1" smtClean="0">
                              <a:latin typeface="Cambria Math" panose="02040503050406030204" pitchFamily="18" charset="0"/>
                            </a:rPr>
                          </m:ctrlPr>
                        </m:groupChrPr>
                        <m:e>
                          <m:r>
                            <m:rPr>
                              <m:brk m:alnAt="2"/>
                            </m:rPr>
                            <a:rPr lang="es-ES" b="0" i="1" smtClean="0">
                              <a:latin typeface="Cambria Math"/>
                            </a:rPr>
                            <m:t>𝑄</m:t>
                          </m:r>
                        </m:e>
                      </m:groupChr>
                      <m:r>
                        <a:rPr lang="es-ES" b="0" i="1" smtClean="0">
                          <a:latin typeface="Cambria Math"/>
                        </a:rPr>
                        <m:t>𝐶𝑎𝑂</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r>
                        <a:rPr lang="es-ES" b="0" i="1" smtClean="0">
                          <a:latin typeface="Cambria Math"/>
                        </a:rPr>
                        <m:t>𝐶</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m:t>
                      </m:r>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1016000" y="2616200"/>
                <a:ext cx="3479800" cy="466090"/>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4775200" y="2578100"/>
                <a:ext cx="3746500" cy="6347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𝐾𝐶𝑙</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3</m:t>
                          </m:r>
                        </m:sub>
                      </m:sSub>
                      <m:d>
                        <m:dPr>
                          <m:ctrlPr>
                            <a:rPr lang="es-ES" b="0" i="1" smtClean="0">
                              <a:latin typeface="Cambria Math" panose="02040503050406030204" pitchFamily="18" charset="0"/>
                            </a:rPr>
                          </m:ctrlPr>
                        </m:dPr>
                        <m:e>
                          <m:r>
                            <a:rPr lang="es-ES" b="0" i="1" smtClean="0">
                              <a:latin typeface="Cambria Math"/>
                            </a:rPr>
                            <m:t>𝑠</m:t>
                          </m:r>
                        </m:e>
                      </m:d>
                      <m:groupChr>
                        <m:groupChrPr>
                          <m:chr m:val="→"/>
                          <m:vertJc m:val="bot"/>
                          <m:ctrlPr>
                            <a:rPr lang="es-ES" b="0" i="1" smtClean="0">
                              <a:latin typeface="Cambria Math" panose="02040503050406030204" pitchFamily="18" charset="0"/>
                            </a:rPr>
                          </m:ctrlPr>
                        </m:groupChrPr>
                        <m:e>
                          <m:r>
                            <m:rPr>
                              <m:brk m:alnAt="2"/>
                            </m:rPr>
                            <a:rPr lang="es-ES" b="0" i="1" smtClean="0">
                              <a:latin typeface="Cambria Math"/>
                            </a:rPr>
                            <m:t>𝑄</m:t>
                          </m:r>
                        </m:e>
                      </m:groupChr>
                      <m:r>
                        <a:rPr lang="es-ES" b="0" i="1" smtClean="0">
                          <a:latin typeface="Cambria Math"/>
                        </a:rPr>
                        <m:t>𝐾𝐶𝑙</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f>
                        <m:fPr>
                          <m:ctrlPr>
                            <a:rPr lang="es-ES" b="0" i="1" smtClean="0">
                              <a:latin typeface="Cambria Math" panose="02040503050406030204" pitchFamily="18" charset="0"/>
                            </a:rPr>
                          </m:ctrlPr>
                        </m:fPr>
                        <m:num>
                          <m:r>
                            <a:rPr lang="es-ES" b="0" i="1" smtClean="0">
                              <a:latin typeface="Cambria Math"/>
                            </a:rPr>
                            <m:t>3</m:t>
                          </m:r>
                        </m:num>
                        <m:den>
                          <m:r>
                            <a:rPr lang="es-ES" b="0" i="1" smtClean="0">
                              <a:latin typeface="Cambria Math"/>
                            </a:rPr>
                            <m:t>2</m:t>
                          </m:r>
                        </m:den>
                      </m:f>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m:t>
                      </m:r>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4775200" y="2578100"/>
                <a:ext cx="3746500" cy="634789"/>
              </a:xfrm>
              <a:prstGeom prst="rect">
                <a:avLst/>
              </a:prstGeom>
              <a:blipFill rotWithShape="1">
                <a:blip r:embed="rId4"/>
                <a:stretch>
                  <a:fillRect/>
                </a:stretch>
              </a:blipFill>
            </p:spPr>
            <p:txBody>
              <a:bodyPr/>
              <a:lstStyle/>
              <a:p>
                <a:r>
                  <a:rPr lang="es-ES">
                    <a:noFill/>
                  </a:rPr>
                  <a:t> </a:t>
                </a:r>
              </a:p>
            </p:txBody>
          </p:sp>
        </mc:Fallback>
      </mc:AlternateContent>
      <p:grpSp>
        <p:nvGrpSpPr>
          <p:cNvPr id="3" name="2 Grupo"/>
          <p:cNvGrpSpPr/>
          <p:nvPr/>
        </p:nvGrpSpPr>
        <p:grpSpPr>
          <a:xfrm>
            <a:off x="336551" y="4159251"/>
            <a:ext cx="1682750" cy="1390650"/>
            <a:chOff x="1974851" y="4464051"/>
            <a:chExt cx="1682750" cy="1390650"/>
          </a:xfrm>
        </p:grpSpPr>
        <p:grpSp>
          <p:nvGrpSpPr>
            <p:cNvPr id="2" name="1 Grupo"/>
            <p:cNvGrpSpPr/>
            <p:nvPr/>
          </p:nvGrpSpPr>
          <p:grpSpPr>
            <a:xfrm>
              <a:off x="1974851" y="4464051"/>
              <a:ext cx="1377950" cy="1085850"/>
              <a:chOff x="1974851" y="4464051"/>
              <a:chExt cx="1377950" cy="1085850"/>
            </a:xfrm>
          </p:grpSpPr>
          <p:pic>
            <p:nvPicPr>
              <p:cNvPr id="102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48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050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52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54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75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77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79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81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75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77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79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81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9" name="28 Grupo"/>
            <p:cNvGrpSpPr/>
            <p:nvPr/>
          </p:nvGrpSpPr>
          <p:grpSpPr>
            <a:xfrm>
              <a:off x="2127251" y="4616451"/>
              <a:ext cx="1377950" cy="1085850"/>
              <a:chOff x="1974851" y="4464051"/>
              <a:chExt cx="1377950" cy="1085850"/>
            </a:xfrm>
          </p:grpSpPr>
          <p:pic>
            <p:nvPicPr>
              <p:cNvPr id="3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48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050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52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54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75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77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79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81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75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77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79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81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2" name="41 Grupo"/>
            <p:cNvGrpSpPr/>
            <p:nvPr/>
          </p:nvGrpSpPr>
          <p:grpSpPr>
            <a:xfrm>
              <a:off x="2279651" y="4768851"/>
              <a:ext cx="1377950" cy="1085850"/>
              <a:chOff x="1974851" y="4464051"/>
              <a:chExt cx="1377950" cy="1085850"/>
            </a:xfrm>
          </p:grpSpPr>
          <p:pic>
            <p:nvPicPr>
              <p:cNvPr id="4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48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050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52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54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75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77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79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8151" y="48196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75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77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79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8151" y="5175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27" name="1026 Grupo"/>
          <p:cNvGrpSpPr/>
          <p:nvPr/>
        </p:nvGrpSpPr>
        <p:grpSpPr>
          <a:xfrm>
            <a:off x="2203450" y="4019549"/>
            <a:ext cx="2247901" cy="1828801"/>
            <a:chOff x="3117850" y="4222749"/>
            <a:chExt cx="2247901" cy="1828801"/>
          </a:xfrm>
        </p:grpSpPr>
        <p:grpSp>
          <p:nvGrpSpPr>
            <p:cNvPr id="105" name="104 Grupo"/>
            <p:cNvGrpSpPr/>
            <p:nvPr/>
          </p:nvGrpSpPr>
          <p:grpSpPr>
            <a:xfrm>
              <a:off x="3244851" y="4337051"/>
              <a:ext cx="2012950" cy="1619250"/>
              <a:chOff x="3244851" y="4337051"/>
              <a:chExt cx="2012950" cy="1619250"/>
            </a:xfrm>
          </p:grpSpPr>
          <p:grpSp>
            <p:nvGrpSpPr>
              <p:cNvPr id="10" name="9 Grupo"/>
              <p:cNvGrpSpPr/>
              <p:nvPr/>
            </p:nvGrpSpPr>
            <p:grpSpPr>
              <a:xfrm>
                <a:off x="3244851" y="4337051"/>
                <a:ext cx="1555750" cy="1187450"/>
                <a:chOff x="3244851" y="4337051"/>
                <a:chExt cx="1555750" cy="1187450"/>
              </a:xfrm>
            </p:grpSpPr>
            <p:grpSp>
              <p:nvGrpSpPr>
                <p:cNvPr id="4" name="3 Grupo"/>
                <p:cNvGrpSpPr/>
                <p:nvPr/>
              </p:nvGrpSpPr>
              <p:grpSpPr>
                <a:xfrm>
                  <a:off x="3244851" y="4337051"/>
                  <a:ext cx="1543050" cy="374650"/>
                  <a:chOff x="3244851" y="4337051"/>
                  <a:chExt cx="1543050" cy="374650"/>
                </a:xfrm>
              </p:grpSpPr>
              <p:pic>
                <p:nvPicPr>
                  <p:cNvPr id="8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5" name="94 Grupo"/>
                <p:cNvGrpSpPr/>
                <p:nvPr/>
              </p:nvGrpSpPr>
              <p:grpSpPr>
                <a:xfrm>
                  <a:off x="3244851" y="4743451"/>
                  <a:ext cx="1543050" cy="374650"/>
                  <a:chOff x="3244851" y="4337051"/>
                  <a:chExt cx="1543050" cy="374650"/>
                </a:xfrm>
              </p:grpSpPr>
              <p:pic>
                <p:nvPicPr>
                  <p:cNvPr id="9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0" name="99 Grupo"/>
                <p:cNvGrpSpPr/>
                <p:nvPr/>
              </p:nvGrpSpPr>
              <p:grpSpPr>
                <a:xfrm>
                  <a:off x="3257551" y="5149851"/>
                  <a:ext cx="1543050" cy="374650"/>
                  <a:chOff x="3244851" y="4337051"/>
                  <a:chExt cx="1543050" cy="374650"/>
                </a:xfrm>
              </p:grpSpPr>
              <p:pic>
                <p:nvPicPr>
                  <p:cNvPr id="10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6" name="105 Grupo"/>
              <p:cNvGrpSpPr/>
              <p:nvPr/>
            </p:nvGrpSpPr>
            <p:grpSpPr>
              <a:xfrm>
                <a:off x="3435351" y="4540251"/>
                <a:ext cx="1555750" cy="1187450"/>
                <a:chOff x="3244851" y="4337051"/>
                <a:chExt cx="1555750" cy="1187450"/>
              </a:xfrm>
            </p:grpSpPr>
            <p:grpSp>
              <p:nvGrpSpPr>
                <p:cNvPr id="107" name="106 Grupo"/>
                <p:cNvGrpSpPr/>
                <p:nvPr/>
              </p:nvGrpSpPr>
              <p:grpSpPr>
                <a:xfrm>
                  <a:off x="3244851" y="4337051"/>
                  <a:ext cx="1543050" cy="374650"/>
                  <a:chOff x="3244851" y="4337051"/>
                  <a:chExt cx="1543050" cy="374650"/>
                </a:xfrm>
              </p:grpSpPr>
              <p:pic>
                <p:nvPicPr>
                  <p:cNvPr id="11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8" name="107 Grupo"/>
                <p:cNvGrpSpPr/>
                <p:nvPr/>
              </p:nvGrpSpPr>
              <p:grpSpPr>
                <a:xfrm>
                  <a:off x="3244851" y="4743451"/>
                  <a:ext cx="1543050" cy="374650"/>
                  <a:chOff x="3244851" y="4337051"/>
                  <a:chExt cx="1543050" cy="374650"/>
                </a:xfrm>
              </p:grpSpPr>
              <p:pic>
                <p:nvPicPr>
                  <p:cNvPr id="11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9" name="108 Grupo"/>
                <p:cNvGrpSpPr/>
                <p:nvPr/>
              </p:nvGrpSpPr>
              <p:grpSpPr>
                <a:xfrm>
                  <a:off x="3257551" y="5149851"/>
                  <a:ext cx="1543050" cy="374650"/>
                  <a:chOff x="3244851" y="4337051"/>
                  <a:chExt cx="1543050" cy="374650"/>
                </a:xfrm>
              </p:grpSpPr>
              <p:pic>
                <p:nvPicPr>
                  <p:cNvPr id="11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22" name="121 Grupo"/>
              <p:cNvGrpSpPr/>
              <p:nvPr/>
            </p:nvGrpSpPr>
            <p:grpSpPr>
              <a:xfrm>
                <a:off x="3702051" y="4768851"/>
                <a:ext cx="1555750" cy="1187450"/>
                <a:chOff x="3244851" y="4337051"/>
                <a:chExt cx="1555750" cy="1187450"/>
              </a:xfrm>
            </p:grpSpPr>
            <p:grpSp>
              <p:nvGrpSpPr>
                <p:cNvPr id="123" name="122 Grupo"/>
                <p:cNvGrpSpPr/>
                <p:nvPr/>
              </p:nvGrpSpPr>
              <p:grpSpPr>
                <a:xfrm>
                  <a:off x="3244851" y="4337051"/>
                  <a:ext cx="1543050" cy="374650"/>
                  <a:chOff x="3244851" y="4337051"/>
                  <a:chExt cx="1543050" cy="374650"/>
                </a:xfrm>
              </p:grpSpPr>
              <p:pic>
                <p:nvPicPr>
                  <p:cNvPr id="13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4" name="123 Grupo"/>
                <p:cNvGrpSpPr/>
                <p:nvPr/>
              </p:nvGrpSpPr>
              <p:grpSpPr>
                <a:xfrm>
                  <a:off x="3244851" y="4743451"/>
                  <a:ext cx="1543050" cy="374650"/>
                  <a:chOff x="3244851" y="4337051"/>
                  <a:chExt cx="1543050" cy="374650"/>
                </a:xfrm>
              </p:grpSpPr>
              <p:pic>
                <p:nvPicPr>
                  <p:cNvPr id="13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5" name="124 Grupo"/>
                <p:cNvGrpSpPr/>
                <p:nvPr/>
              </p:nvGrpSpPr>
              <p:grpSpPr>
                <a:xfrm>
                  <a:off x="3257551" y="5149851"/>
                  <a:ext cx="1543050" cy="374650"/>
                  <a:chOff x="3244851" y="4337051"/>
                  <a:chExt cx="1543050" cy="374650"/>
                </a:xfrm>
              </p:grpSpPr>
              <p:pic>
                <p:nvPicPr>
                  <p:cNvPr id="12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85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3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grpSp>
          <p:nvGrpSpPr>
            <p:cNvPr id="1025" name="1024 Grupo"/>
            <p:cNvGrpSpPr/>
            <p:nvPr/>
          </p:nvGrpSpPr>
          <p:grpSpPr>
            <a:xfrm>
              <a:off x="4686300" y="4432300"/>
              <a:ext cx="355600" cy="368300"/>
              <a:chOff x="4686300" y="4432300"/>
              <a:chExt cx="355600" cy="368300"/>
            </a:xfrm>
          </p:grpSpPr>
          <p:sp>
            <p:nvSpPr>
              <p:cNvPr id="1024" name="1023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0" name="139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42" name="141 Grupo"/>
            <p:cNvGrpSpPr/>
            <p:nvPr/>
          </p:nvGrpSpPr>
          <p:grpSpPr>
            <a:xfrm rot="18831975">
              <a:off x="3644900" y="4216399"/>
              <a:ext cx="355600" cy="368300"/>
              <a:chOff x="4686300" y="4432300"/>
              <a:chExt cx="355600" cy="368300"/>
            </a:xfrm>
          </p:grpSpPr>
          <p:sp>
            <p:nvSpPr>
              <p:cNvPr id="143" name="142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4" name="143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45" name="144 Grupo"/>
            <p:cNvGrpSpPr/>
            <p:nvPr/>
          </p:nvGrpSpPr>
          <p:grpSpPr>
            <a:xfrm rot="15711576">
              <a:off x="3124200" y="4279900"/>
              <a:ext cx="355600" cy="368300"/>
              <a:chOff x="4686300" y="4432300"/>
              <a:chExt cx="355600" cy="368300"/>
            </a:xfrm>
          </p:grpSpPr>
          <p:sp>
            <p:nvSpPr>
              <p:cNvPr id="146" name="145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7" name="146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48" name="147 Grupo"/>
            <p:cNvGrpSpPr/>
            <p:nvPr/>
          </p:nvGrpSpPr>
          <p:grpSpPr>
            <a:xfrm rot="3234231">
              <a:off x="5003801" y="5156200"/>
              <a:ext cx="355600" cy="368300"/>
              <a:chOff x="4686300" y="4432300"/>
              <a:chExt cx="355600" cy="368300"/>
            </a:xfrm>
          </p:grpSpPr>
          <p:sp>
            <p:nvSpPr>
              <p:cNvPr id="149" name="148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50" name="149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51" name="150 Grupo"/>
            <p:cNvGrpSpPr/>
            <p:nvPr/>
          </p:nvGrpSpPr>
          <p:grpSpPr>
            <a:xfrm rot="5168072">
              <a:off x="4965700" y="5676900"/>
              <a:ext cx="355600" cy="368300"/>
              <a:chOff x="4686300" y="4432300"/>
              <a:chExt cx="355600" cy="368300"/>
            </a:xfrm>
          </p:grpSpPr>
          <p:sp>
            <p:nvSpPr>
              <p:cNvPr id="152" name="151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53" name="152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54" name="153 Grupo"/>
            <p:cNvGrpSpPr/>
            <p:nvPr/>
          </p:nvGrpSpPr>
          <p:grpSpPr>
            <a:xfrm rot="7960331">
              <a:off x="4114799" y="5689600"/>
              <a:ext cx="355600" cy="368300"/>
              <a:chOff x="4686300" y="4432300"/>
              <a:chExt cx="355600" cy="368300"/>
            </a:xfrm>
          </p:grpSpPr>
          <p:sp>
            <p:nvSpPr>
              <p:cNvPr id="155" name="154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56" name="155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57" name="156 Grupo"/>
            <p:cNvGrpSpPr/>
            <p:nvPr/>
          </p:nvGrpSpPr>
          <p:grpSpPr>
            <a:xfrm rot="10800000">
              <a:off x="3352800" y="5461000"/>
              <a:ext cx="355600" cy="368300"/>
              <a:chOff x="4686300" y="4432300"/>
              <a:chExt cx="355600" cy="368300"/>
            </a:xfrm>
          </p:grpSpPr>
          <p:sp>
            <p:nvSpPr>
              <p:cNvPr id="158" name="157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59" name="158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grpSp>
        <p:nvGrpSpPr>
          <p:cNvPr id="1029" name="1028 Grupo"/>
          <p:cNvGrpSpPr/>
          <p:nvPr/>
        </p:nvGrpSpPr>
        <p:grpSpPr>
          <a:xfrm>
            <a:off x="4657725" y="3998955"/>
            <a:ext cx="2181225" cy="1854202"/>
            <a:chOff x="5038725" y="4049755"/>
            <a:chExt cx="2181225" cy="1854202"/>
          </a:xfrm>
        </p:grpSpPr>
        <p:grpSp>
          <p:nvGrpSpPr>
            <p:cNvPr id="1028" name="1027 Grupo"/>
            <p:cNvGrpSpPr/>
            <p:nvPr/>
          </p:nvGrpSpPr>
          <p:grpSpPr>
            <a:xfrm>
              <a:off x="5038725" y="4146551"/>
              <a:ext cx="1797050" cy="1377950"/>
              <a:chOff x="5038725" y="4146551"/>
              <a:chExt cx="1797050" cy="1377950"/>
            </a:xfrm>
          </p:grpSpPr>
          <p:grpSp>
            <p:nvGrpSpPr>
              <p:cNvPr id="217" name="216 Grupo"/>
              <p:cNvGrpSpPr/>
              <p:nvPr/>
            </p:nvGrpSpPr>
            <p:grpSpPr>
              <a:xfrm>
                <a:off x="5114925" y="4146551"/>
                <a:ext cx="1593850" cy="552450"/>
                <a:chOff x="3244851" y="4235451"/>
                <a:chExt cx="1593850" cy="552450"/>
              </a:xfrm>
            </p:grpSpPr>
            <p:pic>
              <p:nvPicPr>
                <p:cNvPr id="22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951" y="42354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1151" y="4413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64051" y="42481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18" name="217 Grupo"/>
              <p:cNvGrpSpPr/>
              <p:nvPr/>
            </p:nvGrpSpPr>
            <p:grpSpPr>
              <a:xfrm>
                <a:off x="5038725" y="4578351"/>
                <a:ext cx="1682750" cy="450850"/>
                <a:chOff x="3168651" y="4260851"/>
                <a:chExt cx="1682750" cy="450850"/>
              </a:xfrm>
            </p:grpSpPr>
            <p:pic>
              <p:nvPicPr>
                <p:cNvPr id="22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686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75051" y="42608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76751" y="4298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19" name="218 Grupo"/>
              <p:cNvGrpSpPr/>
              <p:nvPr/>
            </p:nvGrpSpPr>
            <p:grpSpPr>
              <a:xfrm>
                <a:off x="5203825" y="5010151"/>
                <a:ext cx="1631950" cy="514350"/>
                <a:chOff x="3244851" y="4337051"/>
                <a:chExt cx="1631950" cy="514350"/>
              </a:xfrm>
            </p:grpSpPr>
            <p:pic>
              <p:nvPicPr>
                <p:cNvPr id="22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25851" y="4425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95751" y="44767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02151" y="4425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63" name="162 Grupo"/>
            <p:cNvGrpSpPr/>
            <p:nvPr/>
          </p:nvGrpSpPr>
          <p:grpSpPr>
            <a:xfrm rot="1374519">
              <a:off x="6692900" y="4716505"/>
              <a:ext cx="355600" cy="368300"/>
              <a:chOff x="4686300" y="4432300"/>
              <a:chExt cx="355600" cy="368300"/>
            </a:xfrm>
          </p:grpSpPr>
          <p:sp>
            <p:nvSpPr>
              <p:cNvPr id="182" name="181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83" name="182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64" name="163 Grupo"/>
            <p:cNvGrpSpPr/>
            <p:nvPr/>
          </p:nvGrpSpPr>
          <p:grpSpPr>
            <a:xfrm rot="18831975">
              <a:off x="6299200" y="4043405"/>
              <a:ext cx="355600" cy="368300"/>
              <a:chOff x="4686300" y="4432300"/>
              <a:chExt cx="355600" cy="368300"/>
            </a:xfrm>
          </p:grpSpPr>
          <p:sp>
            <p:nvSpPr>
              <p:cNvPr id="180" name="179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81" name="180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65" name="164 Grupo"/>
            <p:cNvGrpSpPr/>
            <p:nvPr/>
          </p:nvGrpSpPr>
          <p:grpSpPr>
            <a:xfrm rot="15711576">
              <a:off x="5067300" y="4183105"/>
              <a:ext cx="355600" cy="368300"/>
              <a:chOff x="4686300" y="4432300"/>
              <a:chExt cx="355600" cy="368300"/>
            </a:xfrm>
          </p:grpSpPr>
          <p:sp>
            <p:nvSpPr>
              <p:cNvPr id="178" name="177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9" name="178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66" name="165 Grupo"/>
            <p:cNvGrpSpPr/>
            <p:nvPr/>
          </p:nvGrpSpPr>
          <p:grpSpPr>
            <a:xfrm rot="3234231">
              <a:off x="6858000" y="5300705"/>
              <a:ext cx="355600" cy="368300"/>
              <a:chOff x="4686300" y="4432300"/>
              <a:chExt cx="355600" cy="368300"/>
            </a:xfrm>
          </p:grpSpPr>
          <p:sp>
            <p:nvSpPr>
              <p:cNvPr id="176" name="175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7" name="176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67" name="166 Grupo"/>
            <p:cNvGrpSpPr/>
            <p:nvPr/>
          </p:nvGrpSpPr>
          <p:grpSpPr>
            <a:xfrm rot="5168072">
              <a:off x="6159500" y="5542007"/>
              <a:ext cx="355600" cy="368300"/>
              <a:chOff x="4686300" y="4432300"/>
              <a:chExt cx="355600" cy="368300"/>
            </a:xfrm>
          </p:grpSpPr>
          <p:sp>
            <p:nvSpPr>
              <p:cNvPr id="174" name="173 Arco"/>
              <p:cNvSpPr/>
              <p:nvPr/>
            </p:nvSpPr>
            <p:spPr>
              <a:xfrm rot="1322180">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5" name="174 Arco"/>
              <p:cNvSpPr/>
              <p:nvPr/>
            </p:nvSpPr>
            <p:spPr>
              <a:xfrm rot="2211041">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68" name="167 Grupo"/>
            <p:cNvGrpSpPr/>
            <p:nvPr/>
          </p:nvGrpSpPr>
          <p:grpSpPr>
            <a:xfrm rot="7960331">
              <a:off x="5676899" y="5491206"/>
              <a:ext cx="355600" cy="368300"/>
              <a:chOff x="4686300" y="4432300"/>
              <a:chExt cx="355600" cy="368300"/>
            </a:xfrm>
          </p:grpSpPr>
          <p:sp>
            <p:nvSpPr>
              <p:cNvPr id="172" name="171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3" name="172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169" name="168 Grupo"/>
            <p:cNvGrpSpPr/>
            <p:nvPr/>
          </p:nvGrpSpPr>
          <p:grpSpPr>
            <a:xfrm rot="10800000">
              <a:off x="5207000" y="5300706"/>
              <a:ext cx="355600" cy="368300"/>
              <a:chOff x="4686300" y="4432300"/>
              <a:chExt cx="355600" cy="368300"/>
            </a:xfrm>
          </p:grpSpPr>
          <p:sp>
            <p:nvSpPr>
              <p:cNvPr id="170" name="169 Arco"/>
              <p:cNvSpPr/>
              <p:nvPr/>
            </p:nvSpPr>
            <p:spPr>
              <a:xfrm>
                <a:off x="4686300" y="44831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1" name="170 Arco"/>
              <p:cNvSpPr/>
              <p:nvPr/>
            </p:nvSpPr>
            <p:spPr>
              <a:xfrm>
                <a:off x="4724400" y="4432300"/>
                <a:ext cx="317500" cy="31750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233" name="232 Grupo"/>
            <p:cNvGrpSpPr/>
            <p:nvPr/>
          </p:nvGrpSpPr>
          <p:grpSpPr>
            <a:xfrm>
              <a:off x="5127625" y="4387851"/>
              <a:ext cx="1797050" cy="1377950"/>
              <a:chOff x="5038725" y="4146551"/>
              <a:chExt cx="1797050" cy="1377950"/>
            </a:xfrm>
          </p:grpSpPr>
          <p:grpSp>
            <p:nvGrpSpPr>
              <p:cNvPr id="234" name="233 Grupo"/>
              <p:cNvGrpSpPr/>
              <p:nvPr/>
            </p:nvGrpSpPr>
            <p:grpSpPr>
              <a:xfrm>
                <a:off x="5114925" y="4146551"/>
                <a:ext cx="1593850" cy="552450"/>
                <a:chOff x="3244851" y="4235451"/>
                <a:chExt cx="1593850" cy="552450"/>
              </a:xfrm>
            </p:grpSpPr>
            <p:pic>
              <p:nvPicPr>
                <p:cNvPr id="24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951" y="42354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1151" y="4413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64051" y="42481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35" name="234 Grupo"/>
              <p:cNvGrpSpPr/>
              <p:nvPr/>
            </p:nvGrpSpPr>
            <p:grpSpPr>
              <a:xfrm>
                <a:off x="5038725" y="4578351"/>
                <a:ext cx="1746250" cy="577850"/>
                <a:chOff x="3168651" y="4260851"/>
                <a:chExt cx="1746250" cy="577850"/>
              </a:xfrm>
            </p:grpSpPr>
            <p:pic>
              <p:nvPicPr>
                <p:cNvPr id="24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686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75051" y="42608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40251" y="4464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36" name="235 Grupo"/>
              <p:cNvGrpSpPr/>
              <p:nvPr/>
            </p:nvGrpSpPr>
            <p:grpSpPr>
              <a:xfrm>
                <a:off x="5203825" y="5010151"/>
                <a:ext cx="1631950" cy="514350"/>
                <a:chOff x="3244851" y="4337051"/>
                <a:chExt cx="1631950" cy="514350"/>
              </a:xfrm>
            </p:grpSpPr>
            <p:pic>
              <p:nvPicPr>
                <p:cNvPr id="23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25851" y="4425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349447">
                  <a:off x="4095751" y="44767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02151" y="4425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49" name="248 Grupo"/>
            <p:cNvGrpSpPr/>
            <p:nvPr/>
          </p:nvGrpSpPr>
          <p:grpSpPr>
            <a:xfrm>
              <a:off x="5305425" y="4298951"/>
              <a:ext cx="1797050" cy="1377950"/>
              <a:chOff x="5038725" y="4146551"/>
              <a:chExt cx="1797050" cy="1377950"/>
            </a:xfrm>
          </p:grpSpPr>
          <p:grpSp>
            <p:nvGrpSpPr>
              <p:cNvPr id="250" name="249 Grupo"/>
              <p:cNvGrpSpPr/>
              <p:nvPr/>
            </p:nvGrpSpPr>
            <p:grpSpPr>
              <a:xfrm>
                <a:off x="5114925" y="4146551"/>
                <a:ext cx="1593850" cy="552450"/>
                <a:chOff x="3244851" y="4235451"/>
                <a:chExt cx="1593850" cy="552450"/>
              </a:xfrm>
            </p:grpSpPr>
            <p:pic>
              <p:nvPicPr>
                <p:cNvPr id="26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2"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3951" y="42354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1151" y="44132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64051" y="42481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1" name="250 Grupo"/>
              <p:cNvGrpSpPr/>
              <p:nvPr/>
            </p:nvGrpSpPr>
            <p:grpSpPr>
              <a:xfrm>
                <a:off x="5038725" y="4578351"/>
                <a:ext cx="1682750" cy="450850"/>
                <a:chOff x="3168651" y="4260851"/>
                <a:chExt cx="1682750" cy="450850"/>
              </a:xfrm>
            </p:grpSpPr>
            <p:pic>
              <p:nvPicPr>
                <p:cNvPr id="257"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686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75051" y="42608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2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0"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76751" y="4298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2" name="251 Grupo"/>
              <p:cNvGrpSpPr/>
              <p:nvPr/>
            </p:nvGrpSpPr>
            <p:grpSpPr>
              <a:xfrm>
                <a:off x="5203825" y="5010151"/>
                <a:ext cx="1631950" cy="514350"/>
                <a:chOff x="3244851" y="4337051"/>
                <a:chExt cx="1631950" cy="514350"/>
              </a:xfrm>
            </p:grpSpPr>
            <p:pic>
              <p:nvPicPr>
                <p:cNvPr id="253"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4851" y="43370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25851" y="4425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95751" y="44767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02151" y="4425951"/>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pic>
        <p:nvPicPr>
          <p:cNvPr id="1030"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31051" y="37909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34" name="1033 Grupo"/>
          <p:cNvGrpSpPr/>
          <p:nvPr/>
        </p:nvGrpSpPr>
        <p:grpSpPr>
          <a:xfrm>
            <a:off x="7359651" y="4400551"/>
            <a:ext cx="1530350" cy="1238250"/>
            <a:chOff x="7715251" y="4870451"/>
            <a:chExt cx="1530350" cy="1238250"/>
          </a:xfrm>
        </p:grpSpPr>
        <p:grpSp>
          <p:nvGrpSpPr>
            <p:cNvPr id="1033" name="1032 Grupo"/>
            <p:cNvGrpSpPr/>
            <p:nvPr/>
          </p:nvGrpSpPr>
          <p:grpSpPr>
            <a:xfrm>
              <a:off x="7715251" y="4870451"/>
              <a:ext cx="1225550" cy="933450"/>
              <a:chOff x="7715251" y="4870451"/>
              <a:chExt cx="1225550" cy="933450"/>
            </a:xfrm>
          </p:grpSpPr>
          <p:grpSp>
            <p:nvGrpSpPr>
              <p:cNvPr id="1032" name="1031 Grupo"/>
              <p:cNvGrpSpPr/>
              <p:nvPr/>
            </p:nvGrpSpPr>
            <p:grpSpPr>
              <a:xfrm>
                <a:off x="7715251" y="4870451"/>
                <a:ext cx="1212850" cy="349250"/>
                <a:chOff x="7715251" y="4870451"/>
                <a:chExt cx="1212850" cy="349250"/>
              </a:xfrm>
            </p:grpSpPr>
            <p:pic>
              <p:nvPicPr>
                <p:cNvPr id="1031"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9"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0"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72" name="271 Grupo"/>
              <p:cNvGrpSpPr/>
              <p:nvPr/>
            </p:nvGrpSpPr>
            <p:grpSpPr>
              <a:xfrm>
                <a:off x="7715251" y="5162551"/>
                <a:ext cx="1212850" cy="349250"/>
                <a:chOff x="7715251" y="4870451"/>
                <a:chExt cx="1212850" cy="349250"/>
              </a:xfrm>
            </p:grpSpPr>
            <p:pic>
              <p:nvPicPr>
                <p:cNvPr id="273"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4"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5"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77" name="276 Grupo"/>
              <p:cNvGrpSpPr/>
              <p:nvPr/>
            </p:nvGrpSpPr>
            <p:grpSpPr>
              <a:xfrm>
                <a:off x="7727951" y="5454651"/>
                <a:ext cx="1212850" cy="349250"/>
                <a:chOff x="7715251" y="4870451"/>
                <a:chExt cx="1212850" cy="349250"/>
              </a:xfrm>
            </p:grpSpPr>
            <p:pic>
              <p:nvPicPr>
                <p:cNvPr id="278"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9"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0"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1"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83" name="282 Grupo"/>
            <p:cNvGrpSpPr/>
            <p:nvPr/>
          </p:nvGrpSpPr>
          <p:grpSpPr>
            <a:xfrm>
              <a:off x="7867651" y="5022851"/>
              <a:ext cx="1225550" cy="933450"/>
              <a:chOff x="7715251" y="4870451"/>
              <a:chExt cx="1225550" cy="933450"/>
            </a:xfrm>
          </p:grpSpPr>
          <p:grpSp>
            <p:nvGrpSpPr>
              <p:cNvPr id="284" name="283 Grupo"/>
              <p:cNvGrpSpPr/>
              <p:nvPr/>
            </p:nvGrpSpPr>
            <p:grpSpPr>
              <a:xfrm>
                <a:off x="7715251" y="4870451"/>
                <a:ext cx="1212850" cy="349250"/>
                <a:chOff x="7715251" y="4870451"/>
                <a:chExt cx="1212850" cy="349250"/>
              </a:xfrm>
            </p:grpSpPr>
            <p:pic>
              <p:nvPicPr>
                <p:cNvPr id="295"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8"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85" name="284 Grupo"/>
              <p:cNvGrpSpPr/>
              <p:nvPr/>
            </p:nvGrpSpPr>
            <p:grpSpPr>
              <a:xfrm>
                <a:off x="7715251" y="5162551"/>
                <a:ext cx="1212850" cy="349250"/>
                <a:chOff x="7715251" y="4870451"/>
                <a:chExt cx="1212850" cy="349250"/>
              </a:xfrm>
            </p:grpSpPr>
            <p:pic>
              <p:nvPicPr>
                <p:cNvPr id="291"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2"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3"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4"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86" name="285 Grupo"/>
              <p:cNvGrpSpPr/>
              <p:nvPr/>
            </p:nvGrpSpPr>
            <p:grpSpPr>
              <a:xfrm>
                <a:off x="7727951" y="5454651"/>
                <a:ext cx="1212850" cy="349250"/>
                <a:chOff x="7715251" y="4870451"/>
                <a:chExt cx="1212850" cy="349250"/>
              </a:xfrm>
            </p:grpSpPr>
            <p:pic>
              <p:nvPicPr>
                <p:cNvPr id="287"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8"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9"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0"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99" name="298 Grupo"/>
            <p:cNvGrpSpPr/>
            <p:nvPr/>
          </p:nvGrpSpPr>
          <p:grpSpPr>
            <a:xfrm>
              <a:off x="8020051" y="5175251"/>
              <a:ext cx="1225550" cy="933450"/>
              <a:chOff x="7715251" y="4870451"/>
              <a:chExt cx="1225550" cy="933450"/>
            </a:xfrm>
          </p:grpSpPr>
          <p:grpSp>
            <p:nvGrpSpPr>
              <p:cNvPr id="300" name="299 Grupo"/>
              <p:cNvGrpSpPr/>
              <p:nvPr/>
            </p:nvGrpSpPr>
            <p:grpSpPr>
              <a:xfrm>
                <a:off x="7715251" y="4870451"/>
                <a:ext cx="1212850" cy="349250"/>
                <a:chOff x="7715251" y="4870451"/>
                <a:chExt cx="1212850" cy="349250"/>
              </a:xfrm>
            </p:grpSpPr>
            <p:pic>
              <p:nvPicPr>
                <p:cNvPr id="311"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2"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3"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4"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01" name="300 Grupo"/>
              <p:cNvGrpSpPr/>
              <p:nvPr/>
            </p:nvGrpSpPr>
            <p:grpSpPr>
              <a:xfrm>
                <a:off x="7715251" y="5162551"/>
                <a:ext cx="1212850" cy="349250"/>
                <a:chOff x="7715251" y="4870451"/>
                <a:chExt cx="1212850" cy="349250"/>
              </a:xfrm>
            </p:grpSpPr>
            <p:pic>
              <p:nvPicPr>
                <p:cNvPr id="307"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0"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02" name="301 Grupo"/>
              <p:cNvGrpSpPr/>
              <p:nvPr/>
            </p:nvGrpSpPr>
            <p:grpSpPr>
              <a:xfrm>
                <a:off x="7727951" y="5454651"/>
                <a:ext cx="1212850" cy="349250"/>
                <a:chOff x="7715251" y="4870451"/>
                <a:chExt cx="1212850" cy="349250"/>
              </a:xfrm>
            </p:grpSpPr>
            <p:pic>
              <p:nvPicPr>
                <p:cNvPr id="303"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7152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4"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79946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5"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2867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8578851" y="4870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pic>
        <p:nvPicPr>
          <p:cNvPr id="316"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6800851" y="55054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6813551" y="48450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8"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6686551" y="42862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9" name="Picture 4"/>
          <p:cNvPicPr>
            <a:picLocks noChangeAspect="1" noChangeArrowheads="1"/>
          </p:cNvPicPr>
          <p:nvPr/>
        </p:nvPicPr>
        <p:blipFill>
          <a:blip r:embed="rId7" cstate="print">
            <a:clrChange>
              <a:clrFrom>
                <a:srgbClr val="FFFFFF"/>
              </a:clrFrom>
              <a:clrTo>
                <a:srgbClr val="FFFFFF">
                  <a:alpha val="0"/>
                </a:srgbClr>
              </a:clrTo>
            </a:clrChange>
            <a:duotone>
              <a:prstClr val="black"/>
              <a:schemeClr val="bg1">
                <a:lumMod val="65000"/>
                <a:tint val="45000"/>
                <a:satMod val="400000"/>
              </a:schemeClr>
            </a:duotone>
            <a:extLst>
              <a:ext uri="{28A0092B-C50C-407E-A947-70E740481C1C}">
                <a14:useLocalDpi xmlns:a14="http://schemas.microsoft.com/office/drawing/2010/main" val="0"/>
              </a:ext>
            </a:extLst>
          </a:blip>
          <a:srcRect/>
          <a:stretch>
            <a:fillRect/>
          </a:stretch>
        </p:blipFill>
        <p:spPr bwMode="auto">
          <a:xfrm>
            <a:off x="6432551" y="3867151"/>
            <a:ext cx="349250"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0"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3251" y="33845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1"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53351" y="3816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2"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99451" y="38417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4"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0751" y="54419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28" name="327 Grupo"/>
          <p:cNvGrpSpPr/>
          <p:nvPr/>
        </p:nvGrpSpPr>
        <p:grpSpPr>
          <a:xfrm rot="2127600">
            <a:off x="7124112" y="3896829"/>
            <a:ext cx="317500" cy="368299"/>
            <a:chOff x="6806612" y="5801829"/>
            <a:chExt cx="317500" cy="368299"/>
          </a:xfrm>
        </p:grpSpPr>
        <p:sp>
          <p:nvSpPr>
            <p:cNvPr id="329" name="328 Arco"/>
            <p:cNvSpPr/>
            <p:nvPr/>
          </p:nvSpPr>
          <p:spPr>
            <a:xfrm rot="7960331">
              <a:off x="6806612" y="5852628"/>
              <a:ext cx="317500" cy="317500"/>
            </a:xfrm>
            <a:prstGeom prst="arc">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30" name="329 Arco"/>
            <p:cNvSpPr/>
            <p:nvPr/>
          </p:nvSpPr>
          <p:spPr>
            <a:xfrm rot="7960331">
              <a:off x="6806612" y="5801829"/>
              <a:ext cx="317500" cy="317500"/>
            </a:xfrm>
            <a:prstGeom prst="arc">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331" name="330 Grupo"/>
          <p:cNvGrpSpPr/>
          <p:nvPr/>
        </p:nvGrpSpPr>
        <p:grpSpPr>
          <a:xfrm rot="7535724">
            <a:off x="6997113" y="3426929"/>
            <a:ext cx="317500" cy="368299"/>
            <a:chOff x="6806612" y="5801829"/>
            <a:chExt cx="317500" cy="368299"/>
          </a:xfrm>
        </p:grpSpPr>
        <p:sp>
          <p:nvSpPr>
            <p:cNvPr id="332" name="331 Arco"/>
            <p:cNvSpPr/>
            <p:nvPr/>
          </p:nvSpPr>
          <p:spPr>
            <a:xfrm rot="7960331">
              <a:off x="6806612" y="5852628"/>
              <a:ext cx="317500" cy="317500"/>
            </a:xfrm>
            <a:prstGeom prst="arc">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33" name="332 Arco"/>
            <p:cNvSpPr/>
            <p:nvPr/>
          </p:nvSpPr>
          <p:spPr>
            <a:xfrm rot="7960331">
              <a:off x="6806612" y="5801829"/>
              <a:ext cx="317500" cy="317500"/>
            </a:xfrm>
            <a:prstGeom prst="arc">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337" name="336 Grupo"/>
          <p:cNvGrpSpPr/>
          <p:nvPr/>
        </p:nvGrpSpPr>
        <p:grpSpPr>
          <a:xfrm rot="6429488">
            <a:off x="6387510" y="3833329"/>
            <a:ext cx="317500" cy="368299"/>
            <a:chOff x="6806612" y="5801829"/>
            <a:chExt cx="317500" cy="368299"/>
          </a:xfrm>
        </p:grpSpPr>
        <p:sp>
          <p:nvSpPr>
            <p:cNvPr id="338" name="337 Arco"/>
            <p:cNvSpPr/>
            <p:nvPr/>
          </p:nvSpPr>
          <p:spPr>
            <a:xfrm rot="7960331">
              <a:off x="6806612" y="5852628"/>
              <a:ext cx="317500" cy="317500"/>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39" name="338 Arco"/>
            <p:cNvSpPr/>
            <p:nvPr/>
          </p:nvSpPr>
          <p:spPr>
            <a:xfrm rot="7960331">
              <a:off x="6806612" y="5801829"/>
              <a:ext cx="317500" cy="317500"/>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340" name="339 Grupo"/>
          <p:cNvGrpSpPr/>
          <p:nvPr/>
        </p:nvGrpSpPr>
        <p:grpSpPr>
          <a:xfrm rot="12788296">
            <a:off x="6870112" y="5433529"/>
            <a:ext cx="317500" cy="368299"/>
            <a:chOff x="6806612" y="5801829"/>
            <a:chExt cx="317500" cy="368299"/>
          </a:xfrm>
        </p:grpSpPr>
        <p:sp>
          <p:nvSpPr>
            <p:cNvPr id="341" name="340 Arco"/>
            <p:cNvSpPr/>
            <p:nvPr/>
          </p:nvSpPr>
          <p:spPr>
            <a:xfrm rot="7960331">
              <a:off x="6806612" y="5852628"/>
              <a:ext cx="317500" cy="317500"/>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42" name="341 Arco"/>
            <p:cNvSpPr/>
            <p:nvPr/>
          </p:nvSpPr>
          <p:spPr>
            <a:xfrm rot="7960331">
              <a:off x="6806612" y="5801829"/>
              <a:ext cx="317500" cy="317500"/>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grpSp>
        <p:nvGrpSpPr>
          <p:cNvPr id="343" name="342 Grupo"/>
          <p:cNvGrpSpPr/>
          <p:nvPr/>
        </p:nvGrpSpPr>
        <p:grpSpPr>
          <a:xfrm rot="12747576">
            <a:off x="8406813" y="3757130"/>
            <a:ext cx="317500" cy="368299"/>
            <a:chOff x="6806612" y="5801829"/>
            <a:chExt cx="317500" cy="368299"/>
          </a:xfrm>
        </p:grpSpPr>
        <p:sp>
          <p:nvSpPr>
            <p:cNvPr id="344" name="343 Arco"/>
            <p:cNvSpPr/>
            <p:nvPr/>
          </p:nvSpPr>
          <p:spPr>
            <a:xfrm rot="7960331">
              <a:off x="6806612" y="5852628"/>
              <a:ext cx="317500" cy="317500"/>
            </a:xfrm>
            <a:prstGeom prst="arc">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45" name="344 Arco"/>
            <p:cNvSpPr/>
            <p:nvPr/>
          </p:nvSpPr>
          <p:spPr>
            <a:xfrm rot="7960331">
              <a:off x="6806612" y="5801829"/>
              <a:ext cx="317500" cy="317500"/>
            </a:xfrm>
            <a:prstGeom prst="arc">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sp>
        <p:nvSpPr>
          <p:cNvPr id="1036" name="1035 CuadroTexto"/>
          <p:cNvSpPr txBox="1"/>
          <p:nvPr/>
        </p:nvSpPr>
        <p:spPr>
          <a:xfrm>
            <a:off x="596900" y="5689600"/>
            <a:ext cx="1205779" cy="307777"/>
          </a:xfrm>
          <a:prstGeom prst="rect">
            <a:avLst/>
          </a:prstGeom>
          <a:noFill/>
        </p:spPr>
        <p:txBody>
          <a:bodyPr wrap="none" rtlCol="0">
            <a:spAutoFit/>
          </a:bodyPr>
          <a:lstStyle/>
          <a:p>
            <a:r>
              <a:rPr lang="es-ES" sz="1400" dirty="0"/>
              <a:t>r</a:t>
            </a:r>
            <a:r>
              <a:rPr lang="es-ES" sz="1400" dirty="0" smtClean="0"/>
              <a:t>ed de CuCO</a:t>
            </a:r>
            <a:r>
              <a:rPr lang="es-ES" sz="1400" baseline="-25000" dirty="0" smtClean="0"/>
              <a:t>3</a:t>
            </a:r>
            <a:endParaRPr lang="es-ES" sz="1400" baseline="-25000" dirty="0"/>
          </a:p>
        </p:txBody>
      </p:sp>
      <p:sp>
        <p:nvSpPr>
          <p:cNvPr id="347" name="346 CuadroTexto"/>
          <p:cNvSpPr txBox="1"/>
          <p:nvPr/>
        </p:nvSpPr>
        <p:spPr>
          <a:xfrm>
            <a:off x="2501900" y="5943600"/>
            <a:ext cx="1802738" cy="523220"/>
          </a:xfrm>
          <a:prstGeom prst="rect">
            <a:avLst/>
          </a:prstGeom>
          <a:noFill/>
        </p:spPr>
        <p:txBody>
          <a:bodyPr wrap="none" rtlCol="0">
            <a:spAutoFit/>
          </a:bodyPr>
          <a:lstStyle/>
          <a:p>
            <a:r>
              <a:rPr lang="es-ES" sz="1400" dirty="0" smtClean="0"/>
              <a:t>El calor provoca que </a:t>
            </a:r>
          </a:p>
          <a:p>
            <a:r>
              <a:rPr lang="es-ES" sz="1400" dirty="0" smtClean="0"/>
              <a:t>aumente la vibración</a:t>
            </a:r>
            <a:endParaRPr lang="es-ES" sz="1400" baseline="-25000" dirty="0"/>
          </a:p>
        </p:txBody>
      </p:sp>
      <p:sp>
        <p:nvSpPr>
          <p:cNvPr id="348" name="347 CuadroTexto"/>
          <p:cNvSpPr txBox="1"/>
          <p:nvPr/>
        </p:nvSpPr>
        <p:spPr>
          <a:xfrm>
            <a:off x="4813300" y="5816600"/>
            <a:ext cx="2103846" cy="523220"/>
          </a:xfrm>
          <a:prstGeom prst="rect">
            <a:avLst/>
          </a:prstGeom>
          <a:noFill/>
        </p:spPr>
        <p:txBody>
          <a:bodyPr wrap="none" rtlCol="0">
            <a:spAutoFit/>
          </a:bodyPr>
          <a:lstStyle/>
          <a:p>
            <a:r>
              <a:rPr lang="es-ES" sz="1400" dirty="0" smtClean="0"/>
              <a:t>Las partículas empiezan </a:t>
            </a:r>
          </a:p>
          <a:p>
            <a:r>
              <a:rPr lang="es-ES" sz="1400" dirty="0" smtClean="0"/>
              <a:t>a separarse</a:t>
            </a:r>
            <a:endParaRPr lang="es-ES" sz="1400" baseline="-25000" dirty="0"/>
          </a:p>
        </p:txBody>
      </p:sp>
      <p:sp>
        <p:nvSpPr>
          <p:cNvPr id="349" name="348 CuadroTexto"/>
          <p:cNvSpPr txBox="1"/>
          <p:nvPr/>
        </p:nvSpPr>
        <p:spPr>
          <a:xfrm>
            <a:off x="7366000" y="3416300"/>
            <a:ext cx="1515543" cy="307777"/>
          </a:xfrm>
          <a:prstGeom prst="rect">
            <a:avLst/>
          </a:prstGeom>
          <a:noFill/>
        </p:spPr>
        <p:txBody>
          <a:bodyPr wrap="none" rtlCol="0">
            <a:spAutoFit/>
          </a:bodyPr>
          <a:lstStyle/>
          <a:p>
            <a:r>
              <a:rPr lang="es-ES" sz="1400" dirty="0"/>
              <a:t>p</a:t>
            </a:r>
            <a:r>
              <a:rPr lang="es-ES" sz="1400" dirty="0" smtClean="0"/>
              <a:t>artículas de CO</a:t>
            </a:r>
            <a:r>
              <a:rPr lang="es-ES" sz="1400" baseline="-25000" dirty="0"/>
              <a:t>2</a:t>
            </a:r>
          </a:p>
        </p:txBody>
      </p:sp>
      <p:sp>
        <p:nvSpPr>
          <p:cNvPr id="350" name="349 CuadroTexto"/>
          <p:cNvSpPr txBox="1"/>
          <p:nvPr/>
        </p:nvSpPr>
        <p:spPr>
          <a:xfrm>
            <a:off x="7564602" y="5676900"/>
            <a:ext cx="1393202" cy="523220"/>
          </a:xfrm>
          <a:prstGeom prst="rect">
            <a:avLst/>
          </a:prstGeom>
          <a:noFill/>
        </p:spPr>
        <p:txBody>
          <a:bodyPr wrap="none" rtlCol="0">
            <a:spAutoFit/>
          </a:bodyPr>
          <a:lstStyle/>
          <a:p>
            <a:r>
              <a:rPr lang="es-ES" sz="1400" dirty="0"/>
              <a:t>s</a:t>
            </a:r>
            <a:r>
              <a:rPr lang="es-ES" sz="1400" dirty="0" smtClean="0"/>
              <a:t>e forma la red </a:t>
            </a:r>
          </a:p>
          <a:p>
            <a:r>
              <a:rPr lang="es-ES" sz="1400" dirty="0"/>
              <a:t>d</a:t>
            </a:r>
            <a:r>
              <a:rPr lang="es-ES" sz="1400" dirty="0" smtClean="0"/>
              <a:t>e </a:t>
            </a:r>
            <a:r>
              <a:rPr lang="es-ES" sz="1400" dirty="0" err="1" smtClean="0"/>
              <a:t>CuO</a:t>
            </a:r>
            <a:endParaRPr lang="es-ES" sz="1400" baseline="-25000" dirty="0"/>
          </a:p>
        </p:txBody>
      </p:sp>
      <p:sp>
        <p:nvSpPr>
          <p:cNvPr id="271" name="270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28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13</a:t>
            </a:fld>
            <a:endParaRPr lang="es-ES" dirty="0">
              <a:solidFill>
                <a:schemeClr val="accent6">
                  <a:lumMod val="50000"/>
                </a:schemeClr>
              </a:solidFill>
              <a:latin typeface="+mj-lt"/>
            </a:endParaRPr>
          </a:p>
        </p:txBody>
      </p:sp>
      <p:sp>
        <p:nvSpPr>
          <p:cNvPr id="315" name="314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34748822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17500" y="812800"/>
            <a:ext cx="6248400" cy="369332"/>
          </a:xfrm>
          <a:prstGeom prst="rect">
            <a:avLst/>
          </a:prstGeom>
          <a:noFill/>
        </p:spPr>
        <p:txBody>
          <a:bodyPr wrap="square" rtlCol="0">
            <a:spAutoFit/>
          </a:bodyPr>
          <a:lstStyle/>
          <a:p>
            <a:r>
              <a:rPr lang="es-ES" b="1" dirty="0" smtClean="0">
                <a:solidFill>
                  <a:srgbClr val="C00000"/>
                </a:solidFill>
              </a:rPr>
              <a:t>2.1. </a:t>
            </a:r>
            <a:r>
              <a:rPr lang="es-ES" b="1" dirty="0" smtClean="0">
                <a:solidFill>
                  <a:srgbClr val="00B050"/>
                </a:solidFill>
              </a:rPr>
              <a:t>En función de la transformación que tiene lugar</a:t>
            </a:r>
            <a:endParaRPr lang="es-ES" b="1" dirty="0">
              <a:solidFill>
                <a:srgbClr val="00B050"/>
              </a:solidFill>
            </a:endParaRPr>
          </a:p>
        </p:txBody>
      </p:sp>
      <p:sp>
        <p:nvSpPr>
          <p:cNvPr id="6" name="5 CuadroTexto"/>
          <p:cNvSpPr txBox="1"/>
          <p:nvPr/>
        </p:nvSpPr>
        <p:spPr>
          <a:xfrm>
            <a:off x="317500" y="1282700"/>
            <a:ext cx="3492500" cy="369332"/>
          </a:xfrm>
          <a:prstGeom prst="rect">
            <a:avLst/>
          </a:prstGeom>
          <a:noFill/>
        </p:spPr>
        <p:txBody>
          <a:bodyPr wrap="square" rtlCol="0">
            <a:spAutoFit/>
          </a:bodyPr>
          <a:lstStyle/>
          <a:p>
            <a:r>
              <a:rPr lang="es-ES" b="1" dirty="0" smtClean="0">
                <a:solidFill>
                  <a:srgbClr val="C00000"/>
                </a:solidFill>
              </a:rPr>
              <a:t>Reacciones de sustitución</a:t>
            </a:r>
            <a:endParaRPr lang="es-ES" b="1" dirty="0">
              <a:solidFill>
                <a:srgbClr val="C00000"/>
              </a:solidFill>
            </a:endParaRPr>
          </a:p>
        </p:txBody>
      </p:sp>
      <p:sp>
        <p:nvSpPr>
          <p:cNvPr id="8" name="7 CuadroTexto"/>
          <p:cNvSpPr txBox="1"/>
          <p:nvPr/>
        </p:nvSpPr>
        <p:spPr>
          <a:xfrm>
            <a:off x="419100" y="1854200"/>
            <a:ext cx="82804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a:t>
            </a:r>
            <a:r>
              <a:rPr lang="es-ES" b="1" dirty="0" smtClean="0">
                <a:solidFill>
                  <a:srgbClr val="FF0000"/>
                </a:solidFill>
                <a:effectLst>
                  <a:outerShdw blurRad="38100" dist="38100" dir="2700000" algn="tl">
                    <a:srgbClr val="000000">
                      <a:alpha val="43137"/>
                    </a:srgbClr>
                  </a:outerShdw>
                </a:effectLst>
                <a:sym typeface="Wingdings"/>
              </a:rPr>
              <a:t>Reacciones de sustitución simple</a:t>
            </a:r>
            <a:r>
              <a:rPr lang="es-ES" dirty="0" smtClean="0">
                <a:sym typeface="Wingdings"/>
              </a:rPr>
              <a:t>. Un elemento desplaza a otro de un compuesto. </a:t>
            </a:r>
            <a:endParaRPr lang="es-ES" dirty="0"/>
          </a:p>
        </p:txBody>
      </p:sp>
      <mc:AlternateContent xmlns:mc="http://schemas.openxmlformats.org/markup-compatibility/2006" xmlns:a14="http://schemas.microsoft.com/office/drawing/2010/main">
        <mc:Choice Requires="a14">
          <p:sp>
            <p:nvSpPr>
              <p:cNvPr id="9" name="8 CuadroTexto"/>
              <p:cNvSpPr txBox="1"/>
              <p:nvPr/>
            </p:nvSpPr>
            <p:spPr>
              <a:xfrm>
                <a:off x="2311400" y="2743200"/>
                <a:ext cx="45593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𝑍𝑛</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r>
                        <a:rPr lang="es-ES" b="0" i="1" smtClean="0">
                          <a:latin typeface="Cambria Math"/>
                        </a:rPr>
                        <m:t>𝑆</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4</m:t>
                          </m:r>
                        </m:sub>
                      </m:sSub>
                      <m:d>
                        <m:dPr>
                          <m:ctrlPr>
                            <a:rPr lang="es-ES" b="0" i="1" smtClean="0">
                              <a:latin typeface="Cambria Math" panose="02040503050406030204" pitchFamily="18" charset="0"/>
                            </a:rPr>
                          </m:ctrlPr>
                        </m:dPr>
                        <m:e>
                          <m:r>
                            <a:rPr lang="es-ES" b="0" i="1" smtClean="0">
                              <a:latin typeface="Cambria Math"/>
                            </a:rPr>
                            <m:t>𝑎𝑞</m:t>
                          </m:r>
                        </m:e>
                      </m:d>
                      <m:r>
                        <a:rPr lang="es-ES" b="0" i="1" smtClean="0">
                          <a:latin typeface="Cambria Math"/>
                          <a:ea typeface="Cambria Math"/>
                        </a:rPr>
                        <m:t>→</m:t>
                      </m:r>
                      <m:r>
                        <a:rPr lang="es-ES" b="0" i="1" smtClean="0">
                          <a:latin typeface="Cambria Math"/>
                          <a:ea typeface="Cambria Math"/>
                        </a:rPr>
                        <m:t>𝑍𝑛𝑆</m:t>
                      </m:r>
                      <m:sSub>
                        <m:sSubPr>
                          <m:ctrlPr>
                            <a:rPr lang="es-ES" i="1">
                              <a:latin typeface="Cambria Math" panose="02040503050406030204" pitchFamily="18" charset="0"/>
                            </a:rPr>
                          </m:ctrlPr>
                        </m:sSubPr>
                        <m:e>
                          <m:r>
                            <a:rPr lang="es-ES" i="1">
                              <a:latin typeface="Cambria Math"/>
                            </a:rPr>
                            <m:t>𝑂</m:t>
                          </m:r>
                        </m:e>
                        <m:sub>
                          <m:r>
                            <a:rPr lang="es-ES" i="1">
                              <a:latin typeface="Cambria Math"/>
                            </a:rPr>
                            <m:t>4</m:t>
                          </m:r>
                        </m:sub>
                      </m:sSub>
                      <m:d>
                        <m:dPr>
                          <m:ctrlPr>
                            <a:rPr lang="es-ES" i="1">
                              <a:latin typeface="Cambria Math" panose="02040503050406030204" pitchFamily="18" charset="0"/>
                            </a:rPr>
                          </m:ctrlPr>
                        </m:dPr>
                        <m:e>
                          <m:r>
                            <a:rPr lang="es-ES" i="1">
                              <a:latin typeface="Cambria Math"/>
                            </a:rPr>
                            <m:t>𝑎𝑞</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r>
                        <a:rPr lang="es-ES" b="0" i="1" smtClean="0">
                          <a:latin typeface="Cambria Math"/>
                        </a:rPr>
                        <m:t>(</m:t>
                      </m:r>
                      <m:r>
                        <a:rPr lang="es-ES" b="0" i="1" smtClean="0">
                          <a:latin typeface="Cambria Math"/>
                        </a:rPr>
                        <m:t>𝑔</m:t>
                      </m:r>
                      <m:r>
                        <a:rPr lang="es-ES" b="0" i="1" smtClean="0">
                          <a:latin typeface="Cambria Math"/>
                        </a:rPr>
                        <m:t>)</m:t>
                      </m:r>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2311400" y="2743200"/>
                <a:ext cx="4559300" cy="369332"/>
              </a:xfrm>
              <a:prstGeom prst="rect">
                <a:avLst/>
              </a:prstGeom>
              <a:blipFill rotWithShape="1">
                <a:blip r:embed="rId3"/>
                <a:stretch>
                  <a:fillRect b="-13115"/>
                </a:stretch>
              </a:blipFill>
            </p:spPr>
            <p:txBody>
              <a:bodyPr/>
              <a:lstStyle/>
              <a:p>
                <a:r>
                  <a:rPr lang="es-ES">
                    <a:noFill/>
                  </a:rPr>
                  <a:t> </a:t>
                </a:r>
              </a:p>
            </p:txBody>
          </p:sp>
        </mc:Fallback>
      </mc:AlternateContent>
      <p:sp>
        <p:nvSpPr>
          <p:cNvPr id="271" name="270 CuadroTexto"/>
          <p:cNvSpPr txBox="1"/>
          <p:nvPr/>
        </p:nvSpPr>
        <p:spPr>
          <a:xfrm>
            <a:off x="419100" y="3784600"/>
            <a:ext cx="82804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a:t>
            </a:r>
            <a:r>
              <a:rPr lang="es-ES" b="1" dirty="0" smtClean="0">
                <a:solidFill>
                  <a:srgbClr val="FF0000"/>
                </a:solidFill>
                <a:effectLst>
                  <a:outerShdw blurRad="38100" dist="38100" dir="2700000" algn="tl">
                    <a:srgbClr val="000000">
                      <a:alpha val="43137"/>
                    </a:srgbClr>
                  </a:outerShdw>
                </a:effectLst>
                <a:sym typeface="Wingdings"/>
              </a:rPr>
              <a:t>Reacciones de doble sustitución</a:t>
            </a:r>
            <a:r>
              <a:rPr lang="es-ES" dirty="0" smtClean="0">
                <a:sym typeface="Wingdings"/>
              </a:rPr>
              <a:t>. Dos elementos se desplazan mutuamente de sendos compuestos.</a:t>
            </a:r>
            <a:endParaRPr lang="es-ES" dirty="0"/>
          </a:p>
        </p:txBody>
      </p:sp>
      <mc:AlternateContent xmlns:mc="http://schemas.openxmlformats.org/markup-compatibility/2006" xmlns:a14="http://schemas.microsoft.com/office/drawing/2010/main">
        <mc:Choice Requires="a14">
          <p:sp>
            <p:nvSpPr>
              <p:cNvPr id="282" name="281 CuadroTexto"/>
              <p:cNvSpPr txBox="1"/>
              <p:nvPr/>
            </p:nvSpPr>
            <p:spPr>
              <a:xfrm>
                <a:off x="2413000" y="4648200"/>
                <a:ext cx="45593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𝐴𝑔𝑁</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3</m:t>
                          </m:r>
                        </m:sub>
                      </m:sSub>
                      <m:r>
                        <a:rPr lang="es-ES" b="0" i="1" smtClean="0">
                          <a:latin typeface="Cambria Math"/>
                        </a:rPr>
                        <m:t>+</m:t>
                      </m:r>
                      <m:r>
                        <a:rPr lang="es-ES" b="0" i="1" smtClean="0">
                          <a:latin typeface="Cambria Math"/>
                        </a:rPr>
                        <m:t>𝑁𝑎𝐶𝑙</m:t>
                      </m:r>
                      <m:r>
                        <a:rPr lang="es-ES" b="0" i="1" smtClean="0">
                          <a:latin typeface="Cambria Math"/>
                          <a:ea typeface="Cambria Math"/>
                        </a:rPr>
                        <m:t>→</m:t>
                      </m:r>
                      <m:r>
                        <a:rPr lang="es-ES" b="0" i="1" smtClean="0">
                          <a:latin typeface="Cambria Math"/>
                          <a:ea typeface="Cambria Math"/>
                        </a:rPr>
                        <m:t>𝑁𝑎𝑁</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𝑂</m:t>
                          </m:r>
                        </m:e>
                        <m:sub>
                          <m:r>
                            <a:rPr lang="es-ES" b="0" i="1" smtClean="0">
                              <a:latin typeface="Cambria Math"/>
                              <a:ea typeface="Cambria Math"/>
                            </a:rPr>
                            <m:t>3</m:t>
                          </m:r>
                        </m:sub>
                      </m:sSub>
                      <m:r>
                        <a:rPr lang="es-ES" b="0" i="1" smtClean="0">
                          <a:latin typeface="Cambria Math"/>
                          <a:ea typeface="Cambria Math"/>
                        </a:rPr>
                        <m:t>+</m:t>
                      </m:r>
                      <m:r>
                        <a:rPr lang="es-ES" b="0" i="1" smtClean="0">
                          <a:latin typeface="Cambria Math"/>
                          <a:ea typeface="Cambria Math"/>
                        </a:rPr>
                        <m:t>𝐴𝑔𝐶𝑙</m:t>
                      </m:r>
                    </m:oMath>
                  </m:oMathPara>
                </a14:m>
                <a:endParaRPr lang="es-ES" dirty="0"/>
              </a:p>
            </p:txBody>
          </p:sp>
        </mc:Choice>
        <mc:Fallback xmlns="">
          <p:sp>
            <p:nvSpPr>
              <p:cNvPr id="282" name="281 CuadroTexto"/>
              <p:cNvSpPr txBox="1">
                <a:spLocks noRot="1" noChangeAspect="1" noMove="1" noResize="1" noEditPoints="1" noAdjustHandles="1" noChangeArrowheads="1" noChangeShapeType="1" noTextEdit="1"/>
              </p:cNvSpPr>
              <p:nvPr/>
            </p:nvSpPr>
            <p:spPr>
              <a:xfrm>
                <a:off x="2413000" y="4648200"/>
                <a:ext cx="4559300" cy="369332"/>
              </a:xfrm>
              <a:prstGeom prst="rect">
                <a:avLst/>
              </a:prstGeom>
              <a:blipFill rotWithShape="1">
                <a:blip r:embed="rId4"/>
                <a:stretch>
                  <a:fillRect b="-13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5" name="314 CuadroTexto"/>
              <p:cNvSpPr txBox="1"/>
              <p:nvPr/>
            </p:nvSpPr>
            <p:spPr>
              <a:xfrm>
                <a:off x="2425700" y="5156200"/>
                <a:ext cx="45593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𝐶𝑎</m:t>
                      </m:r>
                      <m:sSub>
                        <m:sSubPr>
                          <m:ctrlPr>
                            <a:rPr lang="es-ES" b="0" i="1" smtClean="0">
                              <a:latin typeface="Cambria Math" panose="02040503050406030204" pitchFamily="18" charset="0"/>
                            </a:rPr>
                          </m:ctrlPr>
                        </m:sSubPr>
                        <m:e>
                          <m:r>
                            <a:rPr lang="es-ES" b="0" i="1" smtClean="0">
                              <a:latin typeface="Cambria Math"/>
                            </a:rPr>
                            <m:t>𝐶𝑙</m:t>
                          </m:r>
                        </m:e>
                        <m:sub>
                          <m:r>
                            <a:rPr lang="es-ES" b="0" i="1" smtClean="0">
                              <a:latin typeface="Cambria Math"/>
                            </a:rPr>
                            <m:t>2</m:t>
                          </m:r>
                        </m:sub>
                      </m:sSub>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𝑁𝑎</m:t>
                          </m:r>
                        </m:e>
                        <m:sub>
                          <m:r>
                            <a:rPr lang="es-ES" b="0" i="1" smtClean="0">
                              <a:latin typeface="Cambria Math"/>
                            </a:rPr>
                            <m:t>2</m:t>
                          </m:r>
                        </m:sub>
                      </m:sSub>
                      <m:r>
                        <a:rPr lang="es-ES" b="0" i="1" smtClean="0">
                          <a:latin typeface="Cambria Math"/>
                        </a:rPr>
                        <m:t>𝐶</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3</m:t>
                          </m:r>
                        </m:sub>
                      </m:sSub>
                      <m:r>
                        <a:rPr lang="es-ES" b="0" i="1" smtClean="0">
                          <a:latin typeface="Cambria Math"/>
                          <a:ea typeface="Cambria Math"/>
                        </a:rPr>
                        <m:t>→</m:t>
                      </m:r>
                      <m:r>
                        <a:rPr lang="es-ES" b="0" i="1" smtClean="0">
                          <a:latin typeface="Cambria Math"/>
                          <a:ea typeface="Cambria Math"/>
                        </a:rPr>
                        <m:t>𝐶𝑎𝐶</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𝑂</m:t>
                          </m:r>
                        </m:e>
                        <m:sub>
                          <m:r>
                            <a:rPr lang="es-ES" b="0" i="1" smtClean="0">
                              <a:latin typeface="Cambria Math"/>
                              <a:ea typeface="Cambria Math"/>
                            </a:rPr>
                            <m:t>3</m:t>
                          </m:r>
                        </m:sub>
                      </m:sSub>
                      <m:r>
                        <a:rPr lang="es-ES" b="0" i="1" smtClean="0">
                          <a:latin typeface="Cambria Math"/>
                          <a:ea typeface="Cambria Math"/>
                        </a:rPr>
                        <m:t>+2 </m:t>
                      </m:r>
                      <m:r>
                        <a:rPr lang="es-ES" b="0" i="1" smtClean="0">
                          <a:latin typeface="Cambria Math"/>
                          <a:ea typeface="Cambria Math"/>
                        </a:rPr>
                        <m:t>𝑁𝑎𝐶𝑙</m:t>
                      </m:r>
                    </m:oMath>
                  </m:oMathPara>
                </a14:m>
                <a:endParaRPr lang="es-ES" dirty="0"/>
              </a:p>
            </p:txBody>
          </p:sp>
        </mc:Choice>
        <mc:Fallback xmlns="">
          <p:sp>
            <p:nvSpPr>
              <p:cNvPr id="315" name="314 CuadroTexto"/>
              <p:cNvSpPr txBox="1">
                <a:spLocks noRot="1" noChangeAspect="1" noMove="1" noResize="1" noEditPoints="1" noAdjustHandles="1" noChangeArrowheads="1" noChangeShapeType="1" noTextEdit="1"/>
              </p:cNvSpPr>
              <p:nvPr/>
            </p:nvSpPr>
            <p:spPr>
              <a:xfrm>
                <a:off x="2425700" y="5156200"/>
                <a:ext cx="4559300" cy="369332"/>
              </a:xfrm>
              <a:prstGeom prst="rect">
                <a:avLst/>
              </a:prstGeom>
              <a:blipFill rotWithShape="1">
                <a:blip r:embed="rId5"/>
                <a:stretch>
                  <a:fillRect b="-1667"/>
                </a:stretch>
              </a:blipFill>
            </p:spPr>
            <p:txBody>
              <a:bodyPr/>
              <a:lstStyle/>
              <a:p>
                <a:r>
                  <a:rPr lang="es-ES">
                    <a:noFill/>
                  </a:rPr>
                  <a:t> </a:t>
                </a:r>
              </a:p>
            </p:txBody>
          </p:sp>
        </mc:Fallback>
      </mc:AlternateContent>
      <p:sp>
        <p:nvSpPr>
          <p:cNvPr id="12" name="11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14"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14</a:t>
            </a:fld>
            <a:endParaRPr lang="es-ES" dirty="0">
              <a:solidFill>
                <a:schemeClr val="accent6">
                  <a:lumMod val="50000"/>
                </a:schemeClr>
              </a:solidFill>
              <a:latin typeface="+mj-lt"/>
            </a:endParaRPr>
          </a:p>
        </p:txBody>
      </p:sp>
      <p:sp>
        <p:nvSpPr>
          <p:cNvPr id="15" name="14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3012259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11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rPr>
              <a:t>2</a:t>
            </a:r>
            <a:r>
              <a:rPr lang="es-ES" b="1" dirty="0" smtClean="0">
                <a:solidFill>
                  <a:srgbClr val="C00000"/>
                </a:solidFill>
              </a:rPr>
              <a:t> Clasificación de las reacciones químicas</a:t>
            </a:r>
            <a:endParaRPr lang="es-ES" b="1" dirty="0">
              <a:solidFill>
                <a:srgbClr val="C00000"/>
              </a:solidFill>
            </a:endParaRPr>
          </a:p>
        </p:txBody>
      </p:sp>
      <p:sp>
        <p:nvSpPr>
          <p:cNvPr id="14"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15</a:t>
            </a:fld>
            <a:endParaRPr lang="es-ES" dirty="0">
              <a:solidFill>
                <a:srgbClr val="F79646">
                  <a:lumMod val="50000"/>
                </a:srgbClr>
              </a:solidFill>
            </a:endParaRPr>
          </a:p>
        </p:txBody>
      </p:sp>
      <p:sp>
        <p:nvSpPr>
          <p:cNvPr id="15" name="14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VII. LAS TRANSFORMACIONES QUÍMICAS</a:t>
            </a:r>
            <a:endParaRPr lang="es-ES" b="1" dirty="0">
              <a:solidFill>
                <a:srgbClr val="4F81BD">
                  <a:lumMod val="75000"/>
                </a:srgbClr>
              </a:solidFill>
            </a:endParaRPr>
          </a:p>
        </p:txBody>
      </p:sp>
      <p:sp>
        <p:nvSpPr>
          <p:cNvPr id="17" name="16 CuadroTexto"/>
          <p:cNvSpPr txBox="1"/>
          <p:nvPr/>
        </p:nvSpPr>
        <p:spPr>
          <a:xfrm>
            <a:off x="457200" y="1003300"/>
            <a:ext cx="174919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10</a:t>
            </a:r>
            <a:endParaRPr lang="es-ES" b="1" dirty="0">
              <a:solidFill>
                <a:schemeClr val="bg1"/>
              </a:solidFill>
            </a:endParaRPr>
          </a:p>
        </p:txBody>
      </p:sp>
      <p:sp>
        <p:nvSpPr>
          <p:cNvPr id="18" name="17 CuadroTexto"/>
          <p:cNvSpPr txBox="1"/>
          <p:nvPr/>
        </p:nvSpPr>
        <p:spPr>
          <a:xfrm>
            <a:off x="381000" y="1460500"/>
            <a:ext cx="8216900" cy="1477328"/>
          </a:xfrm>
          <a:prstGeom prst="rect">
            <a:avLst/>
          </a:prstGeom>
          <a:noFill/>
        </p:spPr>
        <p:txBody>
          <a:bodyPr wrap="square" rtlCol="0">
            <a:spAutoFit/>
          </a:bodyPr>
          <a:lstStyle/>
          <a:p>
            <a:pPr algn="just"/>
            <a:r>
              <a:rPr lang="es-ES" dirty="0" smtClean="0"/>
              <a:t>¿A qué tipo de transformación pertenecen las siguientes reacciones?</a:t>
            </a:r>
          </a:p>
          <a:p>
            <a:pPr marL="342900" indent="-342900" algn="just">
              <a:buAutoNum type="alphaLcParenR"/>
            </a:pPr>
            <a:r>
              <a:rPr lang="es-ES" dirty="0" smtClean="0"/>
              <a:t>4 HCl + O</a:t>
            </a:r>
            <a:r>
              <a:rPr lang="es-ES" baseline="-25000" dirty="0" smtClean="0"/>
              <a:t>2</a:t>
            </a:r>
            <a:r>
              <a:rPr lang="es-ES" dirty="0" smtClean="0"/>
              <a:t> </a:t>
            </a:r>
            <a:r>
              <a:rPr lang="es-ES" dirty="0" smtClean="0">
                <a:sym typeface="Symbol"/>
              </a:rPr>
              <a:t> 2 H</a:t>
            </a:r>
            <a:r>
              <a:rPr lang="es-ES" baseline="-25000" dirty="0" smtClean="0">
                <a:sym typeface="Symbol"/>
              </a:rPr>
              <a:t>2</a:t>
            </a:r>
            <a:r>
              <a:rPr lang="es-ES" dirty="0" smtClean="0">
                <a:sym typeface="Symbol"/>
              </a:rPr>
              <a:t>O + 2 Cl</a:t>
            </a:r>
            <a:r>
              <a:rPr lang="es-ES" baseline="-25000" dirty="0" smtClean="0">
                <a:sym typeface="Symbol"/>
              </a:rPr>
              <a:t>2</a:t>
            </a:r>
          </a:p>
          <a:p>
            <a:pPr marL="342900" indent="-342900" algn="just">
              <a:buAutoNum type="alphaLcParenR"/>
            </a:pPr>
            <a:r>
              <a:rPr lang="es-ES" dirty="0" smtClean="0">
                <a:sym typeface="Symbol"/>
              </a:rPr>
              <a:t>2 Ba + O</a:t>
            </a:r>
            <a:r>
              <a:rPr lang="es-ES" baseline="-25000" dirty="0" smtClean="0">
                <a:sym typeface="Symbol"/>
              </a:rPr>
              <a:t>2</a:t>
            </a:r>
            <a:r>
              <a:rPr lang="es-ES" dirty="0" smtClean="0">
                <a:sym typeface="Symbol"/>
              </a:rPr>
              <a:t>  2 BaO</a:t>
            </a:r>
          </a:p>
          <a:p>
            <a:pPr marL="342900" indent="-342900" algn="just">
              <a:buAutoNum type="alphaLcParenR"/>
            </a:pPr>
            <a:r>
              <a:rPr lang="es-ES" dirty="0" smtClean="0">
                <a:sym typeface="Symbol"/>
              </a:rPr>
              <a:t>2 </a:t>
            </a:r>
            <a:r>
              <a:rPr lang="es-ES" dirty="0" err="1" smtClean="0">
                <a:sym typeface="Symbol"/>
              </a:rPr>
              <a:t>HgO</a:t>
            </a:r>
            <a:r>
              <a:rPr lang="es-ES" dirty="0">
                <a:sym typeface="Symbol"/>
              </a:rPr>
              <a:t>  2 Hg + </a:t>
            </a:r>
            <a:r>
              <a:rPr lang="es-ES" dirty="0" smtClean="0">
                <a:sym typeface="Symbol"/>
              </a:rPr>
              <a:t>O</a:t>
            </a:r>
            <a:r>
              <a:rPr lang="es-ES" baseline="-25000" dirty="0" smtClean="0">
                <a:sym typeface="Symbol"/>
              </a:rPr>
              <a:t>2</a:t>
            </a:r>
          </a:p>
          <a:p>
            <a:pPr marL="342900" indent="-342900" algn="just">
              <a:buAutoNum type="alphaLcParenR"/>
            </a:pPr>
            <a:r>
              <a:rPr lang="es-ES" dirty="0">
                <a:sym typeface="Symbol"/>
              </a:rPr>
              <a:t>Cu(NO</a:t>
            </a:r>
            <a:r>
              <a:rPr lang="es-ES" baseline="-25000" dirty="0">
                <a:sym typeface="Symbol"/>
              </a:rPr>
              <a:t>3</a:t>
            </a:r>
            <a:r>
              <a:rPr lang="es-ES" dirty="0">
                <a:sym typeface="Symbol"/>
              </a:rPr>
              <a:t>)</a:t>
            </a:r>
            <a:r>
              <a:rPr lang="es-ES" baseline="-25000" dirty="0">
                <a:sym typeface="Symbol"/>
              </a:rPr>
              <a:t>2</a:t>
            </a:r>
            <a:r>
              <a:rPr lang="es-ES" dirty="0">
                <a:sym typeface="Symbol"/>
              </a:rPr>
              <a:t> </a:t>
            </a:r>
            <a:r>
              <a:rPr lang="es-ES" dirty="0" smtClean="0">
                <a:sym typeface="Symbol"/>
              </a:rPr>
              <a:t> CuO + 2 NO</a:t>
            </a:r>
            <a:r>
              <a:rPr lang="es-ES" baseline="-25000" dirty="0" smtClean="0">
                <a:sym typeface="Symbol"/>
              </a:rPr>
              <a:t>2</a:t>
            </a:r>
            <a:r>
              <a:rPr lang="es-ES" dirty="0" smtClean="0">
                <a:sym typeface="Symbol"/>
              </a:rPr>
              <a:t> + ½ O</a:t>
            </a:r>
            <a:r>
              <a:rPr lang="es-ES" baseline="-25000" dirty="0" smtClean="0">
                <a:sym typeface="Symbol"/>
              </a:rPr>
              <a:t>2</a:t>
            </a:r>
            <a:endParaRPr lang="es-ES" baseline="-25000" dirty="0"/>
          </a:p>
        </p:txBody>
      </p:sp>
    </p:spTree>
    <p:extLst>
      <p:ext uri="{BB962C8B-B14F-4D97-AF65-F5344CB8AC3E}">
        <p14:creationId xmlns:p14="http://schemas.microsoft.com/office/powerpoint/2010/main" val="6709106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81000" y="876300"/>
            <a:ext cx="57531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En función de la partícula transferida</a:t>
            </a:r>
            <a:endParaRPr lang="es-ES" b="1" dirty="0">
              <a:solidFill>
                <a:srgbClr val="00B050"/>
              </a:solidFill>
            </a:endParaRPr>
          </a:p>
        </p:txBody>
      </p:sp>
      <p:sp>
        <p:nvSpPr>
          <p:cNvPr id="6" name="5 CuadroTexto"/>
          <p:cNvSpPr txBox="1"/>
          <p:nvPr/>
        </p:nvSpPr>
        <p:spPr>
          <a:xfrm>
            <a:off x="381000" y="1358900"/>
            <a:ext cx="7721600" cy="369332"/>
          </a:xfrm>
          <a:prstGeom prst="rect">
            <a:avLst/>
          </a:prstGeom>
          <a:noFill/>
        </p:spPr>
        <p:txBody>
          <a:bodyPr wrap="square" rtlCol="0">
            <a:spAutoFit/>
          </a:bodyPr>
          <a:lstStyle/>
          <a:p>
            <a:r>
              <a:rPr lang="es-ES" b="1" dirty="0" smtClean="0">
                <a:solidFill>
                  <a:srgbClr val="C00000"/>
                </a:solidFill>
              </a:rPr>
              <a:t>Reacciones de transferencia de protones: ácido-base</a:t>
            </a:r>
            <a:endParaRPr lang="es-ES" b="1" dirty="0">
              <a:solidFill>
                <a:srgbClr val="C00000"/>
              </a:solidFill>
            </a:endParaRPr>
          </a:p>
        </p:txBody>
      </p:sp>
      <p:sp>
        <p:nvSpPr>
          <p:cNvPr id="8" name="7 CuadroTexto"/>
          <p:cNvSpPr txBox="1"/>
          <p:nvPr/>
        </p:nvSpPr>
        <p:spPr>
          <a:xfrm>
            <a:off x="431800" y="2476500"/>
            <a:ext cx="82423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b="1" dirty="0" smtClean="0">
                <a:solidFill>
                  <a:srgbClr val="FF0000"/>
                </a:solidFill>
                <a:effectLst>
                  <a:outerShdw blurRad="38100" dist="38100" dir="2700000" algn="tl">
                    <a:srgbClr val="000000">
                      <a:alpha val="43137"/>
                    </a:srgbClr>
                  </a:outerShdw>
                </a:effectLst>
                <a:sym typeface="Wingdings"/>
              </a:rPr>
              <a:t>Ácido</a:t>
            </a:r>
            <a:r>
              <a:rPr lang="es-ES" dirty="0" smtClean="0">
                <a:sym typeface="Wingdings"/>
              </a:rPr>
              <a:t> es toda sustancia que, en disolución acuosa, se disocia liberando iones H</a:t>
            </a:r>
            <a:r>
              <a:rPr lang="es-ES" baseline="30000" dirty="0" smtClean="0">
                <a:sym typeface="Wingdings"/>
              </a:rPr>
              <a:t>+</a:t>
            </a:r>
            <a:r>
              <a:rPr lang="es-ES" dirty="0" smtClean="0">
                <a:sym typeface="Wingdings"/>
              </a:rPr>
              <a:t>. </a:t>
            </a:r>
            <a:endParaRPr lang="es-ES" dirty="0"/>
          </a:p>
        </p:txBody>
      </p:sp>
      <p:sp>
        <p:nvSpPr>
          <p:cNvPr id="271" name="270 CuadroTexto"/>
          <p:cNvSpPr txBox="1"/>
          <p:nvPr/>
        </p:nvSpPr>
        <p:spPr>
          <a:xfrm>
            <a:off x="457200" y="3797300"/>
            <a:ext cx="81915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ctr"/>
            <a:r>
              <a:rPr lang="es-ES" b="1" dirty="0" smtClean="0">
                <a:solidFill>
                  <a:srgbClr val="FF0000"/>
                </a:solidFill>
                <a:effectLst>
                  <a:outerShdw blurRad="38100" dist="38100" dir="2700000" algn="tl">
                    <a:srgbClr val="000000">
                      <a:alpha val="43137"/>
                    </a:srgbClr>
                  </a:outerShdw>
                </a:effectLst>
                <a:sym typeface="Wingdings"/>
              </a:rPr>
              <a:t>Base</a:t>
            </a:r>
            <a:r>
              <a:rPr lang="es-ES" dirty="0" smtClean="0">
                <a:sym typeface="Wingdings"/>
              </a:rPr>
              <a:t> es toda aquella sustancia que, en disolución acuosa, se disocia liberando </a:t>
            </a:r>
            <a:r>
              <a:rPr lang="es-ES" dirty="0">
                <a:sym typeface="Wingdings"/>
              </a:rPr>
              <a:t>iones </a:t>
            </a:r>
            <a:r>
              <a:rPr lang="es-ES" dirty="0" smtClean="0">
                <a:sym typeface="Wingdings"/>
              </a:rPr>
              <a:t>OH</a:t>
            </a:r>
            <a:r>
              <a:rPr lang="es-ES" baseline="30000" dirty="0" smtClean="0">
                <a:sym typeface="Wingdings"/>
              </a:rPr>
              <a:t>–</a:t>
            </a:r>
            <a:r>
              <a:rPr lang="es-ES" dirty="0" smtClean="0">
                <a:sym typeface="Wingdings"/>
              </a:rPr>
              <a:t>. </a:t>
            </a:r>
            <a:endParaRPr lang="es-ES" dirty="0"/>
          </a:p>
        </p:txBody>
      </p:sp>
      <mc:AlternateContent xmlns:mc="http://schemas.openxmlformats.org/markup-compatibility/2006" xmlns:a14="http://schemas.microsoft.com/office/drawing/2010/main">
        <mc:Choice Requires="a14">
          <p:sp>
            <p:nvSpPr>
              <p:cNvPr id="282" name="281 CuadroTexto"/>
              <p:cNvSpPr txBox="1"/>
              <p:nvPr/>
            </p:nvSpPr>
            <p:spPr>
              <a:xfrm>
                <a:off x="1879600" y="3276600"/>
                <a:ext cx="24765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𝐻𝐶𝑙</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𝐻</m:t>
                          </m:r>
                        </m:e>
                        <m:sup>
                          <m:r>
                            <a:rPr lang="es-ES" b="0" i="1" smtClean="0">
                              <a:latin typeface="Cambria Math"/>
                              <a:ea typeface="Cambria Math"/>
                            </a:rPr>
                            <m:t>+</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𝐶𝑙</m:t>
                          </m:r>
                        </m:e>
                        <m:sup>
                          <m:r>
                            <a:rPr lang="es-ES" b="0" i="1" smtClean="0">
                              <a:latin typeface="Cambria Math"/>
                              <a:ea typeface="Cambria Math"/>
                            </a:rPr>
                            <m:t>−</m:t>
                          </m:r>
                        </m:sup>
                      </m:sSup>
                    </m:oMath>
                  </m:oMathPara>
                </a14:m>
                <a:endParaRPr lang="es-ES" dirty="0"/>
              </a:p>
            </p:txBody>
          </p:sp>
        </mc:Choice>
        <mc:Fallback xmlns="">
          <p:sp>
            <p:nvSpPr>
              <p:cNvPr id="282" name="281 CuadroTexto"/>
              <p:cNvSpPr txBox="1">
                <a:spLocks noRot="1" noChangeAspect="1" noMove="1" noResize="1" noEditPoints="1" noAdjustHandles="1" noChangeArrowheads="1" noChangeShapeType="1" noTextEdit="1"/>
              </p:cNvSpPr>
              <p:nvPr/>
            </p:nvSpPr>
            <p:spPr>
              <a:xfrm>
                <a:off x="1879600" y="3276600"/>
                <a:ext cx="2476500" cy="369332"/>
              </a:xfrm>
              <a:prstGeom prst="rect">
                <a:avLst/>
              </a:prstGeom>
              <a:blipFill rotWithShape="1">
                <a:blip r:embed="rId3"/>
                <a:stretch>
                  <a:fillRect/>
                </a:stretch>
              </a:blipFill>
            </p:spPr>
            <p:txBody>
              <a:bodyPr/>
              <a:lstStyle/>
              <a:p>
                <a:r>
                  <a:rPr lang="es-ES">
                    <a:noFill/>
                  </a:rPr>
                  <a:t> </a:t>
                </a:r>
              </a:p>
            </p:txBody>
          </p:sp>
        </mc:Fallback>
      </mc:AlternateContent>
      <p:sp>
        <p:nvSpPr>
          <p:cNvPr id="2" name="1 CuadroTexto"/>
          <p:cNvSpPr txBox="1"/>
          <p:nvPr/>
        </p:nvSpPr>
        <p:spPr>
          <a:xfrm>
            <a:off x="368300" y="1828800"/>
            <a:ext cx="7912100" cy="369332"/>
          </a:xfrm>
          <a:prstGeom prst="rect">
            <a:avLst/>
          </a:prstGeom>
          <a:noFill/>
        </p:spPr>
        <p:txBody>
          <a:bodyPr wrap="square" rtlCol="0">
            <a:spAutoFit/>
          </a:bodyPr>
          <a:lstStyle/>
          <a:p>
            <a:pPr marL="355600" indent="-355600"/>
            <a:r>
              <a:rPr lang="es-ES" dirty="0" smtClean="0">
                <a:sym typeface="Wingdings"/>
              </a:rPr>
              <a:t>	</a:t>
            </a:r>
            <a:r>
              <a:rPr lang="es-ES" dirty="0" smtClean="0"/>
              <a:t>Arrhenius propuso en 1883 las siguientes definiciones:</a:t>
            </a:r>
            <a:endParaRPr lang="es-ES" dirty="0"/>
          </a:p>
        </p:txBody>
      </p:sp>
      <mc:AlternateContent xmlns:mc="http://schemas.openxmlformats.org/markup-compatibility/2006" xmlns:a14="http://schemas.microsoft.com/office/drawing/2010/main">
        <mc:Choice Requires="a14">
          <p:sp>
            <p:nvSpPr>
              <p:cNvPr id="14" name="13 CuadroTexto"/>
              <p:cNvSpPr txBox="1"/>
              <p:nvPr/>
            </p:nvSpPr>
            <p:spPr>
              <a:xfrm>
                <a:off x="4902200" y="3238500"/>
                <a:ext cx="2476500" cy="3877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r>
                        <a:rPr lang="es-ES" b="0" i="1" smtClean="0">
                          <a:latin typeface="Cambria Math"/>
                        </a:rPr>
                        <m:t>𝑆</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4</m:t>
                          </m:r>
                        </m:sub>
                      </m:sSub>
                      <m:r>
                        <a:rPr lang="es-ES" b="0" i="1" smtClean="0">
                          <a:latin typeface="Cambria Math"/>
                          <a:ea typeface="Cambria Math"/>
                        </a:rPr>
                        <m:t>→2</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𝐻</m:t>
                          </m:r>
                        </m:e>
                        <m:sup>
                          <m:r>
                            <a:rPr lang="es-ES" b="0" i="1" smtClean="0">
                              <a:latin typeface="Cambria Math"/>
                              <a:ea typeface="Cambria Math"/>
                            </a:rPr>
                            <m:t>+</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sSub>
                            <m:sSubPr>
                              <m:ctrlPr>
                                <a:rPr lang="es-ES" b="0" i="1" smtClean="0">
                                  <a:latin typeface="Cambria Math" panose="02040503050406030204" pitchFamily="18" charset="0"/>
                                  <a:ea typeface="Cambria Math"/>
                                </a:rPr>
                              </m:ctrlPr>
                            </m:sSubPr>
                            <m:e>
                              <m:r>
                                <a:rPr lang="es-ES" b="0" i="1" smtClean="0">
                                  <a:latin typeface="Cambria Math"/>
                                  <a:ea typeface="Cambria Math"/>
                                </a:rPr>
                                <m:t>𝑆𝑂</m:t>
                              </m:r>
                            </m:e>
                            <m:sub>
                              <m:r>
                                <a:rPr lang="es-ES" b="0" i="1" smtClean="0">
                                  <a:latin typeface="Cambria Math"/>
                                  <a:ea typeface="Cambria Math"/>
                                </a:rPr>
                                <m:t>4</m:t>
                              </m:r>
                            </m:sub>
                          </m:sSub>
                        </m:e>
                        <m:sup>
                          <m:r>
                            <a:rPr lang="es-ES" b="0" i="1" smtClean="0">
                              <a:latin typeface="Cambria Math"/>
                              <a:ea typeface="Cambria Math"/>
                            </a:rPr>
                            <m:t>2−</m:t>
                          </m:r>
                        </m:sup>
                      </m:sSup>
                    </m:oMath>
                  </m:oMathPara>
                </a14:m>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4902200" y="3238500"/>
                <a:ext cx="2476500" cy="387798"/>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1752600" y="4622800"/>
                <a:ext cx="24765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𝑁𝑎𝑂𝐻</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𝑁𝑎</m:t>
                          </m:r>
                        </m:e>
                        <m:sup>
                          <m:r>
                            <a:rPr lang="es-ES" b="0" i="1" smtClean="0">
                              <a:latin typeface="Cambria Math"/>
                              <a:ea typeface="Cambria Math"/>
                            </a:rPr>
                            <m:t>+</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𝑂𝐻</m:t>
                          </m:r>
                        </m:e>
                        <m:sup>
                          <m:r>
                            <a:rPr lang="es-ES" b="0" i="1" smtClean="0">
                              <a:latin typeface="Cambria Math"/>
                              <a:ea typeface="Cambria Math"/>
                            </a:rPr>
                            <m:t>−</m:t>
                          </m:r>
                        </m:sup>
                      </m:sSup>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1752600" y="4622800"/>
                <a:ext cx="2476500" cy="369332"/>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15 CuadroTexto"/>
              <p:cNvSpPr txBox="1"/>
              <p:nvPr/>
            </p:nvSpPr>
            <p:spPr>
              <a:xfrm>
                <a:off x="4673600" y="4622800"/>
                <a:ext cx="33401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𝐶𝑎</m:t>
                      </m:r>
                      <m:sSub>
                        <m:sSubPr>
                          <m:ctrlPr>
                            <a:rPr lang="es-ES" b="0" i="1" smtClean="0">
                              <a:latin typeface="Cambria Math" panose="02040503050406030204" pitchFamily="18" charset="0"/>
                            </a:rPr>
                          </m:ctrlPr>
                        </m:sSubPr>
                        <m:e>
                          <m:r>
                            <a:rPr lang="es-ES" b="0" i="1" smtClean="0">
                              <a:latin typeface="Cambria Math"/>
                            </a:rPr>
                            <m:t>(</m:t>
                          </m:r>
                          <m:r>
                            <a:rPr lang="es-ES" b="0" i="1" smtClean="0">
                              <a:latin typeface="Cambria Math"/>
                            </a:rPr>
                            <m:t>𝑂𝐻</m:t>
                          </m:r>
                          <m:r>
                            <a:rPr lang="es-ES" b="0" i="1" smtClean="0">
                              <a:latin typeface="Cambria Math"/>
                            </a:rPr>
                            <m:t>)</m:t>
                          </m:r>
                        </m:e>
                        <m:sub>
                          <m:r>
                            <a:rPr lang="es-ES" b="0" i="1" smtClean="0">
                              <a:latin typeface="Cambria Math"/>
                            </a:rPr>
                            <m:t>2</m:t>
                          </m:r>
                        </m:sub>
                      </m:sSub>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𝐶𝑎</m:t>
                          </m:r>
                        </m:e>
                        <m:sup>
                          <m:r>
                            <a:rPr lang="es-ES" b="0" i="1" smtClean="0">
                              <a:latin typeface="Cambria Math"/>
                              <a:ea typeface="Cambria Math"/>
                            </a:rPr>
                            <m:t>2+</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2 </m:t>
                          </m:r>
                          <m:r>
                            <a:rPr lang="es-ES" b="0" i="1" smtClean="0">
                              <a:latin typeface="Cambria Math"/>
                              <a:ea typeface="Cambria Math"/>
                            </a:rPr>
                            <m:t>𝑂𝐻</m:t>
                          </m:r>
                        </m:e>
                        <m:sup>
                          <m:r>
                            <a:rPr lang="es-ES" b="0" i="1" smtClean="0">
                              <a:latin typeface="Cambria Math"/>
                              <a:ea typeface="Cambria Math"/>
                            </a:rPr>
                            <m:t>−</m:t>
                          </m:r>
                        </m:sup>
                      </m:sSup>
                    </m:oMath>
                  </m:oMathPara>
                </a14:m>
                <a:endParaRPr lang="es-ES" dirty="0"/>
              </a:p>
            </p:txBody>
          </p:sp>
        </mc:Choice>
        <mc:Fallback xmlns="">
          <p:sp>
            <p:nvSpPr>
              <p:cNvPr id="16" name="15 CuadroTexto"/>
              <p:cNvSpPr txBox="1">
                <a:spLocks noRot="1" noChangeAspect="1" noMove="1" noResize="1" noEditPoints="1" noAdjustHandles="1" noChangeArrowheads="1" noChangeShapeType="1" noTextEdit="1"/>
              </p:cNvSpPr>
              <p:nvPr/>
            </p:nvSpPr>
            <p:spPr>
              <a:xfrm>
                <a:off x="4673600" y="4622800"/>
                <a:ext cx="3340100" cy="369332"/>
              </a:xfrm>
              <a:prstGeom prst="rect">
                <a:avLst/>
              </a:prstGeom>
              <a:blipFill rotWithShape="1">
                <a:blip r:embed="rId6"/>
                <a:stretch>
                  <a:fillRect b="-13115"/>
                </a:stretch>
              </a:blipFill>
            </p:spPr>
            <p:txBody>
              <a:bodyPr/>
              <a:lstStyle/>
              <a:p>
                <a:r>
                  <a:rPr lang="es-ES">
                    <a:noFill/>
                  </a:rPr>
                  <a:t> </a:t>
                </a:r>
              </a:p>
            </p:txBody>
          </p:sp>
        </mc:Fallback>
      </mc:AlternateContent>
      <p:grpSp>
        <p:nvGrpSpPr>
          <p:cNvPr id="20" name="19 Grupo"/>
          <p:cNvGrpSpPr/>
          <p:nvPr/>
        </p:nvGrpSpPr>
        <p:grpSpPr>
          <a:xfrm>
            <a:off x="552450" y="5137150"/>
            <a:ext cx="7905750" cy="1026299"/>
            <a:chOff x="657225" y="5232400"/>
            <a:chExt cx="7905750" cy="1026299"/>
          </a:xfrm>
        </p:grpSpPr>
        <p:sp>
          <p:nvSpPr>
            <p:cNvPr id="3" name="2 Rectángulo"/>
            <p:cNvSpPr/>
            <p:nvPr/>
          </p:nvSpPr>
          <p:spPr>
            <a:xfrm>
              <a:off x="800100" y="5232400"/>
              <a:ext cx="7560000" cy="540000"/>
            </a:xfrm>
            <a:prstGeom prst="rect">
              <a:avLst/>
            </a:prstGeom>
            <a:gradFill>
              <a:gsLst>
                <a:gs pos="0">
                  <a:srgbClr val="FF0000"/>
                </a:gs>
                <a:gs pos="67000">
                  <a:srgbClr val="0070C0"/>
                </a:gs>
                <a:gs pos="47531">
                  <a:srgbClr val="92D050"/>
                </a:gs>
                <a:gs pos="36000">
                  <a:srgbClr val="FFFF00"/>
                </a:gs>
                <a:gs pos="100000">
                  <a:srgbClr val="7030A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2" name="11 Conector recto"/>
            <p:cNvCxnSpPr/>
            <p:nvPr/>
          </p:nvCxnSpPr>
          <p:spPr>
            <a:xfrm>
              <a:off x="812800" y="5765800"/>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a:off x="8362950" y="5759450"/>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22 Conector recto"/>
            <p:cNvCxnSpPr/>
            <p:nvPr/>
          </p:nvCxnSpPr>
          <p:spPr>
            <a:xfrm>
              <a:off x="4578350" y="576262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a:off x="1336675"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a:off x="1882775" y="577532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2393950"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a:off x="2946400"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27 Conector recto"/>
            <p:cNvCxnSpPr/>
            <p:nvPr/>
          </p:nvCxnSpPr>
          <p:spPr>
            <a:xfrm>
              <a:off x="3508375"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a:off x="4022725"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29 Conector recto"/>
            <p:cNvCxnSpPr/>
            <p:nvPr/>
          </p:nvCxnSpPr>
          <p:spPr>
            <a:xfrm>
              <a:off x="5137150" y="5759450"/>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a:off x="5651500" y="5759450"/>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a:off x="6203950" y="5759450"/>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a:off x="6727825"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33 Conector recto"/>
            <p:cNvCxnSpPr/>
            <p:nvPr/>
          </p:nvCxnSpPr>
          <p:spPr>
            <a:xfrm>
              <a:off x="7299325"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34 Conector recto"/>
            <p:cNvCxnSpPr/>
            <p:nvPr/>
          </p:nvCxnSpPr>
          <p:spPr>
            <a:xfrm>
              <a:off x="7842250" y="5768975"/>
              <a:ext cx="0" cy="2032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657225" y="5962650"/>
              <a:ext cx="285750" cy="276999"/>
            </a:xfrm>
            <a:prstGeom prst="rect">
              <a:avLst/>
            </a:prstGeom>
            <a:noFill/>
          </p:spPr>
          <p:txBody>
            <a:bodyPr wrap="square" rtlCol="0">
              <a:spAutoFit/>
            </a:bodyPr>
            <a:lstStyle/>
            <a:p>
              <a:r>
                <a:rPr lang="es-ES" sz="1200" dirty="0" smtClean="0"/>
                <a:t>0</a:t>
              </a:r>
              <a:endParaRPr lang="es-ES" sz="1200" dirty="0"/>
            </a:p>
          </p:txBody>
        </p:sp>
        <p:sp>
          <p:nvSpPr>
            <p:cNvPr id="37" name="36 CuadroTexto"/>
            <p:cNvSpPr txBox="1"/>
            <p:nvPr/>
          </p:nvSpPr>
          <p:spPr>
            <a:xfrm>
              <a:off x="1190625" y="5972175"/>
              <a:ext cx="285750" cy="276999"/>
            </a:xfrm>
            <a:prstGeom prst="rect">
              <a:avLst/>
            </a:prstGeom>
            <a:noFill/>
          </p:spPr>
          <p:txBody>
            <a:bodyPr wrap="square" rtlCol="0">
              <a:spAutoFit/>
            </a:bodyPr>
            <a:lstStyle/>
            <a:p>
              <a:r>
                <a:rPr lang="es-ES" sz="1200" dirty="0"/>
                <a:t>1</a:t>
              </a:r>
            </a:p>
          </p:txBody>
        </p:sp>
        <p:sp>
          <p:nvSpPr>
            <p:cNvPr id="38" name="37 CuadroTexto"/>
            <p:cNvSpPr txBox="1"/>
            <p:nvPr/>
          </p:nvSpPr>
          <p:spPr>
            <a:xfrm>
              <a:off x="1743075" y="5981700"/>
              <a:ext cx="285750" cy="276999"/>
            </a:xfrm>
            <a:prstGeom prst="rect">
              <a:avLst/>
            </a:prstGeom>
            <a:noFill/>
          </p:spPr>
          <p:txBody>
            <a:bodyPr wrap="square" rtlCol="0">
              <a:spAutoFit/>
            </a:bodyPr>
            <a:lstStyle/>
            <a:p>
              <a:r>
                <a:rPr lang="es-ES" sz="1200" dirty="0"/>
                <a:t>2</a:t>
              </a:r>
            </a:p>
          </p:txBody>
        </p:sp>
        <p:sp>
          <p:nvSpPr>
            <p:cNvPr id="39" name="38 CuadroTexto"/>
            <p:cNvSpPr txBox="1"/>
            <p:nvPr/>
          </p:nvSpPr>
          <p:spPr>
            <a:xfrm>
              <a:off x="2247900" y="5972175"/>
              <a:ext cx="285750" cy="276999"/>
            </a:xfrm>
            <a:prstGeom prst="rect">
              <a:avLst/>
            </a:prstGeom>
            <a:noFill/>
          </p:spPr>
          <p:txBody>
            <a:bodyPr wrap="square" rtlCol="0">
              <a:spAutoFit/>
            </a:bodyPr>
            <a:lstStyle/>
            <a:p>
              <a:r>
                <a:rPr lang="es-ES" sz="1200" dirty="0"/>
                <a:t>3</a:t>
              </a:r>
            </a:p>
          </p:txBody>
        </p:sp>
        <p:sp>
          <p:nvSpPr>
            <p:cNvPr id="40" name="39 CuadroTexto"/>
            <p:cNvSpPr txBox="1"/>
            <p:nvPr/>
          </p:nvSpPr>
          <p:spPr>
            <a:xfrm>
              <a:off x="2790825" y="5972175"/>
              <a:ext cx="285750" cy="276999"/>
            </a:xfrm>
            <a:prstGeom prst="rect">
              <a:avLst/>
            </a:prstGeom>
            <a:noFill/>
          </p:spPr>
          <p:txBody>
            <a:bodyPr wrap="square" rtlCol="0">
              <a:spAutoFit/>
            </a:bodyPr>
            <a:lstStyle/>
            <a:p>
              <a:r>
                <a:rPr lang="es-ES" sz="1200" dirty="0"/>
                <a:t>4</a:t>
              </a:r>
            </a:p>
          </p:txBody>
        </p:sp>
        <p:sp>
          <p:nvSpPr>
            <p:cNvPr id="41" name="40 CuadroTexto"/>
            <p:cNvSpPr txBox="1"/>
            <p:nvPr/>
          </p:nvSpPr>
          <p:spPr>
            <a:xfrm>
              <a:off x="3371850" y="5972175"/>
              <a:ext cx="285750" cy="276999"/>
            </a:xfrm>
            <a:prstGeom prst="rect">
              <a:avLst/>
            </a:prstGeom>
            <a:noFill/>
          </p:spPr>
          <p:txBody>
            <a:bodyPr wrap="square" rtlCol="0">
              <a:spAutoFit/>
            </a:bodyPr>
            <a:lstStyle/>
            <a:p>
              <a:r>
                <a:rPr lang="es-ES" sz="1200" dirty="0"/>
                <a:t>5</a:t>
              </a:r>
            </a:p>
          </p:txBody>
        </p:sp>
        <p:sp>
          <p:nvSpPr>
            <p:cNvPr id="42" name="41 CuadroTexto"/>
            <p:cNvSpPr txBox="1"/>
            <p:nvPr/>
          </p:nvSpPr>
          <p:spPr>
            <a:xfrm>
              <a:off x="3876675" y="5972175"/>
              <a:ext cx="285750" cy="276999"/>
            </a:xfrm>
            <a:prstGeom prst="rect">
              <a:avLst/>
            </a:prstGeom>
            <a:noFill/>
          </p:spPr>
          <p:txBody>
            <a:bodyPr wrap="square" rtlCol="0">
              <a:spAutoFit/>
            </a:bodyPr>
            <a:lstStyle/>
            <a:p>
              <a:r>
                <a:rPr lang="es-ES" sz="1200" dirty="0"/>
                <a:t>6</a:t>
              </a:r>
            </a:p>
          </p:txBody>
        </p:sp>
        <p:sp>
          <p:nvSpPr>
            <p:cNvPr id="43" name="42 CuadroTexto"/>
            <p:cNvSpPr txBox="1"/>
            <p:nvPr/>
          </p:nvSpPr>
          <p:spPr>
            <a:xfrm>
              <a:off x="4448175" y="5953125"/>
              <a:ext cx="285750" cy="276999"/>
            </a:xfrm>
            <a:prstGeom prst="rect">
              <a:avLst/>
            </a:prstGeom>
            <a:noFill/>
          </p:spPr>
          <p:txBody>
            <a:bodyPr wrap="square" rtlCol="0">
              <a:spAutoFit/>
            </a:bodyPr>
            <a:lstStyle/>
            <a:p>
              <a:r>
                <a:rPr lang="es-ES" sz="1200" dirty="0"/>
                <a:t>7</a:t>
              </a:r>
            </a:p>
          </p:txBody>
        </p:sp>
        <p:sp>
          <p:nvSpPr>
            <p:cNvPr id="44" name="43 CuadroTexto"/>
            <p:cNvSpPr txBox="1"/>
            <p:nvPr/>
          </p:nvSpPr>
          <p:spPr>
            <a:xfrm>
              <a:off x="4991100" y="5943600"/>
              <a:ext cx="285750" cy="276999"/>
            </a:xfrm>
            <a:prstGeom prst="rect">
              <a:avLst/>
            </a:prstGeom>
            <a:noFill/>
          </p:spPr>
          <p:txBody>
            <a:bodyPr wrap="square" rtlCol="0">
              <a:spAutoFit/>
            </a:bodyPr>
            <a:lstStyle/>
            <a:p>
              <a:r>
                <a:rPr lang="es-ES" sz="1200" dirty="0"/>
                <a:t>8</a:t>
              </a:r>
            </a:p>
          </p:txBody>
        </p:sp>
        <p:sp>
          <p:nvSpPr>
            <p:cNvPr id="45" name="44 CuadroTexto"/>
            <p:cNvSpPr txBox="1"/>
            <p:nvPr/>
          </p:nvSpPr>
          <p:spPr>
            <a:xfrm>
              <a:off x="5505450" y="5943600"/>
              <a:ext cx="285750" cy="276999"/>
            </a:xfrm>
            <a:prstGeom prst="rect">
              <a:avLst/>
            </a:prstGeom>
            <a:noFill/>
          </p:spPr>
          <p:txBody>
            <a:bodyPr wrap="square" rtlCol="0">
              <a:spAutoFit/>
            </a:bodyPr>
            <a:lstStyle/>
            <a:p>
              <a:r>
                <a:rPr lang="es-ES" sz="1200" dirty="0"/>
                <a:t>9</a:t>
              </a:r>
            </a:p>
          </p:txBody>
        </p:sp>
        <p:sp>
          <p:nvSpPr>
            <p:cNvPr id="46" name="45 CuadroTexto"/>
            <p:cNvSpPr txBox="1"/>
            <p:nvPr/>
          </p:nvSpPr>
          <p:spPr>
            <a:xfrm>
              <a:off x="6010274" y="5943600"/>
              <a:ext cx="409576" cy="276999"/>
            </a:xfrm>
            <a:prstGeom prst="rect">
              <a:avLst/>
            </a:prstGeom>
            <a:noFill/>
          </p:spPr>
          <p:txBody>
            <a:bodyPr wrap="square" rtlCol="0">
              <a:spAutoFit/>
            </a:bodyPr>
            <a:lstStyle/>
            <a:p>
              <a:r>
                <a:rPr lang="es-ES" sz="1200" dirty="0" smtClean="0"/>
                <a:t>10</a:t>
              </a:r>
              <a:endParaRPr lang="es-ES" sz="1200" dirty="0"/>
            </a:p>
          </p:txBody>
        </p:sp>
        <p:sp>
          <p:nvSpPr>
            <p:cNvPr id="47" name="46 CuadroTexto"/>
            <p:cNvSpPr txBox="1"/>
            <p:nvPr/>
          </p:nvSpPr>
          <p:spPr>
            <a:xfrm>
              <a:off x="6553200" y="5934075"/>
              <a:ext cx="438150" cy="276999"/>
            </a:xfrm>
            <a:prstGeom prst="rect">
              <a:avLst/>
            </a:prstGeom>
            <a:noFill/>
          </p:spPr>
          <p:txBody>
            <a:bodyPr wrap="square" rtlCol="0">
              <a:spAutoFit/>
            </a:bodyPr>
            <a:lstStyle/>
            <a:p>
              <a:r>
                <a:rPr lang="es-ES" sz="1200" dirty="0" smtClean="0"/>
                <a:t>11</a:t>
              </a:r>
              <a:endParaRPr lang="es-ES" sz="1200" dirty="0"/>
            </a:p>
          </p:txBody>
        </p:sp>
        <p:sp>
          <p:nvSpPr>
            <p:cNvPr id="48" name="47 CuadroTexto"/>
            <p:cNvSpPr txBox="1"/>
            <p:nvPr/>
          </p:nvSpPr>
          <p:spPr>
            <a:xfrm>
              <a:off x="7124700" y="5943600"/>
              <a:ext cx="400050" cy="276999"/>
            </a:xfrm>
            <a:prstGeom prst="rect">
              <a:avLst/>
            </a:prstGeom>
            <a:noFill/>
          </p:spPr>
          <p:txBody>
            <a:bodyPr wrap="square" rtlCol="0">
              <a:spAutoFit/>
            </a:bodyPr>
            <a:lstStyle/>
            <a:p>
              <a:r>
                <a:rPr lang="es-ES" sz="1200" dirty="0" smtClean="0"/>
                <a:t>12</a:t>
              </a:r>
              <a:endParaRPr lang="es-ES" sz="1200" dirty="0"/>
            </a:p>
          </p:txBody>
        </p:sp>
        <p:sp>
          <p:nvSpPr>
            <p:cNvPr id="49" name="48 CuadroTexto"/>
            <p:cNvSpPr txBox="1"/>
            <p:nvPr/>
          </p:nvSpPr>
          <p:spPr>
            <a:xfrm>
              <a:off x="7648575" y="5934075"/>
              <a:ext cx="390525" cy="276999"/>
            </a:xfrm>
            <a:prstGeom prst="rect">
              <a:avLst/>
            </a:prstGeom>
            <a:noFill/>
          </p:spPr>
          <p:txBody>
            <a:bodyPr wrap="square" rtlCol="0">
              <a:spAutoFit/>
            </a:bodyPr>
            <a:lstStyle/>
            <a:p>
              <a:r>
                <a:rPr lang="es-ES" sz="1200" dirty="0" smtClean="0"/>
                <a:t>13</a:t>
              </a:r>
              <a:endParaRPr lang="es-ES" sz="1200" dirty="0"/>
            </a:p>
          </p:txBody>
        </p:sp>
        <p:sp>
          <p:nvSpPr>
            <p:cNvPr id="50" name="49 CuadroTexto"/>
            <p:cNvSpPr txBox="1"/>
            <p:nvPr/>
          </p:nvSpPr>
          <p:spPr>
            <a:xfrm>
              <a:off x="8162925" y="5934075"/>
              <a:ext cx="400050" cy="276999"/>
            </a:xfrm>
            <a:prstGeom prst="rect">
              <a:avLst/>
            </a:prstGeom>
            <a:noFill/>
          </p:spPr>
          <p:txBody>
            <a:bodyPr wrap="square" rtlCol="0">
              <a:spAutoFit/>
            </a:bodyPr>
            <a:lstStyle/>
            <a:p>
              <a:r>
                <a:rPr lang="es-ES" sz="1200" dirty="0" smtClean="0"/>
                <a:t>14</a:t>
              </a:r>
              <a:endParaRPr lang="es-ES" sz="1200" dirty="0"/>
            </a:p>
          </p:txBody>
        </p:sp>
      </p:grpSp>
      <p:sp>
        <p:nvSpPr>
          <p:cNvPr id="257" name="256 Flecha derecha"/>
          <p:cNvSpPr/>
          <p:nvPr/>
        </p:nvSpPr>
        <p:spPr>
          <a:xfrm>
            <a:off x="4505325" y="6115051"/>
            <a:ext cx="3733800" cy="314324"/>
          </a:xfrm>
          <a:prstGeom prst="rightArrow">
            <a:avLst/>
          </a:prstGeom>
          <a:gradFill>
            <a:gsLst>
              <a:gs pos="67000">
                <a:srgbClr val="0070C0"/>
              </a:gs>
              <a:gs pos="0">
                <a:srgbClr val="92D050"/>
              </a:gs>
              <a:gs pos="100000">
                <a:srgbClr val="7030A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6" name="255 CuadroTexto"/>
          <p:cNvSpPr txBox="1"/>
          <p:nvPr/>
        </p:nvSpPr>
        <p:spPr>
          <a:xfrm>
            <a:off x="5629275" y="6105525"/>
            <a:ext cx="2099293" cy="307777"/>
          </a:xfrm>
          <a:prstGeom prst="rect">
            <a:avLst/>
          </a:prstGeom>
          <a:noFill/>
        </p:spPr>
        <p:txBody>
          <a:bodyPr wrap="none" rtlCol="0">
            <a:spAutoFit/>
          </a:bodyPr>
          <a:lstStyle/>
          <a:p>
            <a:r>
              <a:rPr lang="es-ES" sz="1400" dirty="0">
                <a:solidFill>
                  <a:schemeClr val="bg1"/>
                </a:solidFill>
              </a:rPr>
              <a:t>a</a:t>
            </a:r>
            <a:r>
              <a:rPr lang="es-ES" sz="1400" dirty="0" smtClean="0">
                <a:solidFill>
                  <a:schemeClr val="bg1"/>
                </a:solidFill>
              </a:rPr>
              <a:t>umenta carácter básico</a:t>
            </a:r>
            <a:endParaRPr lang="es-ES" sz="1400" dirty="0">
              <a:solidFill>
                <a:schemeClr val="bg1"/>
              </a:solidFill>
            </a:endParaRPr>
          </a:p>
        </p:txBody>
      </p:sp>
      <p:sp>
        <p:nvSpPr>
          <p:cNvPr id="56" name="55 Flecha derecha"/>
          <p:cNvSpPr/>
          <p:nvPr/>
        </p:nvSpPr>
        <p:spPr>
          <a:xfrm flipH="1">
            <a:off x="714375" y="6115051"/>
            <a:ext cx="3733800" cy="314324"/>
          </a:xfrm>
          <a:prstGeom prst="rightArrow">
            <a:avLst/>
          </a:prstGeom>
          <a:gradFill>
            <a:gsLst>
              <a:gs pos="99167">
                <a:srgbClr val="FF0000"/>
              </a:gs>
              <a:gs pos="31000">
                <a:srgbClr val="FFFF00"/>
              </a:gs>
              <a:gs pos="0">
                <a:srgbClr val="92D05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54 CuadroTexto"/>
          <p:cNvSpPr txBox="1"/>
          <p:nvPr/>
        </p:nvSpPr>
        <p:spPr>
          <a:xfrm>
            <a:off x="1438275" y="6105525"/>
            <a:ext cx="2017540" cy="307777"/>
          </a:xfrm>
          <a:prstGeom prst="rect">
            <a:avLst/>
          </a:prstGeom>
          <a:noFill/>
        </p:spPr>
        <p:txBody>
          <a:bodyPr wrap="none" rtlCol="0">
            <a:spAutoFit/>
          </a:bodyPr>
          <a:lstStyle/>
          <a:p>
            <a:r>
              <a:rPr lang="es-ES" sz="1400" dirty="0">
                <a:solidFill>
                  <a:srgbClr val="0070C0"/>
                </a:solidFill>
              </a:rPr>
              <a:t>a</a:t>
            </a:r>
            <a:r>
              <a:rPr lang="es-ES" sz="1400" dirty="0" smtClean="0">
                <a:solidFill>
                  <a:srgbClr val="0070C0"/>
                </a:solidFill>
              </a:rPr>
              <a:t>umenta carácter ácido</a:t>
            </a:r>
            <a:endParaRPr lang="es-ES" sz="1400" dirty="0">
              <a:solidFill>
                <a:srgbClr val="0070C0"/>
              </a:solidFill>
            </a:endParaRPr>
          </a:p>
        </p:txBody>
      </p:sp>
      <p:sp>
        <p:nvSpPr>
          <p:cNvPr id="57" name="56 CuadroTexto"/>
          <p:cNvSpPr txBox="1"/>
          <p:nvPr/>
        </p:nvSpPr>
        <p:spPr>
          <a:xfrm>
            <a:off x="4095750" y="6115050"/>
            <a:ext cx="683777" cy="307777"/>
          </a:xfrm>
          <a:prstGeom prst="rect">
            <a:avLst/>
          </a:prstGeom>
          <a:noFill/>
        </p:spPr>
        <p:txBody>
          <a:bodyPr wrap="none" rtlCol="0">
            <a:spAutoFit/>
          </a:bodyPr>
          <a:lstStyle/>
          <a:p>
            <a:r>
              <a:rPr lang="es-ES" sz="1400" dirty="0" smtClean="0"/>
              <a:t>neutro</a:t>
            </a:r>
            <a:endParaRPr lang="es-ES" sz="1400" dirty="0"/>
          </a:p>
        </p:txBody>
      </p:sp>
      <p:sp>
        <p:nvSpPr>
          <p:cNvPr id="51" name="50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5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16</a:t>
            </a:fld>
            <a:endParaRPr lang="es-ES" dirty="0">
              <a:solidFill>
                <a:schemeClr val="accent6">
                  <a:lumMod val="50000"/>
                </a:schemeClr>
              </a:solidFill>
              <a:latin typeface="+mj-lt"/>
            </a:endParaRPr>
          </a:p>
        </p:txBody>
      </p:sp>
      <p:sp>
        <p:nvSpPr>
          <p:cNvPr id="53" name="52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41644761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81000" y="876300"/>
            <a:ext cx="57531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En función de la partícula transferida</a:t>
            </a:r>
            <a:endParaRPr lang="es-ES" b="1" dirty="0">
              <a:solidFill>
                <a:srgbClr val="00B050"/>
              </a:solidFill>
            </a:endParaRPr>
          </a:p>
        </p:txBody>
      </p:sp>
      <p:sp>
        <p:nvSpPr>
          <p:cNvPr id="6" name="5 CuadroTexto"/>
          <p:cNvSpPr txBox="1"/>
          <p:nvPr/>
        </p:nvSpPr>
        <p:spPr>
          <a:xfrm>
            <a:off x="381000" y="1358900"/>
            <a:ext cx="7721600" cy="369332"/>
          </a:xfrm>
          <a:prstGeom prst="rect">
            <a:avLst/>
          </a:prstGeom>
          <a:noFill/>
        </p:spPr>
        <p:txBody>
          <a:bodyPr wrap="square" rtlCol="0">
            <a:spAutoFit/>
          </a:bodyPr>
          <a:lstStyle/>
          <a:p>
            <a:r>
              <a:rPr lang="es-ES" b="1" dirty="0" smtClean="0">
                <a:solidFill>
                  <a:srgbClr val="C00000"/>
                </a:solidFill>
              </a:rPr>
              <a:t>Reacciones de transferencia de protones: ácido-base</a:t>
            </a:r>
            <a:endParaRPr lang="es-ES" b="1" dirty="0">
              <a:solidFill>
                <a:srgbClr val="C00000"/>
              </a:solidFill>
            </a:endParaRPr>
          </a:p>
        </p:txBody>
      </p:sp>
      <p:sp>
        <p:nvSpPr>
          <p:cNvPr id="2" name="1 CuadroTexto"/>
          <p:cNvSpPr txBox="1"/>
          <p:nvPr/>
        </p:nvSpPr>
        <p:spPr>
          <a:xfrm>
            <a:off x="368300" y="1828800"/>
            <a:ext cx="8369300" cy="923330"/>
          </a:xfrm>
          <a:prstGeom prst="rect">
            <a:avLst/>
          </a:prstGeom>
          <a:noFill/>
        </p:spPr>
        <p:txBody>
          <a:bodyPr wrap="square" rtlCol="0">
            <a:spAutoFit/>
          </a:bodyPr>
          <a:lstStyle/>
          <a:p>
            <a:pPr marL="355600" indent="-355600" algn="just"/>
            <a:r>
              <a:rPr lang="es-ES" dirty="0" smtClean="0">
                <a:sym typeface="Wingdings"/>
              </a:rPr>
              <a:t>	</a:t>
            </a:r>
            <a:r>
              <a:rPr lang="es-ES" dirty="0" smtClean="0"/>
              <a:t>Cuando un ácido y una base en disolución acuosa reaccionan totalmente, ambos pierden sus propiedades, formando una sal y agua. Esta reacción se denomina “</a:t>
            </a:r>
            <a:r>
              <a:rPr lang="es-ES" b="1" dirty="0" smtClean="0">
                <a:solidFill>
                  <a:srgbClr val="92D050"/>
                </a:solidFill>
                <a:effectLst>
                  <a:outerShdw blurRad="38100" dist="38100" dir="2700000" algn="tl">
                    <a:srgbClr val="000000">
                      <a:alpha val="43137"/>
                    </a:srgbClr>
                  </a:outerShdw>
                </a:effectLst>
              </a:rPr>
              <a:t>reacción de neutralización</a:t>
            </a:r>
            <a:r>
              <a:rPr lang="es-ES" dirty="0" smtClean="0"/>
              <a:t>”.</a:t>
            </a:r>
            <a:endParaRPr lang="es-ES" dirty="0"/>
          </a:p>
        </p:txBody>
      </p:sp>
      <p:sp>
        <p:nvSpPr>
          <p:cNvPr id="51" name="50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5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17</a:t>
            </a:fld>
            <a:endParaRPr lang="es-ES" dirty="0">
              <a:solidFill>
                <a:schemeClr val="accent6">
                  <a:lumMod val="50000"/>
                </a:schemeClr>
              </a:solidFill>
              <a:latin typeface="+mj-lt"/>
            </a:endParaRPr>
          </a:p>
        </p:txBody>
      </p:sp>
      <p:sp>
        <p:nvSpPr>
          <p:cNvPr id="53" name="52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mc:AlternateContent xmlns:mc="http://schemas.openxmlformats.org/markup-compatibility/2006" xmlns:a14="http://schemas.microsoft.com/office/drawing/2010/main">
        <mc:Choice Requires="a14">
          <p:sp>
            <p:nvSpPr>
              <p:cNvPr id="54" name="53 CuadroTexto"/>
              <p:cNvSpPr txBox="1"/>
              <p:nvPr/>
            </p:nvSpPr>
            <p:spPr>
              <a:xfrm>
                <a:off x="2438400" y="3670300"/>
                <a:ext cx="2476500"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s-ES" b="0" i="1" smtClean="0">
                          <a:latin typeface="Cambria Math"/>
                        </a:rPr>
                        <m:t>𝐻𝐶𝑙</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𝐻</m:t>
                          </m:r>
                        </m:e>
                        <m:sup>
                          <m:r>
                            <a:rPr lang="es-ES" b="0" i="1" smtClean="0">
                              <a:latin typeface="Cambria Math"/>
                              <a:ea typeface="Cambria Math"/>
                            </a:rPr>
                            <m:t>+</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𝐶𝑙</m:t>
                          </m:r>
                        </m:e>
                        <m:sup>
                          <m:r>
                            <a:rPr lang="es-ES" b="0" i="1" smtClean="0">
                              <a:latin typeface="Cambria Math"/>
                              <a:ea typeface="Cambria Math"/>
                            </a:rPr>
                            <m:t>−</m:t>
                          </m:r>
                        </m:sup>
                      </m:sSup>
                    </m:oMath>
                  </m:oMathPara>
                </a14:m>
                <a:endParaRPr lang="es-ES" dirty="0"/>
              </a:p>
            </p:txBody>
          </p:sp>
        </mc:Choice>
        <mc:Fallback xmlns="">
          <p:sp>
            <p:nvSpPr>
              <p:cNvPr id="54" name="53 CuadroTexto"/>
              <p:cNvSpPr txBox="1">
                <a:spLocks noRot="1" noChangeAspect="1" noMove="1" noResize="1" noEditPoints="1" noAdjustHandles="1" noChangeArrowheads="1" noChangeShapeType="1" noTextEdit="1"/>
              </p:cNvSpPr>
              <p:nvPr/>
            </p:nvSpPr>
            <p:spPr>
              <a:xfrm>
                <a:off x="2438400" y="3670300"/>
                <a:ext cx="2476500" cy="369332"/>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57 CuadroTexto"/>
              <p:cNvSpPr txBox="1"/>
              <p:nvPr/>
            </p:nvSpPr>
            <p:spPr>
              <a:xfrm>
                <a:off x="5041900" y="3670300"/>
                <a:ext cx="2476500"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s-ES" b="0" i="1" smtClean="0">
                          <a:latin typeface="Cambria Math"/>
                        </a:rPr>
                        <m:t>𝑁𝑎𝑂𝐻</m:t>
                      </m:r>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𝑁𝑎</m:t>
                          </m:r>
                        </m:e>
                        <m:sup>
                          <m:r>
                            <a:rPr lang="es-ES" b="0" i="1" smtClean="0">
                              <a:latin typeface="Cambria Math"/>
                              <a:ea typeface="Cambria Math"/>
                            </a:rPr>
                            <m:t>+</m:t>
                          </m:r>
                        </m:sup>
                      </m:sSup>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𝑂𝐻</m:t>
                          </m:r>
                        </m:e>
                        <m:sup>
                          <m:r>
                            <a:rPr lang="es-ES" b="0" i="1" smtClean="0">
                              <a:latin typeface="Cambria Math"/>
                              <a:ea typeface="Cambria Math"/>
                            </a:rPr>
                            <m:t>−</m:t>
                          </m:r>
                        </m:sup>
                      </m:sSup>
                    </m:oMath>
                  </m:oMathPara>
                </a14:m>
                <a:endParaRPr lang="es-ES" dirty="0"/>
              </a:p>
            </p:txBody>
          </p:sp>
        </mc:Choice>
        <mc:Fallback xmlns="">
          <p:sp>
            <p:nvSpPr>
              <p:cNvPr id="58" name="57 CuadroTexto"/>
              <p:cNvSpPr txBox="1">
                <a:spLocks noRot="1" noChangeAspect="1" noMove="1" noResize="1" noEditPoints="1" noAdjustHandles="1" noChangeArrowheads="1" noChangeShapeType="1" noTextEdit="1"/>
              </p:cNvSpPr>
              <p:nvPr/>
            </p:nvSpPr>
            <p:spPr>
              <a:xfrm>
                <a:off x="5041900" y="3670300"/>
                <a:ext cx="2476500" cy="369332"/>
              </a:xfrm>
              <a:prstGeom prst="rect">
                <a:avLst/>
              </a:prstGeom>
              <a:blipFill rotWithShape="1">
                <a:blip r:embed="rId4"/>
                <a:stretch>
                  <a:fillRect/>
                </a:stretch>
              </a:blipFill>
            </p:spPr>
            <p:txBody>
              <a:bodyPr/>
              <a:lstStyle/>
              <a:p>
                <a:r>
                  <a:rPr lang="es-ES">
                    <a:noFill/>
                  </a:rPr>
                  <a:t> </a:t>
                </a:r>
              </a:p>
            </p:txBody>
          </p:sp>
        </mc:Fallback>
      </mc:AlternateContent>
      <p:sp>
        <p:nvSpPr>
          <p:cNvPr id="4" name="3 CuadroTexto"/>
          <p:cNvSpPr txBox="1"/>
          <p:nvPr/>
        </p:nvSpPr>
        <p:spPr>
          <a:xfrm>
            <a:off x="723900" y="2971800"/>
            <a:ext cx="8013700" cy="646331"/>
          </a:xfrm>
          <a:prstGeom prst="rect">
            <a:avLst/>
          </a:prstGeom>
          <a:noFill/>
        </p:spPr>
        <p:txBody>
          <a:bodyPr wrap="square" rtlCol="0">
            <a:spAutoFit/>
          </a:bodyPr>
          <a:lstStyle/>
          <a:p>
            <a:pPr algn="just"/>
            <a:r>
              <a:rPr lang="es-ES" u="sng" dirty="0" smtClean="0"/>
              <a:t>Ejemplo</a:t>
            </a:r>
            <a:r>
              <a:rPr lang="es-ES" dirty="0" smtClean="0"/>
              <a:t>: el ácido clorhídrico y el hidróxido de sodio se hallan disociados de la siguiente manera:</a:t>
            </a:r>
            <a:endParaRPr lang="es-ES" dirty="0"/>
          </a:p>
        </p:txBody>
      </p:sp>
      <p:sp>
        <p:nvSpPr>
          <p:cNvPr id="7" name="6 CuadroTexto"/>
          <p:cNvSpPr txBox="1"/>
          <p:nvPr/>
        </p:nvSpPr>
        <p:spPr>
          <a:xfrm>
            <a:off x="736600" y="4343400"/>
            <a:ext cx="4775200" cy="368300"/>
          </a:xfrm>
          <a:prstGeom prst="rect">
            <a:avLst/>
          </a:prstGeom>
          <a:noFill/>
        </p:spPr>
        <p:txBody>
          <a:bodyPr wrap="square" rtlCol="0">
            <a:spAutoFit/>
          </a:bodyPr>
          <a:lstStyle/>
          <a:p>
            <a:r>
              <a:rPr lang="es-ES" dirty="0" smtClean="0"/>
              <a:t>El resultado de la reacción:</a:t>
            </a:r>
            <a:endParaRPr lang="es-ES" dirty="0"/>
          </a:p>
        </p:txBody>
      </p:sp>
      <mc:AlternateContent xmlns:mc="http://schemas.openxmlformats.org/markup-compatibility/2006" xmlns:a14="http://schemas.microsoft.com/office/drawing/2010/main">
        <mc:Choice Requires="a14">
          <p:sp>
            <p:nvSpPr>
              <p:cNvPr id="59" name="58 CuadroTexto"/>
              <p:cNvSpPr txBox="1"/>
              <p:nvPr/>
            </p:nvSpPr>
            <p:spPr>
              <a:xfrm>
                <a:off x="3708400" y="4330700"/>
                <a:ext cx="3441700"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s-ES" b="0" i="1" smtClean="0">
                          <a:latin typeface="Cambria Math"/>
                        </a:rPr>
                        <m:t>𝐻𝐶𝑙</m:t>
                      </m:r>
                      <m:r>
                        <a:rPr lang="es-ES" b="0" i="1" smtClean="0">
                          <a:latin typeface="Cambria Math"/>
                        </a:rPr>
                        <m:t>+</m:t>
                      </m:r>
                      <m:r>
                        <a:rPr lang="es-ES" b="0" i="1" smtClean="0">
                          <a:latin typeface="Cambria Math"/>
                        </a:rPr>
                        <m:t>𝑁𝑎𝑂𝐻</m:t>
                      </m:r>
                      <m:r>
                        <a:rPr lang="es-ES" b="0" i="1" smtClean="0">
                          <a:latin typeface="Cambria Math"/>
                          <a:ea typeface="Cambria Math"/>
                        </a:rPr>
                        <m:t>→</m:t>
                      </m:r>
                      <m:r>
                        <a:rPr lang="es-ES" b="0" i="1" smtClean="0">
                          <a:latin typeface="Cambria Math"/>
                          <a:ea typeface="Cambria Math"/>
                        </a:rPr>
                        <m:t>𝑁𝑎𝐶𝑙</m:t>
                      </m:r>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2</m:t>
                          </m:r>
                        </m:sub>
                      </m:sSub>
                      <m:r>
                        <a:rPr lang="es-ES" b="0" i="1" smtClean="0">
                          <a:latin typeface="Cambria Math"/>
                          <a:ea typeface="Cambria Math"/>
                        </a:rPr>
                        <m:t>𝑂</m:t>
                      </m:r>
                    </m:oMath>
                  </m:oMathPara>
                </a14:m>
                <a:endParaRPr lang="es-ES" dirty="0"/>
              </a:p>
            </p:txBody>
          </p:sp>
        </mc:Choice>
        <mc:Fallback xmlns="">
          <p:sp>
            <p:nvSpPr>
              <p:cNvPr id="59" name="58 CuadroTexto"/>
              <p:cNvSpPr txBox="1">
                <a:spLocks noRot="1" noChangeAspect="1" noMove="1" noResize="1" noEditPoints="1" noAdjustHandles="1" noChangeArrowheads="1" noChangeShapeType="1" noTextEdit="1"/>
              </p:cNvSpPr>
              <p:nvPr/>
            </p:nvSpPr>
            <p:spPr>
              <a:xfrm>
                <a:off x="3708400" y="4330700"/>
                <a:ext cx="3441700" cy="369332"/>
              </a:xfrm>
              <a:prstGeom prst="rect">
                <a:avLst/>
              </a:prstGeom>
              <a:blipFill rotWithShape="1">
                <a:blip r:embed="rId5"/>
                <a:stretch>
                  <a:fillRect/>
                </a:stretch>
              </a:blipFill>
            </p:spPr>
            <p:txBody>
              <a:bodyPr/>
              <a:lstStyle/>
              <a:p>
                <a:r>
                  <a:rPr lang="es-ES">
                    <a:noFill/>
                  </a:rPr>
                  <a:t> </a:t>
                </a:r>
              </a:p>
            </p:txBody>
          </p:sp>
        </mc:Fallback>
      </mc:AlternateContent>
      <p:sp>
        <p:nvSpPr>
          <p:cNvPr id="9" name="8 CuadroTexto"/>
          <p:cNvSpPr txBox="1"/>
          <p:nvPr/>
        </p:nvSpPr>
        <p:spPr>
          <a:xfrm>
            <a:off x="723900" y="4775200"/>
            <a:ext cx="8001000" cy="1477328"/>
          </a:xfrm>
          <a:prstGeom prst="rect">
            <a:avLst/>
          </a:prstGeom>
          <a:noFill/>
        </p:spPr>
        <p:txBody>
          <a:bodyPr wrap="square" rtlCol="0">
            <a:spAutoFit/>
          </a:bodyPr>
          <a:lstStyle/>
          <a:p>
            <a:pPr marL="355600" indent="-355600" algn="just">
              <a:buFont typeface="Wingdings"/>
              <a:buChar char="F"/>
            </a:pPr>
            <a:r>
              <a:rPr lang="es-ES" b="1" dirty="0" smtClean="0">
                <a:effectLst>
                  <a:outerShdw blurRad="38100" dist="38100" dir="2700000" algn="tl">
                    <a:srgbClr val="000000">
                      <a:alpha val="43137"/>
                    </a:srgbClr>
                  </a:outerShdw>
                </a:effectLst>
              </a:rPr>
              <a:t>Si la neutralización no es total</a:t>
            </a:r>
            <a:r>
              <a:rPr lang="es-ES" dirty="0" smtClean="0"/>
              <a:t>, y la concentración de H</a:t>
            </a:r>
            <a:r>
              <a:rPr lang="es-ES" baseline="30000" dirty="0" smtClean="0"/>
              <a:t>+</a:t>
            </a:r>
            <a:r>
              <a:rPr lang="es-ES" dirty="0" smtClean="0"/>
              <a:t> es superior a la de OH</a:t>
            </a:r>
            <a:r>
              <a:rPr lang="es-ES" baseline="30000" dirty="0" smtClean="0"/>
              <a:t>-</a:t>
            </a:r>
            <a:r>
              <a:rPr lang="es-ES" dirty="0" smtClean="0"/>
              <a:t>, la disolución es </a:t>
            </a:r>
            <a:r>
              <a:rPr lang="es-ES" b="1" dirty="0" smtClean="0">
                <a:solidFill>
                  <a:srgbClr val="FF0000"/>
                </a:solidFill>
                <a:effectLst>
                  <a:outerShdw blurRad="38100" dist="38100" dir="2700000" algn="tl">
                    <a:srgbClr val="000000">
                      <a:alpha val="43137"/>
                    </a:srgbClr>
                  </a:outerShdw>
                </a:effectLst>
              </a:rPr>
              <a:t>ácida</a:t>
            </a:r>
            <a:r>
              <a:rPr lang="es-ES" dirty="0" smtClean="0"/>
              <a:t> y si es inferior, es </a:t>
            </a:r>
            <a:r>
              <a:rPr lang="es-ES" b="1" dirty="0" smtClean="0">
                <a:solidFill>
                  <a:srgbClr val="7030A0"/>
                </a:solidFill>
                <a:effectLst>
                  <a:outerShdw blurRad="38100" dist="38100" dir="2700000" algn="tl">
                    <a:srgbClr val="000000">
                      <a:alpha val="43137"/>
                    </a:srgbClr>
                  </a:outerShdw>
                </a:effectLst>
              </a:rPr>
              <a:t>básica</a:t>
            </a:r>
            <a:r>
              <a:rPr lang="es-ES" dirty="0" smtClean="0"/>
              <a:t>.</a:t>
            </a:r>
          </a:p>
          <a:p>
            <a:pPr marL="355600" indent="-355600" algn="just">
              <a:buFont typeface="Wingdings"/>
              <a:buChar char="F"/>
            </a:pPr>
            <a:endParaRPr lang="es-ES" dirty="0" smtClean="0"/>
          </a:p>
          <a:p>
            <a:pPr marL="355600" indent="-355600" algn="just"/>
            <a:r>
              <a:rPr lang="es-ES" dirty="0" smtClean="0">
                <a:sym typeface="Wingdings"/>
              </a:rPr>
              <a:t>	</a:t>
            </a:r>
            <a:r>
              <a:rPr lang="es-ES" dirty="0" smtClean="0"/>
              <a:t>Existen </a:t>
            </a:r>
            <a:r>
              <a:rPr lang="es-ES" b="1" dirty="0" smtClean="0">
                <a:effectLst>
                  <a:outerShdw blurRad="38100" dist="38100" dir="2700000" algn="tl">
                    <a:srgbClr val="000000">
                      <a:alpha val="43137"/>
                    </a:srgbClr>
                  </a:outerShdw>
                </a:effectLst>
              </a:rPr>
              <a:t>indicadores</a:t>
            </a:r>
            <a:r>
              <a:rPr lang="es-ES" dirty="0" smtClean="0"/>
              <a:t> que cambian de color según la acidez o basicidad de la disolución (fenolftaleína o papel indicador universal).</a:t>
            </a:r>
            <a:endParaRPr lang="es-ES" dirty="0"/>
          </a:p>
        </p:txBody>
      </p:sp>
    </p:spTree>
    <p:extLst>
      <p:ext uri="{BB962C8B-B14F-4D97-AF65-F5344CB8AC3E}">
        <p14:creationId xmlns:p14="http://schemas.microsoft.com/office/powerpoint/2010/main" val="21549175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CuadroTexto"/>
          <p:cNvSpPr txBox="1"/>
          <p:nvPr/>
        </p:nvSpPr>
        <p:spPr>
          <a:xfrm>
            <a:off x="508000" y="965200"/>
            <a:ext cx="173643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11</a:t>
            </a:r>
            <a:endParaRPr lang="es-ES" b="1" dirty="0">
              <a:solidFill>
                <a:schemeClr val="bg1"/>
              </a:solidFill>
            </a:endParaRPr>
          </a:p>
        </p:txBody>
      </p:sp>
      <p:sp>
        <p:nvSpPr>
          <p:cNvPr id="2" name="1 CuadroTexto"/>
          <p:cNvSpPr txBox="1"/>
          <p:nvPr/>
        </p:nvSpPr>
        <p:spPr>
          <a:xfrm>
            <a:off x="457200" y="1498600"/>
            <a:ext cx="8191500" cy="646331"/>
          </a:xfrm>
          <a:prstGeom prst="rect">
            <a:avLst/>
          </a:prstGeom>
          <a:noFill/>
        </p:spPr>
        <p:txBody>
          <a:bodyPr wrap="square" rtlCol="0">
            <a:spAutoFit/>
          </a:bodyPr>
          <a:lstStyle/>
          <a:p>
            <a:pPr algn="just"/>
            <a:r>
              <a:rPr lang="es-ES" dirty="0" smtClean="0"/>
              <a:t>¿Qué volumen de disolución de ácido clorhídrico 0,1 M se necesita para neutralizar 10 mL de disolución 1 M de hidróxido de sodio?</a:t>
            </a:r>
            <a:endParaRPr lang="es-ES" dirty="0"/>
          </a:p>
        </p:txBody>
      </p:sp>
      <p:sp>
        <p:nvSpPr>
          <p:cNvPr id="10" name="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18</a:t>
            </a:fld>
            <a:endParaRPr lang="es-ES" dirty="0">
              <a:solidFill>
                <a:schemeClr val="accent6">
                  <a:lumMod val="50000"/>
                </a:schemeClr>
              </a:solidFill>
              <a:latin typeface="+mj-lt"/>
            </a:endParaRPr>
          </a:p>
        </p:txBody>
      </p:sp>
      <p:sp>
        <p:nvSpPr>
          <p:cNvPr id="12" name="1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34652682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81000" y="876300"/>
            <a:ext cx="57531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En función de la partícula transferida</a:t>
            </a:r>
            <a:endParaRPr lang="es-ES" b="1" dirty="0">
              <a:solidFill>
                <a:srgbClr val="00B050"/>
              </a:solidFill>
            </a:endParaRPr>
          </a:p>
        </p:txBody>
      </p:sp>
      <p:sp>
        <p:nvSpPr>
          <p:cNvPr id="6" name="5 CuadroTexto"/>
          <p:cNvSpPr txBox="1"/>
          <p:nvPr/>
        </p:nvSpPr>
        <p:spPr>
          <a:xfrm>
            <a:off x="368300" y="1358900"/>
            <a:ext cx="7721600" cy="369332"/>
          </a:xfrm>
          <a:prstGeom prst="rect">
            <a:avLst/>
          </a:prstGeom>
          <a:noFill/>
        </p:spPr>
        <p:txBody>
          <a:bodyPr wrap="square" rtlCol="0">
            <a:spAutoFit/>
          </a:bodyPr>
          <a:lstStyle/>
          <a:p>
            <a:r>
              <a:rPr lang="es-ES" b="1" dirty="0" smtClean="0">
                <a:solidFill>
                  <a:srgbClr val="C00000"/>
                </a:solidFill>
              </a:rPr>
              <a:t>Reacciones de transferencia de electrones: oxidación-reducción</a:t>
            </a:r>
            <a:endParaRPr lang="es-ES" b="1" dirty="0">
              <a:solidFill>
                <a:srgbClr val="C00000"/>
              </a:solidFill>
            </a:endParaRPr>
          </a:p>
        </p:txBody>
      </p:sp>
      <p:sp>
        <p:nvSpPr>
          <p:cNvPr id="4" name="3 CuadroTexto"/>
          <p:cNvSpPr txBox="1"/>
          <p:nvPr/>
        </p:nvSpPr>
        <p:spPr>
          <a:xfrm>
            <a:off x="381000" y="1803400"/>
            <a:ext cx="7607300" cy="369332"/>
          </a:xfrm>
          <a:prstGeom prst="rect">
            <a:avLst/>
          </a:prstGeom>
          <a:noFill/>
        </p:spPr>
        <p:txBody>
          <a:bodyPr wrap="square" rtlCol="0">
            <a:spAutoFit/>
          </a:bodyPr>
          <a:lstStyle/>
          <a:p>
            <a:r>
              <a:rPr lang="es-ES" dirty="0" smtClean="0"/>
              <a:t>La oxidación del hierro puede dar lugar a dos tipos de óxidos:</a:t>
            </a:r>
            <a:endParaRPr lang="es-ES" dirty="0"/>
          </a:p>
        </p:txBody>
      </p:sp>
      <mc:AlternateContent xmlns:mc="http://schemas.openxmlformats.org/markup-compatibility/2006" xmlns:a14="http://schemas.microsoft.com/office/drawing/2010/main">
        <mc:Choice Requires="a14">
          <p:sp>
            <p:nvSpPr>
              <p:cNvPr id="14" name="13 CuadroTexto"/>
              <p:cNvSpPr txBox="1"/>
              <p:nvPr/>
            </p:nvSpPr>
            <p:spPr>
              <a:xfrm>
                <a:off x="2501900" y="2222500"/>
                <a:ext cx="3886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2 </m:t>
                      </m:r>
                      <m:r>
                        <a:rPr lang="es-ES" b="0" i="1" smtClean="0">
                          <a:latin typeface="Cambria Math"/>
                        </a:rPr>
                        <m:t>𝐹𝑒</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ea typeface="Cambria Math"/>
                        </a:rPr>
                        <m:t>→2</m:t>
                      </m:r>
                      <m:r>
                        <a:rPr lang="es-ES" b="0" i="1" smtClean="0">
                          <a:latin typeface="Cambria Math"/>
                          <a:ea typeface="Cambria Math"/>
                        </a:rPr>
                        <m:t>𝐹𝑒𝑂</m:t>
                      </m:r>
                      <m:r>
                        <a:rPr lang="es-ES" b="0" i="1" smtClean="0">
                          <a:latin typeface="Cambria Math"/>
                          <a:ea typeface="Cambria Math"/>
                        </a:rPr>
                        <m:t>(</m:t>
                      </m:r>
                      <m:r>
                        <a:rPr lang="es-ES" b="0" i="1" smtClean="0">
                          <a:latin typeface="Cambria Math"/>
                          <a:ea typeface="Cambria Math"/>
                        </a:rPr>
                        <m:t>𝑠</m:t>
                      </m:r>
                      <m:r>
                        <a:rPr lang="es-ES" b="0" i="1" smtClean="0">
                          <a:latin typeface="Cambria Math"/>
                          <a:ea typeface="Cambria Math"/>
                        </a:rPr>
                        <m:t>)</m:t>
                      </m:r>
                    </m:oMath>
                  </m:oMathPara>
                </a14:m>
                <a:endParaRPr lang="es-ES" dirty="0"/>
              </a:p>
            </p:txBody>
          </p:sp>
        </mc:Choice>
        <mc:Fallback xmlns="">
          <p:sp>
            <p:nvSpPr>
              <p:cNvPr id="14" name="13 CuadroTexto"/>
              <p:cNvSpPr txBox="1">
                <a:spLocks noRot="1" noChangeAspect="1" noMove="1" noResize="1" noEditPoints="1" noAdjustHandles="1" noChangeArrowheads="1" noChangeShapeType="1" noTextEdit="1"/>
              </p:cNvSpPr>
              <p:nvPr/>
            </p:nvSpPr>
            <p:spPr>
              <a:xfrm>
                <a:off x="2501900" y="2222500"/>
                <a:ext cx="3886200" cy="369332"/>
              </a:xfrm>
              <a:prstGeom prst="rect">
                <a:avLst/>
              </a:prstGeom>
              <a:blipFill rotWithShape="1">
                <a:blip r:embed="rId3"/>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14 CuadroTexto"/>
              <p:cNvSpPr txBox="1"/>
              <p:nvPr/>
            </p:nvSpPr>
            <p:spPr>
              <a:xfrm>
                <a:off x="2552700" y="2590800"/>
                <a:ext cx="3886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rPr>
                        <m:t>4</m:t>
                      </m:r>
                      <m:r>
                        <a:rPr lang="es-ES" b="0" i="1" smtClean="0">
                          <a:latin typeface="Cambria Math"/>
                        </a:rPr>
                        <m:t> </m:t>
                      </m:r>
                      <m:r>
                        <a:rPr lang="es-ES" b="0" i="1" smtClean="0">
                          <a:latin typeface="Cambria Math"/>
                        </a:rPr>
                        <m:t>𝐹𝑒</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+3</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ea typeface="Cambria Math"/>
                        </a:rPr>
                        <m:t>→2</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𝐹𝑒</m:t>
                          </m:r>
                        </m:e>
                        <m:sub>
                          <m:r>
                            <a:rPr lang="es-ES" b="0" i="1" smtClean="0">
                              <a:latin typeface="Cambria Math"/>
                              <a:ea typeface="Cambria Math"/>
                            </a:rPr>
                            <m:t>2</m:t>
                          </m:r>
                        </m:sub>
                      </m:sSub>
                      <m:sSub>
                        <m:sSubPr>
                          <m:ctrlPr>
                            <a:rPr lang="es-ES" b="0" i="1" smtClean="0">
                              <a:latin typeface="Cambria Math" panose="02040503050406030204" pitchFamily="18" charset="0"/>
                              <a:ea typeface="Cambria Math"/>
                            </a:rPr>
                          </m:ctrlPr>
                        </m:sSubPr>
                        <m:e>
                          <m:r>
                            <a:rPr lang="es-ES" b="0" i="1" smtClean="0">
                              <a:latin typeface="Cambria Math"/>
                              <a:ea typeface="Cambria Math"/>
                            </a:rPr>
                            <m:t>𝑂</m:t>
                          </m:r>
                        </m:e>
                        <m:sub>
                          <m:r>
                            <a:rPr lang="es-ES" b="0" i="1" smtClean="0">
                              <a:latin typeface="Cambria Math"/>
                              <a:ea typeface="Cambria Math"/>
                            </a:rPr>
                            <m:t>3</m:t>
                          </m:r>
                        </m:sub>
                      </m:sSub>
                      <m:r>
                        <a:rPr lang="es-ES" b="0" i="1" smtClean="0">
                          <a:latin typeface="Cambria Math"/>
                          <a:ea typeface="Cambria Math"/>
                        </a:rPr>
                        <m:t>(</m:t>
                      </m:r>
                      <m:r>
                        <a:rPr lang="es-ES" b="0" i="1" smtClean="0">
                          <a:latin typeface="Cambria Math"/>
                          <a:ea typeface="Cambria Math"/>
                        </a:rPr>
                        <m:t>𝑠</m:t>
                      </m:r>
                      <m:r>
                        <a:rPr lang="es-ES" b="0" i="1" smtClean="0">
                          <a:latin typeface="Cambria Math"/>
                          <a:ea typeface="Cambria Math"/>
                        </a:rPr>
                        <m:t>)</m:t>
                      </m:r>
                    </m:oMath>
                  </m:oMathPara>
                </a14:m>
                <a:endParaRPr lang="es-ES" dirty="0"/>
              </a:p>
            </p:txBody>
          </p:sp>
        </mc:Choice>
        <mc:Fallback xmlns="">
          <p:sp>
            <p:nvSpPr>
              <p:cNvPr id="15" name="14 CuadroTexto"/>
              <p:cNvSpPr txBox="1">
                <a:spLocks noRot="1" noChangeAspect="1" noMove="1" noResize="1" noEditPoints="1" noAdjustHandles="1" noChangeArrowheads="1" noChangeShapeType="1" noTextEdit="1"/>
              </p:cNvSpPr>
              <p:nvPr/>
            </p:nvSpPr>
            <p:spPr>
              <a:xfrm>
                <a:off x="2552700" y="2590800"/>
                <a:ext cx="3886200" cy="369332"/>
              </a:xfrm>
              <a:prstGeom prst="rect">
                <a:avLst/>
              </a:prstGeom>
              <a:blipFill rotWithShape="1">
                <a:blip r:embed="rId4"/>
                <a:stretch>
                  <a:fillRect b="-13115"/>
                </a:stretch>
              </a:blipFill>
            </p:spPr>
            <p:txBody>
              <a:bodyPr/>
              <a:lstStyle/>
              <a:p>
                <a:r>
                  <a:rPr lang="es-ES">
                    <a:noFill/>
                  </a:rPr>
                  <a:t> </a:t>
                </a:r>
              </a:p>
            </p:txBody>
          </p:sp>
        </mc:Fallback>
      </mc:AlternateContent>
      <p:sp>
        <p:nvSpPr>
          <p:cNvPr id="16" name="15 CuadroTexto"/>
          <p:cNvSpPr txBox="1"/>
          <p:nvPr/>
        </p:nvSpPr>
        <p:spPr>
          <a:xfrm>
            <a:off x="355600" y="3124200"/>
            <a:ext cx="8242300" cy="646331"/>
          </a:xfrm>
          <a:prstGeom prst="rect">
            <a:avLst/>
          </a:prstGeom>
          <a:noFill/>
        </p:spPr>
        <p:txBody>
          <a:bodyPr wrap="square" rtlCol="0">
            <a:spAutoFit/>
          </a:bodyPr>
          <a:lstStyle/>
          <a:p>
            <a:pPr algn="just"/>
            <a:r>
              <a:rPr lang="es-ES" dirty="0" smtClean="0"/>
              <a:t>En ambos casos se ha formado un compuesto iónico, que requiere una ionización previa de sus elementos:</a:t>
            </a:r>
            <a:endParaRPr lang="es-ES" dirty="0"/>
          </a:p>
        </p:txBody>
      </p:sp>
      <mc:AlternateContent xmlns:mc="http://schemas.openxmlformats.org/markup-compatibility/2006" xmlns:a14="http://schemas.microsoft.com/office/drawing/2010/main">
        <mc:Choice Requires="a14">
          <p:sp>
            <p:nvSpPr>
              <p:cNvPr id="8" name="7 CuadroTexto"/>
              <p:cNvSpPr txBox="1"/>
              <p:nvPr/>
            </p:nvSpPr>
            <p:spPr>
              <a:xfrm>
                <a:off x="3086100" y="3721100"/>
                <a:ext cx="3399970" cy="6349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s-ES" i="1" smtClean="0">
                              <a:latin typeface="Cambria Math" panose="02040503050406030204" pitchFamily="18" charset="0"/>
                            </a:rPr>
                          </m:ctrlPr>
                        </m:dPr>
                        <m:e>
                          <m:m>
                            <m:mPr>
                              <m:mcs>
                                <m:mc>
                                  <m:mcPr>
                                    <m:count m:val="1"/>
                                    <m:mcJc m:val="center"/>
                                  </m:mcPr>
                                </m:mc>
                              </m:mcs>
                              <m:ctrlPr>
                                <a:rPr lang="es-ES" i="1" smtClean="0">
                                  <a:latin typeface="Cambria Math" panose="02040503050406030204" pitchFamily="18" charset="0"/>
                                </a:rPr>
                              </m:ctrlPr>
                            </m:mPr>
                            <m:mr>
                              <m:e>
                                <m:r>
                                  <m:rPr>
                                    <m:brk m:alnAt="7"/>
                                  </m:rPr>
                                  <a:rPr lang="es-ES" b="0" i="1" smtClean="0">
                                    <a:latin typeface="Cambria Math"/>
                                  </a:rPr>
                                  <m:t>2</m:t>
                                </m:r>
                                <m:r>
                                  <a:rPr lang="es-ES" b="0" i="1" smtClean="0">
                                    <a:latin typeface="Cambria Math"/>
                                  </a:rPr>
                                  <m:t> </m:t>
                                </m:r>
                                <m:r>
                                  <a:rPr lang="es-ES" b="0" i="1" smtClean="0">
                                    <a:latin typeface="Cambria Math"/>
                                  </a:rPr>
                                  <m:t>𝐹𝑒</m:t>
                                </m:r>
                                <m:r>
                                  <a:rPr lang="es-ES" b="0" i="1" smtClean="0">
                                    <a:latin typeface="Cambria Math"/>
                                  </a:rPr>
                                  <m:t>−4 </m:t>
                                </m:r>
                                <m:sSup>
                                  <m:sSupPr>
                                    <m:ctrlPr>
                                      <a:rPr lang="es-ES" b="0" i="1" smtClean="0">
                                        <a:latin typeface="Cambria Math" panose="02040503050406030204" pitchFamily="18" charset="0"/>
                                      </a:rPr>
                                    </m:ctrlPr>
                                  </m:sSupPr>
                                  <m:e>
                                    <m:r>
                                      <a:rPr lang="es-ES" b="0" i="1" smtClean="0">
                                        <a:latin typeface="Cambria Math"/>
                                      </a:rPr>
                                      <m:t>𝑒</m:t>
                                    </m:r>
                                  </m:e>
                                  <m:sup>
                                    <m:r>
                                      <a:rPr lang="es-ES" b="0" i="1" smtClean="0">
                                        <a:latin typeface="Cambria Math"/>
                                      </a:rPr>
                                      <m:t>−</m:t>
                                    </m:r>
                                  </m:sup>
                                </m:sSup>
                                <m:r>
                                  <m:rPr>
                                    <m:brk m:alnAt="7"/>
                                  </m:rPr>
                                  <a:rPr lang="es-ES" b="0" i="1" smtClean="0">
                                    <a:latin typeface="Cambria Math"/>
                                    <a:ea typeface="Cambria Math"/>
                                  </a:rPr>
                                  <m:t>→</m:t>
                                </m:r>
                                <m:r>
                                  <a:rPr lang="es-ES" b="0" i="1" smtClean="0">
                                    <a:latin typeface="Cambria Math"/>
                                    <a:ea typeface="Cambria Math"/>
                                  </a:rPr>
                                  <m:t>2 </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𝐹𝑒</m:t>
                                    </m:r>
                                  </m:e>
                                  <m:sup>
                                    <m:r>
                                      <a:rPr lang="es-ES" b="0" i="1" smtClean="0">
                                        <a:latin typeface="Cambria Math"/>
                                        <a:ea typeface="Cambria Math"/>
                                      </a:rPr>
                                      <m:t>2+</m:t>
                                    </m:r>
                                  </m:sup>
                                </m:sSup>
                              </m:e>
                            </m:mr>
                            <m:mr>
                              <m:e>
                                <m:sSub>
                                  <m:sSubPr>
                                    <m:ctrlPr>
                                      <a:rPr lang="es-ES"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r>
                                  <a:rPr lang="es-ES" b="0" i="1" smtClean="0">
                                    <a:latin typeface="Cambria Math"/>
                                  </a:rPr>
                                  <m:t>+4 </m:t>
                                </m:r>
                                <m:sSup>
                                  <m:sSupPr>
                                    <m:ctrlPr>
                                      <a:rPr lang="es-ES" b="0" i="1" smtClean="0">
                                        <a:latin typeface="Cambria Math" panose="02040503050406030204" pitchFamily="18" charset="0"/>
                                      </a:rPr>
                                    </m:ctrlPr>
                                  </m:sSupPr>
                                  <m:e>
                                    <m:r>
                                      <a:rPr lang="es-ES" b="0" i="1" smtClean="0">
                                        <a:latin typeface="Cambria Math"/>
                                      </a:rPr>
                                      <m:t>𝑒</m:t>
                                    </m:r>
                                  </m:e>
                                  <m:sup>
                                    <m:r>
                                      <a:rPr lang="es-ES" b="0" i="1" smtClean="0">
                                        <a:latin typeface="Cambria Math"/>
                                      </a:rPr>
                                      <m:t>−</m:t>
                                    </m:r>
                                  </m:sup>
                                </m:sSup>
                                <m:r>
                                  <a:rPr lang="es-ES" b="0" i="1" smtClean="0">
                                    <a:latin typeface="Cambria Math"/>
                                    <a:ea typeface="Cambria Math"/>
                                  </a:rPr>
                                  <m:t>→2 </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𝑂</m:t>
                                    </m:r>
                                  </m:e>
                                  <m:sup>
                                    <m:r>
                                      <a:rPr lang="es-ES" b="0" i="1" smtClean="0">
                                        <a:latin typeface="Cambria Math"/>
                                        <a:ea typeface="Cambria Math"/>
                                      </a:rPr>
                                      <m:t>2−</m:t>
                                    </m:r>
                                  </m:sup>
                                </m:sSup>
                              </m:e>
                            </m:mr>
                          </m:m>
                        </m:e>
                      </m:d>
                      <m:r>
                        <a:rPr lang="es-ES" i="1" smtClean="0">
                          <a:latin typeface="Cambria Math"/>
                          <a:ea typeface="Cambria Math"/>
                        </a:rPr>
                        <m:t>→</m:t>
                      </m:r>
                      <m:r>
                        <a:rPr lang="es-ES" b="0" i="1" smtClean="0">
                          <a:latin typeface="Cambria Math"/>
                          <a:ea typeface="Cambria Math"/>
                        </a:rPr>
                        <m:t>2 </m:t>
                      </m:r>
                      <m:r>
                        <a:rPr lang="es-ES" b="0" i="1" smtClean="0">
                          <a:latin typeface="Cambria Math"/>
                          <a:ea typeface="Cambria Math"/>
                        </a:rPr>
                        <m:t>𝐹𝑒𝑂</m:t>
                      </m:r>
                    </m:oMath>
                  </m:oMathPara>
                </a14:m>
                <a:endParaRPr lang="es-ES" dirty="0"/>
              </a:p>
            </p:txBody>
          </p:sp>
        </mc:Choice>
        <mc:Fallback xmlns="">
          <p:sp>
            <p:nvSpPr>
              <p:cNvPr id="8" name="7 CuadroTexto"/>
              <p:cNvSpPr txBox="1">
                <a:spLocks noRot="1" noChangeAspect="1" noMove="1" noResize="1" noEditPoints="1" noAdjustHandles="1" noChangeArrowheads="1" noChangeShapeType="1" noTextEdit="1"/>
              </p:cNvSpPr>
              <p:nvPr/>
            </p:nvSpPr>
            <p:spPr>
              <a:xfrm>
                <a:off x="3086100" y="3721100"/>
                <a:ext cx="3399970" cy="634982"/>
              </a:xfrm>
              <a:prstGeom prst="rect">
                <a:avLst/>
              </a:prstGeom>
              <a:blipFill rotWithShape="1">
                <a:blip r:embed="rId5"/>
                <a:stretch>
                  <a:fillRect/>
                </a:stretch>
              </a:blipFill>
            </p:spPr>
            <p:txBody>
              <a:bodyPr/>
              <a:lstStyle/>
              <a:p>
                <a:r>
                  <a:rPr lang="es-ES">
                    <a:noFill/>
                  </a:rPr>
                  <a:t> </a:t>
                </a:r>
              </a:p>
            </p:txBody>
          </p:sp>
        </mc:Fallback>
      </mc:AlternateContent>
      <p:sp>
        <p:nvSpPr>
          <p:cNvPr id="9" name="8 CuadroTexto"/>
          <p:cNvSpPr txBox="1"/>
          <p:nvPr/>
        </p:nvSpPr>
        <p:spPr>
          <a:xfrm>
            <a:off x="292100" y="4432300"/>
            <a:ext cx="5765800" cy="2031325"/>
          </a:xfrm>
          <a:prstGeom prst="rect">
            <a:avLst/>
          </a:prstGeom>
          <a:noFill/>
        </p:spPr>
        <p:txBody>
          <a:bodyPr wrap="square" rtlCol="0">
            <a:spAutoFit/>
          </a:bodyPr>
          <a:lstStyle/>
          <a:p>
            <a:pPr marL="355600" indent="-355600" algn="just">
              <a:buFont typeface="Wingdings"/>
              <a:buChar char="F"/>
            </a:pPr>
            <a:r>
              <a:rPr lang="es-ES" dirty="0" smtClean="0">
                <a:sym typeface="Wingdings"/>
              </a:rPr>
              <a:t>Los electrones perdidos por un elemento son transferidos al otro: reacciones de </a:t>
            </a:r>
            <a:r>
              <a:rPr lang="es-ES" b="1" dirty="0" smtClean="0">
                <a:solidFill>
                  <a:srgbClr val="FF0000"/>
                </a:solidFill>
                <a:effectLst>
                  <a:outerShdw blurRad="38100" dist="38100" dir="2700000" algn="tl">
                    <a:srgbClr val="000000">
                      <a:alpha val="43137"/>
                    </a:srgbClr>
                  </a:outerShdw>
                </a:effectLst>
                <a:sym typeface="Wingdings"/>
              </a:rPr>
              <a:t>transferencia de electrones</a:t>
            </a:r>
            <a:r>
              <a:rPr lang="es-ES" dirty="0" smtClean="0">
                <a:sym typeface="Wingdings"/>
              </a:rPr>
              <a:t>.</a:t>
            </a:r>
          </a:p>
          <a:p>
            <a:pPr marL="355600" indent="-355600" algn="just">
              <a:buFont typeface="Wingdings"/>
              <a:buChar char="F"/>
            </a:pPr>
            <a:r>
              <a:rPr lang="es-ES" dirty="0" smtClean="0">
                <a:sym typeface="Wingdings"/>
              </a:rPr>
              <a:t>El elemento que cede electrones se </a:t>
            </a:r>
            <a:r>
              <a:rPr lang="es-ES" b="1" dirty="0" smtClean="0">
                <a:solidFill>
                  <a:srgbClr val="00B0F0"/>
                </a:solidFill>
                <a:effectLst>
                  <a:outerShdw blurRad="38100" dist="38100" dir="2700000" algn="tl">
                    <a:srgbClr val="000000">
                      <a:alpha val="43137"/>
                    </a:srgbClr>
                  </a:outerShdw>
                </a:effectLst>
                <a:sym typeface="Wingdings"/>
              </a:rPr>
              <a:t>oxida</a:t>
            </a:r>
            <a:r>
              <a:rPr lang="es-ES" dirty="0" smtClean="0">
                <a:sym typeface="Wingdings"/>
              </a:rPr>
              <a:t> y es el </a:t>
            </a:r>
            <a:r>
              <a:rPr lang="es-ES" b="1" dirty="0" smtClean="0">
                <a:solidFill>
                  <a:srgbClr val="FF0000"/>
                </a:solidFill>
                <a:effectLst>
                  <a:outerShdw blurRad="38100" dist="38100" dir="2700000" algn="tl">
                    <a:srgbClr val="000000">
                      <a:alpha val="43137"/>
                    </a:srgbClr>
                  </a:outerShdw>
                </a:effectLst>
                <a:sym typeface="Wingdings"/>
              </a:rPr>
              <a:t>reductor</a:t>
            </a:r>
            <a:r>
              <a:rPr lang="es-ES" dirty="0" smtClean="0">
                <a:sym typeface="Wingdings"/>
              </a:rPr>
              <a:t>.</a:t>
            </a:r>
          </a:p>
          <a:p>
            <a:pPr marL="355600" indent="-355600" algn="just">
              <a:buFont typeface="Wingdings"/>
              <a:buChar char="F"/>
            </a:pPr>
            <a:r>
              <a:rPr lang="es-ES" dirty="0" smtClean="0">
                <a:sym typeface="Wingdings"/>
              </a:rPr>
              <a:t>El elemento que acepta electrones se </a:t>
            </a:r>
            <a:r>
              <a:rPr lang="es-ES" b="1" dirty="0" smtClean="0">
                <a:solidFill>
                  <a:srgbClr val="FF0000"/>
                </a:solidFill>
                <a:effectLst>
                  <a:outerShdw blurRad="38100" dist="38100" dir="2700000" algn="tl">
                    <a:srgbClr val="000000">
                      <a:alpha val="43137"/>
                    </a:srgbClr>
                  </a:outerShdw>
                </a:effectLst>
                <a:sym typeface="Wingdings"/>
              </a:rPr>
              <a:t>reduce</a:t>
            </a:r>
            <a:r>
              <a:rPr lang="es-ES" dirty="0" smtClean="0">
                <a:sym typeface="Wingdings"/>
              </a:rPr>
              <a:t> y es el </a:t>
            </a:r>
            <a:r>
              <a:rPr lang="es-ES" b="1" dirty="0" smtClean="0">
                <a:solidFill>
                  <a:srgbClr val="00B0F0"/>
                </a:solidFill>
                <a:effectLst>
                  <a:outerShdw blurRad="38100" dist="38100" dir="2700000" algn="tl">
                    <a:srgbClr val="000000">
                      <a:alpha val="43137"/>
                    </a:srgbClr>
                  </a:outerShdw>
                </a:effectLst>
                <a:sym typeface="Wingdings"/>
              </a:rPr>
              <a:t>oxidante</a:t>
            </a:r>
            <a:r>
              <a:rPr lang="es-ES" dirty="0" smtClean="0">
                <a:solidFill>
                  <a:srgbClr val="00B0F0"/>
                </a:solidFill>
                <a:effectLst>
                  <a:outerShdw blurRad="38100" dist="38100" dir="2700000" algn="tl">
                    <a:srgbClr val="000000">
                      <a:alpha val="43137"/>
                    </a:srgbClr>
                  </a:outerShdw>
                </a:effectLst>
                <a:sym typeface="Wingdings"/>
              </a:rPr>
              <a:t>.</a:t>
            </a:r>
            <a:endParaRPr lang="es-ES" dirty="0">
              <a:solidFill>
                <a:srgbClr val="00B0F0"/>
              </a:solidFill>
              <a:effectLst>
                <a:outerShdw blurRad="38100" dist="38100" dir="2700000" algn="tl">
                  <a:srgbClr val="000000">
                    <a:alpha val="43137"/>
                  </a:srgbClr>
                </a:outerShdw>
              </a:effectLst>
            </a:endParaRPr>
          </a:p>
        </p:txBody>
      </p:sp>
      <p:grpSp>
        <p:nvGrpSpPr>
          <p:cNvPr id="35" name="34 Grupo"/>
          <p:cNvGrpSpPr/>
          <p:nvPr/>
        </p:nvGrpSpPr>
        <p:grpSpPr>
          <a:xfrm>
            <a:off x="6127750" y="4597400"/>
            <a:ext cx="2774950" cy="1651000"/>
            <a:chOff x="8375650" y="1358900"/>
            <a:chExt cx="2774950" cy="1651000"/>
          </a:xfrm>
        </p:grpSpPr>
        <p:cxnSp>
          <p:nvCxnSpPr>
            <p:cNvPr id="32" name="31 Conector recto de flecha"/>
            <p:cNvCxnSpPr/>
            <p:nvPr/>
          </p:nvCxnSpPr>
          <p:spPr>
            <a:xfrm rot="5400000">
              <a:off x="8674100" y="2222500"/>
              <a:ext cx="469900" cy="0"/>
            </a:xfrm>
            <a:prstGeom prst="straightConnector1">
              <a:avLst/>
            </a:prstGeom>
            <a:ln w="38100">
              <a:solidFill>
                <a:srgbClr val="FF00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32 Conector recto de flecha"/>
            <p:cNvCxnSpPr/>
            <p:nvPr/>
          </p:nvCxnSpPr>
          <p:spPr>
            <a:xfrm rot="5400000">
              <a:off x="10312400" y="2209800"/>
              <a:ext cx="469900" cy="0"/>
            </a:xfrm>
            <a:prstGeom prst="straightConnector1">
              <a:avLst/>
            </a:prstGeom>
            <a:ln w="38100">
              <a:solidFill>
                <a:schemeClr val="bg1">
                  <a:lumMod val="6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9 Cubo"/>
            <p:cNvSpPr/>
            <p:nvPr/>
          </p:nvSpPr>
          <p:spPr>
            <a:xfrm>
              <a:off x="8394700" y="1447800"/>
              <a:ext cx="1054100" cy="495300"/>
            </a:xfrm>
            <a:prstGeom prst="cub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CuadroTexto"/>
            <p:cNvSpPr txBox="1"/>
            <p:nvPr/>
          </p:nvSpPr>
          <p:spPr>
            <a:xfrm>
              <a:off x="8483600" y="1600200"/>
              <a:ext cx="822597" cy="307777"/>
            </a:xfrm>
            <a:prstGeom prst="rect">
              <a:avLst/>
            </a:prstGeom>
            <a:noFill/>
          </p:spPr>
          <p:txBody>
            <a:bodyPr wrap="none" rtlCol="0">
              <a:spAutoFit/>
            </a:bodyPr>
            <a:lstStyle/>
            <a:p>
              <a:r>
                <a:rPr lang="es-ES" sz="1400" dirty="0" smtClean="0"/>
                <a:t>reductor</a:t>
              </a:r>
              <a:endParaRPr lang="es-ES" sz="1400" dirty="0"/>
            </a:p>
          </p:txBody>
        </p:sp>
        <p:sp>
          <p:nvSpPr>
            <p:cNvPr id="23" name="22 Cubo"/>
            <p:cNvSpPr/>
            <p:nvPr/>
          </p:nvSpPr>
          <p:spPr>
            <a:xfrm>
              <a:off x="10071100" y="1435100"/>
              <a:ext cx="1054100" cy="495300"/>
            </a:xfrm>
            <a:prstGeom prst="cube">
              <a:avLst/>
            </a:prstGeom>
            <a:solidFill>
              <a:schemeClr val="bg1">
                <a:lumMod val="7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23 Cubo"/>
            <p:cNvSpPr/>
            <p:nvPr/>
          </p:nvSpPr>
          <p:spPr>
            <a:xfrm>
              <a:off x="8375650" y="2514600"/>
              <a:ext cx="1054100" cy="495300"/>
            </a:xfrm>
            <a:prstGeom prst="cube">
              <a:avLst/>
            </a:prstGeom>
            <a:solidFill>
              <a:schemeClr val="accent5">
                <a:lumMod val="40000"/>
                <a:lumOff val="60000"/>
              </a:schemeClr>
            </a:solidFill>
            <a:ln w="31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Cubo"/>
            <p:cNvSpPr/>
            <p:nvPr/>
          </p:nvSpPr>
          <p:spPr>
            <a:xfrm>
              <a:off x="10096500" y="2489200"/>
              <a:ext cx="1054100" cy="495300"/>
            </a:xfrm>
            <a:prstGeom prst="cube">
              <a:avLst/>
            </a:prstGeom>
            <a:solidFill>
              <a:srgbClr val="CCFF99"/>
            </a:solidFill>
            <a:ln w="31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CuadroTexto"/>
            <p:cNvSpPr txBox="1"/>
            <p:nvPr/>
          </p:nvSpPr>
          <p:spPr>
            <a:xfrm>
              <a:off x="10121900" y="1574800"/>
              <a:ext cx="840166" cy="307777"/>
            </a:xfrm>
            <a:prstGeom prst="rect">
              <a:avLst/>
            </a:prstGeom>
            <a:noFill/>
          </p:spPr>
          <p:txBody>
            <a:bodyPr wrap="none" rtlCol="0">
              <a:spAutoFit/>
            </a:bodyPr>
            <a:lstStyle/>
            <a:p>
              <a:r>
                <a:rPr lang="es-ES" sz="1400" dirty="0" smtClean="0"/>
                <a:t>oxidante</a:t>
              </a:r>
              <a:endParaRPr lang="es-ES" sz="1400" dirty="0"/>
            </a:p>
          </p:txBody>
        </p:sp>
        <p:sp>
          <p:nvSpPr>
            <p:cNvPr id="27" name="26 CuadroTexto"/>
            <p:cNvSpPr txBox="1"/>
            <p:nvPr/>
          </p:nvSpPr>
          <p:spPr>
            <a:xfrm>
              <a:off x="8470900" y="2667000"/>
              <a:ext cx="813877" cy="307777"/>
            </a:xfrm>
            <a:prstGeom prst="rect">
              <a:avLst/>
            </a:prstGeom>
            <a:noFill/>
          </p:spPr>
          <p:txBody>
            <a:bodyPr wrap="none" rtlCol="0">
              <a:spAutoFit/>
            </a:bodyPr>
            <a:lstStyle/>
            <a:p>
              <a:r>
                <a:rPr lang="es-ES" sz="1400" dirty="0"/>
                <a:t>s</a:t>
              </a:r>
              <a:r>
                <a:rPr lang="es-ES" sz="1400" dirty="0" smtClean="0"/>
                <a:t>e oxida</a:t>
              </a:r>
              <a:endParaRPr lang="es-ES" sz="1400" dirty="0"/>
            </a:p>
          </p:txBody>
        </p:sp>
        <p:sp>
          <p:nvSpPr>
            <p:cNvPr id="28" name="27 CuadroTexto"/>
            <p:cNvSpPr txBox="1"/>
            <p:nvPr/>
          </p:nvSpPr>
          <p:spPr>
            <a:xfrm>
              <a:off x="10096500" y="2654300"/>
              <a:ext cx="930063" cy="307777"/>
            </a:xfrm>
            <a:prstGeom prst="rect">
              <a:avLst/>
            </a:prstGeom>
            <a:noFill/>
          </p:spPr>
          <p:txBody>
            <a:bodyPr wrap="none" rtlCol="0">
              <a:spAutoFit/>
            </a:bodyPr>
            <a:lstStyle/>
            <a:p>
              <a:r>
                <a:rPr lang="es-ES" sz="1400" dirty="0"/>
                <a:t>s</a:t>
              </a:r>
              <a:r>
                <a:rPr lang="es-ES" sz="1400" dirty="0" smtClean="0"/>
                <a:t>e reduce</a:t>
              </a:r>
              <a:endParaRPr lang="es-ES" sz="1400" dirty="0"/>
            </a:p>
          </p:txBody>
        </p:sp>
        <p:sp>
          <p:nvSpPr>
            <p:cNvPr id="29" name="28 CuadroTexto"/>
            <p:cNvSpPr txBox="1"/>
            <p:nvPr/>
          </p:nvSpPr>
          <p:spPr>
            <a:xfrm>
              <a:off x="8445500" y="1917700"/>
              <a:ext cx="924292" cy="307777"/>
            </a:xfrm>
            <a:prstGeom prst="rect">
              <a:avLst/>
            </a:prstGeom>
            <a:noFill/>
          </p:spPr>
          <p:txBody>
            <a:bodyPr wrap="none" rtlCol="0">
              <a:spAutoFit/>
            </a:bodyPr>
            <a:lstStyle/>
            <a:p>
              <a:r>
                <a:rPr lang="es-ES" sz="1400" dirty="0" smtClean="0"/>
                <a:t>(donante)</a:t>
              </a:r>
              <a:endParaRPr lang="es-ES" sz="1400" dirty="0"/>
            </a:p>
          </p:txBody>
        </p:sp>
        <p:sp>
          <p:nvSpPr>
            <p:cNvPr id="30" name="29 CuadroTexto"/>
            <p:cNvSpPr txBox="1"/>
            <p:nvPr/>
          </p:nvSpPr>
          <p:spPr>
            <a:xfrm>
              <a:off x="10160000" y="1917700"/>
              <a:ext cx="870688" cy="307777"/>
            </a:xfrm>
            <a:prstGeom prst="rect">
              <a:avLst/>
            </a:prstGeom>
            <a:noFill/>
          </p:spPr>
          <p:txBody>
            <a:bodyPr wrap="none" rtlCol="0">
              <a:spAutoFit/>
            </a:bodyPr>
            <a:lstStyle/>
            <a:p>
              <a:r>
                <a:rPr lang="es-ES" sz="1400" dirty="0" smtClean="0"/>
                <a:t>(aceptor)</a:t>
              </a:r>
              <a:endParaRPr lang="es-ES" sz="1400" dirty="0"/>
            </a:p>
          </p:txBody>
        </p:sp>
        <p:cxnSp>
          <p:nvCxnSpPr>
            <p:cNvPr id="31" name="30 Conector recto de flecha"/>
            <p:cNvCxnSpPr/>
            <p:nvPr/>
          </p:nvCxnSpPr>
          <p:spPr>
            <a:xfrm>
              <a:off x="9525000" y="1689100"/>
              <a:ext cx="469900" cy="0"/>
            </a:xfrm>
            <a:prstGeom prst="straightConnector1">
              <a:avLst/>
            </a:prstGeom>
            <a:ln w="38100">
              <a:solidFill>
                <a:srgbClr val="FF00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33 CuadroTexto"/>
            <p:cNvSpPr txBox="1"/>
            <p:nvPr/>
          </p:nvSpPr>
          <p:spPr>
            <a:xfrm>
              <a:off x="9575800" y="1358900"/>
              <a:ext cx="336952" cy="307777"/>
            </a:xfrm>
            <a:prstGeom prst="rect">
              <a:avLst/>
            </a:prstGeom>
            <a:noFill/>
          </p:spPr>
          <p:txBody>
            <a:bodyPr wrap="none" rtlCol="0">
              <a:spAutoFit/>
            </a:bodyPr>
            <a:lstStyle/>
            <a:p>
              <a:r>
                <a:rPr lang="es-ES" sz="1400" b="1" dirty="0">
                  <a:solidFill>
                    <a:srgbClr val="C00000"/>
                  </a:solidFill>
                </a:rPr>
                <a:t>e</a:t>
              </a:r>
              <a:r>
                <a:rPr lang="es-ES" sz="1400" b="1" baseline="30000" dirty="0" smtClean="0">
                  <a:solidFill>
                    <a:srgbClr val="C00000"/>
                  </a:solidFill>
                </a:rPr>
                <a:t>--</a:t>
              </a:r>
              <a:endParaRPr lang="es-ES" sz="1400" b="1" baseline="30000" dirty="0">
                <a:solidFill>
                  <a:srgbClr val="C00000"/>
                </a:solidFill>
              </a:endParaRPr>
            </a:p>
          </p:txBody>
        </p:sp>
      </p:grpSp>
      <p:sp>
        <p:nvSpPr>
          <p:cNvPr id="36" name="35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37"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19</a:t>
            </a:fld>
            <a:endParaRPr lang="es-ES" dirty="0">
              <a:solidFill>
                <a:schemeClr val="accent6">
                  <a:lumMod val="50000"/>
                </a:schemeClr>
              </a:solidFill>
              <a:latin typeface="+mj-lt"/>
            </a:endParaRPr>
          </a:p>
        </p:txBody>
      </p:sp>
      <p:sp>
        <p:nvSpPr>
          <p:cNvPr id="38" name="37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41313279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17500" y="838200"/>
            <a:ext cx="57531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En función de la partícula transferida</a:t>
            </a:r>
            <a:endParaRPr lang="es-ES" b="1" dirty="0">
              <a:solidFill>
                <a:srgbClr val="00B050"/>
              </a:solidFill>
            </a:endParaRPr>
          </a:p>
        </p:txBody>
      </p:sp>
      <p:sp>
        <p:nvSpPr>
          <p:cNvPr id="6" name="5 CuadroTexto"/>
          <p:cNvSpPr txBox="1"/>
          <p:nvPr/>
        </p:nvSpPr>
        <p:spPr>
          <a:xfrm>
            <a:off x="330200" y="1308100"/>
            <a:ext cx="7721600" cy="369332"/>
          </a:xfrm>
          <a:prstGeom prst="rect">
            <a:avLst/>
          </a:prstGeom>
          <a:noFill/>
        </p:spPr>
        <p:txBody>
          <a:bodyPr wrap="square" rtlCol="0">
            <a:spAutoFit/>
          </a:bodyPr>
          <a:lstStyle/>
          <a:p>
            <a:r>
              <a:rPr lang="es-ES" b="1" dirty="0" smtClean="0">
                <a:solidFill>
                  <a:srgbClr val="C00000"/>
                </a:solidFill>
              </a:rPr>
              <a:t>Reacciones de transferencia de electrones: oxidación-reducción</a:t>
            </a:r>
            <a:endParaRPr lang="es-ES" b="1" dirty="0">
              <a:solidFill>
                <a:srgbClr val="C00000"/>
              </a:solidFill>
            </a:endParaRPr>
          </a:p>
        </p:txBody>
      </p:sp>
      <p:sp>
        <p:nvSpPr>
          <p:cNvPr id="4" name="3 CuadroTexto"/>
          <p:cNvSpPr txBox="1"/>
          <p:nvPr/>
        </p:nvSpPr>
        <p:spPr>
          <a:xfrm>
            <a:off x="330200" y="1803400"/>
            <a:ext cx="8445500" cy="1754326"/>
          </a:xfrm>
          <a:prstGeom prst="rect">
            <a:avLst/>
          </a:prstGeom>
          <a:noFill/>
          <a:effectLst/>
        </p:spPr>
        <p:txBody>
          <a:bodyPr wrap="square" rtlCol="0">
            <a:spAutoFit/>
          </a:bodyPr>
          <a:lstStyle/>
          <a:p>
            <a:pPr marL="355600" indent="-355600" algn="just">
              <a:buFont typeface="Wingdings"/>
              <a:buChar char="F"/>
            </a:pPr>
            <a:r>
              <a:rPr lang="es-ES" dirty="0" smtClean="0"/>
              <a:t>Como resultado de la transferencia de electrones, lo que cambia es el</a:t>
            </a:r>
            <a:r>
              <a:rPr lang="es-ES" dirty="0" smtClean="0">
                <a:solidFill>
                  <a:srgbClr val="FF0000"/>
                </a:solidFill>
                <a:effectLst>
                  <a:outerShdw blurRad="38100" dist="38100" dir="2700000" algn="tl">
                    <a:srgbClr val="000000">
                      <a:alpha val="43137"/>
                    </a:srgbClr>
                  </a:outerShdw>
                </a:effectLst>
              </a:rPr>
              <a:t> </a:t>
            </a:r>
            <a:r>
              <a:rPr lang="es-ES" b="1" dirty="0" smtClean="0">
                <a:solidFill>
                  <a:srgbClr val="FF0000"/>
                </a:solidFill>
                <a:effectLst>
                  <a:outerShdw blurRad="38100" dist="38100" dir="2700000" algn="tl">
                    <a:srgbClr val="000000">
                      <a:alpha val="43137"/>
                    </a:srgbClr>
                  </a:outerShdw>
                </a:effectLst>
              </a:rPr>
              <a:t>número de oxidación</a:t>
            </a:r>
            <a:r>
              <a:rPr lang="es-ES" b="1" dirty="0" smtClean="0"/>
              <a:t> </a:t>
            </a:r>
            <a:r>
              <a:rPr lang="es-ES" dirty="0" smtClean="0"/>
              <a:t>del elemento.</a:t>
            </a:r>
          </a:p>
          <a:p>
            <a:pPr marL="355600" indent="-355600" algn="just">
              <a:buFont typeface="Wingdings"/>
              <a:buChar char="F"/>
            </a:pPr>
            <a:endParaRPr lang="es-ES" dirty="0"/>
          </a:p>
          <a:p>
            <a:pPr marL="355600" indent="-355600" algn="just">
              <a:buFont typeface="Wingdings"/>
              <a:buChar char="F"/>
            </a:pPr>
            <a:r>
              <a:rPr lang="es-ES" dirty="0" smtClean="0"/>
              <a:t>El número de oxidación es una carga ficticia que se asigna a los átomos que forman un compuesto. Solo es real en los compuestos iónicos, pero no en el de los covalentes.</a:t>
            </a:r>
            <a:endParaRPr lang="es-ES" dirty="0"/>
          </a:p>
        </p:txBody>
      </p:sp>
      <p:sp>
        <p:nvSpPr>
          <p:cNvPr id="17" name="16 CuadroTexto"/>
          <p:cNvSpPr txBox="1"/>
          <p:nvPr/>
        </p:nvSpPr>
        <p:spPr>
          <a:xfrm>
            <a:off x="495300" y="3784600"/>
            <a:ext cx="81661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Básicamente, podemos afirmar que el número de oxidación coincide, en la mayoría de los casos, con la carga iónica que adquirirá un átomo para tener configuración electrónica estable. </a:t>
            </a:r>
            <a:endParaRPr lang="es-ES" dirty="0"/>
          </a:p>
        </p:txBody>
      </p:sp>
      <p:sp>
        <p:nvSpPr>
          <p:cNvPr id="2" name="1 CuadroTexto"/>
          <p:cNvSpPr txBox="1"/>
          <p:nvPr/>
        </p:nvSpPr>
        <p:spPr>
          <a:xfrm>
            <a:off x="444500" y="4914900"/>
            <a:ext cx="8229600" cy="923330"/>
          </a:xfrm>
          <a:prstGeom prst="rect">
            <a:avLst/>
          </a:prstGeom>
          <a:noFill/>
        </p:spPr>
        <p:txBody>
          <a:bodyPr wrap="square" rtlCol="0">
            <a:spAutoFit/>
          </a:bodyPr>
          <a:lstStyle/>
          <a:p>
            <a:pPr algn="just"/>
            <a:r>
              <a:rPr lang="es-ES" dirty="0" smtClean="0"/>
              <a:t>En el caso anterior, el hierro, que en estado natural tiene número de oxidación 0, pasa a tener un número de oxidación +2, mientras que el oxígeno pasa de 0 a </a:t>
            </a:r>
            <a:r>
              <a:rPr lang="es-ES" dirty="0" smtClean="0">
                <a:sym typeface="Wingdings"/>
              </a:rPr>
              <a:t>–2</a:t>
            </a:r>
            <a:r>
              <a:rPr lang="es-ES" dirty="0">
                <a:sym typeface="Wingdings"/>
              </a:rPr>
              <a:t>.</a:t>
            </a:r>
            <a:endParaRPr lang="es-ES" dirty="0"/>
          </a:p>
        </p:txBody>
      </p:sp>
      <p:sp>
        <p:nvSpPr>
          <p:cNvPr id="10" name="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20</a:t>
            </a:fld>
            <a:endParaRPr lang="es-ES" dirty="0">
              <a:solidFill>
                <a:schemeClr val="accent6">
                  <a:lumMod val="50000"/>
                </a:schemeClr>
              </a:solidFill>
              <a:latin typeface="+mj-lt"/>
            </a:endParaRPr>
          </a:p>
        </p:txBody>
      </p:sp>
      <p:sp>
        <p:nvSpPr>
          <p:cNvPr id="12" name="1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9829195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42900" y="850900"/>
            <a:ext cx="5753100" cy="369332"/>
          </a:xfrm>
          <a:prstGeom prst="rect">
            <a:avLst/>
          </a:prstGeom>
          <a:noFill/>
        </p:spPr>
        <p:txBody>
          <a:bodyPr wrap="square" rtlCol="0">
            <a:spAutoFit/>
          </a:bodyPr>
          <a:lstStyle/>
          <a:p>
            <a:r>
              <a:rPr lang="es-ES" b="1" dirty="0" smtClean="0">
                <a:solidFill>
                  <a:srgbClr val="C00000"/>
                </a:solidFill>
              </a:rPr>
              <a:t>2.2. </a:t>
            </a:r>
            <a:r>
              <a:rPr lang="es-ES" b="1" dirty="0" smtClean="0">
                <a:solidFill>
                  <a:srgbClr val="00B050"/>
                </a:solidFill>
              </a:rPr>
              <a:t>En función de la partícula transferida</a:t>
            </a:r>
            <a:endParaRPr lang="es-ES" b="1" dirty="0">
              <a:solidFill>
                <a:srgbClr val="00B050"/>
              </a:solidFill>
            </a:endParaRPr>
          </a:p>
        </p:txBody>
      </p:sp>
      <p:sp>
        <p:nvSpPr>
          <p:cNvPr id="6" name="5 CuadroTexto"/>
          <p:cNvSpPr txBox="1"/>
          <p:nvPr/>
        </p:nvSpPr>
        <p:spPr>
          <a:xfrm>
            <a:off x="317500" y="1257300"/>
            <a:ext cx="5791200" cy="369332"/>
          </a:xfrm>
          <a:prstGeom prst="rect">
            <a:avLst/>
          </a:prstGeom>
          <a:noFill/>
        </p:spPr>
        <p:txBody>
          <a:bodyPr wrap="square" rtlCol="0">
            <a:spAutoFit/>
          </a:bodyPr>
          <a:lstStyle/>
          <a:p>
            <a:r>
              <a:rPr lang="es-ES" b="1" dirty="0" smtClean="0">
                <a:solidFill>
                  <a:srgbClr val="C00000"/>
                </a:solidFill>
              </a:rPr>
              <a:t>Determinación del número de oxidación</a:t>
            </a:r>
            <a:endParaRPr lang="es-ES" b="1" dirty="0">
              <a:solidFill>
                <a:srgbClr val="C00000"/>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2135388677"/>
              </p:ext>
            </p:extLst>
          </p:nvPr>
        </p:nvGraphicFramePr>
        <p:xfrm>
          <a:off x="495300" y="1739900"/>
          <a:ext cx="8293100" cy="4701540"/>
        </p:xfrm>
        <a:graphic>
          <a:graphicData uri="http://schemas.openxmlformats.org/drawingml/2006/table">
            <a:tbl>
              <a:tblPr firstRow="1" bandRow="1">
                <a:tableStyleId>{93296810-A885-4BE3-A3E7-6D5BEEA58F35}</a:tableStyleId>
              </a:tblPr>
              <a:tblGrid>
                <a:gridCol w="4584700"/>
                <a:gridCol w="3708400"/>
              </a:tblGrid>
              <a:tr h="342900">
                <a:tc>
                  <a:txBody>
                    <a:bodyPr/>
                    <a:lstStyle/>
                    <a:p>
                      <a:pPr algn="ctr"/>
                      <a:r>
                        <a:rPr lang="es-ES" sz="1600" dirty="0" smtClean="0"/>
                        <a:t>Reglas</a:t>
                      </a:r>
                      <a:endParaRPr lang="es-ES" sz="1600" dirty="0"/>
                    </a:p>
                  </a:txBody>
                  <a:tcPr/>
                </a:tc>
                <a:tc>
                  <a:txBody>
                    <a:bodyPr/>
                    <a:lstStyle/>
                    <a:p>
                      <a:pPr algn="ctr"/>
                      <a:r>
                        <a:rPr lang="es-ES" sz="1600" dirty="0" smtClean="0"/>
                        <a:t>Ejemplos</a:t>
                      </a:r>
                      <a:endParaRPr lang="es-ES" sz="1600" dirty="0"/>
                    </a:p>
                  </a:txBody>
                  <a:tcPr/>
                </a:tc>
              </a:tr>
              <a:tr h="573617">
                <a:tc>
                  <a:txBody>
                    <a:bodyPr/>
                    <a:lstStyle/>
                    <a:p>
                      <a:pPr marL="266700" indent="-266700" algn="just"/>
                      <a:r>
                        <a:rPr lang="es-ES" sz="1600" dirty="0" smtClean="0"/>
                        <a:t>1.	El número de oxidación de todos los elemento</a:t>
                      </a:r>
                      <a:r>
                        <a:rPr lang="es-ES" sz="1600" baseline="0" dirty="0" smtClean="0"/>
                        <a:t>s en estado natural es 0.</a:t>
                      </a:r>
                      <a:endParaRPr lang="es-ES" sz="1600" dirty="0"/>
                    </a:p>
                  </a:txBody>
                  <a:tcPr/>
                </a:tc>
                <a:tc>
                  <a:txBody>
                    <a:bodyPr/>
                    <a:lstStyle/>
                    <a:p>
                      <a:r>
                        <a:rPr lang="es-ES" sz="1600" dirty="0" smtClean="0"/>
                        <a:t>Na (s), Fe (s), H</a:t>
                      </a:r>
                      <a:r>
                        <a:rPr lang="es-ES" sz="1600" baseline="-25000" dirty="0" smtClean="0"/>
                        <a:t>2</a:t>
                      </a:r>
                      <a:r>
                        <a:rPr lang="es-ES" sz="1600" dirty="0" smtClean="0"/>
                        <a:t> (g),</a:t>
                      </a:r>
                      <a:r>
                        <a:rPr lang="es-ES" sz="1600" baseline="0" dirty="0" smtClean="0"/>
                        <a:t> O</a:t>
                      </a:r>
                      <a:r>
                        <a:rPr lang="es-ES" sz="1600" baseline="-25000" dirty="0" smtClean="0"/>
                        <a:t>2</a:t>
                      </a:r>
                      <a:r>
                        <a:rPr lang="es-ES" sz="1600" baseline="0" dirty="0" smtClean="0"/>
                        <a:t> (g), Cl</a:t>
                      </a:r>
                      <a:r>
                        <a:rPr lang="es-ES" sz="1600" baseline="-25000" dirty="0" smtClean="0"/>
                        <a:t>2</a:t>
                      </a:r>
                      <a:r>
                        <a:rPr lang="es-ES" sz="1600" baseline="0" dirty="0" smtClean="0"/>
                        <a:t> (g), …</a:t>
                      </a:r>
                      <a:endParaRPr lang="es-ES" sz="1600" dirty="0"/>
                    </a:p>
                  </a:txBody>
                  <a:tcPr/>
                </a:tc>
              </a:tr>
              <a:tr h="573617">
                <a:tc>
                  <a:txBody>
                    <a:bodyPr/>
                    <a:lstStyle/>
                    <a:p>
                      <a:pPr marL="266700" indent="-266700" algn="just"/>
                      <a:r>
                        <a:rPr lang="es-ES" sz="1600" dirty="0" smtClean="0"/>
                        <a:t>2.	El número de oxidación del oxígeno en los compuestos es siempre</a:t>
                      </a:r>
                      <a:r>
                        <a:rPr lang="es-ES" sz="1600" baseline="0" dirty="0" smtClean="0"/>
                        <a:t> –2. Tan solo en el caso de los peróxidos actúa con –1.</a:t>
                      </a:r>
                      <a:endParaRPr lang="es-ES" sz="1600" dirty="0"/>
                    </a:p>
                  </a:txBody>
                  <a:tcPr/>
                </a:tc>
                <a:tc>
                  <a:txBody>
                    <a:bodyPr/>
                    <a:lstStyle/>
                    <a:p>
                      <a:r>
                        <a:rPr lang="es-ES" sz="1600" dirty="0" smtClean="0"/>
                        <a:t>H</a:t>
                      </a:r>
                      <a:r>
                        <a:rPr lang="es-ES" sz="1600" baseline="-25000" dirty="0" smtClean="0"/>
                        <a:t>2</a:t>
                      </a:r>
                      <a:r>
                        <a:rPr lang="es-ES" sz="1600" dirty="0" smtClean="0"/>
                        <a:t>O: el H actúa con </a:t>
                      </a:r>
                      <a:r>
                        <a:rPr lang="es-ES" sz="1600" dirty="0" smtClean="0">
                          <a:solidFill>
                            <a:srgbClr val="FF0000"/>
                          </a:solidFill>
                        </a:rPr>
                        <a:t>+1</a:t>
                      </a:r>
                    </a:p>
                    <a:p>
                      <a:r>
                        <a:rPr lang="es-ES" sz="1600" dirty="0" smtClean="0"/>
                        <a:t>H</a:t>
                      </a:r>
                      <a:r>
                        <a:rPr lang="es-ES" sz="1600" baseline="-25000" dirty="0" smtClean="0"/>
                        <a:t>2</a:t>
                      </a:r>
                      <a:r>
                        <a:rPr lang="es-ES" sz="1600" dirty="0" smtClean="0"/>
                        <a:t>O</a:t>
                      </a:r>
                      <a:r>
                        <a:rPr lang="es-ES" sz="1600" baseline="-25000" dirty="0" smtClean="0"/>
                        <a:t>2</a:t>
                      </a:r>
                      <a:r>
                        <a:rPr lang="es-ES" sz="1600" dirty="0" smtClean="0"/>
                        <a:t>: el</a:t>
                      </a:r>
                      <a:r>
                        <a:rPr lang="es-ES" sz="1600" baseline="0" dirty="0" smtClean="0"/>
                        <a:t> O actúa con </a:t>
                      </a:r>
                      <a:r>
                        <a:rPr lang="es-ES" sz="1600" baseline="0" dirty="0" smtClean="0">
                          <a:solidFill>
                            <a:srgbClr val="FF0000"/>
                          </a:solidFill>
                        </a:rPr>
                        <a:t>-1</a:t>
                      </a:r>
                      <a:endParaRPr lang="es-ES" sz="1600" dirty="0">
                        <a:solidFill>
                          <a:srgbClr val="FF0000"/>
                        </a:solidFill>
                      </a:endParaRPr>
                    </a:p>
                  </a:txBody>
                  <a:tcPr/>
                </a:tc>
              </a:tr>
              <a:tr h="573617">
                <a:tc>
                  <a:txBody>
                    <a:bodyPr/>
                    <a:lstStyle/>
                    <a:p>
                      <a:pPr marL="266700" indent="-266700" algn="just"/>
                      <a:r>
                        <a:rPr lang="es-ES" sz="1600" dirty="0" smtClean="0"/>
                        <a:t>3.	El número de</a:t>
                      </a:r>
                      <a:r>
                        <a:rPr lang="es-ES" sz="1600" baseline="0" dirty="0" smtClean="0"/>
                        <a:t> oxidación del hidrógeno en los compuestos es +1 cuando se combina con la mayoría de los no metales. Por el contrario es –1 cuando lo hace con los metales.</a:t>
                      </a:r>
                      <a:endParaRPr lang="es-ES" sz="1600" dirty="0"/>
                    </a:p>
                  </a:txBody>
                  <a:tcPr/>
                </a:tc>
                <a:tc>
                  <a:txBody>
                    <a:bodyPr/>
                    <a:lstStyle/>
                    <a:p>
                      <a:r>
                        <a:rPr lang="es-ES" sz="1600" dirty="0" smtClean="0"/>
                        <a:t>HCl:</a:t>
                      </a:r>
                      <a:r>
                        <a:rPr lang="es-ES" sz="1600" baseline="0" dirty="0" smtClean="0"/>
                        <a:t> el H actúa con </a:t>
                      </a:r>
                      <a:r>
                        <a:rPr lang="es-ES" sz="1600" baseline="0" dirty="0" smtClean="0">
                          <a:solidFill>
                            <a:srgbClr val="FF0000"/>
                          </a:solidFill>
                        </a:rPr>
                        <a:t>+1</a:t>
                      </a:r>
                    </a:p>
                    <a:p>
                      <a:r>
                        <a:rPr lang="es-ES" sz="1600" baseline="0" dirty="0" err="1" smtClean="0"/>
                        <a:t>NaH</a:t>
                      </a:r>
                      <a:r>
                        <a:rPr lang="es-ES" sz="1600" baseline="0" dirty="0" smtClean="0"/>
                        <a:t>: el H, en este caso, actúa con </a:t>
                      </a:r>
                      <a:r>
                        <a:rPr lang="es-ES" sz="1600" baseline="0" dirty="0" smtClean="0">
                          <a:solidFill>
                            <a:srgbClr val="FF0000"/>
                          </a:solidFill>
                        </a:rPr>
                        <a:t>-1</a:t>
                      </a:r>
                      <a:endParaRPr lang="es-ES" sz="1600" dirty="0">
                        <a:solidFill>
                          <a:srgbClr val="FF0000"/>
                        </a:solidFill>
                      </a:endParaRPr>
                    </a:p>
                  </a:txBody>
                  <a:tcPr/>
                </a:tc>
              </a:tr>
              <a:tr h="573617">
                <a:tc>
                  <a:txBody>
                    <a:bodyPr/>
                    <a:lstStyle/>
                    <a:p>
                      <a:pPr marL="266700" indent="-266700" algn="just"/>
                      <a:r>
                        <a:rPr lang="es-ES" sz="1600" dirty="0" smtClean="0"/>
                        <a:t>4.	El número de oxidación de los metales alcalinos es siempre +1,</a:t>
                      </a:r>
                      <a:r>
                        <a:rPr lang="es-ES" sz="1600" baseline="0" dirty="0" smtClean="0"/>
                        <a:t> y el de los alcalinotérreos es siempre +2.</a:t>
                      </a:r>
                      <a:endParaRPr lang="es-ES" sz="1600" dirty="0"/>
                    </a:p>
                  </a:txBody>
                  <a:tcPr/>
                </a:tc>
                <a:tc>
                  <a:txBody>
                    <a:bodyPr/>
                    <a:lstStyle/>
                    <a:p>
                      <a:r>
                        <a:rPr lang="es-ES" sz="1600" dirty="0" smtClean="0"/>
                        <a:t>Li, Na, K, Rb, Cs, actúan con </a:t>
                      </a:r>
                      <a:r>
                        <a:rPr lang="es-ES" sz="1600" dirty="0" smtClean="0">
                          <a:solidFill>
                            <a:srgbClr val="FF0000"/>
                          </a:solidFill>
                        </a:rPr>
                        <a:t>+1</a:t>
                      </a:r>
                    </a:p>
                    <a:p>
                      <a:r>
                        <a:rPr lang="es-ES" sz="1600" dirty="0" smtClean="0"/>
                        <a:t>Be, Mg, Ca, Sr, Ba, actúan con </a:t>
                      </a:r>
                      <a:r>
                        <a:rPr lang="es-ES" sz="1600" dirty="0" smtClean="0">
                          <a:solidFill>
                            <a:srgbClr val="FF0000"/>
                          </a:solidFill>
                        </a:rPr>
                        <a:t>+2</a:t>
                      </a:r>
                      <a:endParaRPr lang="es-ES" sz="1600" dirty="0">
                        <a:solidFill>
                          <a:srgbClr val="FF0000"/>
                        </a:solidFill>
                      </a:endParaRPr>
                    </a:p>
                  </a:txBody>
                  <a:tcPr/>
                </a:tc>
              </a:tr>
              <a:tr h="573617">
                <a:tc>
                  <a:txBody>
                    <a:bodyPr/>
                    <a:lstStyle/>
                    <a:p>
                      <a:pPr marL="266700" indent="-266700" algn="just"/>
                      <a:r>
                        <a:rPr lang="es-ES" sz="1600" dirty="0" smtClean="0"/>
                        <a:t>5.	La suma de los números de oxidación de un compuesto ha de ser 0.</a:t>
                      </a:r>
                      <a:r>
                        <a:rPr lang="es-ES" sz="1600" baseline="0" dirty="0" smtClean="0"/>
                        <a:t> La suma de los números de oxidación de un ion </a:t>
                      </a:r>
                      <a:r>
                        <a:rPr lang="es-ES" sz="1600" baseline="0" dirty="0" err="1" smtClean="0"/>
                        <a:t>poliatómico</a:t>
                      </a:r>
                      <a:r>
                        <a:rPr lang="es-ES" sz="1600" baseline="0" dirty="0" smtClean="0"/>
                        <a:t> debe ser igual a la carga del ion.</a:t>
                      </a:r>
                      <a:endParaRPr lang="es-ES" sz="1600" dirty="0"/>
                    </a:p>
                  </a:txBody>
                  <a:tcPr/>
                </a:tc>
                <a:tc>
                  <a:txBody>
                    <a:bodyPr/>
                    <a:lstStyle/>
                    <a:p>
                      <a:r>
                        <a:rPr lang="es-ES" sz="1600" dirty="0" smtClean="0"/>
                        <a:t> </a:t>
                      </a:r>
                      <a:r>
                        <a:rPr lang="es-ES" sz="1600" dirty="0" smtClean="0">
                          <a:solidFill>
                            <a:srgbClr val="FF0000"/>
                          </a:solidFill>
                        </a:rPr>
                        <a:t>+1·2-2        +1·2+6-2·4        +4-2·3</a:t>
                      </a:r>
                    </a:p>
                    <a:p>
                      <a:r>
                        <a:rPr lang="es-ES" sz="1600" dirty="0" smtClean="0"/>
                        <a:t>   H</a:t>
                      </a:r>
                      <a:r>
                        <a:rPr lang="es-ES" sz="1600" baseline="-25000" dirty="0" smtClean="0"/>
                        <a:t>2</a:t>
                      </a:r>
                      <a:r>
                        <a:rPr lang="es-ES" sz="1600" dirty="0" smtClean="0"/>
                        <a:t>O               H</a:t>
                      </a:r>
                      <a:r>
                        <a:rPr lang="es-ES" sz="1600" baseline="-25000" dirty="0" smtClean="0"/>
                        <a:t>2</a:t>
                      </a:r>
                      <a:r>
                        <a:rPr lang="es-ES" sz="1600" dirty="0" smtClean="0"/>
                        <a:t>SO</a:t>
                      </a:r>
                      <a:r>
                        <a:rPr lang="es-ES" sz="1600" baseline="-25000" dirty="0" smtClean="0"/>
                        <a:t>4</a:t>
                      </a:r>
                      <a:r>
                        <a:rPr lang="es-ES" sz="1600" baseline="0" dirty="0" smtClean="0"/>
                        <a:t>            CO</a:t>
                      </a:r>
                      <a:r>
                        <a:rPr lang="es-ES" sz="1600" baseline="-25000" dirty="0" smtClean="0"/>
                        <a:t>3</a:t>
                      </a:r>
                      <a:r>
                        <a:rPr lang="es-ES" sz="1600" baseline="30000" dirty="0" smtClean="0"/>
                        <a:t>2-  </a:t>
                      </a:r>
                      <a:endParaRPr lang="es-ES" sz="1600" baseline="30000" dirty="0"/>
                    </a:p>
                  </a:txBody>
                  <a:tcPr/>
                </a:tc>
              </a:tr>
            </a:tbl>
          </a:graphicData>
        </a:graphic>
      </p:graphicFrame>
      <p:sp>
        <p:nvSpPr>
          <p:cNvPr id="8" name="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21</a:t>
            </a:fld>
            <a:endParaRPr lang="es-ES" dirty="0">
              <a:solidFill>
                <a:schemeClr val="accent6">
                  <a:lumMod val="50000"/>
                </a:schemeClr>
              </a:solidFill>
              <a:latin typeface="+mj-lt"/>
            </a:endParaRPr>
          </a:p>
        </p:txBody>
      </p:sp>
      <p:sp>
        <p:nvSpPr>
          <p:cNvPr id="10" name="9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6637665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520700" y="952500"/>
            <a:ext cx="174919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12</a:t>
            </a:r>
            <a:endParaRPr lang="es-ES" b="1" dirty="0">
              <a:solidFill>
                <a:schemeClr val="bg1"/>
              </a:solidFill>
            </a:endParaRPr>
          </a:p>
        </p:txBody>
      </p:sp>
      <p:sp>
        <p:nvSpPr>
          <p:cNvPr id="4" name="3 CuadroTexto"/>
          <p:cNvSpPr txBox="1"/>
          <p:nvPr/>
        </p:nvSpPr>
        <p:spPr>
          <a:xfrm>
            <a:off x="482600" y="1498600"/>
            <a:ext cx="8166100" cy="646331"/>
          </a:xfrm>
          <a:prstGeom prst="rect">
            <a:avLst/>
          </a:prstGeom>
          <a:noFill/>
        </p:spPr>
        <p:txBody>
          <a:bodyPr wrap="square" rtlCol="0">
            <a:spAutoFit/>
          </a:bodyPr>
          <a:lstStyle/>
          <a:p>
            <a:pPr algn="just"/>
            <a:r>
              <a:rPr lang="es-ES" dirty="0" smtClean="0"/>
              <a:t>Calcula el número de oxidación de cada uno de los elementos situados en los siguientes compuestos: HCl, Fe</a:t>
            </a:r>
            <a:r>
              <a:rPr lang="es-ES" baseline="-25000" dirty="0" smtClean="0"/>
              <a:t>2</a:t>
            </a:r>
            <a:r>
              <a:rPr lang="es-ES" dirty="0" smtClean="0"/>
              <a:t>S</a:t>
            </a:r>
            <a:r>
              <a:rPr lang="es-ES" baseline="-25000" dirty="0" smtClean="0"/>
              <a:t>3</a:t>
            </a:r>
            <a:r>
              <a:rPr lang="es-ES" dirty="0" smtClean="0"/>
              <a:t>, NaOH, Ca</a:t>
            </a:r>
            <a:r>
              <a:rPr lang="es-ES" baseline="-25000" dirty="0" smtClean="0"/>
              <a:t>3</a:t>
            </a:r>
            <a:r>
              <a:rPr lang="es-ES" dirty="0" smtClean="0"/>
              <a:t>(PO</a:t>
            </a:r>
            <a:r>
              <a:rPr lang="es-ES" baseline="-25000" dirty="0" smtClean="0"/>
              <a:t>4</a:t>
            </a:r>
            <a:r>
              <a:rPr lang="es-ES" dirty="0" smtClean="0"/>
              <a:t>)</a:t>
            </a:r>
            <a:r>
              <a:rPr lang="es-ES" baseline="-25000" dirty="0" smtClean="0"/>
              <a:t>2</a:t>
            </a:r>
            <a:r>
              <a:rPr lang="es-ES" dirty="0" smtClean="0"/>
              <a:t>, NH</a:t>
            </a:r>
            <a:r>
              <a:rPr lang="es-ES" baseline="-25000" dirty="0" smtClean="0"/>
              <a:t>4</a:t>
            </a:r>
            <a:r>
              <a:rPr lang="es-ES" baseline="30000" dirty="0" smtClean="0"/>
              <a:t>+</a:t>
            </a:r>
            <a:r>
              <a:rPr lang="es-ES" dirty="0" smtClean="0"/>
              <a:t>, SO</a:t>
            </a:r>
            <a:r>
              <a:rPr lang="es-ES" baseline="-25000" dirty="0" smtClean="0"/>
              <a:t>4</a:t>
            </a:r>
            <a:r>
              <a:rPr lang="es-ES" baseline="30000" dirty="0" smtClean="0"/>
              <a:t>2--</a:t>
            </a:r>
            <a:r>
              <a:rPr lang="es-ES" dirty="0" smtClean="0"/>
              <a:t>, Cl</a:t>
            </a:r>
            <a:r>
              <a:rPr lang="es-ES" baseline="30000" dirty="0" smtClean="0"/>
              <a:t>--</a:t>
            </a:r>
            <a:r>
              <a:rPr lang="es-ES" dirty="0" smtClean="0"/>
              <a:t>.</a:t>
            </a:r>
            <a:endParaRPr lang="es-ES" dirty="0"/>
          </a:p>
        </p:txBody>
      </p:sp>
      <p:sp>
        <p:nvSpPr>
          <p:cNvPr id="12" name="11 CuadroTexto"/>
          <p:cNvSpPr txBox="1"/>
          <p:nvPr/>
        </p:nvSpPr>
        <p:spPr>
          <a:xfrm>
            <a:off x="558800" y="2705100"/>
            <a:ext cx="174919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13</a:t>
            </a:r>
            <a:endParaRPr lang="es-ES" b="1" dirty="0">
              <a:solidFill>
                <a:schemeClr val="bg1"/>
              </a:solidFill>
            </a:endParaRPr>
          </a:p>
        </p:txBody>
      </p:sp>
      <p:sp>
        <p:nvSpPr>
          <p:cNvPr id="10" name="9 CuadroTexto"/>
          <p:cNvSpPr txBox="1"/>
          <p:nvPr/>
        </p:nvSpPr>
        <p:spPr>
          <a:xfrm>
            <a:off x="469900" y="3251200"/>
            <a:ext cx="8216900" cy="646331"/>
          </a:xfrm>
          <a:prstGeom prst="rect">
            <a:avLst/>
          </a:prstGeom>
          <a:noFill/>
        </p:spPr>
        <p:txBody>
          <a:bodyPr wrap="square" rtlCol="0">
            <a:spAutoFit/>
          </a:bodyPr>
          <a:lstStyle/>
          <a:p>
            <a:pPr algn="just"/>
            <a:r>
              <a:rPr lang="es-ES" dirty="0" smtClean="0"/>
              <a:t>Determina en la siguiente reacción las </a:t>
            </a:r>
            <a:r>
              <a:rPr lang="es-ES" dirty="0" err="1" smtClean="0"/>
              <a:t>semireacciones</a:t>
            </a:r>
            <a:r>
              <a:rPr lang="es-ES" dirty="0" smtClean="0"/>
              <a:t> de oxidación y reducción, el reductor y el oxidante.</a:t>
            </a:r>
            <a:endParaRPr lang="es-ES" dirty="0"/>
          </a:p>
        </p:txBody>
      </p:sp>
      <p:sp>
        <p:nvSpPr>
          <p:cNvPr id="16" name="15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2</a:t>
            </a:r>
            <a:r>
              <a:rPr lang="es-ES" b="1" dirty="0" smtClean="0">
                <a:solidFill>
                  <a:srgbClr val="C00000"/>
                </a:solidFill>
                <a:latin typeface="+mj-lt"/>
              </a:rPr>
              <a:t> Clasificación de las reacciones químicas</a:t>
            </a:r>
            <a:endParaRPr lang="es-ES" b="1" dirty="0">
              <a:solidFill>
                <a:srgbClr val="C00000"/>
              </a:solidFill>
              <a:latin typeface="+mj-lt"/>
            </a:endParaRPr>
          </a:p>
        </p:txBody>
      </p:sp>
      <p:sp>
        <p:nvSpPr>
          <p:cNvPr id="2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22</a:t>
            </a:fld>
            <a:endParaRPr lang="es-ES" dirty="0">
              <a:solidFill>
                <a:schemeClr val="accent6">
                  <a:lumMod val="50000"/>
                </a:schemeClr>
              </a:solidFill>
              <a:latin typeface="+mj-lt"/>
            </a:endParaRPr>
          </a:p>
        </p:txBody>
      </p:sp>
      <p:sp>
        <p:nvSpPr>
          <p:cNvPr id="21" name="20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16495414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30200" y="863600"/>
            <a:ext cx="63881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La reacción química y la energía. Calor de reacción</a:t>
            </a:r>
            <a:endParaRPr lang="es-ES" b="1" dirty="0">
              <a:solidFill>
                <a:srgbClr val="00B050"/>
              </a:solidFill>
            </a:endParaRPr>
          </a:p>
        </p:txBody>
      </p:sp>
      <p:sp>
        <p:nvSpPr>
          <p:cNvPr id="5" name="4 CuadroTexto"/>
          <p:cNvSpPr txBox="1"/>
          <p:nvPr/>
        </p:nvSpPr>
        <p:spPr>
          <a:xfrm>
            <a:off x="342900" y="1358900"/>
            <a:ext cx="8305800" cy="1477328"/>
          </a:xfrm>
          <a:prstGeom prst="rect">
            <a:avLst/>
          </a:prstGeom>
          <a:noFill/>
        </p:spPr>
        <p:txBody>
          <a:bodyPr wrap="square" rtlCol="0">
            <a:spAutoFit/>
          </a:bodyPr>
          <a:lstStyle/>
          <a:p>
            <a:pPr marL="355600" indent="-355600" algn="just">
              <a:buFont typeface="Wingdings"/>
              <a:buChar char="F"/>
            </a:pPr>
            <a:r>
              <a:rPr lang="es-ES" dirty="0" smtClean="0">
                <a:sym typeface="Wingdings"/>
              </a:rPr>
              <a:t>Prácticamente todas la reacciones químicas suelen ir acompañadas de una absorción o desprendimiento de energía (casi siempre en forma de calor).</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Se debe al balance energético entre la energía requerida para romper enlaces y la liberación en la formación de los nuevos.</a:t>
            </a:r>
            <a:endParaRPr lang="es-ES" dirty="0"/>
          </a:p>
        </p:txBody>
      </p:sp>
      <p:sp>
        <p:nvSpPr>
          <p:cNvPr id="6" name="5 CuadroTexto"/>
          <p:cNvSpPr txBox="1"/>
          <p:nvPr/>
        </p:nvSpPr>
        <p:spPr>
          <a:xfrm>
            <a:off x="749300" y="3543300"/>
            <a:ext cx="5334000" cy="1754326"/>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buFont typeface="Wingdings"/>
              <a:buChar char=""/>
            </a:pPr>
            <a:r>
              <a:rPr lang="es-ES" dirty="0" smtClean="0">
                <a:sym typeface="Wingdings"/>
              </a:rPr>
              <a:t>El </a:t>
            </a:r>
            <a:r>
              <a:rPr lang="es-ES" b="1" dirty="0" smtClean="0">
                <a:solidFill>
                  <a:srgbClr val="C00000"/>
                </a:solidFill>
                <a:effectLst>
                  <a:outerShdw blurRad="38100" dist="38100" dir="2700000" algn="tl">
                    <a:srgbClr val="000000">
                      <a:alpha val="43137"/>
                    </a:srgbClr>
                  </a:outerShdw>
                </a:effectLst>
                <a:sym typeface="Wingdings"/>
              </a:rPr>
              <a:t>calor de reacción </a:t>
            </a:r>
            <a:r>
              <a:rPr lang="es-ES" dirty="0" smtClean="0">
                <a:sym typeface="Wingdings"/>
              </a:rPr>
              <a:t>es la energía que se desprende o se absorbe en una reacción química.</a:t>
            </a:r>
          </a:p>
          <a:p>
            <a:pPr marL="355600" indent="-355600">
              <a:buFont typeface="Wingdings"/>
              <a:buChar char=""/>
            </a:pPr>
            <a:endParaRPr lang="es-ES" dirty="0" smtClean="0">
              <a:sym typeface="Wingdings"/>
            </a:endParaRPr>
          </a:p>
          <a:p>
            <a:pPr marL="355600" indent="-355600">
              <a:buFont typeface="Wingdings"/>
              <a:buChar char=""/>
            </a:pPr>
            <a:r>
              <a:rPr lang="es-ES" dirty="0" smtClean="0">
                <a:sym typeface="Wingdings"/>
              </a:rPr>
              <a:t>La unidad de calor de reacción en el SI es el </a:t>
            </a:r>
            <a:r>
              <a:rPr lang="es-ES" b="1" dirty="0" smtClean="0">
                <a:solidFill>
                  <a:srgbClr val="C00000"/>
                </a:solidFill>
                <a:effectLst>
                  <a:outerShdw blurRad="38100" dist="38100" dir="2700000" algn="tl">
                    <a:srgbClr val="000000">
                      <a:alpha val="43137"/>
                    </a:srgbClr>
                  </a:outerShdw>
                </a:effectLst>
                <a:sym typeface="Wingdings"/>
              </a:rPr>
              <a:t>julio por mol </a:t>
            </a:r>
            <a:r>
              <a:rPr lang="es-ES" dirty="0" smtClean="0">
                <a:sym typeface="Wingdings"/>
              </a:rPr>
              <a:t>(</a:t>
            </a:r>
            <a:r>
              <a:rPr lang="es-ES" b="1" dirty="0" smtClean="0">
                <a:solidFill>
                  <a:srgbClr val="C00000"/>
                </a:solidFill>
                <a:effectLst>
                  <a:outerShdw blurRad="38100" dist="38100" dir="2700000" algn="tl">
                    <a:srgbClr val="000000">
                      <a:alpha val="43137"/>
                    </a:srgbClr>
                  </a:outerShdw>
                </a:effectLst>
                <a:sym typeface="Wingdings"/>
              </a:rPr>
              <a:t>J/mol</a:t>
            </a:r>
            <a:r>
              <a:rPr lang="es-ES" dirty="0" smtClean="0">
                <a:sym typeface="Wingdings"/>
              </a:rPr>
              <a:t>).</a:t>
            </a:r>
            <a:endParaRPr lang="es-E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3382963"/>
            <a:ext cx="222885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23</a:t>
            </a:fld>
            <a:endParaRPr lang="es-ES" dirty="0">
              <a:solidFill>
                <a:schemeClr val="accent6">
                  <a:lumMod val="50000"/>
                </a:schemeClr>
              </a:solidFill>
              <a:latin typeface="+mj-lt"/>
            </a:endParaRPr>
          </a:p>
        </p:txBody>
      </p:sp>
      <p:sp>
        <p:nvSpPr>
          <p:cNvPr id="11" name="10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4338904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04800" y="876300"/>
            <a:ext cx="65786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La reacción química y la energía. Calor de reacción</a:t>
            </a:r>
            <a:endParaRPr lang="es-ES" b="1" dirty="0">
              <a:solidFill>
                <a:srgbClr val="00B050"/>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1484875838"/>
              </p:ext>
            </p:extLst>
          </p:nvPr>
        </p:nvGraphicFramePr>
        <p:xfrm>
          <a:off x="342900" y="1435100"/>
          <a:ext cx="8458200" cy="4724642"/>
        </p:xfrm>
        <a:graphic>
          <a:graphicData uri="http://schemas.openxmlformats.org/drawingml/2006/table">
            <a:tbl>
              <a:tblPr firstRow="1" bandRow="1">
                <a:tableStyleId>{93296810-A885-4BE3-A3E7-6D5BEEA58F35}</a:tableStyleId>
              </a:tblPr>
              <a:tblGrid>
                <a:gridCol w="4229100"/>
                <a:gridCol w="4229100"/>
              </a:tblGrid>
              <a:tr h="359229">
                <a:tc>
                  <a:txBody>
                    <a:bodyPr/>
                    <a:lstStyle/>
                    <a:p>
                      <a:pPr algn="ctr"/>
                      <a:r>
                        <a:rPr lang="es-ES" sz="1600" dirty="0" smtClean="0"/>
                        <a:t>Reacciones endotérmicas</a:t>
                      </a:r>
                      <a:endParaRPr lang="es-ES" sz="1600" dirty="0"/>
                    </a:p>
                  </a:txBody>
                  <a:tcPr/>
                </a:tc>
                <a:tc>
                  <a:txBody>
                    <a:bodyPr/>
                    <a:lstStyle/>
                    <a:p>
                      <a:pPr algn="ctr"/>
                      <a:r>
                        <a:rPr lang="es-ES" sz="1600" dirty="0" smtClean="0"/>
                        <a:t>Reacciones exotérmicas</a:t>
                      </a:r>
                      <a:endParaRPr lang="es-ES" sz="1600" dirty="0"/>
                    </a:p>
                  </a:txBody>
                  <a:tcPr/>
                </a:tc>
              </a:tr>
              <a:tr h="504371">
                <a:tc>
                  <a:txBody>
                    <a:bodyPr/>
                    <a:lstStyle/>
                    <a:p>
                      <a:pPr algn="just"/>
                      <a:r>
                        <a:rPr lang="es-ES" sz="1600" dirty="0" smtClean="0"/>
                        <a:t>Son aquellas que requieren aporte de energía para</a:t>
                      </a:r>
                      <a:r>
                        <a:rPr lang="es-ES" sz="1600" baseline="0" dirty="0" smtClean="0"/>
                        <a:t> producirse.</a:t>
                      </a:r>
                      <a:endParaRPr lang="es-ES" sz="1600" dirty="0"/>
                    </a:p>
                  </a:txBody>
                  <a:tcPr/>
                </a:tc>
                <a:tc>
                  <a:txBody>
                    <a:bodyPr/>
                    <a:lstStyle/>
                    <a:p>
                      <a:pPr algn="just"/>
                      <a:r>
                        <a:rPr lang="es-ES" sz="1600" dirty="0" smtClean="0"/>
                        <a:t>Son aquellas que suceden con desprendimiento de energía.</a:t>
                      </a:r>
                      <a:endParaRPr lang="es-ES" sz="1600" dirty="0"/>
                    </a:p>
                  </a:txBody>
                  <a:tcPr/>
                </a:tc>
              </a:tr>
              <a:tr h="558800">
                <a:tc>
                  <a:txBody>
                    <a:bodyPr/>
                    <a:lstStyle/>
                    <a:p>
                      <a:pPr algn="just"/>
                      <a:r>
                        <a:rPr lang="es-ES" sz="1600" dirty="0" smtClean="0"/>
                        <a:t>Se representan así:</a:t>
                      </a:r>
                    </a:p>
                    <a:p>
                      <a:pPr algn="ctr"/>
                      <a:r>
                        <a:rPr lang="es-ES" sz="1600" dirty="0" smtClean="0"/>
                        <a:t>reactivos </a:t>
                      </a:r>
                      <a:r>
                        <a:rPr lang="es-ES" sz="1600" dirty="0" smtClean="0">
                          <a:sym typeface="Wingdings 3"/>
                        </a:rPr>
                        <a:t>  productos   </a:t>
                      </a:r>
                      <a:r>
                        <a:rPr lang="es-ES" sz="1600" dirty="0" smtClean="0">
                          <a:sym typeface="Symbol"/>
                        </a:rPr>
                        <a:t>E&gt;0</a:t>
                      </a:r>
                      <a:endParaRPr lang="es-ES" sz="1600" i="1" dirty="0">
                        <a:solidFill>
                          <a:srgbClr val="C00000"/>
                        </a:solidFill>
                      </a:endParaRPr>
                    </a:p>
                  </a:txBody>
                  <a:tcPr/>
                </a:tc>
                <a:tc>
                  <a:txBody>
                    <a:bodyPr/>
                    <a:lstStyle/>
                    <a:p>
                      <a:pPr algn="just"/>
                      <a:r>
                        <a:rPr lang="es-ES" sz="1600" dirty="0" smtClean="0"/>
                        <a:t>Se representan así:</a:t>
                      </a:r>
                    </a:p>
                    <a:p>
                      <a:pPr algn="ctr"/>
                      <a:r>
                        <a:rPr lang="es-ES" sz="1600" dirty="0" smtClean="0"/>
                        <a:t>reactivos </a:t>
                      </a:r>
                      <a:r>
                        <a:rPr lang="es-ES" sz="1600" dirty="0" smtClean="0">
                          <a:sym typeface="Wingdings 3"/>
                        </a:rPr>
                        <a:t>  productos   </a:t>
                      </a:r>
                      <a:r>
                        <a:rPr lang="es-ES" sz="1600" dirty="0" smtClean="0">
                          <a:sym typeface="Symbol"/>
                        </a:rPr>
                        <a:t>E&lt;0</a:t>
                      </a:r>
                      <a:endParaRPr lang="es-ES" sz="1600" i="1" dirty="0" smtClean="0">
                        <a:solidFill>
                          <a:srgbClr val="C00000"/>
                        </a:solidFill>
                      </a:endParaRPr>
                    </a:p>
                  </a:txBody>
                  <a:tcPr/>
                </a:tc>
              </a:tr>
              <a:tr h="494211">
                <a:tc>
                  <a:txBody>
                    <a:bodyPr/>
                    <a:lstStyle/>
                    <a:p>
                      <a:pPr algn="just"/>
                      <a:r>
                        <a:rPr lang="es-ES" sz="1600" dirty="0" smtClean="0"/>
                        <a:t>El signo es positivo cuando la reacción absorbe calor.</a:t>
                      </a:r>
                      <a:endParaRPr lang="es-ES" sz="16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s-ES" sz="1600" dirty="0" smtClean="0"/>
                        <a:t>El signo es negativo cuando la reacción libera calor.</a:t>
                      </a:r>
                    </a:p>
                  </a:txBody>
                  <a:tcPr/>
                </a:tc>
              </a:tr>
              <a:tr h="369751">
                <a:tc>
                  <a:txBody>
                    <a:bodyPr/>
                    <a:lstStyle/>
                    <a:p>
                      <a:pPr algn="l"/>
                      <a:r>
                        <a:rPr lang="es-ES" sz="1600" dirty="0" smtClean="0"/>
                        <a:t>Ecuación termoquímica:</a:t>
                      </a:r>
                    </a:p>
                    <a:p>
                      <a:pPr algn="ctr"/>
                      <a:r>
                        <a:rPr lang="es-ES" sz="1600" dirty="0" smtClean="0"/>
                        <a:t>2 </a:t>
                      </a:r>
                      <a:r>
                        <a:rPr lang="es-ES" sz="1600" dirty="0" err="1" smtClean="0"/>
                        <a:t>HgO</a:t>
                      </a:r>
                      <a:r>
                        <a:rPr lang="es-ES" sz="1600" dirty="0" smtClean="0"/>
                        <a:t> (s) </a:t>
                      </a:r>
                      <a:r>
                        <a:rPr lang="es-ES" sz="1600" dirty="0" smtClean="0">
                          <a:sym typeface="Wingdings 3"/>
                        </a:rPr>
                        <a:t> 2 Hg (l) + O</a:t>
                      </a:r>
                      <a:r>
                        <a:rPr lang="es-ES" sz="1600" baseline="-25000" dirty="0" smtClean="0">
                          <a:sym typeface="Wingdings 3"/>
                        </a:rPr>
                        <a:t>2</a:t>
                      </a:r>
                      <a:r>
                        <a:rPr lang="es-ES" sz="1600" baseline="0" dirty="0" smtClean="0">
                          <a:sym typeface="Wingdings 3"/>
                        </a:rPr>
                        <a:t> </a:t>
                      </a:r>
                      <a:r>
                        <a:rPr lang="es-ES" sz="1600" dirty="0" smtClean="0">
                          <a:sym typeface="Wingdings 3"/>
                        </a:rPr>
                        <a:t>(g)     </a:t>
                      </a:r>
                      <a:r>
                        <a:rPr lang="es-ES" sz="1600" dirty="0" smtClean="0">
                          <a:sym typeface="Symbol"/>
                        </a:rPr>
                        <a:t>E = 182 KJ</a:t>
                      </a:r>
                      <a:endParaRPr lang="es-E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t>Ecuación termoquímica:</a:t>
                      </a:r>
                    </a:p>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H</a:t>
                      </a:r>
                      <a:r>
                        <a:rPr lang="es-ES" sz="1600" baseline="-25000" dirty="0" smtClean="0"/>
                        <a:t>2</a:t>
                      </a:r>
                      <a:r>
                        <a:rPr lang="es-ES" sz="1600" dirty="0" smtClean="0"/>
                        <a:t> (g) + ½ O</a:t>
                      </a:r>
                      <a:r>
                        <a:rPr lang="es-ES" sz="1600" baseline="-25000" dirty="0" smtClean="0"/>
                        <a:t>2</a:t>
                      </a:r>
                      <a:r>
                        <a:rPr lang="es-ES" sz="1600" dirty="0" smtClean="0"/>
                        <a:t> (g) </a:t>
                      </a:r>
                      <a:r>
                        <a:rPr lang="es-ES" sz="1600" dirty="0" smtClean="0">
                          <a:sym typeface="Wingdings 3"/>
                        </a:rPr>
                        <a:t> H</a:t>
                      </a:r>
                      <a:r>
                        <a:rPr lang="es-ES" sz="1600" baseline="-25000" dirty="0" smtClean="0">
                          <a:sym typeface="Wingdings 3"/>
                        </a:rPr>
                        <a:t>2</a:t>
                      </a:r>
                      <a:r>
                        <a:rPr lang="es-ES" sz="1600" dirty="0" smtClean="0">
                          <a:sym typeface="Wingdings 3"/>
                        </a:rPr>
                        <a:t>O (l)  </a:t>
                      </a:r>
                      <a:r>
                        <a:rPr lang="es-ES" sz="1600" baseline="0" dirty="0" smtClean="0">
                          <a:sym typeface="Wingdings 3"/>
                        </a:rPr>
                        <a:t> </a:t>
                      </a:r>
                      <a:r>
                        <a:rPr lang="es-ES" sz="1600" dirty="0" smtClean="0">
                          <a:sym typeface="Symbol"/>
                        </a:rPr>
                        <a:t>E = - 285,6 KJ</a:t>
                      </a:r>
                      <a:endParaRPr lang="es-ES" sz="1600" dirty="0" smtClean="0"/>
                    </a:p>
                  </a:txBody>
                  <a:tcPr/>
                </a:tc>
              </a:tr>
              <a:tr h="2048933">
                <a:tc>
                  <a:txBody>
                    <a:bodyPr/>
                    <a:lstStyle/>
                    <a:p>
                      <a:pPr algn="just"/>
                      <a:endParaRPr lang="es-ES" sz="1600" dirty="0"/>
                    </a:p>
                  </a:txBody>
                  <a:tcPr/>
                </a:tc>
                <a:tc>
                  <a:txBody>
                    <a:bodyPr/>
                    <a:lstStyle/>
                    <a:p>
                      <a:pPr algn="just"/>
                      <a:endParaRPr lang="es-ES" sz="1600" dirty="0"/>
                    </a:p>
                  </a:txBody>
                  <a:tcPr/>
                </a:tc>
              </a:tr>
            </a:tbl>
          </a:graphicData>
        </a:graphic>
      </p:graphicFrame>
      <p:grpSp>
        <p:nvGrpSpPr>
          <p:cNvPr id="20" name="19 Grupo"/>
          <p:cNvGrpSpPr/>
          <p:nvPr/>
        </p:nvGrpSpPr>
        <p:grpSpPr>
          <a:xfrm>
            <a:off x="1117213" y="4381500"/>
            <a:ext cx="2832487" cy="1638300"/>
            <a:chOff x="761613" y="4203700"/>
            <a:chExt cx="2832487" cy="1638300"/>
          </a:xfrm>
        </p:grpSpPr>
        <p:cxnSp>
          <p:nvCxnSpPr>
            <p:cNvPr id="8" name="7 Conector recto"/>
            <p:cNvCxnSpPr/>
            <p:nvPr/>
          </p:nvCxnSpPr>
          <p:spPr>
            <a:xfrm>
              <a:off x="1054100" y="5829300"/>
              <a:ext cx="2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a:off x="1054100" y="4203700"/>
              <a:ext cx="0" cy="1638300"/>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4 Conector recto"/>
            <p:cNvCxnSpPr/>
            <p:nvPr/>
          </p:nvCxnSpPr>
          <p:spPr>
            <a:xfrm>
              <a:off x="1527175" y="5465763"/>
              <a:ext cx="66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2160588" y="4549775"/>
              <a:ext cx="66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a:off x="2171700" y="4559300"/>
              <a:ext cx="0" cy="889000"/>
            </a:xfrm>
            <a:prstGeom prst="line">
              <a:avLst/>
            </a:prstGeom>
            <a:ln w="28575">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rot="16200000">
              <a:off x="542925" y="4519613"/>
              <a:ext cx="714375" cy="276999"/>
            </a:xfrm>
            <a:prstGeom prst="rect">
              <a:avLst/>
            </a:prstGeom>
            <a:noFill/>
          </p:spPr>
          <p:txBody>
            <a:bodyPr wrap="square" rtlCol="0">
              <a:spAutoFit/>
            </a:bodyPr>
            <a:lstStyle/>
            <a:p>
              <a:r>
                <a:rPr lang="es-ES" sz="1200" dirty="0" smtClean="0"/>
                <a:t>energía</a:t>
              </a:r>
              <a:endParaRPr lang="es-ES" sz="1200" dirty="0"/>
            </a:p>
          </p:txBody>
        </p:sp>
        <p:sp>
          <p:nvSpPr>
            <p:cNvPr id="16" name="15 CuadroTexto"/>
            <p:cNvSpPr txBox="1"/>
            <p:nvPr/>
          </p:nvSpPr>
          <p:spPr>
            <a:xfrm>
              <a:off x="1343024" y="5162550"/>
              <a:ext cx="785813" cy="276999"/>
            </a:xfrm>
            <a:prstGeom prst="rect">
              <a:avLst/>
            </a:prstGeom>
            <a:noFill/>
          </p:spPr>
          <p:txBody>
            <a:bodyPr wrap="square" rtlCol="0">
              <a:spAutoFit/>
            </a:bodyPr>
            <a:lstStyle/>
            <a:p>
              <a:r>
                <a:rPr lang="es-ES" sz="1200" dirty="0" smtClean="0"/>
                <a:t>reactivos</a:t>
              </a:r>
              <a:endParaRPr lang="es-ES" sz="1200" dirty="0"/>
            </a:p>
          </p:txBody>
        </p:sp>
        <p:sp>
          <p:nvSpPr>
            <p:cNvPr id="17" name="16 CuadroTexto"/>
            <p:cNvSpPr txBox="1"/>
            <p:nvPr/>
          </p:nvSpPr>
          <p:spPr>
            <a:xfrm>
              <a:off x="2228849" y="4248149"/>
              <a:ext cx="866776" cy="276999"/>
            </a:xfrm>
            <a:prstGeom prst="rect">
              <a:avLst/>
            </a:prstGeom>
            <a:noFill/>
          </p:spPr>
          <p:txBody>
            <a:bodyPr wrap="square" rtlCol="0">
              <a:spAutoFit/>
            </a:bodyPr>
            <a:lstStyle/>
            <a:p>
              <a:r>
                <a:rPr lang="es-ES" sz="1200" dirty="0" smtClean="0"/>
                <a:t>productos</a:t>
              </a:r>
              <a:endParaRPr lang="es-ES" sz="1200" dirty="0"/>
            </a:p>
          </p:txBody>
        </p:sp>
        <p:sp>
          <p:nvSpPr>
            <p:cNvPr id="19" name="18 CuadroTexto"/>
            <p:cNvSpPr txBox="1"/>
            <p:nvPr/>
          </p:nvSpPr>
          <p:spPr>
            <a:xfrm>
              <a:off x="2219324" y="4886325"/>
              <a:ext cx="590552" cy="276999"/>
            </a:xfrm>
            <a:prstGeom prst="rect">
              <a:avLst/>
            </a:prstGeom>
            <a:noFill/>
          </p:spPr>
          <p:txBody>
            <a:bodyPr wrap="square" rtlCol="0">
              <a:spAutoFit/>
            </a:bodyPr>
            <a:lstStyle/>
            <a:p>
              <a:r>
                <a:rPr lang="es-ES" sz="1200" dirty="0" smtClean="0">
                  <a:sym typeface="Symbol"/>
                </a:rPr>
                <a:t>E&gt;0</a:t>
              </a:r>
              <a:endParaRPr lang="es-ES" sz="1200" dirty="0"/>
            </a:p>
          </p:txBody>
        </p:sp>
      </p:grpSp>
      <p:grpSp>
        <p:nvGrpSpPr>
          <p:cNvPr id="21" name="20 Grupo"/>
          <p:cNvGrpSpPr/>
          <p:nvPr/>
        </p:nvGrpSpPr>
        <p:grpSpPr>
          <a:xfrm>
            <a:off x="5270113" y="4368800"/>
            <a:ext cx="2832487" cy="1638300"/>
            <a:chOff x="761613" y="4203700"/>
            <a:chExt cx="2832487" cy="1638300"/>
          </a:xfrm>
        </p:grpSpPr>
        <p:cxnSp>
          <p:nvCxnSpPr>
            <p:cNvPr id="22" name="21 Conector recto"/>
            <p:cNvCxnSpPr/>
            <p:nvPr/>
          </p:nvCxnSpPr>
          <p:spPr>
            <a:xfrm>
              <a:off x="1054100" y="5829300"/>
              <a:ext cx="2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22 Conector recto"/>
            <p:cNvCxnSpPr/>
            <p:nvPr/>
          </p:nvCxnSpPr>
          <p:spPr>
            <a:xfrm>
              <a:off x="1054100" y="4203700"/>
              <a:ext cx="0" cy="1638300"/>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a:off x="2170113" y="5461001"/>
              <a:ext cx="66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a:off x="1517650" y="4540251"/>
              <a:ext cx="66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2171700" y="4559300"/>
              <a:ext cx="0" cy="88900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26 CuadroTexto"/>
            <p:cNvSpPr txBox="1"/>
            <p:nvPr/>
          </p:nvSpPr>
          <p:spPr>
            <a:xfrm rot="16200000">
              <a:off x="542925" y="4519613"/>
              <a:ext cx="714375" cy="276999"/>
            </a:xfrm>
            <a:prstGeom prst="rect">
              <a:avLst/>
            </a:prstGeom>
            <a:noFill/>
          </p:spPr>
          <p:txBody>
            <a:bodyPr wrap="square" rtlCol="0">
              <a:spAutoFit/>
            </a:bodyPr>
            <a:lstStyle/>
            <a:p>
              <a:r>
                <a:rPr lang="es-ES" sz="1200" dirty="0" smtClean="0"/>
                <a:t>energía</a:t>
              </a:r>
              <a:endParaRPr lang="es-ES" sz="1200" dirty="0"/>
            </a:p>
          </p:txBody>
        </p:sp>
        <p:sp>
          <p:nvSpPr>
            <p:cNvPr id="28" name="27 CuadroTexto"/>
            <p:cNvSpPr txBox="1"/>
            <p:nvPr/>
          </p:nvSpPr>
          <p:spPr>
            <a:xfrm>
              <a:off x="1238249" y="4238625"/>
              <a:ext cx="785813" cy="276999"/>
            </a:xfrm>
            <a:prstGeom prst="rect">
              <a:avLst/>
            </a:prstGeom>
            <a:noFill/>
          </p:spPr>
          <p:txBody>
            <a:bodyPr wrap="square" rtlCol="0">
              <a:spAutoFit/>
            </a:bodyPr>
            <a:lstStyle/>
            <a:p>
              <a:r>
                <a:rPr lang="es-ES" sz="1200" dirty="0" smtClean="0"/>
                <a:t>reactivos</a:t>
              </a:r>
              <a:endParaRPr lang="es-ES" sz="1200" dirty="0"/>
            </a:p>
          </p:txBody>
        </p:sp>
        <p:sp>
          <p:nvSpPr>
            <p:cNvPr id="29" name="28 CuadroTexto"/>
            <p:cNvSpPr txBox="1"/>
            <p:nvPr/>
          </p:nvSpPr>
          <p:spPr>
            <a:xfrm>
              <a:off x="2500311" y="5176836"/>
              <a:ext cx="866776" cy="276999"/>
            </a:xfrm>
            <a:prstGeom prst="rect">
              <a:avLst/>
            </a:prstGeom>
            <a:noFill/>
          </p:spPr>
          <p:txBody>
            <a:bodyPr wrap="square" rtlCol="0">
              <a:spAutoFit/>
            </a:bodyPr>
            <a:lstStyle/>
            <a:p>
              <a:r>
                <a:rPr lang="es-ES" sz="1200" dirty="0" smtClean="0"/>
                <a:t>productos</a:t>
              </a:r>
              <a:endParaRPr lang="es-ES" sz="1200" dirty="0"/>
            </a:p>
          </p:txBody>
        </p:sp>
        <p:sp>
          <p:nvSpPr>
            <p:cNvPr id="30" name="29 CuadroTexto"/>
            <p:cNvSpPr txBox="1"/>
            <p:nvPr/>
          </p:nvSpPr>
          <p:spPr>
            <a:xfrm>
              <a:off x="2219324" y="4886325"/>
              <a:ext cx="590552" cy="276999"/>
            </a:xfrm>
            <a:prstGeom prst="rect">
              <a:avLst/>
            </a:prstGeom>
            <a:noFill/>
          </p:spPr>
          <p:txBody>
            <a:bodyPr wrap="square" rtlCol="0">
              <a:spAutoFit/>
            </a:bodyPr>
            <a:lstStyle/>
            <a:p>
              <a:r>
                <a:rPr lang="es-ES" sz="1200" dirty="0" smtClean="0">
                  <a:sym typeface="Symbol"/>
                </a:rPr>
                <a:t>E&lt;0</a:t>
              </a:r>
              <a:endParaRPr lang="es-ES" sz="1200" dirty="0"/>
            </a:p>
          </p:txBody>
        </p:sp>
      </p:grpSp>
      <p:sp>
        <p:nvSpPr>
          <p:cNvPr id="31" name="30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3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24</a:t>
            </a:fld>
            <a:endParaRPr lang="es-ES" dirty="0">
              <a:solidFill>
                <a:schemeClr val="accent6">
                  <a:lumMod val="50000"/>
                </a:schemeClr>
              </a:solidFill>
              <a:latin typeface="+mj-lt"/>
            </a:endParaRPr>
          </a:p>
        </p:txBody>
      </p:sp>
      <p:sp>
        <p:nvSpPr>
          <p:cNvPr id="33" name="32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8850876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30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rPr>
              <a:t>3</a:t>
            </a:r>
            <a:r>
              <a:rPr lang="es-ES" b="1" dirty="0" smtClean="0">
                <a:solidFill>
                  <a:srgbClr val="C00000"/>
                </a:solidFill>
              </a:rPr>
              <a:t> Energía de las reacciones químicas</a:t>
            </a:r>
            <a:endParaRPr lang="es-ES" b="1" dirty="0">
              <a:solidFill>
                <a:srgbClr val="C00000"/>
              </a:solidFill>
            </a:endParaRPr>
          </a:p>
        </p:txBody>
      </p:sp>
      <p:sp>
        <p:nvSpPr>
          <p:cNvPr id="3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25</a:t>
            </a:fld>
            <a:endParaRPr lang="es-ES" dirty="0">
              <a:solidFill>
                <a:srgbClr val="F79646">
                  <a:lumMod val="50000"/>
                </a:srgbClr>
              </a:solidFill>
            </a:endParaRPr>
          </a:p>
        </p:txBody>
      </p:sp>
      <p:sp>
        <p:nvSpPr>
          <p:cNvPr id="33" name="32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VII. LAS TRANSFORMACIONES QUÍMICAS</a:t>
            </a:r>
            <a:endParaRPr lang="es-ES" b="1" dirty="0">
              <a:solidFill>
                <a:srgbClr val="4F81BD">
                  <a:lumMod val="75000"/>
                </a:srgbClr>
              </a:solidFill>
            </a:endParaRPr>
          </a:p>
        </p:txBody>
      </p:sp>
      <p:sp>
        <p:nvSpPr>
          <p:cNvPr id="34" name="33 CuadroTexto"/>
          <p:cNvSpPr txBox="1"/>
          <p:nvPr/>
        </p:nvSpPr>
        <p:spPr>
          <a:xfrm>
            <a:off x="431800" y="977900"/>
            <a:ext cx="174919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14</a:t>
            </a:r>
            <a:endParaRPr lang="es-ES" b="1" dirty="0">
              <a:solidFill>
                <a:schemeClr val="bg1"/>
              </a:solidFill>
            </a:endParaRPr>
          </a:p>
        </p:txBody>
      </p:sp>
      <p:sp>
        <p:nvSpPr>
          <p:cNvPr id="35" name="34 CuadroTexto"/>
          <p:cNvSpPr txBox="1"/>
          <p:nvPr/>
        </p:nvSpPr>
        <p:spPr>
          <a:xfrm>
            <a:off x="342900" y="1524000"/>
            <a:ext cx="8216900" cy="1200329"/>
          </a:xfrm>
          <a:prstGeom prst="rect">
            <a:avLst/>
          </a:prstGeom>
          <a:noFill/>
        </p:spPr>
        <p:txBody>
          <a:bodyPr wrap="square" rtlCol="0">
            <a:spAutoFit/>
          </a:bodyPr>
          <a:lstStyle/>
          <a:p>
            <a:pPr algn="just"/>
            <a:r>
              <a:rPr lang="es-ES" dirty="0" smtClean="0"/>
              <a:t>En la descomposición de 2 mol de clorato de potasio se obtienen 3 mol de oxígeno gaseoso y 2 mol de cloruro de potasio sólido. Sabiendo que el proceso anterior desprende 89,6 kJ, escribe la ecuación termoquímica que lo representa y calcula la energía desprendida al descomponer 112,5 g de KClO</a:t>
            </a:r>
            <a:r>
              <a:rPr lang="es-ES" baseline="-25000" dirty="0" smtClean="0"/>
              <a:t>3</a:t>
            </a:r>
            <a:r>
              <a:rPr lang="es-ES" dirty="0" smtClean="0"/>
              <a:t>.</a:t>
            </a:r>
            <a:endParaRPr lang="es-ES" dirty="0"/>
          </a:p>
        </p:txBody>
      </p:sp>
    </p:spTree>
    <p:extLst>
      <p:ext uri="{BB962C8B-B14F-4D97-AF65-F5344CB8AC3E}">
        <p14:creationId xmlns:p14="http://schemas.microsoft.com/office/powerpoint/2010/main" val="6692064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55600" y="825500"/>
            <a:ext cx="65532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La reacción química y la energía. Calor de reacción</a:t>
            </a:r>
            <a:endParaRPr lang="es-ES" b="1" dirty="0">
              <a:solidFill>
                <a:srgbClr val="00B050"/>
              </a:solidFill>
            </a:endParaRPr>
          </a:p>
        </p:txBody>
      </p:sp>
      <p:sp>
        <p:nvSpPr>
          <p:cNvPr id="4" name="3 CuadroTexto"/>
          <p:cNvSpPr txBox="1"/>
          <p:nvPr/>
        </p:nvSpPr>
        <p:spPr>
          <a:xfrm>
            <a:off x="330200" y="1270000"/>
            <a:ext cx="2921000" cy="369332"/>
          </a:xfrm>
          <a:prstGeom prst="rect">
            <a:avLst/>
          </a:prstGeom>
          <a:noFill/>
        </p:spPr>
        <p:txBody>
          <a:bodyPr wrap="square" rtlCol="0">
            <a:spAutoFit/>
          </a:bodyPr>
          <a:lstStyle/>
          <a:p>
            <a:r>
              <a:rPr lang="es-ES" b="1" dirty="0" smtClean="0">
                <a:solidFill>
                  <a:srgbClr val="C00000"/>
                </a:solidFill>
              </a:rPr>
              <a:t>Entalpía de reacción</a:t>
            </a:r>
            <a:endParaRPr lang="es-ES" b="1" dirty="0">
              <a:solidFill>
                <a:srgbClr val="C00000"/>
              </a:solidFill>
            </a:endParaRPr>
          </a:p>
        </p:txBody>
      </p:sp>
      <p:sp>
        <p:nvSpPr>
          <p:cNvPr id="6" name="5 CuadroTexto"/>
          <p:cNvSpPr txBox="1"/>
          <p:nvPr/>
        </p:nvSpPr>
        <p:spPr>
          <a:xfrm>
            <a:off x="406400" y="1816100"/>
            <a:ext cx="83185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Cuando un proceso tiene lugar a presión constante, el calor de reacción se denomina variación de </a:t>
            </a:r>
            <a:r>
              <a:rPr lang="es-ES" b="1" dirty="0" smtClean="0">
                <a:solidFill>
                  <a:srgbClr val="FF0000"/>
                </a:solidFill>
                <a:effectLst>
                  <a:outerShdw blurRad="38100" dist="38100" dir="2700000" algn="tl">
                    <a:srgbClr val="000000">
                      <a:alpha val="43137"/>
                    </a:srgbClr>
                  </a:outerShdw>
                </a:effectLst>
              </a:rPr>
              <a:t>entalpía</a:t>
            </a:r>
            <a:r>
              <a:rPr lang="es-ES" dirty="0" smtClean="0">
                <a:solidFill>
                  <a:srgbClr val="FF0000"/>
                </a:solidFill>
              </a:rPr>
              <a:t> </a:t>
            </a:r>
            <a:r>
              <a:rPr lang="es-ES" dirty="0" smtClean="0"/>
              <a:t>(</a:t>
            </a:r>
            <a:r>
              <a:rPr lang="es-ES" b="1" dirty="0" smtClean="0">
                <a:solidFill>
                  <a:srgbClr val="FF0000"/>
                </a:solidFill>
                <a:effectLst>
                  <a:outerShdw blurRad="38100" dist="38100" dir="2700000" algn="tl">
                    <a:srgbClr val="000000">
                      <a:alpha val="43137"/>
                    </a:srgbClr>
                  </a:outerShdw>
                </a:effectLst>
                <a:sym typeface="Symbol"/>
              </a:rPr>
              <a:t>H</a:t>
            </a:r>
            <a:r>
              <a:rPr lang="es-ES" dirty="0" smtClean="0">
                <a:sym typeface="Symbol"/>
              </a:rPr>
              <a:t>). Si las condiciones son de 1 atm de presión y 25 ºC, se escribe H</a:t>
            </a:r>
            <a:r>
              <a:rPr lang="es-ES" baseline="30000" dirty="0" smtClean="0">
                <a:sym typeface="Symbol"/>
              </a:rPr>
              <a:t>0</a:t>
            </a:r>
            <a:r>
              <a:rPr lang="es-ES" dirty="0" smtClean="0">
                <a:sym typeface="Symbol"/>
              </a:rPr>
              <a:t>.</a:t>
            </a:r>
            <a:endParaRPr lang="es-ES" dirty="0"/>
          </a:p>
        </p:txBody>
      </p:sp>
      <p:sp>
        <p:nvSpPr>
          <p:cNvPr id="2" name="1 CuadroTexto"/>
          <p:cNvSpPr txBox="1"/>
          <p:nvPr/>
        </p:nvSpPr>
        <p:spPr>
          <a:xfrm>
            <a:off x="406400" y="3022600"/>
            <a:ext cx="8343900" cy="1754326"/>
          </a:xfrm>
          <a:prstGeom prst="rect">
            <a:avLst/>
          </a:prstGeom>
          <a:solidFill>
            <a:srgbClr val="FFC000"/>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solidFill>
                  <a:srgbClr val="C00000"/>
                </a:solidFill>
                <a:effectLst>
                  <a:outerShdw blurRad="38100" dist="38100" dir="2700000" algn="tl">
                    <a:srgbClr val="000000">
                      <a:alpha val="43137"/>
                    </a:srgbClr>
                  </a:outerShdw>
                </a:effectLst>
              </a:rPr>
              <a:t>entalpía de formación</a:t>
            </a:r>
            <a:r>
              <a:rPr lang="es-ES" dirty="0" smtClean="0"/>
              <a:t>, </a:t>
            </a:r>
            <a:r>
              <a:rPr lang="es-ES" b="1" dirty="0" smtClean="0">
                <a:solidFill>
                  <a:srgbClr val="C00000"/>
                </a:solidFill>
                <a:effectLst>
                  <a:outerShdw blurRad="38100" dist="38100" dir="2700000" algn="tl">
                    <a:srgbClr val="000000">
                      <a:alpha val="43137"/>
                    </a:srgbClr>
                  </a:outerShdw>
                </a:effectLst>
                <a:sym typeface="Symbol"/>
              </a:rPr>
              <a:t>H</a:t>
            </a:r>
            <a:r>
              <a:rPr lang="es-ES" b="1" baseline="-25000" dirty="0" smtClean="0">
                <a:solidFill>
                  <a:srgbClr val="C00000"/>
                </a:solidFill>
                <a:effectLst>
                  <a:outerShdw blurRad="38100" dist="38100" dir="2700000" algn="tl">
                    <a:srgbClr val="000000">
                      <a:alpha val="43137"/>
                    </a:srgbClr>
                  </a:outerShdw>
                </a:effectLst>
                <a:sym typeface="Symbol"/>
              </a:rPr>
              <a:t>f</a:t>
            </a:r>
            <a:r>
              <a:rPr lang="es-ES" b="1" baseline="30000" dirty="0" smtClean="0">
                <a:solidFill>
                  <a:srgbClr val="C00000"/>
                </a:solidFill>
                <a:effectLst>
                  <a:outerShdw blurRad="38100" dist="38100" dir="2700000" algn="tl">
                    <a:srgbClr val="000000">
                      <a:alpha val="43137"/>
                    </a:srgbClr>
                  </a:outerShdw>
                </a:effectLst>
                <a:sym typeface="Symbol"/>
              </a:rPr>
              <a:t>0</a:t>
            </a:r>
            <a:r>
              <a:rPr lang="es-ES" dirty="0" smtClean="0">
                <a:sym typeface="Symbol"/>
              </a:rPr>
              <a:t>, de un compuesto es el calor que se absorbe o se desprende cuando se forma un mol de compuesto a partir de los elementos que lo constituyen a la presión de 1 atm y 25 ºC.</a:t>
            </a:r>
          </a:p>
          <a:p>
            <a:pPr algn="just"/>
            <a:endParaRPr lang="es-ES" dirty="0" smtClean="0">
              <a:sym typeface="Symbol"/>
            </a:endParaRPr>
          </a:p>
          <a:p>
            <a:pPr algn="just"/>
            <a:r>
              <a:rPr lang="es-ES" dirty="0">
                <a:sym typeface="Symbol"/>
              </a:rPr>
              <a:t>¡</a:t>
            </a:r>
            <a:r>
              <a:rPr lang="es-ES" b="1" dirty="0" smtClean="0">
                <a:solidFill>
                  <a:srgbClr val="7030A0"/>
                </a:solidFill>
                <a:effectLst>
                  <a:outerShdw blurRad="38100" dist="38100" dir="2700000" algn="tl">
                    <a:srgbClr val="000000">
                      <a:alpha val="43137"/>
                    </a:srgbClr>
                  </a:outerShdw>
                </a:effectLst>
                <a:sym typeface="Symbol"/>
              </a:rPr>
              <a:t>La entalpía de formación de los elementos químicos en su forma más estable (N</a:t>
            </a:r>
            <a:r>
              <a:rPr lang="es-ES" b="1" baseline="-25000" dirty="0" smtClean="0">
                <a:solidFill>
                  <a:srgbClr val="7030A0"/>
                </a:solidFill>
                <a:effectLst>
                  <a:outerShdw blurRad="38100" dist="38100" dir="2700000" algn="tl">
                    <a:srgbClr val="000000">
                      <a:alpha val="43137"/>
                    </a:srgbClr>
                  </a:outerShdw>
                </a:effectLst>
                <a:sym typeface="Symbol"/>
              </a:rPr>
              <a:t>2</a:t>
            </a:r>
            <a:r>
              <a:rPr lang="es-ES" b="1" dirty="0" smtClean="0">
                <a:solidFill>
                  <a:srgbClr val="7030A0"/>
                </a:solidFill>
                <a:effectLst>
                  <a:outerShdw blurRad="38100" dist="38100" dir="2700000" algn="tl">
                    <a:srgbClr val="000000">
                      <a:alpha val="43137"/>
                    </a:srgbClr>
                  </a:outerShdw>
                </a:effectLst>
                <a:sym typeface="Symbol"/>
              </a:rPr>
              <a:t>, O</a:t>
            </a:r>
            <a:r>
              <a:rPr lang="es-ES" b="1" baseline="-25000" dirty="0" smtClean="0">
                <a:solidFill>
                  <a:srgbClr val="7030A0"/>
                </a:solidFill>
                <a:effectLst>
                  <a:outerShdw blurRad="38100" dist="38100" dir="2700000" algn="tl">
                    <a:srgbClr val="000000">
                      <a:alpha val="43137"/>
                    </a:srgbClr>
                  </a:outerShdw>
                </a:effectLst>
                <a:sym typeface="Symbol"/>
              </a:rPr>
              <a:t>2</a:t>
            </a:r>
            <a:r>
              <a:rPr lang="es-ES" b="1" dirty="0" smtClean="0">
                <a:solidFill>
                  <a:srgbClr val="7030A0"/>
                </a:solidFill>
                <a:effectLst>
                  <a:outerShdw blurRad="38100" dist="38100" dir="2700000" algn="tl">
                    <a:srgbClr val="000000">
                      <a:alpha val="43137"/>
                    </a:srgbClr>
                  </a:outerShdw>
                </a:effectLst>
                <a:sym typeface="Symbol"/>
              </a:rPr>
              <a:t>, H</a:t>
            </a:r>
            <a:r>
              <a:rPr lang="es-ES" b="1" baseline="-25000" dirty="0" smtClean="0">
                <a:solidFill>
                  <a:srgbClr val="7030A0"/>
                </a:solidFill>
                <a:effectLst>
                  <a:outerShdw blurRad="38100" dist="38100" dir="2700000" algn="tl">
                    <a:srgbClr val="000000">
                      <a:alpha val="43137"/>
                    </a:srgbClr>
                  </a:outerShdw>
                </a:effectLst>
                <a:sym typeface="Symbol"/>
              </a:rPr>
              <a:t>2</a:t>
            </a:r>
            <a:r>
              <a:rPr lang="es-ES" b="1" dirty="0" smtClean="0">
                <a:solidFill>
                  <a:srgbClr val="7030A0"/>
                </a:solidFill>
                <a:effectLst>
                  <a:outerShdw blurRad="38100" dist="38100" dir="2700000" algn="tl">
                    <a:srgbClr val="000000">
                      <a:alpha val="43137"/>
                    </a:srgbClr>
                  </a:outerShdw>
                </a:effectLst>
                <a:sym typeface="Symbol"/>
              </a:rPr>
              <a:t>, C,…), a 1 atm y 25 ºC, es cero</a:t>
            </a:r>
            <a:r>
              <a:rPr lang="es-ES" dirty="0" smtClean="0">
                <a:sym typeface="Symbol"/>
              </a:rPr>
              <a:t>!</a:t>
            </a:r>
            <a:endParaRPr lang="es-ES" dirty="0"/>
          </a:p>
        </p:txBody>
      </p:sp>
      <p:sp>
        <p:nvSpPr>
          <p:cNvPr id="10" name="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26</a:t>
            </a:fld>
            <a:endParaRPr lang="es-ES" dirty="0">
              <a:solidFill>
                <a:schemeClr val="accent6">
                  <a:lumMod val="50000"/>
                </a:schemeClr>
              </a:solidFill>
              <a:latin typeface="+mj-lt"/>
            </a:endParaRPr>
          </a:p>
        </p:txBody>
      </p:sp>
      <p:sp>
        <p:nvSpPr>
          <p:cNvPr id="12" name="1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3106898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CuadroTexto"/>
          <p:cNvSpPr txBox="1"/>
          <p:nvPr/>
        </p:nvSpPr>
        <p:spPr>
          <a:xfrm>
            <a:off x="355600" y="825500"/>
            <a:ext cx="65532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La reacción química y la energía. Calor de reacción</a:t>
            </a:r>
            <a:endParaRPr lang="es-ES" b="1" dirty="0">
              <a:solidFill>
                <a:srgbClr val="00B050"/>
              </a:solidFill>
            </a:endParaRPr>
          </a:p>
        </p:txBody>
      </p:sp>
      <p:sp>
        <p:nvSpPr>
          <p:cNvPr id="4" name="3 CuadroTexto"/>
          <p:cNvSpPr txBox="1"/>
          <p:nvPr/>
        </p:nvSpPr>
        <p:spPr>
          <a:xfrm>
            <a:off x="330200" y="1270000"/>
            <a:ext cx="2921000" cy="369332"/>
          </a:xfrm>
          <a:prstGeom prst="rect">
            <a:avLst/>
          </a:prstGeom>
          <a:noFill/>
        </p:spPr>
        <p:txBody>
          <a:bodyPr wrap="square" rtlCol="0">
            <a:spAutoFit/>
          </a:bodyPr>
          <a:lstStyle/>
          <a:p>
            <a:r>
              <a:rPr lang="es-ES" b="1" dirty="0" smtClean="0">
                <a:solidFill>
                  <a:srgbClr val="C00000"/>
                </a:solidFill>
              </a:rPr>
              <a:t>Entalpía de reacción</a:t>
            </a:r>
            <a:endParaRPr lang="es-ES" b="1" dirty="0">
              <a:solidFill>
                <a:srgbClr val="C00000"/>
              </a:solidFill>
            </a:endParaRPr>
          </a:p>
        </p:txBody>
      </p:sp>
      <p:graphicFrame>
        <p:nvGraphicFramePr>
          <p:cNvPr id="5" name="4 Tabla"/>
          <p:cNvGraphicFramePr>
            <a:graphicFrameLocks noGrp="1"/>
          </p:cNvGraphicFramePr>
          <p:nvPr>
            <p:extLst>
              <p:ext uri="{D42A27DB-BD31-4B8C-83A1-F6EECF244321}">
                <p14:modId xmlns:p14="http://schemas.microsoft.com/office/powerpoint/2010/main" val="2625564076"/>
              </p:ext>
            </p:extLst>
          </p:nvPr>
        </p:nvGraphicFramePr>
        <p:xfrm>
          <a:off x="457202" y="1879600"/>
          <a:ext cx="8127997" cy="2062480"/>
        </p:xfrm>
        <a:graphic>
          <a:graphicData uri="http://schemas.openxmlformats.org/drawingml/2006/table">
            <a:tbl>
              <a:tblPr firstRow="1" bandRow="1">
                <a:tableStyleId>{08FB837D-C827-4EFA-A057-4D05807E0F7C}</a:tableStyleId>
              </a:tblPr>
              <a:tblGrid>
                <a:gridCol w="1092198"/>
                <a:gridCol w="1346200"/>
                <a:gridCol w="1193800"/>
                <a:gridCol w="2182849"/>
                <a:gridCol w="1110740"/>
                <a:gridCol w="1202210"/>
              </a:tblGrid>
              <a:tr h="370840">
                <a:tc gridSpan="3">
                  <a:txBody>
                    <a:bodyPr/>
                    <a:lstStyle/>
                    <a:p>
                      <a:pPr algn="ctr"/>
                      <a:r>
                        <a:rPr lang="es-ES" sz="1600" dirty="0" smtClean="0"/>
                        <a:t>Entalpías</a:t>
                      </a:r>
                      <a:r>
                        <a:rPr lang="es-ES" sz="1600" baseline="0" dirty="0" smtClean="0"/>
                        <a:t> de Formación c. </a:t>
                      </a:r>
                      <a:r>
                        <a:rPr lang="es-ES" sz="1600" dirty="0" smtClean="0"/>
                        <a:t>orgánicos (kJ/mol)</a:t>
                      </a:r>
                      <a:endParaRPr lang="es-ES" sz="1600" dirty="0">
                        <a:solidFill>
                          <a:srgbClr val="002060"/>
                        </a:solidFill>
                      </a:endParaRPr>
                    </a:p>
                  </a:txBody>
                  <a:tcPr/>
                </a:tc>
                <a:tc hMerge="1">
                  <a:txBody>
                    <a:bodyPr/>
                    <a:lstStyle/>
                    <a:p>
                      <a:endParaRPr lang="es-ES" dirty="0"/>
                    </a:p>
                  </a:txBody>
                  <a:tcPr/>
                </a:tc>
                <a:tc hMerge="1">
                  <a:txBody>
                    <a:bodyPr/>
                    <a:lstStyle/>
                    <a:p>
                      <a:endParaRPr lang="es-ES" dirty="0"/>
                    </a:p>
                  </a:txBody>
                  <a:tcPr/>
                </a:tc>
                <a:tc gridSpan="3">
                  <a:txBody>
                    <a:bodyPr/>
                    <a:lstStyle/>
                    <a:p>
                      <a:pPr algn="ctr"/>
                      <a:r>
                        <a:rPr lang="es-ES" sz="1600" dirty="0" smtClean="0"/>
                        <a:t>Entalpías de</a:t>
                      </a:r>
                      <a:r>
                        <a:rPr lang="es-ES" sz="1600" baseline="0" dirty="0" smtClean="0"/>
                        <a:t> formación c.</a:t>
                      </a:r>
                      <a:r>
                        <a:rPr lang="es-ES" sz="1600" dirty="0" smtClean="0"/>
                        <a:t> inorgánicos (KJ/mol)</a:t>
                      </a:r>
                      <a:endParaRPr lang="es-ES" sz="1600" dirty="0">
                        <a:solidFill>
                          <a:srgbClr val="002060"/>
                        </a:solidFill>
                      </a:endParaRPr>
                    </a:p>
                  </a:txBody>
                  <a:tcPr/>
                </a:tc>
                <a:tc hMerge="1">
                  <a:txBody>
                    <a:bodyPr/>
                    <a:lstStyle/>
                    <a:p>
                      <a:endParaRPr lang="es-ES" dirty="0"/>
                    </a:p>
                  </a:txBody>
                  <a:tcPr/>
                </a:tc>
                <a:tc hMerge="1">
                  <a:txBody>
                    <a:bodyPr/>
                    <a:lstStyle/>
                    <a:p>
                      <a:endParaRPr lang="es-ES" dirty="0"/>
                    </a:p>
                  </a:txBody>
                  <a:tcPr/>
                </a:tc>
              </a:tr>
              <a:tr h="370840">
                <a:tc>
                  <a:txBody>
                    <a:bodyPr/>
                    <a:lstStyle/>
                    <a:p>
                      <a:r>
                        <a:rPr lang="es-ES" sz="1600" dirty="0" smtClean="0"/>
                        <a:t>Metano</a:t>
                      </a:r>
                      <a:endParaRPr lang="es-ES" sz="1600" dirty="0"/>
                    </a:p>
                  </a:txBody>
                  <a:tcPr/>
                </a:tc>
                <a:tc>
                  <a:txBody>
                    <a:bodyPr/>
                    <a:lstStyle/>
                    <a:p>
                      <a:pPr algn="ctr"/>
                      <a:r>
                        <a:rPr lang="es-ES" sz="1600" dirty="0" smtClean="0"/>
                        <a:t>CH</a:t>
                      </a:r>
                      <a:r>
                        <a:rPr lang="es-ES" sz="1600" baseline="-25000" dirty="0" smtClean="0"/>
                        <a:t>4</a:t>
                      </a:r>
                      <a:r>
                        <a:rPr lang="es-ES" sz="1600" dirty="0" smtClean="0"/>
                        <a:t> (g)</a:t>
                      </a:r>
                      <a:endParaRPr lang="es-ES" sz="1600" dirty="0"/>
                    </a:p>
                  </a:txBody>
                  <a:tcPr/>
                </a:tc>
                <a:tc>
                  <a:txBody>
                    <a:bodyPr/>
                    <a:lstStyle/>
                    <a:p>
                      <a:pPr algn="ctr"/>
                      <a:r>
                        <a:rPr lang="es-ES" sz="1600" dirty="0" smtClean="0"/>
                        <a:t>- 74,9</a:t>
                      </a:r>
                      <a:endParaRPr lang="es-ES" sz="1600" dirty="0"/>
                    </a:p>
                  </a:txBody>
                  <a:tcPr/>
                </a:tc>
                <a:tc>
                  <a:txBody>
                    <a:bodyPr/>
                    <a:lstStyle/>
                    <a:p>
                      <a:r>
                        <a:rPr lang="es-ES" sz="1600" dirty="0" smtClean="0"/>
                        <a:t>Agua</a:t>
                      </a:r>
                      <a:endParaRPr lang="es-ES" sz="1600" dirty="0"/>
                    </a:p>
                  </a:txBody>
                  <a:tcPr/>
                </a:tc>
                <a:tc>
                  <a:txBody>
                    <a:bodyPr/>
                    <a:lstStyle/>
                    <a:p>
                      <a:pPr algn="ctr"/>
                      <a:r>
                        <a:rPr lang="es-ES" sz="1600" dirty="0" smtClean="0"/>
                        <a:t>H</a:t>
                      </a:r>
                      <a:r>
                        <a:rPr lang="es-ES" sz="1600" baseline="-25000" dirty="0" smtClean="0"/>
                        <a:t>2</a:t>
                      </a:r>
                      <a:r>
                        <a:rPr lang="es-ES" sz="1600" dirty="0" smtClean="0"/>
                        <a:t>O (g)</a:t>
                      </a:r>
                      <a:endParaRPr lang="es-ES" sz="1600" dirty="0"/>
                    </a:p>
                  </a:txBody>
                  <a:tcPr/>
                </a:tc>
                <a:tc>
                  <a:txBody>
                    <a:bodyPr/>
                    <a:lstStyle/>
                    <a:p>
                      <a:pPr algn="ctr"/>
                      <a:r>
                        <a:rPr lang="es-ES" sz="1600" dirty="0" smtClean="0"/>
                        <a:t>- 241,8</a:t>
                      </a:r>
                      <a:endParaRPr lang="es-ES" sz="1600" dirty="0"/>
                    </a:p>
                  </a:txBody>
                  <a:tcPr/>
                </a:tc>
              </a:tr>
              <a:tr h="370840">
                <a:tc>
                  <a:txBody>
                    <a:bodyPr/>
                    <a:lstStyle/>
                    <a:p>
                      <a:r>
                        <a:rPr lang="es-ES" sz="1600" dirty="0" smtClean="0"/>
                        <a:t>Etano</a:t>
                      </a:r>
                      <a:endParaRPr lang="es-ES" sz="1600" dirty="0"/>
                    </a:p>
                  </a:txBody>
                  <a:tcPr/>
                </a:tc>
                <a:tc>
                  <a:txBody>
                    <a:bodyPr/>
                    <a:lstStyle/>
                    <a:p>
                      <a:pPr algn="ctr"/>
                      <a:r>
                        <a:rPr lang="es-ES" sz="1600" dirty="0" smtClean="0"/>
                        <a:t>C</a:t>
                      </a:r>
                      <a:r>
                        <a:rPr lang="es-ES" sz="1600" baseline="-25000" dirty="0" smtClean="0"/>
                        <a:t>2</a:t>
                      </a:r>
                      <a:r>
                        <a:rPr lang="es-ES" sz="1600" dirty="0" smtClean="0"/>
                        <a:t>H</a:t>
                      </a:r>
                      <a:r>
                        <a:rPr lang="es-ES" sz="1600" baseline="-25000" dirty="0" smtClean="0"/>
                        <a:t>6</a:t>
                      </a:r>
                      <a:r>
                        <a:rPr lang="es-ES" sz="1600" dirty="0" smtClean="0"/>
                        <a:t> (g)</a:t>
                      </a:r>
                      <a:endParaRPr lang="es-ES" sz="1600" dirty="0"/>
                    </a:p>
                  </a:txBody>
                  <a:tcPr/>
                </a:tc>
                <a:tc>
                  <a:txBody>
                    <a:bodyPr/>
                    <a:lstStyle/>
                    <a:p>
                      <a:pPr algn="ctr"/>
                      <a:r>
                        <a:rPr lang="es-ES" sz="1600" dirty="0" smtClean="0"/>
                        <a:t>- 84,7</a:t>
                      </a:r>
                      <a:endParaRPr lang="es-ES" sz="1600" dirty="0"/>
                    </a:p>
                  </a:txBody>
                  <a:tcPr/>
                </a:tc>
                <a:tc>
                  <a:txBody>
                    <a:bodyPr/>
                    <a:lstStyle/>
                    <a:p>
                      <a:r>
                        <a:rPr lang="es-ES" sz="1600" dirty="0" smtClean="0"/>
                        <a:t>Cloruro de sodio</a:t>
                      </a:r>
                      <a:endParaRPr lang="es-ES" sz="1600" dirty="0"/>
                    </a:p>
                  </a:txBody>
                  <a:tcPr/>
                </a:tc>
                <a:tc>
                  <a:txBody>
                    <a:bodyPr/>
                    <a:lstStyle/>
                    <a:p>
                      <a:pPr algn="ctr"/>
                      <a:r>
                        <a:rPr lang="es-ES" sz="1600" dirty="0" smtClean="0"/>
                        <a:t>NaCl (s)</a:t>
                      </a:r>
                      <a:endParaRPr lang="es-ES" sz="1600" dirty="0"/>
                    </a:p>
                  </a:txBody>
                  <a:tcPr/>
                </a:tc>
                <a:tc>
                  <a:txBody>
                    <a:bodyPr/>
                    <a:lstStyle/>
                    <a:p>
                      <a:pPr algn="ctr"/>
                      <a:r>
                        <a:rPr lang="es-ES" sz="1600" dirty="0" smtClean="0"/>
                        <a:t>- 411,0</a:t>
                      </a:r>
                      <a:endParaRPr lang="es-ES" sz="1600" dirty="0"/>
                    </a:p>
                  </a:txBody>
                  <a:tcPr/>
                </a:tc>
              </a:tr>
              <a:tr h="370840">
                <a:tc>
                  <a:txBody>
                    <a:bodyPr/>
                    <a:lstStyle/>
                    <a:p>
                      <a:r>
                        <a:rPr lang="es-ES" sz="1600" dirty="0" smtClean="0"/>
                        <a:t>Butano</a:t>
                      </a:r>
                      <a:endParaRPr lang="es-ES" sz="1600" dirty="0"/>
                    </a:p>
                  </a:txBody>
                  <a:tcPr/>
                </a:tc>
                <a:tc>
                  <a:txBody>
                    <a:bodyPr/>
                    <a:lstStyle/>
                    <a:p>
                      <a:pPr algn="ctr"/>
                      <a:r>
                        <a:rPr lang="es-ES" sz="1600" dirty="0" smtClean="0"/>
                        <a:t>C</a:t>
                      </a:r>
                      <a:r>
                        <a:rPr lang="es-ES" sz="1600" baseline="-25000" dirty="0" smtClean="0"/>
                        <a:t>4</a:t>
                      </a:r>
                      <a:r>
                        <a:rPr lang="es-ES" sz="1600" dirty="0" smtClean="0"/>
                        <a:t>H</a:t>
                      </a:r>
                      <a:r>
                        <a:rPr lang="es-ES" sz="1600" baseline="-25000" dirty="0" smtClean="0"/>
                        <a:t>10</a:t>
                      </a:r>
                      <a:r>
                        <a:rPr lang="es-ES" sz="1600" dirty="0" smtClean="0"/>
                        <a:t> (g)</a:t>
                      </a:r>
                      <a:endParaRPr lang="es-ES" sz="1600" dirty="0"/>
                    </a:p>
                  </a:txBody>
                  <a:tcPr/>
                </a:tc>
                <a:tc>
                  <a:txBody>
                    <a:bodyPr/>
                    <a:lstStyle/>
                    <a:p>
                      <a:pPr algn="ctr"/>
                      <a:r>
                        <a:rPr lang="es-ES" sz="1600" dirty="0" smtClean="0"/>
                        <a:t>- 124,7</a:t>
                      </a:r>
                      <a:endParaRPr lang="es-ES" sz="1600" dirty="0"/>
                    </a:p>
                  </a:txBody>
                  <a:tcPr/>
                </a:tc>
                <a:tc>
                  <a:txBody>
                    <a:bodyPr/>
                    <a:lstStyle/>
                    <a:p>
                      <a:r>
                        <a:rPr lang="es-ES" sz="1600" dirty="0" smtClean="0"/>
                        <a:t>Dióxido</a:t>
                      </a:r>
                      <a:r>
                        <a:rPr lang="es-ES" sz="1600" baseline="0" dirty="0" smtClean="0"/>
                        <a:t> de carbono</a:t>
                      </a:r>
                      <a:endParaRPr lang="es-ES" sz="1600" dirty="0"/>
                    </a:p>
                  </a:txBody>
                  <a:tcPr/>
                </a:tc>
                <a:tc>
                  <a:txBody>
                    <a:bodyPr/>
                    <a:lstStyle/>
                    <a:p>
                      <a:pPr algn="ctr"/>
                      <a:r>
                        <a:rPr lang="es-ES" sz="1600" dirty="0" smtClean="0"/>
                        <a:t>CO</a:t>
                      </a:r>
                      <a:r>
                        <a:rPr lang="es-ES" sz="1600" baseline="-25000" dirty="0" smtClean="0"/>
                        <a:t>2</a:t>
                      </a:r>
                      <a:r>
                        <a:rPr lang="es-ES" sz="1600" dirty="0" smtClean="0"/>
                        <a:t> (g)</a:t>
                      </a:r>
                      <a:endParaRPr lang="es-ES" sz="1600" dirty="0"/>
                    </a:p>
                  </a:txBody>
                  <a:tcPr/>
                </a:tc>
                <a:tc>
                  <a:txBody>
                    <a:bodyPr/>
                    <a:lstStyle/>
                    <a:p>
                      <a:pPr algn="ctr"/>
                      <a:r>
                        <a:rPr lang="es-ES" sz="1600" dirty="0" smtClean="0"/>
                        <a:t>- 393,5</a:t>
                      </a:r>
                      <a:endParaRPr lang="es-ES" sz="1600" dirty="0"/>
                    </a:p>
                  </a:txBody>
                  <a:tcPr/>
                </a:tc>
              </a:tr>
              <a:tr h="370840">
                <a:tc>
                  <a:txBody>
                    <a:bodyPr/>
                    <a:lstStyle/>
                    <a:p>
                      <a:r>
                        <a:rPr lang="es-ES" sz="1600" dirty="0" smtClean="0"/>
                        <a:t>Benceno</a:t>
                      </a:r>
                      <a:endParaRPr lang="es-ES" sz="1600" dirty="0"/>
                    </a:p>
                  </a:txBody>
                  <a:tcPr/>
                </a:tc>
                <a:tc>
                  <a:txBody>
                    <a:bodyPr/>
                    <a:lstStyle/>
                    <a:p>
                      <a:pPr algn="ctr"/>
                      <a:r>
                        <a:rPr lang="es-ES" sz="1600" dirty="0" smtClean="0"/>
                        <a:t>C</a:t>
                      </a:r>
                      <a:r>
                        <a:rPr lang="es-ES" sz="1600" baseline="-25000" dirty="0" smtClean="0"/>
                        <a:t>6</a:t>
                      </a:r>
                      <a:r>
                        <a:rPr lang="es-ES" sz="1600" dirty="0" smtClean="0"/>
                        <a:t>H</a:t>
                      </a:r>
                      <a:r>
                        <a:rPr lang="es-ES" sz="1600" baseline="-25000" dirty="0" smtClean="0"/>
                        <a:t>6</a:t>
                      </a:r>
                      <a:r>
                        <a:rPr lang="es-ES" sz="1600" dirty="0" smtClean="0"/>
                        <a:t> (l)</a:t>
                      </a:r>
                      <a:endParaRPr lang="es-ES" sz="1600" dirty="0"/>
                    </a:p>
                  </a:txBody>
                  <a:tcPr/>
                </a:tc>
                <a:tc>
                  <a:txBody>
                    <a:bodyPr/>
                    <a:lstStyle/>
                    <a:p>
                      <a:pPr algn="ctr"/>
                      <a:r>
                        <a:rPr lang="es-ES" sz="1600" dirty="0" smtClean="0"/>
                        <a:t>+ 49,0</a:t>
                      </a:r>
                      <a:endParaRPr lang="es-ES" sz="1600" dirty="0"/>
                    </a:p>
                  </a:txBody>
                  <a:tcPr/>
                </a:tc>
                <a:tc>
                  <a:txBody>
                    <a:bodyPr/>
                    <a:lstStyle/>
                    <a:p>
                      <a:r>
                        <a:rPr lang="es-ES" sz="1600" dirty="0" smtClean="0"/>
                        <a:t>Amoníaco</a:t>
                      </a:r>
                      <a:endParaRPr lang="es-ES" sz="1600" dirty="0"/>
                    </a:p>
                  </a:txBody>
                  <a:tcPr/>
                </a:tc>
                <a:tc>
                  <a:txBody>
                    <a:bodyPr/>
                    <a:lstStyle/>
                    <a:p>
                      <a:pPr algn="ctr"/>
                      <a:r>
                        <a:rPr lang="es-ES" sz="1600" dirty="0" smtClean="0"/>
                        <a:t>NH</a:t>
                      </a:r>
                      <a:r>
                        <a:rPr lang="es-ES" sz="1600" baseline="-25000" dirty="0" smtClean="0"/>
                        <a:t>3</a:t>
                      </a:r>
                      <a:r>
                        <a:rPr lang="es-ES" sz="1600" dirty="0" smtClean="0"/>
                        <a:t> (g)</a:t>
                      </a:r>
                      <a:endParaRPr lang="es-ES" sz="1600" dirty="0"/>
                    </a:p>
                  </a:txBody>
                  <a:tcPr/>
                </a:tc>
                <a:tc>
                  <a:txBody>
                    <a:bodyPr/>
                    <a:lstStyle/>
                    <a:p>
                      <a:pPr algn="ctr"/>
                      <a:r>
                        <a:rPr lang="es-ES" sz="1600" dirty="0" smtClean="0"/>
                        <a:t>-</a:t>
                      </a:r>
                      <a:r>
                        <a:rPr lang="es-ES" sz="1600" baseline="0" dirty="0" smtClean="0"/>
                        <a:t> </a:t>
                      </a:r>
                      <a:r>
                        <a:rPr lang="es-ES" sz="1600" dirty="0" smtClean="0"/>
                        <a:t>46,2</a:t>
                      </a:r>
                      <a:endParaRPr lang="es-ES" sz="1600" dirty="0"/>
                    </a:p>
                  </a:txBody>
                  <a:tcPr/>
                </a:tc>
              </a:tr>
            </a:tbl>
          </a:graphicData>
        </a:graphic>
      </p:graphicFrame>
      <p:sp>
        <p:nvSpPr>
          <p:cNvPr id="10" name="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27</a:t>
            </a:fld>
            <a:endParaRPr lang="es-ES" dirty="0">
              <a:solidFill>
                <a:schemeClr val="accent6">
                  <a:lumMod val="50000"/>
                </a:schemeClr>
              </a:solidFill>
              <a:latin typeface="+mj-lt"/>
            </a:endParaRPr>
          </a:p>
        </p:txBody>
      </p:sp>
      <p:sp>
        <p:nvSpPr>
          <p:cNvPr id="12" name="1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0640378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CuadroTexto"/>
          <p:cNvSpPr txBox="1"/>
          <p:nvPr/>
        </p:nvSpPr>
        <p:spPr>
          <a:xfrm>
            <a:off x="317500" y="1765300"/>
            <a:ext cx="8356600" cy="1477328"/>
          </a:xfrm>
          <a:prstGeom prst="rect">
            <a:avLst/>
          </a:prstGeom>
          <a:noFill/>
        </p:spPr>
        <p:txBody>
          <a:bodyPr wrap="square" rtlCol="0">
            <a:spAutoFit/>
          </a:bodyPr>
          <a:lstStyle/>
          <a:p>
            <a:pPr marL="355600" indent="-355600" algn="just"/>
            <a:r>
              <a:rPr lang="es-ES" dirty="0" smtClean="0">
                <a:sym typeface="Wingdings"/>
              </a:rPr>
              <a:t>	La variación de la entalpía de una reacción, se calcula restando a la entalpía de formación de los productos, multiplicada por sus correspondientes coeficientes estequiométricos, la entalpía de formación de los reactivos, multiplicada también por sus correspondientes coeficientes estequiométricos:</a:t>
            </a:r>
            <a:endParaRPr lang="es-ES" dirty="0"/>
          </a:p>
        </p:txBody>
      </p:sp>
      <mc:AlternateContent xmlns:mc="http://schemas.openxmlformats.org/markup-compatibility/2006" xmlns:a14="http://schemas.microsoft.com/office/drawing/2010/main">
        <mc:Choice Requires="a14">
          <p:sp>
            <p:nvSpPr>
              <p:cNvPr id="9" name="8 CuadroTexto"/>
              <p:cNvSpPr txBox="1"/>
              <p:nvPr/>
            </p:nvSpPr>
            <p:spPr>
              <a:xfrm>
                <a:off x="2540000" y="3467100"/>
                <a:ext cx="4305300" cy="7630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r>
                        <a:rPr lang="es-ES" b="0" i="1" smtClean="0">
                          <a:latin typeface="Cambria Math"/>
                          <a:ea typeface="Cambria Math"/>
                        </a:rPr>
                        <m:t>𝐻</m:t>
                      </m:r>
                      <m:r>
                        <a:rPr lang="es-ES" b="0" i="1" smtClean="0">
                          <a:latin typeface="Cambria Math"/>
                          <a:ea typeface="Cambria Math"/>
                        </a:rPr>
                        <m:t>=</m:t>
                      </m:r>
                      <m:nary>
                        <m:naryPr>
                          <m:chr m:val="∑"/>
                          <m:subHide m:val="on"/>
                          <m:supHide m:val="on"/>
                          <m:ctrlPr>
                            <a:rPr lang="es-ES" b="0" i="1" smtClean="0">
                              <a:latin typeface="Cambria Math" panose="02040503050406030204" pitchFamily="18" charset="0"/>
                              <a:ea typeface="Cambria Math"/>
                            </a:rPr>
                          </m:ctrlPr>
                        </m:naryPr>
                        <m:sub/>
                        <m:sup/>
                        <m:e>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𝑝𝑟𝑜𝑑𝑢𝑐𝑡𝑜𝑠</m:t>
                              </m:r>
                            </m:sub>
                          </m:sSub>
                          <m:r>
                            <a:rPr lang="es-ES" b="0" i="1" smtClean="0">
                              <a:latin typeface="Cambria Math"/>
                              <a:ea typeface="Cambria Math"/>
                            </a:rPr>
                            <m:t>−</m:t>
                          </m:r>
                          <m:nary>
                            <m:naryPr>
                              <m:chr m:val="∑"/>
                              <m:subHide m:val="on"/>
                              <m:supHide m:val="on"/>
                              <m:ctrlPr>
                                <a:rPr lang="es-ES" b="0" i="1" smtClean="0">
                                  <a:latin typeface="Cambria Math" panose="02040503050406030204" pitchFamily="18" charset="0"/>
                                  <a:ea typeface="Cambria Math"/>
                                </a:rPr>
                              </m:ctrlPr>
                            </m:naryPr>
                            <m:sub/>
                            <m:sup/>
                            <m:e>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𝑟𝑒𝑎𝑐𝑡𝑖𝑣𝑜𝑠</m:t>
                                  </m:r>
                                </m:sub>
                              </m:sSub>
                            </m:e>
                          </m:nary>
                        </m:e>
                      </m:nary>
                    </m:oMath>
                  </m:oMathPara>
                </a14:m>
                <a:endParaRPr lang="es-ES" dirty="0"/>
              </a:p>
            </p:txBody>
          </p:sp>
        </mc:Choice>
        <mc:Fallback xmlns="">
          <p:sp>
            <p:nvSpPr>
              <p:cNvPr id="9" name="8 CuadroTexto"/>
              <p:cNvSpPr txBox="1">
                <a:spLocks noRot="1" noChangeAspect="1" noMove="1" noResize="1" noEditPoints="1" noAdjustHandles="1" noChangeArrowheads="1" noChangeShapeType="1" noTextEdit="1"/>
              </p:cNvSpPr>
              <p:nvPr/>
            </p:nvSpPr>
            <p:spPr>
              <a:xfrm>
                <a:off x="2540000" y="3467100"/>
                <a:ext cx="4305300" cy="763094"/>
              </a:xfrm>
              <a:prstGeom prst="rect">
                <a:avLst/>
              </a:prstGeom>
              <a:blipFill rotWithShape="1">
                <a:blip r:embed="rId3"/>
                <a:stretch>
                  <a:fillRect/>
                </a:stretch>
              </a:blipFill>
            </p:spPr>
            <p:txBody>
              <a:bodyPr/>
              <a:lstStyle/>
              <a:p>
                <a:r>
                  <a:rPr lang="es-ES">
                    <a:noFill/>
                  </a:rPr>
                  <a:t> </a:t>
                </a:r>
              </a:p>
            </p:txBody>
          </p:sp>
        </mc:Fallback>
      </mc:AlternateContent>
      <p:sp>
        <p:nvSpPr>
          <p:cNvPr id="10" name="9 CuadroTexto"/>
          <p:cNvSpPr txBox="1"/>
          <p:nvPr/>
        </p:nvSpPr>
        <p:spPr>
          <a:xfrm>
            <a:off x="1054100" y="4533900"/>
            <a:ext cx="1045479" cy="369332"/>
          </a:xfrm>
          <a:prstGeom prst="rect">
            <a:avLst/>
          </a:prstGeom>
          <a:noFill/>
        </p:spPr>
        <p:txBody>
          <a:bodyPr wrap="none" rtlCol="0">
            <a:spAutoFit/>
          </a:bodyPr>
          <a:lstStyle/>
          <a:p>
            <a:r>
              <a:rPr lang="es-ES" dirty="0" smtClean="0"/>
              <a:t>Ejemplo:</a:t>
            </a:r>
            <a:endParaRPr lang="es-ES" dirty="0"/>
          </a:p>
        </p:txBody>
      </p:sp>
      <mc:AlternateContent xmlns:mc="http://schemas.openxmlformats.org/markup-compatibility/2006" xmlns:a14="http://schemas.microsoft.com/office/drawing/2010/main">
        <mc:Choice Requires="a14">
          <p:sp>
            <p:nvSpPr>
              <p:cNvPr id="11" name="10 CuadroTexto"/>
              <p:cNvSpPr txBox="1"/>
              <p:nvPr/>
            </p:nvSpPr>
            <p:spPr>
              <a:xfrm>
                <a:off x="2603500" y="5003800"/>
                <a:ext cx="4140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𝐼</m:t>
                          </m:r>
                        </m:e>
                        <m:sub>
                          <m:r>
                            <a:rPr lang="es-ES" b="0" i="1" smtClean="0">
                              <a:latin typeface="Cambria Math"/>
                            </a:rPr>
                            <m:t>2</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ea typeface="Cambria Math"/>
                        </a:rPr>
                        <m:t>→2 </m:t>
                      </m:r>
                      <m:r>
                        <a:rPr lang="es-ES" b="0" i="1" smtClean="0">
                          <a:latin typeface="Cambria Math"/>
                          <a:ea typeface="Cambria Math"/>
                        </a:rPr>
                        <m:t>𝐻𝐼</m:t>
                      </m:r>
                      <m:r>
                        <a:rPr lang="es-ES" b="0" i="1" smtClean="0">
                          <a:latin typeface="Cambria Math"/>
                          <a:ea typeface="Cambria Math"/>
                        </a:rPr>
                        <m:t> (</m:t>
                      </m:r>
                      <m:r>
                        <a:rPr lang="es-ES" b="0" i="1" smtClean="0">
                          <a:latin typeface="Cambria Math"/>
                          <a:ea typeface="Cambria Math"/>
                        </a:rPr>
                        <m:t>𝑔</m:t>
                      </m:r>
                      <m:r>
                        <a:rPr lang="es-ES" b="0" i="1" smtClean="0">
                          <a:latin typeface="Cambria Math"/>
                          <a:ea typeface="Cambria Math"/>
                        </a:rPr>
                        <m:t>)</m:t>
                      </m:r>
                    </m:oMath>
                  </m:oMathPara>
                </a14:m>
                <a:endParaRPr lang="es-ES" dirty="0"/>
              </a:p>
            </p:txBody>
          </p:sp>
        </mc:Choice>
        <mc:Fallback xmlns="">
          <p:sp>
            <p:nvSpPr>
              <p:cNvPr id="11" name="10 CuadroTexto"/>
              <p:cNvSpPr txBox="1">
                <a:spLocks noRot="1" noChangeAspect="1" noMove="1" noResize="1" noEditPoints="1" noAdjustHandles="1" noChangeArrowheads="1" noChangeShapeType="1" noTextEdit="1"/>
              </p:cNvSpPr>
              <p:nvPr/>
            </p:nvSpPr>
            <p:spPr>
              <a:xfrm>
                <a:off x="2603500" y="5003800"/>
                <a:ext cx="4140200" cy="369332"/>
              </a:xfrm>
              <a:prstGeom prst="rect">
                <a:avLst/>
              </a:prstGeom>
              <a:blipFill rotWithShape="1">
                <a:blip r:embed="rId4"/>
                <a:stretch>
                  <a:fillRect b="-15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11 CuadroTexto"/>
              <p:cNvSpPr txBox="1"/>
              <p:nvPr/>
            </p:nvSpPr>
            <p:spPr>
              <a:xfrm>
                <a:off x="2324100" y="5549900"/>
                <a:ext cx="4978400" cy="4163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i="1" smtClean="0">
                          <a:latin typeface="Cambria Math"/>
                          <a:ea typeface="Cambria Math"/>
                        </a:rPr>
                        <m:t>∆</m:t>
                      </m:r>
                      <m:sSup>
                        <m:sSupPr>
                          <m:ctrlPr>
                            <a:rPr lang="es-ES" i="1" smtClean="0">
                              <a:latin typeface="Cambria Math" panose="02040503050406030204" pitchFamily="18" charset="0"/>
                              <a:ea typeface="Cambria Math"/>
                            </a:rPr>
                          </m:ctrlPr>
                        </m:sSupPr>
                        <m:e>
                          <m:r>
                            <a:rPr lang="es-ES" b="0" i="1" smtClean="0">
                              <a:latin typeface="Cambria Math"/>
                              <a:ea typeface="Cambria Math"/>
                            </a:rPr>
                            <m:t>𝐻</m:t>
                          </m:r>
                        </m:e>
                        <m:sup>
                          <m:r>
                            <a:rPr lang="es-ES" b="0" i="1" smtClean="0">
                              <a:latin typeface="Cambria Math"/>
                              <a:ea typeface="Cambria Math"/>
                            </a:rPr>
                            <m:t>0</m:t>
                          </m:r>
                        </m:sup>
                      </m:sSup>
                      <m:r>
                        <a:rPr lang="es-ES" b="0" i="1" smtClean="0">
                          <a:latin typeface="Cambria Math"/>
                          <a:ea typeface="Cambria Math"/>
                        </a:rPr>
                        <m:t>=2 ∆</m:t>
                      </m:r>
                      <m:sSup>
                        <m:sSupPr>
                          <m:ctrlPr>
                            <a:rPr lang="es-ES" b="0" i="1" smtClean="0">
                              <a:latin typeface="Cambria Math" panose="02040503050406030204" pitchFamily="18" charset="0"/>
                              <a:ea typeface="Cambria Math"/>
                            </a:rPr>
                          </m:ctrlPr>
                        </m:sSupPr>
                        <m:e>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𝑓</m:t>
                              </m:r>
                            </m:sub>
                          </m:sSub>
                        </m:e>
                        <m:sup>
                          <m:r>
                            <a:rPr lang="es-ES" b="0" i="1" smtClean="0">
                              <a:latin typeface="Cambria Math"/>
                              <a:ea typeface="Cambria Math"/>
                            </a:rPr>
                            <m:t>0</m:t>
                          </m:r>
                        </m:sup>
                      </m:sSup>
                      <m:d>
                        <m:dPr>
                          <m:ctrlPr>
                            <a:rPr lang="es-ES" b="0" i="1" smtClean="0">
                              <a:latin typeface="Cambria Math" panose="02040503050406030204" pitchFamily="18" charset="0"/>
                              <a:ea typeface="Cambria Math"/>
                            </a:rPr>
                          </m:ctrlPr>
                        </m:dPr>
                        <m:e>
                          <m:r>
                            <a:rPr lang="es-ES" b="0" i="1" smtClean="0">
                              <a:latin typeface="Cambria Math"/>
                              <a:ea typeface="Cambria Math"/>
                            </a:rPr>
                            <m:t>𝐻𝐼</m:t>
                          </m:r>
                        </m:e>
                      </m:d>
                      <m:r>
                        <a:rPr lang="es-ES" b="0" i="1" smtClean="0">
                          <a:latin typeface="Cambria Math"/>
                          <a:ea typeface="Cambria Math"/>
                        </a:rPr>
                        <m:t>−</m:t>
                      </m:r>
                      <m:d>
                        <m:dPr>
                          <m:begChr m:val="["/>
                          <m:endChr m:val="]"/>
                          <m:ctrlPr>
                            <a:rPr lang="es-ES" b="0" i="1" smtClean="0">
                              <a:latin typeface="Cambria Math" panose="02040503050406030204" pitchFamily="18" charset="0"/>
                              <a:ea typeface="Cambria Math"/>
                            </a:rPr>
                          </m:ctrlPr>
                        </m:dPr>
                        <m:e>
                          <m:sSup>
                            <m:sSupPr>
                              <m:ctrlPr>
                                <a:rPr lang="es-ES" b="0" i="1" smtClean="0">
                                  <a:latin typeface="Cambria Math" panose="02040503050406030204" pitchFamily="18" charset="0"/>
                                  <a:ea typeface="Cambria Math"/>
                                </a:rPr>
                              </m:ctrlPr>
                            </m:sSupPr>
                            <m:e>
                              <m:sSub>
                                <m:sSubPr>
                                  <m:ctrlPr>
                                    <a:rPr lang="es-ES" b="0" i="1" smtClean="0">
                                      <a:latin typeface="Cambria Math" panose="02040503050406030204" pitchFamily="18" charset="0"/>
                                      <a:ea typeface="Cambria Math"/>
                                    </a:rPr>
                                  </m:ctrlPr>
                                </m:sSubPr>
                                <m:e>
                                  <m:r>
                                    <a:rPr lang="es-ES" b="0" i="1" smtClean="0">
                                      <a:latin typeface="Cambria Math"/>
                                      <a:ea typeface="Cambria Math"/>
                                    </a:rPr>
                                    <m:t>∆</m:t>
                                  </m:r>
                                  <m:r>
                                    <a:rPr lang="es-ES" b="0" i="1" smtClean="0">
                                      <a:latin typeface="Cambria Math"/>
                                      <a:ea typeface="Cambria Math"/>
                                    </a:rPr>
                                    <m:t>𝐻</m:t>
                                  </m:r>
                                </m:e>
                                <m:sub>
                                  <m:r>
                                    <a:rPr lang="es-ES" b="0" i="1" smtClean="0">
                                      <a:latin typeface="Cambria Math"/>
                                      <a:ea typeface="Cambria Math"/>
                                    </a:rPr>
                                    <m:t>𝑓</m:t>
                                  </m:r>
                                </m:sub>
                              </m:sSub>
                            </m:e>
                            <m:sup>
                              <m:r>
                                <a:rPr lang="es-ES" b="0" i="1" smtClean="0">
                                  <a:latin typeface="Cambria Math"/>
                                  <a:ea typeface="Cambria Math"/>
                                </a:rPr>
                                <m:t>0</m:t>
                              </m:r>
                            </m:sup>
                          </m:sSup>
                          <m:d>
                            <m:dPr>
                              <m:ctrlPr>
                                <a:rPr lang="es-ES" b="0" i="1" smtClean="0">
                                  <a:latin typeface="Cambria Math" panose="02040503050406030204" pitchFamily="18" charset="0"/>
                                  <a:ea typeface="Cambria Math"/>
                                </a:rPr>
                              </m:ctrlPr>
                            </m:dPr>
                            <m:e>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2</m:t>
                                  </m:r>
                                </m:sub>
                              </m:sSub>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𝑓</m:t>
                                  </m:r>
                                </m:sub>
                              </m:sSub>
                            </m:e>
                            <m:sup>
                              <m:r>
                                <a:rPr lang="es-ES" b="0" i="1" smtClean="0">
                                  <a:latin typeface="Cambria Math"/>
                                  <a:ea typeface="Cambria Math"/>
                                </a:rPr>
                                <m:t>0</m:t>
                              </m:r>
                            </m:sup>
                          </m:sSup>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𝐼</m:t>
                              </m:r>
                            </m:e>
                            <m:sub>
                              <m:r>
                                <a:rPr lang="es-ES" b="0" i="1" smtClean="0">
                                  <a:latin typeface="Cambria Math"/>
                                  <a:ea typeface="Cambria Math"/>
                                </a:rPr>
                                <m:t>2</m:t>
                              </m:r>
                            </m:sub>
                          </m:sSub>
                          <m:r>
                            <a:rPr lang="es-ES" b="0" i="1" smtClean="0">
                              <a:latin typeface="Cambria Math"/>
                              <a:ea typeface="Cambria Math"/>
                            </a:rPr>
                            <m:t>)</m:t>
                          </m:r>
                        </m:e>
                      </m:d>
                    </m:oMath>
                  </m:oMathPara>
                </a14:m>
                <a:endParaRPr lang="es-ES" dirty="0"/>
              </a:p>
            </p:txBody>
          </p:sp>
        </mc:Choice>
        <mc:Fallback xmlns="">
          <p:sp>
            <p:nvSpPr>
              <p:cNvPr id="12" name="11 CuadroTexto"/>
              <p:cNvSpPr txBox="1">
                <a:spLocks noRot="1" noChangeAspect="1" noMove="1" noResize="1" noEditPoints="1" noAdjustHandles="1" noChangeArrowheads="1" noChangeShapeType="1" noTextEdit="1"/>
              </p:cNvSpPr>
              <p:nvPr/>
            </p:nvSpPr>
            <p:spPr>
              <a:xfrm>
                <a:off x="2324100" y="5549900"/>
                <a:ext cx="4978400" cy="416396"/>
              </a:xfrm>
              <a:prstGeom prst="rect">
                <a:avLst/>
              </a:prstGeom>
              <a:blipFill rotWithShape="1">
                <a:blip r:embed="rId5"/>
                <a:stretch>
                  <a:fillRect b="-7246"/>
                </a:stretch>
              </a:blipFill>
            </p:spPr>
            <p:txBody>
              <a:bodyPr/>
              <a:lstStyle/>
              <a:p>
                <a:r>
                  <a:rPr lang="es-ES">
                    <a:noFill/>
                  </a:rPr>
                  <a:t> </a:t>
                </a:r>
              </a:p>
            </p:txBody>
          </p:sp>
        </mc:Fallback>
      </mc:AlternateContent>
      <p:sp>
        <p:nvSpPr>
          <p:cNvPr id="14" name="13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15"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28</a:t>
            </a:fld>
            <a:endParaRPr lang="es-ES" dirty="0">
              <a:solidFill>
                <a:schemeClr val="accent6">
                  <a:lumMod val="50000"/>
                </a:schemeClr>
              </a:solidFill>
              <a:latin typeface="+mj-lt"/>
            </a:endParaRPr>
          </a:p>
        </p:txBody>
      </p:sp>
      <p:sp>
        <p:nvSpPr>
          <p:cNvPr id="16" name="15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
        <p:nvSpPr>
          <p:cNvPr id="17" name="16 CuadroTexto"/>
          <p:cNvSpPr txBox="1"/>
          <p:nvPr/>
        </p:nvSpPr>
        <p:spPr>
          <a:xfrm>
            <a:off x="355600" y="825500"/>
            <a:ext cx="65532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La reacción química y la energía. Calor de reacción</a:t>
            </a:r>
            <a:endParaRPr lang="es-ES" b="1" dirty="0">
              <a:solidFill>
                <a:srgbClr val="00B050"/>
              </a:solidFill>
            </a:endParaRPr>
          </a:p>
        </p:txBody>
      </p:sp>
      <p:sp>
        <p:nvSpPr>
          <p:cNvPr id="19" name="18 CuadroTexto"/>
          <p:cNvSpPr txBox="1"/>
          <p:nvPr/>
        </p:nvSpPr>
        <p:spPr>
          <a:xfrm>
            <a:off x="330200" y="1270000"/>
            <a:ext cx="2921000" cy="369332"/>
          </a:xfrm>
          <a:prstGeom prst="rect">
            <a:avLst/>
          </a:prstGeom>
          <a:noFill/>
        </p:spPr>
        <p:txBody>
          <a:bodyPr wrap="square" rtlCol="0">
            <a:spAutoFit/>
          </a:bodyPr>
          <a:lstStyle/>
          <a:p>
            <a:r>
              <a:rPr lang="es-ES" b="1" dirty="0" smtClean="0">
                <a:solidFill>
                  <a:srgbClr val="C00000"/>
                </a:solidFill>
              </a:rPr>
              <a:t>Entalpía de reacción</a:t>
            </a:r>
            <a:endParaRPr lang="es-ES" b="1" dirty="0">
              <a:solidFill>
                <a:srgbClr val="C00000"/>
              </a:solidFill>
            </a:endParaRPr>
          </a:p>
        </p:txBody>
      </p:sp>
    </p:spTree>
    <p:extLst>
      <p:ext uri="{BB962C8B-B14F-4D97-AF65-F5344CB8AC3E}">
        <p14:creationId xmlns:p14="http://schemas.microsoft.com/office/powerpoint/2010/main" val="25301842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533400" y="977900"/>
            <a:ext cx="174919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15</a:t>
            </a:r>
            <a:endParaRPr lang="es-ES" b="1" dirty="0">
              <a:solidFill>
                <a:schemeClr val="bg1"/>
              </a:solidFill>
            </a:endParaRPr>
          </a:p>
        </p:txBody>
      </p:sp>
      <p:sp>
        <p:nvSpPr>
          <p:cNvPr id="5" name="4 CuadroTexto"/>
          <p:cNvSpPr txBox="1"/>
          <p:nvPr/>
        </p:nvSpPr>
        <p:spPr>
          <a:xfrm>
            <a:off x="508000" y="1524000"/>
            <a:ext cx="7835900" cy="2031325"/>
          </a:xfrm>
          <a:prstGeom prst="rect">
            <a:avLst/>
          </a:prstGeom>
          <a:noFill/>
        </p:spPr>
        <p:txBody>
          <a:bodyPr wrap="square" rtlCol="0">
            <a:spAutoFit/>
          </a:bodyPr>
          <a:lstStyle/>
          <a:p>
            <a:r>
              <a:rPr lang="es-ES" dirty="0" smtClean="0"/>
              <a:t>Calcula la entalpía de la reacción:</a:t>
            </a:r>
          </a:p>
          <a:p>
            <a:endParaRPr lang="es-ES" dirty="0" smtClean="0"/>
          </a:p>
          <a:p>
            <a:pPr algn="ctr"/>
            <a:r>
              <a:rPr lang="es-ES" dirty="0" smtClean="0"/>
              <a:t>2 FeS</a:t>
            </a:r>
            <a:r>
              <a:rPr lang="es-ES" baseline="-25000" dirty="0" smtClean="0"/>
              <a:t>2</a:t>
            </a:r>
            <a:r>
              <a:rPr lang="es-ES" dirty="0" smtClean="0"/>
              <a:t> (s) + 11/2 O</a:t>
            </a:r>
            <a:r>
              <a:rPr lang="es-ES" baseline="-25000" dirty="0" smtClean="0"/>
              <a:t>2</a:t>
            </a:r>
            <a:r>
              <a:rPr lang="es-ES" dirty="0" smtClean="0"/>
              <a:t> (g) </a:t>
            </a:r>
            <a:r>
              <a:rPr lang="es-ES" dirty="0" smtClean="0">
                <a:sym typeface="Wingdings 3"/>
              </a:rPr>
              <a:t> 4 SO</a:t>
            </a:r>
            <a:r>
              <a:rPr lang="es-ES" baseline="-25000" dirty="0" smtClean="0">
                <a:sym typeface="Wingdings 3"/>
              </a:rPr>
              <a:t>2</a:t>
            </a:r>
            <a:r>
              <a:rPr lang="es-ES" dirty="0" smtClean="0">
                <a:sym typeface="Wingdings 3"/>
              </a:rPr>
              <a:t> (g) + Fe</a:t>
            </a:r>
            <a:r>
              <a:rPr lang="es-ES" baseline="-25000" dirty="0" smtClean="0">
                <a:sym typeface="Wingdings 3"/>
              </a:rPr>
              <a:t>2</a:t>
            </a:r>
            <a:r>
              <a:rPr lang="es-ES" dirty="0" smtClean="0">
                <a:sym typeface="Wingdings 3"/>
              </a:rPr>
              <a:t>O</a:t>
            </a:r>
            <a:r>
              <a:rPr lang="es-ES" baseline="-25000" dirty="0" smtClean="0">
                <a:sym typeface="Wingdings 3"/>
              </a:rPr>
              <a:t>3</a:t>
            </a:r>
            <a:r>
              <a:rPr lang="es-ES" dirty="0" smtClean="0">
                <a:sym typeface="Wingdings 3"/>
              </a:rPr>
              <a:t> (s)</a:t>
            </a:r>
          </a:p>
          <a:p>
            <a:pPr algn="ctr"/>
            <a:endParaRPr lang="es-ES" dirty="0" smtClean="0">
              <a:sym typeface="Wingdings 3"/>
            </a:endParaRPr>
          </a:p>
          <a:p>
            <a:pPr algn="just">
              <a:tabLst>
                <a:tab pos="723900" algn="l"/>
              </a:tabLst>
            </a:pPr>
            <a:r>
              <a:rPr lang="es-ES" dirty="0" smtClean="0">
                <a:sym typeface="Wingdings 3"/>
              </a:rPr>
              <a:t>Datos: </a:t>
            </a:r>
            <a:r>
              <a:rPr lang="es-ES" dirty="0">
                <a:sym typeface="Wingdings 3"/>
              </a:rPr>
              <a:t>	</a:t>
            </a:r>
            <a:r>
              <a:rPr lang="es-ES" dirty="0" smtClean="0">
                <a:sym typeface="Symbol"/>
              </a:rPr>
              <a:t>H</a:t>
            </a:r>
            <a:r>
              <a:rPr lang="es-ES" baseline="-25000" dirty="0" smtClean="0">
                <a:sym typeface="Symbol"/>
              </a:rPr>
              <a:t>f</a:t>
            </a:r>
            <a:r>
              <a:rPr lang="es-ES" baseline="30000" dirty="0" smtClean="0">
                <a:sym typeface="Symbol"/>
              </a:rPr>
              <a:t>0 </a:t>
            </a:r>
            <a:r>
              <a:rPr lang="es-ES" dirty="0" smtClean="0">
                <a:sym typeface="Symbol"/>
              </a:rPr>
              <a:t>(</a:t>
            </a:r>
            <a:r>
              <a:rPr lang="es-ES" dirty="0" smtClean="0"/>
              <a:t>FeS</a:t>
            </a:r>
            <a:r>
              <a:rPr lang="es-ES" baseline="-25000" dirty="0" smtClean="0"/>
              <a:t>2</a:t>
            </a:r>
            <a:r>
              <a:rPr lang="es-ES" dirty="0" smtClean="0">
                <a:sym typeface="Symbol"/>
              </a:rPr>
              <a:t>) = - 296,4 KJ/mol</a:t>
            </a:r>
            <a:endParaRPr lang="es-ES" dirty="0">
              <a:sym typeface="Symbol"/>
            </a:endParaRPr>
          </a:p>
          <a:p>
            <a:pPr algn="just">
              <a:tabLst>
                <a:tab pos="723900" algn="l"/>
              </a:tabLst>
            </a:pPr>
            <a:r>
              <a:rPr lang="es-ES" dirty="0">
                <a:sym typeface="Symbol"/>
              </a:rPr>
              <a:t>	 </a:t>
            </a:r>
            <a:r>
              <a:rPr lang="es-ES" dirty="0" smtClean="0">
                <a:sym typeface="Symbol"/>
              </a:rPr>
              <a:t>	H</a:t>
            </a:r>
            <a:r>
              <a:rPr lang="es-ES" baseline="-25000" dirty="0" smtClean="0">
                <a:sym typeface="Symbol"/>
              </a:rPr>
              <a:t>f</a:t>
            </a:r>
            <a:r>
              <a:rPr lang="es-ES" baseline="30000" dirty="0" smtClean="0">
                <a:sym typeface="Symbol"/>
              </a:rPr>
              <a:t>0 </a:t>
            </a:r>
            <a:r>
              <a:rPr lang="es-ES" dirty="0" smtClean="0">
                <a:sym typeface="Symbol"/>
              </a:rPr>
              <a:t>(</a:t>
            </a:r>
            <a:r>
              <a:rPr lang="es-ES" dirty="0">
                <a:sym typeface="Wingdings 3"/>
              </a:rPr>
              <a:t>SO</a:t>
            </a:r>
            <a:r>
              <a:rPr lang="es-ES" baseline="-25000" dirty="0">
                <a:sym typeface="Wingdings 3"/>
              </a:rPr>
              <a:t>2</a:t>
            </a:r>
            <a:r>
              <a:rPr lang="es-ES" dirty="0">
                <a:sym typeface="Symbol"/>
              </a:rPr>
              <a:t>) = - 296,1 </a:t>
            </a:r>
            <a:r>
              <a:rPr lang="es-ES" dirty="0" smtClean="0">
                <a:sym typeface="Symbol"/>
              </a:rPr>
              <a:t>KJ/mol</a:t>
            </a:r>
          </a:p>
          <a:p>
            <a:pPr algn="just">
              <a:tabLst>
                <a:tab pos="723900" algn="l"/>
              </a:tabLst>
            </a:pPr>
            <a:r>
              <a:rPr lang="es-ES" dirty="0">
                <a:sym typeface="Symbol"/>
              </a:rPr>
              <a:t>	 </a:t>
            </a:r>
            <a:r>
              <a:rPr lang="es-ES" dirty="0" smtClean="0">
                <a:sym typeface="Symbol"/>
              </a:rPr>
              <a:t>	H</a:t>
            </a:r>
            <a:r>
              <a:rPr lang="es-ES" baseline="-25000" dirty="0" smtClean="0">
                <a:sym typeface="Symbol"/>
              </a:rPr>
              <a:t>f</a:t>
            </a:r>
            <a:r>
              <a:rPr lang="es-ES" baseline="30000" dirty="0" smtClean="0">
                <a:sym typeface="Symbol"/>
              </a:rPr>
              <a:t>0 </a:t>
            </a:r>
            <a:r>
              <a:rPr lang="es-ES" dirty="0" smtClean="0">
                <a:sym typeface="Symbol"/>
              </a:rPr>
              <a:t>(</a:t>
            </a:r>
            <a:r>
              <a:rPr lang="es-ES" dirty="0">
                <a:sym typeface="Wingdings 3"/>
              </a:rPr>
              <a:t>Fe</a:t>
            </a:r>
            <a:r>
              <a:rPr lang="es-ES" baseline="-25000" dirty="0">
                <a:sym typeface="Wingdings 3"/>
              </a:rPr>
              <a:t>2</a:t>
            </a:r>
            <a:r>
              <a:rPr lang="es-ES" dirty="0">
                <a:sym typeface="Wingdings 3"/>
              </a:rPr>
              <a:t>O</a:t>
            </a:r>
            <a:r>
              <a:rPr lang="es-ES" baseline="-25000" dirty="0">
                <a:sym typeface="Wingdings 3"/>
              </a:rPr>
              <a:t>3</a:t>
            </a:r>
            <a:r>
              <a:rPr lang="es-ES" dirty="0">
                <a:sym typeface="Symbol"/>
              </a:rPr>
              <a:t>) = - 822,2 KJ/mol </a:t>
            </a:r>
            <a:endParaRPr lang="es-ES" dirty="0" smtClean="0">
              <a:sym typeface="Symbol"/>
            </a:endParaRPr>
          </a:p>
        </p:txBody>
      </p:sp>
      <p:sp>
        <p:nvSpPr>
          <p:cNvPr id="9" name="8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1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29</a:t>
            </a:fld>
            <a:endParaRPr lang="es-ES" dirty="0">
              <a:solidFill>
                <a:schemeClr val="accent6">
                  <a:lumMod val="50000"/>
                </a:schemeClr>
              </a:solidFill>
              <a:latin typeface="+mj-lt"/>
            </a:endParaRPr>
          </a:p>
        </p:txBody>
      </p:sp>
      <p:sp>
        <p:nvSpPr>
          <p:cNvPr id="15" name="14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
        <p:nvSpPr>
          <p:cNvPr id="7" name="6 CuadroTexto"/>
          <p:cNvSpPr txBox="1"/>
          <p:nvPr/>
        </p:nvSpPr>
        <p:spPr>
          <a:xfrm>
            <a:off x="546100" y="4000500"/>
            <a:ext cx="174919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16</a:t>
            </a:r>
            <a:endParaRPr lang="es-ES" b="1" dirty="0">
              <a:solidFill>
                <a:schemeClr val="bg1"/>
              </a:solidFill>
            </a:endParaRPr>
          </a:p>
        </p:txBody>
      </p:sp>
      <p:sp>
        <p:nvSpPr>
          <p:cNvPr id="8" name="7 CuadroTexto"/>
          <p:cNvSpPr txBox="1"/>
          <p:nvPr/>
        </p:nvSpPr>
        <p:spPr>
          <a:xfrm>
            <a:off x="495300" y="4483100"/>
            <a:ext cx="8064500" cy="923330"/>
          </a:xfrm>
          <a:prstGeom prst="rect">
            <a:avLst/>
          </a:prstGeom>
          <a:noFill/>
        </p:spPr>
        <p:txBody>
          <a:bodyPr wrap="square" rtlCol="0">
            <a:spAutoFit/>
          </a:bodyPr>
          <a:lstStyle/>
          <a:p>
            <a:pPr algn="just"/>
            <a:r>
              <a:rPr lang="es-ES" dirty="0" smtClean="0"/>
              <a:t>Cuando se forma 1 mol de óxido de nitrógeno (II) a partir de sus elementos gaseosos y a 1 atm y 25 ºC, se dice que </a:t>
            </a:r>
            <a:r>
              <a:rPr lang="es-ES" dirty="0">
                <a:sym typeface="Symbol"/>
              </a:rPr>
              <a:t>H</a:t>
            </a:r>
            <a:r>
              <a:rPr lang="es-ES" baseline="-25000" dirty="0">
                <a:sym typeface="Symbol"/>
              </a:rPr>
              <a:t>f</a:t>
            </a:r>
            <a:r>
              <a:rPr lang="es-ES" baseline="30000" dirty="0">
                <a:sym typeface="Symbol"/>
              </a:rPr>
              <a:t>0 </a:t>
            </a:r>
            <a:r>
              <a:rPr lang="es-ES" dirty="0" smtClean="0">
                <a:sym typeface="Symbol"/>
              </a:rPr>
              <a:t>= 90 kJ. Escribe la ecuación termoquímica que lo representa.</a:t>
            </a:r>
          </a:p>
        </p:txBody>
      </p:sp>
    </p:spTree>
    <p:extLst>
      <p:ext uri="{BB962C8B-B14F-4D97-AF65-F5344CB8AC3E}">
        <p14:creationId xmlns:p14="http://schemas.microsoft.com/office/powerpoint/2010/main" val="34152400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330200" y="850900"/>
            <a:ext cx="63881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La reacción química y la energía. Calor de reacción</a:t>
            </a:r>
            <a:endParaRPr lang="es-ES" b="1" dirty="0">
              <a:solidFill>
                <a:srgbClr val="00B050"/>
              </a:solidFill>
            </a:endParaRPr>
          </a:p>
        </p:txBody>
      </p:sp>
      <p:sp>
        <p:nvSpPr>
          <p:cNvPr id="11" name="10 CuadroTexto"/>
          <p:cNvSpPr txBox="1"/>
          <p:nvPr/>
        </p:nvSpPr>
        <p:spPr>
          <a:xfrm>
            <a:off x="330200" y="1333500"/>
            <a:ext cx="5473700" cy="369332"/>
          </a:xfrm>
          <a:prstGeom prst="rect">
            <a:avLst/>
          </a:prstGeom>
          <a:noFill/>
        </p:spPr>
        <p:txBody>
          <a:bodyPr wrap="square" rtlCol="0">
            <a:spAutoFit/>
          </a:bodyPr>
          <a:lstStyle/>
          <a:p>
            <a:r>
              <a:rPr lang="es-ES" b="1" dirty="0" smtClean="0">
                <a:solidFill>
                  <a:srgbClr val="C00000"/>
                </a:solidFill>
              </a:rPr>
              <a:t>Cómo se producen las reacciones químicas</a:t>
            </a:r>
            <a:endParaRPr lang="es-ES" b="1" dirty="0">
              <a:solidFill>
                <a:srgbClr val="C00000"/>
              </a:solidFill>
            </a:endParaRPr>
          </a:p>
        </p:txBody>
      </p:sp>
      <p:sp>
        <p:nvSpPr>
          <p:cNvPr id="2" name="1 CuadroTexto"/>
          <p:cNvSpPr txBox="1"/>
          <p:nvPr/>
        </p:nvSpPr>
        <p:spPr>
          <a:xfrm>
            <a:off x="342900" y="1765300"/>
            <a:ext cx="8331200" cy="2031325"/>
          </a:xfrm>
          <a:prstGeom prst="rect">
            <a:avLst/>
          </a:prstGeom>
          <a:noFill/>
        </p:spPr>
        <p:txBody>
          <a:bodyPr wrap="square" rtlCol="0">
            <a:spAutoFit/>
          </a:bodyPr>
          <a:lstStyle/>
          <a:p>
            <a:pPr marL="355600" indent="-355600" algn="just">
              <a:buFont typeface="Wingdings"/>
              <a:buChar char="F"/>
            </a:pPr>
            <a:r>
              <a:rPr lang="es-ES" b="1" dirty="0" smtClean="0">
                <a:effectLst>
                  <a:outerShdw blurRad="38100" dist="38100" dir="2700000" algn="tl">
                    <a:srgbClr val="000000">
                      <a:alpha val="43137"/>
                    </a:srgbClr>
                  </a:outerShdw>
                </a:effectLst>
                <a:sym typeface="Wingdings"/>
              </a:rPr>
              <a:t>Una reacción química se inicia por la colisión de las moléculas reactivas</a:t>
            </a:r>
            <a:r>
              <a:rPr lang="es-ES" dirty="0" smtClean="0">
                <a:sym typeface="Wingdings"/>
              </a:rPr>
              <a:t>.</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No todas la colisiones son </a:t>
            </a:r>
            <a:r>
              <a:rPr lang="es-ES" b="1" dirty="0" smtClean="0">
                <a:effectLst>
                  <a:outerShdw blurRad="38100" dist="38100" dir="2700000" algn="tl">
                    <a:srgbClr val="000000">
                      <a:alpha val="43137"/>
                    </a:srgbClr>
                  </a:outerShdw>
                </a:effectLst>
                <a:sym typeface="Wingdings"/>
              </a:rPr>
              <a:t>eficaces</a:t>
            </a:r>
            <a:r>
              <a:rPr lang="es-ES" dirty="0" smtClean="0">
                <a:sym typeface="Wingdings"/>
              </a:rPr>
              <a:t>.</a:t>
            </a:r>
          </a:p>
          <a:p>
            <a:pPr marL="355600" indent="-355600" algn="just">
              <a:buFont typeface="Wingdings"/>
              <a:buChar char="F"/>
            </a:pPr>
            <a:endParaRPr lang="es-ES" dirty="0" smtClean="0">
              <a:sym typeface="Wingdings"/>
            </a:endParaRPr>
          </a:p>
          <a:p>
            <a:pPr marL="355600" indent="-355600" algn="just">
              <a:buFont typeface="Wingdings"/>
              <a:buChar char="F"/>
            </a:pPr>
            <a:r>
              <a:rPr lang="es-ES" dirty="0" smtClean="0">
                <a:sym typeface="Wingdings"/>
              </a:rPr>
              <a:t>Se denomina </a:t>
            </a:r>
            <a:r>
              <a:rPr lang="es-ES" b="1" dirty="0" smtClean="0">
                <a:solidFill>
                  <a:srgbClr val="C00000"/>
                </a:solidFill>
                <a:effectLst>
                  <a:outerShdw blurRad="38100" dist="38100" dir="2700000" algn="tl">
                    <a:srgbClr val="000000">
                      <a:alpha val="43137"/>
                    </a:srgbClr>
                  </a:outerShdw>
                </a:effectLst>
                <a:sym typeface="Wingdings"/>
              </a:rPr>
              <a:t>energía cinética crítica</a:t>
            </a:r>
            <a:r>
              <a:rPr lang="es-ES" b="1" dirty="0" smtClean="0">
                <a:effectLst>
                  <a:outerShdw blurRad="38100" dist="38100" dir="2700000" algn="tl">
                    <a:srgbClr val="000000">
                      <a:alpha val="43137"/>
                    </a:srgbClr>
                  </a:outerShdw>
                </a:effectLst>
                <a:sym typeface="Wingdings"/>
              </a:rPr>
              <a:t> </a:t>
            </a:r>
            <a:r>
              <a:rPr lang="es-ES" dirty="0" smtClean="0">
                <a:sym typeface="Wingdings"/>
              </a:rPr>
              <a:t>la energía cinética mínima para que una colisión se eficaz.</a:t>
            </a:r>
            <a:endParaRPr lang="es-ES" dirty="0"/>
          </a:p>
        </p:txBody>
      </p:sp>
      <p:sp>
        <p:nvSpPr>
          <p:cNvPr id="8" name="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30</a:t>
            </a:fld>
            <a:endParaRPr lang="es-ES" dirty="0">
              <a:solidFill>
                <a:schemeClr val="accent6">
                  <a:lumMod val="50000"/>
                </a:schemeClr>
              </a:solidFill>
              <a:latin typeface="+mj-lt"/>
            </a:endParaRPr>
          </a:p>
        </p:txBody>
      </p:sp>
      <p:sp>
        <p:nvSpPr>
          <p:cNvPr id="12" name="1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controls>
      <mc:AlternateContent xmlns:mc="http://schemas.openxmlformats.org/markup-compatibility/2006">
        <mc:Choice xmlns:v="urn:schemas-microsoft-com:vml" Requires="v">
          <p:control spid="1041" name="ShockwaveFlash1" r:id="rId2" imgW="4038480" imgH="2247840"/>
        </mc:Choice>
        <mc:Fallback>
          <p:control name="ShockwaveFlash1" r:id="rId2" imgW="4038480" imgH="2247840">
            <p:pic>
              <p:nvPicPr>
                <p:cNvPr id="3" name="ShockwaveFlash1"/>
                <p:cNvPicPr preferRelativeResize="0">
                  <a:picLocks noChangeArrowheads="1" noChangeShapeType="1"/>
                </p:cNvPicPr>
                <p:nvPr/>
              </p:nvPicPr>
              <p:blipFill>
                <a:blip r:embed="rId5"/>
                <a:srcRect/>
                <a:stretch>
                  <a:fillRect/>
                </a:stretch>
              </p:blipFill>
              <p:spPr bwMode="auto">
                <a:xfrm>
                  <a:off x="2425700" y="3975100"/>
                  <a:ext cx="4038600" cy="22479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6616826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355600" y="850900"/>
            <a:ext cx="6337300" cy="369332"/>
          </a:xfrm>
          <a:prstGeom prst="rect">
            <a:avLst/>
          </a:prstGeom>
          <a:noFill/>
        </p:spPr>
        <p:txBody>
          <a:bodyPr wrap="square" rtlCol="0">
            <a:spAutoFit/>
          </a:bodyPr>
          <a:lstStyle/>
          <a:p>
            <a:r>
              <a:rPr lang="es-ES" b="1" dirty="0" smtClean="0">
                <a:solidFill>
                  <a:srgbClr val="C00000"/>
                </a:solidFill>
              </a:rPr>
              <a:t>3.1. </a:t>
            </a:r>
            <a:r>
              <a:rPr lang="es-ES" b="1" dirty="0" smtClean="0">
                <a:solidFill>
                  <a:srgbClr val="00B050"/>
                </a:solidFill>
              </a:rPr>
              <a:t>La reacción química y la energía. Calor de reacción</a:t>
            </a:r>
            <a:endParaRPr lang="es-ES" b="1" dirty="0">
              <a:solidFill>
                <a:srgbClr val="00B050"/>
              </a:solidFill>
            </a:endParaRPr>
          </a:p>
        </p:txBody>
      </p:sp>
      <p:sp>
        <p:nvSpPr>
          <p:cNvPr id="11" name="10 CuadroTexto"/>
          <p:cNvSpPr txBox="1"/>
          <p:nvPr/>
        </p:nvSpPr>
        <p:spPr>
          <a:xfrm>
            <a:off x="342900" y="1270000"/>
            <a:ext cx="5283200" cy="369332"/>
          </a:xfrm>
          <a:prstGeom prst="rect">
            <a:avLst/>
          </a:prstGeom>
          <a:noFill/>
        </p:spPr>
        <p:txBody>
          <a:bodyPr wrap="square" rtlCol="0">
            <a:spAutoFit/>
          </a:bodyPr>
          <a:lstStyle/>
          <a:p>
            <a:r>
              <a:rPr lang="es-ES" b="1" dirty="0" smtClean="0">
                <a:solidFill>
                  <a:srgbClr val="C00000"/>
                </a:solidFill>
              </a:rPr>
              <a:t>Cómo se producen las reacciones químicas</a:t>
            </a:r>
            <a:endParaRPr lang="es-ES" b="1" dirty="0">
              <a:solidFill>
                <a:srgbClr val="C00000"/>
              </a:solidFill>
            </a:endParaRPr>
          </a:p>
        </p:txBody>
      </p:sp>
      <p:cxnSp>
        <p:nvCxnSpPr>
          <p:cNvPr id="5" name="4 Conector recto de flecha"/>
          <p:cNvCxnSpPr/>
          <p:nvPr/>
        </p:nvCxnSpPr>
        <p:spPr>
          <a:xfrm flipV="1">
            <a:off x="977900" y="2209800"/>
            <a:ext cx="0" cy="267970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965200" y="4889500"/>
            <a:ext cx="3467100"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6" name="15 Conector recto"/>
          <p:cNvCxnSpPr/>
          <p:nvPr/>
        </p:nvCxnSpPr>
        <p:spPr>
          <a:xfrm>
            <a:off x="1016000" y="383540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p:nvCxnSpPr>
        <p:spPr>
          <a:xfrm>
            <a:off x="1016000" y="425450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7" name="16 CuadroTexto"/>
          <p:cNvSpPr txBox="1"/>
          <p:nvPr/>
        </p:nvSpPr>
        <p:spPr>
          <a:xfrm>
            <a:off x="457200" y="2324100"/>
            <a:ext cx="482600" cy="307777"/>
          </a:xfrm>
          <a:prstGeom prst="rect">
            <a:avLst/>
          </a:prstGeom>
          <a:noFill/>
        </p:spPr>
        <p:txBody>
          <a:bodyPr wrap="square" rtlCol="0">
            <a:spAutoFit/>
          </a:bodyPr>
          <a:lstStyle/>
          <a:p>
            <a:pPr algn="r"/>
            <a:r>
              <a:rPr lang="es-ES" sz="1400" dirty="0" smtClean="0">
                <a:sym typeface="Symbol"/>
              </a:rPr>
              <a:t>H</a:t>
            </a:r>
            <a:endParaRPr lang="es-ES" sz="1400" dirty="0"/>
          </a:p>
        </p:txBody>
      </p:sp>
      <p:sp>
        <p:nvSpPr>
          <p:cNvPr id="22" name="21 CuadroTexto"/>
          <p:cNvSpPr txBox="1"/>
          <p:nvPr/>
        </p:nvSpPr>
        <p:spPr>
          <a:xfrm>
            <a:off x="2501900" y="4914901"/>
            <a:ext cx="1917700" cy="307777"/>
          </a:xfrm>
          <a:prstGeom prst="rect">
            <a:avLst/>
          </a:prstGeom>
          <a:noFill/>
        </p:spPr>
        <p:txBody>
          <a:bodyPr wrap="square" rtlCol="0">
            <a:spAutoFit/>
          </a:bodyPr>
          <a:lstStyle/>
          <a:p>
            <a:pPr algn="r"/>
            <a:r>
              <a:rPr lang="es-ES" sz="1400" dirty="0">
                <a:sym typeface="Symbol"/>
              </a:rPr>
              <a:t>s</a:t>
            </a:r>
            <a:r>
              <a:rPr lang="es-ES" sz="1400" dirty="0" smtClean="0">
                <a:sym typeface="Symbol"/>
              </a:rPr>
              <a:t>entido de la reacción</a:t>
            </a:r>
            <a:endParaRPr lang="es-ES" sz="1400" dirty="0"/>
          </a:p>
        </p:txBody>
      </p:sp>
      <p:sp>
        <p:nvSpPr>
          <p:cNvPr id="23" name="22 CuadroTexto"/>
          <p:cNvSpPr txBox="1"/>
          <p:nvPr/>
        </p:nvSpPr>
        <p:spPr>
          <a:xfrm>
            <a:off x="1181100" y="3886200"/>
            <a:ext cx="698500" cy="215900"/>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reactivos</a:t>
            </a:r>
            <a:endParaRPr lang="es-ES" sz="1400" dirty="0">
              <a:solidFill>
                <a:srgbClr val="002060"/>
              </a:solidFill>
            </a:endParaRPr>
          </a:p>
        </p:txBody>
      </p:sp>
      <p:sp>
        <p:nvSpPr>
          <p:cNvPr id="24" name="23 CuadroTexto"/>
          <p:cNvSpPr txBox="1"/>
          <p:nvPr/>
        </p:nvSpPr>
        <p:spPr>
          <a:xfrm>
            <a:off x="3136900" y="4318000"/>
            <a:ext cx="787400" cy="215444"/>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productos</a:t>
            </a:r>
            <a:endParaRPr lang="es-ES" sz="1400" dirty="0">
              <a:solidFill>
                <a:srgbClr val="002060"/>
              </a:solidFill>
            </a:endParaRPr>
          </a:p>
        </p:txBody>
      </p:sp>
      <p:sp>
        <p:nvSpPr>
          <p:cNvPr id="21" name="20 Forma libre"/>
          <p:cNvSpPr/>
          <p:nvPr/>
        </p:nvSpPr>
        <p:spPr>
          <a:xfrm>
            <a:off x="1641476" y="2668291"/>
            <a:ext cx="1847850" cy="1577351"/>
          </a:xfrm>
          <a:custGeom>
            <a:avLst/>
            <a:gdLst>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10" fmla="*/ 1847850 w 1847850"/>
              <a:gd name="connsiteY10" fmla="*/ 1576685 h 1577351"/>
              <a:gd name="connsiteX11" fmla="*/ 1847850 w 1847850"/>
              <a:gd name="connsiteY11" fmla="*/ 1576685 h 157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7850" h="1577351">
                <a:moveTo>
                  <a:pt x="0" y="1171872"/>
                </a:moveTo>
                <a:cubicBezTo>
                  <a:pt x="61912" y="1173459"/>
                  <a:pt x="123825" y="1175047"/>
                  <a:pt x="180975" y="1095672"/>
                </a:cubicBezTo>
                <a:cubicBezTo>
                  <a:pt x="238125" y="1016297"/>
                  <a:pt x="294481" y="846434"/>
                  <a:pt x="342900" y="695622"/>
                </a:cubicBezTo>
                <a:cubicBezTo>
                  <a:pt x="391319" y="544810"/>
                  <a:pt x="422275" y="302716"/>
                  <a:pt x="471487" y="190797"/>
                </a:cubicBezTo>
                <a:cubicBezTo>
                  <a:pt x="520700" y="78878"/>
                  <a:pt x="570706" y="47922"/>
                  <a:pt x="638175" y="24110"/>
                </a:cubicBezTo>
                <a:cubicBezTo>
                  <a:pt x="705644" y="298"/>
                  <a:pt x="798513" y="-24309"/>
                  <a:pt x="876300" y="47922"/>
                </a:cubicBezTo>
                <a:cubicBezTo>
                  <a:pt x="954088" y="120153"/>
                  <a:pt x="1024731" y="297160"/>
                  <a:pt x="1104900" y="457497"/>
                </a:cubicBezTo>
                <a:cubicBezTo>
                  <a:pt x="1185069" y="617834"/>
                  <a:pt x="1269206" y="836909"/>
                  <a:pt x="1357312" y="1009947"/>
                </a:cubicBezTo>
                <a:cubicBezTo>
                  <a:pt x="1445418" y="1182985"/>
                  <a:pt x="1551781" y="1401266"/>
                  <a:pt x="1633537" y="1495722"/>
                </a:cubicBezTo>
                <a:cubicBezTo>
                  <a:pt x="1715293" y="1590178"/>
                  <a:pt x="1847850" y="1576685"/>
                  <a:pt x="1847850" y="1576685"/>
                </a:cubicBezTo>
                <a:lnTo>
                  <a:pt x="1847850" y="1576685"/>
                </a:lnTo>
                <a:lnTo>
                  <a:pt x="1847850" y="1576685"/>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26 CuadroTexto"/>
          <p:cNvSpPr txBox="1"/>
          <p:nvPr/>
        </p:nvSpPr>
        <p:spPr>
          <a:xfrm>
            <a:off x="2641600" y="2387600"/>
            <a:ext cx="1524000" cy="215444"/>
          </a:xfrm>
          <a:prstGeom prst="rect">
            <a:avLst/>
          </a:prstGeom>
          <a:solidFill>
            <a:srgbClr val="FFC000"/>
          </a:solidFill>
        </p:spPr>
        <p:txBody>
          <a:bodyPr wrap="square" lIns="0" tIns="0" rIns="0" bIns="0" rtlCol="0">
            <a:spAutoFit/>
          </a:bodyPr>
          <a:lstStyle/>
          <a:p>
            <a:pPr algn="ctr"/>
            <a:r>
              <a:rPr lang="es-ES" sz="1400" dirty="0">
                <a:solidFill>
                  <a:srgbClr val="002060"/>
                </a:solidFill>
                <a:sym typeface="Symbol"/>
              </a:rPr>
              <a:t>c</a:t>
            </a:r>
            <a:r>
              <a:rPr lang="es-ES" sz="1400" dirty="0" smtClean="0">
                <a:solidFill>
                  <a:srgbClr val="002060"/>
                </a:solidFill>
                <a:sym typeface="Symbol"/>
              </a:rPr>
              <a:t>omplejo activado</a:t>
            </a:r>
            <a:endParaRPr lang="es-ES" sz="1400" dirty="0">
              <a:solidFill>
                <a:srgbClr val="002060"/>
              </a:solidFill>
            </a:endParaRPr>
          </a:p>
        </p:txBody>
      </p:sp>
      <p:cxnSp>
        <p:nvCxnSpPr>
          <p:cNvPr id="28" name="27 Conector recto"/>
          <p:cNvCxnSpPr/>
          <p:nvPr/>
        </p:nvCxnSpPr>
        <p:spPr>
          <a:xfrm>
            <a:off x="1003300" y="265430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6" name="25 Conector recto de flecha"/>
          <p:cNvCxnSpPr/>
          <p:nvPr/>
        </p:nvCxnSpPr>
        <p:spPr>
          <a:xfrm flipV="1">
            <a:off x="1728788" y="2676525"/>
            <a:ext cx="3175" cy="1182688"/>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p:nvPr/>
        </p:nvCxnSpPr>
        <p:spPr>
          <a:xfrm flipV="1">
            <a:off x="3019425" y="3816350"/>
            <a:ext cx="3175" cy="444501"/>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058" name="2057 Grupo"/>
          <p:cNvGrpSpPr/>
          <p:nvPr/>
        </p:nvGrpSpPr>
        <p:grpSpPr>
          <a:xfrm>
            <a:off x="1231900" y="2743200"/>
            <a:ext cx="355600" cy="342900"/>
            <a:chOff x="1485900" y="5448300"/>
            <a:chExt cx="355600" cy="342900"/>
          </a:xfrm>
        </p:grpSpPr>
        <p:sp>
          <p:nvSpPr>
            <p:cNvPr id="2056" name="2055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57" name="2056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smtClean="0"/>
                <a:t>1</a:t>
              </a:r>
              <a:endParaRPr lang="es-ES" sz="1400" b="1" dirty="0"/>
            </a:p>
          </p:txBody>
        </p:sp>
      </p:grpSp>
      <p:grpSp>
        <p:nvGrpSpPr>
          <p:cNvPr id="45" name="44 Grupo"/>
          <p:cNvGrpSpPr/>
          <p:nvPr/>
        </p:nvGrpSpPr>
        <p:grpSpPr>
          <a:xfrm>
            <a:off x="2527300" y="3860800"/>
            <a:ext cx="355600" cy="342900"/>
            <a:chOff x="1485900" y="5448300"/>
            <a:chExt cx="355600" cy="342900"/>
          </a:xfrm>
        </p:grpSpPr>
        <p:sp>
          <p:nvSpPr>
            <p:cNvPr id="46" name="45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46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a:t>2</a:t>
              </a:r>
            </a:p>
          </p:txBody>
        </p:sp>
      </p:grpSp>
      <p:grpSp>
        <p:nvGrpSpPr>
          <p:cNvPr id="48" name="47 Grupo"/>
          <p:cNvGrpSpPr/>
          <p:nvPr/>
        </p:nvGrpSpPr>
        <p:grpSpPr>
          <a:xfrm>
            <a:off x="1041400" y="5359400"/>
            <a:ext cx="355600" cy="342900"/>
            <a:chOff x="1485900" y="5448300"/>
            <a:chExt cx="355600" cy="342900"/>
          </a:xfrm>
        </p:grpSpPr>
        <p:sp>
          <p:nvSpPr>
            <p:cNvPr id="49" name="48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49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smtClean="0"/>
                <a:t>1</a:t>
              </a:r>
              <a:endParaRPr lang="es-ES" sz="1400" b="1" dirty="0"/>
            </a:p>
          </p:txBody>
        </p:sp>
      </p:grpSp>
      <p:grpSp>
        <p:nvGrpSpPr>
          <p:cNvPr id="51" name="50 Grupo"/>
          <p:cNvGrpSpPr/>
          <p:nvPr/>
        </p:nvGrpSpPr>
        <p:grpSpPr>
          <a:xfrm>
            <a:off x="1041400" y="5816600"/>
            <a:ext cx="355600" cy="342900"/>
            <a:chOff x="1485900" y="5448300"/>
            <a:chExt cx="355600" cy="342900"/>
          </a:xfrm>
        </p:grpSpPr>
        <p:sp>
          <p:nvSpPr>
            <p:cNvPr id="52" name="51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52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a:t>2</a:t>
              </a:r>
            </a:p>
          </p:txBody>
        </p:sp>
      </p:grpSp>
      <p:sp>
        <p:nvSpPr>
          <p:cNvPr id="2059" name="2058 CuadroTexto"/>
          <p:cNvSpPr txBox="1"/>
          <p:nvPr/>
        </p:nvSpPr>
        <p:spPr>
          <a:xfrm>
            <a:off x="1473200" y="5334000"/>
            <a:ext cx="2959100" cy="369332"/>
          </a:xfrm>
          <a:prstGeom prst="rect">
            <a:avLst/>
          </a:prstGeom>
          <a:noFill/>
        </p:spPr>
        <p:txBody>
          <a:bodyPr wrap="square" rtlCol="0">
            <a:spAutoFit/>
          </a:bodyPr>
          <a:lstStyle/>
          <a:p>
            <a:r>
              <a:rPr lang="es-ES" dirty="0" smtClean="0">
                <a:solidFill>
                  <a:srgbClr val="0070C0"/>
                </a:solidFill>
              </a:rPr>
              <a:t>Energía de activación</a:t>
            </a:r>
            <a:endParaRPr lang="es-ES" dirty="0">
              <a:solidFill>
                <a:srgbClr val="0070C0"/>
              </a:solidFill>
            </a:endParaRPr>
          </a:p>
        </p:txBody>
      </p:sp>
      <p:sp>
        <p:nvSpPr>
          <p:cNvPr id="55" name="54 CuadroTexto"/>
          <p:cNvSpPr txBox="1"/>
          <p:nvPr/>
        </p:nvSpPr>
        <p:spPr>
          <a:xfrm>
            <a:off x="1485900" y="5816600"/>
            <a:ext cx="3136900" cy="369332"/>
          </a:xfrm>
          <a:prstGeom prst="rect">
            <a:avLst/>
          </a:prstGeom>
          <a:noFill/>
        </p:spPr>
        <p:txBody>
          <a:bodyPr wrap="square" rtlCol="0">
            <a:spAutoFit/>
          </a:bodyPr>
          <a:lstStyle/>
          <a:p>
            <a:r>
              <a:rPr lang="es-ES" dirty="0" smtClean="0">
                <a:solidFill>
                  <a:srgbClr val="0070C0"/>
                </a:solidFill>
              </a:rPr>
              <a:t>Liberación global de energía</a:t>
            </a:r>
            <a:endParaRPr lang="es-ES" dirty="0">
              <a:solidFill>
                <a:srgbClr val="0070C0"/>
              </a:solidFill>
            </a:endParaRPr>
          </a:p>
        </p:txBody>
      </p:sp>
      <p:grpSp>
        <p:nvGrpSpPr>
          <p:cNvPr id="2" name="1 Grupo"/>
          <p:cNvGrpSpPr/>
          <p:nvPr/>
        </p:nvGrpSpPr>
        <p:grpSpPr>
          <a:xfrm rot="4628925">
            <a:off x="1149351" y="3232151"/>
            <a:ext cx="666750" cy="476250"/>
            <a:chOff x="5899151" y="3308351"/>
            <a:chExt cx="666750" cy="476250"/>
          </a:xfrm>
        </p:grpSpPr>
        <p:pic>
          <p:nvPicPr>
            <p:cNvPr id="35"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 name="2 Grupo"/>
          <p:cNvGrpSpPr/>
          <p:nvPr/>
        </p:nvGrpSpPr>
        <p:grpSpPr>
          <a:xfrm rot="3982258">
            <a:off x="984251" y="3435351"/>
            <a:ext cx="400049" cy="311149"/>
            <a:chOff x="5759451" y="3816351"/>
            <a:chExt cx="400049" cy="311149"/>
          </a:xfrm>
        </p:grpSpPr>
        <p:pic>
          <p:nvPicPr>
            <p:cNvPr id="41"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 name="3 Grupo"/>
          <p:cNvGrpSpPr/>
          <p:nvPr/>
        </p:nvGrpSpPr>
        <p:grpSpPr>
          <a:xfrm>
            <a:off x="2019301" y="1930401"/>
            <a:ext cx="666750" cy="666750"/>
            <a:chOff x="5410201" y="3441701"/>
            <a:chExt cx="666750" cy="666750"/>
          </a:xfrm>
        </p:grpSpPr>
        <p:grpSp>
          <p:nvGrpSpPr>
            <p:cNvPr id="44" name="43 Grupo"/>
            <p:cNvGrpSpPr/>
            <p:nvPr/>
          </p:nvGrpSpPr>
          <p:grpSpPr>
            <a:xfrm rot="3982258">
              <a:off x="5365751" y="3600451"/>
              <a:ext cx="400049" cy="311149"/>
              <a:chOff x="5759451" y="3816351"/>
              <a:chExt cx="400049" cy="311149"/>
            </a:xfrm>
          </p:grpSpPr>
          <p:pic>
            <p:nvPicPr>
              <p:cNvPr id="54"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7" name="56 Grupo"/>
            <p:cNvGrpSpPr/>
            <p:nvPr/>
          </p:nvGrpSpPr>
          <p:grpSpPr>
            <a:xfrm rot="4628925">
              <a:off x="5505451" y="3536951"/>
              <a:ext cx="666750" cy="476250"/>
              <a:chOff x="5899151" y="3308351"/>
              <a:chExt cx="666750" cy="476250"/>
            </a:xfrm>
          </p:grpSpPr>
          <p:pic>
            <p:nvPicPr>
              <p:cNvPr id="58"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67" name="66 Grupo"/>
          <p:cNvGrpSpPr/>
          <p:nvPr/>
        </p:nvGrpSpPr>
        <p:grpSpPr>
          <a:xfrm rot="5400000">
            <a:off x="3551105" y="3839283"/>
            <a:ext cx="573689" cy="412750"/>
            <a:chOff x="6180005" y="3813882"/>
            <a:chExt cx="573689" cy="412750"/>
          </a:xfrm>
        </p:grpSpPr>
        <p:pic>
          <p:nvPicPr>
            <p:cNvPr id="68"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0" name="69 Grupo"/>
          <p:cNvGrpSpPr/>
          <p:nvPr/>
        </p:nvGrpSpPr>
        <p:grpSpPr>
          <a:xfrm rot="5400000">
            <a:off x="4008305" y="3851985"/>
            <a:ext cx="573689" cy="412750"/>
            <a:chOff x="6180005" y="3813882"/>
            <a:chExt cx="573689" cy="412750"/>
          </a:xfrm>
        </p:grpSpPr>
        <p:pic>
          <p:nvPicPr>
            <p:cNvPr id="71"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73" name="72 Conector recto de flecha"/>
          <p:cNvCxnSpPr/>
          <p:nvPr/>
        </p:nvCxnSpPr>
        <p:spPr>
          <a:xfrm flipV="1">
            <a:off x="4914900" y="2222500"/>
            <a:ext cx="0" cy="267970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74" name="73 Conector recto de flecha"/>
          <p:cNvCxnSpPr/>
          <p:nvPr/>
        </p:nvCxnSpPr>
        <p:spPr>
          <a:xfrm>
            <a:off x="4902200" y="4902200"/>
            <a:ext cx="3467100"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75" name="74 Conector recto"/>
          <p:cNvCxnSpPr/>
          <p:nvPr/>
        </p:nvCxnSpPr>
        <p:spPr>
          <a:xfrm>
            <a:off x="4927600" y="401320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76" name="75 Conector recto"/>
          <p:cNvCxnSpPr/>
          <p:nvPr/>
        </p:nvCxnSpPr>
        <p:spPr>
          <a:xfrm>
            <a:off x="4927600" y="356870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7" name="76 CuadroTexto"/>
          <p:cNvSpPr txBox="1"/>
          <p:nvPr/>
        </p:nvSpPr>
        <p:spPr>
          <a:xfrm>
            <a:off x="4394200" y="2336800"/>
            <a:ext cx="482600" cy="307777"/>
          </a:xfrm>
          <a:prstGeom prst="rect">
            <a:avLst/>
          </a:prstGeom>
          <a:noFill/>
        </p:spPr>
        <p:txBody>
          <a:bodyPr wrap="square" rtlCol="0">
            <a:spAutoFit/>
          </a:bodyPr>
          <a:lstStyle/>
          <a:p>
            <a:pPr algn="r"/>
            <a:r>
              <a:rPr lang="es-ES" sz="1400" dirty="0" smtClean="0">
                <a:sym typeface="Symbol"/>
              </a:rPr>
              <a:t>H</a:t>
            </a:r>
            <a:endParaRPr lang="es-ES" sz="1400" dirty="0"/>
          </a:p>
        </p:txBody>
      </p:sp>
      <p:sp>
        <p:nvSpPr>
          <p:cNvPr id="78" name="77 CuadroTexto"/>
          <p:cNvSpPr txBox="1"/>
          <p:nvPr/>
        </p:nvSpPr>
        <p:spPr>
          <a:xfrm>
            <a:off x="6438900" y="4927601"/>
            <a:ext cx="1917700" cy="307777"/>
          </a:xfrm>
          <a:prstGeom prst="rect">
            <a:avLst/>
          </a:prstGeom>
          <a:noFill/>
        </p:spPr>
        <p:txBody>
          <a:bodyPr wrap="square" rtlCol="0">
            <a:spAutoFit/>
          </a:bodyPr>
          <a:lstStyle/>
          <a:p>
            <a:pPr algn="r"/>
            <a:r>
              <a:rPr lang="es-ES" sz="1400" dirty="0">
                <a:sym typeface="Symbol"/>
              </a:rPr>
              <a:t>s</a:t>
            </a:r>
            <a:r>
              <a:rPr lang="es-ES" sz="1400" dirty="0" smtClean="0">
                <a:sym typeface="Symbol"/>
              </a:rPr>
              <a:t>entido de la reacción</a:t>
            </a:r>
            <a:endParaRPr lang="es-ES" sz="1400" dirty="0"/>
          </a:p>
        </p:txBody>
      </p:sp>
      <p:sp>
        <p:nvSpPr>
          <p:cNvPr id="79" name="78 CuadroTexto"/>
          <p:cNvSpPr txBox="1"/>
          <p:nvPr/>
        </p:nvSpPr>
        <p:spPr>
          <a:xfrm>
            <a:off x="5067300" y="4089400"/>
            <a:ext cx="698500" cy="215900"/>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reactivos</a:t>
            </a:r>
            <a:endParaRPr lang="es-ES" sz="1400" dirty="0">
              <a:solidFill>
                <a:srgbClr val="002060"/>
              </a:solidFill>
            </a:endParaRPr>
          </a:p>
        </p:txBody>
      </p:sp>
      <p:sp>
        <p:nvSpPr>
          <p:cNvPr id="80" name="79 CuadroTexto"/>
          <p:cNvSpPr txBox="1"/>
          <p:nvPr/>
        </p:nvSpPr>
        <p:spPr>
          <a:xfrm>
            <a:off x="7200900" y="3619500"/>
            <a:ext cx="787400" cy="215444"/>
          </a:xfrm>
          <a:prstGeom prst="rect">
            <a:avLst/>
          </a:prstGeom>
          <a:solidFill>
            <a:srgbClr val="FFC000"/>
          </a:solidFill>
        </p:spPr>
        <p:txBody>
          <a:bodyPr wrap="square" lIns="0" tIns="0" rIns="0" bIns="0" rtlCol="0">
            <a:spAutoFit/>
          </a:bodyPr>
          <a:lstStyle/>
          <a:p>
            <a:pPr algn="r"/>
            <a:r>
              <a:rPr lang="es-ES" sz="1400" dirty="0" smtClean="0">
                <a:solidFill>
                  <a:srgbClr val="002060"/>
                </a:solidFill>
                <a:sym typeface="Symbol"/>
              </a:rPr>
              <a:t>productos</a:t>
            </a:r>
            <a:endParaRPr lang="es-ES" sz="1400" dirty="0">
              <a:solidFill>
                <a:srgbClr val="002060"/>
              </a:solidFill>
            </a:endParaRPr>
          </a:p>
        </p:txBody>
      </p:sp>
      <p:sp>
        <p:nvSpPr>
          <p:cNvPr id="81" name="80 Forma libre"/>
          <p:cNvSpPr/>
          <p:nvPr/>
        </p:nvSpPr>
        <p:spPr>
          <a:xfrm>
            <a:off x="5464175" y="2680990"/>
            <a:ext cx="1645001" cy="1330867"/>
          </a:xfrm>
          <a:custGeom>
            <a:avLst/>
            <a:gdLst>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10" fmla="*/ 1847850 w 1847850"/>
              <a:gd name="connsiteY10" fmla="*/ 1576685 h 1577351"/>
              <a:gd name="connsiteX11" fmla="*/ 1847850 w 1847850"/>
              <a:gd name="connsiteY11" fmla="*/ 1576685 h 1577351"/>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10" fmla="*/ 1847850 w 1847850"/>
              <a:gd name="connsiteY10" fmla="*/ 1576685 h 1577351"/>
              <a:gd name="connsiteX0" fmla="*/ 0 w 1847850"/>
              <a:gd name="connsiteY0" fmla="*/ 1171872 h 1577351"/>
              <a:gd name="connsiteX1" fmla="*/ 180975 w 1847850"/>
              <a:gd name="connsiteY1" fmla="*/ 1095672 h 1577351"/>
              <a:gd name="connsiteX2" fmla="*/ 342900 w 1847850"/>
              <a:gd name="connsiteY2" fmla="*/ 695622 h 1577351"/>
              <a:gd name="connsiteX3" fmla="*/ 471487 w 1847850"/>
              <a:gd name="connsiteY3" fmla="*/ 190797 h 1577351"/>
              <a:gd name="connsiteX4" fmla="*/ 638175 w 1847850"/>
              <a:gd name="connsiteY4" fmla="*/ 24110 h 1577351"/>
              <a:gd name="connsiteX5" fmla="*/ 876300 w 1847850"/>
              <a:gd name="connsiteY5" fmla="*/ 47922 h 1577351"/>
              <a:gd name="connsiteX6" fmla="*/ 1104900 w 1847850"/>
              <a:gd name="connsiteY6" fmla="*/ 457497 h 1577351"/>
              <a:gd name="connsiteX7" fmla="*/ 1357312 w 1847850"/>
              <a:gd name="connsiteY7" fmla="*/ 1009947 h 1577351"/>
              <a:gd name="connsiteX8" fmla="*/ 1633537 w 1847850"/>
              <a:gd name="connsiteY8" fmla="*/ 1495722 h 1577351"/>
              <a:gd name="connsiteX9" fmla="*/ 1847850 w 1847850"/>
              <a:gd name="connsiteY9" fmla="*/ 1576685 h 1577351"/>
              <a:gd name="connsiteX0" fmla="*/ 0 w 1885370"/>
              <a:gd name="connsiteY0" fmla="*/ 1171872 h 1512968"/>
              <a:gd name="connsiteX1" fmla="*/ 180975 w 1885370"/>
              <a:gd name="connsiteY1" fmla="*/ 1095672 h 1512968"/>
              <a:gd name="connsiteX2" fmla="*/ 342900 w 1885370"/>
              <a:gd name="connsiteY2" fmla="*/ 695622 h 1512968"/>
              <a:gd name="connsiteX3" fmla="*/ 471487 w 1885370"/>
              <a:gd name="connsiteY3" fmla="*/ 190797 h 1512968"/>
              <a:gd name="connsiteX4" fmla="*/ 638175 w 1885370"/>
              <a:gd name="connsiteY4" fmla="*/ 24110 h 1512968"/>
              <a:gd name="connsiteX5" fmla="*/ 876300 w 1885370"/>
              <a:gd name="connsiteY5" fmla="*/ 47922 h 1512968"/>
              <a:gd name="connsiteX6" fmla="*/ 1104900 w 1885370"/>
              <a:gd name="connsiteY6" fmla="*/ 457497 h 1512968"/>
              <a:gd name="connsiteX7" fmla="*/ 1357312 w 1885370"/>
              <a:gd name="connsiteY7" fmla="*/ 1009947 h 1512968"/>
              <a:gd name="connsiteX8" fmla="*/ 1633537 w 1885370"/>
              <a:gd name="connsiteY8" fmla="*/ 1495722 h 1512968"/>
              <a:gd name="connsiteX9" fmla="*/ 1885370 w 1885370"/>
              <a:gd name="connsiteY9" fmla="*/ 1412507 h 1512968"/>
              <a:gd name="connsiteX0" fmla="*/ 0 w 1633537"/>
              <a:gd name="connsiteY0" fmla="*/ 1171872 h 1495722"/>
              <a:gd name="connsiteX1" fmla="*/ 180975 w 1633537"/>
              <a:gd name="connsiteY1" fmla="*/ 1095672 h 1495722"/>
              <a:gd name="connsiteX2" fmla="*/ 342900 w 1633537"/>
              <a:gd name="connsiteY2" fmla="*/ 695622 h 1495722"/>
              <a:gd name="connsiteX3" fmla="*/ 471487 w 1633537"/>
              <a:gd name="connsiteY3" fmla="*/ 190797 h 1495722"/>
              <a:gd name="connsiteX4" fmla="*/ 638175 w 1633537"/>
              <a:gd name="connsiteY4" fmla="*/ 24110 h 1495722"/>
              <a:gd name="connsiteX5" fmla="*/ 876300 w 1633537"/>
              <a:gd name="connsiteY5" fmla="*/ 47922 h 1495722"/>
              <a:gd name="connsiteX6" fmla="*/ 1104900 w 1633537"/>
              <a:gd name="connsiteY6" fmla="*/ 457497 h 1495722"/>
              <a:gd name="connsiteX7" fmla="*/ 1357312 w 1633537"/>
              <a:gd name="connsiteY7" fmla="*/ 1009947 h 1495722"/>
              <a:gd name="connsiteX8" fmla="*/ 1633537 w 1633537"/>
              <a:gd name="connsiteY8" fmla="*/ 1495722 h 1495722"/>
              <a:gd name="connsiteX0" fmla="*/ 0 w 1357312"/>
              <a:gd name="connsiteY0" fmla="*/ 1171872 h 1172316"/>
              <a:gd name="connsiteX1" fmla="*/ 180975 w 1357312"/>
              <a:gd name="connsiteY1" fmla="*/ 1095672 h 1172316"/>
              <a:gd name="connsiteX2" fmla="*/ 342900 w 1357312"/>
              <a:gd name="connsiteY2" fmla="*/ 695622 h 1172316"/>
              <a:gd name="connsiteX3" fmla="*/ 471487 w 1357312"/>
              <a:gd name="connsiteY3" fmla="*/ 190797 h 1172316"/>
              <a:gd name="connsiteX4" fmla="*/ 638175 w 1357312"/>
              <a:gd name="connsiteY4" fmla="*/ 24110 h 1172316"/>
              <a:gd name="connsiteX5" fmla="*/ 876300 w 1357312"/>
              <a:gd name="connsiteY5" fmla="*/ 47922 h 1172316"/>
              <a:gd name="connsiteX6" fmla="*/ 1104900 w 1357312"/>
              <a:gd name="connsiteY6" fmla="*/ 457497 h 1172316"/>
              <a:gd name="connsiteX7" fmla="*/ 1357312 w 1357312"/>
              <a:gd name="connsiteY7" fmla="*/ 1009947 h 1172316"/>
              <a:gd name="connsiteX0" fmla="*/ 0 w 1469871"/>
              <a:gd name="connsiteY0" fmla="*/ 1171872 h 1172316"/>
              <a:gd name="connsiteX1" fmla="*/ 180975 w 1469871"/>
              <a:gd name="connsiteY1" fmla="*/ 1095672 h 1172316"/>
              <a:gd name="connsiteX2" fmla="*/ 342900 w 1469871"/>
              <a:gd name="connsiteY2" fmla="*/ 695622 h 1172316"/>
              <a:gd name="connsiteX3" fmla="*/ 471487 w 1469871"/>
              <a:gd name="connsiteY3" fmla="*/ 190797 h 1172316"/>
              <a:gd name="connsiteX4" fmla="*/ 638175 w 1469871"/>
              <a:gd name="connsiteY4" fmla="*/ 24110 h 1172316"/>
              <a:gd name="connsiteX5" fmla="*/ 876300 w 1469871"/>
              <a:gd name="connsiteY5" fmla="*/ 47922 h 1172316"/>
              <a:gd name="connsiteX6" fmla="*/ 1104900 w 1469871"/>
              <a:gd name="connsiteY6" fmla="*/ 457497 h 1172316"/>
              <a:gd name="connsiteX7" fmla="*/ 1469871 w 1469871"/>
              <a:gd name="connsiteY7" fmla="*/ 1009947 h 1172316"/>
              <a:gd name="connsiteX0" fmla="*/ 0 w 1469871"/>
              <a:gd name="connsiteY0" fmla="*/ 1171872 h 1172316"/>
              <a:gd name="connsiteX1" fmla="*/ 180975 w 1469871"/>
              <a:gd name="connsiteY1" fmla="*/ 1095672 h 1172316"/>
              <a:gd name="connsiteX2" fmla="*/ 342900 w 1469871"/>
              <a:gd name="connsiteY2" fmla="*/ 695622 h 1172316"/>
              <a:gd name="connsiteX3" fmla="*/ 471487 w 1469871"/>
              <a:gd name="connsiteY3" fmla="*/ 190797 h 1172316"/>
              <a:gd name="connsiteX4" fmla="*/ 638175 w 1469871"/>
              <a:gd name="connsiteY4" fmla="*/ 24110 h 1172316"/>
              <a:gd name="connsiteX5" fmla="*/ 876300 w 1469871"/>
              <a:gd name="connsiteY5" fmla="*/ 47922 h 1172316"/>
              <a:gd name="connsiteX6" fmla="*/ 1104900 w 1469871"/>
              <a:gd name="connsiteY6" fmla="*/ 457497 h 1172316"/>
              <a:gd name="connsiteX7" fmla="*/ 1469871 w 1469871"/>
              <a:gd name="connsiteY7" fmla="*/ 1009947 h 1172316"/>
              <a:gd name="connsiteX0" fmla="*/ 0 w 1469871"/>
              <a:gd name="connsiteY0" fmla="*/ 1171872 h 1172316"/>
              <a:gd name="connsiteX1" fmla="*/ 180975 w 1469871"/>
              <a:gd name="connsiteY1" fmla="*/ 1095672 h 1172316"/>
              <a:gd name="connsiteX2" fmla="*/ 342900 w 1469871"/>
              <a:gd name="connsiteY2" fmla="*/ 695622 h 1172316"/>
              <a:gd name="connsiteX3" fmla="*/ 471487 w 1469871"/>
              <a:gd name="connsiteY3" fmla="*/ 190797 h 1172316"/>
              <a:gd name="connsiteX4" fmla="*/ 638175 w 1469871"/>
              <a:gd name="connsiteY4" fmla="*/ 24110 h 1172316"/>
              <a:gd name="connsiteX5" fmla="*/ 876300 w 1469871"/>
              <a:gd name="connsiteY5" fmla="*/ 47922 h 1172316"/>
              <a:gd name="connsiteX6" fmla="*/ 1104900 w 1469871"/>
              <a:gd name="connsiteY6" fmla="*/ 457497 h 1172316"/>
              <a:gd name="connsiteX7" fmla="*/ 1469871 w 1469871"/>
              <a:gd name="connsiteY7" fmla="*/ 871027 h 1172316"/>
              <a:gd name="connsiteX0" fmla="*/ 0 w 1507391"/>
              <a:gd name="connsiteY0" fmla="*/ 1171872 h 1172316"/>
              <a:gd name="connsiteX1" fmla="*/ 180975 w 1507391"/>
              <a:gd name="connsiteY1" fmla="*/ 1095672 h 1172316"/>
              <a:gd name="connsiteX2" fmla="*/ 342900 w 1507391"/>
              <a:gd name="connsiteY2" fmla="*/ 695622 h 1172316"/>
              <a:gd name="connsiteX3" fmla="*/ 471487 w 1507391"/>
              <a:gd name="connsiteY3" fmla="*/ 190797 h 1172316"/>
              <a:gd name="connsiteX4" fmla="*/ 638175 w 1507391"/>
              <a:gd name="connsiteY4" fmla="*/ 24110 h 1172316"/>
              <a:gd name="connsiteX5" fmla="*/ 876300 w 1507391"/>
              <a:gd name="connsiteY5" fmla="*/ 47922 h 1172316"/>
              <a:gd name="connsiteX6" fmla="*/ 1104900 w 1507391"/>
              <a:gd name="connsiteY6" fmla="*/ 457497 h 1172316"/>
              <a:gd name="connsiteX7" fmla="*/ 1507391 w 1507391"/>
              <a:gd name="connsiteY7" fmla="*/ 845769 h 1172316"/>
              <a:gd name="connsiteX0" fmla="*/ 0 w 1507391"/>
              <a:gd name="connsiteY0" fmla="*/ 1171872 h 1172316"/>
              <a:gd name="connsiteX1" fmla="*/ 180975 w 1507391"/>
              <a:gd name="connsiteY1" fmla="*/ 1095672 h 1172316"/>
              <a:gd name="connsiteX2" fmla="*/ 342900 w 1507391"/>
              <a:gd name="connsiteY2" fmla="*/ 695622 h 1172316"/>
              <a:gd name="connsiteX3" fmla="*/ 471487 w 1507391"/>
              <a:gd name="connsiteY3" fmla="*/ 190797 h 1172316"/>
              <a:gd name="connsiteX4" fmla="*/ 638175 w 1507391"/>
              <a:gd name="connsiteY4" fmla="*/ 24110 h 1172316"/>
              <a:gd name="connsiteX5" fmla="*/ 876300 w 1507391"/>
              <a:gd name="connsiteY5" fmla="*/ 47922 h 1172316"/>
              <a:gd name="connsiteX6" fmla="*/ 1104900 w 1507391"/>
              <a:gd name="connsiteY6" fmla="*/ 457497 h 1172316"/>
              <a:gd name="connsiteX7" fmla="*/ 1322573 w 1507391"/>
              <a:gd name="connsiteY7" fmla="*/ 794349 h 1172316"/>
              <a:gd name="connsiteX8" fmla="*/ 1507391 w 1507391"/>
              <a:gd name="connsiteY8" fmla="*/ 845769 h 1172316"/>
              <a:gd name="connsiteX0" fmla="*/ 0 w 1532404"/>
              <a:gd name="connsiteY0" fmla="*/ 1272905 h 1272927"/>
              <a:gd name="connsiteX1" fmla="*/ 205988 w 1532404"/>
              <a:gd name="connsiteY1" fmla="*/ 1095672 h 1272927"/>
              <a:gd name="connsiteX2" fmla="*/ 367913 w 1532404"/>
              <a:gd name="connsiteY2" fmla="*/ 695622 h 1272927"/>
              <a:gd name="connsiteX3" fmla="*/ 496500 w 1532404"/>
              <a:gd name="connsiteY3" fmla="*/ 190797 h 1272927"/>
              <a:gd name="connsiteX4" fmla="*/ 663188 w 1532404"/>
              <a:gd name="connsiteY4" fmla="*/ 24110 h 1272927"/>
              <a:gd name="connsiteX5" fmla="*/ 901313 w 1532404"/>
              <a:gd name="connsiteY5" fmla="*/ 47922 h 1272927"/>
              <a:gd name="connsiteX6" fmla="*/ 1129913 w 1532404"/>
              <a:gd name="connsiteY6" fmla="*/ 457497 h 1272927"/>
              <a:gd name="connsiteX7" fmla="*/ 1347586 w 1532404"/>
              <a:gd name="connsiteY7" fmla="*/ 794349 h 1272927"/>
              <a:gd name="connsiteX8" fmla="*/ 1532404 w 1532404"/>
              <a:gd name="connsiteY8" fmla="*/ 845769 h 1272927"/>
              <a:gd name="connsiteX0" fmla="*/ 0 w 1619950"/>
              <a:gd name="connsiteY0" fmla="*/ 1323421 h 1323435"/>
              <a:gd name="connsiteX1" fmla="*/ 293534 w 1619950"/>
              <a:gd name="connsiteY1" fmla="*/ 1095672 h 1323435"/>
              <a:gd name="connsiteX2" fmla="*/ 455459 w 1619950"/>
              <a:gd name="connsiteY2" fmla="*/ 695622 h 1323435"/>
              <a:gd name="connsiteX3" fmla="*/ 584046 w 1619950"/>
              <a:gd name="connsiteY3" fmla="*/ 190797 h 1323435"/>
              <a:gd name="connsiteX4" fmla="*/ 750734 w 1619950"/>
              <a:gd name="connsiteY4" fmla="*/ 24110 h 1323435"/>
              <a:gd name="connsiteX5" fmla="*/ 988859 w 1619950"/>
              <a:gd name="connsiteY5" fmla="*/ 47922 h 1323435"/>
              <a:gd name="connsiteX6" fmla="*/ 1217459 w 1619950"/>
              <a:gd name="connsiteY6" fmla="*/ 457497 h 1323435"/>
              <a:gd name="connsiteX7" fmla="*/ 1435132 w 1619950"/>
              <a:gd name="connsiteY7" fmla="*/ 794349 h 1323435"/>
              <a:gd name="connsiteX8" fmla="*/ 1619950 w 1619950"/>
              <a:gd name="connsiteY8" fmla="*/ 845769 h 132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950" h="1323435">
                <a:moveTo>
                  <a:pt x="0" y="1323421"/>
                </a:moveTo>
                <a:cubicBezTo>
                  <a:pt x="61912" y="1325008"/>
                  <a:pt x="217624" y="1200305"/>
                  <a:pt x="293534" y="1095672"/>
                </a:cubicBezTo>
                <a:cubicBezTo>
                  <a:pt x="369444" y="991039"/>
                  <a:pt x="407040" y="846434"/>
                  <a:pt x="455459" y="695622"/>
                </a:cubicBezTo>
                <a:cubicBezTo>
                  <a:pt x="503878" y="544810"/>
                  <a:pt x="534834" y="302716"/>
                  <a:pt x="584046" y="190797"/>
                </a:cubicBezTo>
                <a:cubicBezTo>
                  <a:pt x="633259" y="78878"/>
                  <a:pt x="683265" y="47922"/>
                  <a:pt x="750734" y="24110"/>
                </a:cubicBezTo>
                <a:cubicBezTo>
                  <a:pt x="818203" y="298"/>
                  <a:pt x="911072" y="-24309"/>
                  <a:pt x="988859" y="47922"/>
                </a:cubicBezTo>
                <a:cubicBezTo>
                  <a:pt x="1066647" y="120153"/>
                  <a:pt x="1143080" y="333093"/>
                  <a:pt x="1217459" y="457497"/>
                </a:cubicBezTo>
                <a:cubicBezTo>
                  <a:pt x="1291838" y="581902"/>
                  <a:pt x="1368050" y="729637"/>
                  <a:pt x="1435132" y="794349"/>
                </a:cubicBezTo>
                <a:cubicBezTo>
                  <a:pt x="1502214" y="859061"/>
                  <a:pt x="1595400" y="830885"/>
                  <a:pt x="1619950" y="84576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2" name="81 CuadroTexto"/>
          <p:cNvSpPr txBox="1"/>
          <p:nvPr/>
        </p:nvSpPr>
        <p:spPr>
          <a:xfrm>
            <a:off x="6578600" y="2400300"/>
            <a:ext cx="1524000" cy="215444"/>
          </a:xfrm>
          <a:prstGeom prst="rect">
            <a:avLst/>
          </a:prstGeom>
          <a:solidFill>
            <a:srgbClr val="FFC000"/>
          </a:solidFill>
        </p:spPr>
        <p:txBody>
          <a:bodyPr wrap="square" lIns="0" tIns="0" rIns="0" bIns="0" rtlCol="0">
            <a:spAutoFit/>
          </a:bodyPr>
          <a:lstStyle/>
          <a:p>
            <a:pPr algn="ctr"/>
            <a:r>
              <a:rPr lang="es-ES" sz="1400" dirty="0">
                <a:solidFill>
                  <a:srgbClr val="002060"/>
                </a:solidFill>
                <a:sym typeface="Symbol"/>
              </a:rPr>
              <a:t>c</a:t>
            </a:r>
            <a:r>
              <a:rPr lang="es-ES" sz="1400" dirty="0" smtClean="0">
                <a:solidFill>
                  <a:srgbClr val="002060"/>
                </a:solidFill>
                <a:sym typeface="Symbol"/>
              </a:rPr>
              <a:t>omplejo activado</a:t>
            </a:r>
            <a:endParaRPr lang="es-ES" sz="1400" dirty="0">
              <a:solidFill>
                <a:srgbClr val="002060"/>
              </a:solidFill>
            </a:endParaRPr>
          </a:p>
        </p:txBody>
      </p:sp>
      <p:cxnSp>
        <p:nvCxnSpPr>
          <p:cNvPr id="83" name="82 Conector recto"/>
          <p:cNvCxnSpPr/>
          <p:nvPr/>
        </p:nvCxnSpPr>
        <p:spPr>
          <a:xfrm>
            <a:off x="4940300" y="2667000"/>
            <a:ext cx="262890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84" name="83 Conector recto de flecha"/>
          <p:cNvCxnSpPr/>
          <p:nvPr/>
        </p:nvCxnSpPr>
        <p:spPr>
          <a:xfrm flipH="1" flipV="1">
            <a:off x="5668963" y="2689225"/>
            <a:ext cx="7937" cy="1323975"/>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84 Conector recto de flecha"/>
          <p:cNvCxnSpPr/>
          <p:nvPr/>
        </p:nvCxnSpPr>
        <p:spPr>
          <a:xfrm flipV="1">
            <a:off x="6956425" y="3562350"/>
            <a:ext cx="3175" cy="444501"/>
          </a:xfrm>
          <a:prstGeom prst="straightConnector1">
            <a:avLst/>
          </a:prstGeom>
          <a:ln w="190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6" name="85 Grupo"/>
          <p:cNvGrpSpPr/>
          <p:nvPr/>
        </p:nvGrpSpPr>
        <p:grpSpPr>
          <a:xfrm>
            <a:off x="5168900" y="2755900"/>
            <a:ext cx="355600" cy="342900"/>
            <a:chOff x="1485900" y="5448300"/>
            <a:chExt cx="355600" cy="342900"/>
          </a:xfrm>
        </p:grpSpPr>
        <p:sp>
          <p:nvSpPr>
            <p:cNvPr id="87" name="86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87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smtClean="0"/>
                <a:t>1</a:t>
              </a:r>
              <a:endParaRPr lang="es-ES" sz="1400" b="1" dirty="0"/>
            </a:p>
          </p:txBody>
        </p:sp>
      </p:grpSp>
      <p:grpSp>
        <p:nvGrpSpPr>
          <p:cNvPr id="89" name="88 Grupo"/>
          <p:cNvGrpSpPr/>
          <p:nvPr/>
        </p:nvGrpSpPr>
        <p:grpSpPr>
          <a:xfrm>
            <a:off x="6515100" y="3632200"/>
            <a:ext cx="355600" cy="342900"/>
            <a:chOff x="1485900" y="5448300"/>
            <a:chExt cx="355600" cy="342900"/>
          </a:xfrm>
        </p:grpSpPr>
        <p:sp>
          <p:nvSpPr>
            <p:cNvPr id="90" name="89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1" name="90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a:t>2</a:t>
              </a:r>
            </a:p>
          </p:txBody>
        </p:sp>
      </p:grpSp>
      <p:grpSp>
        <p:nvGrpSpPr>
          <p:cNvPr id="92" name="91 Grupo"/>
          <p:cNvGrpSpPr/>
          <p:nvPr/>
        </p:nvGrpSpPr>
        <p:grpSpPr>
          <a:xfrm>
            <a:off x="4978400" y="5372100"/>
            <a:ext cx="355600" cy="342900"/>
            <a:chOff x="1485900" y="5448300"/>
            <a:chExt cx="355600" cy="342900"/>
          </a:xfrm>
        </p:grpSpPr>
        <p:sp>
          <p:nvSpPr>
            <p:cNvPr id="93" name="92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4" name="93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smtClean="0"/>
                <a:t>1</a:t>
              </a:r>
              <a:endParaRPr lang="es-ES" sz="1400" b="1" dirty="0"/>
            </a:p>
          </p:txBody>
        </p:sp>
      </p:grpSp>
      <p:grpSp>
        <p:nvGrpSpPr>
          <p:cNvPr id="95" name="94 Grupo"/>
          <p:cNvGrpSpPr/>
          <p:nvPr/>
        </p:nvGrpSpPr>
        <p:grpSpPr>
          <a:xfrm>
            <a:off x="4978400" y="5829300"/>
            <a:ext cx="355600" cy="342900"/>
            <a:chOff x="1485900" y="5448300"/>
            <a:chExt cx="355600" cy="342900"/>
          </a:xfrm>
        </p:grpSpPr>
        <p:sp>
          <p:nvSpPr>
            <p:cNvPr id="96" name="95 Elipse"/>
            <p:cNvSpPr/>
            <p:nvPr/>
          </p:nvSpPr>
          <p:spPr>
            <a:xfrm>
              <a:off x="1485900" y="5448300"/>
              <a:ext cx="355600" cy="342900"/>
            </a:xfrm>
            <a:prstGeom prst="ellipse">
              <a:avLst/>
            </a:prstGeom>
            <a:solidFill>
              <a:srgbClr val="CCCC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7" name="96 CuadroTexto"/>
            <p:cNvSpPr txBox="1"/>
            <p:nvPr/>
          </p:nvSpPr>
          <p:spPr>
            <a:xfrm>
              <a:off x="1612900" y="5511800"/>
              <a:ext cx="152400" cy="215444"/>
            </a:xfrm>
            <a:prstGeom prst="rect">
              <a:avLst/>
            </a:prstGeom>
            <a:noFill/>
          </p:spPr>
          <p:txBody>
            <a:bodyPr wrap="square" lIns="0" tIns="0" rIns="0" bIns="0" rtlCol="0">
              <a:spAutoFit/>
            </a:bodyPr>
            <a:lstStyle/>
            <a:p>
              <a:r>
                <a:rPr lang="es-ES" sz="1400" b="1" dirty="0"/>
                <a:t>2</a:t>
              </a:r>
            </a:p>
          </p:txBody>
        </p:sp>
      </p:grpSp>
      <p:sp>
        <p:nvSpPr>
          <p:cNvPr id="98" name="97 CuadroTexto"/>
          <p:cNvSpPr txBox="1"/>
          <p:nvPr/>
        </p:nvSpPr>
        <p:spPr>
          <a:xfrm>
            <a:off x="5410200" y="5346700"/>
            <a:ext cx="2959100" cy="369332"/>
          </a:xfrm>
          <a:prstGeom prst="rect">
            <a:avLst/>
          </a:prstGeom>
          <a:noFill/>
        </p:spPr>
        <p:txBody>
          <a:bodyPr wrap="square" rtlCol="0">
            <a:spAutoFit/>
          </a:bodyPr>
          <a:lstStyle/>
          <a:p>
            <a:r>
              <a:rPr lang="es-ES" dirty="0" smtClean="0">
                <a:solidFill>
                  <a:srgbClr val="0070C0"/>
                </a:solidFill>
              </a:rPr>
              <a:t>Energía de activación</a:t>
            </a:r>
            <a:endParaRPr lang="es-ES" dirty="0">
              <a:solidFill>
                <a:srgbClr val="0070C0"/>
              </a:solidFill>
            </a:endParaRPr>
          </a:p>
        </p:txBody>
      </p:sp>
      <p:sp>
        <p:nvSpPr>
          <p:cNvPr id="99" name="98 CuadroTexto"/>
          <p:cNvSpPr txBox="1"/>
          <p:nvPr/>
        </p:nvSpPr>
        <p:spPr>
          <a:xfrm>
            <a:off x="5422900" y="5829300"/>
            <a:ext cx="3136900" cy="369332"/>
          </a:xfrm>
          <a:prstGeom prst="rect">
            <a:avLst/>
          </a:prstGeom>
          <a:noFill/>
        </p:spPr>
        <p:txBody>
          <a:bodyPr wrap="square" rtlCol="0">
            <a:spAutoFit/>
          </a:bodyPr>
          <a:lstStyle/>
          <a:p>
            <a:r>
              <a:rPr lang="es-ES" dirty="0" smtClean="0">
                <a:solidFill>
                  <a:srgbClr val="0070C0"/>
                </a:solidFill>
              </a:rPr>
              <a:t>Absorción global de energía</a:t>
            </a:r>
            <a:endParaRPr lang="es-ES" dirty="0">
              <a:solidFill>
                <a:srgbClr val="0070C0"/>
              </a:solidFill>
            </a:endParaRPr>
          </a:p>
        </p:txBody>
      </p:sp>
      <p:grpSp>
        <p:nvGrpSpPr>
          <p:cNvPr id="100" name="99 Grupo"/>
          <p:cNvGrpSpPr/>
          <p:nvPr/>
        </p:nvGrpSpPr>
        <p:grpSpPr>
          <a:xfrm rot="4628925">
            <a:off x="5099052" y="3422651"/>
            <a:ext cx="666750" cy="476250"/>
            <a:chOff x="5899151" y="3308351"/>
            <a:chExt cx="666750" cy="476250"/>
          </a:xfrm>
        </p:grpSpPr>
        <p:pic>
          <p:nvPicPr>
            <p:cNvPr id="101"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3" name="102 Grupo"/>
          <p:cNvGrpSpPr/>
          <p:nvPr/>
        </p:nvGrpSpPr>
        <p:grpSpPr>
          <a:xfrm rot="3982258">
            <a:off x="4908551" y="3613150"/>
            <a:ext cx="400049" cy="311149"/>
            <a:chOff x="5759451" y="3816351"/>
            <a:chExt cx="400049" cy="311149"/>
          </a:xfrm>
        </p:grpSpPr>
        <p:pic>
          <p:nvPicPr>
            <p:cNvPr id="104"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6" name="105 Grupo"/>
          <p:cNvGrpSpPr/>
          <p:nvPr/>
        </p:nvGrpSpPr>
        <p:grpSpPr>
          <a:xfrm>
            <a:off x="5956301" y="1943101"/>
            <a:ext cx="666750" cy="666750"/>
            <a:chOff x="5410201" y="3441701"/>
            <a:chExt cx="666750" cy="666750"/>
          </a:xfrm>
        </p:grpSpPr>
        <p:grpSp>
          <p:nvGrpSpPr>
            <p:cNvPr id="107" name="106 Grupo"/>
            <p:cNvGrpSpPr/>
            <p:nvPr/>
          </p:nvGrpSpPr>
          <p:grpSpPr>
            <a:xfrm rot="3982258">
              <a:off x="5365751" y="3600451"/>
              <a:ext cx="400049" cy="311149"/>
              <a:chOff x="5759451" y="3816351"/>
              <a:chExt cx="400049" cy="311149"/>
            </a:xfrm>
          </p:grpSpPr>
          <p:pic>
            <p:nvPicPr>
              <p:cNvPr id="111"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759451" y="38163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911851" y="3879851"/>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8" name="107 Grupo"/>
            <p:cNvGrpSpPr/>
            <p:nvPr/>
          </p:nvGrpSpPr>
          <p:grpSpPr>
            <a:xfrm rot="4628925">
              <a:off x="5505451" y="3536951"/>
              <a:ext cx="666750" cy="476250"/>
              <a:chOff x="5899151" y="3308351"/>
              <a:chExt cx="666750" cy="476250"/>
            </a:xfrm>
          </p:grpSpPr>
          <p:pic>
            <p:nvPicPr>
              <p:cNvPr id="109"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9151" y="33083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3151" y="3371851"/>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13" name="112 Grupo"/>
          <p:cNvGrpSpPr/>
          <p:nvPr/>
        </p:nvGrpSpPr>
        <p:grpSpPr>
          <a:xfrm rot="5400000">
            <a:off x="6942005" y="3051885"/>
            <a:ext cx="573689" cy="412750"/>
            <a:chOff x="6180005" y="3813882"/>
            <a:chExt cx="573689" cy="412750"/>
          </a:xfrm>
        </p:grpSpPr>
        <p:pic>
          <p:nvPicPr>
            <p:cNvPr id="114"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16" name="115 Grupo"/>
          <p:cNvGrpSpPr/>
          <p:nvPr/>
        </p:nvGrpSpPr>
        <p:grpSpPr>
          <a:xfrm rot="5400000">
            <a:off x="7335705" y="3026487"/>
            <a:ext cx="573689" cy="412750"/>
            <a:chOff x="6180005" y="3813882"/>
            <a:chExt cx="573689" cy="412750"/>
          </a:xfrm>
        </p:grpSpPr>
        <p:pic>
          <p:nvPicPr>
            <p:cNvPr id="117" name="Picture 3"/>
            <p:cNvPicPr>
              <a:picLocks noChangeAspect="1" noChangeArrowheads="1"/>
            </p:cNvPicPr>
            <p:nvPr/>
          </p:nvPicPr>
          <p:blipFill>
            <a:blip r:embed="rId4" cstate="print">
              <a:clrChange>
                <a:clrFrom>
                  <a:srgbClr val="FFFFFF"/>
                </a:clrFrom>
                <a:clrTo>
                  <a:srgbClr val="FFFFFF">
                    <a:alpha val="0"/>
                  </a:srgbClr>
                </a:clrTo>
              </a:clrChange>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rot="3982258">
              <a:off x="6180005" y="3905238"/>
              <a:ext cx="247649" cy="24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628925">
              <a:off x="6340944" y="3813882"/>
              <a:ext cx="4127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9 CuadroTexto"/>
          <p:cNvSpPr txBox="1"/>
          <p:nvPr/>
        </p:nvSpPr>
        <p:spPr>
          <a:xfrm>
            <a:off x="571500" y="1816100"/>
            <a:ext cx="1333500" cy="369332"/>
          </a:xfrm>
          <a:prstGeom prst="rect">
            <a:avLst/>
          </a:prstGeom>
          <a:solidFill>
            <a:srgbClr val="0070C0"/>
          </a:solidFill>
        </p:spPr>
        <p:txBody>
          <a:bodyPr wrap="square" rtlCol="0">
            <a:spAutoFit/>
          </a:bodyPr>
          <a:lstStyle/>
          <a:p>
            <a:pPr algn="ctr"/>
            <a:r>
              <a:rPr lang="es-ES" dirty="0" smtClean="0">
                <a:solidFill>
                  <a:schemeClr val="bg1"/>
                </a:solidFill>
              </a:rPr>
              <a:t>exotérmica</a:t>
            </a:r>
            <a:endParaRPr lang="es-ES" dirty="0">
              <a:solidFill>
                <a:schemeClr val="bg1"/>
              </a:solidFill>
            </a:endParaRPr>
          </a:p>
        </p:txBody>
      </p:sp>
      <p:sp>
        <p:nvSpPr>
          <p:cNvPr id="119" name="118 CuadroTexto"/>
          <p:cNvSpPr txBox="1"/>
          <p:nvPr/>
        </p:nvSpPr>
        <p:spPr>
          <a:xfrm>
            <a:off x="6858000" y="1752600"/>
            <a:ext cx="1460500" cy="369332"/>
          </a:xfrm>
          <a:prstGeom prst="rect">
            <a:avLst/>
          </a:prstGeom>
          <a:solidFill>
            <a:schemeClr val="accent3">
              <a:lumMod val="75000"/>
            </a:schemeClr>
          </a:solidFill>
        </p:spPr>
        <p:txBody>
          <a:bodyPr wrap="square" rtlCol="0">
            <a:spAutoFit/>
          </a:bodyPr>
          <a:lstStyle/>
          <a:p>
            <a:pPr algn="ctr"/>
            <a:r>
              <a:rPr lang="es-ES" dirty="0" smtClean="0">
                <a:solidFill>
                  <a:schemeClr val="bg1"/>
                </a:solidFill>
              </a:rPr>
              <a:t>endotérmica</a:t>
            </a:r>
            <a:endParaRPr lang="es-ES" dirty="0">
              <a:solidFill>
                <a:schemeClr val="bg1"/>
              </a:solidFill>
            </a:endParaRPr>
          </a:p>
        </p:txBody>
      </p:sp>
      <p:sp>
        <p:nvSpPr>
          <p:cNvPr id="120" name="11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3</a:t>
            </a:r>
            <a:r>
              <a:rPr lang="es-ES" b="1" dirty="0" smtClean="0">
                <a:solidFill>
                  <a:srgbClr val="C00000"/>
                </a:solidFill>
                <a:latin typeface="+mj-lt"/>
              </a:rPr>
              <a:t> Energía de las reacciones químicas</a:t>
            </a:r>
            <a:endParaRPr lang="es-ES" b="1" dirty="0">
              <a:solidFill>
                <a:srgbClr val="C00000"/>
              </a:solidFill>
              <a:latin typeface="+mj-lt"/>
            </a:endParaRPr>
          </a:p>
        </p:txBody>
      </p:sp>
      <p:sp>
        <p:nvSpPr>
          <p:cNvPr id="12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31</a:t>
            </a:fld>
            <a:endParaRPr lang="es-ES" dirty="0">
              <a:solidFill>
                <a:schemeClr val="accent6">
                  <a:lumMod val="50000"/>
                </a:schemeClr>
              </a:solidFill>
              <a:latin typeface="+mj-lt"/>
            </a:endParaRPr>
          </a:p>
        </p:txBody>
      </p:sp>
      <p:sp>
        <p:nvSpPr>
          <p:cNvPr id="122" name="12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1075017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4 Conector recto de flecha"/>
          <p:cNvCxnSpPr/>
          <p:nvPr/>
        </p:nvCxnSpPr>
        <p:spPr>
          <a:xfrm flipV="1">
            <a:off x="2197100" y="1371600"/>
            <a:ext cx="0" cy="267970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6" name="5 Conector recto de flecha"/>
          <p:cNvCxnSpPr/>
          <p:nvPr/>
        </p:nvCxnSpPr>
        <p:spPr>
          <a:xfrm>
            <a:off x="2184400" y="4051300"/>
            <a:ext cx="4013200"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2" name="1 Arco"/>
          <p:cNvSpPr/>
          <p:nvPr/>
        </p:nvSpPr>
        <p:spPr>
          <a:xfrm flipH="1" flipV="1">
            <a:off x="2209800" y="914400"/>
            <a:ext cx="6184900" cy="2946400"/>
          </a:xfrm>
          <a:prstGeom prst="arc">
            <a:avLst>
              <a:gd name="adj1" fmla="val 16231538"/>
              <a:gd name="adj2" fmla="val 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 name="7 Arco"/>
          <p:cNvSpPr/>
          <p:nvPr/>
        </p:nvSpPr>
        <p:spPr>
          <a:xfrm flipH="1">
            <a:off x="2209800" y="2476500"/>
            <a:ext cx="6197600" cy="3124200"/>
          </a:xfrm>
          <a:prstGeom prst="arc">
            <a:avLst>
              <a:gd name="adj1" fmla="val 16231538"/>
              <a:gd name="adj2" fmla="val 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 name="2 CuadroTexto"/>
          <p:cNvSpPr txBox="1"/>
          <p:nvPr/>
        </p:nvSpPr>
        <p:spPr>
          <a:xfrm>
            <a:off x="965200" y="1320800"/>
            <a:ext cx="1155700" cy="276999"/>
          </a:xfrm>
          <a:prstGeom prst="rect">
            <a:avLst/>
          </a:prstGeom>
          <a:noFill/>
        </p:spPr>
        <p:txBody>
          <a:bodyPr wrap="square" rtlCol="0">
            <a:spAutoFit/>
          </a:bodyPr>
          <a:lstStyle/>
          <a:p>
            <a:pPr algn="r"/>
            <a:r>
              <a:rPr lang="es-ES" sz="1200" dirty="0" smtClean="0"/>
              <a:t>concentración</a:t>
            </a:r>
            <a:endParaRPr lang="es-ES" sz="1200" dirty="0"/>
          </a:p>
        </p:txBody>
      </p:sp>
      <p:sp>
        <p:nvSpPr>
          <p:cNvPr id="10" name="9 CuadroTexto"/>
          <p:cNvSpPr txBox="1"/>
          <p:nvPr/>
        </p:nvSpPr>
        <p:spPr>
          <a:xfrm>
            <a:off x="5499100" y="4025901"/>
            <a:ext cx="698500" cy="276999"/>
          </a:xfrm>
          <a:prstGeom prst="rect">
            <a:avLst/>
          </a:prstGeom>
          <a:noFill/>
        </p:spPr>
        <p:txBody>
          <a:bodyPr wrap="square" rtlCol="0">
            <a:spAutoFit/>
          </a:bodyPr>
          <a:lstStyle/>
          <a:p>
            <a:r>
              <a:rPr lang="es-ES" sz="1200" dirty="0" smtClean="0"/>
              <a:t>tiempo</a:t>
            </a:r>
            <a:endParaRPr lang="es-ES" sz="1200" dirty="0"/>
          </a:p>
        </p:txBody>
      </p:sp>
      <p:sp>
        <p:nvSpPr>
          <p:cNvPr id="4" name="3 Rectángulo"/>
          <p:cNvSpPr/>
          <p:nvPr/>
        </p:nvSpPr>
        <p:spPr>
          <a:xfrm>
            <a:off x="4927600" y="2362200"/>
            <a:ext cx="736600" cy="152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Rectángulo"/>
          <p:cNvSpPr/>
          <p:nvPr/>
        </p:nvSpPr>
        <p:spPr>
          <a:xfrm>
            <a:off x="4965700" y="3835400"/>
            <a:ext cx="7366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CuadroTexto"/>
          <p:cNvSpPr txBox="1"/>
          <p:nvPr/>
        </p:nvSpPr>
        <p:spPr>
          <a:xfrm>
            <a:off x="4673600" y="2057400"/>
            <a:ext cx="1155700" cy="307777"/>
          </a:xfrm>
          <a:prstGeom prst="rect">
            <a:avLst/>
          </a:prstGeom>
          <a:noFill/>
        </p:spPr>
        <p:txBody>
          <a:bodyPr wrap="square" rtlCol="0">
            <a:spAutoFit/>
          </a:bodyPr>
          <a:lstStyle/>
          <a:p>
            <a:pPr algn="r"/>
            <a:r>
              <a:rPr lang="es-ES" sz="1400" dirty="0" smtClean="0"/>
              <a:t>productos</a:t>
            </a:r>
            <a:endParaRPr lang="es-ES" sz="1400" dirty="0"/>
          </a:p>
        </p:txBody>
      </p:sp>
      <p:sp>
        <p:nvSpPr>
          <p:cNvPr id="15" name="14 CuadroTexto"/>
          <p:cNvSpPr txBox="1"/>
          <p:nvPr/>
        </p:nvSpPr>
        <p:spPr>
          <a:xfrm>
            <a:off x="4673600" y="3543300"/>
            <a:ext cx="1155700" cy="307777"/>
          </a:xfrm>
          <a:prstGeom prst="rect">
            <a:avLst/>
          </a:prstGeom>
          <a:noFill/>
        </p:spPr>
        <p:txBody>
          <a:bodyPr wrap="square" rtlCol="0">
            <a:spAutoFit/>
          </a:bodyPr>
          <a:lstStyle/>
          <a:p>
            <a:pPr algn="r"/>
            <a:r>
              <a:rPr lang="es-ES" sz="1400" dirty="0" smtClean="0"/>
              <a:t>reactivos</a:t>
            </a:r>
            <a:endParaRPr lang="es-ES" sz="1400" dirty="0"/>
          </a:p>
        </p:txBody>
      </p:sp>
      <p:cxnSp>
        <p:nvCxnSpPr>
          <p:cNvPr id="16" name="15 Conector recto"/>
          <p:cNvCxnSpPr/>
          <p:nvPr/>
        </p:nvCxnSpPr>
        <p:spPr>
          <a:xfrm>
            <a:off x="4152900" y="2578100"/>
            <a:ext cx="0" cy="14859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4051300" y="4000501"/>
            <a:ext cx="228600" cy="276999"/>
          </a:xfrm>
          <a:prstGeom prst="rect">
            <a:avLst/>
          </a:prstGeom>
          <a:noFill/>
        </p:spPr>
        <p:txBody>
          <a:bodyPr wrap="square" rtlCol="0">
            <a:spAutoFit/>
          </a:bodyPr>
          <a:lstStyle/>
          <a:p>
            <a:r>
              <a:rPr lang="es-ES" sz="1200" dirty="0" smtClean="0"/>
              <a:t>t</a:t>
            </a:r>
            <a:endParaRPr lang="es-ES" sz="1200" dirty="0"/>
          </a:p>
        </p:txBody>
      </p:sp>
      <mc:AlternateContent xmlns:mc="http://schemas.openxmlformats.org/markup-compatibility/2006" xmlns:a14="http://schemas.microsoft.com/office/drawing/2010/main">
        <mc:Choice Requires="a14">
          <p:sp>
            <p:nvSpPr>
              <p:cNvPr id="17" name="16 CuadroTexto"/>
              <p:cNvSpPr txBox="1"/>
              <p:nvPr/>
            </p:nvSpPr>
            <p:spPr>
              <a:xfrm>
                <a:off x="3721100" y="2057400"/>
                <a:ext cx="850900" cy="49705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ES" sz="1400" i="1" smtClean="0">
                              <a:latin typeface="Cambria Math" panose="02040503050406030204" pitchFamily="18" charset="0"/>
                            </a:rPr>
                          </m:ctrlPr>
                        </m:fPr>
                        <m:num>
                          <m:r>
                            <m:rPr>
                              <m:sty m:val="p"/>
                            </m:rPr>
                            <a:rPr lang="el-GR" sz="1400" i="0" smtClean="0">
                              <a:latin typeface="Cambria Math"/>
                            </a:rPr>
                            <m:t>Δ</m:t>
                          </m:r>
                          <m:sSub>
                            <m:sSubPr>
                              <m:ctrlPr>
                                <a:rPr lang="el-GR" sz="1400" i="1" smtClean="0">
                                  <a:latin typeface="Cambria Math" panose="02040503050406030204" pitchFamily="18" charset="0"/>
                                </a:rPr>
                              </m:ctrlPr>
                            </m:sSubPr>
                            <m:e>
                              <m:r>
                                <a:rPr lang="es-ES" sz="1400" b="0" i="1" smtClean="0">
                                  <a:latin typeface="Cambria Math"/>
                                </a:rPr>
                                <m:t>𝑐</m:t>
                              </m:r>
                            </m:e>
                            <m:sub>
                              <m:r>
                                <a:rPr lang="es-ES" sz="1400" b="0" i="1" smtClean="0">
                                  <a:latin typeface="Cambria Math"/>
                                </a:rPr>
                                <m:t>𝐵</m:t>
                              </m:r>
                            </m:sub>
                          </m:sSub>
                        </m:num>
                        <m:den>
                          <m:r>
                            <m:rPr>
                              <m:sty m:val="p"/>
                            </m:rPr>
                            <a:rPr lang="el-GR" sz="1400" i="0" smtClean="0">
                              <a:latin typeface="Cambria Math"/>
                            </a:rPr>
                            <m:t>Δ</m:t>
                          </m:r>
                          <m:r>
                            <a:rPr lang="es-ES" sz="1400" b="0" i="1" smtClean="0">
                              <a:latin typeface="Cambria Math"/>
                            </a:rPr>
                            <m:t>𝑡</m:t>
                          </m:r>
                        </m:den>
                      </m:f>
                    </m:oMath>
                  </m:oMathPara>
                </a14:m>
                <a:endParaRPr lang="es-ES" sz="1400" dirty="0"/>
              </a:p>
            </p:txBody>
          </p:sp>
        </mc:Choice>
        <mc:Fallback xmlns="">
          <p:sp>
            <p:nvSpPr>
              <p:cNvPr id="17" name="16 CuadroTexto"/>
              <p:cNvSpPr txBox="1">
                <a:spLocks noRot="1" noChangeAspect="1" noMove="1" noResize="1" noEditPoints="1" noAdjustHandles="1" noChangeArrowheads="1" noChangeShapeType="1" noTextEdit="1"/>
              </p:cNvSpPr>
              <p:nvPr/>
            </p:nvSpPr>
            <p:spPr>
              <a:xfrm>
                <a:off x="3721100" y="2057400"/>
                <a:ext cx="850900" cy="497059"/>
              </a:xfrm>
              <a:prstGeom prst="rect">
                <a:avLst/>
              </a:prstGeom>
              <a:blipFill rotWithShape="1">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19 CuadroTexto"/>
              <p:cNvSpPr txBox="1"/>
              <p:nvPr/>
            </p:nvSpPr>
            <p:spPr>
              <a:xfrm>
                <a:off x="3949700" y="3238500"/>
                <a:ext cx="850900" cy="49705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ES" sz="1400" i="1" smtClean="0">
                              <a:latin typeface="Cambria Math" panose="02040503050406030204" pitchFamily="18" charset="0"/>
                            </a:rPr>
                          </m:ctrlPr>
                        </m:fPr>
                        <m:num>
                          <m:r>
                            <m:rPr>
                              <m:sty m:val="p"/>
                            </m:rPr>
                            <a:rPr lang="el-GR" sz="1400" i="0" smtClean="0">
                              <a:latin typeface="Cambria Math"/>
                            </a:rPr>
                            <m:t>Δ</m:t>
                          </m:r>
                          <m:sSub>
                            <m:sSubPr>
                              <m:ctrlPr>
                                <a:rPr lang="el-GR" sz="1400" i="1" smtClean="0">
                                  <a:latin typeface="Cambria Math" panose="02040503050406030204" pitchFamily="18" charset="0"/>
                                </a:rPr>
                              </m:ctrlPr>
                            </m:sSubPr>
                            <m:e>
                              <m:r>
                                <a:rPr lang="es-ES" sz="1400" b="0" i="1" smtClean="0">
                                  <a:latin typeface="Cambria Math"/>
                                </a:rPr>
                                <m:t>𝑐</m:t>
                              </m:r>
                            </m:e>
                            <m:sub>
                              <m:r>
                                <a:rPr lang="es-ES" sz="1400" b="0" i="1" smtClean="0">
                                  <a:latin typeface="Cambria Math"/>
                                </a:rPr>
                                <m:t>𝐴</m:t>
                              </m:r>
                            </m:sub>
                          </m:sSub>
                        </m:num>
                        <m:den>
                          <m:r>
                            <m:rPr>
                              <m:sty m:val="p"/>
                            </m:rPr>
                            <a:rPr lang="el-GR" sz="1400" i="0" smtClean="0">
                              <a:latin typeface="Cambria Math"/>
                            </a:rPr>
                            <m:t>Δ</m:t>
                          </m:r>
                          <m:r>
                            <a:rPr lang="es-ES" sz="1400" b="0" i="1" smtClean="0">
                              <a:latin typeface="Cambria Math"/>
                            </a:rPr>
                            <m:t>𝑡</m:t>
                          </m:r>
                        </m:den>
                      </m:f>
                    </m:oMath>
                  </m:oMathPara>
                </a14:m>
                <a:endParaRPr lang="es-ES" sz="1400" dirty="0"/>
              </a:p>
            </p:txBody>
          </p:sp>
        </mc:Choice>
        <mc:Fallback xmlns="">
          <p:sp>
            <p:nvSpPr>
              <p:cNvPr id="20" name="19 CuadroTexto"/>
              <p:cNvSpPr txBox="1">
                <a:spLocks noRot="1" noChangeAspect="1" noMove="1" noResize="1" noEditPoints="1" noAdjustHandles="1" noChangeArrowheads="1" noChangeShapeType="1" noTextEdit="1"/>
              </p:cNvSpPr>
              <p:nvPr/>
            </p:nvSpPr>
            <p:spPr>
              <a:xfrm>
                <a:off x="3949700" y="3238500"/>
                <a:ext cx="850900" cy="497059"/>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20 CuadroTexto"/>
              <p:cNvSpPr txBox="1"/>
              <p:nvPr/>
            </p:nvSpPr>
            <p:spPr>
              <a:xfrm>
                <a:off x="3581400" y="1155700"/>
                <a:ext cx="1955600" cy="369332"/>
              </a:xfrm>
              <a:prstGeom prst="rect">
                <a:avLst/>
              </a:prstGeom>
              <a:solidFill>
                <a:srgbClr val="FFFF99"/>
              </a:solidFill>
              <a:effectLst>
                <a:outerShdw blurRad="50800" dist="38100" dir="18900000" algn="bl" rotWithShape="0">
                  <a:prstClr val="black">
                    <a:alpha val="40000"/>
                  </a:prstClr>
                </a:outerShdw>
              </a:effectLst>
            </p:spPr>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𝑅𝑒𝑎𝑐𝑐𝑖</m:t>
                      </m:r>
                      <m:r>
                        <a:rPr lang="es-ES" b="0" i="1" smtClean="0">
                          <a:latin typeface="Cambria Math"/>
                        </a:rPr>
                        <m:t>ó</m:t>
                      </m:r>
                      <m:r>
                        <a:rPr lang="es-ES" b="0" i="1" smtClean="0">
                          <a:latin typeface="Cambria Math"/>
                        </a:rPr>
                        <m:t>𝑛</m:t>
                      </m:r>
                      <m:r>
                        <a:rPr lang="es-ES" b="0" i="1" smtClean="0">
                          <a:latin typeface="Cambria Math"/>
                        </a:rPr>
                        <m:t>: </m:t>
                      </m:r>
                      <m:r>
                        <a:rPr lang="es-ES" b="0" i="1" smtClean="0">
                          <a:latin typeface="Cambria Math"/>
                        </a:rPr>
                        <m:t>𝐴</m:t>
                      </m:r>
                      <m:r>
                        <a:rPr lang="es-ES" b="0" i="1" smtClean="0">
                          <a:latin typeface="Cambria Math"/>
                          <a:ea typeface="Cambria Math"/>
                        </a:rPr>
                        <m:t>→</m:t>
                      </m:r>
                      <m:r>
                        <a:rPr lang="es-ES" b="0" i="1" smtClean="0">
                          <a:latin typeface="Cambria Math"/>
                          <a:ea typeface="Cambria Math"/>
                        </a:rPr>
                        <m:t>𝐵</m:t>
                      </m:r>
                    </m:oMath>
                  </m:oMathPara>
                </a14:m>
                <a:endParaRPr lang="es-ES" dirty="0"/>
              </a:p>
            </p:txBody>
          </p:sp>
        </mc:Choice>
        <mc:Fallback xmlns="">
          <p:sp>
            <p:nvSpPr>
              <p:cNvPr id="21" name="20 CuadroTexto"/>
              <p:cNvSpPr txBox="1">
                <a:spLocks noRot="1" noChangeAspect="1" noMove="1" noResize="1" noEditPoints="1" noAdjustHandles="1" noChangeArrowheads="1" noChangeShapeType="1" noTextEdit="1"/>
              </p:cNvSpPr>
              <p:nvPr/>
            </p:nvSpPr>
            <p:spPr>
              <a:xfrm>
                <a:off x="3581400" y="1155700"/>
                <a:ext cx="1955600" cy="369332"/>
              </a:xfrm>
              <a:prstGeom prst="rect">
                <a:avLst/>
              </a:prstGeom>
              <a:blipFill rotWithShape="1">
                <a:blip r:embed="rId5"/>
                <a:stretch>
                  <a:fillRect/>
                </a:stretch>
              </a:blipFill>
              <a:effectLst>
                <a:outerShdw blurRad="50800" dist="38100" dir="18900000" algn="bl" rotWithShape="0">
                  <a:prstClr val="black">
                    <a:alpha val="40000"/>
                  </a:prstClr>
                </a:outerShdw>
              </a:effectLst>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21 CuadroTexto"/>
              <p:cNvSpPr txBox="1"/>
              <p:nvPr/>
            </p:nvSpPr>
            <p:spPr>
              <a:xfrm>
                <a:off x="2870200" y="4495800"/>
                <a:ext cx="1003300"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f>
                        <m:fPr>
                          <m:ctrlPr>
                            <a:rPr lang="es-ES" i="1" smtClean="0">
                              <a:latin typeface="Cambria Math" panose="02040503050406030204" pitchFamily="18" charset="0"/>
                            </a:rPr>
                          </m:ctrlPr>
                        </m:fPr>
                        <m:num>
                          <m:r>
                            <m:rPr>
                              <m:sty m:val="p"/>
                            </m:rPr>
                            <a:rPr lang="el-GR" i="0" smtClean="0">
                              <a:latin typeface="Cambria Math"/>
                            </a:rPr>
                            <m:t>Δ</m:t>
                          </m:r>
                          <m:sSub>
                            <m:sSubPr>
                              <m:ctrlPr>
                                <a:rPr lang="el-GR" i="1" smtClean="0">
                                  <a:latin typeface="Cambria Math" panose="02040503050406030204" pitchFamily="18" charset="0"/>
                                </a:rPr>
                              </m:ctrlPr>
                            </m:sSubPr>
                            <m:e>
                              <m:r>
                                <a:rPr lang="es-ES" b="0" i="1" smtClean="0">
                                  <a:latin typeface="Cambria Math"/>
                                </a:rPr>
                                <m:t>𝑐</m:t>
                              </m:r>
                            </m:e>
                            <m:sub>
                              <m:r>
                                <a:rPr lang="es-ES" b="0" i="1" smtClean="0">
                                  <a:latin typeface="Cambria Math"/>
                                </a:rPr>
                                <m:t>𝐵</m:t>
                              </m:r>
                            </m:sub>
                          </m:sSub>
                        </m:num>
                        <m:den>
                          <m:r>
                            <m:rPr>
                              <m:sty m:val="p"/>
                            </m:rPr>
                            <a:rPr lang="el-GR" i="0" smtClean="0">
                              <a:latin typeface="Cambria Math"/>
                            </a:rPr>
                            <m:t>Δ</m:t>
                          </m:r>
                          <m:r>
                            <a:rPr lang="es-ES" b="0" i="1" smtClean="0">
                              <a:latin typeface="Cambria Math"/>
                            </a:rPr>
                            <m:t>𝑡</m:t>
                          </m:r>
                        </m:den>
                      </m:f>
                    </m:oMath>
                  </m:oMathPara>
                </a14:m>
                <a:endParaRPr lang="es-ES" dirty="0"/>
              </a:p>
            </p:txBody>
          </p:sp>
        </mc:Choice>
        <mc:Fallback xmlns="">
          <p:sp>
            <p:nvSpPr>
              <p:cNvPr id="22" name="21 CuadroTexto"/>
              <p:cNvSpPr txBox="1">
                <a:spLocks noRot="1" noChangeAspect="1" noMove="1" noResize="1" noEditPoints="1" noAdjustHandles="1" noChangeArrowheads="1" noChangeShapeType="1" noTextEdit="1"/>
              </p:cNvSpPr>
              <p:nvPr/>
            </p:nvSpPr>
            <p:spPr>
              <a:xfrm>
                <a:off x="2870200" y="4495800"/>
                <a:ext cx="1003300" cy="612732"/>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22 CuadroTexto"/>
              <p:cNvSpPr txBox="1"/>
              <p:nvPr/>
            </p:nvSpPr>
            <p:spPr>
              <a:xfrm>
                <a:off x="4457700" y="4457700"/>
                <a:ext cx="1308100"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𝑣</m:t>
                      </m:r>
                      <m:r>
                        <a:rPr lang="es-ES" b="0" i="1" smtClean="0">
                          <a:latin typeface="Cambria Math"/>
                        </a:rPr>
                        <m:t>=−</m:t>
                      </m:r>
                      <m:f>
                        <m:fPr>
                          <m:ctrlPr>
                            <a:rPr lang="es-ES" i="1" smtClean="0">
                              <a:latin typeface="Cambria Math" panose="02040503050406030204" pitchFamily="18" charset="0"/>
                            </a:rPr>
                          </m:ctrlPr>
                        </m:fPr>
                        <m:num>
                          <m:r>
                            <m:rPr>
                              <m:sty m:val="p"/>
                            </m:rPr>
                            <a:rPr lang="el-GR" i="0" smtClean="0">
                              <a:latin typeface="Cambria Math"/>
                            </a:rPr>
                            <m:t>Δ</m:t>
                          </m:r>
                          <m:sSub>
                            <m:sSubPr>
                              <m:ctrlPr>
                                <a:rPr lang="el-GR" i="1" smtClean="0">
                                  <a:latin typeface="Cambria Math" panose="02040503050406030204" pitchFamily="18" charset="0"/>
                                </a:rPr>
                              </m:ctrlPr>
                            </m:sSubPr>
                            <m:e>
                              <m:r>
                                <a:rPr lang="es-ES" b="0" i="1" smtClean="0">
                                  <a:latin typeface="Cambria Math"/>
                                </a:rPr>
                                <m:t>𝑐</m:t>
                              </m:r>
                            </m:e>
                            <m:sub>
                              <m:r>
                                <a:rPr lang="es-ES" b="0" i="1" smtClean="0">
                                  <a:latin typeface="Cambria Math"/>
                                </a:rPr>
                                <m:t>𝐴</m:t>
                              </m:r>
                            </m:sub>
                          </m:sSub>
                        </m:num>
                        <m:den>
                          <m:r>
                            <m:rPr>
                              <m:sty m:val="p"/>
                            </m:rPr>
                            <a:rPr lang="el-GR" i="0" smtClean="0">
                              <a:latin typeface="Cambria Math"/>
                            </a:rPr>
                            <m:t>Δ</m:t>
                          </m:r>
                          <m:r>
                            <a:rPr lang="es-ES" b="0" i="1" smtClean="0">
                              <a:latin typeface="Cambria Math"/>
                            </a:rPr>
                            <m:t>𝑡</m:t>
                          </m:r>
                        </m:den>
                      </m:f>
                    </m:oMath>
                  </m:oMathPara>
                </a14:m>
                <a:endParaRPr lang="es-ES" dirty="0"/>
              </a:p>
            </p:txBody>
          </p:sp>
        </mc:Choice>
        <mc:Fallback xmlns="">
          <p:sp>
            <p:nvSpPr>
              <p:cNvPr id="23" name="22 CuadroTexto"/>
              <p:cNvSpPr txBox="1">
                <a:spLocks noRot="1" noChangeAspect="1" noMove="1" noResize="1" noEditPoints="1" noAdjustHandles="1" noChangeArrowheads="1" noChangeShapeType="1" noTextEdit="1"/>
              </p:cNvSpPr>
              <p:nvPr/>
            </p:nvSpPr>
            <p:spPr>
              <a:xfrm>
                <a:off x="4457700" y="4457700"/>
                <a:ext cx="1308100" cy="612732"/>
              </a:xfrm>
              <a:prstGeom prst="rect">
                <a:avLst/>
              </a:prstGeom>
              <a:blipFill rotWithShape="1">
                <a:blip r:embed="rId7"/>
                <a:stretch>
                  <a:fillRect/>
                </a:stretch>
              </a:blipFill>
            </p:spPr>
            <p:txBody>
              <a:bodyPr/>
              <a:lstStyle/>
              <a:p>
                <a:r>
                  <a:rPr lang="es-ES">
                    <a:noFill/>
                  </a:rPr>
                  <a:t> </a:t>
                </a:r>
              </a:p>
            </p:txBody>
          </p:sp>
        </mc:Fallback>
      </mc:AlternateContent>
      <p:sp>
        <p:nvSpPr>
          <p:cNvPr id="25" name="24 CuadroTexto"/>
          <p:cNvSpPr txBox="1"/>
          <p:nvPr/>
        </p:nvSpPr>
        <p:spPr>
          <a:xfrm>
            <a:off x="457200" y="5334000"/>
            <a:ext cx="81788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La </a:t>
            </a:r>
            <a:r>
              <a:rPr lang="es-ES" b="1" dirty="0" smtClean="0">
                <a:solidFill>
                  <a:srgbClr val="C00000"/>
                </a:solidFill>
                <a:effectLst>
                  <a:outerShdw blurRad="38100" dist="38100" dir="2700000" algn="tl">
                    <a:srgbClr val="000000">
                      <a:alpha val="43137"/>
                    </a:srgbClr>
                  </a:outerShdw>
                </a:effectLst>
                <a:sym typeface="Wingdings"/>
              </a:rPr>
              <a:t>velocidad de una reacción </a:t>
            </a:r>
            <a:r>
              <a:rPr lang="es-ES" dirty="0" smtClean="0">
                <a:sym typeface="Wingdings"/>
              </a:rPr>
              <a:t>es la variación de la concentración de los reactivos o de los productos en el tiempo. Se mide en mol/</a:t>
            </a:r>
            <a:r>
              <a:rPr lang="es-ES" dirty="0" err="1" smtClean="0">
                <a:sym typeface="Wingdings"/>
              </a:rPr>
              <a:t>L·s</a:t>
            </a:r>
            <a:r>
              <a:rPr lang="es-ES" dirty="0" smtClean="0">
                <a:sym typeface="Wingdings"/>
              </a:rPr>
              <a:t>.</a:t>
            </a:r>
            <a:endParaRPr lang="es-ES" dirty="0"/>
          </a:p>
        </p:txBody>
      </p:sp>
      <p:sp>
        <p:nvSpPr>
          <p:cNvPr id="24" name="23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Velocidad de reacción</a:t>
            </a:r>
            <a:endParaRPr lang="es-ES" b="1" dirty="0">
              <a:solidFill>
                <a:srgbClr val="C00000"/>
              </a:solidFill>
              <a:latin typeface="+mj-lt"/>
            </a:endParaRPr>
          </a:p>
        </p:txBody>
      </p:sp>
      <p:sp>
        <p:nvSpPr>
          <p:cNvPr id="26"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32</a:t>
            </a:fld>
            <a:endParaRPr lang="es-ES" dirty="0">
              <a:solidFill>
                <a:schemeClr val="accent6">
                  <a:lumMod val="50000"/>
                </a:schemeClr>
              </a:solidFill>
              <a:latin typeface="+mj-lt"/>
            </a:endParaRPr>
          </a:p>
        </p:txBody>
      </p:sp>
      <p:sp>
        <p:nvSpPr>
          <p:cNvPr id="27" name="26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5474472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355600" y="889000"/>
            <a:ext cx="61722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Factores que influyen en la velocidad de reacción</a:t>
            </a:r>
            <a:endParaRPr lang="es-ES" b="1" dirty="0">
              <a:solidFill>
                <a:srgbClr val="00B050"/>
              </a:solidFill>
            </a:endParaRPr>
          </a:p>
        </p:txBody>
      </p:sp>
      <p:sp>
        <p:nvSpPr>
          <p:cNvPr id="11" name="10 CuadroTexto"/>
          <p:cNvSpPr txBox="1"/>
          <p:nvPr/>
        </p:nvSpPr>
        <p:spPr>
          <a:xfrm>
            <a:off x="381000" y="1358900"/>
            <a:ext cx="3492500" cy="369332"/>
          </a:xfrm>
          <a:prstGeom prst="rect">
            <a:avLst/>
          </a:prstGeom>
          <a:noFill/>
        </p:spPr>
        <p:txBody>
          <a:bodyPr wrap="square" rtlCol="0">
            <a:spAutoFit/>
          </a:bodyPr>
          <a:lstStyle/>
          <a:p>
            <a:r>
              <a:rPr lang="es-ES" b="1" dirty="0" smtClean="0">
                <a:solidFill>
                  <a:srgbClr val="C00000"/>
                </a:solidFill>
              </a:rPr>
              <a:t>Naturaleza de los reactivos</a:t>
            </a:r>
            <a:endParaRPr lang="es-ES" b="1" dirty="0">
              <a:solidFill>
                <a:srgbClr val="C00000"/>
              </a:solidFill>
            </a:endParaRPr>
          </a:p>
        </p:txBody>
      </p:sp>
      <p:sp>
        <p:nvSpPr>
          <p:cNvPr id="24" name="23 CuadroTexto"/>
          <p:cNvSpPr txBox="1"/>
          <p:nvPr/>
        </p:nvSpPr>
        <p:spPr>
          <a:xfrm>
            <a:off x="393700" y="1816100"/>
            <a:ext cx="7416800" cy="369332"/>
          </a:xfrm>
          <a:prstGeom prst="rect">
            <a:avLst/>
          </a:prstGeom>
          <a:noFill/>
        </p:spPr>
        <p:txBody>
          <a:bodyPr wrap="square" rtlCol="0">
            <a:spAutoFit/>
          </a:bodyPr>
          <a:lstStyle/>
          <a:p>
            <a:pPr marL="355600" indent="-355600"/>
            <a:r>
              <a:rPr lang="es-ES" dirty="0" smtClean="0">
                <a:sym typeface="Wingdings"/>
              </a:rPr>
              <a:t>	En general, las </a:t>
            </a:r>
            <a:r>
              <a:rPr lang="es-ES" b="1" dirty="0" smtClean="0">
                <a:effectLst>
                  <a:outerShdw blurRad="38100" dist="38100" dir="2700000" algn="tl">
                    <a:srgbClr val="000000">
                      <a:alpha val="43137"/>
                    </a:srgbClr>
                  </a:outerShdw>
                </a:effectLst>
                <a:sym typeface="Wingdings"/>
              </a:rPr>
              <a:t>reacciones iónicas </a:t>
            </a:r>
            <a:r>
              <a:rPr lang="es-ES" dirty="0" smtClean="0">
                <a:sym typeface="Wingdings"/>
              </a:rPr>
              <a:t>son muy rápidas:</a:t>
            </a:r>
            <a:endParaRPr lang="es-ES" dirty="0"/>
          </a:p>
        </p:txBody>
      </p:sp>
      <mc:AlternateContent xmlns:mc="http://schemas.openxmlformats.org/markup-compatibility/2006" xmlns:a14="http://schemas.microsoft.com/office/drawing/2010/main">
        <mc:Choice Requires="a14">
          <p:sp>
            <p:nvSpPr>
              <p:cNvPr id="26" name="25 CuadroTexto"/>
              <p:cNvSpPr txBox="1"/>
              <p:nvPr/>
            </p:nvSpPr>
            <p:spPr>
              <a:xfrm>
                <a:off x="1409700" y="2324100"/>
                <a:ext cx="6172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s-ES" i="1" smtClean="0">
                              <a:latin typeface="Cambria Math" panose="02040503050406030204" pitchFamily="18" charset="0"/>
                            </a:rPr>
                          </m:ctrlPr>
                        </m:sSupPr>
                        <m:e>
                          <m:r>
                            <a:rPr lang="es-ES" b="0" i="1" smtClean="0">
                              <a:latin typeface="Cambria Math"/>
                            </a:rPr>
                            <m:t>𝐾</m:t>
                          </m:r>
                        </m:e>
                        <m:sup>
                          <m:r>
                            <a:rPr lang="es-ES" b="0" i="1" smtClean="0">
                              <a:latin typeface="Cambria Math"/>
                            </a:rPr>
                            <m:t>+</m:t>
                          </m:r>
                        </m:sup>
                      </m:sSup>
                      <m:sSup>
                        <m:sSupPr>
                          <m:ctrlPr>
                            <a:rPr lang="es-ES" i="1" smtClean="0">
                              <a:latin typeface="Cambria Math" panose="02040503050406030204" pitchFamily="18" charset="0"/>
                            </a:rPr>
                          </m:ctrlPr>
                        </m:sSupPr>
                        <m:e>
                          <m:r>
                            <a:rPr lang="es-ES" b="0" i="1" smtClean="0">
                              <a:latin typeface="Cambria Math"/>
                            </a:rPr>
                            <m:t>𝐶𝑙</m:t>
                          </m:r>
                        </m:e>
                        <m:sup>
                          <m:r>
                            <a:rPr lang="es-ES" b="0" i="1" smtClean="0">
                              <a:latin typeface="Cambria Math"/>
                            </a:rPr>
                            <m:t>−</m:t>
                          </m:r>
                        </m:sup>
                      </m:sSup>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𝑎𝑞</m:t>
                          </m:r>
                        </m:e>
                      </m:d>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𝐴𝑔</m:t>
                          </m:r>
                        </m:e>
                        <m:sup>
                          <m:r>
                            <a:rPr lang="es-ES" b="0" i="1" smtClean="0">
                              <a:latin typeface="Cambria Math"/>
                            </a:rPr>
                            <m:t>+</m:t>
                          </m:r>
                        </m:sup>
                      </m:sSup>
                      <m:r>
                        <a:rPr lang="es-ES" b="0" i="1" smtClean="0">
                          <a:latin typeface="Cambria Math"/>
                        </a:rPr>
                        <m:t>𝑁</m:t>
                      </m:r>
                      <m:sSup>
                        <m:sSupPr>
                          <m:ctrlPr>
                            <a:rPr lang="es-ES" b="0" i="1" smtClean="0">
                              <a:latin typeface="Cambria Math" panose="02040503050406030204" pitchFamily="18" charset="0"/>
                            </a:rPr>
                          </m:ctrlPr>
                        </m:sSupPr>
                        <m:e>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3</m:t>
                              </m:r>
                            </m:sub>
                          </m:sSub>
                        </m:e>
                        <m:sup>
                          <m:r>
                            <a:rPr lang="es-ES" b="0" i="1" smtClean="0">
                              <a:latin typeface="Cambria Math"/>
                            </a:rPr>
                            <m:t>−</m:t>
                          </m:r>
                        </m:sup>
                      </m:sSup>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𝑎𝑞</m:t>
                          </m:r>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𝐴𝑔</m:t>
                          </m:r>
                        </m:e>
                        <m:sup>
                          <m:r>
                            <a:rPr lang="es-ES" b="0" i="1" smtClean="0">
                              <a:latin typeface="Cambria Math"/>
                              <a:ea typeface="Cambria Math"/>
                            </a:rPr>
                            <m:t>+</m:t>
                          </m:r>
                        </m:sup>
                      </m:sSup>
                      <m:sSup>
                        <m:sSupPr>
                          <m:ctrlPr>
                            <a:rPr lang="es-ES" b="0" i="1" smtClean="0">
                              <a:latin typeface="Cambria Math" panose="02040503050406030204" pitchFamily="18" charset="0"/>
                              <a:ea typeface="Cambria Math"/>
                            </a:rPr>
                          </m:ctrlPr>
                        </m:sSupPr>
                        <m:e>
                          <m:r>
                            <a:rPr lang="es-ES" b="0" i="1" smtClean="0">
                              <a:latin typeface="Cambria Math"/>
                              <a:ea typeface="Cambria Math"/>
                            </a:rPr>
                            <m:t>𝐶𝑙</m:t>
                          </m:r>
                        </m:e>
                        <m:sup>
                          <m:r>
                            <a:rPr lang="es-ES" b="0" i="1" smtClean="0">
                              <a:latin typeface="Cambria Math"/>
                              <a:ea typeface="Cambria Math"/>
                            </a:rPr>
                            <m:t>−</m:t>
                          </m:r>
                        </m:sup>
                      </m:sSup>
                      <m:d>
                        <m:dPr>
                          <m:ctrlPr>
                            <a:rPr lang="es-ES" b="0" i="1" smtClean="0">
                              <a:latin typeface="Cambria Math" panose="02040503050406030204" pitchFamily="18" charset="0"/>
                              <a:ea typeface="Cambria Math"/>
                            </a:rPr>
                          </m:ctrlPr>
                        </m:dPr>
                        <m:e>
                          <m:r>
                            <a:rPr lang="es-ES" b="0" i="1" smtClean="0">
                              <a:latin typeface="Cambria Math"/>
                              <a:ea typeface="Cambria Math"/>
                            </a:rPr>
                            <m:t>𝑠</m:t>
                          </m:r>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𝐾</m:t>
                          </m:r>
                        </m:e>
                        <m:sup>
                          <m:r>
                            <a:rPr lang="es-ES" b="0" i="1" smtClean="0">
                              <a:latin typeface="Cambria Math"/>
                              <a:ea typeface="Cambria Math"/>
                            </a:rPr>
                            <m:t>+</m:t>
                          </m:r>
                        </m:sup>
                      </m:sSup>
                      <m:r>
                        <a:rPr lang="es-ES" b="0" i="1" smtClean="0">
                          <a:latin typeface="Cambria Math"/>
                          <a:ea typeface="Cambria Math"/>
                        </a:rPr>
                        <m:t>𝑁</m:t>
                      </m:r>
                      <m:sSup>
                        <m:sSupPr>
                          <m:ctrlPr>
                            <a:rPr lang="es-ES" b="0" i="1" smtClean="0">
                              <a:latin typeface="Cambria Math" panose="02040503050406030204" pitchFamily="18" charset="0"/>
                              <a:ea typeface="Cambria Math"/>
                            </a:rPr>
                          </m:ctrlPr>
                        </m:sSupPr>
                        <m:e>
                          <m:sSub>
                            <m:sSubPr>
                              <m:ctrlPr>
                                <a:rPr lang="es-ES" b="0" i="1" smtClean="0">
                                  <a:latin typeface="Cambria Math" panose="02040503050406030204" pitchFamily="18" charset="0"/>
                                  <a:ea typeface="Cambria Math"/>
                                </a:rPr>
                              </m:ctrlPr>
                            </m:sSubPr>
                            <m:e>
                              <m:r>
                                <a:rPr lang="es-ES" b="0" i="1" smtClean="0">
                                  <a:latin typeface="Cambria Math"/>
                                  <a:ea typeface="Cambria Math"/>
                                </a:rPr>
                                <m:t>𝑂</m:t>
                              </m:r>
                            </m:e>
                            <m:sub>
                              <m:r>
                                <a:rPr lang="es-ES" b="0" i="1" smtClean="0">
                                  <a:latin typeface="Cambria Math"/>
                                  <a:ea typeface="Cambria Math"/>
                                </a:rPr>
                                <m:t>3</m:t>
                              </m:r>
                            </m:sub>
                          </m:sSub>
                        </m:e>
                        <m:sup>
                          <m:r>
                            <a:rPr lang="es-ES" b="0" i="1" smtClean="0">
                              <a:latin typeface="Cambria Math"/>
                              <a:ea typeface="Cambria Math"/>
                            </a:rPr>
                            <m:t>−</m:t>
                          </m:r>
                        </m:sup>
                      </m:sSup>
                      <m:r>
                        <a:rPr lang="es-ES" b="0" i="1" smtClean="0">
                          <a:latin typeface="Cambria Math"/>
                          <a:ea typeface="Cambria Math"/>
                        </a:rPr>
                        <m:t> (</m:t>
                      </m:r>
                      <m:r>
                        <a:rPr lang="es-ES" b="0" i="1" smtClean="0">
                          <a:latin typeface="Cambria Math"/>
                          <a:ea typeface="Cambria Math"/>
                        </a:rPr>
                        <m:t>𝑎𝑞</m:t>
                      </m:r>
                      <m:r>
                        <a:rPr lang="es-ES" b="0" i="1" smtClean="0">
                          <a:latin typeface="Cambria Math"/>
                          <a:ea typeface="Cambria Math"/>
                        </a:rPr>
                        <m:t>)</m:t>
                      </m:r>
                    </m:oMath>
                  </m:oMathPara>
                </a14:m>
                <a:endParaRPr lang="es-ES" dirty="0"/>
              </a:p>
            </p:txBody>
          </p:sp>
        </mc:Choice>
        <mc:Fallback xmlns="">
          <p:sp>
            <p:nvSpPr>
              <p:cNvPr id="26" name="25 CuadroTexto"/>
              <p:cNvSpPr txBox="1">
                <a:spLocks noRot="1" noChangeAspect="1" noMove="1" noResize="1" noEditPoints="1" noAdjustHandles="1" noChangeArrowheads="1" noChangeShapeType="1" noTextEdit="1"/>
              </p:cNvSpPr>
              <p:nvPr/>
            </p:nvSpPr>
            <p:spPr>
              <a:xfrm>
                <a:off x="1409700" y="2324100"/>
                <a:ext cx="6172200" cy="369332"/>
              </a:xfrm>
              <a:prstGeom prst="rect">
                <a:avLst/>
              </a:prstGeom>
              <a:blipFill rotWithShape="1">
                <a:blip r:embed="rId3"/>
                <a:stretch>
                  <a:fillRect b="-13115"/>
                </a:stretch>
              </a:blipFill>
            </p:spPr>
            <p:txBody>
              <a:bodyPr/>
              <a:lstStyle/>
              <a:p>
                <a:r>
                  <a:rPr lang="es-ES">
                    <a:noFill/>
                  </a:rPr>
                  <a:t> </a:t>
                </a:r>
              </a:p>
            </p:txBody>
          </p:sp>
        </mc:Fallback>
      </mc:AlternateContent>
      <p:sp>
        <p:nvSpPr>
          <p:cNvPr id="27" name="26 CuadroTexto"/>
          <p:cNvSpPr txBox="1"/>
          <p:nvPr/>
        </p:nvSpPr>
        <p:spPr>
          <a:xfrm>
            <a:off x="406400" y="3009900"/>
            <a:ext cx="8293100" cy="646331"/>
          </a:xfrm>
          <a:prstGeom prst="rect">
            <a:avLst/>
          </a:prstGeom>
          <a:noFill/>
        </p:spPr>
        <p:txBody>
          <a:bodyPr wrap="square" rtlCol="0">
            <a:spAutoFit/>
          </a:bodyPr>
          <a:lstStyle/>
          <a:p>
            <a:pPr marL="355600" indent="-355600" algn="just"/>
            <a:r>
              <a:rPr lang="es-ES" dirty="0" smtClean="0">
                <a:sym typeface="Wingdings"/>
              </a:rPr>
              <a:t>	También son muy rápidas aquellas reacciones en las que únicamente se produce un </a:t>
            </a:r>
            <a:r>
              <a:rPr lang="es-ES" b="1" dirty="0" smtClean="0">
                <a:effectLst>
                  <a:outerShdw blurRad="38100" dist="38100" dir="2700000" algn="tl">
                    <a:srgbClr val="000000">
                      <a:alpha val="43137"/>
                    </a:srgbClr>
                  </a:outerShdw>
                </a:effectLst>
                <a:sym typeface="Wingdings"/>
              </a:rPr>
              <a:t>intercambio de electrones </a:t>
            </a:r>
            <a:r>
              <a:rPr lang="es-ES" dirty="0" smtClean="0">
                <a:sym typeface="Wingdings"/>
              </a:rPr>
              <a:t>de unos iones a otros:</a:t>
            </a:r>
            <a:endParaRPr lang="es-ES" dirty="0"/>
          </a:p>
        </p:txBody>
      </p:sp>
      <mc:AlternateContent xmlns:mc="http://schemas.openxmlformats.org/markup-compatibility/2006" xmlns:a14="http://schemas.microsoft.com/office/drawing/2010/main">
        <mc:Choice Requires="a14">
          <p:sp>
            <p:nvSpPr>
              <p:cNvPr id="28" name="27 CuadroTexto"/>
              <p:cNvSpPr txBox="1"/>
              <p:nvPr/>
            </p:nvSpPr>
            <p:spPr>
              <a:xfrm>
                <a:off x="1866900" y="3784600"/>
                <a:ext cx="50165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𝑍𝑛</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sSup>
                        <m:sSupPr>
                          <m:ctrlPr>
                            <a:rPr lang="es-ES" b="0" i="1" smtClean="0">
                              <a:latin typeface="Cambria Math" panose="02040503050406030204" pitchFamily="18" charset="0"/>
                            </a:rPr>
                          </m:ctrlPr>
                        </m:sSupPr>
                        <m:e>
                          <m:r>
                            <a:rPr lang="es-ES" b="0" i="1" smtClean="0">
                              <a:latin typeface="Cambria Math"/>
                            </a:rPr>
                            <m:t>𝐶𝑢</m:t>
                          </m:r>
                        </m:e>
                        <m:sup>
                          <m:r>
                            <a:rPr lang="es-ES" b="0" i="1" smtClean="0">
                              <a:latin typeface="Cambria Math"/>
                            </a:rPr>
                            <m:t>2+</m:t>
                          </m:r>
                        </m:sup>
                      </m:sSup>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𝑎𝑞</m:t>
                          </m:r>
                        </m:e>
                      </m:d>
                      <m:r>
                        <a:rPr lang="es-ES" b="0" i="1" smtClean="0">
                          <a:latin typeface="Cambria Math"/>
                          <a:ea typeface="Cambria Math"/>
                        </a:rPr>
                        <m:t>→</m:t>
                      </m:r>
                      <m:sSup>
                        <m:sSupPr>
                          <m:ctrlPr>
                            <a:rPr lang="es-ES" b="0" i="1" smtClean="0">
                              <a:latin typeface="Cambria Math" panose="02040503050406030204" pitchFamily="18" charset="0"/>
                              <a:ea typeface="Cambria Math"/>
                            </a:rPr>
                          </m:ctrlPr>
                        </m:sSupPr>
                        <m:e>
                          <m:r>
                            <a:rPr lang="es-ES" b="0" i="1" smtClean="0">
                              <a:latin typeface="Cambria Math"/>
                              <a:ea typeface="Cambria Math"/>
                            </a:rPr>
                            <m:t>𝑍𝑛</m:t>
                          </m:r>
                        </m:e>
                        <m:sup>
                          <m:r>
                            <a:rPr lang="es-ES" b="0" i="1" smtClean="0">
                              <a:latin typeface="Cambria Math"/>
                              <a:ea typeface="Cambria Math"/>
                            </a:rPr>
                            <m:t>2+</m:t>
                          </m:r>
                        </m:sup>
                      </m:sSup>
                      <m:d>
                        <m:dPr>
                          <m:ctrlPr>
                            <a:rPr lang="es-ES" b="0" i="1" smtClean="0">
                              <a:latin typeface="Cambria Math" panose="02040503050406030204" pitchFamily="18" charset="0"/>
                              <a:ea typeface="Cambria Math"/>
                            </a:rPr>
                          </m:ctrlPr>
                        </m:dPr>
                        <m:e>
                          <m:r>
                            <a:rPr lang="es-ES" b="0" i="1" smtClean="0">
                              <a:latin typeface="Cambria Math"/>
                              <a:ea typeface="Cambria Math"/>
                            </a:rPr>
                            <m:t>𝑎𝑞</m:t>
                          </m:r>
                        </m:e>
                      </m:d>
                      <m:r>
                        <a:rPr lang="es-ES" b="0" i="1" smtClean="0">
                          <a:latin typeface="Cambria Math"/>
                          <a:ea typeface="Cambria Math"/>
                        </a:rPr>
                        <m:t>+</m:t>
                      </m:r>
                      <m:r>
                        <a:rPr lang="es-ES" b="0" i="1" smtClean="0">
                          <a:latin typeface="Cambria Math"/>
                          <a:ea typeface="Cambria Math"/>
                        </a:rPr>
                        <m:t>𝐶𝑢</m:t>
                      </m:r>
                      <m:r>
                        <a:rPr lang="es-ES" b="0" i="1" smtClean="0">
                          <a:latin typeface="Cambria Math"/>
                          <a:ea typeface="Cambria Math"/>
                        </a:rPr>
                        <m:t> (</m:t>
                      </m:r>
                      <m:r>
                        <a:rPr lang="es-ES" b="0" i="1" smtClean="0">
                          <a:latin typeface="Cambria Math"/>
                          <a:ea typeface="Cambria Math"/>
                        </a:rPr>
                        <m:t>𝑠</m:t>
                      </m:r>
                      <m:r>
                        <a:rPr lang="es-ES" b="0" i="1" smtClean="0">
                          <a:latin typeface="Cambria Math"/>
                          <a:ea typeface="Cambria Math"/>
                        </a:rPr>
                        <m:t>)</m:t>
                      </m:r>
                    </m:oMath>
                  </m:oMathPara>
                </a14:m>
                <a:endParaRPr lang="es-ES" dirty="0"/>
              </a:p>
            </p:txBody>
          </p:sp>
        </mc:Choice>
        <mc:Fallback xmlns="">
          <p:sp>
            <p:nvSpPr>
              <p:cNvPr id="28" name="27 CuadroTexto"/>
              <p:cNvSpPr txBox="1">
                <a:spLocks noRot="1" noChangeAspect="1" noMove="1" noResize="1" noEditPoints="1" noAdjustHandles="1" noChangeArrowheads="1" noChangeShapeType="1" noTextEdit="1"/>
              </p:cNvSpPr>
              <p:nvPr/>
            </p:nvSpPr>
            <p:spPr>
              <a:xfrm>
                <a:off x="1866900" y="3784600"/>
                <a:ext cx="5016500" cy="369332"/>
              </a:xfrm>
              <a:prstGeom prst="rect">
                <a:avLst/>
              </a:prstGeom>
              <a:blipFill rotWithShape="1">
                <a:blip r:embed="rId4"/>
                <a:stretch>
                  <a:fillRect b="-15000"/>
                </a:stretch>
              </a:blipFill>
            </p:spPr>
            <p:txBody>
              <a:bodyPr/>
              <a:lstStyle/>
              <a:p>
                <a:r>
                  <a:rPr lang="es-ES">
                    <a:noFill/>
                  </a:rPr>
                  <a:t> </a:t>
                </a:r>
              </a:p>
            </p:txBody>
          </p:sp>
        </mc:Fallback>
      </mc:AlternateContent>
      <p:sp>
        <p:nvSpPr>
          <p:cNvPr id="29" name="28 CuadroTexto"/>
          <p:cNvSpPr txBox="1"/>
          <p:nvPr/>
        </p:nvSpPr>
        <p:spPr>
          <a:xfrm>
            <a:off x="368300" y="4546600"/>
            <a:ext cx="8305800" cy="923330"/>
          </a:xfrm>
          <a:prstGeom prst="rect">
            <a:avLst/>
          </a:prstGeom>
          <a:noFill/>
        </p:spPr>
        <p:txBody>
          <a:bodyPr wrap="square" rtlCol="0">
            <a:spAutoFit/>
          </a:bodyPr>
          <a:lstStyle/>
          <a:p>
            <a:pPr marL="355600" indent="-355600" algn="just"/>
            <a:r>
              <a:rPr lang="es-ES" dirty="0" smtClean="0">
                <a:sym typeface="Wingdings"/>
              </a:rPr>
              <a:t>	Las </a:t>
            </a:r>
            <a:r>
              <a:rPr lang="es-ES" b="1" dirty="0" smtClean="0">
                <a:effectLst>
                  <a:outerShdw blurRad="38100" dist="38100" dir="2700000" algn="tl">
                    <a:srgbClr val="000000">
                      <a:alpha val="43137"/>
                    </a:srgbClr>
                  </a:outerShdw>
                </a:effectLst>
                <a:sym typeface="Wingdings"/>
              </a:rPr>
              <a:t>reacciones exotérmicas </a:t>
            </a:r>
            <a:r>
              <a:rPr lang="es-ES" dirty="0" smtClean="0">
                <a:sym typeface="Wingdings"/>
              </a:rPr>
              <a:t>entre sustancias gaseosas transcurren igualmente a gran velocidad, una vez adquirida la energía de activación necesaria:</a:t>
            </a:r>
            <a:endParaRPr lang="es-ES" dirty="0"/>
          </a:p>
        </p:txBody>
      </p:sp>
      <mc:AlternateContent xmlns:mc="http://schemas.openxmlformats.org/markup-compatibility/2006" xmlns:a14="http://schemas.microsoft.com/office/drawing/2010/main">
        <mc:Choice Requires="a14">
          <p:sp>
            <p:nvSpPr>
              <p:cNvPr id="30" name="29 CuadroTexto"/>
              <p:cNvSpPr txBox="1"/>
              <p:nvPr/>
            </p:nvSpPr>
            <p:spPr>
              <a:xfrm>
                <a:off x="2184400" y="5435600"/>
                <a:ext cx="48641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2 </m:t>
                      </m:r>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ea typeface="Cambria Math"/>
                        </a:rPr>
                        <m:t>→2</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𝐻</m:t>
                          </m:r>
                        </m:e>
                        <m:sub>
                          <m:r>
                            <a:rPr lang="es-ES" b="0" i="1" smtClean="0">
                              <a:latin typeface="Cambria Math"/>
                              <a:ea typeface="Cambria Math"/>
                            </a:rPr>
                            <m:t>2</m:t>
                          </m:r>
                        </m:sub>
                      </m:sSub>
                      <m:r>
                        <a:rPr lang="es-ES" b="0" i="1" smtClean="0">
                          <a:latin typeface="Cambria Math"/>
                          <a:ea typeface="Cambria Math"/>
                        </a:rPr>
                        <m:t>𝑂</m:t>
                      </m:r>
                      <m:r>
                        <a:rPr lang="es-ES" b="0" i="1" smtClean="0">
                          <a:latin typeface="Cambria Math"/>
                          <a:ea typeface="Cambria Math"/>
                        </a:rPr>
                        <m:t> (</m:t>
                      </m:r>
                      <m:r>
                        <a:rPr lang="es-ES" b="0" i="1" smtClean="0">
                          <a:latin typeface="Cambria Math"/>
                          <a:ea typeface="Cambria Math"/>
                        </a:rPr>
                        <m:t>𝑙</m:t>
                      </m:r>
                      <m:r>
                        <a:rPr lang="es-ES" b="0" i="1" smtClean="0">
                          <a:latin typeface="Cambria Math"/>
                          <a:ea typeface="Cambria Math"/>
                        </a:rPr>
                        <m:t>)</m:t>
                      </m:r>
                    </m:oMath>
                  </m:oMathPara>
                </a14:m>
                <a:endParaRPr lang="es-ES" dirty="0"/>
              </a:p>
            </p:txBody>
          </p:sp>
        </mc:Choice>
        <mc:Fallback xmlns="">
          <p:sp>
            <p:nvSpPr>
              <p:cNvPr id="30" name="29 CuadroTexto"/>
              <p:cNvSpPr txBox="1">
                <a:spLocks noRot="1" noChangeAspect="1" noMove="1" noResize="1" noEditPoints="1" noAdjustHandles="1" noChangeArrowheads="1" noChangeShapeType="1" noTextEdit="1"/>
              </p:cNvSpPr>
              <p:nvPr/>
            </p:nvSpPr>
            <p:spPr>
              <a:xfrm>
                <a:off x="2184400" y="5435600"/>
                <a:ext cx="4864100" cy="369332"/>
              </a:xfrm>
              <a:prstGeom prst="rect">
                <a:avLst/>
              </a:prstGeom>
              <a:blipFill rotWithShape="1">
                <a:blip r:embed="rId5"/>
                <a:stretch>
                  <a:fillRect b="-15000"/>
                </a:stretch>
              </a:blipFill>
            </p:spPr>
            <p:txBody>
              <a:bodyPr/>
              <a:lstStyle/>
              <a:p>
                <a:r>
                  <a:rPr lang="es-ES">
                    <a:noFill/>
                  </a:rPr>
                  <a:t> </a:t>
                </a:r>
              </a:p>
            </p:txBody>
          </p:sp>
        </mc:Fallback>
      </mc:AlternateContent>
      <p:sp>
        <p:nvSpPr>
          <p:cNvPr id="14" name="13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Velocidad de reacción</a:t>
            </a:r>
            <a:endParaRPr lang="es-ES" b="1" dirty="0">
              <a:solidFill>
                <a:srgbClr val="C00000"/>
              </a:solidFill>
              <a:latin typeface="+mj-lt"/>
            </a:endParaRPr>
          </a:p>
        </p:txBody>
      </p:sp>
      <p:sp>
        <p:nvSpPr>
          <p:cNvPr id="15"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33</a:t>
            </a:fld>
            <a:endParaRPr lang="es-ES" dirty="0">
              <a:solidFill>
                <a:schemeClr val="accent6">
                  <a:lumMod val="50000"/>
                </a:schemeClr>
              </a:solidFill>
              <a:latin typeface="+mj-lt"/>
            </a:endParaRPr>
          </a:p>
        </p:txBody>
      </p:sp>
      <p:sp>
        <p:nvSpPr>
          <p:cNvPr id="16" name="15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8107980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355600" y="863600"/>
            <a:ext cx="61722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Factores que influyen en la velocidad de reacción</a:t>
            </a:r>
            <a:endParaRPr lang="es-ES" b="1" dirty="0">
              <a:solidFill>
                <a:srgbClr val="00B050"/>
              </a:solidFill>
            </a:endParaRPr>
          </a:p>
        </p:txBody>
      </p:sp>
      <p:sp>
        <p:nvSpPr>
          <p:cNvPr id="11" name="10 CuadroTexto"/>
          <p:cNvSpPr txBox="1"/>
          <p:nvPr/>
        </p:nvSpPr>
        <p:spPr>
          <a:xfrm>
            <a:off x="355600" y="1333500"/>
            <a:ext cx="3848100" cy="369332"/>
          </a:xfrm>
          <a:prstGeom prst="rect">
            <a:avLst/>
          </a:prstGeom>
          <a:noFill/>
        </p:spPr>
        <p:txBody>
          <a:bodyPr wrap="square" rtlCol="0">
            <a:spAutoFit/>
          </a:bodyPr>
          <a:lstStyle/>
          <a:p>
            <a:r>
              <a:rPr lang="es-ES" b="1" dirty="0" smtClean="0">
                <a:solidFill>
                  <a:srgbClr val="C00000"/>
                </a:solidFill>
              </a:rPr>
              <a:t>Concentración de los reactivos</a:t>
            </a:r>
            <a:endParaRPr lang="es-ES" b="1" dirty="0">
              <a:solidFill>
                <a:srgbClr val="C00000"/>
              </a:solidFill>
            </a:endParaRPr>
          </a:p>
        </p:txBody>
      </p:sp>
      <p:sp>
        <p:nvSpPr>
          <p:cNvPr id="2" name="1 CuadroTexto"/>
          <p:cNvSpPr txBox="1"/>
          <p:nvPr/>
        </p:nvSpPr>
        <p:spPr>
          <a:xfrm>
            <a:off x="368300" y="1879600"/>
            <a:ext cx="8356600" cy="923330"/>
          </a:xfrm>
          <a:prstGeom prst="rect">
            <a:avLst/>
          </a:prstGeom>
          <a:noFill/>
        </p:spPr>
        <p:txBody>
          <a:bodyPr wrap="square" rtlCol="0">
            <a:spAutoFit/>
          </a:bodyPr>
          <a:lstStyle/>
          <a:p>
            <a:pPr marL="355600" indent="-355600" algn="just"/>
            <a:r>
              <a:rPr lang="es-ES" dirty="0" smtClean="0">
                <a:sym typeface="Wingdings"/>
              </a:rPr>
              <a:t>	Según la TCM, el número de choques entre las moléculas reactivas es proporcional a la concentración de cada uno de los reactivos, al aumentar dicha concentración, aumentará la velocidad de reacción.</a:t>
            </a:r>
            <a:endParaRPr lang="es-ES" dirty="0"/>
          </a:p>
        </p:txBody>
      </p:sp>
      <p:grpSp>
        <p:nvGrpSpPr>
          <p:cNvPr id="6" name="5 Grupo"/>
          <p:cNvGrpSpPr/>
          <p:nvPr/>
        </p:nvGrpSpPr>
        <p:grpSpPr>
          <a:xfrm>
            <a:off x="2895600" y="3098800"/>
            <a:ext cx="292101" cy="2300290"/>
            <a:chOff x="1765300" y="3467100"/>
            <a:chExt cx="292101" cy="2300290"/>
          </a:xfrm>
        </p:grpSpPr>
        <p:sp>
          <p:nvSpPr>
            <p:cNvPr id="3" name="2 Cilindro"/>
            <p:cNvSpPr/>
            <p:nvPr/>
          </p:nvSpPr>
          <p:spPr>
            <a:xfrm>
              <a:off x="1765300" y="3467100"/>
              <a:ext cx="292100" cy="2286001"/>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286001"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286001"/>
                    <a:pt x="146050" y="2286001"/>
                  </a:cubicBezTo>
                  <a:cubicBezTo>
                    <a:pt x="65389" y="2286001"/>
                    <a:pt x="0" y="2193454"/>
                    <a:pt x="0" y="2173288"/>
                  </a:cubicBezTo>
                  <a:lnTo>
                    <a:pt x="0" y="36513"/>
                  </a:lnTo>
                  <a:close/>
                </a:path>
                <a:path w="292100" h="2286001"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286001"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26711" y="2286001"/>
                    <a:pt x="146050" y="2286001"/>
                  </a:cubicBezTo>
                  <a:cubicBezTo>
                    <a:pt x="65389" y="2286001"/>
                    <a:pt x="0" y="2193454"/>
                    <a:pt x="0" y="2173288"/>
                  </a:cubicBezTo>
                  <a:lnTo>
                    <a:pt x="0" y="36513"/>
                  </a:lnTo>
                </a:path>
              </a:pathLst>
            </a:custGeom>
            <a:solidFill>
              <a:srgbClr val="CCFF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2 Cilindro"/>
            <p:cNvSpPr/>
            <p:nvPr/>
          </p:nvSpPr>
          <p:spPr>
            <a:xfrm>
              <a:off x="1765301" y="4576763"/>
              <a:ext cx="292100" cy="1190627"/>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391215"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391215"/>
                    <a:pt x="146050" y="2391215"/>
                  </a:cubicBezTo>
                  <a:cubicBezTo>
                    <a:pt x="65389" y="2391215"/>
                    <a:pt x="0" y="2193454"/>
                    <a:pt x="0" y="2173288"/>
                  </a:cubicBezTo>
                  <a:lnTo>
                    <a:pt x="0" y="36513"/>
                  </a:lnTo>
                  <a:close/>
                </a:path>
                <a:path w="292100" h="2391215"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391215"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31474" y="2381649"/>
                    <a:pt x="150813" y="2381649"/>
                  </a:cubicBezTo>
                  <a:cubicBezTo>
                    <a:pt x="70152" y="2381649"/>
                    <a:pt x="0" y="2193454"/>
                    <a:pt x="0" y="2173288"/>
                  </a:cubicBezTo>
                  <a:lnTo>
                    <a:pt x="0" y="36513"/>
                  </a:lnTo>
                </a:path>
              </a:pathLst>
            </a:cu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1" name="Picture 3"/>
            <p:cNvPicPr>
              <a:picLocks noChangeAspect="1" noChangeArrowheads="1"/>
            </p:cNvPicPr>
            <p:nvPr/>
          </p:nvPicPr>
          <p:blipFill rotWithShape="1">
            <a:blip r:embed="rId3" cstate="print">
              <a:clrChange>
                <a:clrFrom>
                  <a:srgbClr val="C4C2C3"/>
                </a:clrFrom>
                <a:clrTo>
                  <a:srgbClr val="C4C2C3">
                    <a:alpha val="0"/>
                  </a:srgbClr>
                </a:clrTo>
              </a:clrChange>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57880" t="18158" r="5757" b="20150"/>
            <a:stretch/>
          </p:blipFill>
          <p:spPr bwMode="auto">
            <a:xfrm>
              <a:off x="1812925" y="5466821"/>
              <a:ext cx="226347" cy="233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Elipse"/>
            <p:cNvSpPr/>
            <p:nvPr/>
          </p:nvSpPr>
          <p:spPr>
            <a:xfrm>
              <a:off x="1951037" y="51212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Elipse"/>
            <p:cNvSpPr/>
            <p:nvPr/>
          </p:nvSpPr>
          <p:spPr>
            <a:xfrm>
              <a:off x="1922462" y="53070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Elipse"/>
            <p:cNvSpPr/>
            <p:nvPr/>
          </p:nvSpPr>
          <p:spPr>
            <a:xfrm>
              <a:off x="1798638" y="51022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Elipse"/>
            <p:cNvSpPr/>
            <p:nvPr/>
          </p:nvSpPr>
          <p:spPr>
            <a:xfrm>
              <a:off x="1846263" y="4859338"/>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33 Elipse"/>
            <p:cNvSpPr/>
            <p:nvPr/>
          </p:nvSpPr>
          <p:spPr>
            <a:xfrm>
              <a:off x="1936750" y="467836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5" name="4 Grupo"/>
          <p:cNvGrpSpPr/>
          <p:nvPr/>
        </p:nvGrpSpPr>
        <p:grpSpPr>
          <a:xfrm>
            <a:off x="5816600" y="3086100"/>
            <a:ext cx="292101" cy="2300290"/>
            <a:chOff x="2705100" y="3479800"/>
            <a:chExt cx="292101" cy="2300290"/>
          </a:xfrm>
        </p:grpSpPr>
        <p:sp>
          <p:nvSpPr>
            <p:cNvPr id="22" name="21 Elipse"/>
            <p:cNvSpPr/>
            <p:nvPr/>
          </p:nvSpPr>
          <p:spPr>
            <a:xfrm>
              <a:off x="2736850" y="5264151"/>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30 Elipse"/>
            <p:cNvSpPr/>
            <p:nvPr/>
          </p:nvSpPr>
          <p:spPr>
            <a:xfrm>
              <a:off x="2732088" y="46640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31 Elipse"/>
            <p:cNvSpPr/>
            <p:nvPr/>
          </p:nvSpPr>
          <p:spPr>
            <a:xfrm>
              <a:off x="2903537" y="4954589"/>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32 Elipse"/>
            <p:cNvSpPr/>
            <p:nvPr/>
          </p:nvSpPr>
          <p:spPr>
            <a:xfrm>
              <a:off x="2741613" y="4668839"/>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2 Cilindro"/>
            <p:cNvSpPr/>
            <p:nvPr/>
          </p:nvSpPr>
          <p:spPr>
            <a:xfrm>
              <a:off x="2705100" y="3479800"/>
              <a:ext cx="292100" cy="2286001"/>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286001"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286001"/>
                    <a:pt x="146050" y="2286001"/>
                  </a:cubicBezTo>
                  <a:cubicBezTo>
                    <a:pt x="65389" y="2286001"/>
                    <a:pt x="0" y="2193454"/>
                    <a:pt x="0" y="2173288"/>
                  </a:cubicBezTo>
                  <a:lnTo>
                    <a:pt x="0" y="36513"/>
                  </a:lnTo>
                  <a:close/>
                </a:path>
                <a:path w="292100" h="2286001"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286001"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26711" y="2286001"/>
                    <a:pt x="146050" y="2286001"/>
                  </a:cubicBezTo>
                  <a:cubicBezTo>
                    <a:pt x="65389" y="2286001"/>
                    <a:pt x="0" y="2193454"/>
                    <a:pt x="0" y="2173288"/>
                  </a:cubicBezTo>
                  <a:lnTo>
                    <a:pt x="0" y="36513"/>
                  </a:lnTo>
                </a:path>
              </a:pathLst>
            </a:custGeom>
            <a:solidFill>
              <a:srgbClr val="CCFF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2 Cilindro"/>
            <p:cNvSpPr/>
            <p:nvPr/>
          </p:nvSpPr>
          <p:spPr>
            <a:xfrm>
              <a:off x="2705101" y="4589463"/>
              <a:ext cx="292100" cy="1190627"/>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391215"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391215"/>
                    <a:pt x="146050" y="2391215"/>
                  </a:cubicBezTo>
                  <a:cubicBezTo>
                    <a:pt x="65389" y="2391215"/>
                    <a:pt x="0" y="2193454"/>
                    <a:pt x="0" y="2173288"/>
                  </a:cubicBezTo>
                  <a:lnTo>
                    <a:pt x="0" y="36513"/>
                  </a:lnTo>
                  <a:close/>
                </a:path>
                <a:path w="292100" h="2391215"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391215"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31474" y="2381649"/>
                    <a:pt x="150813" y="2381649"/>
                  </a:cubicBezTo>
                  <a:cubicBezTo>
                    <a:pt x="70152" y="2381649"/>
                    <a:pt x="0" y="2193454"/>
                    <a:pt x="0" y="2173288"/>
                  </a:cubicBezTo>
                  <a:lnTo>
                    <a:pt x="0" y="36513"/>
                  </a:lnTo>
                </a:path>
              </a:pathLst>
            </a:cu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7" name="Picture 3"/>
            <p:cNvPicPr>
              <a:picLocks noChangeAspect="1" noChangeArrowheads="1"/>
            </p:cNvPicPr>
            <p:nvPr/>
          </p:nvPicPr>
          <p:blipFill rotWithShape="1">
            <a:blip r:embed="rId3" cstate="print">
              <a:clrChange>
                <a:clrFrom>
                  <a:srgbClr val="C4C2C3"/>
                </a:clrFrom>
                <a:clrTo>
                  <a:srgbClr val="C4C2C3">
                    <a:alpha val="0"/>
                  </a:srgbClr>
                </a:clrTo>
              </a:clrChange>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57880" t="18158" r="5757" b="20150"/>
            <a:stretch/>
          </p:blipFill>
          <p:spPr bwMode="auto">
            <a:xfrm>
              <a:off x="2738438" y="5479521"/>
              <a:ext cx="226347" cy="233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37 Elipse"/>
            <p:cNvSpPr/>
            <p:nvPr/>
          </p:nvSpPr>
          <p:spPr>
            <a:xfrm>
              <a:off x="2733675" y="53816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Elipse"/>
            <p:cNvSpPr/>
            <p:nvPr/>
          </p:nvSpPr>
          <p:spPr>
            <a:xfrm>
              <a:off x="2862262" y="53197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39 Elipse"/>
            <p:cNvSpPr/>
            <p:nvPr/>
          </p:nvSpPr>
          <p:spPr>
            <a:xfrm>
              <a:off x="2833687" y="5200651"/>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40 Elipse"/>
            <p:cNvSpPr/>
            <p:nvPr/>
          </p:nvSpPr>
          <p:spPr>
            <a:xfrm>
              <a:off x="2738438" y="51149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41 Elipse"/>
            <p:cNvSpPr/>
            <p:nvPr/>
          </p:nvSpPr>
          <p:spPr>
            <a:xfrm>
              <a:off x="2862263" y="50530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Elipse"/>
            <p:cNvSpPr/>
            <p:nvPr/>
          </p:nvSpPr>
          <p:spPr>
            <a:xfrm>
              <a:off x="2757488" y="49815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Elipse"/>
            <p:cNvSpPr/>
            <p:nvPr/>
          </p:nvSpPr>
          <p:spPr>
            <a:xfrm>
              <a:off x="2838450" y="486251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Elipse"/>
            <p:cNvSpPr/>
            <p:nvPr/>
          </p:nvSpPr>
          <p:spPr>
            <a:xfrm>
              <a:off x="2728913" y="47910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5 Elipse"/>
            <p:cNvSpPr/>
            <p:nvPr/>
          </p:nvSpPr>
          <p:spPr>
            <a:xfrm>
              <a:off x="2876550" y="469106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8" name="7 CuadroTexto"/>
          <p:cNvSpPr txBox="1"/>
          <p:nvPr/>
        </p:nvSpPr>
        <p:spPr>
          <a:xfrm>
            <a:off x="2032000" y="5461000"/>
            <a:ext cx="5410200" cy="738664"/>
          </a:xfrm>
          <a:prstGeom prst="rect">
            <a:avLst/>
          </a:prstGeom>
          <a:noFill/>
        </p:spPr>
        <p:txBody>
          <a:bodyPr wrap="square" rtlCol="0">
            <a:spAutoFit/>
          </a:bodyPr>
          <a:lstStyle/>
          <a:p>
            <a:pPr algn="just"/>
            <a:r>
              <a:rPr lang="es-ES" sz="1400" dirty="0" smtClean="0">
                <a:solidFill>
                  <a:srgbClr val="FF0000"/>
                </a:solidFill>
              </a:rPr>
              <a:t>El ácido sulfúrico concentrado (derecha) reacciona con mayor rapidez con el cinc metálico que el ácido sulfúrico diluido (izquierda)</a:t>
            </a:r>
            <a:endParaRPr lang="es-ES" sz="1400" dirty="0">
              <a:solidFill>
                <a:srgbClr val="FF0000"/>
              </a:solidFill>
            </a:endParaRPr>
          </a:p>
        </p:txBody>
      </p:sp>
      <p:sp>
        <p:nvSpPr>
          <p:cNvPr id="47" name="46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Velocidad de reacción</a:t>
            </a:r>
            <a:endParaRPr lang="es-ES" b="1" dirty="0">
              <a:solidFill>
                <a:srgbClr val="C00000"/>
              </a:solidFill>
              <a:latin typeface="+mj-lt"/>
            </a:endParaRPr>
          </a:p>
        </p:txBody>
      </p:sp>
      <p:sp>
        <p:nvSpPr>
          <p:cNvPr id="48"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34</a:t>
            </a:fld>
            <a:endParaRPr lang="es-ES" dirty="0">
              <a:solidFill>
                <a:schemeClr val="accent6">
                  <a:lumMod val="50000"/>
                </a:schemeClr>
              </a:solidFill>
              <a:latin typeface="+mj-lt"/>
            </a:endParaRPr>
          </a:p>
        </p:txBody>
      </p:sp>
      <p:sp>
        <p:nvSpPr>
          <p:cNvPr id="49" name="48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1096210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393700" y="838200"/>
            <a:ext cx="61722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Factores que influyen en la velocidad de reacción</a:t>
            </a:r>
            <a:endParaRPr lang="es-ES" b="1" dirty="0">
              <a:solidFill>
                <a:srgbClr val="00B050"/>
              </a:solidFill>
            </a:endParaRPr>
          </a:p>
        </p:txBody>
      </p:sp>
      <p:sp>
        <p:nvSpPr>
          <p:cNvPr id="11" name="10 CuadroTexto"/>
          <p:cNvSpPr txBox="1"/>
          <p:nvPr/>
        </p:nvSpPr>
        <p:spPr>
          <a:xfrm>
            <a:off x="406400" y="1320800"/>
            <a:ext cx="3848100" cy="369332"/>
          </a:xfrm>
          <a:prstGeom prst="rect">
            <a:avLst/>
          </a:prstGeom>
          <a:noFill/>
        </p:spPr>
        <p:txBody>
          <a:bodyPr wrap="square" rtlCol="0">
            <a:spAutoFit/>
          </a:bodyPr>
          <a:lstStyle/>
          <a:p>
            <a:r>
              <a:rPr lang="es-ES" b="1" dirty="0" smtClean="0">
                <a:solidFill>
                  <a:srgbClr val="C00000"/>
                </a:solidFill>
              </a:rPr>
              <a:t>Superficie de contacto</a:t>
            </a:r>
            <a:endParaRPr lang="es-ES" b="1" dirty="0">
              <a:solidFill>
                <a:srgbClr val="C00000"/>
              </a:solidFill>
            </a:endParaRPr>
          </a:p>
        </p:txBody>
      </p:sp>
      <p:sp>
        <p:nvSpPr>
          <p:cNvPr id="2" name="1 CuadroTexto"/>
          <p:cNvSpPr txBox="1"/>
          <p:nvPr/>
        </p:nvSpPr>
        <p:spPr>
          <a:xfrm>
            <a:off x="393700" y="1790700"/>
            <a:ext cx="8305800" cy="1200329"/>
          </a:xfrm>
          <a:prstGeom prst="rect">
            <a:avLst/>
          </a:prstGeom>
          <a:noFill/>
        </p:spPr>
        <p:txBody>
          <a:bodyPr wrap="square" rtlCol="0">
            <a:spAutoFit/>
          </a:bodyPr>
          <a:lstStyle/>
          <a:p>
            <a:pPr marL="355600" indent="-355600" algn="just"/>
            <a:r>
              <a:rPr lang="es-ES" dirty="0" smtClean="0">
                <a:sym typeface="Wingdings"/>
              </a:rPr>
              <a:t>	En las reacciones heterogéneas los reactivos están en fases diferentes, y dado que la reacción sólo tiene lugar en la superficie de contacto, la velocidad de reacción depende directamente del tamaño de esta área. Por ese motivo los reactivos sólidos se suelen triturar.</a:t>
            </a:r>
            <a:endParaRPr lang="es-ES" dirty="0"/>
          </a:p>
        </p:txBody>
      </p:sp>
      <p:sp>
        <p:nvSpPr>
          <p:cNvPr id="8" name="7 CuadroTexto"/>
          <p:cNvSpPr txBox="1"/>
          <p:nvPr/>
        </p:nvSpPr>
        <p:spPr>
          <a:xfrm>
            <a:off x="2146300" y="5524500"/>
            <a:ext cx="4737100" cy="523220"/>
          </a:xfrm>
          <a:prstGeom prst="rect">
            <a:avLst/>
          </a:prstGeom>
          <a:noFill/>
        </p:spPr>
        <p:txBody>
          <a:bodyPr wrap="square" rtlCol="0">
            <a:spAutoFit/>
          </a:bodyPr>
          <a:lstStyle/>
          <a:p>
            <a:pPr algn="just"/>
            <a:r>
              <a:rPr lang="es-ES" sz="1400" dirty="0" smtClean="0">
                <a:solidFill>
                  <a:srgbClr val="FF0000"/>
                </a:solidFill>
              </a:rPr>
              <a:t>El hierro en polvo (derecha) reacciona con mayor rapidez con el ácido sulfúrico que el hierro no triturado (izquierda)</a:t>
            </a:r>
            <a:endParaRPr lang="es-ES" sz="1400" dirty="0">
              <a:solidFill>
                <a:srgbClr val="FF0000"/>
              </a:solidFill>
            </a:endParaRPr>
          </a:p>
        </p:txBody>
      </p:sp>
      <p:grpSp>
        <p:nvGrpSpPr>
          <p:cNvPr id="12" name="11 Grupo"/>
          <p:cNvGrpSpPr/>
          <p:nvPr/>
        </p:nvGrpSpPr>
        <p:grpSpPr>
          <a:xfrm>
            <a:off x="3276600" y="3162300"/>
            <a:ext cx="292101" cy="2300290"/>
            <a:chOff x="2032000" y="3441700"/>
            <a:chExt cx="292101" cy="2300290"/>
          </a:xfrm>
        </p:grpSpPr>
        <p:sp>
          <p:nvSpPr>
            <p:cNvPr id="3" name="2 Cilindro"/>
            <p:cNvSpPr/>
            <p:nvPr/>
          </p:nvSpPr>
          <p:spPr>
            <a:xfrm>
              <a:off x="2032000" y="3441700"/>
              <a:ext cx="292100" cy="2286001"/>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286001"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286001"/>
                    <a:pt x="146050" y="2286001"/>
                  </a:cubicBezTo>
                  <a:cubicBezTo>
                    <a:pt x="65389" y="2286001"/>
                    <a:pt x="0" y="2193454"/>
                    <a:pt x="0" y="2173288"/>
                  </a:cubicBezTo>
                  <a:lnTo>
                    <a:pt x="0" y="36513"/>
                  </a:lnTo>
                  <a:close/>
                </a:path>
                <a:path w="292100" h="2286001"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286001"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26711" y="2286001"/>
                    <a:pt x="146050" y="2286001"/>
                  </a:cubicBezTo>
                  <a:cubicBezTo>
                    <a:pt x="65389" y="2286001"/>
                    <a:pt x="0" y="2193454"/>
                    <a:pt x="0" y="2173288"/>
                  </a:cubicBezTo>
                  <a:lnTo>
                    <a:pt x="0" y="36513"/>
                  </a:lnTo>
                </a:path>
              </a:pathLst>
            </a:custGeom>
            <a:solidFill>
              <a:srgbClr val="CCFF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2 Cilindro"/>
            <p:cNvSpPr/>
            <p:nvPr/>
          </p:nvSpPr>
          <p:spPr>
            <a:xfrm>
              <a:off x="2032001" y="4551363"/>
              <a:ext cx="292100" cy="1190627"/>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391215"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391215"/>
                    <a:pt x="146050" y="2391215"/>
                  </a:cubicBezTo>
                  <a:cubicBezTo>
                    <a:pt x="65389" y="2391215"/>
                    <a:pt x="0" y="2193454"/>
                    <a:pt x="0" y="2173288"/>
                  </a:cubicBezTo>
                  <a:lnTo>
                    <a:pt x="0" y="36513"/>
                  </a:lnTo>
                  <a:close/>
                </a:path>
                <a:path w="292100" h="2391215"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391215"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31474" y="2381649"/>
                    <a:pt x="150813" y="2381649"/>
                  </a:cubicBezTo>
                  <a:cubicBezTo>
                    <a:pt x="70152" y="2381649"/>
                    <a:pt x="0" y="2193454"/>
                    <a:pt x="0" y="2173288"/>
                  </a:cubicBezTo>
                  <a:lnTo>
                    <a:pt x="0" y="36513"/>
                  </a:lnTo>
                </a:path>
              </a:pathLst>
            </a:cu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Elipse"/>
            <p:cNvSpPr/>
            <p:nvPr/>
          </p:nvSpPr>
          <p:spPr>
            <a:xfrm>
              <a:off x="2217737" y="50958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Elipse"/>
            <p:cNvSpPr/>
            <p:nvPr/>
          </p:nvSpPr>
          <p:spPr>
            <a:xfrm>
              <a:off x="2112963" y="4833938"/>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33 Elipse"/>
            <p:cNvSpPr/>
            <p:nvPr/>
          </p:nvSpPr>
          <p:spPr>
            <a:xfrm>
              <a:off x="2203450" y="465296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Elipse"/>
            <p:cNvSpPr/>
            <p:nvPr/>
          </p:nvSpPr>
          <p:spPr>
            <a:xfrm>
              <a:off x="2065338" y="50768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Elipse"/>
            <p:cNvSpPr/>
            <p:nvPr/>
          </p:nvSpPr>
          <p:spPr>
            <a:xfrm>
              <a:off x="2189162" y="52816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77" name="Picture 5"/>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932" t="6810" r="34677" b="5018"/>
            <a:stretch/>
          </p:blipFill>
          <p:spPr bwMode="auto">
            <a:xfrm rot="20771200" flipH="1">
              <a:off x="2096678" y="5157306"/>
              <a:ext cx="188045" cy="56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 name="9 Grupo"/>
          <p:cNvGrpSpPr/>
          <p:nvPr/>
        </p:nvGrpSpPr>
        <p:grpSpPr>
          <a:xfrm>
            <a:off x="5765800" y="3225800"/>
            <a:ext cx="292101" cy="2300290"/>
            <a:chOff x="5867400" y="3314700"/>
            <a:chExt cx="292101" cy="2300290"/>
          </a:xfrm>
        </p:grpSpPr>
        <p:grpSp>
          <p:nvGrpSpPr>
            <p:cNvPr id="5" name="4 Grupo"/>
            <p:cNvGrpSpPr/>
            <p:nvPr/>
          </p:nvGrpSpPr>
          <p:grpSpPr>
            <a:xfrm>
              <a:off x="5867400" y="3314700"/>
              <a:ext cx="292101" cy="2300290"/>
              <a:chOff x="2705100" y="3479800"/>
              <a:chExt cx="292101" cy="2300290"/>
            </a:xfrm>
          </p:grpSpPr>
          <p:sp>
            <p:nvSpPr>
              <p:cNvPr id="22" name="21 Elipse"/>
              <p:cNvSpPr/>
              <p:nvPr/>
            </p:nvSpPr>
            <p:spPr>
              <a:xfrm>
                <a:off x="2736850" y="5264151"/>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30 Elipse"/>
              <p:cNvSpPr/>
              <p:nvPr/>
            </p:nvSpPr>
            <p:spPr>
              <a:xfrm>
                <a:off x="2732088" y="46640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31 Elipse"/>
              <p:cNvSpPr/>
              <p:nvPr/>
            </p:nvSpPr>
            <p:spPr>
              <a:xfrm>
                <a:off x="2903537" y="4954589"/>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32 Elipse"/>
              <p:cNvSpPr/>
              <p:nvPr/>
            </p:nvSpPr>
            <p:spPr>
              <a:xfrm>
                <a:off x="2741613" y="4668839"/>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2 Cilindro"/>
              <p:cNvSpPr/>
              <p:nvPr/>
            </p:nvSpPr>
            <p:spPr>
              <a:xfrm>
                <a:off x="2705100" y="3479800"/>
                <a:ext cx="292100" cy="2286001"/>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286001"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286001"/>
                      <a:pt x="146050" y="2286001"/>
                    </a:cubicBezTo>
                    <a:cubicBezTo>
                      <a:pt x="65389" y="2286001"/>
                      <a:pt x="0" y="2193454"/>
                      <a:pt x="0" y="2173288"/>
                    </a:cubicBezTo>
                    <a:lnTo>
                      <a:pt x="0" y="36513"/>
                    </a:lnTo>
                    <a:close/>
                  </a:path>
                  <a:path w="292100" h="2286001"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286001"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26711" y="2286001"/>
                      <a:pt x="146050" y="2286001"/>
                    </a:cubicBezTo>
                    <a:cubicBezTo>
                      <a:pt x="65389" y="2286001"/>
                      <a:pt x="0" y="2193454"/>
                      <a:pt x="0" y="2173288"/>
                    </a:cubicBezTo>
                    <a:lnTo>
                      <a:pt x="0" y="36513"/>
                    </a:lnTo>
                  </a:path>
                </a:pathLst>
              </a:custGeom>
              <a:solidFill>
                <a:srgbClr val="CCFF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2 Cilindro"/>
              <p:cNvSpPr/>
              <p:nvPr/>
            </p:nvSpPr>
            <p:spPr>
              <a:xfrm>
                <a:off x="2705101" y="4589463"/>
                <a:ext cx="292100" cy="1190627"/>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0" h="2391215" stroke="0" extrusionOk="0">
                    <a:moveTo>
                      <a:pt x="0" y="36513"/>
                    </a:moveTo>
                    <a:cubicBezTo>
                      <a:pt x="0" y="56679"/>
                      <a:pt x="65389" y="73026"/>
                      <a:pt x="146050" y="73026"/>
                    </a:cubicBezTo>
                    <a:cubicBezTo>
                      <a:pt x="226711" y="73026"/>
                      <a:pt x="292100" y="56679"/>
                      <a:pt x="292100" y="36513"/>
                    </a:cubicBezTo>
                    <a:lnTo>
                      <a:pt x="292100" y="2173288"/>
                    </a:lnTo>
                    <a:cubicBezTo>
                      <a:pt x="292100" y="2193454"/>
                      <a:pt x="226711" y="2391215"/>
                      <a:pt x="146050" y="2391215"/>
                    </a:cubicBezTo>
                    <a:cubicBezTo>
                      <a:pt x="65389" y="2391215"/>
                      <a:pt x="0" y="2193454"/>
                      <a:pt x="0" y="2173288"/>
                    </a:cubicBezTo>
                    <a:lnTo>
                      <a:pt x="0" y="36513"/>
                    </a:lnTo>
                    <a:close/>
                  </a:path>
                  <a:path w="292100" h="2391215" fill="lighten" stroke="0" extrusionOk="0">
                    <a:moveTo>
                      <a:pt x="0" y="36513"/>
                    </a:moveTo>
                    <a:cubicBezTo>
                      <a:pt x="0" y="16347"/>
                      <a:pt x="65389" y="0"/>
                      <a:pt x="146050" y="0"/>
                    </a:cubicBezTo>
                    <a:cubicBezTo>
                      <a:pt x="226711" y="0"/>
                      <a:pt x="292100" y="16347"/>
                      <a:pt x="292100" y="36513"/>
                    </a:cubicBezTo>
                    <a:cubicBezTo>
                      <a:pt x="292100" y="56679"/>
                      <a:pt x="226711" y="73026"/>
                      <a:pt x="146050" y="73026"/>
                    </a:cubicBezTo>
                    <a:cubicBezTo>
                      <a:pt x="65389" y="73026"/>
                      <a:pt x="0" y="56679"/>
                      <a:pt x="0" y="36513"/>
                    </a:cubicBezTo>
                    <a:close/>
                  </a:path>
                  <a:path w="292100" h="2391215" fill="none" extrusionOk="0">
                    <a:moveTo>
                      <a:pt x="292100" y="36513"/>
                    </a:moveTo>
                    <a:cubicBezTo>
                      <a:pt x="292100" y="56679"/>
                      <a:pt x="226711" y="73026"/>
                      <a:pt x="146050" y="73026"/>
                    </a:cubicBezTo>
                    <a:cubicBezTo>
                      <a:pt x="65389" y="73026"/>
                      <a:pt x="0" y="56679"/>
                      <a:pt x="0" y="36513"/>
                    </a:cubicBezTo>
                    <a:cubicBezTo>
                      <a:pt x="0" y="16347"/>
                      <a:pt x="65389" y="0"/>
                      <a:pt x="146050" y="0"/>
                    </a:cubicBezTo>
                    <a:cubicBezTo>
                      <a:pt x="226711" y="0"/>
                      <a:pt x="292100" y="16347"/>
                      <a:pt x="292100" y="36513"/>
                    </a:cubicBezTo>
                    <a:lnTo>
                      <a:pt x="292100" y="2173288"/>
                    </a:lnTo>
                    <a:cubicBezTo>
                      <a:pt x="292100" y="2193454"/>
                      <a:pt x="231474" y="2381649"/>
                      <a:pt x="150813" y="2381649"/>
                    </a:cubicBezTo>
                    <a:cubicBezTo>
                      <a:pt x="70152" y="2381649"/>
                      <a:pt x="0" y="2193454"/>
                      <a:pt x="0" y="2173288"/>
                    </a:cubicBezTo>
                    <a:lnTo>
                      <a:pt x="0" y="36513"/>
                    </a:lnTo>
                  </a:path>
                </a:pathLst>
              </a:cu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7 Elipse"/>
              <p:cNvSpPr/>
              <p:nvPr/>
            </p:nvSpPr>
            <p:spPr>
              <a:xfrm>
                <a:off x="2733675" y="53816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Elipse"/>
              <p:cNvSpPr/>
              <p:nvPr/>
            </p:nvSpPr>
            <p:spPr>
              <a:xfrm>
                <a:off x="2862262" y="53197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39 Elipse"/>
              <p:cNvSpPr/>
              <p:nvPr/>
            </p:nvSpPr>
            <p:spPr>
              <a:xfrm>
                <a:off x="2833687" y="5200651"/>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40 Elipse"/>
              <p:cNvSpPr/>
              <p:nvPr/>
            </p:nvSpPr>
            <p:spPr>
              <a:xfrm>
                <a:off x="2738438" y="511492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41 Elipse"/>
              <p:cNvSpPr/>
              <p:nvPr/>
            </p:nvSpPr>
            <p:spPr>
              <a:xfrm>
                <a:off x="2862263" y="5053013"/>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Elipse"/>
              <p:cNvSpPr/>
              <p:nvPr/>
            </p:nvSpPr>
            <p:spPr>
              <a:xfrm>
                <a:off x="2757488" y="49815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Elipse"/>
              <p:cNvSpPr/>
              <p:nvPr/>
            </p:nvSpPr>
            <p:spPr>
              <a:xfrm>
                <a:off x="2838450" y="486251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Elipse"/>
              <p:cNvSpPr/>
              <p:nvPr/>
            </p:nvSpPr>
            <p:spPr>
              <a:xfrm>
                <a:off x="2728913" y="4791076"/>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5 Elipse"/>
              <p:cNvSpPr/>
              <p:nvPr/>
            </p:nvSpPr>
            <p:spPr>
              <a:xfrm>
                <a:off x="2876550" y="4691064"/>
                <a:ext cx="77788" cy="74612"/>
              </a:xfrm>
              <a:prstGeom prst="ellipse">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7" name="2 Cilindro"/>
            <p:cNvSpPr/>
            <p:nvPr/>
          </p:nvSpPr>
          <p:spPr>
            <a:xfrm>
              <a:off x="5872155" y="5327651"/>
              <a:ext cx="285757" cy="279612"/>
            </a:xfrm>
            <a:custGeom>
              <a:avLst/>
              <a:gdLst>
                <a:gd name="connsiteX0" fmla="*/ 0 w 292100"/>
                <a:gd name="connsiteY0" fmla="*/ 36513 h 2209800"/>
                <a:gd name="connsiteX1" fmla="*/ 146050 w 292100"/>
                <a:gd name="connsiteY1" fmla="*/ 73026 h 2209800"/>
                <a:gd name="connsiteX2" fmla="*/ 292100 w 292100"/>
                <a:gd name="connsiteY2" fmla="*/ 36513 h 2209800"/>
                <a:gd name="connsiteX3" fmla="*/ 292100 w 292100"/>
                <a:gd name="connsiteY3" fmla="*/ 2173288 h 2209800"/>
                <a:gd name="connsiteX4" fmla="*/ 146050 w 292100"/>
                <a:gd name="connsiteY4" fmla="*/ 2209801 h 2209800"/>
                <a:gd name="connsiteX5" fmla="*/ 0 w 292100"/>
                <a:gd name="connsiteY5" fmla="*/ 2173288 h 2209800"/>
                <a:gd name="connsiteX6" fmla="*/ 0 w 292100"/>
                <a:gd name="connsiteY6" fmla="*/ 36513 h 2209800"/>
                <a:gd name="connsiteX0" fmla="*/ 0 w 292100"/>
                <a:gd name="connsiteY0" fmla="*/ 36513 h 2209800"/>
                <a:gd name="connsiteX1" fmla="*/ 146050 w 292100"/>
                <a:gd name="connsiteY1" fmla="*/ 0 h 2209800"/>
                <a:gd name="connsiteX2" fmla="*/ 292100 w 292100"/>
                <a:gd name="connsiteY2" fmla="*/ 36513 h 2209800"/>
                <a:gd name="connsiteX3" fmla="*/ 146050 w 292100"/>
                <a:gd name="connsiteY3" fmla="*/ 73026 h 2209800"/>
                <a:gd name="connsiteX4" fmla="*/ 0 w 292100"/>
                <a:gd name="connsiteY4" fmla="*/ 36513 h 2209800"/>
                <a:gd name="connsiteX0" fmla="*/ 292100 w 292100"/>
                <a:gd name="connsiteY0" fmla="*/ 36513 h 2209800"/>
                <a:gd name="connsiteX1" fmla="*/ 146050 w 292100"/>
                <a:gd name="connsiteY1" fmla="*/ 73026 h 2209800"/>
                <a:gd name="connsiteX2" fmla="*/ 0 w 292100"/>
                <a:gd name="connsiteY2" fmla="*/ 36513 h 2209800"/>
                <a:gd name="connsiteX3" fmla="*/ 146050 w 292100"/>
                <a:gd name="connsiteY3" fmla="*/ 0 h 2209800"/>
                <a:gd name="connsiteX4" fmla="*/ 292100 w 292100"/>
                <a:gd name="connsiteY4" fmla="*/ 36513 h 2209800"/>
                <a:gd name="connsiteX5" fmla="*/ 292100 w 292100"/>
                <a:gd name="connsiteY5" fmla="*/ 2173288 h 2209800"/>
                <a:gd name="connsiteX6" fmla="*/ 146050 w 292100"/>
                <a:gd name="connsiteY6" fmla="*/ 2209801 h 2209800"/>
                <a:gd name="connsiteX7" fmla="*/ 0 w 292100"/>
                <a:gd name="connsiteY7" fmla="*/ 2173288 h 2209800"/>
                <a:gd name="connsiteX8" fmla="*/ 0 w 292100"/>
                <a:gd name="connsiteY8" fmla="*/ 36513 h 2209800"/>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098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286001"/>
                <a:gd name="connsiteX1" fmla="*/ 146050 w 292100"/>
                <a:gd name="connsiteY1" fmla="*/ 73026 h 2286001"/>
                <a:gd name="connsiteX2" fmla="*/ 292100 w 292100"/>
                <a:gd name="connsiteY2" fmla="*/ 36513 h 2286001"/>
                <a:gd name="connsiteX3" fmla="*/ 292100 w 292100"/>
                <a:gd name="connsiteY3" fmla="*/ 2173288 h 2286001"/>
                <a:gd name="connsiteX4" fmla="*/ 146050 w 292100"/>
                <a:gd name="connsiteY4" fmla="*/ 2286001 h 2286001"/>
                <a:gd name="connsiteX5" fmla="*/ 0 w 292100"/>
                <a:gd name="connsiteY5" fmla="*/ 2173288 h 2286001"/>
                <a:gd name="connsiteX6" fmla="*/ 0 w 292100"/>
                <a:gd name="connsiteY6" fmla="*/ 36513 h 2286001"/>
                <a:gd name="connsiteX0" fmla="*/ 0 w 292100"/>
                <a:gd name="connsiteY0" fmla="*/ 36513 h 2286001"/>
                <a:gd name="connsiteX1" fmla="*/ 146050 w 292100"/>
                <a:gd name="connsiteY1" fmla="*/ 0 h 2286001"/>
                <a:gd name="connsiteX2" fmla="*/ 292100 w 292100"/>
                <a:gd name="connsiteY2" fmla="*/ 36513 h 2286001"/>
                <a:gd name="connsiteX3" fmla="*/ 146050 w 292100"/>
                <a:gd name="connsiteY3" fmla="*/ 73026 h 2286001"/>
                <a:gd name="connsiteX4" fmla="*/ 0 w 292100"/>
                <a:gd name="connsiteY4" fmla="*/ 36513 h 2286001"/>
                <a:gd name="connsiteX0" fmla="*/ 292100 w 292100"/>
                <a:gd name="connsiteY0" fmla="*/ 36513 h 2286001"/>
                <a:gd name="connsiteX1" fmla="*/ 146050 w 292100"/>
                <a:gd name="connsiteY1" fmla="*/ 73026 h 2286001"/>
                <a:gd name="connsiteX2" fmla="*/ 0 w 292100"/>
                <a:gd name="connsiteY2" fmla="*/ 36513 h 2286001"/>
                <a:gd name="connsiteX3" fmla="*/ 146050 w 292100"/>
                <a:gd name="connsiteY3" fmla="*/ 0 h 2286001"/>
                <a:gd name="connsiteX4" fmla="*/ 292100 w 292100"/>
                <a:gd name="connsiteY4" fmla="*/ 36513 h 2286001"/>
                <a:gd name="connsiteX5" fmla="*/ 292100 w 292100"/>
                <a:gd name="connsiteY5" fmla="*/ 2173288 h 2286001"/>
                <a:gd name="connsiteX6" fmla="*/ 146050 w 292100"/>
                <a:gd name="connsiteY6" fmla="*/ 2286001 h 2286001"/>
                <a:gd name="connsiteX7" fmla="*/ 0 w 292100"/>
                <a:gd name="connsiteY7" fmla="*/ 2173288 h 2286001"/>
                <a:gd name="connsiteX8" fmla="*/ 0 w 292100"/>
                <a:gd name="connsiteY8" fmla="*/ 36513 h 2286001"/>
                <a:gd name="connsiteX0" fmla="*/ 0 w 292100"/>
                <a:gd name="connsiteY0" fmla="*/ 36513 h 2381649"/>
                <a:gd name="connsiteX1" fmla="*/ 146050 w 292100"/>
                <a:gd name="connsiteY1" fmla="*/ 73026 h 2381649"/>
                <a:gd name="connsiteX2" fmla="*/ 292100 w 292100"/>
                <a:gd name="connsiteY2" fmla="*/ 36513 h 2381649"/>
                <a:gd name="connsiteX3" fmla="*/ 292100 w 292100"/>
                <a:gd name="connsiteY3" fmla="*/ 2173288 h 2381649"/>
                <a:gd name="connsiteX4" fmla="*/ 146050 w 292100"/>
                <a:gd name="connsiteY4" fmla="*/ 2286001 h 2381649"/>
                <a:gd name="connsiteX5" fmla="*/ 0 w 292100"/>
                <a:gd name="connsiteY5" fmla="*/ 2173288 h 2381649"/>
                <a:gd name="connsiteX6" fmla="*/ 0 w 292100"/>
                <a:gd name="connsiteY6" fmla="*/ 36513 h 2381649"/>
                <a:gd name="connsiteX0" fmla="*/ 0 w 292100"/>
                <a:gd name="connsiteY0" fmla="*/ 36513 h 2381649"/>
                <a:gd name="connsiteX1" fmla="*/ 146050 w 292100"/>
                <a:gd name="connsiteY1" fmla="*/ 0 h 2381649"/>
                <a:gd name="connsiteX2" fmla="*/ 292100 w 292100"/>
                <a:gd name="connsiteY2" fmla="*/ 36513 h 2381649"/>
                <a:gd name="connsiteX3" fmla="*/ 146050 w 292100"/>
                <a:gd name="connsiteY3" fmla="*/ 73026 h 2381649"/>
                <a:gd name="connsiteX4" fmla="*/ 0 w 292100"/>
                <a:gd name="connsiteY4" fmla="*/ 36513 h 2381649"/>
                <a:gd name="connsiteX0" fmla="*/ 292100 w 292100"/>
                <a:gd name="connsiteY0" fmla="*/ 36513 h 2381649"/>
                <a:gd name="connsiteX1" fmla="*/ 146050 w 292100"/>
                <a:gd name="connsiteY1" fmla="*/ 73026 h 2381649"/>
                <a:gd name="connsiteX2" fmla="*/ 0 w 292100"/>
                <a:gd name="connsiteY2" fmla="*/ 36513 h 2381649"/>
                <a:gd name="connsiteX3" fmla="*/ 146050 w 292100"/>
                <a:gd name="connsiteY3" fmla="*/ 0 h 2381649"/>
                <a:gd name="connsiteX4" fmla="*/ 292100 w 292100"/>
                <a:gd name="connsiteY4" fmla="*/ 36513 h 2381649"/>
                <a:gd name="connsiteX5" fmla="*/ 292100 w 292100"/>
                <a:gd name="connsiteY5" fmla="*/ 2173288 h 2381649"/>
                <a:gd name="connsiteX6" fmla="*/ 150813 w 292100"/>
                <a:gd name="connsiteY6" fmla="*/ 2381649 h 2381649"/>
                <a:gd name="connsiteX7" fmla="*/ 0 w 292100"/>
                <a:gd name="connsiteY7" fmla="*/ 2173288 h 2381649"/>
                <a:gd name="connsiteX8" fmla="*/ 0 w 292100"/>
                <a:gd name="connsiteY8" fmla="*/ 36513 h 2381649"/>
                <a:gd name="connsiteX0" fmla="*/ 0 w 292100"/>
                <a:gd name="connsiteY0" fmla="*/ 36513 h 2391215"/>
                <a:gd name="connsiteX1" fmla="*/ 146050 w 292100"/>
                <a:gd name="connsiteY1" fmla="*/ 73026 h 2391215"/>
                <a:gd name="connsiteX2" fmla="*/ 292100 w 292100"/>
                <a:gd name="connsiteY2" fmla="*/ 36513 h 2391215"/>
                <a:gd name="connsiteX3" fmla="*/ 292100 w 292100"/>
                <a:gd name="connsiteY3" fmla="*/ 2173288 h 2391215"/>
                <a:gd name="connsiteX4" fmla="*/ 146050 w 292100"/>
                <a:gd name="connsiteY4" fmla="*/ 2391215 h 2391215"/>
                <a:gd name="connsiteX5" fmla="*/ 0 w 292100"/>
                <a:gd name="connsiteY5" fmla="*/ 2173288 h 2391215"/>
                <a:gd name="connsiteX6" fmla="*/ 0 w 292100"/>
                <a:gd name="connsiteY6" fmla="*/ 36513 h 2391215"/>
                <a:gd name="connsiteX0" fmla="*/ 0 w 292100"/>
                <a:gd name="connsiteY0" fmla="*/ 36513 h 2391215"/>
                <a:gd name="connsiteX1" fmla="*/ 146050 w 292100"/>
                <a:gd name="connsiteY1" fmla="*/ 0 h 2391215"/>
                <a:gd name="connsiteX2" fmla="*/ 292100 w 292100"/>
                <a:gd name="connsiteY2" fmla="*/ 36513 h 2391215"/>
                <a:gd name="connsiteX3" fmla="*/ 146050 w 292100"/>
                <a:gd name="connsiteY3" fmla="*/ 73026 h 2391215"/>
                <a:gd name="connsiteX4" fmla="*/ 0 w 292100"/>
                <a:gd name="connsiteY4" fmla="*/ 36513 h 2391215"/>
                <a:gd name="connsiteX0" fmla="*/ 292100 w 292100"/>
                <a:gd name="connsiteY0" fmla="*/ 36513 h 2391215"/>
                <a:gd name="connsiteX1" fmla="*/ 146050 w 292100"/>
                <a:gd name="connsiteY1" fmla="*/ 73026 h 2391215"/>
                <a:gd name="connsiteX2" fmla="*/ 0 w 292100"/>
                <a:gd name="connsiteY2" fmla="*/ 36513 h 2391215"/>
                <a:gd name="connsiteX3" fmla="*/ 146050 w 292100"/>
                <a:gd name="connsiteY3" fmla="*/ 0 h 2391215"/>
                <a:gd name="connsiteX4" fmla="*/ 292100 w 292100"/>
                <a:gd name="connsiteY4" fmla="*/ 36513 h 2391215"/>
                <a:gd name="connsiteX5" fmla="*/ 292100 w 292100"/>
                <a:gd name="connsiteY5" fmla="*/ 2173288 h 2391215"/>
                <a:gd name="connsiteX6" fmla="*/ 150813 w 292100"/>
                <a:gd name="connsiteY6" fmla="*/ 2381649 h 2391215"/>
                <a:gd name="connsiteX7" fmla="*/ 0 w 292100"/>
                <a:gd name="connsiteY7" fmla="*/ 2173288 h 2391215"/>
                <a:gd name="connsiteX8" fmla="*/ 0 w 292100"/>
                <a:gd name="connsiteY8" fmla="*/ 36513 h 2391215"/>
                <a:gd name="connsiteX0" fmla="*/ 0 w 292100"/>
                <a:gd name="connsiteY0" fmla="*/ 36513 h 2613053"/>
                <a:gd name="connsiteX1" fmla="*/ 146050 w 292100"/>
                <a:gd name="connsiteY1" fmla="*/ 73026 h 2613053"/>
                <a:gd name="connsiteX2" fmla="*/ 292100 w 292100"/>
                <a:gd name="connsiteY2" fmla="*/ 36513 h 2613053"/>
                <a:gd name="connsiteX3" fmla="*/ 292100 w 292100"/>
                <a:gd name="connsiteY3" fmla="*/ 2173288 h 2613053"/>
                <a:gd name="connsiteX4" fmla="*/ 146050 w 292100"/>
                <a:gd name="connsiteY4" fmla="*/ 2391215 h 2613053"/>
                <a:gd name="connsiteX5" fmla="*/ 0 w 292100"/>
                <a:gd name="connsiteY5" fmla="*/ 2173288 h 2613053"/>
                <a:gd name="connsiteX6" fmla="*/ 0 w 292100"/>
                <a:gd name="connsiteY6" fmla="*/ 36513 h 2613053"/>
                <a:gd name="connsiteX0" fmla="*/ 0 w 292100"/>
                <a:gd name="connsiteY0" fmla="*/ 36513 h 2613053"/>
                <a:gd name="connsiteX1" fmla="*/ 146050 w 292100"/>
                <a:gd name="connsiteY1" fmla="*/ 0 h 2613053"/>
                <a:gd name="connsiteX2" fmla="*/ 292100 w 292100"/>
                <a:gd name="connsiteY2" fmla="*/ 36513 h 2613053"/>
                <a:gd name="connsiteX3" fmla="*/ 146050 w 292100"/>
                <a:gd name="connsiteY3" fmla="*/ 73026 h 2613053"/>
                <a:gd name="connsiteX4" fmla="*/ 0 w 292100"/>
                <a:gd name="connsiteY4" fmla="*/ 36513 h 2613053"/>
                <a:gd name="connsiteX0" fmla="*/ 292100 w 292100"/>
                <a:gd name="connsiteY0" fmla="*/ 36513 h 2613053"/>
                <a:gd name="connsiteX1" fmla="*/ 146050 w 292100"/>
                <a:gd name="connsiteY1" fmla="*/ 73026 h 2613053"/>
                <a:gd name="connsiteX2" fmla="*/ 0 w 292100"/>
                <a:gd name="connsiteY2" fmla="*/ 36513 h 2613053"/>
                <a:gd name="connsiteX3" fmla="*/ 146050 w 292100"/>
                <a:gd name="connsiteY3" fmla="*/ 0 h 2613053"/>
                <a:gd name="connsiteX4" fmla="*/ 292100 w 292100"/>
                <a:gd name="connsiteY4" fmla="*/ 36513 h 2613053"/>
                <a:gd name="connsiteX5" fmla="*/ 292100 w 292100"/>
                <a:gd name="connsiteY5" fmla="*/ 2173288 h 2613053"/>
                <a:gd name="connsiteX6" fmla="*/ 150813 w 292100"/>
                <a:gd name="connsiteY6" fmla="*/ 2613053 h 2613053"/>
                <a:gd name="connsiteX7" fmla="*/ 0 w 292100"/>
                <a:gd name="connsiteY7" fmla="*/ 2173288 h 2613053"/>
                <a:gd name="connsiteX8" fmla="*/ 0 w 292100"/>
                <a:gd name="connsiteY8" fmla="*/ 36513 h 2613053"/>
                <a:gd name="connsiteX0" fmla="*/ 0 w 292100"/>
                <a:gd name="connsiteY0" fmla="*/ 36513 h 2613053"/>
                <a:gd name="connsiteX1" fmla="*/ 146050 w 292100"/>
                <a:gd name="connsiteY1" fmla="*/ 73026 h 2613053"/>
                <a:gd name="connsiteX2" fmla="*/ 292100 w 292100"/>
                <a:gd name="connsiteY2" fmla="*/ 36513 h 2613053"/>
                <a:gd name="connsiteX3" fmla="*/ 292100 w 292100"/>
                <a:gd name="connsiteY3" fmla="*/ 2173288 h 2613053"/>
                <a:gd name="connsiteX4" fmla="*/ 150737 w 292100"/>
                <a:gd name="connsiteY4" fmla="*/ 2589564 h 2613053"/>
                <a:gd name="connsiteX5" fmla="*/ 0 w 292100"/>
                <a:gd name="connsiteY5" fmla="*/ 2173288 h 2613053"/>
                <a:gd name="connsiteX6" fmla="*/ 0 w 292100"/>
                <a:gd name="connsiteY6" fmla="*/ 36513 h 2613053"/>
                <a:gd name="connsiteX0" fmla="*/ 0 w 292100"/>
                <a:gd name="connsiteY0" fmla="*/ 36513 h 2613053"/>
                <a:gd name="connsiteX1" fmla="*/ 146050 w 292100"/>
                <a:gd name="connsiteY1" fmla="*/ 0 h 2613053"/>
                <a:gd name="connsiteX2" fmla="*/ 292100 w 292100"/>
                <a:gd name="connsiteY2" fmla="*/ 36513 h 2613053"/>
                <a:gd name="connsiteX3" fmla="*/ 146050 w 292100"/>
                <a:gd name="connsiteY3" fmla="*/ 73026 h 2613053"/>
                <a:gd name="connsiteX4" fmla="*/ 0 w 292100"/>
                <a:gd name="connsiteY4" fmla="*/ 36513 h 2613053"/>
                <a:gd name="connsiteX0" fmla="*/ 292100 w 292100"/>
                <a:gd name="connsiteY0" fmla="*/ 36513 h 2613053"/>
                <a:gd name="connsiteX1" fmla="*/ 146050 w 292100"/>
                <a:gd name="connsiteY1" fmla="*/ 73026 h 2613053"/>
                <a:gd name="connsiteX2" fmla="*/ 0 w 292100"/>
                <a:gd name="connsiteY2" fmla="*/ 36513 h 2613053"/>
                <a:gd name="connsiteX3" fmla="*/ 146050 w 292100"/>
                <a:gd name="connsiteY3" fmla="*/ 0 h 2613053"/>
                <a:gd name="connsiteX4" fmla="*/ 292100 w 292100"/>
                <a:gd name="connsiteY4" fmla="*/ 36513 h 2613053"/>
                <a:gd name="connsiteX5" fmla="*/ 292100 w 292100"/>
                <a:gd name="connsiteY5" fmla="*/ 2173288 h 2613053"/>
                <a:gd name="connsiteX6" fmla="*/ 150813 w 292100"/>
                <a:gd name="connsiteY6" fmla="*/ 2613053 h 2613053"/>
                <a:gd name="connsiteX7" fmla="*/ 0 w 292100"/>
                <a:gd name="connsiteY7" fmla="*/ 2173288 h 2613053"/>
                <a:gd name="connsiteX8" fmla="*/ 0 w 292100"/>
                <a:gd name="connsiteY8" fmla="*/ 36513 h 2613053"/>
                <a:gd name="connsiteX0" fmla="*/ 0 w 292100"/>
                <a:gd name="connsiteY0" fmla="*/ 36513 h 2712224"/>
                <a:gd name="connsiteX1" fmla="*/ 146050 w 292100"/>
                <a:gd name="connsiteY1" fmla="*/ 73026 h 2712224"/>
                <a:gd name="connsiteX2" fmla="*/ 292100 w 292100"/>
                <a:gd name="connsiteY2" fmla="*/ 36513 h 2712224"/>
                <a:gd name="connsiteX3" fmla="*/ 292100 w 292100"/>
                <a:gd name="connsiteY3" fmla="*/ 2173288 h 2712224"/>
                <a:gd name="connsiteX4" fmla="*/ 150737 w 292100"/>
                <a:gd name="connsiteY4" fmla="*/ 2589564 h 2712224"/>
                <a:gd name="connsiteX5" fmla="*/ 0 w 292100"/>
                <a:gd name="connsiteY5" fmla="*/ 2173288 h 2712224"/>
                <a:gd name="connsiteX6" fmla="*/ 0 w 292100"/>
                <a:gd name="connsiteY6" fmla="*/ 36513 h 2712224"/>
                <a:gd name="connsiteX0" fmla="*/ 0 w 292100"/>
                <a:gd name="connsiteY0" fmla="*/ 36513 h 2712224"/>
                <a:gd name="connsiteX1" fmla="*/ 146050 w 292100"/>
                <a:gd name="connsiteY1" fmla="*/ 0 h 2712224"/>
                <a:gd name="connsiteX2" fmla="*/ 292100 w 292100"/>
                <a:gd name="connsiteY2" fmla="*/ 36513 h 2712224"/>
                <a:gd name="connsiteX3" fmla="*/ 146050 w 292100"/>
                <a:gd name="connsiteY3" fmla="*/ 73026 h 2712224"/>
                <a:gd name="connsiteX4" fmla="*/ 0 w 292100"/>
                <a:gd name="connsiteY4" fmla="*/ 36513 h 2712224"/>
                <a:gd name="connsiteX0" fmla="*/ 292100 w 292100"/>
                <a:gd name="connsiteY0" fmla="*/ 36513 h 2712224"/>
                <a:gd name="connsiteX1" fmla="*/ 146050 w 292100"/>
                <a:gd name="connsiteY1" fmla="*/ 73026 h 2712224"/>
                <a:gd name="connsiteX2" fmla="*/ 0 w 292100"/>
                <a:gd name="connsiteY2" fmla="*/ 36513 h 2712224"/>
                <a:gd name="connsiteX3" fmla="*/ 146050 w 292100"/>
                <a:gd name="connsiteY3" fmla="*/ 0 h 2712224"/>
                <a:gd name="connsiteX4" fmla="*/ 292100 w 292100"/>
                <a:gd name="connsiteY4" fmla="*/ 36513 h 2712224"/>
                <a:gd name="connsiteX5" fmla="*/ 292100 w 292100"/>
                <a:gd name="connsiteY5" fmla="*/ 2173288 h 2712224"/>
                <a:gd name="connsiteX6" fmla="*/ 150813 w 292100"/>
                <a:gd name="connsiteY6" fmla="*/ 2712224 h 2712224"/>
                <a:gd name="connsiteX7" fmla="*/ 0 w 292100"/>
                <a:gd name="connsiteY7" fmla="*/ 2173288 h 2712224"/>
                <a:gd name="connsiteX8" fmla="*/ 0 w 292100"/>
                <a:gd name="connsiteY8" fmla="*/ 36513 h 2712224"/>
                <a:gd name="connsiteX0" fmla="*/ 0 w 292100"/>
                <a:gd name="connsiteY0" fmla="*/ 36513 h 2721796"/>
                <a:gd name="connsiteX1" fmla="*/ 146050 w 292100"/>
                <a:gd name="connsiteY1" fmla="*/ 73026 h 2721796"/>
                <a:gd name="connsiteX2" fmla="*/ 292100 w 292100"/>
                <a:gd name="connsiteY2" fmla="*/ 36513 h 2721796"/>
                <a:gd name="connsiteX3" fmla="*/ 292100 w 292100"/>
                <a:gd name="connsiteY3" fmla="*/ 2173288 h 2721796"/>
                <a:gd name="connsiteX4" fmla="*/ 155605 w 292100"/>
                <a:gd name="connsiteY4" fmla="*/ 2721796 h 2721796"/>
                <a:gd name="connsiteX5" fmla="*/ 0 w 292100"/>
                <a:gd name="connsiteY5" fmla="*/ 2173288 h 2721796"/>
                <a:gd name="connsiteX6" fmla="*/ 0 w 292100"/>
                <a:gd name="connsiteY6" fmla="*/ 36513 h 2721796"/>
                <a:gd name="connsiteX0" fmla="*/ 0 w 292100"/>
                <a:gd name="connsiteY0" fmla="*/ 36513 h 2721796"/>
                <a:gd name="connsiteX1" fmla="*/ 146050 w 292100"/>
                <a:gd name="connsiteY1" fmla="*/ 0 h 2721796"/>
                <a:gd name="connsiteX2" fmla="*/ 292100 w 292100"/>
                <a:gd name="connsiteY2" fmla="*/ 36513 h 2721796"/>
                <a:gd name="connsiteX3" fmla="*/ 146050 w 292100"/>
                <a:gd name="connsiteY3" fmla="*/ 73026 h 2721796"/>
                <a:gd name="connsiteX4" fmla="*/ 0 w 292100"/>
                <a:gd name="connsiteY4" fmla="*/ 36513 h 2721796"/>
                <a:gd name="connsiteX0" fmla="*/ 292100 w 292100"/>
                <a:gd name="connsiteY0" fmla="*/ 36513 h 2721796"/>
                <a:gd name="connsiteX1" fmla="*/ 146050 w 292100"/>
                <a:gd name="connsiteY1" fmla="*/ 73026 h 2721796"/>
                <a:gd name="connsiteX2" fmla="*/ 0 w 292100"/>
                <a:gd name="connsiteY2" fmla="*/ 36513 h 2721796"/>
                <a:gd name="connsiteX3" fmla="*/ 146050 w 292100"/>
                <a:gd name="connsiteY3" fmla="*/ 0 h 2721796"/>
                <a:gd name="connsiteX4" fmla="*/ 292100 w 292100"/>
                <a:gd name="connsiteY4" fmla="*/ 36513 h 2721796"/>
                <a:gd name="connsiteX5" fmla="*/ 292100 w 292100"/>
                <a:gd name="connsiteY5" fmla="*/ 2173288 h 2721796"/>
                <a:gd name="connsiteX6" fmla="*/ 150813 w 292100"/>
                <a:gd name="connsiteY6" fmla="*/ 2712224 h 2721796"/>
                <a:gd name="connsiteX7" fmla="*/ 0 w 292100"/>
                <a:gd name="connsiteY7" fmla="*/ 2173288 h 2721796"/>
                <a:gd name="connsiteX8" fmla="*/ 0 w 292100"/>
                <a:gd name="connsiteY8" fmla="*/ 36513 h 2721796"/>
                <a:gd name="connsiteX0" fmla="*/ 0 w 292100"/>
                <a:gd name="connsiteY0" fmla="*/ 36513 h 2910572"/>
                <a:gd name="connsiteX1" fmla="*/ 146050 w 292100"/>
                <a:gd name="connsiteY1" fmla="*/ 73026 h 2910572"/>
                <a:gd name="connsiteX2" fmla="*/ 292100 w 292100"/>
                <a:gd name="connsiteY2" fmla="*/ 36513 h 2910572"/>
                <a:gd name="connsiteX3" fmla="*/ 292100 w 292100"/>
                <a:gd name="connsiteY3" fmla="*/ 2173288 h 2910572"/>
                <a:gd name="connsiteX4" fmla="*/ 155605 w 292100"/>
                <a:gd name="connsiteY4" fmla="*/ 2721796 h 2910572"/>
                <a:gd name="connsiteX5" fmla="*/ 0 w 292100"/>
                <a:gd name="connsiteY5" fmla="*/ 2173288 h 2910572"/>
                <a:gd name="connsiteX6" fmla="*/ 0 w 292100"/>
                <a:gd name="connsiteY6" fmla="*/ 36513 h 2910572"/>
                <a:gd name="connsiteX0" fmla="*/ 0 w 292100"/>
                <a:gd name="connsiteY0" fmla="*/ 36513 h 2910572"/>
                <a:gd name="connsiteX1" fmla="*/ 146050 w 292100"/>
                <a:gd name="connsiteY1" fmla="*/ 0 h 2910572"/>
                <a:gd name="connsiteX2" fmla="*/ 292100 w 292100"/>
                <a:gd name="connsiteY2" fmla="*/ 36513 h 2910572"/>
                <a:gd name="connsiteX3" fmla="*/ 146050 w 292100"/>
                <a:gd name="connsiteY3" fmla="*/ 73026 h 2910572"/>
                <a:gd name="connsiteX4" fmla="*/ 0 w 292100"/>
                <a:gd name="connsiteY4" fmla="*/ 36513 h 2910572"/>
                <a:gd name="connsiteX0" fmla="*/ 292100 w 292100"/>
                <a:gd name="connsiteY0" fmla="*/ 36513 h 2910572"/>
                <a:gd name="connsiteX1" fmla="*/ 146050 w 292100"/>
                <a:gd name="connsiteY1" fmla="*/ 73026 h 2910572"/>
                <a:gd name="connsiteX2" fmla="*/ 0 w 292100"/>
                <a:gd name="connsiteY2" fmla="*/ 36513 h 2910572"/>
                <a:gd name="connsiteX3" fmla="*/ 146050 w 292100"/>
                <a:gd name="connsiteY3" fmla="*/ 0 h 2910572"/>
                <a:gd name="connsiteX4" fmla="*/ 292100 w 292100"/>
                <a:gd name="connsiteY4" fmla="*/ 36513 h 2910572"/>
                <a:gd name="connsiteX5" fmla="*/ 292100 w 292100"/>
                <a:gd name="connsiteY5" fmla="*/ 2173288 h 2910572"/>
                <a:gd name="connsiteX6" fmla="*/ 150813 w 292100"/>
                <a:gd name="connsiteY6" fmla="*/ 2910572 h 2910572"/>
                <a:gd name="connsiteX7" fmla="*/ 0 w 292100"/>
                <a:gd name="connsiteY7" fmla="*/ 2173288 h 2910572"/>
                <a:gd name="connsiteX8" fmla="*/ 0 w 292100"/>
                <a:gd name="connsiteY8" fmla="*/ 36513 h 2910572"/>
                <a:gd name="connsiteX0" fmla="*/ 0 w 292100"/>
                <a:gd name="connsiteY0" fmla="*/ 36513 h 2910572"/>
                <a:gd name="connsiteX1" fmla="*/ 146050 w 292100"/>
                <a:gd name="connsiteY1" fmla="*/ 73026 h 2910572"/>
                <a:gd name="connsiteX2" fmla="*/ 292100 w 292100"/>
                <a:gd name="connsiteY2" fmla="*/ 36513 h 2910572"/>
                <a:gd name="connsiteX3" fmla="*/ 292100 w 292100"/>
                <a:gd name="connsiteY3" fmla="*/ 2173288 h 2910572"/>
                <a:gd name="connsiteX4" fmla="*/ 155605 w 292100"/>
                <a:gd name="connsiteY4" fmla="*/ 2887083 h 2910572"/>
                <a:gd name="connsiteX5" fmla="*/ 0 w 292100"/>
                <a:gd name="connsiteY5" fmla="*/ 2173288 h 2910572"/>
                <a:gd name="connsiteX6" fmla="*/ 0 w 292100"/>
                <a:gd name="connsiteY6" fmla="*/ 36513 h 2910572"/>
                <a:gd name="connsiteX0" fmla="*/ 0 w 292100"/>
                <a:gd name="connsiteY0" fmla="*/ 36513 h 2910572"/>
                <a:gd name="connsiteX1" fmla="*/ 146050 w 292100"/>
                <a:gd name="connsiteY1" fmla="*/ 0 h 2910572"/>
                <a:gd name="connsiteX2" fmla="*/ 292100 w 292100"/>
                <a:gd name="connsiteY2" fmla="*/ 36513 h 2910572"/>
                <a:gd name="connsiteX3" fmla="*/ 146050 w 292100"/>
                <a:gd name="connsiteY3" fmla="*/ 73026 h 2910572"/>
                <a:gd name="connsiteX4" fmla="*/ 0 w 292100"/>
                <a:gd name="connsiteY4" fmla="*/ 36513 h 2910572"/>
                <a:gd name="connsiteX0" fmla="*/ 292100 w 292100"/>
                <a:gd name="connsiteY0" fmla="*/ 36513 h 2910572"/>
                <a:gd name="connsiteX1" fmla="*/ 146050 w 292100"/>
                <a:gd name="connsiteY1" fmla="*/ 73026 h 2910572"/>
                <a:gd name="connsiteX2" fmla="*/ 0 w 292100"/>
                <a:gd name="connsiteY2" fmla="*/ 36513 h 2910572"/>
                <a:gd name="connsiteX3" fmla="*/ 146050 w 292100"/>
                <a:gd name="connsiteY3" fmla="*/ 0 h 2910572"/>
                <a:gd name="connsiteX4" fmla="*/ 292100 w 292100"/>
                <a:gd name="connsiteY4" fmla="*/ 36513 h 2910572"/>
                <a:gd name="connsiteX5" fmla="*/ 292100 w 292100"/>
                <a:gd name="connsiteY5" fmla="*/ 2173288 h 2910572"/>
                <a:gd name="connsiteX6" fmla="*/ 150813 w 292100"/>
                <a:gd name="connsiteY6" fmla="*/ 2910572 h 2910572"/>
                <a:gd name="connsiteX7" fmla="*/ 0 w 292100"/>
                <a:gd name="connsiteY7" fmla="*/ 2173288 h 2910572"/>
                <a:gd name="connsiteX8" fmla="*/ 0 w 292100"/>
                <a:gd name="connsiteY8" fmla="*/ 36513 h 2910572"/>
                <a:gd name="connsiteX0" fmla="*/ 0 w 292100"/>
                <a:gd name="connsiteY0" fmla="*/ 36513 h 3067298"/>
                <a:gd name="connsiteX1" fmla="*/ 146050 w 292100"/>
                <a:gd name="connsiteY1" fmla="*/ 73026 h 3067298"/>
                <a:gd name="connsiteX2" fmla="*/ 292100 w 292100"/>
                <a:gd name="connsiteY2" fmla="*/ 36513 h 3067298"/>
                <a:gd name="connsiteX3" fmla="*/ 292100 w 292100"/>
                <a:gd name="connsiteY3" fmla="*/ 2173288 h 3067298"/>
                <a:gd name="connsiteX4" fmla="*/ 155605 w 292100"/>
                <a:gd name="connsiteY4" fmla="*/ 2887083 h 3067298"/>
                <a:gd name="connsiteX5" fmla="*/ 0 w 292100"/>
                <a:gd name="connsiteY5" fmla="*/ 2173288 h 3067298"/>
                <a:gd name="connsiteX6" fmla="*/ 0 w 292100"/>
                <a:gd name="connsiteY6" fmla="*/ 36513 h 3067298"/>
                <a:gd name="connsiteX0" fmla="*/ 0 w 292100"/>
                <a:gd name="connsiteY0" fmla="*/ 36513 h 3067298"/>
                <a:gd name="connsiteX1" fmla="*/ 146050 w 292100"/>
                <a:gd name="connsiteY1" fmla="*/ 0 h 3067298"/>
                <a:gd name="connsiteX2" fmla="*/ 292100 w 292100"/>
                <a:gd name="connsiteY2" fmla="*/ 36513 h 3067298"/>
                <a:gd name="connsiteX3" fmla="*/ 146050 w 292100"/>
                <a:gd name="connsiteY3" fmla="*/ 73026 h 3067298"/>
                <a:gd name="connsiteX4" fmla="*/ 0 w 292100"/>
                <a:gd name="connsiteY4" fmla="*/ 36513 h 3067298"/>
                <a:gd name="connsiteX0" fmla="*/ 292100 w 292100"/>
                <a:gd name="connsiteY0" fmla="*/ 36513 h 3067298"/>
                <a:gd name="connsiteX1" fmla="*/ 146050 w 292100"/>
                <a:gd name="connsiteY1" fmla="*/ 73026 h 3067298"/>
                <a:gd name="connsiteX2" fmla="*/ 0 w 292100"/>
                <a:gd name="connsiteY2" fmla="*/ 36513 h 3067298"/>
                <a:gd name="connsiteX3" fmla="*/ 146050 w 292100"/>
                <a:gd name="connsiteY3" fmla="*/ 0 h 3067298"/>
                <a:gd name="connsiteX4" fmla="*/ 292100 w 292100"/>
                <a:gd name="connsiteY4" fmla="*/ 36513 h 3067298"/>
                <a:gd name="connsiteX5" fmla="*/ 292100 w 292100"/>
                <a:gd name="connsiteY5" fmla="*/ 2173288 h 3067298"/>
                <a:gd name="connsiteX6" fmla="*/ 150813 w 292100"/>
                <a:gd name="connsiteY6" fmla="*/ 3067298 h 3067298"/>
                <a:gd name="connsiteX7" fmla="*/ 0 w 292100"/>
                <a:gd name="connsiteY7" fmla="*/ 2173288 h 3067298"/>
                <a:gd name="connsiteX8" fmla="*/ 0 w 292100"/>
                <a:gd name="connsiteY8" fmla="*/ 36513 h 3067298"/>
                <a:gd name="connsiteX0" fmla="*/ 0 w 292100"/>
                <a:gd name="connsiteY0" fmla="*/ 36513 h 3067298"/>
                <a:gd name="connsiteX1" fmla="*/ 146050 w 292100"/>
                <a:gd name="connsiteY1" fmla="*/ 73026 h 3067298"/>
                <a:gd name="connsiteX2" fmla="*/ 292100 w 292100"/>
                <a:gd name="connsiteY2" fmla="*/ 36513 h 3067298"/>
                <a:gd name="connsiteX3" fmla="*/ 292100 w 292100"/>
                <a:gd name="connsiteY3" fmla="*/ 2173288 h 3067298"/>
                <a:gd name="connsiteX4" fmla="*/ 155605 w 292100"/>
                <a:gd name="connsiteY4" fmla="*/ 3043823 h 3067298"/>
                <a:gd name="connsiteX5" fmla="*/ 0 w 292100"/>
                <a:gd name="connsiteY5" fmla="*/ 2173288 h 3067298"/>
                <a:gd name="connsiteX6" fmla="*/ 0 w 292100"/>
                <a:gd name="connsiteY6" fmla="*/ 36513 h 3067298"/>
                <a:gd name="connsiteX0" fmla="*/ 0 w 292100"/>
                <a:gd name="connsiteY0" fmla="*/ 36513 h 3067298"/>
                <a:gd name="connsiteX1" fmla="*/ 146050 w 292100"/>
                <a:gd name="connsiteY1" fmla="*/ 0 h 3067298"/>
                <a:gd name="connsiteX2" fmla="*/ 292100 w 292100"/>
                <a:gd name="connsiteY2" fmla="*/ 36513 h 3067298"/>
                <a:gd name="connsiteX3" fmla="*/ 146050 w 292100"/>
                <a:gd name="connsiteY3" fmla="*/ 73026 h 3067298"/>
                <a:gd name="connsiteX4" fmla="*/ 0 w 292100"/>
                <a:gd name="connsiteY4" fmla="*/ 36513 h 3067298"/>
                <a:gd name="connsiteX0" fmla="*/ 292100 w 292100"/>
                <a:gd name="connsiteY0" fmla="*/ 36513 h 3067298"/>
                <a:gd name="connsiteX1" fmla="*/ 146050 w 292100"/>
                <a:gd name="connsiteY1" fmla="*/ 73026 h 3067298"/>
                <a:gd name="connsiteX2" fmla="*/ 0 w 292100"/>
                <a:gd name="connsiteY2" fmla="*/ 36513 h 3067298"/>
                <a:gd name="connsiteX3" fmla="*/ 146050 w 292100"/>
                <a:gd name="connsiteY3" fmla="*/ 0 h 3067298"/>
                <a:gd name="connsiteX4" fmla="*/ 292100 w 292100"/>
                <a:gd name="connsiteY4" fmla="*/ 36513 h 3067298"/>
                <a:gd name="connsiteX5" fmla="*/ 292100 w 292100"/>
                <a:gd name="connsiteY5" fmla="*/ 2173288 h 3067298"/>
                <a:gd name="connsiteX6" fmla="*/ 150813 w 292100"/>
                <a:gd name="connsiteY6" fmla="*/ 3067298 h 3067298"/>
                <a:gd name="connsiteX7" fmla="*/ 0 w 292100"/>
                <a:gd name="connsiteY7" fmla="*/ 2173288 h 3067298"/>
                <a:gd name="connsiteX8" fmla="*/ 0 w 292100"/>
                <a:gd name="connsiteY8" fmla="*/ 36513 h 3067298"/>
                <a:gd name="connsiteX0" fmla="*/ 7 w 292107"/>
                <a:gd name="connsiteY0" fmla="*/ 36513 h 3067298"/>
                <a:gd name="connsiteX1" fmla="*/ 146057 w 292107"/>
                <a:gd name="connsiteY1" fmla="*/ 73026 h 3067298"/>
                <a:gd name="connsiteX2" fmla="*/ 292107 w 292107"/>
                <a:gd name="connsiteY2" fmla="*/ 36513 h 3067298"/>
                <a:gd name="connsiteX3" fmla="*/ 292107 w 292107"/>
                <a:gd name="connsiteY3" fmla="*/ 2173288 h 3067298"/>
                <a:gd name="connsiteX4" fmla="*/ 155612 w 292107"/>
                <a:gd name="connsiteY4" fmla="*/ 3043823 h 3067298"/>
                <a:gd name="connsiteX5" fmla="*/ 7 w 292107"/>
                <a:gd name="connsiteY5" fmla="*/ 2173288 h 3067298"/>
                <a:gd name="connsiteX6" fmla="*/ 7 w 292107"/>
                <a:gd name="connsiteY6" fmla="*/ 36513 h 3067298"/>
                <a:gd name="connsiteX0" fmla="*/ 7 w 292107"/>
                <a:gd name="connsiteY0" fmla="*/ 36513 h 3067298"/>
                <a:gd name="connsiteX1" fmla="*/ 146057 w 292107"/>
                <a:gd name="connsiteY1" fmla="*/ 0 h 3067298"/>
                <a:gd name="connsiteX2" fmla="*/ 292107 w 292107"/>
                <a:gd name="connsiteY2" fmla="*/ 36513 h 3067298"/>
                <a:gd name="connsiteX3" fmla="*/ 146057 w 292107"/>
                <a:gd name="connsiteY3" fmla="*/ 73026 h 3067298"/>
                <a:gd name="connsiteX4" fmla="*/ 7 w 292107"/>
                <a:gd name="connsiteY4" fmla="*/ 36513 h 3067298"/>
                <a:gd name="connsiteX0" fmla="*/ 292107 w 292107"/>
                <a:gd name="connsiteY0" fmla="*/ 36513 h 3067298"/>
                <a:gd name="connsiteX1" fmla="*/ 146057 w 292107"/>
                <a:gd name="connsiteY1" fmla="*/ 73026 h 3067298"/>
                <a:gd name="connsiteX2" fmla="*/ 7 w 292107"/>
                <a:gd name="connsiteY2" fmla="*/ 36513 h 3067298"/>
                <a:gd name="connsiteX3" fmla="*/ 141188 w 292107"/>
                <a:gd name="connsiteY3" fmla="*/ 261214 h 3067298"/>
                <a:gd name="connsiteX4" fmla="*/ 292107 w 292107"/>
                <a:gd name="connsiteY4" fmla="*/ 36513 h 3067298"/>
                <a:gd name="connsiteX5" fmla="*/ 292107 w 292107"/>
                <a:gd name="connsiteY5" fmla="*/ 2173288 h 3067298"/>
                <a:gd name="connsiteX6" fmla="*/ 150820 w 292107"/>
                <a:gd name="connsiteY6" fmla="*/ 3067298 h 3067298"/>
                <a:gd name="connsiteX7" fmla="*/ 7 w 292107"/>
                <a:gd name="connsiteY7" fmla="*/ 2173288 h 3067298"/>
                <a:gd name="connsiteX8" fmla="*/ 7 w 292107"/>
                <a:gd name="connsiteY8" fmla="*/ 36513 h 3067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107" h="3067298" stroke="0" extrusionOk="0">
                  <a:moveTo>
                    <a:pt x="7" y="36513"/>
                  </a:moveTo>
                  <a:cubicBezTo>
                    <a:pt x="7" y="56679"/>
                    <a:pt x="65396" y="73026"/>
                    <a:pt x="146057" y="73026"/>
                  </a:cubicBezTo>
                  <a:cubicBezTo>
                    <a:pt x="226718" y="73026"/>
                    <a:pt x="292107" y="56679"/>
                    <a:pt x="292107" y="36513"/>
                  </a:cubicBezTo>
                  <a:lnTo>
                    <a:pt x="292107" y="2173288"/>
                  </a:lnTo>
                  <a:cubicBezTo>
                    <a:pt x="292107" y="2193454"/>
                    <a:pt x="236273" y="3043823"/>
                    <a:pt x="155612" y="3043823"/>
                  </a:cubicBezTo>
                  <a:cubicBezTo>
                    <a:pt x="74951" y="3043823"/>
                    <a:pt x="7" y="2193454"/>
                    <a:pt x="7" y="2173288"/>
                  </a:cubicBezTo>
                  <a:lnTo>
                    <a:pt x="7" y="36513"/>
                  </a:lnTo>
                  <a:close/>
                </a:path>
                <a:path w="292107" h="3067298" fill="lighten" stroke="0" extrusionOk="0">
                  <a:moveTo>
                    <a:pt x="7" y="36513"/>
                  </a:moveTo>
                  <a:cubicBezTo>
                    <a:pt x="7" y="16347"/>
                    <a:pt x="65396" y="0"/>
                    <a:pt x="146057" y="0"/>
                  </a:cubicBezTo>
                  <a:cubicBezTo>
                    <a:pt x="226718" y="0"/>
                    <a:pt x="292107" y="16347"/>
                    <a:pt x="292107" y="36513"/>
                  </a:cubicBezTo>
                  <a:cubicBezTo>
                    <a:pt x="292107" y="56679"/>
                    <a:pt x="226718" y="73026"/>
                    <a:pt x="146057" y="73026"/>
                  </a:cubicBezTo>
                  <a:cubicBezTo>
                    <a:pt x="65396" y="73026"/>
                    <a:pt x="7" y="56679"/>
                    <a:pt x="7" y="36513"/>
                  </a:cubicBezTo>
                  <a:close/>
                </a:path>
                <a:path w="292107" h="3067298" fill="none" extrusionOk="0">
                  <a:moveTo>
                    <a:pt x="292107" y="36513"/>
                  </a:moveTo>
                  <a:cubicBezTo>
                    <a:pt x="292107" y="56679"/>
                    <a:pt x="226718" y="73026"/>
                    <a:pt x="146057" y="73026"/>
                  </a:cubicBezTo>
                  <a:cubicBezTo>
                    <a:pt x="65396" y="73026"/>
                    <a:pt x="818" y="5148"/>
                    <a:pt x="7" y="36513"/>
                  </a:cubicBezTo>
                  <a:cubicBezTo>
                    <a:pt x="-804" y="67878"/>
                    <a:pt x="60527" y="261214"/>
                    <a:pt x="141188" y="261214"/>
                  </a:cubicBezTo>
                  <a:cubicBezTo>
                    <a:pt x="221849" y="261214"/>
                    <a:pt x="292107" y="16347"/>
                    <a:pt x="292107" y="36513"/>
                  </a:cubicBezTo>
                  <a:lnTo>
                    <a:pt x="292107" y="2173288"/>
                  </a:lnTo>
                  <a:cubicBezTo>
                    <a:pt x="292107" y="2193454"/>
                    <a:pt x="231481" y="3067298"/>
                    <a:pt x="150820" y="3067298"/>
                  </a:cubicBezTo>
                  <a:cubicBezTo>
                    <a:pt x="70159" y="3067298"/>
                    <a:pt x="7" y="2193454"/>
                    <a:pt x="7" y="2173288"/>
                  </a:cubicBezTo>
                  <a:lnTo>
                    <a:pt x="7" y="36513"/>
                  </a:lnTo>
                </a:path>
              </a:pathLst>
            </a:custGeom>
            <a:blipFill>
              <a:blip r:embed="rId4"/>
              <a:tile tx="0" ty="0" sx="100000" sy="100000" flip="none" algn="tl"/>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7" name="36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Velocidad de reacción</a:t>
            </a:r>
            <a:endParaRPr lang="es-ES" b="1" dirty="0">
              <a:solidFill>
                <a:srgbClr val="C00000"/>
              </a:solidFill>
              <a:latin typeface="+mj-lt"/>
            </a:endParaRPr>
          </a:p>
        </p:txBody>
      </p:sp>
      <p:sp>
        <p:nvSpPr>
          <p:cNvPr id="48"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35</a:t>
            </a:fld>
            <a:endParaRPr lang="es-ES" dirty="0">
              <a:solidFill>
                <a:schemeClr val="accent6">
                  <a:lumMod val="50000"/>
                </a:schemeClr>
              </a:solidFill>
              <a:latin typeface="+mj-lt"/>
            </a:endParaRPr>
          </a:p>
        </p:txBody>
      </p:sp>
      <p:sp>
        <p:nvSpPr>
          <p:cNvPr id="49" name="48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9614586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368300" y="863600"/>
            <a:ext cx="61722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Factores que influyen en la velocidad de reacción</a:t>
            </a:r>
            <a:endParaRPr lang="es-ES" b="1" dirty="0">
              <a:solidFill>
                <a:srgbClr val="00B050"/>
              </a:solidFill>
            </a:endParaRPr>
          </a:p>
        </p:txBody>
      </p:sp>
      <p:sp>
        <p:nvSpPr>
          <p:cNvPr id="11" name="10 CuadroTexto"/>
          <p:cNvSpPr txBox="1"/>
          <p:nvPr/>
        </p:nvSpPr>
        <p:spPr>
          <a:xfrm>
            <a:off x="393700" y="1320800"/>
            <a:ext cx="3848100" cy="369332"/>
          </a:xfrm>
          <a:prstGeom prst="rect">
            <a:avLst/>
          </a:prstGeom>
          <a:noFill/>
        </p:spPr>
        <p:txBody>
          <a:bodyPr wrap="square" rtlCol="0">
            <a:spAutoFit/>
          </a:bodyPr>
          <a:lstStyle/>
          <a:p>
            <a:r>
              <a:rPr lang="es-ES" b="1" dirty="0">
                <a:solidFill>
                  <a:srgbClr val="C00000"/>
                </a:solidFill>
              </a:rPr>
              <a:t>T</a:t>
            </a:r>
            <a:r>
              <a:rPr lang="es-ES" b="1" dirty="0" smtClean="0">
                <a:solidFill>
                  <a:srgbClr val="C00000"/>
                </a:solidFill>
              </a:rPr>
              <a:t>emperatura</a:t>
            </a:r>
            <a:endParaRPr lang="es-ES" b="1" dirty="0">
              <a:solidFill>
                <a:srgbClr val="C00000"/>
              </a:solidFill>
            </a:endParaRPr>
          </a:p>
        </p:txBody>
      </p:sp>
      <p:sp>
        <p:nvSpPr>
          <p:cNvPr id="2" name="1 CuadroTexto"/>
          <p:cNvSpPr txBox="1"/>
          <p:nvPr/>
        </p:nvSpPr>
        <p:spPr>
          <a:xfrm>
            <a:off x="431800" y="1803400"/>
            <a:ext cx="8318500" cy="646331"/>
          </a:xfrm>
          <a:prstGeom prst="rect">
            <a:avLst/>
          </a:prstGeom>
          <a:noFill/>
        </p:spPr>
        <p:txBody>
          <a:bodyPr wrap="square" rtlCol="0">
            <a:spAutoFit/>
          </a:bodyPr>
          <a:lstStyle/>
          <a:p>
            <a:pPr marL="355600" indent="-355600" algn="just"/>
            <a:r>
              <a:rPr lang="es-ES" dirty="0" smtClean="0">
                <a:sym typeface="Wingdings"/>
              </a:rPr>
              <a:t>	Al incrementarse la temperatura, aumenta la energía cinética media y el número de moléculas que alcanza la energía de activación.</a:t>
            </a:r>
            <a:endParaRPr lang="es-E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932" y="2942636"/>
            <a:ext cx="1510271" cy="2401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8" name="47 Conector recto de flecha"/>
          <p:cNvCxnSpPr/>
          <p:nvPr/>
        </p:nvCxnSpPr>
        <p:spPr>
          <a:xfrm flipV="1">
            <a:off x="4190637" y="3397431"/>
            <a:ext cx="3991" cy="1718855"/>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50" name="49 Forma libre"/>
          <p:cNvSpPr/>
          <p:nvPr/>
        </p:nvSpPr>
        <p:spPr>
          <a:xfrm>
            <a:off x="5169987" y="4068297"/>
            <a:ext cx="2239723" cy="1046126"/>
          </a:xfrm>
          <a:custGeom>
            <a:avLst/>
            <a:gdLst>
              <a:gd name="connsiteX0" fmla="*/ 0 w 2155372"/>
              <a:gd name="connsiteY0" fmla="*/ 972376 h 972376"/>
              <a:gd name="connsiteX1" fmla="*/ 705394 w 2155372"/>
              <a:gd name="connsiteY1" fmla="*/ 44913 h 972376"/>
              <a:gd name="connsiteX2" fmla="*/ 1371600 w 2155372"/>
              <a:gd name="connsiteY2" fmla="*/ 227793 h 972376"/>
              <a:gd name="connsiteX3" fmla="*/ 2155372 w 2155372"/>
              <a:gd name="connsiteY3" fmla="*/ 946250 h 972376"/>
              <a:gd name="connsiteX4" fmla="*/ 2155372 w 2155372"/>
              <a:gd name="connsiteY4" fmla="*/ 946250 h 972376"/>
              <a:gd name="connsiteX0" fmla="*/ 0 w 2213429"/>
              <a:gd name="connsiteY0" fmla="*/ 972376 h 1003054"/>
              <a:gd name="connsiteX1" fmla="*/ 705394 w 2213429"/>
              <a:gd name="connsiteY1" fmla="*/ 44913 h 1003054"/>
              <a:gd name="connsiteX2" fmla="*/ 1371600 w 2213429"/>
              <a:gd name="connsiteY2" fmla="*/ 227793 h 1003054"/>
              <a:gd name="connsiteX3" fmla="*/ 2155372 w 2213429"/>
              <a:gd name="connsiteY3" fmla="*/ 946250 h 1003054"/>
              <a:gd name="connsiteX4" fmla="*/ 2155372 w 2213429"/>
              <a:gd name="connsiteY4" fmla="*/ 959582 h 1003054"/>
              <a:gd name="connsiteX0" fmla="*/ 0 w 2206225"/>
              <a:gd name="connsiteY0" fmla="*/ 972376 h 990610"/>
              <a:gd name="connsiteX1" fmla="*/ 705394 w 2206225"/>
              <a:gd name="connsiteY1" fmla="*/ 44913 h 990610"/>
              <a:gd name="connsiteX2" fmla="*/ 1371600 w 2206225"/>
              <a:gd name="connsiteY2" fmla="*/ 227793 h 990610"/>
              <a:gd name="connsiteX3" fmla="*/ 2155372 w 2206225"/>
              <a:gd name="connsiteY3" fmla="*/ 946250 h 990610"/>
              <a:gd name="connsiteX4" fmla="*/ 2132030 w 2206225"/>
              <a:gd name="connsiteY4" fmla="*/ 919584 h 990610"/>
              <a:gd name="connsiteX0" fmla="*/ 0 w 2195372"/>
              <a:gd name="connsiteY0" fmla="*/ 971952 h 976185"/>
              <a:gd name="connsiteX1" fmla="*/ 705394 w 2195372"/>
              <a:gd name="connsiteY1" fmla="*/ 44489 h 976185"/>
              <a:gd name="connsiteX2" fmla="*/ 1371600 w 2195372"/>
              <a:gd name="connsiteY2" fmla="*/ 227369 h 976185"/>
              <a:gd name="connsiteX3" fmla="*/ 2141368 w 2195372"/>
              <a:gd name="connsiteY3" fmla="*/ 928050 h 976185"/>
              <a:gd name="connsiteX4" fmla="*/ 2132030 w 2195372"/>
              <a:gd name="connsiteY4" fmla="*/ 919160 h 976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5372" h="976185">
                <a:moveTo>
                  <a:pt x="0" y="971952"/>
                </a:moveTo>
                <a:cubicBezTo>
                  <a:pt x="238397" y="570269"/>
                  <a:pt x="476794" y="168586"/>
                  <a:pt x="705394" y="44489"/>
                </a:cubicBezTo>
                <a:cubicBezTo>
                  <a:pt x="933994" y="-79608"/>
                  <a:pt x="1132271" y="80109"/>
                  <a:pt x="1371600" y="227369"/>
                </a:cubicBezTo>
                <a:cubicBezTo>
                  <a:pt x="1610929" y="374629"/>
                  <a:pt x="2014630" y="812752"/>
                  <a:pt x="2141368" y="928050"/>
                </a:cubicBezTo>
                <a:cubicBezTo>
                  <a:pt x="2268106" y="1043349"/>
                  <a:pt x="2132030" y="914716"/>
                  <a:pt x="2132030" y="91916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Forma libre"/>
          <p:cNvSpPr/>
          <p:nvPr/>
        </p:nvSpPr>
        <p:spPr>
          <a:xfrm>
            <a:off x="4330019" y="4061450"/>
            <a:ext cx="2206377" cy="1047038"/>
          </a:xfrm>
          <a:custGeom>
            <a:avLst/>
            <a:gdLst>
              <a:gd name="connsiteX0" fmla="*/ 0 w 2155372"/>
              <a:gd name="connsiteY0" fmla="*/ 972376 h 972376"/>
              <a:gd name="connsiteX1" fmla="*/ 705394 w 2155372"/>
              <a:gd name="connsiteY1" fmla="*/ 44913 h 972376"/>
              <a:gd name="connsiteX2" fmla="*/ 1371600 w 2155372"/>
              <a:gd name="connsiteY2" fmla="*/ 227793 h 972376"/>
              <a:gd name="connsiteX3" fmla="*/ 2155372 w 2155372"/>
              <a:gd name="connsiteY3" fmla="*/ 946250 h 972376"/>
              <a:gd name="connsiteX4" fmla="*/ 2155372 w 2155372"/>
              <a:gd name="connsiteY4" fmla="*/ 946250 h 972376"/>
              <a:gd name="connsiteX0" fmla="*/ 0 w 2215942"/>
              <a:gd name="connsiteY0" fmla="*/ 972376 h 1003069"/>
              <a:gd name="connsiteX1" fmla="*/ 705394 w 2215942"/>
              <a:gd name="connsiteY1" fmla="*/ 44913 h 1003069"/>
              <a:gd name="connsiteX2" fmla="*/ 1371600 w 2215942"/>
              <a:gd name="connsiteY2" fmla="*/ 227793 h 1003069"/>
              <a:gd name="connsiteX3" fmla="*/ 2155372 w 2215942"/>
              <a:gd name="connsiteY3" fmla="*/ 946250 h 1003069"/>
              <a:gd name="connsiteX4" fmla="*/ 2164840 w 2215942"/>
              <a:gd name="connsiteY4" fmla="*/ 959639 h 1003069"/>
              <a:gd name="connsiteX0" fmla="*/ 0 w 2208291"/>
              <a:gd name="connsiteY0" fmla="*/ 972376 h 997063"/>
              <a:gd name="connsiteX1" fmla="*/ 705394 w 2208291"/>
              <a:gd name="connsiteY1" fmla="*/ 44913 h 997063"/>
              <a:gd name="connsiteX2" fmla="*/ 1371600 w 2208291"/>
              <a:gd name="connsiteY2" fmla="*/ 227793 h 997063"/>
              <a:gd name="connsiteX3" fmla="*/ 2155372 w 2208291"/>
              <a:gd name="connsiteY3" fmla="*/ 946250 h 997063"/>
              <a:gd name="connsiteX4" fmla="*/ 2141171 w 2208291"/>
              <a:gd name="connsiteY4" fmla="*/ 941788 h 997063"/>
              <a:gd name="connsiteX0" fmla="*/ 0 w 2202976"/>
              <a:gd name="connsiteY0" fmla="*/ 972376 h 991793"/>
              <a:gd name="connsiteX1" fmla="*/ 705394 w 2202976"/>
              <a:gd name="connsiteY1" fmla="*/ 44913 h 991793"/>
              <a:gd name="connsiteX2" fmla="*/ 1371600 w 2202976"/>
              <a:gd name="connsiteY2" fmla="*/ 227793 h 991793"/>
              <a:gd name="connsiteX3" fmla="*/ 2155372 w 2202976"/>
              <a:gd name="connsiteY3" fmla="*/ 946250 h 991793"/>
              <a:gd name="connsiteX4" fmla="*/ 2122236 w 2202976"/>
              <a:gd name="connsiteY4" fmla="*/ 923937 h 991793"/>
              <a:gd name="connsiteX0" fmla="*/ 0 w 2198263"/>
              <a:gd name="connsiteY0" fmla="*/ 972376 h 987144"/>
              <a:gd name="connsiteX1" fmla="*/ 705394 w 2198263"/>
              <a:gd name="connsiteY1" fmla="*/ 44913 h 987144"/>
              <a:gd name="connsiteX2" fmla="*/ 1371600 w 2198263"/>
              <a:gd name="connsiteY2" fmla="*/ 227793 h 987144"/>
              <a:gd name="connsiteX3" fmla="*/ 2155372 w 2198263"/>
              <a:gd name="connsiteY3" fmla="*/ 946250 h 987144"/>
              <a:gd name="connsiteX4" fmla="*/ 2103301 w 2198263"/>
              <a:gd name="connsiteY4" fmla="*/ 906086 h 987144"/>
              <a:gd name="connsiteX0" fmla="*/ 0 w 2193086"/>
              <a:gd name="connsiteY0" fmla="*/ 972376 h 981135"/>
              <a:gd name="connsiteX1" fmla="*/ 705394 w 2193086"/>
              <a:gd name="connsiteY1" fmla="*/ 44913 h 981135"/>
              <a:gd name="connsiteX2" fmla="*/ 1371600 w 2193086"/>
              <a:gd name="connsiteY2" fmla="*/ 227793 h 981135"/>
              <a:gd name="connsiteX3" fmla="*/ 2155372 w 2193086"/>
              <a:gd name="connsiteY3" fmla="*/ 946250 h 981135"/>
              <a:gd name="connsiteX4" fmla="*/ 2079632 w 2193086"/>
              <a:gd name="connsiteY4" fmla="*/ 879309 h 981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3086" h="981135">
                <a:moveTo>
                  <a:pt x="0" y="972376"/>
                </a:moveTo>
                <a:cubicBezTo>
                  <a:pt x="238397" y="570693"/>
                  <a:pt x="476794" y="169010"/>
                  <a:pt x="705394" y="44913"/>
                </a:cubicBezTo>
                <a:cubicBezTo>
                  <a:pt x="933994" y="-79184"/>
                  <a:pt x="1129937" y="77570"/>
                  <a:pt x="1371600" y="227793"/>
                </a:cubicBezTo>
                <a:cubicBezTo>
                  <a:pt x="1613263" y="378016"/>
                  <a:pt x="2037367" y="837664"/>
                  <a:pt x="2155372" y="946250"/>
                </a:cubicBezTo>
                <a:cubicBezTo>
                  <a:pt x="2273377" y="1054836"/>
                  <a:pt x="2076476" y="874846"/>
                  <a:pt x="2079632" y="879309"/>
                </a:cubicBezTo>
              </a:path>
            </a:pathLst>
          </a:cu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4" name="23 Conector recto"/>
          <p:cNvCxnSpPr/>
          <p:nvPr/>
        </p:nvCxnSpPr>
        <p:spPr>
          <a:xfrm flipV="1">
            <a:off x="5853611" y="3526835"/>
            <a:ext cx="0" cy="1567544"/>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9" name="48 Conector recto de flecha"/>
          <p:cNvCxnSpPr/>
          <p:nvPr/>
        </p:nvCxnSpPr>
        <p:spPr>
          <a:xfrm>
            <a:off x="4177937" y="5116285"/>
            <a:ext cx="4013200"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27" name="26 CuadroTexto"/>
          <p:cNvSpPr txBox="1"/>
          <p:nvPr/>
        </p:nvSpPr>
        <p:spPr>
          <a:xfrm>
            <a:off x="5700804" y="5095195"/>
            <a:ext cx="374876" cy="307777"/>
          </a:xfrm>
          <a:prstGeom prst="rect">
            <a:avLst/>
          </a:prstGeom>
          <a:noFill/>
        </p:spPr>
        <p:txBody>
          <a:bodyPr wrap="square" rtlCol="0">
            <a:spAutoFit/>
          </a:bodyPr>
          <a:lstStyle/>
          <a:p>
            <a:r>
              <a:rPr lang="es-ES" sz="1400" dirty="0" err="1" smtClean="0">
                <a:solidFill>
                  <a:srgbClr val="00B050"/>
                </a:solidFill>
              </a:rPr>
              <a:t>E</a:t>
            </a:r>
            <a:r>
              <a:rPr lang="es-ES" sz="1400" baseline="-25000" dirty="0" err="1" smtClean="0">
                <a:solidFill>
                  <a:srgbClr val="00B050"/>
                </a:solidFill>
              </a:rPr>
              <a:t>a</a:t>
            </a:r>
            <a:endParaRPr lang="es-ES" sz="1400" baseline="-25000" dirty="0">
              <a:solidFill>
                <a:srgbClr val="00B050"/>
              </a:solidFill>
            </a:endParaRPr>
          </a:p>
        </p:txBody>
      </p:sp>
      <p:sp>
        <p:nvSpPr>
          <p:cNvPr id="28" name="27 CuadroTexto"/>
          <p:cNvSpPr txBox="1"/>
          <p:nvPr/>
        </p:nvSpPr>
        <p:spPr>
          <a:xfrm>
            <a:off x="3267167" y="3279866"/>
            <a:ext cx="953588" cy="461665"/>
          </a:xfrm>
          <a:prstGeom prst="rect">
            <a:avLst/>
          </a:prstGeom>
          <a:noFill/>
        </p:spPr>
        <p:txBody>
          <a:bodyPr wrap="square" rtlCol="0">
            <a:spAutoFit/>
          </a:bodyPr>
          <a:lstStyle/>
          <a:p>
            <a:pPr algn="ctr"/>
            <a:r>
              <a:rPr lang="es-ES" sz="1200" dirty="0" smtClean="0"/>
              <a:t>Número de moléculas</a:t>
            </a:r>
            <a:endParaRPr lang="es-ES" sz="1200" dirty="0"/>
          </a:p>
        </p:txBody>
      </p:sp>
      <p:sp>
        <p:nvSpPr>
          <p:cNvPr id="52" name="51 CuadroTexto"/>
          <p:cNvSpPr txBox="1"/>
          <p:nvPr/>
        </p:nvSpPr>
        <p:spPr>
          <a:xfrm>
            <a:off x="7011852" y="5156563"/>
            <a:ext cx="1323701" cy="276999"/>
          </a:xfrm>
          <a:prstGeom prst="rect">
            <a:avLst/>
          </a:prstGeom>
          <a:noFill/>
        </p:spPr>
        <p:txBody>
          <a:bodyPr wrap="square" rtlCol="0">
            <a:spAutoFit/>
          </a:bodyPr>
          <a:lstStyle/>
          <a:p>
            <a:pPr algn="ctr"/>
            <a:r>
              <a:rPr lang="es-ES" sz="1200" dirty="0" smtClean="0"/>
              <a:t>Energía cinética</a:t>
            </a:r>
            <a:endParaRPr lang="es-ES" sz="1200" dirty="0"/>
          </a:p>
        </p:txBody>
      </p:sp>
      <p:sp>
        <p:nvSpPr>
          <p:cNvPr id="53" name="52 CuadroTexto"/>
          <p:cNvSpPr txBox="1"/>
          <p:nvPr/>
        </p:nvSpPr>
        <p:spPr>
          <a:xfrm>
            <a:off x="4569099" y="3393077"/>
            <a:ext cx="953588" cy="307777"/>
          </a:xfrm>
          <a:prstGeom prst="rect">
            <a:avLst/>
          </a:prstGeom>
          <a:noFill/>
        </p:spPr>
        <p:txBody>
          <a:bodyPr wrap="square" rtlCol="0">
            <a:spAutoFit/>
          </a:bodyPr>
          <a:lstStyle/>
          <a:p>
            <a:pPr algn="ctr"/>
            <a:r>
              <a:rPr lang="es-ES" sz="1400" b="1" dirty="0" smtClean="0">
                <a:solidFill>
                  <a:srgbClr val="FF0000"/>
                </a:solidFill>
              </a:rPr>
              <a:t>T</a:t>
            </a:r>
            <a:r>
              <a:rPr lang="es-ES" sz="1400" b="1" baseline="-25000" dirty="0" smtClean="0">
                <a:solidFill>
                  <a:srgbClr val="FF0000"/>
                </a:solidFill>
              </a:rPr>
              <a:t>2</a:t>
            </a:r>
            <a:r>
              <a:rPr lang="es-ES" sz="1400" b="1" dirty="0" smtClean="0"/>
              <a:t>&gt;</a:t>
            </a:r>
            <a:r>
              <a:rPr lang="es-ES" sz="1400" b="1" dirty="0" smtClean="0">
                <a:solidFill>
                  <a:srgbClr val="0070C0"/>
                </a:solidFill>
              </a:rPr>
              <a:t>T</a:t>
            </a:r>
            <a:r>
              <a:rPr lang="es-ES" sz="1400" b="1" baseline="-25000" dirty="0" smtClean="0">
                <a:solidFill>
                  <a:srgbClr val="0070C0"/>
                </a:solidFill>
              </a:rPr>
              <a:t>1</a:t>
            </a:r>
            <a:endParaRPr lang="es-ES" sz="1400" b="1" baseline="-25000" dirty="0">
              <a:solidFill>
                <a:srgbClr val="0070C0"/>
              </a:solidFill>
            </a:endParaRPr>
          </a:p>
        </p:txBody>
      </p:sp>
      <p:sp>
        <p:nvSpPr>
          <p:cNvPr id="54" name="53 CuadroTexto"/>
          <p:cNvSpPr txBox="1"/>
          <p:nvPr/>
        </p:nvSpPr>
        <p:spPr>
          <a:xfrm>
            <a:off x="4616996" y="3819797"/>
            <a:ext cx="492032" cy="307777"/>
          </a:xfrm>
          <a:prstGeom prst="rect">
            <a:avLst/>
          </a:prstGeom>
          <a:noFill/>
        </p:spPr>
        <p:txBody>
          <a:bodyPr wrap="square" rtlCol="0">
            <a:spAutoFit/>
          </a:bodyPr>
          <a:lstStyle/>
          <a:p>
            <a:pPr algn="ctr"/>
            <a:r>
              <a:rPr lang="es-ES" sz="1400" b="1" dirty="0" smtClean="0">
                <a:solidFill>
                  <a:srgbClr val="0070C0"/>
                </a:solidFill>
              </a:rPr>
              <a:t>T</a:t>
            </a:r>
            <a:r>
              <a:rPr lang="es-ES" sz="1400" b="1" baseline="-25000" dirty="0" smtClean="0">
                <a:solidFill>
                  <a:srgbClr val="0070C0"/>
                </a:solidFill>
              </a:rPr>
              <a:t>1</a:t>
            </a:r>
            <a:endParaRPr lang="es-ES" sz="1400" b="1" baseline="-25000" dirty="0">
              <a:solidFill>
                <a:srgbClr val="0070C0"/>
              </a:solidFill>
            </a:endParaRPr>
          </a:p>
        </p:txBody>
      </p:sp>
      <p:sp>
        <p:nvSpPr>
          <p:cNvPr id="55" name="54 CuadroTexto"/>
          <p:cNvSpPr txBox="1"/>
          <p:nvPr/>
        </p:nvSpPr>
        <p:spPr>
          <a:xfrm>
            <a:off x="6367419" y="3924301"/>
            <a:ext cx="414381" cy="307777"/>
          </a:xfrm>
          <a:prstGeom prst="rect">
            <a:avLst/>
          </a:prstGeom>
          <a:noFill/>
        </p:spPr>
        <p:txBody>
          <a:bodyPr wrap="square" rtlCol="0">
            <a:spAutoFit/>
          </a:bodyPr>
          <a:lstStyle/>
          <a:p>
            <a:pPr algn="ctr"/>
            <a:r>
              <a:rPr lang="es-ES" sz="1400" b="1" dirty="0" smtClean="0">
                <a:solidFill>
                  <a:srgbClr val="FF0000"/>
                </a:solidFill>
              </a:rPr>
              <a:t>T</a:t>
            </a:r>
            <a:r>
              <a:rPr lang="es-ES" sz="1400" b="1" baseline="-25000" dirty="0" smtClean="0">
                <a:solidFill>
                  <a:srgbClr val="FF0000"/>
                </a:solidFill>
              </a:rPr>
              <a:t>2</a:t>
            </a:r>
            <a:endParaRPr lang="es-ES" sz="1400" b="1" baseline="-25000" dirty="0">
              <a:solidFill>
                <a:srgbClr val="0070C0"/>
              </a:solidFill>
            </a:endParaRPr>
          </a:p>
        </p:txBody>
      </p:sp>
      <p:sp>
        <p:nvSpPr>
          <p:cNvPr id="20" name="1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Velocidad de reacción</a:t>
            </a:r>
            <a:endParaRPr lang="es-ES" b="1" dirty="0">
              <a:solidFill>
                <a:srgbClr val="C00000"/>
              </a:solidFill>
              <a:latin typeface="+mj-lt"/>
            </a:endParaRPr>
          </a:p>
        </p:txBody>
      </p:sp>
      <p:sp>
        <p:nvSpPr>
          <p:cNvPr id="2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36</a:t>
            </a:fld>
            <a:endParaRPr lang="es-ES" dirty="0">
              <a:solidFill>
                <a:schemeClr val="accent6">
                  <a:lumMod val="50000"/>
                </a:schemeClr>
              </a:solidFill>
              <a:latin typeface="+mj-lt"/>
            </a:endParaRPr>
          </a:p>
        </p:txBody>
      </p:sp>
      <p:sp>
        <p:nvSpPr>
          <p:cNvPr id="22" name="2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731996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CuadroTexto"/>
          <p:cNvSpPr txBox="1"/>
          <p:nvPr/>
        </p:nvSpPr>
        <p:spPr>
          <a:xfrm>
            <a:off x="419100" y="876300"/>
            <a:ext cx="6172200" cy="369332"/>
          </a:xfrm>
          <a:prstGeom prst="rect">
            <a:avLst/>
          </a:prstGeom>
          <a:noFill/>
        </p:spPr>
        <p:txBody>
          <a:bodyPr wrap="square" rtlCol="0">
            <a:spAutoFit/>
          </a:bodyPr>
          <a:lstStyle/>
          <a:p>
            <a:r>
              <a:rPr lang="es-ES" b="1" dirty="0" smtClean="0">
                <a:solidFill>
                  <a:srgbClr val="C00000"/>
                </a:solidFill>
              </a:rPr>
              <a:t>4.1. </a:t>
            </a:r>
            <a:r>
              <a:rPr lang="es-ES" b="1" dirty="0" smtClean="0">
                <a:solidFill>
                  <a:srgbClr val="00B050"/>
                </a:solidFill>
              </a:rPr>
              <a:t>Factores que influyen en la velocidad de reacción</a:t>
            </a:r>
            <a:endParaRPr lang="es-ES" b="1" dirty="0">
              <a:solidFill>
                <a:srgbClr val="00B050"/>
              </a:solidFill>
            </a:endParaRPr>
          </a:p>
        </p:txBody>
      </p:sp>
      <p:sp>
        <p:nvSpPr>
          <p:cNvPr id="11" name="10 CuadroTexto"/>
          <p:cNvSpPr txBox="1"/>
          <p:nvPr/>
        </p:nvSpPr>
        <p:spPr>
          <a:xfrm>
            <a:off x="419100" y="1320800"/>
            <a:ext cx="3848100" cy="369332"/>
          </a:xfrm>
          <a:prstGeom prst="rect">
            <a:avLst/>
          </a:prstGeom>
          <a:noFill/>
        </p:spPr>
        <p:txBody>
          <a:bodyPr wrap="square" rtlCol="0">
            <a:spAutoFit/>
          </a:bodyPr>
          <a:lstStyle/>
          <a:p>
            <a:r>
              <a:rPr lang="es-ES" b="1" dirty="0">
                <a:solidFill>
                  <a:srgbClr val="C00000"/>
                </a:solidFill>
              </a:rPr>
              <a:t>C</a:t>
            </a:r>
            <a:r>
              <a:rPr lang="es-ES" b="1" dirty="0" smtClean="0">
                <a:solidFill>
                  <a:srgbClr val="C00000"/>
                </a:solidFill>
              </a:rPr>
              <a:t>atalizadores</a:t>
            </a:r>
            <a:endParaRPr lang="es-ES" b="1" dirty="0">
              <a:solidFill>
                <a:srgbClr val="C00000"/>
              </a:solidFill>
            </a:endParaRPr>
          </a:p>
        </p:txBody>
      </p:sp>
      <p:sp>
        <p:nvSpPr>
          <p:cNvPr id="2" name="1 CuadroTexto"/>
          <p:cNvSpPr txBox="1"/>
          <p:nvPr/>
        </p:nvSpPr>
        <p:spPr>
          <a:xfrm>
            <a:off x="406400" y="1803400"/>
            <a:ext cx="8267700" cy="1200329"/>
          </a:xfrm>
          <a:prstGeom prst="rect">
            <a:avLst/>
          </a:prstGeom>
          <a:noFill/>
        </p:spPr>
        <p:txBody>
          <a:bodyPr wrap="square" rtlCol="0">
            <a:spAutoFit/>
          </a:bodyPr>
          <a:lstStyle/>
          <a:p>
            <a:pPr marL="355600" indent="-355600" algn="just"/>
            <a:r>
              <a:rPr lang="es-ES" dirty="0" smtClean="0">
                <a:sym typeface="Wingdings"/>
              </a:rPr>
              <a:t>	Los catalizadores son sustancias que modifican notablemente la velocidad de las reacciones sin que ellos experimenten variación química alguna y sin que aumente la cantidad del producto formado. Su acción se llama </a:t>
            </a:r>
            <a:r>
              <a:rPr lang="es-ES" b="1" dirty="0" smtClean="0">
                <a:solidFill>
                  <a:srgbClr val="0070C0"/>
                </a:solidFill>
                <a:effectLst>
                  <a:outerShdw blurRad="38100" dist="38100" dir="2700000" algn="tl">
                    <a:srgbClr val="000000">
                      <a:alpha val="43137"/>
                    </a:srgbClr>
                  </a:outerShdw>
                </a:effectLst>
                <a:sym typeface="Wingdings"/>
              </a:rPr>
              <a:t>catálisis</a:t>
            </a:r>
            <a:r>
              <a:rPr lang="es-ES" dirty="0" smtClean="0">
                <a:sym typeface="Wingdings"/>
              </a:rPr>
              <a:t>.</a:t>
            </a:r>
            <a:endParaRPr lang="es-ES" dirty="0"/>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3155950"/>
            <a:ext cx="4061012" cy="3166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495300" y="3251200"/>
            <a:ext cx="3543300" cy="2585323"/>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buFont typeface="Wingdings"/>
              <a:buChar char=""/>
            </a:pPr>
            <a:r>
              <a:rPr lang="es-ES" dirty="0" smtClean="0">
                <a:sym typeface="Wingdings"/>
              </a:rPr>
              <a:t>Hacen que la reacción transcurra por un camino nuevo, que requiere una energía de activación menor (</a:t>
            </a:r>
            <a:r>
              <a:rPr lang="es-ES" b="1" dirty="0" smtClean="0">
                <a:solidFill>
                  <a:srgbClr val="FF0000"/>
                </a:solidFill>
                <a:effectLst>
                  <a:outerShdw blurRad="38100" dist="38100" dir="2700000" algn="tl">
                    <a:srgbClr val="000000">
                      <a:alpha val="43137"/>
                    </a:srgbClr>
                  </a:outerShdw>
                </a:effectLst>
                <a:sym typeface="Wingdings"/>
              </a:rPr>
              <a:t>positivos</a:t>
            </a:r>
            <a:r>
              <a:rPr lang="es-ES" dirty="0" smtClean="0">
                <a:sym typeface="Wingdings"/>
              </a:rPr>
              <a:t>) o mayor (</a:t>
            </a:r>
            <a:r>
              <a:rPr lang="es-ES" b="1" dirty="0" smtClean="0">
                <a:solidFill>
                  <a:srgbClr val="FF0000"/>
                </a:solidFill>
                <a:effectLst>
                  <a:outerShdw blurRad="38100" dist="38100" dir="2700000" algn="tl">
                    <a:srgbClr val="000000">
                      <a:alpha val="43137"/>
                    </a:srgbClr>
                  </a:outerShdw>
                </a:effectLst>
                <a:sym typeface="Wingdings"/>
              </a:rPr>
              <a:t>negativos o inhibidores</a:t>
            </a:r>
            <a:r>
              <a:rPr lang="es-ES" dirty="0" smtClean="0">
                <a:sym typeface="Wingdings"/>
              </a:rPr>
              <a:t>).</a:t>
            </a:r>
          </a:p>
          <a:p>
            <a:pPr marL="355600" indent="-355600" algn="just">
              <a:buFont typeface="Wingdings"/>
              <a:buChar char=""/>
            </a:pPr>
            <a:endParaRPr lang="es-ES" dirty="0">
              <a:sym typeface="Wingdings"/>
            </a:endParaRPr>
          </a:p>
          <a:p>
            <a:pPr marL="355600" indent="-355600" algn="just">
              <a:buFont typeface="Wingdings"/>
              <a:buChar char=""/>
            </a:pPr>
            <a:r>
              <a:rPr lang="es-ES" dirty="0" smtClean="0">
                <a:sym typeface="Wingdings"/>
              </a:rPr>
              <a:t>Ejemplo: </a:t>
            </a:r>
            <a:r>
              <a:rPr lang="es-ES" b="1" dirty="0" smtClean="0">
                <a:solidFill>
                  <a:srgbClr val="00B050"/>
                </a:solidFill>
                <a:effectLst>
                  <a:outerShdw blurRad="38100" dist="38100" dir="2700000" algn="tl">
                    <a:srgbClr val="000000">
                      <a:alpha val="43137"/>
                    </a:srgbClr>
                  </a:outerShdw>
                </a:effectLst>
                <a:sym typeface="Wingdings"/>
              </a:rPr>
              <a:t>biocatalizadores</a:t>
            </a:r>
            <a:r>
              <a:rPr lang="es-ES" dirty="0" smtClean="0">
                <a:sym typeface="Wingdings"/>
              </a:rPr>
              <a:t> (enzimas).</a:t>
            </a:r>
            <a:endParaRPr lang="es-ES" dirty="0"/>
          </a:p>
        </p:txBody>
      </p:sp>
      <p:sp>
        <p:nvSpPr>
          <p:cNvPr id="10" name="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4</a:t>
            </a:r>
            <a:r>
              <a:rPr lang="es-ES" b="1" dirty="0" smtClean="0">
                <a:solidFill>
                  <a:srgbClr val="C00000"/>
                </a:solidFill>
                <a:latin typeface="+mj-lt"/>
              </a:rPr>
              <a:t> Velocidad de reacción</a:t>
            </a:r>
            <a:endParaRPr lang="es-ES" b="1" dirty="0">
              <a:solidFill>
                <a:srgbClr val="C00000"/>
              </a:solidFill>
              <a:latin typeface="+mj-lt"/>
            </a:endParaRPr>
          </a:p>
        </p:txBody>
      </p:sp>
      <p:sp>
        <p:nvSpPr>
          <p:cNvPr id="1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37</a:t>
            </a:fld>
            <a:endParaRPr lang="es-ES" dirty="0">
              <a:solidFill>
                <a:schemeClr val="accent6">
                  <a:lumMod val="50000"/>
                </a:schemeClr>
              </a:solidFill>
              <a:latin typeface="+mj-lt"/>
            </a:endParaRPr>
          </a:p>
        </p:txBody>
      </p:sp>
      <p:sp>
        <p:nvSpPr>
          <p:cNvPr id="14" name="13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4655747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rPr>
              <a:t>4</a:t>
            </a:r>
            <a:r>
              <a:rPr lang="es-ES" b="1" dirty="0" smtClean="0">
                <a:solidFill>
                  <a:srgbClr val="C00000"/>
                </a:solidFill>
              </a:rPr>
              <a:t> Velocidad de reacción</a:t>
            </a:r>
            <a:endParaRPr lang="es-ES" b="1" dirty="0">
              <a:solidFill>
                <a:srgbClr val="C00000"/>
              </a:solidFill>
            </a:endParaRPr>
          </a:p>
        </p:txBody>
      </p:sp>
      <p:sp>
        <p:nvSpPr>
          <p:cNvPr id="1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rgbClr val="F79646">
                    <a:lumMod val="50000"/>
                  </a:srgbClr>
                </a:solidFill>
              </a:rPr>
              <a:pPr/>
              <a:t>38</a:t>
            </a:fld>
            <a:endParaRPr lang="es-ES" dirty="0">
              <a:solidFill>
                <a:srgbClr val="F79646">
                  <a:lumMod val="50000"/>
                </a:srgbClr>
              </a:solidFill>
            </a:endParaRPr>
          </a:p>
        </p:txBody>
      </p:sp>
      <p:sp>
        <p:nvSpPr>
          <p:cNvPr id="14" name="13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rgbClr val="4F81BD">
                    <a:lumMod val="75000"/>
                  </a:srgbClr>
                </a:solidFill>
              </a:rPr>
              <a:t>VII. LAS TRANSFORMACIONES QUÍMICAS</a:t>
            </a:r>
            <a:endParaRPr lang="es-ES" b="1" dirty="0">
              <a:solidFill>
                <a:srgbClr val="4F81BD">
                  <a:lumMod val="75000"/>
                </a:srgbClr>
              </a:solidFill>
            </a:endParaRPr>
          </a:p>
        </p:txBody>
      </p:sp>
      <p:sp>
        <p:nvSpPr>
          <p:cNvPr id="13" name="12 CuadroTexto"/>
          <p:cNvSpPr txBox="1"/>
          <p:nvPr/>
        </p:nvSpPr>
        <p:spPr>
          <a:xfrm>
            <a:off x="406400" y="990600"/>
            <a:ext cx="1749197" cy="369332"/>
          </a:xfrm>
          <a:prstGeom prst="rect">
            <a:avLst/>
          </a:prstGeom>
          <a:solidFill>
            <a:srgbClr val="00B050"/>
          </a:solidFill>
        </p:spPr>
        <p:txBody>
          <a:bodyPr wrap="none" rtlCol="0">
            <a:spAutoFit/>
          </a:bodyPr>
          <a:lstStyle/>
          <a:p>
            <a:r>
              <a:rPr lang="es-ES" b="1" dirty="0">
                <a:solidFill>
                  <a:schemeClr val="bg1"/>
                </a:solidFill>
              </a:rPr>
              <a:t>EJERCICIO </a:t>
            </a:r>
            <a:r>
              <a:rPr lang="es-ES" b="1" dirty="0" smtClean="0">
                <a:solidFill>
                  <a:schemeClr val="bg1"/>
                </a:solidFill>
              </a:rPr>
              <a:t>17</a:t>
            </a:r>
            <a:endParaRPr lang="es-ES" b="1" dirty="0">
              <a:solidFill>
                <a:schemeClr val="bg1"/>
              </a:solidFill>
            </a:endParaRPr>
          </a:p>
        </p:txBody>
      </p:sp>
      <p:sp>
        <p:nvSpPr>
          <p:cNvPr id="15" name="14 CuadroTexto"/>
          <p:cNvSpPr txBox="1"/>
          <p:nvPr/>
        </p:nvSpPr>
        <p:spPr>
          <a:xfrm>
            <a:off x="355600" y="1473200"/>
            <a:ext cx="8064500" cy="1200329"/>
          </a:xfrm>
          <a:prstGeom prst="rect">
            <a:avLst/>
          </a:prstGeom>
          <a:noFill/>
        </p:spPr>
        <p:txBody>
          <a:bodyPr wrap="square" rtlCol="0">
            <a:spAutoFit/>
          </a:bodyPr>
          <a:lstStyle/>
          <a:p>
            <a:pPr algn="just"/>
            <a:r>
              <a:rPr lang="es-ES" dirty="0" smtClean="0"/>
              <a:t>Clasifica las siguientes reacciones de menor a mayor velocidad:</a:t>
            </a:r>
          </a:p>
          <a:p>
            <a:pPr marL="342900" indent="-342900" algn="just">
              <a:buAutoNum type="alphaLcParenR"/>
            </a:pPr>
            <a:r>
              <a:rPr lang="es-ES" dirty="0" smtClean="0">
                <a:sym typeface="Symbol"/>
              </a:rPr>
              <a:t>CH</a:t>
            </a:r>
            <a:r>
              <a:rPr lang="es-ES" baseline="-25000" dirty="0" smtClean="0">
                <a:sym typeface="Symbol"/>
              </a:rPr>
              <a:t>4</a:t>
            </a:r>
            <a:r>
              <a:rPr lang="es-ES" dirty="0" smtClean="0">
                <a:sym typeface="Symbol"/>
              </a:rPr>
              <a:t> (g) + 2 O</a:t>
            </a:r>
            <a:r>
              <a:rPr lang="es-ES" baseline="-25000" dirty="0" smtClean="0">
                <a:sym typeface="Symbol"/>
              </a:rPr>
              <a:t>2</a:t>
            </a:r>
            <a:r>
              <a:rPr lang="es-ES" dirty="0" smtClean="0">
                <a:sym typeface="Symbol"/>
              </a:rPr>
              <a:t> (g)  CO</a:t>
            </a:r>
            <a:r>
              <a:rPr lang="es-ES" baseline="-25000" dirty="0" smtClean="0">
                <a:sym typeface="Symbol"/>
              </a:rPr>
              <a:t>2</a:t>
            </a:r>
            <a:r>
              <a:rPr lang="es-ES" dirty="0" smtClean="0">
                <a:sym typeface="Symbol"/>
              </a:rPr>
              <a:t> + 2 H</a:t>
            </a:r>
            <a:r>
              <a:rPr lang="es-ES" baseline="-25000" dirty="0" smtClean="0">
                <a:sym typeface="Symbol"/>
              </a:rPr>
              <a:t>2</a:t>
            </a:r>
            <a:r>
              <a:rPr lang="es-ES" dirty="0" smtClean="0">
                <a:sym typeface="Symbol"/>
              </a:rPr>
              <a:t>O (g)</a:t>
            </a:r>
          </a:p>
          <a:p>
            <a:pPr marL="342900" indent="-342900" algn="just">
              <a:buAutoNum type="alphaLcParenR"/>
            </a:pPr>
            <a:r>
              <a:rPr lang="es-ES" dirty="0">
                <a:sym typeface="Symbol"/>
              </a:rPr>
              <a:t>2 </a:t>
            </a:r>
            <a:r>
              <a:rPr lang="es-ES" dirty="0" smtClean="0">
                <a:sym typeface="Symbol"/>
              </a:rPr>
              <a:t>KClO</a:t>
            </a:r>
            <a:r>
              <a:rPr lang="es-ES" baseline="-25000" dirty="0" smtClean="0">
                <a:sym typeface="Symbol"/>
              </a:rPr>
              <a:t>3</a:t>
            </a:r>
            <a:r>
              <a:rPr lang="es-ES" dirty="0" smtClean="0">
                <a:sym typeface="Symbol"/>
              </a:rPr>
              <a:t> </a:t>
            </a:r>
            <a:r>
              <a:rPr lang="es-ES" dirty="0">
                <a:sym typeface="Symbol"/>
              </a:rPr>
              <a:t>(s) </a:t>
            </a:r>
            <a:r>
              <a:rPr lang="es-ES" dirty="0" smtClean="0">
                <a:sym typeface="Symbol"/>
              </a:rPr>
              <a:t> 2 KCl (s) + 3 O</a:t>
            </a:r>
            <a:r>
              <a:rPr lang="es-ES" baseline="-25000" dirty="0" smtClean="0">
                <a:sym typeface="Symbol"/>
              </a:rPr>
              <a:t>2</a:t>
            </a:r>
            <a:r>
              <a:rPr lang="es-ES" dirty="0" smtClean="0">
                <a:sym typeface="Symbol"/>
              </a:rPr>
              <a:t> (g)</a:t>
            </a:r>
          </a:p>
          <a:p>
            <a:pPr marL="342900" indent="-342900" algn="just">
              <a:buAutoNum type="alphaLcParenR"/>
            </a:pPr>
            <a:r>
              <a:rPr lang="es-ES" dirty="0" smtClean="0">
                <a:sym typeface="Symbol"/>
              </a:rPr>
              <a:t>2 KClO</a:t>
            </a:r>
            <a:r>
              <a:rPr lang="es-ES" baseline="-25000" dirty="0" smtClean="0">
                <a:sym typeface="Symbol"/>
              </a:rPr>
              <a:t>3</a:t>
            </a:r>
            <a:r>
              <a:rPr lang="es-ES" dirty="0" smtClean="0">
                <a:sym typeface="Symbol"/>
              </a:rPr>
              <a:t> (s) </a:t>
            </a:r>
            <a:r>
              <a:rPr lang="es-ES" dirty="0">
                <a:sym typeface="Symbol"/>
              </a:rPr>
              <a:t>+ calor </a:t>
            </a:r>
            <a:r>
              <a:rPr lang="es-ES" dirty="0" smtClean="0">
                <a:sym typeface="Symbol"/>
              </a:rPr>
              <a:t> 2 KCl (s) + 3 O</a:t>
            </a:r>
            <a:r>
              <a:rPr lang="es-ES" baseline="-25000" dirty="0" smtClean="0">
                <a:sym typeface="Symbol"/>
              </a:rPr>
              <a:t>2</a:t>
            </a:r>
            <a:r>
              <a:rPr lang="es-ES" dirty="0" smtClean="0">
                <a:sym typeface="Symbol"/>
              </a:rPr>
              <a:t> (g)</a:t>
            </a:r>
          </a:p>
        </p:txBody>
      </p:sp>
    </p:spTree>
    <p:extLst>
      <p:ext uri="{BB962C8B-B14F-4D97-AF65-F5344CB8AC3E}">
        <p14:creationId xmlns:p14="http://schemas.microsoft.com/office/powerpoint/2010/main" val="13025456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CuadroTexto"/>
          <p:cNvSpPr txBox="1"/>
          <p:nvPr/>
        </p:nvSpPr>
        <p:spPr>
          <a:xfrm>
            <a:off x="495300" y="1054100"/>
            <a:ext cx="8242300" cy="923330"/>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algn="just"/>
            <a:r>
              <a:rPr lang="es-ES" dirty="0" smtClean="0"/>
              <a:t>La </a:t>
            </a:r>
            <a:r>
              <a:rPr lang="es-ES" b="1" dirty="0" smtClean="0">
                <a:solidFill>
                  <a:srgbClr val="C00000"/>
                </a:solidFill>
                <a:effectLst>
                  <a:outerShdw blurRad="38100" dist="38100" dir="2700000" algn="tl">
                    <a:srgbClr val="000000">
                      <a:alpha val="43137"/>
                    </a:srgbClr>
                  </a:outerShdw>
                </a:effectLst>
              </a:rPr>
              <a:t>química industrial </a:t>
            </a:r>
            <a:r>
              <a:rPr lang="es-ES" dirty="0" smtClean="0"/>
              <a:t>es la rama de la ingeniería química que comprende el estudio de los procesos químicos que tienen por finalidad, tanto la extracción de materias primas como su transformación en productos elaborados. </a:t>
            </a:r>
            <a:endParaRPr lang="es-ES" dirty="0"/>
          </a:p>
        </p:txBody>
      </p:sp>
      <p:graphicFrame>
        <p:nvGraphicFramePr>
          <p:cNvPr id="5" name="4 Diagrama"/>
          <p:cNvGraphicFramePr/>
          <p:nvPr>
            <p:extLst>
              <p:ext uri="{D42A27DB-BD31-4B8C-83A1-F6EECF244321}">
                <p14:modId xmlns:p14="http://schemas.microsoft.com/office/powerpoint/2010/main" val="569988284"/>
              </p:ext>
            </p:extLst>
          </p:nvPr>
        </p:nvGraphicFramePr>
        <p:xfrm>
          <a:off x="596900" y="2425700"/>
          <a:ext cx="8064500" cy="3721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Química industrial</a:t>
            </a:r>
            <a:endParaRPr lang="es-ES" b="1" dirty="0">
              <a:solidFill>
                <a:srgbClr val="C00000"/>
              </a:solidFill>
              <a:latin typeface="+mj-lt"/>
            </a:endParaRPr>
          </a:p>
        </p:txBody>
      </p:sp>
      <p:sp>
        <p:nvSpPr>
          <p:cNvPr id="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39</a:t>
            </a:fld>
            <a:endParaRPr lang="es-ES" dirty="0">
              <a:solidFill>
                <a:schemeClr val="accent6">
                  <a:lumMod val="50000"/>
                </a:schemeClr>
              </a:solidFill>
              <a:latin typeface="+mj-lt"/>
            </a:endParaRPr>
          </a:p>
        </p:txBody>
      </p:sp>
      <p:sp>
        <p:nvSpPr>
          <p:cNvPr id="10" name="9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1972653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419100" y="825500"/>
            <a:ext cx="4813300" cy="369332"/>
          </a:xfrm>
          <a:prstGeom prst="rect">
            <a:avLst/>
          </a:prstGeom>
          <a:noFill/>
        </p:spPr>
        <p:txBody>
          <a:bodyPr wrap="square" rtlCol="0">
            <a:spAutoFit/>
          </a:bodyPr>
          <a:lstStyle/>
          <a:p>
            <a:r>
              <a:rPr lang="es-ES" b="1" dirty="0" smtClean="0">
                <a:solidFill>
                  <a:srgbClr val="C00000"/>
                </a:solidFill>
              </a:rPr>
              <a:t>5.1. </a:t>
            </a:r>
            <a:r>
              <a:rPr lang="es-ES" b="1" dirty="0" smtClean="0">
                <a:solidFill>
                  <a:srgbClr val="00B050"/>
                </a:solidFill>
              </a:rPr>
              <a:t>Implicaciones de la química industrial</a:t>
            </a:r>
            <a:endParaRPr lang="es-ES" b="1" dirty="0">
              <a:solidFill>
                <a:srgbClr val="00B050"/>
              </a:solidFill>
            </a:endParaRPr>
          </a:p>
        </p:txBody>
      </p:sp>
      <p:grpSp>
        <p:nvGrpSpPr>
          <p:cNvPr id="8" name="7 Grupo"/>
          <p:cNvGrpSpPr/>
          <p:nvPr/>
        </p:nvGrpSpPr>
        <p:grpSpPr>
          <a:xfrm>
            <a:off x="1255713" y="1565275"/>
            <a:ext cx="1995487" cy="1762125"/>
            <a:chOff x="1827213" y="2060575"/>
            <a:chExt cx="1995487" cy="1762125"/>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213" y="2060575"/>
              <a:ext cx="1995487" cy="1494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2146300" y="3505200"/>
              <a:ext cx="1346200" cy="317500"/>
            </a:xfrm>
            <a:prstGeom prst="rect">
              <a:avLst/>
            </a:prstGeom>
            <a:noFill/>
          </p:spPr>
          <p:txBody>
            <a:bodyPr wrap="square" rtlCol="0">
              <a:spAutoFit/>
            </a:bodyPr>
            <a:lstStyle/>
            <a:p>
              <a:r>
                <a:rPr lang="es-ES" sz="1400" i="1" dirty="0" smtClean="0"/>
                <a:t>contaminación</a:t>
              </a:r>
              <a:endParaRPr lang="es-ES" sz="1400" i="1" dirty="0"/>
            </a:p>
          </p:txBody>
        </p:sp>
      </p:grpSp>
      <p:grpSp>
        <p:nvGrpSpPr>
          <p:cNvPr id="9" name="8 Grupo"/>
          <p:cNvGrpSpPr/>
          <p:nvPr/>
        </p:nvGrpSpPr>
        <p:grpSpPr>
          <a:xfrm>
            <a:off x="5200650" y="1536700"/>
            <a:ext cx="2095500" cy="1704777"/>
            <a:chOff x="5505450" y="2070100"/>
            <a:chExt cx="2095500" cy="1704777"/>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5450" y="2070100"/>
              <a:ext cx="20955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CuadroTexto"/>
            <p:cNvSpPr txBox="1"/>
            <p:nvPr/>
          </p:nvSpPr>
          <p:spPr>
            <a:xfrm>
              <a:off x="6108700" y="3467100"/>
              <a:ext cx="990600" cy="307777"/>
            </a:xfrm>
            <a:prstGeom prst="rect">
              <a:avLst/>
            </a:prstGeom>
            <a:noFill/>
          </p:spPr>
          <p:txBody>
            <a:bodyPr wrap="square" rtlCol="0">
              <a:spAutoFit/>
            </a:bodyPr>
            <a:lstStyle/>
            <a:p>
              <a:r>
                <a:rPr lang="es-ES" sz="1400" i="1" dirty="0" smtClean="0"/>
                <a:t>transporte</a:t>
              </a:r>
              <a:endParaRPr lang="es-ES" sz="1400" i="1" dirty="0"/>
            </a:p>
          </p:txBody>
        </p:sp>
      </p:grpSp>
      <p:grpSp>
        <p:nvGrpSpPr>
          <p:cNvPr id="10" name="9 Grupo"/>
          <p:cNvGrpSpPr/>
          <p:nvPr/>
        </p:nvGrpSpPr>
        <p:grpSpPr>
          <a:xfrm>
            <a:off x="5395913" y="4191931"/>
            <a:ext cx="2198687" cy="1919746"/>
            <a:chOff x="5103813" y="4268131"/>
            <a:chExt cx="2198687" cy="1919746"/>
          </a:xfrm>
        </p:grpSpPr>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3813" y="4268131"/>
              <a:ext cx="2198687" cy="1646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CuadroTexto"/>
            <p:cNvSpPr txBox="1"/>
            <p:nvPr/>
          </p:nvSpPr>
          <p:spPr>
            <a:xfrm>
              <a:off x="5473700" y="5880100"/>
              <a:ext cx="1485900" cy="307777"/>
            </a:xfrm>
            <a:prstGeom prst="rect">
              <a:avLst/>
            </a:prstGeom>
            <a:noFill/>
          </p:spPr>
          <p:txBody>
            <a:bodyPr wrap="square" rtlCol="0">
              <a:spAutoFit/>
            </a:bodyPr>
            <a:lstStyle/>
            <a:p>
              <a:r>
                <a:rPr lang="es-ES" sz="1400" i="1" dirty="0" smtClean="0"/>
                <a:t>almacenamiento</a:t>
              </a:r>
              <a:endParaRPr lang="es-ES" sz="1400" i="1" dirty="0"/>
            </a:p>
          </p:txBody>
        </p:sp>
      </p:grpSp>
      <p:grpSp>
        <p:nvGrpSpPr>
          <p:cNvPr id="6" name="5 Grupo"/>
          <p:cNvGrpSpPr/>
          <p:nvPr/>
        </p:nvGrpSpPr>
        <p:grpSpPr>
          <a:xfrm>
            <a:off x="1433513" y="3933637"/>
            <a:ext cx="1957387" cy="2139940"/>
            <a:chOff x="1839913" y="4149537"/>
            <a:chExt cx="1957387" cy="2139940"/>
          </a:xfrm>
        </p:grpSpPr>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9913" y="4149537"/>
              <a:ext cx="1868487" cy="196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15 CuadroTexto"/>
            <p:cNvSpPr txBox="1"/>
            <p:nvPr/>
          </p:nvSpPr>
          <p:spPr>
            <a:xfrm>
              <a:off x="2057400" y="5981700"/>
              <a:ext cx="1739900" cy="307777"/>
            </a:xfrm>
            <a:prstGeom prst="rect">
              <a:avLst/>
            </a:prstGeom>
            <a:noFill/>
          </p:spPr>
          <p:txBody>
            <a:bodyPr wrap="square" rtlCol="0">
              <a:spAutoFit/>
            </a:bodyPr>
            <a:lstStyle/>
            <a:p>
              <a:r>
                <a:rPr lang="es-ES" sz="1400" i="1" dirty="0"/>
                <a:t>f</a:t>
              </a:r>
              <a:r>
                <a:rPr lang="es-ES" sz="1400" i="1" dirty="0" smtClean="0"/>
                <a:t>uentes de energía</a:t>
              </a:r>
              <a:endParaRPr lang="es-ES" sz="1400" i="1" dirty="0"/>
            </a:p>
          </p:txBody>
        </p:sp>
      </p:grpSp>
      <p:sp>
        <p:nvSpPr>
          <p:cNvPr id="11" name="10 Llamada de flecha cuádruple"/>
          <p:cNvSpPr/>
          <p:nvPr/>
        </p:nvSpPr>
        <p:spPr>
          <a:xfrm rot="2601967">
            <a:off x="3050552" y="2621759"/>
            <a:ext cx="2484096" cy="2363782"/>
          </a:xfrm>
          <a:prstGeom prst="quadArrowCallout">
            <a:avLst>
              <a:gd name="adj1" fmla="val 7670"/>
              <a:gd name="adj2" fmla="val 10156"/>
              <a:gd name="adj3" fmla="val 16087"/>
              <a:gd name="adj4" fmla="val 7670"/>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3213100" y="3568700"/>
            <a:ext cx="2514600" cy="369332"/>
          </a:xfrm>
          <a:prstGeom prst="rect">
            <a:avLst/>
          </a:prstGeom>
          <a:noFill/>
        </p:spPr>
        <p:txBody>
          <a:bodyPr wrap="square" rtlCol="0">
            <a:spAutoFit/>
          </a:bodyPr>
          <a:lstStyle/>
          <a:p>
            <a:r>
              <a:rPr lang="es-ES" b="1" dirty="0" smtClean="0">
                <a:solidFill>
                  <a:srgbClr val="FF0000"/>
                </a:solidFill>
                <a:effectLst>
                  <a:outerShdw blurRad="38100" dist="38100" dir="2700000" algn="tl">
                    <a:srgbClr val="000000">
                      <a:alpha val="43137"/>
                    </a:srgbClr>
                  </a:outerShdw>
                </a:effectLst>
              </a:rPr>
              <a:t>¡INCONVENIENTES!</a:t>
            </a:r>
            <a:endParaRPr lang="es-ES" b="1" dirty="0">
              <a:solidFill>
                <a:srgbClr val="FF0000"/>
              </a:solidFill>
              <a:effectLst>
                <a:outerShdw blurRad="38100" dist="38100" dir="2700000" algn="tl">
                  <a:srgbClr val="000000">
                    <a:alpha val="43137"/>
                  </a:srgbClr>
                </a:outerShdw>
              </a:effectLst>
            </a:endParaRPr>
          </a:p>
        </p:txBody>
      </p:sp>
      <p:sp>
        <p:nvSpPr>
          <p:cNvPr id="20" name="1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5</a:t>
            </a:r>
            <a:r>
              <a:rPr lang="es-ES" b="1" dirty="0" smtClean="0">
                <a:solidFill>
                  <a:srgbClr val="C00000"/>
                </a:solidFill>
                <a:latin typeface="+mj-lt"/>
              </a:rPr>
              <a:t> Química industrial</a:t>
            </a:r>
            <a:endParaRPr lang="es-ES" b="1" dirty="0">
              <a:solidFill>
                <a:srgbClr val="C00000"/>
              </a:solidFill>
              <a:latin typeface="+mj-lt"/>
            </a:endParaRPr>
          </a:p>
        </p:txBody>
      </p:sp>
      <p:sp>
        <p:nvSpPr>
          <p:cNvPr id="21"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40</a:t>
            </a:fld>
            <a:endParaRPr lang="es-ES" dirty="0">
              <a:solidFill>
                <a:schemeClr val="accent6">
                  <a:lumMod val="50000"/>
                </a:schemeClr>
              </a:solidFill>
              <a:latin typeface="+mj-lt"/>
            </a:endParaRPr>
          </a:p>
        </p:txBody>
      </p:sp>
      <p:sp>
        <p:nvSpPr>
          <p:cNvPr id="22" name="21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5775644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81000" y="850900"/>
            <a:ext cx="4813300" cy="369332"/>
          </a:xfrm>
          <a:prstGeom prst="rect">
            <a:avLst/>
          </a:prstGeom>
          <a:noFill/>
        </p:spPr>
        <p:txBody>
          <a:bodyPr wrap="square" rtlCol="0">
            <a:spAutoFit/>
          </a:bodyPr>
          <a:lstStyle/>
          <a:p>
            <a:r>
              <a:rPr lang="es-ES" b="1" dirty="0">
                <a:solidFill>
                  <a:srgbClr val="C00000"/>
                </a:solidFill>
              </a:rPr>
              <a:t>6</a:t>
            </a:r>
            <a:r>
              <a:rPr lang="es-ES" b="1" dirty="0" smtClean="0">
                <a:solidFill>
                  <a:srgbClr val="C00000"/>
                </a:solidFill>
              </a:rPr>
              <a:t>.1. </a:t>
            </a:r>
            <a:r>
              <a:rPr lang="es-ES" b="1" dirty="0" smtClean="0">
                <a:solidFill>
                  <a:srgbClr val="00B050"/>
                </a:solidFill>
              </a:rPr>
              <a:t>Reacciones de combustión</a:t>
            </a:r>
            <a:endParaRPr lang="es-ES" b="1" dirty="0">
              <a:solidFill>
                <a:srgbClr val="00B050"/>
              </a:solidFill>
            </a:endParaRPr>
          </a:p>
        </p:txBody>
      </p:sp>
      <p:sp>
        <p:nvSpPr>
          <p:cNvPr id="4" name="3 CuadroTexto"/>
          <p:cNvSpPr txBox="1"/>
          <p:nvPr/>
        </p:nvSpPr>
        <p:spPr>
          <a:xfrm>
            <a:off x="355600" y="1371600"/>
            <a:ext cx="8394700" cy="2031325"/>
          </a:xfrm>
          <a:prstGeom prst="rect">
            <a:avLst/>
          </a:prstGeom>
          <a:noFill/>
        </p:spPr>
        <p:txBody>
          <a:bodyPr wrap="square" rtlCol="0">
            <a:spAutoFit/>
          </a:bodyPr>
          <a:lstStyle/>
          <a:p>
            <a:pPr marL="355600" indent="-355600" algn="just">
              <a:buFont typeface="Wingdings"/>
              <a:buChar char="F"/>
            </a:pPr>
            <a:r>
              <a:rPr lang="es-ES" dirty="0" smtClean="0"/>
              <a:t>Se trata de un grupo de procesos en los que el </a:t>
            </a:r>
            <a:r>
              <a:rPr lang="es-ES" b="1" dirty="0" smtClean="0">
                <a:solidFill>
                  <a:srgbClr val="0070C0"/>
                </a:solidFill>
                <a:effectLst>
                  <a:outerShdw blurRad="38100" dist="38100" dir="2700000" algn="tl">
                    <a:srgbClr val="000000">
                      <a:alpha val="43137"/>
                    </a:srgbClr>
                  </a:outerShdw>
                </a:effectLst>
              </a:rPr>
              <a:t>oxígeno</a:t>
            </a:r>
            <a:r>
              <a:rPr lang="es-ES" dirty="0" smtClean="0"/>
              <a:t> (</a:t>
            </a:r>
            <a:r>
              <a:rPr lang="es-ES" b="1" dirty="0" smtClean="0">
                <a:solidFill>
                  <a:srgbClr val="0070C0"/>
                </a:solidFill>
                <a:effectLst>
                  <a:outerShdw blurRad="38100" dist="38100" dir="2700000" algn="tl">
                    <a:srgbClr val="000000">
                      <a:alpha val="43137"/>
                    </a:srgbClr>
                  </a:outerShdw>
                </a:effectLst>
              </a:rPr>
              <a:t>O</a:t>
            </a:r>
            <a:r>
              <a:rPr lang="es-ES" b="1" baseline="-25000" dirty="0" smtClean="0">
                <a:solidFill>
                  <a:srgbClr val="0070C0"/>
                </a:solidFill>
                <a:effectLst>
                  <a:outerShdw blurRad="38100" dist="38100" dir="2700000" algn="tl">
                    <a:srgbClr val="000000">
                      <a:alpha val="43137"/>
                    </a:srgbClr>
                  </a:outerShdw>
                </a:effectLst>
              </a:rPr>
              <a:t>2</a:t>
            </a:r>
            <a:r>
              <a:rPr lang="es-ES" dirty="0" smtClean="0"/>
              <a:t>) reacciona con otra sustancia, oxidándola, y como consecuencia se desprende energía en forma de </a:t>
            </a:r>
            <a:r>
              <a:rPr lang="es-ES" b="1" dirty="0" smtClean="0">
                <a:solidFill>
                  <a:srgbClr val="FF0000"/>
                </a:solidFill>
                <a:effectLst>
                  <a:outerShdw blurRad="38100" dist="38100" dir="2700000" algn="tl">
                    <a:srgbClr val="000000">
                      <a:alpha val="43137"/>
                    </a:srgbClr>
                  </a:outerShdw>
                </a:effectLst>
              </a:rPr>
              <a:t>luz y calor</a:t>
            </a:r>
            <a:r>
              <a:rPr lang="es-ES" dirty="0" smtClean="0"/>
              <a:t>.</a:t>
            </a:r>
          </a:p>
          <a:p>
            <a:pPr marL="355600" indent="-355600" algn="just">
              <a:buFont typeface="Wingdings"/>
              <a:buChar char="F"/>
            </a:pPr>
            <a:r>
              <a:rPr lang="es-ES" dirty="0" smtClean="0"/>
              <a:t>Se trata de una reacción </a:t>
            </a:r>
            <a:r>
              <a:rPr lang="es-ES" dirty="0" err="1" smtClean="0"/>
              <a:t>redox</a:t>
            </a:r>
            <a:r>
              <a:rPr lang="es-ES" dirty="0" smtClean="0"/>
              <a:t> pero necesitan de un </a:t>
            </a:r>
            <a:r>
              <a:rPr lang="es-ES" b="1" dirty="0" smtClean="0">
                <a:solidFill>
                  <a:srgbClr val="00B050"/>
                </a:solidFill>
                <a:effectLst>
                  <a:outerShdw blurRad="38100" dist="38100" dir="2700000" algn="tl">
                    <a:srgbClr val="000000">
                      <a:alpha val="43137"/>
                    </a:srgbClr>
                  </a:outerShdw>
                </a:effectLst>
              </a:rPr>
              <a:t>aporte continuo de calor</a:t>
            </a:r>
            <a:r>
              <a:rPr lang="es-ES" b="1" dirty="0" smtClean="0">
                <a:effectLst>
                  <a:outerShdw blurRad="38100" dist="38100" dir="2700000" algn="tl">
                    <a:srgbClr val="000000">
                      <a:alpha val="43137"/>
                    </a:srgbClr>
                  </a:outerShdw>
                </a:effectLst>
              </a:rPr>
              <a:t> </a:t>
            </a:r>
            <a:r>
              <a:rPr lang="es-ES" dirty="0" smtClean="0"/>
              <a:t>(madera, carbón, gasóleo, etc.) o de una </a:t>
            </a:r>
            <a:r>
              <a:rPr lang="es-ES" b="1" dirty="0" smtClean="0">
                <a:solidFill>
                  <a:srgbClr val="00B050"/>
                </a:solidFill>
                <a:effectLst>
                  <a:outerShdw blurRad="38100" dist="38100" dir="2700000" algn="tl">
                    <a:srgbClr val="000000">
                      <a:alpha val="43137"/>
                    </a:srgbClr>
                  </a:outerShdw>
                </a:effectLst>
              </a:rPr>
              <a:t>chispa</a:t>
            </a:r>
            <a:r>
              <a:rPr lang="es-ES" dirty="0" smtClean="0"/>
              <a:t> (gas natural, butano).</a:t>
            </a:r>
          </a:p>
          <a:p>
            <a:pPr marL="355600" indent="-355600" algn="just">
              <a:buFont typeface="Wingdings"/>
              <a:buChar char="F"/>
            </a:pPr>
            <a:r>
              <a:rPr lang="es-ES" dirty="0" smtClean="0"/>
              <a:t>La combustión completa de todo compuesto que contenga carbono e hidrógeno son </a:t>
            </a:r>
            <a:r>
              <a:rPr lang="es-ES" b="1" dirty="0" smtClean="0">
                <a:solidFill>
                  <a:srgbClr val="C00000"/>
                </a:solidFill>
                <a:effectLst>
                  <a:outerShdw blurRad="38100" dist="38100" dir="2700000" algn="tl">
                    <a:srgbClr val="000000">
                      <a:alpha val="43137"/>
                    </a:srgbClr>
                  </a:outerShdw>
                </a:effectLst>
              </a:rPr>
              <a:t>dióxido de carbono</a:t>
            </a:r>
            <a:r>
              <a:rPr lang="es-ES" dirty="0" smtClean="0">
                <a:effectLst>
                  <a:outerShdw blurRad="38100" dist="38100" dir="2700000" algn="tl">
                    <a:srgbClr val="000000">
                      <a:alpha val="43137"/>
                    </a:srgbClr>
                  </a:outerShdw>
                </a:effectLst>
              </a:rPr>
              <a:t> </a:t>
            </a:r>
            <a:r>
              <a:rPr lang="es-ES" dirty="0" smtClean="0"/>
              <a:t>y </a:t>
            </a:r>
            <a:r>
              <a:rPr lang="es-ES" b="1" dirty="0" smtClean="0">
                <a:solidFill>
                  <a:srgbClr val="C00000"/>
                </a:solidFill>
                <a:effectLst>
                  <a:outerShdw blurRad="38100" dist="38100" dir="2700000" algn="tl">
                    <a:srgbClr val="000000">
                      <a:alpha val="43137"/>
                    </a:srgbClr>
                  </a:outerShdw>
                </a:effectLst>
              </a:rPr>
              <a:t>agua</a:t>
            </a:r>
            <a:r>
              <a:rPr lang="es-ES" dirty="0" smtClean="0"/>
              <a:t>.</a:t>
            </a:r>
            <a:endParaRPr lang="es-ES" dirty="0"/>
          </a:p>
        </p:txBody>
      </p:sp>
      <mc:AlternateContent xmlns:mc="http://schemas.openxmlformats.org/markup-compatibility/2006" xmlns:a14="http://schemas.microsoft.com/office/drawing/2010/main">
        <mc:Choice Requires="a14">
          <p:sp>
            <p:nvSpPr>
              <p:cNvPr id="5" name="4 CuadroTexto"/>
              <p:cNvSpPr txBox="1"/>
              <p:nvPr/>
            </p:nvSpPr>
            <p:spPr>
              <a:xfrm>
                <a:off x="1574800" y="3619500"/>
                <a:ext cx="65659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a:rPr>
                        <m:t>𝐶</m:t>
                      </m:r>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4</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rPr>
                        <m:t>+2 </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d>
                        <m:dPr>
                          <m:ctrlPr>
                            <a:rPr lang="es-ES" b="0" i="1" smtClean="0">
                              <a:latin typeface="Cambria Math" panose="02040503050406030204" pitchFamily="18" charset="0"/>
                            </a:rPr>
                          </m:ctrlPr>
                        </m:dPr>
                        <m:e>
                          <m:r>
                            <a:rPr lang="es-ES" b="0" i="1" smtClean="0">
                              <a:latin typeface="Cambria Math"/>
                            </a:rPr>
                            <m:t>𝑔</m:t>
                          </m:r>
                        </m:e>
                      </m:d>
                      <m:r>
                        <a:rPr lang="es-ES" b="0" i="1" smtClean="0">
                          <a:latin typeface="Cambria Math"/>
                          <a:ea typeface="Cambria Math"/>
                        </a:rPr>
                        <m:t>→</m:t>
                      </m:r>
                      <m:r>
                        <a:rPr lang="es-ES" b="0" i="1" smtClean="0">
                          <a:latin typeface="Cambria Math"/>
                          <a:ea typeface="Cambria Math"/>
                        </a:rPr>
                        <m:t>𝐶</m:t>
                      </m:r>
                      <m:sSub>
                        <m:sSubPr>
                          <m:ctrlPr>
                            <a:rPr lang="es-ES" b="0" i="1" smtClean="0">
                              <a:latin typeface="Cambria Math" panose="02040503050406030204" pitchFamily="18" charset="0"/>
                              <a:ea typeface="Cambria Math"/>
                            </a:rPr>
                          </m:ctrlPr>
                        </m:sSubPr>
                        <m:e>
                          <m:r>
                            <a:rPr lang="es-ES" b="0" i="1" smtClean="0">
                              <a:latin typeface="Cambria Math"/>
                              <a:ea typeface="Cambria Math"/>
                            </a:rPr>
                            <m:t>𝑂</m:t>
                          </m:r>
                        </m:e>
                        <m:sub>
                          <m:r>
                            <a:rPr lang="es-ES" b="0" i="1" smtClean="0">
                              <a:latin typeface="Cambria Math"/>
                              <a:ea typeface="Cambria Math"/>
                            </a:rPr>
                            <m:t>2</m:t>
                          </m:r>
                        </m:sub>
                      </m:sSub>
                      <m:d>
                        <m:dPr>
                          <m:ctrlPr>
                            <a:rPr lang="es-ES" b="0" i="1" smtClean="0">
                              <a:latin typeface="Cambria Math" panose="02040503050406030204" pitchFamily="18" charset="0"/>
                              <a:ea typeface="Cambria Math"/>
                            </a:rPr>
                          </m:ctrlPr>
                        </m:dPr>
                        <m:e>
                          <m:r>
                            <a:rPr lang="es-ES" b="0" i="1" smtClean="0">
                              <a:latin typeface="Cambria Math"/>
                              <a:ea typeface="Cambria Math"/>
                            </a:rPr>
                            <m:t>𝑔</m:t>
                          </m:r>
                        </m:e>
                      </m:d>
                      <m:r>
                        <a:rPr lang="es-ES" b="0" i="1" smtClean="0">
                          <a:latin typeface="Cambria Math"/>
                          <a:ea typeface="Cambria Math"/>
                        </a:rPr>
                        <m:t>+</m:t>
                      </m:r>
                      <m:sSub>
                        <m:sSubPr>
                          <m:ctrlPr>
                            <a:rPr lang="es-ES" b="0" i="1" smtClean="0">
                              <a:latin typeface="Cambria Math" panose="02040503050406030204" pitchFamily="18" charset="0"/>
                              <a:ea typeface="Cambria Math"/>
                            </a:rPr>
                          </m:ctrlPr>
                        </m:sSubPr>
                        <m:e>
                          <m:r>
                            <a:rPr lang="es-ES" b="0" i="1" smtClean="0">
                              <a:latin typeface="Cambria Math"/>
                              <a:ea typeface="Cambria Math"/>
                            </a:rPr>
                            <m:t> 2 </m:t>
                          </m:r>
                          <m:r>
                            <a:rPr lang="es-ES" b="0" i="1" smtClean="0">
                              <a:latin typeface="Cambria Math"/>
                              <a:ea typeface="Cambria Math"/>
                            </a:rPr>
                            <m:t>𝐻</m:t>
                          </m:r>
                        </m:e>
                        <m:sub>
                          <m:r>
                            <a:rPr lang="es-ES" b="0" i="1" smtClean="0">
                              <a:latin typeface="Cambria Math"/>
                              <a:ea typeface="Cambria Math"/>
                            </a:rPr>
                            <m:t>2</m:t>
                          </m:r>
                        </m:sub>
                      </m:sSub>
                      <m:r>
                        <a:rPr lang="es-ES" b="0" i="1" smtClean="0">
                          <a:latin typeface="Cambria Math"/>
                          <a:ea typeface="Cambria Math"/>
                        </a:rPr>
                        <m:t>𝑂</m:t>
                      </m:r>
                      <m:r>
                        <a:rPr lang="es-ES" b="0" i="1" smtClean="0">
                          <a:latin typeface="Cambria Math"/>
                          <a:ea typeface="Cambria Math"/>
                        </a:rPr>
                        <m:t> </m:t>
                      </m:r>
                      <m:d>
                        <m:dPr>
                          <m:ctrlPr>
                            <a:rPr lang="es-ES" b="0" i="1" smtClean="0">
                              <a:latin typeface="Cambria Math" panose="02040503050406030204" pitchFamily="18" charset="0"/>
                              <a:ea typeface="Cambria Math"/>
                            </a:rPr>
                          </m:ctrlPr>
                        </m:dPr>
                        <m:e>
                          <m:r>
                            <a:rPr lang="es-ES" b="0" i="1" smtClean="0">
                              <a:latin typeface="Cambria Math"/>
                              <a:ea typeface="Cambria Math"/>
                            </a:rPr>
                            <m:t>𝑙</m:t>
                          </m:r>
                        </m:e>
                      </m:d>
                      <m:r>
                        <a:rPr lang="es-ES" b="0" i="1" smtClean="0">
                          <a:latin typeface="Cambria Math"/>
                          <a:ea typeface="Cambria Math"/>
                        </a:rPr>
                        <m:t>           ∆</m:t>
                      </m:r>
                      <m:r>
                        <a:rPr lang="es-ES" b="0" i="1" smtClean="0">
                          <a:latin typeface="Cambria Math"/>
                          <a:ea typeface="Cambria Math"/>
                        </a:rPr>
                        <m:t>𝐻</m:t>
                      </m:r>
                      <m:r>
                        <a:rPr lang="es-ES" b="0" i="1" smtClean="0">
                          <a:latin typeface="Cambria Math"/>
                          <a:ea typeface="Cambria Math"/>
                        </a:rPr>
                        <m:t>=−890,4 </m:t>
                      </m:r>
                      <m:r>
                        <a:rPr lang="es-ES" b="0" i="1" smtClean="0">
                          <a:latin typeface="Cambria Math"/>
                          <a:ea typeface="Cambria Math"/>
                        </a:rPr>
                        <m:t>𝑘𝐽</m:t>
                      </m:r>
                    </m:oMath>
                  </m:oMathPara>
                </a14:m>
                <a:endParaRPr lang="es-ES" dirty="0"/>
              </a:p>
            </p:txBody>
          </p:sp>
        </mc:Choice>
        <mc:Fallback xmlns="">
          <p:sp>
            <p:nvSpPr>
              <p:cNvPr id="5" name="4 CuadroTexto"/>
              <p:cNvSpPr txBox="1">
                <a:spLocks noRot="1" noChangeAspect="1" noMove="1" noResize="1" noEditPoints="1" noAdjustHandles="1" noChangeArrowheads="1" noChangeShapeType="1" noTextEdit="1"/>
              </p:cNvSpPr>
              <p:nvPr/>
            </p:nvSpPr>
            <p:spPr>
              <a:xfrm>
                <a:off x="1574800" y="3619500"/>
                <a:ext cx="6565900" cy="369332"/>
              </a:xfrm>
              <a:prstGeom prst="rect">
                <a:avLst/>
              </a:prstGeom>
              <a:blipFill rotWithShape="1">
                <a:blip r:embed="rId3"/>
                <a:stretch>
                  <a:fillRect b="-13333"/>
                </a:stretch>
              </a:blipFill>
            </p:spPr>
            <p:txBody>
              <a:bodyPr/>
              <a:lstStyle/>
              <a:p>
                <a:r>
                  <a:rPr lang="es-ES">
                    <a:noFill/>
                  </a:rPr>
                  <a:t> </a:t>
                </a:r>
              </a:p>
            </p:txBody>
          </p:sp>
        </mc:Fallback>
      </mc:AlternateContent>
      <p:sp>
        <p:nvSpPr>
          <p:cNvPr id="17" name="16 CuadroTexto"/>
          <p:cNvSpPr txBox="1"/>
          <p:nvPr/>
        </p:nvSpPr>
        <p:spPr>
          <a:xfrm>
            <a:off x="660400" y="4152900"/>
            <a:ext cx="8039100" cy="2308324"/>
          </a:xfrm>
          <a:prstGeom prst="rect">
            <a:avLst/>
          </a:prstGeom>
          <a:noFill/>
        </p:spPr>
        <p:txBody>
          <a:bodyPr wrap="square" rtlCol="0">
            <a:spAutoFit/>
          </a:bodyPr>
          <a:lstStyle/>
          <a:p>
            <a:pPr algn="just"/>
            <a:r>
              <a:rPr lang="es-ES" b="1" dirty="0" smtClean="0">
                <a:solidFill>
                  <a:srgbClr val="C00000"/>
                </a:solidFill>
              </a:rPr>
              <a:t>Efectos:</a:t>
            </a:r>
          </a:p>
          <a:p>
            <a:pPr algn="just"/>
            <a:endParaRPr lang="es-ES" b="1" dirty="0" smtClean="0">
              <a:solidFill>
                <a:srgbClr val="C00000"/>
              </a:solidFill>
            </a:endParaRPr>
          </a:p>
          <a:p>
            <a:pPr marL="355600" indent="-355600" algn="just">
              <a:buFont typeface="Wingdings"/>
              <a:buChar char=""/>
            </a:pPr>
            <a:r>
              <a:rPr lang="es-ES" b="1" dirty="0" smtClean="0">
                <a:effectLst>
                  <a:outerShdw blurRad="38100" dist="38100" dir="2700000" algn="tl">
                    <a:srgbClr val="000000">
                      <a:alpha val="43137"/>
                    </a:srgbClr>
                  </a:outerShdw>
                </a:effectLst>
                <a:sym typeface="Wingdings"/>
              </a:rPr>
              <a:t>Industria</a:t>
            </a:r>
            <a:r>
              <a:rPr lang="es-ES" dirty="0" smtClean="0">
                <a:sym typeface="Wingdings"/>
              </a:rPr>
              <a:t> (como medio para obtener energía u obtención de productos orgánicos (alcoholes, ácidos, ésteres, etc.)</a:t>
            </a:r>
          </a:p>
          <a:p>
            <a:pPr marL="355600" indent="-355600" algn="just">
              <a:buFont typeface="Wingdings"/>
              <a:buChar char=""/>
            </a:pPr>
            <a:endParaRPr lang="es-ES" dirty="0" smtClean="0">
              <a:sym typeface="Wingdings"/>
            </a:endParaRPr>
          </a:p>
          <a:p>
            <a:pPr marL="355600" indent="-355600" algn="just">
              <a:buFont typeface="Wingdings"/>
              <a:buChar char=""/>
            </a:pPr>
            <a:r>
              <a:rPr lang="es-ES" b="1" dirty="0" smtClean="0">
                <a:effectLst>
                  <a:outerShdw blurRad="38100" dist="38100" dir="2700000" algn="tl">
                    <a:srgbClr val="000000">
                      <a:alpha val="43137"/>
                    </a:srgbClr>
                  </a:outerShdw>
                </a:effectLst>
                <a:sym typeface="Wingdings"/>
              </a:rPr>
              <a:t>Biología</a:t>
            </a:r>
            <a:r>
              <a:rPr lang="es-ES" dirty="0" smtClean="0">
                <a:sym typeface="Wingdings"/>
              </a:rPr>
              <a:t> (respiración celular)</a:t>
            </a:r>
          </a:p>
          <a:p>
            <a:pPr marL="355600" indent="-355600" algn="just">
              <a:buFont typeface="Wingdings"/>
              <a:buChar char=""/>
            </a:pPr>
            <a:endParaRPr lang="es-ES" dirty="0" smtClean="0">
              <a:sym typeface="Wingdings"/>
            </a:endParaRPr>
          </a:p>
          <a:p>
            <a:pPr marL="355600" indent="-355600" algn="just">
              <a:buFont typeface="Wingdings"/>
              <a:buChar char=""/>
            </a:pPr>
            <a:r>
              <a:rPr lang="es-ES" b="1" dirty="0" smtClean="0">
                <a:effectLst>
                  <a:outerShdw blurRad="38100" dist="38100" dir="2700000" algn="tl">
                    <a:srgbClr val="000000">
                      <a:alpha val="43137"/>
                    </a:srgbClr>
                  </a:outerShdw>
                </a:effectLst>
                <a:sym typeface="Wingdings"/>
              </a:rPr>
              <a:t>Medio ambiente </a:t>
            </a:r>
            <a:r>
              <a:rPr lang="es-ES" dirty="0" smtClean="0">
                <a:sym typeface="Wingdings"/>
              </a:rPr>
              <a:t>(efecto invernadero) </a:t>
            </a:r>
            <a:endParaRPr lang="es-ES" dirty="0"/>
          </a:p>
        </p:txBody>
      </p:sp>
      <p:sp>
        <p:nvSpPr>
          <p:cNvPr id="9" name="8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6</a:t>
            </a:r>
            <a:r>
              <a:rPr lang="es-ES" b="1" dirty="0" smtClean="0">
                <a:solidFill>
                  <a:srgbClr val="C00000"/>
                </a:solidFill>
                <a:latin typeface="+mj-lt"/>
              </a:rPr>
              <a:t> Reacciones químicas de interés</a:t>
            </a:r>
            <a:endParaRPr lang="es-ES" b="1" dirty="0">
              <a:solidFill>
                <a:srgbClr val="C00000"/>
              </a:solidFill>
              <a:latin typeface="+mj-lt"/>
            </a:endParaRPr>
          </a:p>
        </p:txBody>
      </p:sp>
      <p:sp>
        <p:nvSpPr>
          <p:cNvPr id="10"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41</a:t>
            </a:fld>
            <a:endParaRPr lang="es-ES" dirty="0">
              <a:solidFill>
                <a:schemeClr val="accent6">
                  <a:lumMod val="50000"/>
                </a:schemeClr>
              </a:solidFill>
              <a:latin typeface="+mj-lt"/>
            </a:endParaRPr>
          </a:p>
        </p:txBody>
      </p:sp>
      <p:sp>
        <p:nvSpPr>
          <p:cNvPr id="11" name="10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32848899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68300" y="850900"/>
            <a:ext cx="4813300" cy="369332"/>
          </a:xfrm>
          <a:prstGeom prst="rect">
            <a:avLst/>
          </a:prstGeom>
          <a:noFill/>
        </p:spPr>
        <p:txBody>
          <a:bodyPr wrap="square" rtlCol="0">
            <a:spAutoFit/>
          </a:bodyPr>
          <a:lstStyle/>
          <a:p>
            <a:r>
              <a:rPr lang="es-ES" b="1" dirty="0" smtClean="0">
                <a:solidFill>
                  <a:srgbClr val="C00000"/>
                </a:solidFill>
              </a:rPr>
              <a:t>6.2. </a:t>
            </a:r>
            <a:r>
              <a:rPr lang="es-ES" b="1" dirty="0" smtClean="0">
                <a:solidFill>
                  <a:srgbClr val="00B050"/>
                </a:solidFill>
              </a:rPr>
              <a:t>Obtención industrial del amoníaco</a:t>
            </a:r>
            <a:endParaRPr lang="es-ES" b="1" dirty="0">
              <a:solidFill>
                <a:srgbClr val="00B050"/>
              </a:solidFill>
            </a:endParaRP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00" y="3060701"/>
            <a:ext cx="8137236" cy="3009899"/>
          </a:xfrm>
          <a:prstGeom prst="rect">
            <a:avLst/>
          </a:prstGeom>
        </p:spPr>
      </p:pic>
      <p:sp>
        <p:nvSpPr>
          <p:cNvPr id="4" name="3 CuadroTexto"/>
          <p:cNvSpPr txBox="1"/>
          <p:nvPr/>
        </p:nvSpPr>
        <p:spPr>
          <a:xfrm>
            <a:off x="355600" y="1384300"/>
            <a:ext cx="8432800" cy="1477328"/>
          </a:xfrm>
          <a:prstGeom prst="rect">
            <a:avLst/>
          </a:prstGeom>
          <a:noFill/>
        </p:spPr>
        <p:txBody>
          <a:bodyPr wrap="square" rtlCol="0">
            <a:spAutoFit/>
          </a:bodyPr>
          <a:lstStyle/>
          <a:p>
            <a:pPr marL="355600" indent="-355600" algn="just">
              <a:buFont typeface="Wingdings"/>
              <a:buChar char="F"/>
            </a:pPr>
            <a:r>
              <a:rPr lang="es-ES" dirty="0" smtClean="0">
                <a:sym typeface="Wingdings"/>
              </a:rPr>
              <a:t>El amoníaco y sus derivados, junto con el ácido sulfúrico, son los productos más fabricados en el mundo.</a:t>
            </a:r>
          </a:p>
          <a:p>
            <a:pPr marL="355600" indent="-355600" algn="just">
              <a:buFont typeface="Wingdings"/>
              <a:buChar char="F"/>
            </a:pPr>
            <a:r>
              <a:rPr lang="es-ES" dirty="0" smtClean="0">
                <a:sym typeface="Wingdings"/>
              </a:rPr>
              <a:t>Se obtiene mediante el método de Haber.</a:t>
            </a:r>
          </a:p>
          <a:p>
            <a:pPr marL="355600" indent="-355600" algn="just">
              <a:buFont typeface="Wingdings"/>
              <a:buChar char="F"/>
            </a:pPr>
            <a:r>
              <a:rPr lang="es-ES" dirty="0" smtClean="0">
                <a:sym typeface="Wingdings"/>
              </a:rPr>
              <a:t>Se emplea en la fabricación de sales nitrogenadas, utilizadas como abono, para obtener HNO3, máquinas frigoríficas, industria textil,…</a:t>
            </a:r>
            <a:endParaRPr lang="es-ES" dirty="0"/>
          </a:p>
        </p:txBody>
      </p:sp>
      <p:sp>
        <p:nvSpPr>
          <p:cNvPr id="8" name="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6</a:t>
            </a:r>
            <a:r>
              <a:rPr lang="es-ES" b="1" dirty="0" smtClean="0">
                <a:solidFill>
                  <a:srgbClr val="C00000"/>
                </a:solidFill>
                <a:latin typeface="+mj-lt"/>
              </a:rPr>
              <a:t> Reacciones químicas de interés</a:t>
            </a:r>
            <a:endParaRPr lang="es-ES" b="1" dirty="0">
              <a:solidFill>
                <a:srgbClr val="C00000"/>
              </a:solidFill>
              <a:latin typeface="+mj-lt"/>
            </a:endParaRPr>
          </a:p>
        </p:txBody>
      </p:sp>
      <p:sp>
        <p:nvSpPr>
          <p:cNvPr id="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42</a:t>
            </a:fld>
            <a:endParaRPr lang="es-ES" dirty="0">
              <a:solidFill>
                <a:schemeClr val="accent6">
                  <a:lumMod val="50000"/>
                </a:schemeClr>
              </a:solidFill>
              <a:latin typeface="+mj-lt"/>
            </a:endParaRPr>
          </a:p>
        </p:txBody>
      </p:sp>
      <p:sp>
        <p:nvSpPr>
          <p:cNvPr id="10" name="9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42855872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11694" y="813888"/>
            <a:ext cx="5047706" cy="369332"/>
          </a:xfrm>
          <a:prstGeom prst="rect">
            <a:avLst/>
          </a:prstGeom>
          <a:noFill/>
        </p:spPr>
        <p:txBody>
          <a:bodyPr wrap="square" rtlCol="0">
            <a:spAutoFit/>
          </a:bodyPr>
          <a:lstStyle/>
          <a:p>
            <a:r>
              <a:rPr lang="es-ES" b="1" dirty="0" smtClean="0">
                <a:solidFill>
                  <a:srgbClr val="C00000"/>
                </a:solidFill>
              </a:rPr>
              <a:t>6.3. </a:t>
            </a:r>
            <a:r>
              <a:rPr lang="es-ES" b="1" dirty="0" smtClean="0">
                <a:solidFill>
                  <a:srgbClr val="00B050"/>
                </a:solidFill>
              </a:rPr>
              <a:t>Obtención Industrial del ácido sulfúrico</a:t>
            </a:r>
            <a:endParaRPr lang="es-ES" b="1" dirty="0">
              <a:solidFill>
                <a:srgbClr val="00B050"/>
              </a:solidFill>
            </a:endParaRPr>
          </a:p>
        </p:txBody>
      </p:sp>
      <p:grpSp>
        <p:nvGrpSpPr>
          <p:cNvPr id="106" name="105 Grupo"/>
          <p:cNvGrpSpPr/>
          <p:nvPr/>
        </p:nvGrpSpPr>
        <p:grpSpPr>
          <a:xfrm>
            <a:off x="762000" y="1459785"/>
            <a:ext cx="7778750" cy="4219635"/>
            <a:chOff x="774700" y="2005885"/>
            <a:chExt cx="7778750" cy="4219635"/>
          </a:xfrm>
        </p:grpSpPr>
        <p:grpSp>
          <p:nvGrpSpPr>
            <p:cNvPr id="6171" name="6170 Grupo"/>
            <p:cNvGrpSpPr/>
            <p:nvPr/>
          </p:nvGrpSpPr>
          <p:grpSpPr>
            <a:xfrm>
              <a:off x="888273" y="2005885"/>
              <a:ext cx="7575122" cy="3743541"/>
              <a:chOff x="979713" y="1378868"/>
              <a:chExt cx="7575122" cy="3743541"/>
            </a:xfrm>
          </p:grpSpPr>
          <p:cxnSp>
            <p:nvCxnSpPr>
              <p:cNvPr id="127" name="126 Conector recto"/>
              <p:cNvCxnSpPr/>
              <p:nvPr/>
            </p:nvCxnSpPr>
            <p:spPr>
              <a:xfrm rot="16200000" flipV="1">
                <a:off x="5831865" y="1468867"/>
                <a:ext cx="18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16" name="115 Conector recto"/>
              <p:cNvCxnSpPr/>
              <p:nvPr/>
            </p:nvCxnSpPr>
            <p:spPr>
              <a:xfrm flipV="1">
                <a:off x="3104606" y="2111828"/>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6144" name="6143 Conector recto"/>
              <p:cNvCxnSpPr/>
              <p:nvPr/>
            </p:nvCxnSpPr>
            <p:spPr>
              <a:xfrm flipV="1">
                <a:off x="1946366" y="2664823"/>
                <a:ext cx="809897"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sp>
            <p:nvSpPr>
              <p:cNvPr id="54" name="53 Rectángulo redondeado"/>
              <p:cNvSpPr/>
              <p:nvPr/>
            </p:nvSpPr>
            <p:spPr>
              <a:xfrm>
                <a:off x="979713" y="2495006"/>
                <a:ext cx="966652" cy="352698"/>
              </a:xfrm>
              <a:prstGeom prst="roundRect">
                <a:avLst/>
              </a:prstGeom>
              <a:blipFill>
                <a:blip r:embed="rId3"/>
                <a:tile tx="0" ty="0" sx="100000" sy="100000" flip="none" algn="tl"/>
              </a:blip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7" name="66 Recortar rectángulo de esquina del mismo lado"/>
              <p:cNvSpPr/>
              <p:nvPr/>
            </p:nvSpPr>
            <p:spPr>
              <a:xfrm>
                <a:off x="4136570" y="2020388"/>
                <a:ext cx="365760" cy="783771"/>
              </a:xfrm>
              <a:prstGeom prst="snip2SameRect">
                <a:avLst/>
              </a:prstGeom>
              <a:solidFill>
                <a:schemeClr val="accent5">
                  <a:lumMod val="20000"/>
                  <a:lumOff val="80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69" name="68 Grupo"/>
              <p:cNvGrpSpPr/>
              <p:nvPr/>
            </p:nvGrpSpPr>
            <p:grpSpPr>
              <a:xfrm>
                <a:off x="5550490" y="1554481"/>
                <a:ext cx="732745" cy="1306285"/>
                <a:chOff x="5341484" y="2129246"/>
                <a:chExt cx="732745" cy="1306285"/>
              </a:xfrm>
            </p:grpSpPr>
            <p:sp>
              <p:nvSpPr>
                <p:cNvPr id="63" name="62 Redondear rectángulo de esquina del mismo lado"/>
                <p:cNvSpPr/>
                <p:nvPr/>
              </p:nvSpPr>
              <p:spPr>
                <a:xfrm>
                  <a:off x="5342709" y="2129246"/>
                  <a:ext cx="731520" cy="1306285"/>
                </a:xfrm>
                <a:prstGeom prst="round2SameRect">
                  <a:avLst/>
                </a:prstGeom>
                <a:solidFill>
                  <a:srgbClr val="CCFF99"/>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4" name="63 Rectángulo"/>
                <p:cNvSpPr/>
                <p:nvPr/>
              </p:nvSpPr>
              <p:spPr>
                <a:xfrm>
                  <a:off x="5346246" y="2221910"/>
                  <a:ext cx="725941" cy="73615"/>
                </a:xfrm>
                <a:prstGeom prst="rect">
                  <a:avLst/>
                </a:prstGeom>
                <a:pattFill prst="pct75">
                  <a:fgClr>
                    <a:schemeClr val="tx1">
                      <a:lumMod val="65000"/>
                      <a:lumOff val="35000"/>
                    </a:schemeClr>
                  </a:fgClr>
                  <a:bgClr>
                    <a:schemeClr val="bg1"/>
                  </a:bgClr>
                </a:patt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1" name="70 Rectángulo"/>
                <p:cNvSpPr/>
                <p:nvPr/>
              </p:nvSpPr>
              <p:spPr>
                <a:xfrm>
                  <a:off x="5346246" y="2426698"/>
                  <a:ext cx="725941" cy="73615"/>
                </a:xfrm>
                <a:prstGeom prst="rect">
                  <a:avLst/>
                </a:prstGeom>
                <a:pattFill prst="pct75">
                  <a:fgClr>
                    <a:schemeClr val="tx1">
                      <a:lumMod val="65000"/>
                      <a:lumOff val="35000"/>
                    </a:schemeClr>
                  </a:fgClr>
                  <a:bgClr>
                    <a:schemeClr val="bg1"/>
                  </a:bgClr>
                </a:patt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71 Rectángulo"/>
                <p:cNvSpPr/>
                <p:nvPr/>
              </p:nvSpPr>
              <p:spPr>
                <a:xfrm>
                  <a:off x="5346246" y="2621960"/>
                  <a:ext cx="725941" cy="73615"/>
                </a:xfrm>
                <a:prstGeom prst="rect">
                  <a:avLst/>
                </a:prstGeom>
                <a:pattFill prst="pct75">
                  <a:fgClr>
                    <a:schemeClr val="tx1">
                      <a:lumMod val="65000"/>
                      <a:lumOff val="35000"/>
                    </a:schemeClr>
                  </a:fgClr>
                  <a:bgClr>
                    <a:schemeClr val="bg1"/>
                  </a:bgClr>
                </a:patt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72 Rectángulo"/>
                <p:cNvSpPr/>
                <p:nvPr/>
              </p:nvSpPr>
              <p:spPr>
                <a:xfrm>
                  <a:off x="5346246" y="2821985"/>
                  <a:ext cx="725941" cy="73615"/>
                </a:xfrm>
                <a:prstGeom prst="rect">
                  <a:avLst/>
                </a:prstGeom>
                <a:pattFill prst="pct75">
                  <a:fgClr>
                    <a:schemeClr val="tx1">
                      <a:lumMod val="65000"/>
                      <a:lumOff val="35000"/>
                    </a:schemeClr>
                  </a:fgClr>
                  <a:bgClr>
                    <a:schemeClr val="bg1"/>
                  </a:bgClr>
                </a:patt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4" name="73 Rectángulo"/>
                <p:cNvSpPr/>
                <p:nvPr/>
              </p:nvSpPr>
              <p:spPr>
                <a:xfrm>
                  <a:off x="5346246" y="3012485"/>
                  <a:ext cx="725941" cy="73615"/>
                </a:xfrm>
                <a:prstGeom prst="rect">
                  <a:avLst/>
                </a:prstGeom>
                <a:pattFill prst="pct75">
                  <a:fgClr>
                    <a:schemeClr val="tx1">
                      <a:lumMod val="65000"/>
                      <a:lumOff val="35000"/>
                    </a:schemeClr>
                  </a:fgClr>
                  <a:bgClr>
                    <a:schemeClr val="bg1"/>
                  </a:bgClr>
                </a:patt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5" name="74 Rectángulo"/>
                <p:cNvSpPr/>
                <p:nvPr/>
              </p:nvSpPr>
              <p:spPr>
                <a:xfrm>
                  <a:off x="5346246" y="3207747"/>
                  <a:ext cx="725941" cy="73615"/>
                </a:xfrm>
                <a:prstGeom prst="rect">
                  <a:avLst/>
                </a:prstGeom>
                <a:pattFill prst="pct75">
                  <a:fgClr>
                    <a:schemeClr val="tx1">
                      <a:lumMod val="65000"/>
                      <a:lumOff val="35000"/>
                    </a:schemeClr>
                  </a:fgClr>
                  <a:bgClr>
                    <a:schemeClr val="bg1"/>
                  </a:bgClr>
                </a:patt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75 Rectángulo"/>
                <p:cNvSpPr/>
                <p:nvPr/>
              </p:nvSpPr>
              <p:spPr>
                <a:xfrm>
                  <a:off x="5346246" y="2340973"/>
                  <a:ext cx="725941" cy="45719"/>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7" name="76 Rectángulo"/>
                <p:cNvSpPr/>
                <p:nvPr/>
              </p:nvSpPr>
              <p:spPr>
                <a:xfrm>
                  <a:off x="5341484" y="2540998"/>
                  <a:ext cx="725941" cy="45719"/>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8" name="77 Rectángulo"/>
                <p:cNvSpPr/>
                <p:nvPr/>
              </p:nvSpPr>
              <p:spPr>
                <a:xfrm>
                  <a:off x="5346246" y="2736261"/>
                  <a:ext cx="725941" cy="45719"/>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9" name="78 Rectángulo"/>
                <p:cNvSpPr/>
                <p:nvPr/>
              </p:nvSpPr>
              <p:spPr>
                <a:xfrm>
                  <a:off x="5346246" y="2931523"/>
                  <a:ext cx="725941" cy="45719"/>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79 Rectángulo"/>
                <p:cNvSpPr/>
                <p:nvPr/>
              </p:nvSpPr>
              <p:spPr>
                <a:xfrm>
                  <a:off x="5346246" y="3126785"/>
                  <a:ext cx="725941" cy="45719"/>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1" name="80 Rectángulo"/>
                <p:cNvSpPr/>
                <p:nvPr/>
              </p:nvSpPr>
              <p:spPr>
                <a:xfrm>
                  <a:off x="5346246" y="3317285"/>
                  <a:ext cx="725941" cy="45719"/>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83" name="82 Recortar rectángulo de esquina del mismo lado"/>
              <p:cNvSpPr/>
              <p:nvPr/>
            </p:nvSpPr>
            <p:spPr>
              <a:xfrm>
                <a:off x="7291659" y="1935752"/>
                <a:ext cx="365760" cy="783771"/>
              </a:xfrm>
              <a:prstGeom prst="snip2SameRect">
                <a:avLst/>
              </a:prstGeom>
              <a:solidFill>
                <a:schemeClr val="accent5">
                  <a:lumMod val="20000"/>
                  <a:lumOff val="80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85" name="84 Grupo"/>
              <p:cNvGrpSpPr/>
              <p:nvPr/>
            </p:nvGrpSpPr>
            <p:grpSpPr>
              <a:xfrm>
                <a:off x="7633062" y="3844833"/>
                <a:ext cx="365760" cy="783771"/>
                <a:chOff x="6979919" y="3270068"/>
                <a:chExt cx="365760" cy="783771"/>
              </a:xfrm>
            </p:grpSpPr>
            <p:sp>
              <p:nvSpPr>
                <p:cNvPr id="84" name="83 Recortar rectángulo de esquina del mismo lado"/>
                <p:cNvSpPr/>
                <p:nvPr/>
              </p:nvSpPr>
              <p:spPr>
                <a:xfrm>
                  <a:off x="6979919" y="3270068"/>
                  <a:ext cx="365760" cy="783771"/>
                </a:xfrm>
                <a:prstGeom prst="snip2Same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0" name="69 Recortar rectángulo de esquina del mismo lado"/>
                <p:cNvSpPr/>
                <p:nvPr/>
              </p:nvSpPr>
              <p:spPr>
                <a:xfrm flipV="1">
                  <a:off x="7050404" y="3271702"/>
                  <a:ext cx="226696" cy="162061"/>
                </a:xfrm>
                <a:prstGeom prst="snip2SameRect">
                  <a:avLst>
                    <a:gd name="adj1" fmla="val 34299"/>
                    <a:gd name="adj2" fmla="val 0"/>
                  </a:avLst>
                </a:prstGeom>
                <a:solidFill>
                  <a:srgbClr val="FFFF99"/>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2" name="81 Rectángulo"/>
                <p:cNvSpPr/>
                <p:nvPr/>
              </p:nvSpPr>
              <p:spPr>
                <a:xfrm>
                  <a:off x="6986587" y="3857625"/>
                  <a:ext cx="357188" cy="195262"/>
                </a:xfrm>
                <a:prstGeom prst="rect">
                  <a:avLst/>
                </a:prstGeom>
                <a:pattFill prst="zigZag">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86" name="85 Rectángulo"/>
              <p:cNvSpPr/>
              <p:nvPr/>
            </p:nvSpPr>
            <p:spPr>
              <a:xfrm>
                <a:off x="5055325" y="4167052"/>
                <a:ext cx="457200" cy="339634"/>
              </a:xfrm>
              <a:prstGeom prst="rect">
                <a:avLst/>
              </a:prstGeom>
              <a:solidFill>
                <a:schemeClr val="accent5">
                  <a:lumMod val="40000"/>
                  <a:lumOff val="60000"/>
                </a:schemeClr>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92" name="91 Grupo"/>
              <p:cNvGrpSpPr/>
              <p:nvPr/>
            </p:nvGrpSpPr>
            <p:grpSpPr>
              <a:xfrm>
                <a:off x="1693818" y="3626712"/>
                <a:ext cx="1245326" cy="466725"/>
                <a:chOff x="1380309" y="3652838"/>
                <a:chExt cx="1245326" cy="466725"/>
              </a:xfrm>
            </p:grpSpPr>
            <p:sp>
              <p:nvSpPr>
                <p:cNvPr id="89" name="88 Rectángulo redondeado"/>
                <p:cNvSpPr/>
                <p:nvPr/>
              </p:nvSpPr>
              <p:spPr>
                <a:xfrm>
                  <a:off x="1380309" y="3653245"/>
                  <a:ext cx="1245326" cy="461555"/>
                </a:xfrm>
                <a:prstGeom prst="roundRect">
                  <a:avLst>
                    <a:gd name="adj" fmla="val 50000"/>
                  </a:avLst>
                </a:prstGeom>
                <a:solidFill>
                  <a:srgbClr val="FFCC00"/>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88" name="87 Conector recto"/>
                <p:cNvCxnSpPr/>
                <p:nvPr/>
              </p:nvCxnSpPr>
              <p:spPr>
                <a:xfrm flipH="1">
                  <a:off x="1604963" y="3657600"/>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94" name="93 Conector recto"/>
                <p:cNvCxnSpPr/>
                <p:nvPr/>
              </p:nvCxnSpPr>
              <p:spPr>
                <a:xfrm flipH="1">
                  <a:off x="1666875" y="3657600"/>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95" name="94 Conector recto"/>
                <p:cNvCxnSpPr/>
                <p:nvPr/>
              </p:nvCxnSpPr>
              <p:spPr>
                <a:xfrm flipH="1">
                  <a:off x="2386013" y="3652838"/>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96" name="95 Conector recto"/>
                <p:cNvCxnSpPr/>
                <p:nvPr/>
              </p:nvCxnSpPr>
              <p:spPr>
                <a:xfrm flipH="1">
                  <a:off x="2328863" y="3652838"/>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grpSp>
          <p:grpSp>
            <p:nvGrpSpPr>
              <p:cNvPr id="98" name="97 Grupo"/>
              <p:cNvGrpSpPr/>
              <p:nvPr/>
            </p:nvGrpSpPr>
            <p:grpSpPr>
              <a:xfrm>
                <a:off x="1692866" y="4655684"/>
                <a:ext cx="1245326" cy="466725"/>
                <a:chOff x="1380309" y="3652838"/>
                <a:chExt cx="1245326" cy="466725"/>
              </a:xfrm>
            </p:grpSpPr>
            <p:sp>
              <p:nvSpPr>
                <p:cNvPr id="99" name="98 Rectángulo redondeado"/>
                <p:cNvSpPr/>
                <p:nvPr/>
              </p:nvSpPr>
              <p:spPr>
                <a:xfrm>
                  <a:off x="1380309" y="3653245"/>
                  <a:ext cx="1245326" cy="461555"/>
                </a:xfrm>
                <a:prstGeom prst="roundRect">
                  <a:avLst>
                    <a:gd name="adj" fmla="val 50000"/>
                  </a:avLst>
                </a:prstGeom>
                <a:solidFill>
                  <a:srgbClr val="FFCC00"/>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00" name="99 Conector recto"/>
                <p:cNvCxnSpPr/>
                <p:nvPr/>
              </p:nvCxnSpPr>
              <p:spPr>
                <a:xfrm flipH="1">
                  <a:off x="1604963" y="3657600"/>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01" name="100 Conector recto"/>
                <p:cNvCxnSpPr/>
                <p:nvPr/>
              </p:nvCxnSpPr>
              <p:spPr>
                <a:xfrm flipH="1">
                  <a:off x="1666875" y="3657600"/>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02" name="101 Conector recto"/>
                <p:cNvCxnSpPr/>
                <p:nvPr/>
              </p:nvCxnSpPr>
              <p:spPr>
                <a:xfrm flipH="1">
                  <a:off x="2386013" y="3652838"/>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03" name="102 Conector recto"/>
                <p:cNvCxnSpPr/>
                <p:nvPr/>
              </p:nvCxnSpPr>
              <p:spPr>
                <a:xfrm flipH="1">
                  <a:off x="2328863" y="3652838"/>
                  <a:ext cx="1768" cy="461963"/>
                </a:xfrm>
                <a:prstGeom prst="line">
                  <a:avLst/>
                </a:prstGeom>
                <a:ln w="19050">
                  <a:solidFill>
                    <a:srgbClr val="CC6600"/>
                  </a:solidFill>
                </a:ln>
              </p:spPr>
              <p:style>
                <a:lnRef idx="1">
                  <a:schemeClr val="accent1"/>
                </a:lnRef>
                <a:fillRef idx="0">
                  <a:schemeClr val="accent1"/>
                </a:fillRef>
                <a:effectRef idx="0">
                  <a:schemeClr val="accent1"/>
                </a:effectRef>
                <a:fontRef idx="minor">
                  <a:schemeClr val="tx1"/>
                </a:fontRef>
              </p:style>
            </p:cxnSp>
          </p:grpSp>
          <p:grpSp>
            <p:nvGrpSpPr>
              <p:cNvPr id="62" name="61 Grupo"/>
              <p:cNvGrpSpPr/>
              <p:nvPr/>
            </p:nvGrpSpPr>
            <p:grpSpPr>
              <a:xfrm>
                <a:off x="2743201" y="1867446"/>
                <a:ext cx="365760" cy="914944"/>
                <a:chOff x="914400" y="2990850"/>
                <a:chExt cx="365760" cy="914944"/>
              </a:xfrm>
            </p:grpSpPr>
            <p:sp>
              <p:nvSpPr>
                <p:cNvPr id="59" name="58 Rectángulo"/>
                <p:cNvSpPr/>
                <p:nvPr/>
              </p:nvSpPr>
              <p:spPr>
                <a:xfrm>
                  <a:off x="976313" y="3043238"/>
                  <a:ext cx="242889" cy="80963"/>
                </a:xfrm>
                <a:prstGeom prst="rect">
                  <a:avLst/>
                </a:prstGeom>
                <a:solidFill>
                  <a:srgbClr val="FFFF99"/>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0" name="59 Recortar rectángulo de esquina del mismo lado"/>
                <p:cNvSpPr/>
                <p:nvPr/>
              </p:nvSpPr>
              <p:spPr>
                <a:xfrm>
                  <a:off x="914400" y="3122023"/>
                  <a:ext cx="365760" cy="783771"/>
                </a:xfrm>
                <a:prstGeom prst="snip2SameRect">
                  <a:avLst/>
                </a:prstGeom>
                <a:solidFill>
                  <a:srgbClr val="FFFF99"/>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1" name="60 Triángulo isósceles"/>
                <p:cNvSpPr/>
                <p:nvPr/>
              </p:nvSpPr>
              <p:spPr>
                <a:xfrm>
                  <a:off x="966788" y="2990850"/>
                  <a:ext cx="261937" cy="57150"/>
                </a:xfrm>
                <a:prstGeom prst="triangle">
                  <a:avLst/>
                </a:prstGeom>
                <a:solidFill>
                  <a:srgbClr val="FFFF99"/>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119" name="118 Conector recto"/>
              <p:cNvCxnSpPr/>
              <p:nvPr/>
            </p:nvCxnSpPr>
            <p:spPr>
              <a:xfrm rot="16200000" flipV="1">
                <a:off x="3276446" y="2440422"/>
                <a:ext cx="684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0" name="119 Conector recto"/>
              <p:cNvCxnSpPr/>
              <p:nvPr/>
            </p:nvCxnSpPr>
            <p:spPr>
              <a:xfrm flipV="1">
                <a:off x="3596641" y="2760617"/>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1" name="120 Conector recto"/>
              <p:cNvCxnSpPr/>
              <p:nvPr/>
            </p:nvCxnSpPr>
            <p:spPr>
              <a:xfrm flipV="1">
                <a:off x="4511041" y="2146662"/>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2" name="121 Conector recto"/>
              <p:cNvCxnSpPr/>
              <p:nvPr/>
            </p:nvCxnSpPr>
            <p:spPr>
              <a:xfrm rot="16200000" flipV="1">
                <a:off x="4682881" y="2475256"/>
                <a:ext cx="684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3" name="122 Conector recto"/>
              <p:cNvCxnSpPr/>
              <p:nvPr/>
            </p:nvCxnSpPr>
            <p:spPr>
              <a:xfrm flipV="1">
                <a:off x="5003076" y="2795451"/>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4" name="123 Conector recto"/>
              <p:cNvCxnSpPr/>
              <p:nvPr/>
            </p:nvCxnSpPr>
            <p:spPr>
              <a:xfrm flipV="1">
                <a:off x="5890942" y="1405617"/>
                <a:ext cx="90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5" name="124 Conector recto"/>
              <p:cNvCxnSpPr/>
              <p:nvPr/>
            </p:nvCxnSpPr>
            <p:spPr>
              <a:xfrm rot="16200000" flipV="1">
                <a:off x="6145307" y="2017439"/>
                <a:ext cx="126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6" name="125 Conector recto"/>
              <p:cNvCxnSpPr/>
              <p:nvPr/>
            </p:nvCxnSpPr>
            <p:spPr>
              <a:xfrm>
                <a:off x="6744653" y="2668633"/>
                <a:ext cx="544082" cy="953"/>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8" name="127 Conector recto"/>
              <p:cNvCxnSpPr/>
              <p:nvPr/>
            </p:nvCxnSpPr>
            <p:spPr>
              <a:xfrm flipV="1">
                <a:off x="7654835" y="2050868"/>
                <a:ext cx="90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29" name="128 Conector recto"/>
              <p:cNvCxnSpPr/>
              <p:nvPr/>
            </p:nvCxnSpPr>
            <p:spPr>
              <a:xfrm rot="16200000" flipV="1">
                <a:off x="7274440" y="3316386"/>
                <a:ext cx="252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0" name="129 Conector recto"/>
              <p:cNvCxnSpPr/>
              <p:nvPr/>
            </p:nvCxnSpPr>
            <p:spPr>
              <a:xfrm flipV="1">
                <a:off x="7998415" y="4533219"/>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1" name="130 Conector recto"/>
              <p:cNvCxnSpPr/>
              <p:nvPr/>
            </p:nvCxnSpPr>
            <p:spPr>
              <a:xfrm flipV="1">
                <a:off x="7092724" y="4594179"/>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2" name="131 Conector recto"/>
              <p:cNvCxnSpPr/>
              <p:nvPr/>
            </p:nvCxnSpPr>
            <p:spPr>
              <a:xfrm rot="16200000" flipV="1">
                <a:off x="7721625" y="3750512"/>
                <a:ext cx="18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3" name="132 Conector recto"/>
              <p:cNvCxnSpPr/>
              <p:nvPr/>
            </p:nvCxnSpPr>
            <p:spPr>
              <a:xfrm flipV="1">
                <a:off x="6583682" y="3683724"/>
                <a:ext cx="126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4" name="133 Conector recto"/>
              <p:cNvCxnSpPr/>
              <p:nvPr/>
            </p:nvCxnSpPr>
            <p:spPr>
              <a:xfrm rot="16200000" flipV="1">
                <a:off x="6159435" y="4108560"/>
                <a:ext cx="90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5" name="134 Conector recto"/>
              <p:cNvCxnSpPr/>
              <p:nvPr/>
            </p:nvCxnSpPr>
            <p:spPr>
              <a:xfrm flipH="1" flipV="1">
                <a:off x="7110583" y="4314729"/>
                <a:ext cx="5545" cy="311292"/>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6" name="135 Conector recto"/>
              <p:cNvCxnSpPr/>
              <p:nvPr/>
            </p:nvCxnSpPr>
            <p:spPr>
              <a:xfrm flipV="1">
                <a:off x="5508174" y="4345575"/>
                <a:ext cx="162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7" name="136 Conector recto"/>
              <p:cNvCxnSpPr/>
              <p:nvPr/>
            </p:nvCxnSpPr>
            <p:spPr>
              <a:xfrm flipV="1">
                <a:off x="3439889" y="4354283"/>
                <a:ext cx="162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8" name="137 Conector recto"/>
              <p:cNvCxnSpPr/>
              <p:nvPr/>
            </p:nvCxnSpPr>
            <p:spPr>
              <a:xfrm rot="16200000" flipV="1">
                <a:off x="2912986" y="4362959"/>
                <a:ext cx="108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39" name="138 Conector recto"/>
              <p:cNvCxnSpPr/>
              <p:nvPr/>
            </p:nvCxnSpPr>
            <p:spPr>
              <a:xfrm flipV="1">
                <a:off x="2939144" y="4885508"/>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40" name="139 Conector recto"/>
              <p:cNvCxnSpPr/>
              <p:nvPr/>
            </p:nvCxnSpPr>
            <p:spPr>
              <a:xfrm flipV="1">
                <a:off x="2934790" y="3849188"/>
                <a:ext cx="54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41" name="140 Conector recto"/>
              <p:cNvCxnSpPr/>
              <p:nvPr/>
            </p:nvCxnSpPr>
            <p:spPr>
              <a:xfrm rot="16200000" flipV="1">
                <a:off x="5200493" y="4599599"/>
                <a:ext cx="180000" cy="1"/>
              </a:xfrm>
              <a:prstGeom prst="line">
                <a:avLst/>
              </a:prstGeom>
              <a:ln w="635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6160" name="6159 Conector recto"/>
              <p:cNvCxnSpPr/>
              <p:nvPr/>
            </p:nvCxnSpPr>
            <p:spPr>
              <a:xfrm flipH="1">
                <a:off x="7677151" y="4010025"/>
                <a:ext cx="38099" cy="32385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6" name="145 Conector recto"/>
              <p:cNvCxnSpPr/>
              <p:nvPr/>
            </p:nvCxnSpPr>
            <p:spPr>
              <a:xfrm flipH="1">
                <a:off x="7748588" y="4029075"/>
                <a:ext cx="23813" cy="29051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0" name="149 Conector recto"/>
              <p:cNvCxnSpPr/>
              <p:nvPr/>
            </p:nvCxnSpPr>
            <p:spPr>
              <a:xfrm>
                <a:off x="7816895" y="4037103"/>
                <a:ext cx="7893" cy="32534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4" name="153 Conector recto"/>
              <p:cNvCxnSpPr/>
              <p:nvPr/>
            </p:nvCxnSpPr>
            <p:spPr>
              <a:xfrm>
                <a:off x="7878808" y="4037103"/>
                <a:ext cx="26942" cy="29677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6" name="155 Conector recto"/>
              <p:cNvCxnSpPr/>
              <p:nvPr/>
            </p:nvCxnSpPr>
            <p:spPr>
              <a:xfrm>
                <a:off x="7934325" y="4014788"/>
                <a:ext cx="33338" cy="276225"/>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6172" name="6171 CuadroTexto"/>
            <p:cNvSpPr txBox="1"/>
            <p:nvPr/>
          </p:nvSpPr>
          <p:spPr>
            <a:xfrm>
              <a:off x="774700" y="2590800"/>
              <a:ext cx="1130300" cy="523220"/>
            </a:xfrm>
            <a:prstGeom prst="rect">
              <a:avLst/>
            </a:prstGeom>
            <a:noFill/>
          </p:spPr>
          <p:txBody>
            <a:bodyPr wrap="square" rtlCol="0">
              <a:spAutoFit/>
            </a:bodyPr>
            <a:lstStyle/>
            <a:p>
              <a:pPr algn="ctr"/>
              <a:r>
                <a:rPr lang="es-ES" sz="1400" dirty="0"/>
                <a:t>q</a:t>
              </a:r>
              <a:r>
                <a:rPr lang="es-ES" sz="1400" dirty="0" smtClean="0"/>
                <a:t>uemador de azufre</a:t>
              </a:r>
              <a:endParaRPr lang="es-ES" sz="1400" dirty="0"/>
            </a:p>
          </p:txBody>
        </p:sp>
        <p:sp>
          <p:nvSpPr>
            <p:cNvPr id="161" name="160 CuadroTexto"/>
            <p:cNvSpPr txBox="1"/>
            <p:nvPr/>
          </p:nvSpPr>
          <p:spPr>
            <a:xfrm>
              <a:off x="2260600" y="3365500"/>
              <a:ext cx="1130300" cy="523220"/>
            </a:xfrm>
            <a:prstGeom prst="rect">
              <a:avLst/>
            </a:prstGeom>
            <a:noFill/>
          </p:spPr>
          <p:txBody>
            <a:bodyPr wrap="square" rtlCol="0">
              <a:spAutoFit/>
            </a:bodyPr>
            <a:lstStyle/>
            <a:p>
              <a:pPr algn="ctr"/>
              <a:r>
                <a:rPr lang="es-ES" sz="1400" dirty="0" smtClean="0"/>
                <a:t>torre de secado</a:t>
              </a:r>
              <a:endParaRPr lang="es-ES" sz="1400" dirty="0"/>
            </a:p>
          </p:txBody>
        </p:sp>
        <p:sp>
          <p:nvSpPr>
            <p:cNvPr id="162" name="161 CuadroTexto"/>
            <p:cNvSpPr txBox="1"/>
            <p:nvPr/>
          </p:nvSpPr>
          <p:spPr>
            <a:xfrm>
              <a:off x="3695700" y="3416300"/>
              <a:ext cx="1130300" cy="523220"/>
            </a:xfrm>
            <a:prstGeom prst="rect">
              <a:avLst/>
            </a:prstGeom>
            <a:noFill/>
          </p:spPr>
          <p:txBody>
            <a:bodyPr wrap="square" rtlCol="0">
              <a:spAutoFit/>
            </a:bodyPr>
            <a:lstStyle/>
            <a:p>
              <a:pPr algn="ctr"/>
              <a:r>
                <a:rPr lang="es-ES" sz="1400" dirty="0"/>
                <a:t>c</a:t>
              </a:r>
              <a:r>
                <a:rPr lang="es-ES" sz="1400" dirty="0" smtClean="0"/>
                <a:t>ambiador de calor</a:t>
              </a:r>
              <a:endParaRPr lang="es-ES" sz="1400" dirty="0"/>
            </a:p>
          </p:txBody>
        </p:sp>
        <p:sp>
          <p:nvSpPr>
            <p:cNvPr id="163" name="162 CuadroTexto"/>
            <p:cNvSpPr txBox="1"/>
            <p:nvPr/>
          </p:nvSpPr>
          <p:spPr>
            <a:xfrm>
              <a:off x="6870700" y="3302000"/>
              <a:ext cx="1130300" cy="523220"/>
            </a:xfrm>
            <a:prstGeom prst="rect">
              <a:avLst/>
            </a:prstGeom>
            <a:noFill/>
          </p:spPr>
          <p:txBody>
            <a:bodyPr wrap="square" rtlCol="0">
              <a:spAutoFit/>
            </a:bodyPr>
            <a:lstStyle/>
            <a:p>
              <a:pPr algn="ctr"/>
              <a:r>
                <a:rPr lang="es-ES" sz="1400" dirty="0"/>
                <a:t>c</a:t>
              </a:r>
              <a:r>
                <a:rPr lang="es-ES" sz="1400" dirty="0" smtClean="0"/>
                <a:t>ambiador de calor</a:t>
              </a:r>
              <a:endParaRPr lang="es-ES" sz="1400" dirty="0"/>
            </a:p>
          </p:txBody>
        </p:sp>
        <p:sp>
          <p:nvSpPr>
            <p:cNvPr id="164" name="163 CuadroTexto"/>
            <p:cNvSpPr txBox="1"/>
            <p:nvPr/>
          </p:nvSpPr>
          <p:spPr>
            <a:xfrm>
              <a:off x="5270500" y="3467100"/>
              <a:ext cx="1130300" cy="523220"/>
            </a:xfrm>
            <a:prstGeom prst="rect">
              <a:avLst/>
            </a:prstGeom>
            <a:noFill/>
          </p:spPr>
          <p:txBody>
            <a:bodyPr wrap="square" rtlCol="0">
              <a:spAutoFit/>
            </a:bodyPr>
            <a:lstStyle/>
            <a:p>
              <a:pPr algn="ctr"/>
              <a:r>
                <a:rPr lang="es-ES" sz="1400" dirty="0"/>
                <a:t>c</a:t>
              </a:r>
              <a:r>
                <a:rPr lang="es-ES" sz="1400" dirty="0" smtClean="0"/>
                <a:t>onvertidor catalítico</a:t>
              </a:r>
              <a:endParaRPr lang="es-ES" sz="1400" dirty="0"/>
            </a:p>
          </p:txBody>
        </p:sp>
        <p:sp>
          <p:nvSpPr>
            <p:cNvPr id="165" name="164 CuadroTexto"/>
            <p:cNvSpPr txBox="1"/>
            <p:nvPr/>
          </p:nvSpPr>
          <p:spPr>
            <a:xfrm>
              <a:off x="7188200" y="5207000"/>
              <a:ext cx="1130300" cy="523220"/>
            </a:xfrm>
            <a:prstGeom prst="rect">
              <a:avLst/>
            </a:prstGeom>
            <a:noFill/>
          </p:spPr>
          <p:txBody>
            <a:bodyPr wrap="square" rtlCol="0">
              <a:spAutoFit/>
            </a:bodyPr>
            <a:lstStyle/>
            <a:p>
              <a:pPr algn="ctr"/>
              <a:r>
                <a:rPr lang="es-ES" sz="1400" dirty="0"/>
                <a:t>t</a:t>
              </a:r>
              <a:r>
                <a:rPr lang="es-ES" sz="1400" dirty="0" smtClean="0"/>
                <a:t>orre de absorción</a:t>
              </a:r>
              <a:endParaRPr lang="es-ES" sz="1400" dirty="0"/>
            </a:p>
          </p:txBody>
        </p:sp>
        <p:sp>
          <p:nvSpPr>
            <p:cNvPr id="167" name="166 CuadroTexto"/>
            <p:cNvSpPr txBox="1"/>
            <p:nvPr/>
          </p:nvSpPr>
          <p:spPr>
            <a:xfrm>
              <a:off x="1460500" y="5702300"/>
              <a:ext cx="1524000" cy="523220"/>
            </a:xfrm>
            <a:prstGeom prst="rect">
              <a:avLst/>
            </a:prstGeom>
            <a:noFill/>
          </p:spPr>
          <p:txBody>
            <a:bodyPr wrap="square" rtlCol="0">
              <a:spAutoFit/>
            </a:bodyPr>
            <a:lstStyle/>
            <a:p>
              <a:pPr algn="ctr"/>
              <a:r>
                <a:rPr lang="es-ES" sz="1400" dirty="0"/>
                <a:t>t</a:t>
              </a:r>
              <a:r>
                <a:rPr lang="es-ES" sz="1400" dirty="0" smtClean="0"/>
                <a:t>anques de almacenamiento</a:t>
              </a:r>
              <a:endParaRPr lang="es-ES" sz="1400" dirty="0"/>
            </a:p>
          </p:txBody>
        </p:sp>
        <p:cxnSp>
          <p:nvCxnSpPr>
            <p:cNvPr id="6175" name="6174 Conector recto de flecha"/>
            <p:cNvCxnSpPr/>
            <p:nvPr/>
          </p:nvCxnSpPr>
          <p:spPr>
            <a:xfrm>
              <a:off x="2095500" y="34163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0" name="169 Conector recto de flecha"/>
            <p:cNvCxnSpPr/>
            <p:nvPr/>
          </p:nvCxnSpPr>
          <p:spPr>
            <a:xfrm>
              <a:off x="3136900" y="28575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1" name="170 Conector recto de flecha"/>
            <p:cNvCxnSpPr/>
            <p:nvPr/>
          </p:nvCxnSpPr>
          <p:spPr>
            <a:xfrm>
              <a:off x="4521200" y="28956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2" name="171 Conector recto de flecha"/>
            <p:cNvCxnSpPr/>
            <p:nvPr/>
          </p:nvCxnSpPr>
          <p:spPr>
            <a:xfrm rot="5400000">
              <a:off x="6400800" y="26670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3" name="172 Conector recto de flecha"/>
            <p:cNvCxnSpPr/>
            <p:nvPr/>
          </p:nvCxnSpPr>
          <p:spPr>
            <a:xfrm rot="5400000">
              <a:off x="8420100" y="38100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4" name="173 Conector recto de flecha"/>
            <p:cNvCxnSpPr/>
            <p:nvPr/>
          </p:nvCxnSpPr>
          <p:spPr>
            <a:xfrm rot="16200000" flipV="1">
              <a:off x="6388100" y="5335588"/>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5" name="174 Conector recto de flecha"/>
            <p:cNvCxnSpPr/>
            <p:nvPr/>
          </p:nvCxnSpPr>
          <p:spPr>
            <a:xfrm rot="10800000">
              <a:off x="5778500" y="51181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6" name="175 Conector recto de flecha"/>
            <p:cNvCxnSpPr/>
            <p:nvPr/>
          </p:nvCxnSpPr>
          <p:spPr>
            <a:xfrm rot="10800000">
              <a:off x="4102100" y="51054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7" name="176 Conector recto de flecha"/>
            <p:cNvCxnSpPr/>
            <p:nvPr/>
          </p:nvCxnSpPr>
          <p:spPr>
            <a:xfrm rot="16200000" flipV="1">
              <a:off x="5054600" y="5473700"/>
              <a:ext cx="26670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5" name="104 CuadroTexto"/>
                <p:cNvSpPr txBox="1"/>
                <p:nvPr/>
              </p:nvSpPr>
              <p:spPr>
                <a:xfrm>
                  <a:off x="1905000" y="2933700"/>
                  <a:ext cx="685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rgbClr val="FF0000"/>
                            </a:solidFill>
                            <a:latin typeface="Cambria Math"/>
                          </a:rPr>
                          <m:t>𝑆</m:t>
                        </m:r>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2</m:t>
                            </m:r>
                          </m:sub>
                        </m:sSub>
                      </m:oMath>
                    </m:oMathPara>
                  </a14:m>
                  <a:endParaRPr lang="es-ES" sz="1600" dirty="0"/>
                </a:p>
              </p:txBody>
            </p:sp>
          </mc:Choice>
          <mc:Fallback xmlns="">
            <p:sp>
              <p:nvSpPr>
                <p:cNvPr id="105" name="104 CuadroTexto"/>
                <p:cNvSpPr txBox="1">
                  <a:spLocks noRot="1" noChangeAspect="1" noMove="1" noResize="1" noEditPoints="1" noAdjustHandles="1" noChangeArrowheads="1" noChangeShapeType="1" noTextEdit="1"/>
                </p:cNvSpPr>
                <p:nvPr/>
              </p:nvSpPr>
              <p:spPr>
                <a:xfrm>
                  <a:off x="1905000" y="2933700"/>
                  <a:ext cx="685800" cy="338554"/>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1" name="180 CuadroTexto"/>
                <p:cNvSpPr txBox="1"/>
                <p:nvPr/>
              </p:nvSpPr>
              <p:spPr>
                <a:xfrm>
                  <a:off x="2959100" y="2362200"/>
                  <a:ext cx="685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rgbClr val="FF0000"/>
                            </a:solidFill>
                            <a:latin typeface="Cambria Math"/>
                          </a:rPr>
                          <m:t>𝑆</m:t>
                        </m:r>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2</m:t>
                            </m:r>
                          </m:sub>
                        </m:sSub>
                      </m:oMath>
                    </m:oMathPara>
                  </a14:m>
                  <a:endParaRPr lang="es-ES" sz="1600" dirty="0"/>
                </a:p>
              </p:txBody>
            </p:sp>
          </mc:Choice>
          <mc:Fallback xmlns="">
            <p:sp>
              <p:nvSpPr>
                <p:cNvPr id="181" name="180 CuadroTexto"/>
                <p:cNvSpPr txBox="1">
                  <a:spLocks noRot="1" noChangeAspect="1" noMove="1" noResize="1" noEditPoints="1" noAdjustHandles="1" noChangeArrowheads="1" noChangeShapeType="1" noTextEdit="1"/>
                </p:cNvSpPr>
                <p:nvPr/>
              </p:nvSpPr>
              <p:spPr>
                <a:xfrm>
                  <a:off x="2959100" y="2362200"/>
                  <a:ext cx="685800" cy="338554"/>
                </a:xfrm>
                <a:prstGeom prst="rect">
                  <a:avLst/>
                </a:prstGeom>
                <a:blipFill rotWithShape="1">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2" name="181 CuadroTexto"/>
                <p:cNvSpPr txBox="1"/>
                <p:nvPr/>
              </p:nvSpPr>
              <p:spPr>
                <a:xfrm>
                  <a:off x="4343400" y="2387600"/>
                  <a:ext cx="685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600" b="0" i="1" smtClean="0">
                            <a:solidFill>
                              <a:srgbClr val="FF0000"/>
                            </a:solidFill>
                            <a:latin typeface="Cambria Math"/>
                          </a:rPr>
                          <m:t>𝑆</m:t>
                        </m:r>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2</m:t>
                            </m:r>
                          </m:sub>
                        </m:sSub>
                      </m:oMath>
                    </m:oMathPara>
                  </a14:m>
                  <a:endParaRPr lang="es-ES" sz="1600" dirty="0"/>
                </a:p>
              </p:txBody>
            </p:sp>
          </mc:Choice>
          <mc:Fallback xmlns="">
            <p:sp>
              <p:nvSpPr>
                <p:cNvPr id="182" name="181 CuadroTexto"/>
                <p:cNvSpPr txBox="1">
                  <a:spLocks noRot="1" noChangeAspect="1" noMove="1" noResize="1" noEditPoints="1" noAdjustHandles="1" noChangeArrowheads="1" noChangeShapeType="1" noTextEdit="1"/>
                </p:cNvSpPr>
                <p:nvPr/>
              </p:nvSpPr>
              <p:spPr>
                <a:xfrm>
                  <a:off x="4343400" y="2387600"/>
                  <a:ext cx="685800" cy="338554"/>
                </a:xfrm>
                <a:prstGeom prst="rect">
                  <a:avLst/>
                </a:prstGeom>
                <a:blipFill rotWithShape="1">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3" name="182 CuadroTexto"/>
                <p:cNvSpPr txBox="1"/>
                <p:nvPr/>
              </p:nvSpPr>
              <p:spPr>
                <a:xfrm>
                  <a:off x="6680200" y="2425700"/>
                  <a:ext cx="558800" cy="33855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s-ES" sz="1600" b="0" i="1" smtClean="0">
                            <a:solidFill>
                              <a:srgbClr val="FF0000"/>
                            </a:solidFill>
                            <a:latin typeface="Cambria Math"/>
                          </a:rPr>
                          <m:t>𝑆</m:t>
                        </m:r>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3</m:t>
                            </m:r>
                          </m:sub>
                        </m:sSub>
                      </m:oMath>
                    </m:oMathPara>
                  </a14:m>
                  <a:endParaRPr lang="es-ES" sz="1600" dirty="0"/>
                </a:p>
              </p:txBody>
            </p:sp>
          </mc:Choice>
          <mc:Fallback xmlns="">
            <p:sp>
              <p:nvSpPr>
                <p:cNvPr id="183" name="182 CuadroTexto"/>
                <p:cNvSpPr txBox="1">
                  <a:spLocks noRot="1" noChangeAspect="1" noMove="1" noResize="1" noEditPoints="1" noAdjustHandles="1" noChangeArrowheads="1" noChangeShapeType="1" noTextEdit="1"/>
                </p:cNvSpPr>
                <p:nvPr/>
              </p:nvSpPr>
              <p:spPr>
                <a:xfrm>
                  <a:off x="6680200" y="2425700"/>
                  <a:ext cx="558800" cy="338554"/>
                </a:xfrm>
                <a:prstGeom prst="rect">
                  <a:avLst/>
                </a:prstGeom>
                <a:blipFill rotWithShape="1">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4" name="183 CuadroTexto"/>
                <p:cNvSpPr txBox="1"/>
                <p:nvPr/>
              </p:nvSpPr>
              <p:spPr>
                <a:xfrm>
                  <a:off x="7899400" y="3644900"/>
                  <a:ext cx="558800" cy="338554"/>
                </a:xfrm>
                <a:prstGeom prst="rect">
                  <a:avLst/>
                </a:prstGeom>
                <a:noFill/>
              </p:spPr>
              <p:txBody>
                <a:bodyPr wrap="square" rtlCol="0">
                  <a:spAutoFit/>
                </a:bodyPr>
                <a:lstStyle/>
                <a:p>
                  <a:pPr/>
                  <a14:m>
                    <m:oMathPara xmlns:m="http://schemas.openxmlformats.org/officeDocument/2006/math">
                      <m:oMathParaPr>
                        <m:jc m:val="right"/>
                      </m:oMathParaPr>
                      <m:oMath xmlns:m="http://schemas.openxmlformats.org/officeDocument/2006/math">
                        <m:r>
                          <a:rPr lang="es-ES" sz="1600" b="0" i="1" smtClean="0">
                            <a:solidFill>
                              <a:srgbClr val="FF0000"/>
                            </a:solidFill>
                            <a:latin typeface="Cambria Math"/>
                          </a:rPr>
                          <m:t>𝑆</m:t>
                        </m:r>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3</m:t>
                            </m:r>
                          </m:sub>
                        </m:sSub>
                      </m:oMath>
                    </m:oMathPara>
                  </a14:m>
                  <a:endParaRPr lang="es-ES" sz="1600" dirty="0"/>
                </a:p>
              </p:txBody>
            </p:sp>
          </mc:Choice>
          <mc:Fallback xmlns="">
            <p:sp>
              <p:nvSpPr>
                <p:cNvPr id="184" name="183 CuadroTexto"/>
                <p:cNvSpPr txBox="1">
                  <a:spLocks noRot="1" noChangeAspect="1" noMove="1" noResize="1" noEditPoints="1" noAdjustHandles="1" noChangeArrowheads="1" noChangeShapeType="1" noTextEdit="1"/>
                </p:cNvSpPr>
                <p:nvPr/>
              </p:nvSpPr>
              <p:spPr>
                <a:xfrm>
                  <a:off x="7899400" y="3644900"/>
                  <a:ext cx="558800" cy="338554"/>
                </a:xfrm>
                <a:prstGeom prst="rect">
                  <a:avLst/>
                </a:prstGeom>
                <a:blipFill rotWithShape="1">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5" name="184 CuadroTexto"/>
                <p:cNvSpPr txBox="1"/>
                <p:nvPr/>
              </p:nvSpPr>
              <p:spPr>
                <a:xfrm>
                  <a:off x="6007100" y="5537200"/>
                  <a:ext cx="800100" cy="33855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𝐻</m:t>
                            </m:r>
                          </m:e>
                          <m:sub>
                            <m:r>
                              <a:rPr lang="es-ES" sz="1600" b="0" i="1" smtClean="0">
                                <a:solidFill>
                                  <a:srgbClr val="FF0000"/>
                                </a:solidFill>
                                <a:latin typeface="Cambria Math"/>
                              </a:rPr>
                              <m:t>2</m:t>
                            </m:r>
                          </m:sub>
                        </m:sSub>
                        <m:r>
                          <a:rPr lang="es-ES" sz="1600" b="0" i="1" smtClean="0">
                            <a:solidFill>
                              <a:srgbClr val="FF0000"/>
                            </a:solidFill>
                            <a:latin typeface="Cambria Math"/>
                          </a:rPr>
                          <m:t>𝑆</m:t>
                        </m:r>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4</m:t>
                            </m:r>
                          </m:sub>
                        </m:sSub>
                        <m:r>
                          <a:rPr lang="es-ES" sz="1600" b="0" i="0" smtClean="0">
                            <a:solidFill>
                              <a:srgbClr val="FF0000"/>
                            </a:solidFill>
                            <a:latin typeface="Cambria Math"/>
                          </a:rPr>
                          <m:t> (98%)</m:t>
                        </m:r>
                      </m:oMath>
                    </m:oMathPara>
                  </a14:m>
                  <a:endParaRPr lang="es-ES" sz="1600" b="0" dirty="0" smtClean="0">
                    <a:solidFill>
                      <a:srgbClr val="FF0000"/>
                    </a:solidFill>
                  </a:endParaRPr>
                </a:p>
              </p:txBody>
            </p:sp>
          </mc:Choice>
          <mc:Fallback xmlns="">
            <p:sp>
              <p:nvSpPr>
                <p:cNvPr id="185" name="184 CuadroTexto"/>
                <p:cNvSpPr txBox="1">
                  <a:spLocks noRot="1" noChangeAspect="1" noMove="1" noResize="1" noEditPoints="1" noAdjustHandles="1" noChangeArrowheads="1" noChangeShapeType="1" noTextEdit="1"/>
                </p:cNvSpPr>
                <p:nvPr/>
              </p:nvSpPr>
              <p:spPr>
                <a:xfrm>
                  <a:off x="6007100" y="5537200"/>
                  <a:ext cx="800100" cy="338554"/>
                </a:xfrm>
                <a:prstGeom prst="rect">
                  <a:avLst/>
                </a:prstGeom>
                <a:blipFill rotWithShape="1">
                  <a:blip r:embed="rId9"/>
                  <a:stretch>
                    <a:fillRect r="-69697" b="-1071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6" name="185 CuadroTexto"/>
                <p:cNvSpPr txBox="1"/>
                <p:nvPr/>
              </p:nvSpPr>
              <p:spPr>
                <a:xfrm>
                  <a:off x="5473700" y="4597400"/>
                  <a:ext cx="800100" cy="33855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𝐻</m:t>
                            </m:r>
                          </m:e>
                          <m:sub>
                            <m:r>
                              <a:rPr lang="es-ES" sz="1600" b="0" i="1" smtClean="0">
                                <a:solidFill>
                                  <a:srgbClr val="FF0000"/>
                                </a:solidFill>
                                <a:latin typeface="Cambria Math"/>
                              </a:rPr>
                              <m:t>2</m:t>
                            </m:r>
                          </m:sub>
                        </m:sSub>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𝑆</m:t>
                            </m:r>
                          </m:e>
                          <m:sub>
                            <m:r>
                              <a:rPr lang="es-ES" sz="1600" b="0" i="1" smtClean="0">
                                <a:solidFill>
                                  <a:srgbClr val="FF0000"/>
                                </a:solidFill>
                                <a:latin typeface="Cambria Math"/>
                              </a:rPr>
                              <m:t>2</m:t>
                            </m:r>
                          </m:sub>
                        </m:sSub>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7</m:t>
                            </m:r>
                          </m:sub>
                        </m:sSub>
                      </m:oMath>
                    </m:oMathPara>
                  </a14:m>
                  <a:endParaRPr lang="es-ES" sz="1600" b="0" dirty="0" smtClean="0">
                    <a:solidFill>
                      <a:srgbClr val="FF0000"/>
                    </a:solidFill>
                  </a:endParaRPr>
                </a:p>
              </p:txBody>
            </p:sp>
          </mc:Choice>
          <mc:Fallback xmlns="">
            <p:sp>
              <p:nvSpPr>
                <p:cNvPr id="186" name="185 CuadroTexto"/>
                <p:cNvSpPr txBox="1">
                  <a:spLocks noRot="1" noChangeAspect="1" noMove="1" noResize="1" noEditPoints="1" noAdjustHandles="1" noChangeArrowheads="1" noChangeShapeType="1" noTextEdit="1"/>
                </p:cNvSpPr>
                <p:nvPr/>
              </p:nvSpPr>
              <p:spPr>
                <a:xfrm>
                  <a:off x="5473700" y="4597400"/>
                  <a:ext cx="800100" cy="338554"/>
                </a:xfrm>
                <a:prstGeom prst="rect">
                  <a:avLst/>
                </a:prstGeom>
                <a:blipFill rotWithShape="1">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7" name="186 CuadroTexto"/>
                <p:cNvSpPr txBox="1"/>
                <p:nvPr/>
              </p:nvSpPr>
              <p:spPr>
                <a:xfrm>
                  <a:off x="4940300" y="5524500"/>
                  <a:ext cx="558800" cy="33855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𝐻</m:t>
                            </m:r>
                          </m:e>
                          <m:sub>
                            <m:r>
                              <a:rPr lang="es-ES" sz="1600" b="0" i="1" smtClean="0">
                                <a:solidFill>
                                  <a:srgbClr val="FF0000"/>
                                </a:solidFill>
                                <a:latin typeface="Cambria Math"/>
                              </a:rPr>
                              <m:t>2</m:t>
                            </m:r>
                          </m:sub>
                        </m:sSub>
                        <m:r>
                          <a:rPr lang="es-ES" sz="1600" b="0" i="1" smtClean="0">
                            <a:solidFill>
                              <a:srgbClr val="FF0000"/>
                            </a:solidFill>
                            <a:latin typeface="Cambria Math"/>
                          </a:rPr>
                          <m:t>𝑂</m:t>
                        </m:r>
                      </m:oMath>
                    </m:oMathPara>
                  </a14:m>
                  <a:endParaRPr lang="es-ES" sz="1600" b="0" dirty="0" smtClean="0">
                    <a:solidFill>
                      <a:srgbClr val="FF0000"/>
                    </a:solidFill>
                  </a:endParaRPr>
                </a:p>
              </p:txBody>
            </p:sp>
          </mc:Choice>
          <mc:Fallback xmlns="">
            <p:sp>
              <p:nvSpPr>
                <p:cNvPr id="187" name="186 CuadroTexto"/>
                <p:cNvSpPr txBox="1">
                  <a:spLocks noRot="1" noChangeAspect="1" noMove="1" noResize="1" noEditPoints="1" noAdjustHandles="1" noChangeArrowheads="1" noChangeShapeType="1" noTextEdit="1"/>
                </p:cNvSpPr>
                <p:nvPr/>
              </p:nvSpPr>
              <p:spPr>
                <a:xfrm>
                  <a:off x="4940300" y="5524500"/>
                  <a:ext cx="558800" cy="338554"/>
                </a:xfrm>
                <a:prstGeom prst="rect">
                  <a:avLst/>
                </a:prstGeom>
                <a:blipFill rotWithShape="1">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8" name="187 CuadroTexto"/>
                <p:cNvSpPr txBox="1"/>
                <p:nvPr/>
              </p:nvSpPr>
              <p:spPr>
                <a:xfrm>
                  <a:off x="1816100" y="4838700"/>
                  <a:ext cx="800100" cy="33855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𝐻</m:t>
                            </m:r>
                          </m:e>
                          <m:sub>
                            <m:r>
                              <a:rPr lang="es-ES" sz="1600" b="0" i="1" smtClean="0">
                                <a:solidFill>
                                  <a:srgbClr val="FF0000"/>
                                </a:solidFill>
                                <a:latin typeface="Cambria Math"/>
                              </a:rPr>
                              <m:t>2</m:t>
                            </m:r>
                          </m:sub>
                        </m:sSub>
                        <m:r>
                          <a:rPr lang="es-ES" sz="1600" b="0" i="1" smtClean="0">
                            <a:solidFill>
                              <a:srgbClr val="FF0000"/>
                            </a:solidFill>
                            <a:latin typeface="Cambria Math"/>
                          </a:rPr>
                          <m:t>𝑆</m:t>
                        </m:r>
                        <m:sSub>
                          <m:sSubPr>
                            <m:ctrlPr>
                              <a:rPr lang="es-ES" sz="1600" b="0" i="1" smtClean="0">
                                <a:solidFill>
                                  <a:srgbClr val="FF0000"/>
                                </a:solidFill>
                                <a:latin typeface="Cambria Math" panose="02040503050406030204" pitchFamily="18" charset="0"/>
                              </a:rPr>
                            </m:ctrlPr>
                          </m:sSubPr>
                          <m:e>
                            <m:r>
                              <a:rPr lang="es-ES" sz="1600" b="0" i="1" smtClean="0">
                                <a:solidFill>
                                  <a:srgbClr val="FF0000"/>
                                </a:solidFill>
                                <a:latin typeface="Cambria Math"/>
                              </a:rPr>
                              <m:t>𝑂</m:t>
                            </m:r>
                          </m:e>
                          <m:sub>
                            <m:r>
                              <a:rPr lang="es-ES" sz="1600" b="0" i="1" smtClean="0">
                                <a:solidFill>
                                  <a:srgbClr val="FF0000"/>
                                </a:solidFill>
                                <a:latin typeface="Cambria Math"/>
                              </a:rPr>
                              <m:t>4</m:t>
                            </m:r>
                          </m:sub>
                        </m:sSub>
                      </m:oMath>
                    </m:oMathPara>
                  </a14:m>
                  <a:endParaRPr lang="es-ES" sz="1600" b="0" dirty="0" smtClean="0">
                    <a:solidFill>
                      <a:srgbClr val="FF0000"/>
                    </a:solidFill>
                  </a:endParaRPr>
                </a:p>
              </p:txBody>
            </p:sp>
          </mc:Choice>
          <mc:Fallback xmlns="">
            <p:sp>
              <p:nvSpPr>
                <p:cNvPr id="188" name="187 CuadroTexto"/>
                <p:cNvSpPr txBox="1">
                  <a:spLocks noRot="1" noChangeAspect="1" noMove="1" noResize="1" noEditPoints="1" noAdjustHandles="1" noChangeArrowheads="1" noChangeShapeType="1" noTextEdit="1"/>
                </p:cNvSpPr>
                <p:nvPr/>
              </p:nvSpPr>
              <p:spPr>
                <a:xfrm>
                  <a:off x="1816100" y="4838700"/>
                  <a:ext cx="800100" cy="338554"/>
                </a:xfrm>
                <a:prstGeom prst="rect">
                  <a:avLst/>
                </a:prstGeom>
                <a:blipFill rotWithShape="1">
                  <a:blip r:embed="rId12"/>
                  <a:stretch>
                    <a:fillRect/>
                  </a:stretch>
                </a:blipFill>
              </p:spPr>
              <p:txBody>
                <a:bodyPr/>
                <a:lstStyle/>
                <a:p>
                  <a:r>
                    <a:rPr lang="es-ES">
                      <a:noFill/>
                    </a:rPr>
                    <a:t> </a:t>
                  </a:r>
                </a:p>
              </p:txBody>
            </p:sp>
          </mc:Fallback>
        </mc:AlternateContent>
      </p:grpSp>
      <p:sp>
        <p:nvSpPr>
          <p:cNvPr id="3" name="2 CuadroTexto"/>
          <p:cNvSpPr txBox="1"/>
          <p:nvPr/>
        </p:nvSpPr>
        <p:spPr>
          <a:xfrm>
            <a:off x="482600" y="5727700"/>
            <a:ext cx="8140700" cy="646331"/>
          </a:xfrm>
          <a:prstGeom prst="rect">
            <a:avLst/>
          </a:prstGeom>
          <a:solidFill>
            <a:srgbClr val="FFFF99"/>
          </a:solidFill>
          <a:effectLst>
            <a:outerShdw blurRad="50800" dist="38100" dir="18900000" algn="bl" rotWithShape="0">
              <a:prstClr val="black">
                <a:alpha val="40000"/>
              </a:prstClr>
            </a:outerShdw>
          </a:effectLst>
        </p:spPr>
        <p:txBody>
          <a:bodyPr wrap="square" rtlCol="0">
            <a:spAutoFit/>
          </a:bodyPr>
          <a:lstStyle/>
          <a:p>
            <a:pPr marL="355600" indent="-355600" algn="just"/>
            <a:r>
              <a:rPr lang="es-ES" dirty="0" smtClean="0">
                <a:sym typeface="Wingdings"/>
              </a:rPr>
              <a:t>	Se emplea en la obtención de abonos y fertilizantes, refinado del petróleo, explosivos, colorantes, plásticos, acumuladores y baterías,…</a:t>
            </a:r>
            <a:endParaRPr lang="es-ES" dirty="0"/>
          </a:p>
        </p:txBody>
      </p:sp>
      <p:sp>
        <p:nvSpPr>
          <p:cNvPr id="4" name="3 CuadroTexto"/>
          <p:cNvSpPr txBox="1"/>
          <p:nvPr/>
        </p:nvSpPr>
        <p:spPr>
          <a:xfrm>
            <a:off x="508000" y="1498600"/>
            <a:ext cx="2235200" cy="369332"/>
          </a:xfrm>
          <a:prstGeom prst="rect">
            <a:avLst/>
          </a:prstGeom>
          <a:solidFill>
            <a:srgbClr val="FF0000"/>
          </a:solidFill>
        </p:spPr>
        <p:txBody>
          <a:bodyPr wrap="square" rtlCol="0">
            <a:spAutoFit/>
          </a:bodyPr>
          <a:lstStyle/>
          <a:p>
            <a:r>
              <a:rPr lang="es-ES" dirty="0" smtClean="0">
                <a:solidFill>
                  <a:schemeClr val="bg1"/>
                </a:solidFill>
              </a:rPr>
              <a:t>Método de contacto</a:t>
            </a:r>
            <a:endParaRPr lang="es-ES" dirty="0">
              <a:solidFill>
                <a:schemeClr val="bg1"/>
              </a:solidFill>
            </a:endParaRPr>
          </a:p>
        </p:txBody>
      </p:sp>
      <p:sp>
        <p:nvSpPr>
          <p:cNvPr id="104" name="103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6</a:t>
            </a:r>
            <a:r>
              <a:rPr lang="es-ES" b="1" dirty="0" smtClean="0">
                <a:solidFill>
                  <a:srgbClr val="C00000"/>
                </a:solidFill>
                <a:latin typeface="+mj-lt"/>
              </a:rPr>
              <a:t> Reacciones químicas de interés</a:t>
            </a:r>
            <a:endParaRPr lang="es-ES" b="1" dirty="0">
              <a:solidFill>
                <a:srgbClr val="C00000"/>
              </a:solidFill>
              <a:latin typeface="+mj-lt"/>
            </a:endParaRPr>
          </a:p>
        </p:txBody>
      </p:sp>
      <p:sp>
        <p:nvSpPr>
          <p:cNvPr id="107"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43</a:t>
            </a:fld>
            <a:endParaRPr lang="es-ES" dirty="0">
              <a:solidFill>
                <a:schemeClr val="accent6">
                  <a:lumMod val="50000"/>
                </a:schemeClr>
              </a:solidFill>
              <a:latin typeface="+mj-lt"/>
            </a:endParaRPr>
          </a:p>
        </p:txBody>
      </p:sp>
      <p:sp>
        <p:nvSpPr>
          <p:cNvPr id="108" name="107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6047597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CuadroTexto"/>
          <p:cNvSpPr txBox="1"/>
          <p:nvPr/>
        </p:nvSpPr>
        <p:spPr>
          <a:xfrm>
            <a:off x="324394" y="851988"/>
            <a:ext cx="5936706" cy="369332"/>
          </a:xfrm>
          <a:prstGeom prst="rect">
            <a:avLst/>
          </a:prstGeom>
          <a:noFill/>
        </p:spPr>
        <p:txBody>
          <a:bodyPr wrap="square" rtlCol="0">
            <a:spAutoFit/>
          </a:bodyPr>
          <a:lstStyle/>
          <a:p>
            <a:r>
              <a:rPr lang="es-ES" b="1" dirty="0" smtClean="0">
                <a:solidFill>
                  <a:srgbClr val="C00000"/>
                </a:solidFill>
              </a:rPr>
              <a:t>6.4. </a:t>
            </a:r>
            <a:r>
              <a:rPr lang="es-ES" b="1" dirty="0" smtClean="0">
                <a:solidFill>
                  <a:srgbClr val="00B050"/>
                </a:solidFill>
              </a:rPr>
              <a:t>Fermentación alcohólica: obtención del etanol</a:t>
            </a:r>
            <a:endParaRPr lang="es-ES" b="1" dirty="0">
              <a:solidFill>
                <a:srgbClr val="00B050"/>
              </a:solidFill>
            </a:endParaRPr>
          </a:p>
        </p:txBody>
      </p:sp>
      <p:sp>
        <p:nvSpPr>
          <p:cNvPr id="5" name="4 CuadroTexto"/>
          <p:cNvSpPr txBox="1"/>
          <p:nvPr/>
        </p:nvSpPr>
        <p:spPr>
          <a:xfrm>
            <a:off x="330200" y="1346200"/>
            <a:ext cx="8407400" cy="5078313"/>
          </a:xfrm>
          <a:prstGeom prst="rect">
            <a:avLst/>
          </a:prstGeom>
          <a:noFill/>
        </p:spPr>
        <p:txBody>
          <a:bodyPr wrap="square" rtlCol="0">
            <a:spAutoFit/>
          </a:bodyPr>
          <a:lstStyle/>
          <a:p>
            <a:pPr marL="355600" indent="-355600" algn="just">
              <a:buFont typeface="Wingdings"/>
              <a:buChar char="F"/>
            </a:pPr>
            <a:r>
              <a:rPr lang="es-ES" dirty="0" smtClean="0">
                <a:sym typeface="Wingdings"/>
              </a:rPr>
              <a:t>Es la transformación de soluciones azucaradas en alcohol.</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Como materia prima se utilizan vegetales de alto contenido en azúcar: cereales, caña de azúcar, remolacha,…</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Una buena materia prima son las </a:t>
            </a:r>
            <a:r>
              <a:rPr lang="es-ES" b="1" dirty="0" smtClean="0">
                <a:effectLst>
                  <a:outerShdw blurRad="38100" dist="38100" dir="2700000" algn="tl">
                    <a:srgbClr val="000000">
                      <a:alpha val="43137"/>
                    </a:srgbClr>
                  </a:outerShdw>
                </a:effectLst>
                <a:sym typeface="Wingdings"/>
              </a:rPr>
              <a:t>melazas</a:t>
            </a:r>
            <a:r>
              <a:rPr lang="es-ES" dirty="0" smtClean="0">
                <a:sym typeface="Wingdings"/>
              </a:rPr>
              <a:t>, jarabe rico en sacarosa, almidón y celulosa.</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La mezcla se diluye en agua y se añade una levadura que segrega dos enzimas: </a:t>
            </a:r>
            <a:r>
              <a:rPr lang="es-ES" dirty="0" err="1" smtClean="0">
                <a:solidFill>
                  <a:srgbClr val="FF0000"/>
                </a:solidFill>
                <a:sym typeface="Wingdings"/>
              </a:rPr>
              <a:t>invertasa</a:t>
            </a:r>
            <a:r>
              <a:rPr lang="es-ES" dirty="0" smtClean="0">
                <a:sym typeface="Wingdings"/>
              </a:rPr>
              <a:t> y </a:t>
            </a:r>
            <a:r>
              <a:rPr lang="es-ES" dirty="0" err="1" smtClean="0">
                <a:solidFill>
                  <a:srgbClr val="FF0000"/>
                </a:solidFill>
                <a:sym typeface="Wingdings"/>
              </a:rPr>
              <a:t>zimasa</a:t>
            </a:r>
            <a:r>
              <a:rPr lang="es-ES" dirty="0" smtClean="0">
                <a:sym typeface="Wingdings"/>
              </a:rPr>
              <a:t>:</a:t>
            </a:r>
          </a:p>
          <a:p>
            <a:pPr marL="355600" indent="-355600" algn="just">
              <a:buFont typeface="Wingdings"/>
              <a:buChar char="F"/>
            </a:pPr>
            <a:endParaRPr lang="es-ES" dirty="0">
              <a:sym typeface="Wingdings"/>
            </a:endParaRPr>
          </a:p>
          <a:p>
            <a:pPr marL="355600" indent="-355600" algn="just">
              <a:buFont typeface="Wingdings"/>
              <a:buChar char="F"/>
            </a:pPr>
            <a:endParaRPr lang="es-ES" dirty="0" smtClean="0">
              <a:sym typeface="Wingdings"/>
            </a:endParaRP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Finalizado el proceso, se obtiene un líquido con menos del 12 % en alcohol. Se destila y se obtiene etanol al 96 % en volumen.</a:t>
            </a:r>
          </a:p>
          <a:p>
            <a:pPr marL="355600" indent="-355600" algn="just">
              <a:buFont typeface="Wingdings"/>
              <a:buChar char="F"/>
            </a:pPr>
            <a:endParaRPr lang="es-ES" dirty="0">
              <a:sym typeface="Wingdings"/>
            </a:endParaRPr>
          </a:p>
          <a:p>
            <a:pPr marL="355600" indent="-355600" algn="just">
              <a:buFont typeface="Wingdings"/>
              <a:buChar char="F"/>
            </a:pPr>
            <a:r>
              <a:rPr lang="es-ES" dirty="0" smtClean="0">
                <a:sym typeface="Wingdings"/>
              </a:rPr>
              <a:t>Se aplica en la industria farmacéutica, bebidas, refrigerante, combustible, disolvente, … 	</a:t>
            </a:r>
            <a:endParaRPr lang="es-ES" dirty="0"/>
          </a:p>
        </p:txBody>
      </p:sp>
      <mc:AlternateContent xmlns:mc="http://schemas.openxmlformats.org/markup-compatibility/2006" xmlns:a14="http://schemas.microsoft.com/office/drawing/2010/main">
        <mc:Choice Requires="a14">
          <p:sp>
            <p:nvSpPr>
              <p:cNvPr id="6" name="5 CuadroTexto"/>
              <p:cNvSpPr txBox="1"/>
              <p:nvPr/>
            </p:nvSpPr>
            <p:spPr>
              <a:xfrm>
                <a:off x="660400" y="4267200"/>
                <a:ext cx="8166100" cy="4741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rPr>
                          </m:ctrlPr>
                        </m:sSubPr>
                        <m:e>
                          <m:r>
                            <a:rPr lang="es-ES" b="0" i="1" smtClean="0">
                              <a:latin typeface="Cambria Math"/>
                            </a:rPr>
                            <m:t>𝐶</m:t>
                          </m:r>
                        </m:e>
                        <m:sub>
                          <m:r>
                            <a:rPr lang="es-ES" b="0" i="1" smtClean="0">
                              <a:latin typeface="Cambria Math"/>
                            </a:rPr>
                            <m:t>12</m:t>
                          </m:r>
                        </m:sub>
                      </m:sSub>
                      <m:sSub>
                        <m:sSubPr>
                          <m:ctrlPr>
                            <a:rPr lang="es-ES" i="1" smtClean="0">
                              <a:latin typeface="Cambria Math" panose="02040503050406030204" pitchFamily="18" charset="0"/>
                            </a:rPr>
                          </m:ctrlPr>
                        </m:sSubPr>
                        <m:e>
                          <m:r>
                            <a:rPr lang="es-ES" b="0" i="1" smtClean="0">
                              <a:latin typeface="Cambria Math"/>
                            </a:rPr>
                            <m:t>𝐻</m:t>
                          </m:r>
                        </m:e>
                        <m:sub>
                          <m:r>
                            <a:rPr lang="es-ES" b="0" i="1" smtClean="0">
                              <a:latin typeface="Cambria Math"/>
                            </a:rPr>
                            <m:t>22</m:t>
                          </m:r>
                        </m:sub>
                      </m:sSub>
                      <m:sSub>
                        <m:sSubPr>
                          <m:ctrlPr>
                            <a:rPr lang="es-ES" i="1" smtClean="0">
                              <a:latin typeface="Cambria Math" panose="02040503050406030204" pitchFamily="18" charset="0"/>
                            </a:rPr>
                          </m:ctrlPr>
                        </m:sSubPr>
                        <m:e>
                          <m:r>
                            <a:rPr lang="es-ES" b="0" i="1" smtClean="0">
                              <a:latin typeface="Cambria Math"/>
                            </a:rPr>
                            <m:t>𝑂</m:t>
                          </m:r>
                        </m:e>
                        <m:sub>
                          <m:r>
                            <a:rPr lang="es-ES" b="0" i="1" smtClean="0">
                              <a:latin typeface="Cambria Math"/>
                            </a:rPr>
                            <m:t>11</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𝑠</m:t>
                          </m:r>
                        </m:e>
                      </m:d>
                      <m:r>
                        <a:rPr lang="es-ES" b="0" i="1" smtClean="0">
                          <a:latin typeface="Cambria Math"/>
                        </a:rPr>
                        <m:t>+</m:t>
                      </m:r>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2</m:t>
                          </m:r>
                        </m:sub>
                      </m:sSub>
                      <m:r>
                        <a:rPr lang="es-ES" b="0" i="1" smtClean="0">
                          <a:latin typeface="Cambria Math"/>
                        </a:rPr>
                        <m:t>𝑂</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𝑙</m:t>
                          </m:r>
                        </m:e>
                      </m:d>
                      <m:groupChr>
                        <m:groupChrPr>
                          <m:chr m:val="→"/>
                          <m:vertJc m:val="bot"/>
                          <m:ctrlPr>
                            <a:rPr lang="es-ES" b="0" i="1" smtClean="0">
                              <a:latin typeface="Cambria Math" panose="02040503050406030204" pitchFamily="18" charset="0"/>
                            </a:rPr>
                          </m:ctrlPr>
                        </m:groupChrPr>
                        <m:e>
                          <m:r>
                            <m:rPr>
                              <m:brk m:alnAt="2"/>
                            </m:rPr>
                            <a:rPr lang="es-ES" b="0" i="1" smtClean="0">
                              <a:solidFill>
                                <a:srgbClr val="FF0000"/>
                              </a:solidFill>
                              <a:latin typeface="Cambria Math"/>
                            </a:rPr>
                            <m:t>𝑖</m:t>
                          </m:r>
                          <m:r>
                            <a:rPr lang="es-ES" b="0" i="1" smtClean="0">
                              <a:solidFill>
                                <a:srgbClr val="FF0000"/>
                              </a:solidFill>
                              <a:latin typeface="Cambria Math"/>
                            </a:rPr>
                            <m:t>𝑛𝑣𝑒𝑟𝑡𝑎𝑠𝑎</m:t>
                          </m:r>
                        </m:e>
                      </m:groupChr>
                      <m:r>
                        <a:rPr lang="es-ES" b="0" i="0" smtClean="0">
                          <a:latin typeface="Cambria Math"/>
                        </a:rPr>
                        <m:t> 2 </m:t>
                      </m:r>
                      <m:sSub>
                        <m:sSubPr>
                          <m:ctrlPr>
                            <a:rPr lang="es-ES" b="0" i="1" smtClean="0">
                              <a:latin typeface="Cambria Math" panose="02040503050406030204" pitchFamily="18" charset="0"/>
                            </a:rPr>
                          </m:ctrlPr>
                        </m:sSubPr>
                        <m:e>
                          <m:r>
                            <a:rPr lang="es-ES" b="0" i="1" smtClean="0">
                              <a:latin typeface="Cambria Math"/>
                            </a:rPr>
                            <m:t>𝐶</m:t>
                          </m:r>
                        </m:e>
                        <m:sub>
                          <m:r>
                            <a:rPr lang="es-ES" b="0" i="1" smtClean="0">
                              <a:latin typeface="Cambria Math"/>
                            </a:rPr>
                            <m:t>6</m:t>
                          </m:r>
                        </m:sub>
                      </m:sSub>
                      <m:sSub>
                        <m:sSubPr>
                          <m:ctrlPr>
                            <a:rPr lang="es-ES" b="0" i="1" smtClean="0">
                              <a:latin typeface="Cambria Math" panose="02040503050406030204" pitchFamily="18" charset="0"/>
                            </a:rPr>
                          </m:ctrlPr>
                        </m:sSubPr>
                        <m:e>
                          <m:r>
                            <a:rPr lang="es-ES" b="0" i="1" smtClean="0">
                              <a:latin typeface="Cambria Math"/>
                            </a:rPr>
                            <m:t>𝐻</m:t>
                          </m:r>
                        </m:e>
                        <m:sub>
                          <m:r>
                            <a:rPr lang="es-ES" b="0" i="1" smtClean="0">
                              <a:latin typeface="Cambria Math"/>
                            </a:rPr>
                            <m:t>12</m:t>
                          </m:r>
                        </m:sub>
                      </m:sSub>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6</m:t>
                          </m:r>
                        </m:sub>
                      </m:sSub>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𝑠</m:t>
                          </m:r>
                        </m:e>
                      </m:d>
                      <m:groupChr>
                        <m:groupChrPr>
                          <m:chr m:val="→"/>
                          <m:vertJc m:val="bot"/>
                          <m:ctrlPr>
                            <a:rPr lang="es-ES" b="0" i="1" smtClean="0">
                              <a:latin typeface="Cambria Math" panose="02040503050406030204" pitchFamily="18" charset="0"/>
                            </a:rPr>
                          </m:ctrlPr>
                        </m:groupChrPr>
                        <m:e>
                          <m:r>
                            <m:rPr>
                              <m:brk m:alnAt="2"/>
                            </m:rPr>
                            <a:rPr lang="es-ES" b="0" i="1" smtClean="0">
                              <a:solidFill>
                                <a:srgbClr val="FF0000"/>
                              </a:solidFill>
                              <a:latin typeface="Cambria Math"/>
                            </a:rPr>
                            <m:t>𝑧</m:t>
                          </m:r>
                          <m:r>
                            <a:rPr lang="es-ES" b="0" i="1" smtClean="0">
                              <a:solidFill>
                                <a:srgbClr val="FF0000"/>
                              </a:solidFill>
                              <a:latin typeface="Cambria Math"/>
                            </a:rPr>
                            <m:t>𝑖𝑚𝑎𝑠𝑎</m:t>
                          </m:r>
                        </m:e>
                      </m:groupChr>
                      <m:r>
                        <a:rPr lang="es-ES" b="0" i="1" smtClean="0">
                          <a:latin typeface="Cambria Math"/>
                        </a:rPr>
                        <m:t> 4</m:t>
                      </m:r>
                      <m:sSub>
                        <m:sSubPr>
                          <m:ctrlPr>
                            <a:rPr lang="es-ES" i="1">
                              <a:latin typeface="Cambria Math" panose="02040503050406030204" pitchFamily="18" charset="0"/>
                            </a:rPr>
                          </m:ctrlPr>
                        </m:sSubPr>
                        <m:e>
                          <m:r>
                            <a:rPr lang="es-ES" b="0" i="1" smtClean="0">
                              <a:latin typeface="Cambria Math"/>
                            </a:rPr>
                            <m:t> </m:t>
                          </m:r>
                          <m:r>
                            <a:rPr lang="es-ES" i="1">
                              <a:latin typeface="Cambria Math"/>
                            </a:rPr>
                            <m:t>𝐶</m:t>
                          </m:r>
                        </m:e>
                        <m:sub>
                          <m:r>
                            <a:rPr lang="es-ES" b="0" i="1" smtClean="0">
                              <a:latin typeface="Cambria Math"/>
                            </a:rPr>
                            <m:t>2</m:t>
                          </m:r>
                        </m:sub>
                      </m:sSub>
                      <m:sSub>
                        <m:sSubPr>
                          <m:ctrlPr>
                            <a:rPr lang="es-ES" i="1">
                              <a:latin typeface="Cambria Math" panose="02040503050406030204" pitchFamily="18" charset="0"/>
                            </a:rPr>
                          </m:ctrlPr>
                        </m:sSubPr>
                        <m:e>
                          <m:r>
                            <a:rPr lang="es-ES" i="1">
                              <a:latin typeface="Cambria Math"/>
                            </a:rPr>
                            <m:t>𝐻</m:t>
                          </m:r>
                        </m:e>
                        <m:sub>
                          <m:r>
                            <a:rPr lang="es-ES" b="0" i="1" smtClean="0">
                              <a:latin typeface="Cambria Math"/>
                            </a:rPr>
                            <m:t>5</m:t>
                          </m:r>
                        </m:sub>
                      </m:sSub>
                      <m:r>
                        <a:rPr lang="es-ES" b="0" i="1" smtClean="0">
                          <a:latin typeface="Cambria Math"/>
                        </a:rPr>
                        <m:t>𝑂𝐻</m:t>
                      </m:r>
                      <m:r>
                        <a:rPr lang="es-ES" b="0" i="1" smtClean="0">
                          <a:latin typeface="Cambria Math"/>
                        </a:rPr>
                        <m:t> </m:t>
                      </m:r>
                      <m:d>
                        <m:dPr>
                          <m:ctrlPr>
                            <a:rPr lang="es-ES" b="0" i="1" smtClean="0">
                              <a:latin typeface="Cambria Math" panose="02040503050406030204" pitchFamily="18" charset="0"/>
                            </a:rPr>
                          </m:ctrlPr>
                        </m:dPr>
                        <m:e>
                          <m:r>
                            <a:rPr lang="es-ES" b="0" i="1" smtClean="0">
                              <a:latin typeface="Cambria Math"/>
                            </a:rPr>
                            <m:t>𝑙</m:t>
                          </m:r>
                        </m:e>
                      </m:d>
                      <m:r>
                        <a:rPr lang="es-ES" b="0" i="1" smtClean="0">
                          <a:latin typeface="Cambria Math"/>
                        </a:rPr>
                        <m:t>+4 </m:t>
                      </m:r>
                      <m:r>
                        <a:rPr lang="es-ES" b="0" i="1" smtClean="0">
                          <a:latin typeface="Cambria Math"/>
                        </a:rPr>
                        <m:t>𝐶</m:t>
                      </m:r>
                      <m:sSub>
                        <m:sSubPr>
                          <m:ctrlPr>
                            <a:rPr lang="es-ES" b="0" i="1" smtClean="0">
                              <a:latin typeface="Cambria Math" panose="02040503050406030204" pitchFamily="18" charset="0"/>
                            </a:rPr>
                          </m:ctrlPr>
                        </m:sSubPr>
                        <m:e>
                          <m:r>
                            <a:rPr lang="es-ES" b="0" i="1" smtClean="0">
                              <a:latin typeface="Cambria Math"/>
                            </a:rPr>
                            <m:t>𝑂</m:t>
                          </m:r>
                        </m:e>
                        <m:sub>
                          <m:r>
                            <a:rPr lang="es-ES" b="0" i="1" smtClean="0">
                              <a:latin typeface="Cambria Math"/>
                            </a:rPr>
                            <m:t>2</m:t>
                          </m:r>
                        </m:sub>
                      </m:sSub>
                      <m:r>
                        <a:rPr lang="es-ES" b="0" i="1" smtClean="0">
                          <a:latin typeface="Cambria Math"/>
                        </a:rPr>
                        <m:t> (</m:t>
                      </m:r>
                      <m:r>
                        <a:rPr lang="es-ES" b="0" i="1" smtClean="0">
                          <a:latin typeface="Cambria Math"/>
                        </a:rPr>
                        <m:t>𝑔</m:t>
                      </m:r>
                      <m:r>
                        <a:rPr lang="es-ES" b="0" i="1" smtClean="0">
                          <a:latin typeface="Cambria Math"/>
                        </a:rPr>
                        <m:t>)</m:t>
                      </m:r>
                    </m:oMath>
                  </m:oMathPara>
                </a14:m>
                <a:endParaRPr lang="es-ES" dirty="0"/>
              </a:p>
            </p:txBody>
          </p:sp>
        </mc:Choice>
        <mc:Fallback xmlns="">
          <p:sp>
            <p:nvSpPr>
              <p:cNvPr id="6" name="5 CuadroTexto"/>
              <p:cNvSpPr txBox="1">
                <a:spLocks noRot="1" noChangeAspect="1" noMove="1" noResize="1" noEditPoints="1" noAdjustHandles="1" noChangeArrowheads="1" noChangeShapeType="1" noTextEdit="1"/>
              </p:cNvSpPr>
              <p:nvPr/>
            </p:nvSpPr>
            <p:spPr>
              <a:xfrm>
                <a:off x="660400" y="4267200"/>
                <a:ext cx="8166100" cy="474104"/>
              </a:xfrm>
              <a:prstGeom prst="rect">
                <a:avLst/>
              </a:prstGeom>
              <a:blipFill rotWithShape="1">
                <a:blip r:embed="rId3"/>
                <a:stretch>
                  <a:fillRect/>
                </a:stretch>
              </a:blipFill>
            </p:spPr>
            <p:txBody>
              <a:bodyPr/>
              <a:lstStyle/>
              <a:p>
                <a:r>
                  <a:rPr lang="es-ES">
                    <a:noFill/>
                  </a:rPr>
                  <a:t> </a:t>
                </a:r>
              </a:p>
            </p:txBody>
          </p:sp>
        </mc:Fallback>
      </mc:AlternateContent>
      <p:sp>
        <p:nvSpPr>
          <p:cNvPr id="8" name="7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a:solidFill>
                  <a:srgbClr val="00B050"/>
                </a:solidFill>
                <a:latin typeface="+mj-lt"/>
              </a:rPr>
              <a:t>6</a:t>
            </a:r>
            <a:r>
              <a:rPr lang="es-ES" b="1" dirty="0" smtClean="0">
                <a:solidFill>
                  <a:srgbClr val="C00000"/>
                </a:solidFill>
                <a:latin typeface="+mj-lt"/>
              </a:rPr>
              <a:t> Reacciones químicas de interés</a:t>
            </a:r>
            <a:endParaRPr lang="es-ES" b="1" dirty="0">
              <a:solidFill>
                <a:srgbClr val="C00000"/>
              </a:solidFill>
              <a:latin typeface="+mj-lt"/>
            </a:endParaRPr>
          </a:p>
        </p:txBody>
      </p:sp>
      <p:sp>
        <p:nvSpPr>
          <p:cNvPr id="9"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44</a:t>
            </a:fld>
            <a:endParaRPr lang="es-ES" dirty="0">
              <a:solidFill>
                <a:schemeClr val="accent6">
                  <a:lumMod val="50000"/>
                </a:schemeClr>
              </a:solidFill>
              <a:latin typeface="+mj-lt"/>
            </a:endParaRPr>
          </a:p>
        </p:txBody>
      </p:sp>
      <p:sp>
        <p:nvSpPr>
          <p:cNvPr id="10" name="9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18498862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3 Grupo"/>
          <p:cNvGrpSpPr/>
          <p:nvPr/>
        </p:nvGrpSpPr>
        <p:grpSpPr>
          <a:xfrm>
            <a:off x="1931988" y="1174750"/>
            <a:ext cx="1839912" cy="1210449"/>
            <a:chOff x="1398588" y="1619250"/>
            <a:chExt cx="1839912" cy="121044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619250"/>
              <a:ext cx="1784829" cy="10477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422400" y="2552700"/>
              <a:ext cx="1816100" cy="276999"/>
            </a:xfrm>
            <a:prstGeom prst="rect">
              <a:avLst/>
            </a:prstGeom>
            <a:noFill/>
          </p:spPr>
          <p:txBody>
            <a:bodyPr wrap="square" rtlCol="0">
              <a:spAutoFit/>
            </a:bodyPr>
            <a:lstStyle/>
            <a:p>
              <a:pPr algn="ctr"/>
              <a:r>
                <a:rPr lang="es-ES" sz="1200" i="1" dirty="0"/>
                <a:t>v</a:t>
              </a:r>
              <a:r>
                <a:rPr lang="es-ES" sz="1200" i="1" dirty="0" smtClean="0"/>
                <a:t>olumen de producción</a:t>
              </a:r>
              <a:endParaRPr lang="es-ES" sz="1200" i="1" dirty="0"/>
            </a:p>
          </p:txBody>
        </p:sp>
      </p:grpSp>
      <p:grpSp>
        <p:nvGrpSpPr>
          <p:cNvPr id="8" name="7 Grupo"/>
          <p:cNvGrpSpPr/>
          <p:nvPr/>
        </p:nvGrpSpPr>
        <p:grpSpPr>
          <a:xfrm>
            <a:off x="620713" y="3978275"/>
            <a:ext cx="1538680" cy="1487190"/>
            <a:chOff x="3338513" y="2505075"/>
            <a:chExt cx="1538680" cy="1487190"/>
          </a:xfrm>
        </p:grpSpPr>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8513" y="2505075"/>
              <a:ext cx="1538680" cy="11525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CuadroTexto"/>
            <p:cNvSpPr txBox="1"/>
            <p:nvPr/>
          </p:nvSpPr>
          <p:spPr>
            <a:xfrm>
              <a:off x="3365500" y="3530600"/>
              <a:ext cx="1511300" cy="461665"/>
            </a:xfrm>
            <a:prstGeom prst="rect">
              <a:avLst/>
            </a:prstGeom>
            <a:noFill/>
          </p:spPr>
          <p:txBody>
            <a:bodyPr wrap="square" rtlCol="0">
              <a:spAutoFit/>
            </a:bodyPr>
            <a:lstStyle/>
            <a:p>
              <a:pPr algn="ctr"/>
              <a:r>
                <a:rPr lang="es-ES" sz="1200" i="1" dirty="0"/>
                <a:t>g</a:t>
              </a:r>
              <a:r>
                <a:rPr lang="es-ES" sz="1200" i="1" dirty="0" smtClean="0"/>
                <a:t>eneración masiva</a:t>
              </a:r>
            </a:p>
            <a:p>
              <a:pPr algn="ctr"/>
              <a:r>
                <a:rPr lang="es-ES" sz="1200" i="1" dirty="0" smtClean="0"/>
                <a:t> de energía</a:t>
              </a:r>
              <a:endParaRPr lang="es-ES" sz="1200" i="1" dirty="0"/>
            </a:p>
          </p:txBody>
        </p:sp>
      </p:grpSp>
      <p:grpSp>
        <p:nvGrpSpPr>
          <p:cNvPr id="9" name="8 Grupo"/>
          <p:cNvGrpSpPr/>
          <p:nvPr/>
        </p:nvGrpSpPr>
        <p:grpSpPr>
          <a:xfrm>
            <a:off x="488950" y="2268485"/>
            <a:ext cx="1517650" cy="1609480"/>
            <a:chOff x="2368550" y="3436885"/>
            <a:chExt cx="1517650" cy="1609480"/>
          </a:xfrm>
        </p:grpSpPr>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8550" y="3436885"/>
              <a:ext cx="1517650" cy="128751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CuadroTexto"/>
            <p:cNvSpPr txBox="1"/>
            <p:nvPr/>
          </p:nvSpPr>
          <p:spPr>
            <a:xfrm>
              <a:off x="2374900" y="4584700"/>
              <a:ext cx="1511300" cy="461665"/>
            </a:xfrm>
            <a:prstGeom prst="rect">
              <a:avLst/>
            </a:prstGeom>
            <a:noFill/>
          </p:spPr>
          <p:txBody>
            <a:bodyPr wrap="square" rtlCol="0">
              <a:spAutoFit/>
            </a:bodyPr>
            <a:lstStyle/>
            <a:p>
              <a:pPr algn="ctr"/>
              <a:r>
                <a:rPr lang="es-ES" sz="1200" i="1" dirty="0"/>
                <a:t>i</a:t>
              </a:r>
              <a:r>
                <a:rPr lang="es-ES" sz="1200" i="1" dirty="0" smtClean="0"/>
                <a:t>ndustria del transporte</a:t>
              </a:r>
              <a:endParaRPr lang="es-ES" sz="1200" i="1" dirty="0"/>
            </a:p>
          </p:txBody>
        </p:sp>
      </p:grpSp>
      <p:grpSp>
        <p:nvGrpSpPr>
          <p:cNvPr id="10" name="9 Grupo"/>
          <p:cNvGrpSpPr/>
          <p:nvPr/>
        </p:nvGrpSpPr>
        <p:grpSpPr>
          <a:xfrm>
            <a:off x="2336800" y="4703763"/>
            <a:ext cx="1727200" cy="1638002"/>
            <a:chOff x="4013200" y="3357563"/>
            <a:chExt cx="1727200" cy="1638002"/>
          </a:xfrm>
        </p:grpSpPr>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2575" y="3357563"/>
              <a:ext cx="1419225" cy="130398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18 CuadroTexto"/>
            <p:cNvSpPr txBox="1"/>
            <p:nvPr/>
          </p:nvSpPr>
          <p:spPr>
            <a:xfrm>
              <a:off x="4013200" y="4533900"/>
              <a:ext cx="1727200" cy="461665"/>
            </a:xfrm>
            <a:prstGeom prst="rect">
              <a:avLst/>
            </a:prstGeom>
            <a:noFill/>
          </p:spPr>
          <p:txBody>
            <a:bodyPr wrap="square" rtlCol="0">
              <a:spAutoFit/>
            </a:bodyPr>
            <a:lstStyle/>
            <a:p>
              <a:pPr algn="ctr"/>
              <a:r>
                <a:rPr lang="es-ES" sz="1200" i="1" dirty="0"/>
                <a:t>f</a:t>
              </a:r>
              <a:r>
                <a:rPr lang="es-ES" sz="1200" i="1" dirty="0" smtClean="0"/>
                <a:t>uncionamiento interno de los hogares</a:t>
              </a:r>
              <a:endParaRPr lang="es-ES" sz="1200" i="1" dirty="0"/>
            </a:p>
          </p:txBody>
        </p:sp>
      </p:grpSp>
      <p:pic>
        <p:nvPicPr>
          <p:cNvPr id="2057"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60738" y="2870200"/>
            <a:ext cx="141358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15 Flecha doblada hacia arriba"/>
          <p:cNvSpPr/>
          <p:nvPr/>
        </p:nvSpPr>
        <p:spPr>
          <a:xfrm>
            <a:off x="3873500" y="4572000"/>
            <a:ext cx="469900" cy="939800"/>
          </a:xfrm>
          <a:prstGeom prst="bentUp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26 Flecha doblada hacia arriba"/>
          <p:cNvSpPr/>
          <p:nvPr/>
        </p:nvSpPr>
        <p:spPr>
          <a:xfrm rot="10800000" flipH="1">
            <a:off x="3835400" y="1612900"/>
            <a:ext cx="469900" cy="939800"/>
          </a:xfrm>
          <a:prstGeom prst="bentUp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Flecha derecha"/>
          <p:cNvSpPr/>
          <p:nvPr/>
        </p:nvSpPr>
        <p:spPr>
          <a:xfrm rot="20559209">
            <a:off x="2184939" y="3914280"/>
            <a:ext cx="1138995" cy="19699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30 Flecha derecha"/>
          <p:cNvSpPr/>
          <p:nvPr/>
        </p:nvSpPr>
        <p:spPr>
          <a:xfrm rot="1040791" flipV="1">
            <a:off x="2083339" y="2949080"/>
            <a:ext cx="1138995" cy="19699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CuadroTexto"/>
          <p:cNvSpPr txBox="1"/>
          <p:nvPr/>
        </p:nvSpPr>
        <p:spPr>
          <a:xfrm rot="20214107">
            <a:off x="3019017" y="3584819"/>
            <a:ext cx="2294656" cy="369332"/>
          </a:xfrm>
          <a:prstGeom prst="rect">
            <a:avLst/>
          </a:prstGeom>
          <a:solidFill>
            <a:schemeClr val="bg1">
              <a:lumMod val="65000"/>
            </a:schemeClr>
          </a:solidFill>
        </p:spPr>
        <p:txBody>
          <a:bodyPr wrap="square" rtlCol="0">
            <a:spAutoFit/>
          </a:bodyPr>
          <a:lstStyle/>
          <a:p>
            <a:r>
              <a:rPr lang="es-ES" dirty="0" smtClean="0">
                <a:effectLst>
                  <a:outerShdw blurRad="38100" dist="38100" dir="2700000" algn="tl">
                    <a:srgbClr val="000000">
                      <a:alpha val="43137"/>
                    </a:srgbClr>
                  </a:outerShdw>
                </a:effectLst>
              </a:rPr>
              <a:t>¡CONTAMINACIÓN!</a:t>
            </a:r>
            <a:endParaRPr lang="es-ES" dirty="0">
              <a:effectLst>
                <a:outerShdw blurRad="38100" dist="38100" dir="2700000" algn="tl">
                  <a:srgbClr val="000000">
                    <a:alpha val="43137"/>
                  </a:srgbClr>
                </a:outerShdw>
              </a:effectLst>
            </a:endParaRPr>
          </a:p>
        </p:txBody>
      </p:sp>
      <p:sp>
        <p:nvSpPr>
          <p:cNvPr id="22" name="21 Flecha a la derecha con muesca"/>
          <p:cNvSpPr/>
          <p:nvPr/>
        </p:nvSpPr>
        <p:spPr>
          <a:xfrm>
            <a:off x="5181623" y="3351497"/>
            <a:ext cx="1149356" cy="344381"/>
          </a:xfrm>
          <a:prstGeom prst="notched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CuadroTexto"/>
          <p:cNvSpPr txBox="1"/>
          <p:nvPr/>
        </p:nvSpPr>
        <p:spPr>
          <a:xfrm>
            <a:off x="6375400" y="3289300"/>
            <a:ext cx="2298700" cy="369332"/>
          </a:xfrm>
          <a:prstGeom prst="rect">
            <a:avLst/>
          </a:prstGeom>
          <a:solidFill>
            <a:srgbClr val="00B050"/>
          </a:solidFill>
        </p:spPr>
        <p:txBody>
          <a:bodyPr wrap="square" rtlCol="0">
            <a:spAutoFit/>
          </a:bodyPr>
          <a:lstStyle/>
          <a:p>
            <a:pPr algn="ctr"/>
            <a:r>
              <a:rPr lang="es-ES" b="1" dirty="0" smtClean="0">
                <a:solidFill>
                  <a:srgbClr val="FFFF00"/>
                </a:solidFill>
                <a:effectLst>
                  <a:outerShdw blurRad="38100" dist="38100" dir="2700000" algn="tl">
                    <a:srgbClr val="000000">
                      <a:alpha val="43137"/>
                    </a:srgbClr>
                  </a:outerShdw>
                </a:effectLst>
              </a:rPr>
              <a:t>¡QUÍMICA VERDE!</a:t>
            </a:r>
            <a:endParaRPr lang="es-ES" b="1" dirty="0">
              <a:solidFill>
                <a:srgbClr val="FFFF00"/>
              </a:solidFill>
              <a:effectLst>
                <a:outerShdw blurRad="38100" dist="38100" dir="2700000" algn="tl">
                  <a:srgbClr val="000000">
                    <a:alpha val="43137"/>
                  </a:srgbClr>
                </a:outerShdw>
              </a:effectLst>
            </a:endParaRPr>
          </a:p>
        </p:txBody>
      </p:sp>
      <p:sp>
        <p:nvSpPr>
          <p:cNvPr id="37" name="36 Flecha arriba"/>
          <p:cNvSpPr/>
          <p:nvPr/>
        </p:nvSpPr>
        <p:spPr>
          <a:xfrm flipV="1">
            <a:off x="7239000" y="3746500"/>
            <a:ext cx="215900" cy="609600"/>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CuadroTexto"/>
          <p:cNvSpPr txBox="1"/>
          <p:nvPr/>
        </p:nvSpPr>
        <p:spPr>
          <a:xfrm>
            <a:off x="5892800" y="4457700"/>
            <a:ext cx="2921000" cy="1200329"/>
          </a:xfrm>
          <a:prstGeom prst="rect">
            <a:avLst/>
          </a:prstGeom>
          <a:solidFill>
            <a:srgbClr val="CCFF99"/>
          </a:solidFill>
        </p:spPr>
        <p:txBody>
          <a:bodyPr wrap="square" rtlCol="0">
            <a:spAutoFit/>
          </a:bodyPr>
          <a:lstStyle/>
          <a:p>
            <a:pPr algn="just"/>
            <a:r>
              <a:rPr lang="es-ES" dirty="0" smtClean="0">
                <a:effectLst>
                  <a:outerShdw blurRad="38100" dist="38100" dir="2700000" algn="tl">
                    <a:srgbClr val="000000">
                      <a:alpha val="43137"/>
                    </a:srgbClr>
                  </a:outerShdw>
                </a:effectLst>
              </a:rPr>
              <a:t>Objetivo prioritario</a:t>
            </a:r>
            <a:r>
              <a:rPr lang="es-ES" dirty="0" smtClean="0"/>
              <a:t>:</a:t>
            </a:r>
          </a:p>
          <a:p>
            <a:pPr marL="177800" indent="-177800" algn="just"/>
            <a:r>
              <a:rPr lang="es-ES" dirty="0" smtClean="0">
                <a:sym typeface="Wingdings"/>
              </a:rPr>
              <a:t>	</a:t>
            </a:r>
            <a:r>
              <a:rPr lang="es-ES" dirty="0" smtClean="0">
                <a:solidFill>
                  <a:schemeClr val="accent3">
                    <a:lumMod val="50000"/>
                  </a:schemeClr>
                </a:solidFill>
                <a:sym typeface="Wingdings"/>
              </a:rPr>
              <a:t>Diseño nuevos procesos reduciendo la producción de sustancias nocivas</a:t>
            </a:r>
            <a:endParaRPr lang="es-ES" dirty="0">
              <a:solidFill>
                <a:schemeClr val="accent3">
                  <a:lumMod val="50000"/>
                </a:schemeClr>
              </a:solidFill>
            </a:endParaRPr>
          </a:p>
        </p:txBody>
      </p:sp>
      <p:sp>
        <p:nvSpPr>
          <p:cNvPr id="26" name="25 CuadroTexto"/>
          <p:cNvSpPr txBox="1"/>
          <p:nvPr/>
        </p:nvSpPr>
        <p:spPr>
          <a:xfrm rot="33600">
            <a:off x="5270844" y="3111802"/>
            <a:ext cx="1056982" cy="307777"/>
          </a:xfrm>
          <a:prstGeom prst="rect">
            <a:avLst/>
          </a:prstGeom>
          <a:noFill/>
        </p:spPr>
        <p:txBody>
          <a:bodyPr wrap="square" rtlCol="0">
            <a:spAutoFit/>
          </a:bodyPr>
          <a:lstStyle/>
          <a:p>
            <a:r>
              <a:rPr lang="es-ES" sz="1400" dirty="0" smtClean="0"/>
              <a:t>desarrollo</a:t>
            </a:r>
            <a:endParaRPr lang="es-ES" sz="1400" dirty="0"/>
          </a:p>
        </p:txBody>
      </p:sp>
      <p:sp>
        <p:nvSpPr>
          <p:cNvPr id="40" name="39 CuadroTexto"/>
          <p:cNvSpPr txBox="1"/>
          <p:nvPr/>
        </p:nvSpPr>
        <p:spPr>
          <a:xfrm>
            <a:off x="5277028" y="3543611"/>
            <a:ext cx="1047572" cy="307777"/>
          </a:xfrm>
          <a:prstGeom prst="rect">
            <a:avLst/>
          </a:prstGeom>
          <a:noFill/>
        </p:spPr>
        <p:txBody>
          <a:bodyPr wrap="square" rtlCol="0">
            <a:spAutoFit/>
          </a:bodyPr>
          <a:lstStyle/>
          <a:p>
            <a:r>
              <a:rPr lang="es-ES" sz="1400" dirty="0" smtClean="0"/>
              <a:t>sostenible</a:t>
            </a:r>
            <a:endParaRPr lang="es-ES" sz="1400" dirty="0"/>
          </a:p>
        </p:txBody>
      </p:sp>
      <p:pic>
        <p:nvPicPr>
          <p:cNvPr id="2058"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26199" y="1854200"/>
            <a:ext cx="1845129" cy="1291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29 CuadroTexto"/>
          <p:cNvSpPr txBox="1"/>
          <p:nvPr/>
        </p:nvSpPr>
        <p:spPr>
          <a:xfrm>
            <a:off x="1828800" y="386497"/>
            <a:ext cx="5511800" cy="307777"/>
          </a:xfrm>
          <a:prstGeom prst="rect">
            <a:avLst/>
          </a:prstGeom>
          <a:noFill/>
        </p:spPr>
        <p:txBody>
          <a:bodyPr wrap="square" lIns="0" tIns="0" rIns="0" bIns="0" rtlCol="0">
            <a:spAutoFit/>
          </a:bodyPr>
          <a:lstStyle/>
          <a:p>
            <a:pPr algn="ctr"/>
            <a:r>
              <a:rPr lang="es-ES" sz="2000" b="1" dirty="0" smtClean="0">
                <a:solidFill>
                  <a:srgbClr val="00B050"/>
                </a:solidFill>
                <a:latin typeface="+mj-lt"/>
              </a:rPr>
              <a:t>7</a:t>
            </a:r>
            <a:r>
              <a:rPr lang="es-ES" b="1" dirty="0" smtClean="0">
                <a:solidFill>
                  <a:srgbClr val="C00000"/>
                </a:solidFill>
                <a:latin typeface="+mj-lt"/>
              </a:rPr>
              <a:t> El papel de la Química en el futuro</a:t>
            </a:r>
            <a:endParaRPr lang="es-ES" b="1" dirty="0">
              <a:solidFill>
                <a:srgbClr val="C00000"/>
              </a:solidFill>
              <a:latin typeface="+mj-lt"/>
            </a:endParaRPr>
          </a:p>
        </p:txBody>
      </p:sp>
      <p:sp>
        <p:nvSpPr>
          <p:cNvPr id="32" name="13 Marcador de número de diapositiva"/>
          <p:cNvSpPr>
            <a:spLocks noGrp="1"/>
          </p:cNvSpPr>
          <p:nvPr>
            <p:ph type="sldNum" sz="quarter" idx="12"/>
          </p:nvPr>
        </p:nvSpPr>
        <p:spPr>
          <a:xfrm>
            <a:off x="8463280" y="6527800"/>
            <a:ext cx="582966" cy="228600"/>
          </a:xfrm>
        </p:spPr>
        <p:txBody>
          <a:bodyPr lIns="0" tIns="0" rIns="36000" bIns="0"/>
          <a:lstStyle/>
          <a:p>
            <a:fld id="{28E07C7F-89CF-4626-85D0-0A10A7194231}" type="slidenum">
              <a:rPr lang="es-ES" smtClean="0">
                <a:solidFill>
                  <a:schemeClr val="accent6">
                    <a:lumMod val="50000"/>
                  </a:schemeClr>
                </a:solidFill>
                <a:latin typeface="+mj-lt"/>
              </a:rPr>
              <a:t>45</a:t>
            </a:fld>
            <a:endParaRPr lang="es-ES" dirty="0">
              <a:solidFill>
                <a:schemeClr val="accent6">
                  <a:lumMod val="50000"/>
                </a:schemeClr>
              </a:solidFill>
              <a:latin typeface="+mj-lt"/>
            </a:endParaRPr>
          </a:p>
        </p:txBody>
      </p:sp>
      <p:sp>
        <p:nvSpPr>
          <p:cNvPr id="33" name="32 CuadroTexto"/>
          <p:cNvSpPr txBox="1"/>
          <p:nvPr/>
        </p:nvSpPr>
        <p:spPr>
          <a:xfrm>
            <a:off x="1841500" y="109183"/>
            <a:ext cx="5499100" cy="276999"/>
          </a:xfrm>
          <a:prstGeom prst="rect">
            <a:avLst/>
          </a:prstGeom>
          <a:noFill/>
        </p:spPr>
        <p:txBody>
          <a:bodyPr wrap="square" lIns="0" tIns="0" rIns="0" bIns="0" rtlCol="0">
            <a:spAutoFit/>
          </a:bodyPr>
          <a:lstStyle/>
          <a:p>
            <a:pPr algn="ctr"/>
            <a:r>
              <a:rPr lang="es-ES" b="1" dirty="0" smtClean="0">
                <a:solidFill>
                  <a:schemeClr val="accent1">
                    <a:lumMod val="75000"/>
                  </a:schemeClr>
                </a:solidFill>
              </a:rPr>
              <a:t>VII. LAS TRANSFORMACIONES QUÍMICAS</a:t>
            </a:r>
            <a:endParaRPr lang="es-ES" b="1" dirty="0">
              <a:solidFill>
                <a:schemeClr val="accent1">
                  <a:lumMod val="75000"/>
                </a:schemeClr>
              </a:solidFill>
            </a:endParaRPr>
          </a:p>
        </p:txBody>
      </p:sp>
    </p:spTree>
    <p:extLst>
      <p:ext uri="{BB962C8B-B14F-4D97-AF65-F5344CB8AC3E}">
        <p14:creationId xmlns:p14="http://schemas.microsoft.com/office/powerpoint/2010/main" val="27140153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608&quot;&gt;&lt;property id=&quot;20148&quot; value=&quot;5&quot;/&gt;&lt;property id=&quot;20300&quot; value=&quot;Diapositiva 3&quot;/&gt;&lt;property id=&quot;20307&quot; value=&quot;292&quot;/&gt;&lt;/object&gt;&lt;object type=&quot;3&quot; unique_id=&quot;10610&quot;&gt;&lt;property id=&quot;20148&quot; value=&quot;5&quot;/&gt;&lt;property id=&quot;20300&quot; value=&quot;Diapositiva 4&quot;/&gt;&lt;property id=&quot;20307&quot; value=&quot;293&quot;/&gt;&lt;/object&gt;&lt;object type=&quot;3&quot; unique_id=&quot;12395&quot;&gt;&lt;property id=&quot;20148&quot; value=&quot;5&quot;/&gt;&lt;property id=&quot;20300&quot; value=&quot;Diapositiva 5&quot;/&gt;&lt;property id=&quot;20307&quot; value=&quot;294&quot;/&gt;&lt;/object&gt;&lt;object type=&quot;3&quot; unique_id=&quot;12396&quot;&gt;&lt;property id=&quot;20148&quot; value=&quot;5&quot;/&gt;&lt;property id=&quot;20300&quot; value=&quot;Diapositiva 6&quot;/&gt;&lt;property id=&quot;20307&quot; value=&quot;295&quot;/&gt;&lt;/object&gt;&lt;object type=&quot;3&quot; unique_id=&quot;12397&quot;&gt;&lt;property id=&quot;20148&quot; value=&quot;5&quot;/&gt;&lt;property id=&quot;20300&quot; value=&quot;Diapositiva 7&quot;/&gt;&lt;property id=&quot;20307&quot; value=&quot;296&quot;/&gt;&lt;/object&gt;&lt;object type=&quot;3&quot; unique_id=&quot;12398&quot;&gt;&lt;property id=&quot;20148&quot; value=&quot;5&quot;/&gt;&lt;property id=&quot;20300&quot; value=&quot;Diapositiva 8&quot;/&gt;&lt;property id=&quot;20307&quot; value=&quot;297&quot;/&gt;&lt;/object&gt;&lt;object type=&quot;3&quot; unique_id=&quot;12399&quot;&gt;&lt;property id=&quot;20148&quot; value=&quot;5&quot;/&gt;&lt;property id=&quot;20300&quot; value=&quot;Diapositiva 9&quot;/&gt;&lt;property id=&quot;20307&quot; value=&quot;298&quot;/&gt;&lt;/object&gt;&lt;object type=&quot;3&quot; unique_id=&quot;12433&quot;&gt;&lt;property id=&quot;20148&quot; value=&quot;5&quot;/&gt;&lt;property id=&quot;20300&quot; value=&quot;Diapositiva 10&quot;/&gt;&lt;property id=&quot;20307&quot; value=&quot;299&quot;/&gt;&lt;/object&gt;&lt;object type=&quot;3&quot; unique_id=&quot;12434&quot;&gt;&lt;property id=&quot;20148&quot; value=&quot;5&quot;/&gt;&lt;property id=&quot;20300&quot; value=&quot;Diapositiva 11&quot;/&gt;&lt;property id=&quot;20307&quot; value=&quot;300&quot;/&gt;&lt;/object&gt;&lt;object type=&quot;3&quot; unique_id=&quot;12461&quot;&gt;&lt;property id=&quot;20148&quot; value=&quot;5&quot;/&gt;&lt;property id=&quot;20300&quot; value=&quot;Diapositiva 12&quot;/&gt;&lt;property id=&quot;20307&quot; value=&quot;301&quot;/&gt;&lt;/object&gt;&lt;object type=&quot;3&quot; unique_id=&quot;12490&quot;&gt;&lt;property id=&quot;20148&quot; value=&quot;5&quot;/&gt;&lt;property id=&quot;20300&quot; value=&quot;Diapositiva 13&quot;/&gt;&lt;property id=&quot;20307&quot; value=&quot;302&quot;/&gt;&lt;/object&gt;&lt;object type=&quot;3&quot; unique_id=&quot;12537&quot;&gt;&lt;property id=&quot;20148&quot; value=&quot;5&quot;/&gt;&lt;property id=&quot;20300&quot; value=&quot;Diapositiva 14&quot;/&gt;&lt;property id=&quot;20307&quot; value=&quot;303&quot;/&gt;&lt;/object&gt;&lt;object type=&quot;3&quot; unique_id=&quot;12538&quot;&gt;&lt;property id=&quot;20148&quot; value=&quot;5&quot;/&gt;&lt;property id=&quot;20300&quot; value=&quot;Diapositiva 15&quot;/&gt;&lt;property id=&quot;20307&quot; value=&quot;304&quot;/&gt;&lt;/object&gt;&lt;object type=&quot;3&quot; unique_id=&quot;12539&quot;&gt;&lt;property id=&quot;20148&quot; value=&quot;5&quot;/&gt;&lt;property id=&quot;20300&quot; value=&quot;Diapositiva 16&quot;/&gt;&lt;property id=&quot;20307&quot; value=&quot;305&quot;/&gt;&lt;/object&gt;&lt;object type=&quot;3&quot; unique_id=&quot;12576&quot;&gt;&lt;property id=&quot;20148&quot; value=&quot;5&quot;/&gt;&lt;property id=&quot;20300&quot; value=&quot;Diapositiva 17&quot;/&gt;&lt;property id=&quot;20307&quot; value=&quot;306&quot;/&gt;&lt;/object&gt;&lt;object type=&quot;3&quot; unique_id=&quot;12578&quot;&gt;&lt;property id=&quot;20148&quot; value=&quot;5&quot;/&gt;&lt;property id=&quot;20300&quot; value=&quot;Diapositiva 18&quot;/&gt;&lt;property id=&quot;20307&quot; value=&quot;307&quot;/&gt;&lt;/object&gt;&lt;object type=&quot;3&quot; unique_id=&quot;12639&quot;&gt;&lt;property id=&quot;20148&quot; value=&quot;5&quot;/&gt;&lt;property id=&quot;20300&quot; value=&quot;Diapositiva 19&quot;/&gt;&lt;property id=&quot;20307&quot; value=&quot;308&quot;/&gt;&lt;/object&gt;&lt;object type=&quot;3&quot; unique_id=&quot;12641&quot;&gt;&lt;property id=&quot;20148&quot; value=&quot;5&quot;/&gt;&lt;property id=&quot;20300&quot; value=&quot;Diapositiva 20&quot;/&gt;&lt;property id=&quot;20307&quot; value=&quot;309&quot;/&gt;&lt;/object&gt;&lt;object type=&quot;3&quot; unique_id=&quot;12643&quot;&gt;&lt;property id=&quot;20148&quot; value=&quot;5&quot;/&gt;&lt;property id=&quot;20300&quot; value=&quot;Diapositiva 21&quot;/&gt;&lt;property id=&quot;20307&quot; value=&quot;310&quot;/&gt;&lt;/object&gt;&lt;object type=&quot;3&quot; unique_id=&quot;12644&quot;&gt;&lt;property id=&quot;20148&quot; value=&quot;5&quot;/&gt;&lt;property id=&quot;20300&quot; value=&quot;Diapositiva 22&quot;/&gt;&lt;property id=&quot;20307&quot; value=&quot;311&quot;/&gt;&lt;/object&gt;&lt;object type=&quot;3&quot; unique_id=&quot;12645&quot;&gt;&lt;property id=&quot;20148&quot; value=&quot;5&quot;/&gt;&lt;property id=&quot;20300&quot; value=&quot;Diapositiva 23&quot;/&gt;&lt;property id=&quot;20307&quot; value=&quot;312&quot;/&gt;&lt;/object&gt;&lt;object type=&quot;3&quot; unique_id=&quot;12722&quot;&gt;&lt;property id=&quot;20148&quot; value=&quot;5&quot;/&gt;&lt;property id=&quot;20300&quot; value=&quot;Diapositiva 24&quot;/&gt;&lt;property id=&quot;20307&quot; value=&quot;313&quot;/&gt;&lt;/object&gt;&lt;object type=&quot;3&quot; unique_id=&quot;12802&quot;&gt;&lt;property id=&quot;20148&quot; value=&quot;5&quot;/&gt;&lt;property id=&quot;20300&quot; value=&quot;Diapositiva 25&quot;/&gt;&lt;property id=&quot;20307&quot; value=&quot;314&quot;/&gt;&lt;/object&gt;&lt;object type=&quot;3&quot; unique_id=&quot;12803&quot;&gt;&lt;property id=&quot;20148&quot; value=&quot;5&quot;/&gt;&lt;property id=&quot;20300&quot; value=&quot;Diapositiva 26&quot;/&gt;&lt;property id=&quot;20307&quot; value=&quot;315&quot;/&gt;&lt;/object&gt;&lt;object type=&quot;3&quot; unique_id=&quot;12804&quot;&gt;&lt;property id=&quot;20148&quot; value=&quot;5&quot;/&gt;&lt;property id=&quot;20300&quot; value=&quot;Diapositiva 27&quot;/&gt;&lt;property id=&quot;20307&quot; value=&quot;316&quot;/&gt;&lt;/object&gt;&lt;object type=&quot;3&quot; unique_id=&quot;12806&quot;&gt;&lt;property id=&quot;20148&quot; value=&quot;5&quot;/&gt;&lt;property id=&quot;20300&quot; value=&quot;Diapositiva 28&quot;/&gt;&lt;property id=&quot;20307&quot; value=&quot;317&quot;/&gt;&lt;/object&gt;&lt;object type=&quot;3&quot; unique_id=&quot;12810&quot;&gt;&lt;property id=&quot;20148&quot; value=&quot;5&quot;/&gt;&lt;property id=&quot;20300&quot; value=&quot;Diapositiva 29&quot;/&gt;&lt;property id=&quot;20307&quot; value=&quot;319&quot;/&gt;&lt;/object&gt;&lt;object type=&quot;3&quot; unique_id=&quot;12812&quot;&gt;&lt;property id=&quot;20148&quot; value=&quot;5&quot;/&gt;&lt;property id=&quot;20300&quot; value=&quot;Diapositiva 30&quot;/&gt;&lt;property id=&quot;20307&quot; value=&quot;320&quot;/&gt;&lt;/object&gt;&lt;object type=&quot;3&quot; unique_id=&quot;12912&quot;&gt;&lt;property id=&quot;20148&quot; value=&quot;5&quot;/&gt;&lt;property id=&quot;20300&quot; value=&quot;Diapositiva 31&quot;/&gt;&lt;property id=&quot;20307&quot; value=&quot;321&quot;/&gt;&lt;/object&gt;&lt;object type=&quot;3&quot; unique_id=&quot;12981&quot;&gt;&lt;property id=&quot;20148&quot; value=&quot;5&quot;/&gt;&lt;property id=&quot;20300&quot; value=&quot;Diapositiva 32&quot;/&gt;&lt;property id=&quot;20307&quot; value=&quot;322&quot;/&gt;&lt;/object&gt;&lt;object type=&quot;3&quot; unique_id=&quot;13087&quot;&gt;&lt;property id=&quot;20148&quot; value=&quot;5&quot;/&gt;&lt;property id=&quot;20300&quot; value=&quot;Diapositiva 33&quot;/&gt;&lt;property id=&quot;20307&quot; value=&quot;323&quot;/&gt;&lt;/object&gt;&lt;object type=&quot;3&quot; unique_id=&quot;13088&quot;&gt;&lt;property id=&quot;20148&quot; value=&quot;5&quot;/&gt;&lt;property id=&quot;20300&quot; value=&quot;Diapositiva 34&quot;/&gt;&lt;property id=&quot;20307&quot; value=&quot;324&quot;/&gt;&lt;/object&gt;&lt;object type=&quot;3&quot; unique_id=&quot;13234&quot;&gt;&lt;property id=&quot;20148&quot; value=&quot;5&quot;/&gt;&lt;property id=&quot;20300&quot; value=&quot;Diapositiva 35&quot;/&gt;&lt;property id=&quot;20307&quot; value=&quot;325&quot;/&gt;&lt;/object&gt;&lt;object type=&quot;3&quot; unique_id=&quot;13235&quot;&gt;&lt;property id=&quot;20148&quot; value=&quot;5&quot;/&gt;&lt;property id=&quot;20300&quot; value=&quot;Diapositiva 36&quot;/&gt;&lt;property id=&quot;20307&quot; value=&quot;326&quot;/&gt;&lt;/object&gt;&lt;object type=&quot;3&quot; unique_id=&quot;13388&quot;&gt;&lt;property id=&quot;20148&quot; value=&quot;5&quot;/&gt;&lt;property id=&quot;20300&quot; value=&quot;Diapositiva 37&quot;/&gt;&lt;property id=&quot;20307&quot; value=&quot;327&quot;/&gt;&lt;/object&gt;&lt;object type=&quot;3&quot; unique_id=&quot;13545&quot;&gt;&lt;property id=&quot;20148&quot; value=&quot;5&quot;/&gt;&lt;property id=&quot;20300&quot; value=&quot;Diapositiva 39&quot;/&gt;&lt;property id=&quot;20307&quot; value=&quot;328&quot;/&gt;&lt;/object&gt;&lt;object type=&quot;3&quot; unique_id=&quot;13826&quot;&gt;&lt;property id=&quot;20148&quot; value=&quot;5&quot;/&gt;&lt;property id=&quot;20300&quot; value=&quot;Diapositiva 38&quot;/&gt;&lt;property id=&quot;20307&quot; value=&quot;329&quot;/&gt;&lt;/object&gt;&lt;object type=&quot;3&quot; unique_id=&quot;13828&quot;&gt;&lt;property id=&quot;20148&quot; value=&quot;5&quot;/&gt;&lt;property id=&quot;20300&quot; value=&quot;Diapositiva 40&quot;/&gt;&lt;property id=&quot;20307&quot; value=&quot;330&quot;/&gt;&lt;/object&gt;&lt;object type=&quot;3&quot; unique_id=&quot;13830&quot;&gt;&lt;property id=&quot;20148&quot; value=&quot;5&quot;/&gt;&lt;property id=&quot;20300&quot; value=&quot;Diapositiva 41&quot;/&gt;&lt;property id=&quot;20307&quot; value=&quot;331&quot;/&gt;&lt;/object&gt;&lt;object type=&quot;3&quot; unique_id=&quot;14046&quot;&gt;&lt;property id=&quot;20148&quot; value=&quot;5&quot;/&gt;&lt;property id=&quot;20300&quot; value=&quot;Diapositiva 42&quot;/&gt;&lt;property id=&quot;20307&quot; value=&quot;332&quot;/&gt;&lt;/object&gt;&lt;object type=&quot;3&quot; unique_id=&quot;14047&quot;&gt;&lt;property id=&quot;20148&quot; value=&quot;5&quot;/&gt;&lt;property id=&quot;20300&quot; value=&quot;Diapositiva 43&quot;/&gt;&lt;property id=&quot;20307&quot; value=&quot;333&quot;/&gt;&lt;/object&gt;&lt;object type=&quot;3&quot; unique_id=&quot;14138&quot;&gt;&lt;property id=&quot;20148&quot; value=&quot;5&quot;/&gt;&lt;property id=&quot;20300&quot; value=&quot;Diapositiva 44&quot;/&gt;&lt;property id=&quot;20307&quot; value=&quot;334&quot;/&gt;&lt;/object&gt;&lt;object type=&quot;3&quot; unique_id=&quot;14231&quot;&gt;&lt;property id=&quot;20148&quot; value=&quot;5&quot;/&gt;&lt;property id=&quot;20300&quot; value=&quot;Diapositiva 45&quot;/&gt;&lt;property id=&quot;20307&quot; value=&quot;335&quot;/&gt;&lt;/object&gt;&lt;object type=&quot;3&quot; unique_id=&quot;14232&quot;&gt;&lt;property id=&quot;20148&quot; value=&quot;5&quot;/&gt;&lt;property id=&quot;20300&quot; value=&quot;Diapositiva 46&quot;/&gt;&lt;property id=&quot;20307&quot; value=&quot;336&quot;/&gt;&lt;/object&gt;&lt;object type=&quot;3&quot; unique_id=&quot;14233&quot;&gt;&lt;property id=&quot;20148&quot; value=&quot;5&quot;/&gt;&lt;property id=&quot;20300&quot; value=&quot;Diapositiva 47&quot;/&gt;&lt;property id=&quot;20307&quot; value=&quot;337&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3063</TotalTime>
  <Words>3826</Words>
  <Application>Microsoft Office PowerPoint</Application>
  <PresentationFormat>Presentación en pantalla (4:3)</PresentationFormat>
  <Paragraphs>661</Paragraphs>
  <Slides>45</Slides>
  <Notes>45</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45</vt:i4>
      </vt:variant>
    </vt:vector>
  </HeadingPairs>
  <TitlesOfParts>
    <vt:vector size="55" baseType="lpstr">
      <vt:lpstr>Arial</vt:lpstr>
      <vt:lpstr>Calibri</vt:lpstr>
      <vt:lpstr>Cambria Math</vt:lpstr>
      <vt:lpstr>Symbol</vt:lpstr>
      <vt:lpstr>Wingdings</vt:lpstr>
      <vt:lpstr>Wingdings 3</vt:lpstr>
      <vt:lpstr>Tema de Office</vt:lpstr>
      <vt:lpstr>1_Tema de Office</vt:lpstr>
      <vt:lpstr>2_Tema de Office</vt:lpstr>
      <vt:lpstr>3_Tema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386</cp:revision>
  <dcterms:created xsi:type="dcterms:W3CDTF">2012-01-21T08:16:49Z</dcterms:created>
  <dcterms:modified xsi:type="dcterms:W3CDTF">2016-08-22T20:08:41Z</dcterms:modified>
</cp:coreProperties>
</file>