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charts/chart1.xml" ContentType="application/vnd.openxmlformats-officedocument.drawingml.chart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7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</p:sldIdLst>
  <p:sldSz cx="9144000" cy="6858000" type="screen4x3"/>
  <p:notesSz cx="6858000" cy="9144000"/>
  <p:custDataLst>
    <p:tags r:id="rId77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13EAE198-C216-436D-80FC-75FEAD8F8EC6}">
          <p14:sldIdLst>
            <p14:sldId id="256"/>
          </p14:sldIdLst>
        </p14:section>
        <p14:section name="Sección sin título" id="{F2CD97E0-39D6-48DE-A3FF-74577C3C6AC5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CC00"/>
    <a:srgbClr val="FFFF99"/>
    <a:srgbClr val="CCFF99"/>
    <a:srgbClr val="CC6600"/>
    <a:srgbClr val="CCCC00"/>
    <a:srgbClr val="CC9900"/>
    <a:srgbClr val="CCFFFF"/>
    <a:srgbClr val="FFCCCC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44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758201413511601E-2"/>
          <c:y val="0.11239752377008101"/>
          <c:w val="0.81171962144796039"/>
          <c:h val="0.79081035540508127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rgbClr val="FFFF66"/>
              </a:solidFill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Hoja1!$A$2:$A$7</c:f>
              <c:strCache>
                <c:ptCount val="6"/>
                <c:pt idx="0">
                  <c:v>Petróleo</c:v>
                </c:pt>
                <c:pt idx="1">
                  <c:v>Gas Natural</c:v>
                </c:pt>
                <c:pt idx="2">
                  <c:v>Carbón</c:v>
                </c:pt>
                <c:pt idx="3">
                  <c:v>Nuclear</c:v>
                </c:pt>
                <c:pt idx="4">
                  <c:v>Hidráulica</c:v>
                </c:pt>
                <c:pt idx="5">
                  <c:v>Resto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62</c:v>
                </c:pt>
                <c:pt idx="1">
                  <c:v>25</c:v>
                </c:pt>
                <c:pt idx="2">
                  <c:v>3</c:v>
                </c:pt>
                <c:pt idx="3">
                  <c:v>7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AB78B-36E7-4C69-B86D-B7715E2C1DC0}" type="datetimeFigureOut">
              <a:rPr lang="es-ES" smtClean="0"/>
              <a:t>22/08/2016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8CFF2-5E04-4CC5-82AA-7F57CF887B7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5320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4848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2881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989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6644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9958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77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5909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9212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999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705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978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2092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1000" t="1000" r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708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93.png"/><Relationship Id="rId10" Type="http://schemas.openxmlformats.org/officeDocument/2006/relationships/image" Target="../media/image92.png"/><Relationship Id="rId4" Type="http://schemas.openxmlformats.org/officeDocument/2006/relationships/image" Target="../media/image90.png"/><Relationship Id="rId9" Type="http://schemas.openxmlformats.org/officeDocument/2006/relationships/image" Target="../media/image9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96.png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3.png"/><Relationship Id="rId18" Type="http://schemas.openxmlformats.org/officeDocument/2006/relationships/image" Target="../media/image118.png"/><Relationship Id="rId26" Type="http://schemas.openxmlformats.org/officeDocument/2006/relationships/image" Target="../media/image126.png"/><Relationship Id="rId3" Type="http://schemas.openxmlformats.org/officeDocument/2006/relationships/image" Target="../media/image103.png"/><Relationship Id="rId21" Type="http://schemas.openxmlformats.org/officeDocument/2006/relationships/image" Target="../media/image121.png"/><Relationship Id="rId7" Type="http://schemas.openxmlformats.org/officeDocument/2006/relationships/image" Target="../media/image107.png"/><Relationship Id="rId12" Type="http://schemas.openxmlformats.org/officeDocument/2006/relationships/image" Target="../media/image112.png"/><Relationship Id="rId17" Type="http://schemas.openxmlformats.org/officeDocument/2006/relationships/image" Target="../media/image117.png"/><Relationship Id="rId25" Type="http://schemas.openxmlformats.org/officeDocument/2006/relationships/image" Target="../media/image125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116.png"/><Relationship Id="rId20" Type="http://schemas.openxmlformats.org/officeDocument/2006/relationships/image" Target="../media/image120.png"/><Relationship Id="rId29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png"/><Relationship Id="rId11" Type="http://schemas.openxmlformats.org/officeDocument/2006/relationships/image" Target="../media/image111.png"/><Relationship Id="rId24" Type="http://schemas.openxmlformats.org/officeDocument/2006/relationships/image" Target="../media/image124.png"/><Relationship Id="rId5" Type="http://schemas.openxmlformats.org/officeDocument/2006/relationships/image" Target="../media/image105.png"/><Relationship Id="rId15" Type="http://schemas.openxmlformats.org/officeDocument/2006/relationships/image" Target="../media/image115.png"/><Relationship Id="rId23" Type="http://schemas.openxmlformats.org/officeDocument/2006/relationships/image" Target="../media/image123.png"/><Relationship Id="rId28" Type="http://schemas.openxmlformats.org/officeDocument/2006/relationships/image" Target="../media/image128.png"/><Relationship Id="rId10" Type="http://schemas.openxmlformats.org/officeDocument/2006/relationships/image" Target="../media/image110.png"/><Relationship Id="rId19" Type="http://schemas.openxmlformats.org/officeDocument/2006/relationships/image" Target="../media/image119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Relationship Id="rId22" Type="http://schemas.openxmlformats.org/officeDocument/2006/relationships/image" Target="../media/image122.png"/><Relationship Id="rId27" Type="http://schemas.openxmlformats.org/officeDocument/2006/relationships/image" Target="../media/image12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12" Type="http://schemas.openxmlformats.org/officeDocument/2006/relationships/image" Target="../media/image1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png"/><Relationship Id="rId11" Type="http://schemas.openxmlformats.org/officeDocument/2006/relationships/image" Target="../media/image138.png"/><Relationship Id="rId5" Type="http://schemas.openxmlformats.org/officeDocument/2006/relationships/image" Target="../media/image132.png"/><Relationship Id="rId10" Type="http://schemas.openxmlformats.org/officeDocument/2006/relationships/image" Target="../media/image137.png"/><Relationship Id="rId4" Type="http://schemas.openxmlformats.org/officeDocument/2006/relationships/image" Target="../media/image131.png"/><Relationship Id="rId9" Type="http://schemas.openxmlformats.org/officeDocument/2006/relationships/image" Target="../media/image1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50.png"/><Relationship Id="rId18" Type="http://schemas.openxmlformats.org/officeDocument/2006/relationships/image" Target="../media/image155.png"/><Relationship Id="rId26" Type="http://schemas.openxmlformats.org/officeDocument/2006/relationships/image" Target="../media/image163.png"/><Relationship Id="rId3" Type="http://schemas.openxmlformats.org/officeDocument/2006/relationships/image" Target="../media/image140.png"/><Relationship Id="rId21" Type="http://schemas.openxmlformats.org/officeDocument/2006/relationships/image" Target="../media/image158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17" Type="http://schemas.openxmlformats.org/officeDocument/2006/relationships/image" Target="../media/image154.png"/><Relationship Id="rId25" Type="http://schemas.openxmlformats.org/officeDocument/2006/relationships/image" Target="../media/image162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153.png"/><Relationship Id="rId20" Type="http://schemas.openxmlformats.org/officeDocument/2006/relationships/image" Target="../media/image1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24" Type="http://schemas.openxmlformats.org/officeDocument/2006/relationships/image" Target="../media/image161.png"/><Relationship Id="rId5" Type="http://schemas.openxmlformats.org/officeDocument/2006/relationships/image" Target="../media/image142.png"/><Relationship Id="rId15" Type="http://schemas.openxmlformats.org/officeDocument/2006/relationships/image" Target="../media/image152.png"/><Relationship Id="rId23" Type="http://schemas.openxmlformats.org/officeDocument/2006/relationships/image" Target="../media/image160.png"/><Relationship Id="rId10" Type="http://schemas.openxmlformats.org/officeDocument/2006/relationships/image" Target="../media/image147.png"/><Relationship Id="rId19" Type="http://schemas.openxmlformats.org/officeDocument/2006/relationships/image" Target="../media/image156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Relationship Id="rId14" Type="http://schemas.openxmlformats.org/officeDocument/2006/relationships/image" Target="../media/image151.png"/><Relationship Id="rId22" Type="http://schemas.openxmlformats.org/officeDocument/2006/relationships/image" Target="../media/image15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13" Type="http://schemas.openxmlformats.org/officeDocument/2006/relationships/image" Target="../media/image174.png"/><Relationship Id="rId3" Type="http://schemas.openxmlformats.org/officeDocument/2006/relationships/image" Target="../media/image164.png"/><Relationship Id="rId7" Type="http://schemas.openxmlformats.org/officeDocument/2006/relationships/image" Target="../media/image168.png"/><Relationship Id="rId12" Type="http://schemas.openxmlformats.org/officeDocument/2006/relationships/image" Target="../media/image173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1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7.png"/><Relationship Id="rId11" Type="http://schemas.openxmlformats.org/officeDocument/2006/relationships/image" Target="../media/image172.png"/><Relationship Id="rId5" Type="http://schemas.openxmlformats.org/officeDocument/2006/relationships/image" Target="../media/image166.png"/><Relationship Id="rId15" Type="http://schemas.openxmlformats.org/officeDocument/2006/relationships/image" Target="../media/image176.png"/><Relationship Id="rId10" Type="http://schemas.openxmlformats.org/officeDocument/2006/relationships/image" Target="../media/image171.png"/><Relationship Id="rId4" Type="http://schemas.openxmlformats.org/officeDocument/2006/relationships/image" Target="../media/image165.png"/><Relationship Id="rId9" Type="http://schemas.openxmlformats.org/officeDocument/2006/relationships/image" Target="../media/image170.png"/><Relationship Id="rId14" Type="http://schemas.openxmlformats.org/officeDocument/2006/relationships/image" Target="../media/image17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88.png"/><Relationship Id="rId3" Type="http://schemas.openxmlformats.org/officeDocument/2006/relationships/image" Target="../media/image178.png"/><Relationship Id="rId7" Type="http://schemas.openxmlformats.org/officeDocument/2006/relationships/image" Target="../media/image182.png"/><Relationship Id="rId12" Type="http://schemas.openxmlformats.org/officeDocument/2006/relationships/image" Target="../media/image18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1.png"/><Relationship Id="rId11" Type="http://schemas.openxmlformats.org/officeDocument/2006/relationships/image" Target="../media/image186.png"/><Relationship Id="rId5" Type="http://schemas.openxmlformats.org/officeDocument/2006/relationships/image" Target="../media/image180.png"/><Relationship Id="rId15" Type="http://schemas.openxmlformats.org/officeDocument/2006/relationships/image" Target="../media/image190.png"/><Relationship Id="rId10" Type="http://schemas.openxmlformats.org/officeDocument/2006/relationships/image" Target="../media/image185.png"/><Relationship Id="rId4" Type="http://schemas.openxmlformats.org/officeDocument/2006/relationships/image" Target="../media/image179.png"/><Relationship Id="rId9" Type="http://schemas.openxmlformats.org/officeDocument/2006/relationships/image" Target="../media/image184.png"/><Relationship Id="rId14" Type="http://schemas.openxmlformats.org/officeDocument/2006/relationships/image" Target="../media/image18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5.png"/><Relationship Id="rId5" Type="http://schemas.openxmlformats.org/officeDocument/2006/relationships/image" Target="../media/image194.png"/><Relationship Id="rId4" Type="http://schemas.openxmlformats.org/officeDocument/2006/relationships/image" Target="../media/image19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png"/><Relationship Id="rId3" Type="http://schemas.openxmlformats.org/officeDocument/2006/relationships/image" Target="../media/image196.png"/><Relationship Id="rId7" Type="http://schemas.openxmlformats.org/officeDocument/2006/relationships/image" Target="../media/image20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9.png"/><Relationship Id="rId5" Type="http://schemas.openxmlformats.org/officeDocument/2006/relationships/image" Target="../media/image198.png"/><Relationship Id="rId4" Type="http://schemas.openxmlformats.org/officeDocument/2006/relationships/image" Target="../media/image197.png"/><Relationship Id="rId9" Type="http://schemas.openxmlformats.org/officeDocument/2006/relationships/image" Target="../media/image20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6.png"/><Relationship Id="rId5" Type="http://schemas.openxmlformats.org/officeDocument/2006/relationships/image" Target="../media/image205.png"/><Relationship Id="rId4" Type="http://schemas.openxmlformats.org/officeDocument/2006/relationships/image" Target="../media/image20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/><Relationship Id="rId3" Type="http://schemas.openxmlformats.org/officeDocument/2006/relationships/image" Target="../media/image207.png"/><Relationship Id="rId7" Type="http://schemas.openxmlformats.org/officeDocument/2006/relationships/image" Target="../media/image211.png"/><Relationship Id="rId12" Type="http://schemas.openxmlformats.org/officeDocument/2006/relationships/image" Target="../media/image21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0.png"/><Relationship Id="rId11" Type="http://schemas.openxmlformats.org/officeDocument/2006/relationships/image" Target="../media/image215.png"/><Relationship Id="rId5" Type="http://schemas.openxmlformats.org/officeDocument/2006/relationships/image" Target="../media/image209.png"/><Relationship Id="rId10" Type="http://schemas.openxmlformats.org/officeDocument/2006/relationships/image" Target="../media/image214.png"/><Relationship Id="rId4" Type="http://schemas.openxmlformats.org/officeDocument/2006/relationships/image" Target="../media/image208.png"/><Relationship Id="rId9" Type="http://schemas.openxmlformats.org/officeDocument/2006/relationships/image" Target="../media/image2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png"/><Relationship Id="rId5" Type="http://schemas.openxmlformats.org/officeDocument/2006/relationships/image" Target="../media/image219.png"/><Relationship Id="rId4" Type="http://schemas.openxmlformats.org/officeDocument/2006/relationships/image" Target="../media/image21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3" Type="http://schemas.openxmlformats.org/officeDocument/2006/relationships/image" Target="../media/image223.png"/><Relationship Id="rId7" Type="http://schemas.openxmlformats.org/officeDocument/2006/relationships/image" Target="../media/image227.png"/><Relationship Id="rId12" Type="http://schemas.openxmlformats.org/officeDocument/2006/relationships/image" Target="../media/image23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6.png"/><Relationship Id="rId11" Type="http://schemas.openxmlformats.org/officeDocument/2006/relationships/image" Target="../media/image231.png"/><Relationship Id="rId5" Type="http://schemas.openxmlformats.org/officeDocument/2006/relationships/image" Target="../media/image225.png"/><Relationship Id="rId10" Type="http://schemas.openxmlformats.org/officeDocument/2006/relationships/image" Target="../media/image230.png"/><Relationship Id="rId4" Type="http://schemas.openxmlformats.org/officeDocument/2006/relationships/image" Target="../media/image224.png"/><Relationship Id="rId9" Type="http://schemas.openxmlformats.org/officeDocument/2006/relationships/image" Target="../media/image22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png"/><Relationship Id="rId3" Type="http://schemas.openxmlformats.org/officeDocument/2006/relationships/image" Target="../media/image233.png"/><Relationship Id="rId7" Type="http://schemas.openxmlformats.org/officeDocument/2006/relationships/image" Target="../media/image237.png"/><Relationship Id="rId12" Type="http://schemas.openxmlformats.org/officeDocument/2006/relationships/image" Target="../media/image24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6.png"/><Relationship Id="rId11" Type="http://schemas.openxmlformats.org/officeDocument/2006/relationships/image" Target="../media/image240.png"/><Relationship Id="rId5" Type="http://schemas.openxmlformats.org/officeDocument/2006/relationships/image" Target="../media/image235.png"/><Relationship Id="rId10" Type="http://schemas.openxmlformats.org/officeDocument/2006/relationships/image" Target="../media/image239.png"/><Relationship Id="rId4" Type="http://schemas.openxmlformats.org/officeDocument/2006/relationships/image" Target="../media/image234.png"/><Relationship Id="rId9" Type="http://schemas.openxmlformats.org/officeDocument/2006/relationships/image" Target="../media/image17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7" Type="http://schemas.openxmlformats.org/officeDocument/2006/relationships/image" Target="../media/image24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5.png"/><Relationship Id="rId5" Type="http://schemas.openxmlformats.org/officeDocument/2006/relationships/image" Target="../media/image244.png"/><Relationship Id="rId4" Type="http://schemas.openxmlformats.org/officeDocument/2006/relationships/image" Target="../media/image2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9.png"/><Relationship Id="rId5" Type="http://schemas.openxmlformats.org/officeDocument/2006/relationships/image" Target="../media/image219.png"/><Relationship Id="rId4" Type="http://schemas.openxmlformats.org/officeDocument/2006/relationships/image" Target="../media/image2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png"/><Relationship Id="rId3" Type="http://schemas.openxmlformats.org/officeDocument/2006/relationships/image" Target="../media/image252.png"/><Relationship Id="rId7" Type="http://schemas.openxmlformats.org/officeDocument/2006/relationships/image" Target="../media/image256.png"/><Relationship Id="rId12" Type="http://schemas.openxmlformats.org/officeDocument/2006/relationships/image" Target="../media/image26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5.png"/><Relationship Id="rId11" Type="http://schemas.openxmlformats.org/officeDocument/2006/relationships/image" Target="../media/image260.png"/><Relationship Id="rId5" Type="http://schemas.openxmlformats.org/officeDocument/2006/relationships/image" Target="../media/image254.png"/><Relationship Id="rId10" Type="http://schemas.openxmlformats.org/officeDocument/2006/relationships/image" Target="../media/image259.png"/><Relationship Id="rId4" Type="http://schemas.openxmlformats.org/officeDocument/2006/relationships/image" Target="../media/image253.png"/><Relationship Id="rId9" Type="http://schemas.openxmlformats.org/officeDocument/2006/relationships/image" Target="../media/image25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4.png"/><Relationship Id="rId4" Type="http://schemas.openxmlformats.org/officeDocument/2006/relationships/image" Target="../media/image26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png"/><Relationship Id="rId7" Type="http://schemas.openxmlformats.org/officeDocument/2006/relationships/image" Target="../media/image26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6.png"/><Relationship Id="rId5" Type="http://schemas.openxmlformats.org/officeDocument/2006/relationships/image" Target="../media/image244.png"/><Relationship Id="rId4" Type="http://schemas.openxmlformats.org/officeDocument/2006/relationships/image" Target="../media/image9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4.png"/><Relationship Id="rId3" Type="http://schemas.openxmlformats.org/officeDocument/2006/relationships/image" Target="../media/image270.png"/><Relationship Id="rId7" Type="http://schemas.openxmlformats.org/officeDocument/2006/relationships/image" Target="../media/image27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2.png"/><Relationship Id="rId11" Type="http://schemas.openxmlformats.org/officeDocument/2006/relationships/image" Target="../media/image277.png"/><Relationship Id="rId5" Type="http://schemas.openxmlformats.org/officeDocument/2006/relationships/image" Target="../media/image271.png"/><Relationship Id="rId10" Type="http://schemas.openxmlformats.org/officeDocument/2006/relationships/image" Target="../media/image276.png"/><Relationship Id="rId4" Type="http://schemas.openxmlformats.org/officeDocument/2006/relationships/image" Target="../media/image253.png"/><Relationship Id="rId9" Type="http://schemas.openxmlformats.org/officeDocument/2006/relationships/image" Target="../media/image27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4.png"/><Relationship Id="rId4" Type="http://schemas.openxmlformats.org/officeDocument/2006/relationships/image" Target="../media/image27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2.png"/><Relationship Id="rId4" Type="http://schemas.openxmlformats.org/officeDocument/2006/relationships/image" Target="../media/image28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7.png"/><Relationship Id="rId3" Type="http://schemas.openxmlformats.org/officeDocument/2006/relationships/image" Target="../media/image283.png"/><Relationship Id="rId7" Type="http://schemas.openxmlformats.org/officeDocument/2006/relationships/image" Target="../media/image28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5.png"/><Relationship Id="rId5" Type="http://schemas.openxmlformats.org/officeDocument/2006/relationships/image" Target="../media/image284.png"/><Relationship Id="rId4" Type="http://schemas.openxmlformats.org/officeDocument/2006/relationships/image" Target="../media/image25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1.png"/><Relationship Id="rId5" Type="http://schemas.openxmlformats.org/officeDocument/2006/relationships/image" Target="../media/image290.png"/><Relationship Id="rId4" Type="http://schemas.openxmlformats.org/officeDocument/2006/relationships/image" Target="../media/image28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8.png"/><Relationship Id="rId13" Type="http://schemas.openxmlformats.org/officeDocument/2006/relationships/image" Target="../media/image303.png"/><Relationship Id="rId18" Type="http://schemas.openxmlformats.org/officeDocument/2006/relationships/image" Target="../media/image308.png"/><Relationship Id="rId3" Type="http://schemas.openxmlformats.org/officeDocument/2006/relationships/image" Target="../media/image293.png"/><Relationship Id="rId7" Type="http://schemas.openxmlformats.org/officeDocument/2006/relationships/image" Target="../media/image297.png"/><Relationship Id="rId12" Type="http://schemas.openxmlformats.org/officeDocument/2006/relationships/image" Target="../media/image302.png"/><Relationship Id="rId17" Type="http://schemas.openxmlformats.org/officeDocument/2006/relationships/image" Target="../media/image307.png"/><Relationship Id="rId2" Type="http://schemas.openxmlformats.org/officeDocument/2006/relationships/notesSlide" Target="../notesSlides/notesSlide56.xml"/><Relationship Id="rId16" Type="http://schemas.openxmlformats.org/officeDocument/2006/relationships/image" Target="../media/image3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6.png"/><Relationship Id="rId11" Type="http://schemas.openxmlformats.org/officeDocument/2006/relationships/image" Target="../media/image301.png"/><Relationship Id="rId5" Type="http://schemas.openxmlformats.org/officeDocument/2006/relationships/image" Target="../media/image295.png"/><Relationship Id="rId15" Type="http://schemas.openxmlformats.org/officeDocument/2006/relationships/image" Target="../media/image305.png"/><Relationship Id="rId10" Type="http://schemas.openxmlformats.org/officeDocument/2006/relationships/image" Target="../media/image300.png"/><Relationship Id="rId19" Type="http://schemas.openxmlformats.org/officeDocument/2006/relationships/image" Target="../media/image309.png"/><Relationship Id="rId4" Type="http://schemas.openxmlformats.org/officeDocument/2006/relationships/image" Target="../media/image294.png"/><Relationship Id="rId9" Type="http://schemas.openxmlformats.org/officeDocument/2006/relationships/image" Target="../media/image299.png"/><Relationship Id="rId14" Type="http://schemas.openxmlformats.org/officeDocument/2006/relationships/image" Target="../media/image30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7.png"/><Relationship Id="rId3" Type="http://schemas.openxmlformats.org/officeDocument/2006/relationships/image" Target="../media/image283.png"/><Relationship Id="rId7" Type="http://schemas.openxmlformats.org/officeDocument/2006/relationships/image" Target="../media/image316.png"/><Relationship Id="rId12" Type="http://schemas.openxmlformats.org/officeDocument/2006/relationships/image" Target="../media/image32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5.png"/><Relationship Id="rId11" Type="http://schemas.openxmlformats.org/officeDocument/2006/relationships/image" Target="../media/image320.png"/><Relationship Id="rId5" Type="http://schemas.openxmlformats.org/officeDocument/2006/relationships/image" Target="../media/image314.png"/><Relationship Id="rId10" Type="http://schemas.openxmlformats.org/officeDocument/2006/relationships/image" Target="../media/image319.png"/><Relationship Id="rId4" Type="http://schemas.openxmlformats.org/officeDocument/2006/relationships/image" Target="../media/image253.png"/><Relationship Id="rId9" Type="http://schemas.openxmlformats.org/officeDocument/2006/relationships/image" Target="../media/image31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2.png"/><Relationship Id="rId7" Type="http://schemas.openxmlformats.org/officeDocument/2006/relationships/image" Target="../media/image32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5.png"/><Relationship Id="rId5" Type="http://schemas.openxmlformats.org/officeDocument/2006/relationships/image" Target="../media/image324.png"/><Relationship Id="rId4" Type="http://schemas.openxmlformats.org/officeDocument/2006/relationships/image" Target="../media/image32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image" Target="../media/image283.png"/><Relationship Id="rId7" Type="http://schemas.openxmlformats.org/officeDocument/2006/relationships/image" Target="../media/image32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8.png"/><Relationship Id="rId5" Type="http://schemas.openxmlformats.org/officeDocument/2006/relationships/image" Target="../media/image327.png"/><Relationship Id="rId4" Type="http://schemas.openxmlformats.org/officeDocument/2006/relationships/image" Target="../media/image25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6.png"/><Relationship Id="rId3" Type="http://schemas.openxmlformats.org/officeDocument/2006/relationships/image" Target="../media/image331.png"/><Relationship Id="rId7" Type="http://schemas.openxmlformats.org/officeDocument/2006/relationships/image" Target="../media/image33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4.png"/><Relationship Id="rId11" Type="http://schemas.openxmlformats.org/officeDocument/2006/relationships/image" Target="../media/image339.png"/><Relationship Id="rId5" Type="http://schemas.openxmlformats.org/officeDocument/2006/relationships/image" Target="../media/image333.png"/><Relationship Id="rId10" Type="http://schemas.openxmlformats.org/officeDocument/2006/relationships/image" Target="../media/image338.png"/><Relationship Id="rId4" Type="http://schemas.openxmlformats.org/officeDocument/2006/relationships/image" Target="../media/image332.png"/><Relationship Id="rId9" Type="http://schemas.openxmlformats.org/officeDocument/2006/relationships/image" Target="../media/image337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5.png"/><Relationship Id="rId3" Type="http://schemas.openxmlformats.org/officeDocument/2006/relationships/image" Target="../media/image340.png"/><Relationship Id="rId7" Type="http://schemas.openxmlformats.org/officeDocument/2006/relationships/image" Target="../media/image344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3.png"/><Relationship Id="rId5" Type="http://schemas.openxmlformats.org/officeDocument/2006/relationships/image" Target="../media/image342.png"/><Relationship Id="rId10" Type="http://schemas.openxmlformats.org/officeDocument/2006/relationships/image" Target="../media/image347.png"/><Relationship Id="rId4" Type="http://schemas.openxmlformats.org/officeDocument/2006/relationships/image" Target="../media/image341.png"/><Relationship Id="rId9" Type="http://schemas.openxmlformats.org/officeDocument/2006/relationships/image" Target="../media/image34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2.png"/><Relationship Id="rId4" Type="http://schemas.openxmlformats.org/officeDocument/2006/relationships/image" Target="../media/image35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3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4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5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7.png"/><Relationship Id="rId5" Type="http://schemas.openxmlformats.org/officeDocument/2006/relationships/image" Target="../media/image356.jpeg"/><Relationship Id="rId4" Type="http://schemas.openxmlformats.org/officeDocument/2006/relationships/chart" Target="../charts/char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8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9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5.png"/><Relationship Id="rId3" Type="http://schemas.openxmlformats.org/officeDocument/2006/relationships/image" Target="../media/image360.png"/><Relationship Id="rId7" Type="http://schemas.openxmlformats.org/officeDocument/2006/relationships/image" Target="../media/image364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3.png"/><Relationship Id="rId11" Type="http://schemas.openxmlformats.org/officeDocument/2006/relationships/image" Target="../media/image368.png"/><Relationship Id="rId5" Type="http://schemas.openxmlformats.org/officeDocument/2006/relationships/image" Target="../media/image362.png"/><Relationship Id="rId10" Type="http://schemas.openxmlformats.org/officeDocument/2006/relationships/image" Target="../media/image367.png"/><Relationship Id="rId4" Type="http://schemas.openxmlformats.org/officeDocument/2006/relationships/image" Target="../media/image361.png"/><Relationship Id="rId9" Type="http://schemas.openxmlformats.org/officeDocument/2006/relationships/image" Target="../media/image36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9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26 CuadroTexto"/>
          <p:cNvSpPr txBox="1"/>
          <p:nvPr/>
        </p:nvSpPr>
        <p:spPr>
          <a:xfrm>
            <a:off x="152400" y="3521122"/>
            <a:ext cx="645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+mj-lt"/>
              </a:rPr>
              <a:t>VIII. QUÍMICA DEL CARBONO. FORMULACIÓN ORGÁNICA</a:t>
            </a:r>
            <a:endParaRPr lang="es-E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58000" dir="5400000" sy="-100000" algn="bl" rotWithShape="0"/>
              </a:effectLst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25" y="4570413"/>
            <a:ext cx="2190750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800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854200" y="381001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C00000"/>
                </a:solidFill>
                <a:latin typeface="+mj-lt"/>
              </a:rPr>
              <a:t>Índice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765679" y="1849461"/>
            <a:ext cx="580158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Enlaces del carbono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Hidrocarburos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Halogenuros de alquilo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Compuestos oxigenados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Compuestos nitrogenados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Isomería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El petróleo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Desarrollo de los compuestos orgánicos de síntesis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7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Enlaces del carbono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1" y="1109663"/>
            <a:ext cx="1117600" cy="1722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854200" y="990600"/>
            <a:ext cx="68453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Lavoisier</a:t>
            </a:r>
            <a:r>
              <a:rPr lang="es-ES" dirty="0" smtClean="0">
                <a:sym typeface="Wingdings"/>
              </a:rPr>
              <a:t> observó que en las reacciones de combustión de sustancias orgánicas siempre aparecía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dióxido de carbono </a:t>
            </a:r>
            <a:r>
              <a:rPr lang="es-ES" dirty="0" smtClean="0">
                <a:sym typeface="Wingdings"/>
              </a:rPr>
              <a:t>(CO</a:t>
            </a:r>
            <a:r>
              <a:rPr lang="es-ES" baseline="-25000" dirty="0" smtClean="0">
                <a:sym typeface="Wingdings"/>
              </a:rPr>
              <a:t>2</a:t>
            </a:r>
            <a:r>
              <a:rPr lang="es-ES" dirty="0" smtClean="0">
                <a:sym typeface="Wingdings"/>
              </a:rPr>
              <a:t>) y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agua</a:t>
            </a:r>
            <a:r>
              <a:rPr lang="es-ES" dirty="0" smtClean="0">
                <a:sym typeface="Wingdings"/>
              </a:rPr>
              <a:t> (H</a:t>
            </a:r>
            <a:r>
              <a:rPr lang="es-ES" baseline="-25000" dirty="0" smtClean="0">
                <a:sym typeface="Wingdings"/>
              </a:rPr>
              <a:t>2</a:t>
            </a:r>
            <a:r>
              <a:rPr lang="es-ES" dirty="0" smtClean="0">
                <a:sym typeface="Wingdings"/>
              </a:rPr>
              <a:t>O). 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Estos resultados indicaban que el </a:t>
            </a:r>
            <a:r>
              <a:rPr lang="es-E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carbono</a:t>
            </a:r>
            <a:r>
              <a:rPr lang="es-ES" dirty="0" smtClean="0">
                <a:sym typeface="Wingdings"/>
              </a:rPr>
              <a:t> y el </a:t>
            </a:r>
            <a:r>
              <a:rPr lang="es-E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hidrógeno</a:t>
            </a:r>
            <a:r>
              <a:rPr lang="es-ES" dirty="0" smtClean="0">
                <a:sym typeface="Wingdings"/>
              </a:rPr>
              <a:t> eran constituyentes básicos de tales compuestos. 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Más tarde se comprobó que pueden aparecer otros elementos: </a:t>
            </a:r>
            <a:r>
              <a:rPr lang="es-E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oxígeno, nitrógeno, halógenos, azufre y fósforo</a:t>
            </a:r>
            <a:r>
              <a:rPr lang="es-ES" dirty="0" smtClean="0">
                <a:sym typeface="Wingdings"/>
              </a:rPr>
              <a:t>.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208" y="3314700"/>
            <a:ext cx="1133674" cy="147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393700" y="3200400"/>
            <a:ext cx="680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Wöhler</a:t>
            </a:r>
            <a:r>
              <a:rPr lang="es-ES" dirty="0" smtClean="0">
                <a:sym typeface="Wingdings"/>
              </a:rPr>
              <a:t>  fue el primero en sintetizar un producto orgánico a partir de sustancias inorgánicas:</a:t>
            </a:r>
            <a:endParaRPr lang="es-ES" dirty="0"/>
          </a:p>
        </p:txBody>
      </p:sp>
      <p:grpSp>
        <p:nvGrpSpPr>
          <p:cNvPr id="13" name="12 Grupo"/>
          <p:cNvGrpSpPr/>
          <p:nvPr/>
        </p:nvGrpSpPr>
        <p:grpSpPr>
          <a:xfrm>
            <a:off x="1524000" y="3810000"/>
            <a:ext cx="4102100" cy="1160165"/>
            <a:chOff x="1384300" y="3835400"/>
            <a:chExt cx="4102100" cy="11601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2 CuadroTexto"/>
                <p:cNvSpPr txBox="1"/>
                <p:nvPr/>
              </p:nvSpPr>
              <p:spPr>
                <a:xfrm>
                  <a:off x="1384300" y="3949700"/>
                  <a:ext cx="3149600" cy="4660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𝑁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4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𝑁</m:t>
                        </m:r>
                        <m:r>
                          <a:rPr lang="es-ES" b="0" i="1" smtClean="0">
                            <a:latin typeface="Cambria Math"/>
                          </a:rPr>
                          <m:t>=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=</m:t>
                        </m:r>
                        <m:r>
                          <a:rPr lang="es-ES" b="0" i="1" smtClean="0">
                            <a:latin typeface="Cambria Math"/>
                          </a:rPr>
                          <m:t>𝑂</m:t>
                        </m:r>
                        <m:groupChr>
                          <m:groupChrPr>
                            <m:chr m:val="→"/>
                            <m:vertJc m:val="bot"/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m:rPr>
                                <m:brk m:alnAt="2"/>
                              </m:rPr>
                              <a:rPr lang="es-ES" b="0" i="1" smtClean="0">
                                <a:latin typeface="Cambria Math"/>
                              </a:rPr>
                              <m:t>𝑄</m:t>
                            </m:r>
                          </m:e>
                        </m:groupChr>
                        <m:r>
                          <a:rPr lang="es-ES" b="0" i="1" smtClean="0">
                            <a:latin typeface="Cambria Math"/>
                          </a:rPr>
                          <m:t> 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" name="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84300" y="3949700"/>
                  <a:ext cx="3149600" cy="466090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" name="6 Grupo"/>
            <p:cNvGrpSpPr/>
            <p:nvPr/>
          </p:nvGrpSpPr>
          <p:grpSpPr>
            <a:xfrm>
              <a:off x="3937000" y="3835400"/>
              <a:ext cx="1549400" cy="775732"/>
              <a:chOff x="4025900" y="3810000"/>
              <a:chExt cx="1549400" cy="7757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9 CuadroTexto"/>
                  <p:cNvSpPr txBox="1"/>
                  <p:nvPr/>
                </p:nvSpPr>
                <p:spPr>
                  <a:xfrm>
                    <a:off x="4025900" y="4216400"/>
                    <a:ext cx="723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𝑁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0" name="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25900" y="4216400"/>
                    <a:ext cx="723900" cy="369332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10 CuadroTexto"/>
                  <p:cNvSpPr txBox="1"/>
                  <p:nvPr/>
                </p:nvSpPr>
                <p:spPr>
                  <a:xfrm>
                    <a:off x="4025900" y="3810000"/>
                    <a:ext cx="723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𝑁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1" name="10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25900" y="3810000"/>
                    <a:ext cx="723900" cy="369332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11 CuadroTexto"/>
                  <p:cNvSpPr txBox="1"/>
                  <p:nvPr/>
                </p:nvSpPr>
                <p:spPr>
                  <a:xfrm>
                    <a:off x="4699000" y="3987800"/>
                    <a:ext cx="8763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=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𝑂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2" name="11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99000" y="3987800"/>
                    <a:ext cx="876300" cy="369332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" name="4 Conector recto"/>
              <p:cNvCxnSpPr/>
              <p:nvPr/>
            </p:nvCxnSpPr>
            <p:spPr>
              <a:xfrm>
                <a:off x="4622800" y="4025900"/>
                <a:ext cx="139700" cy="889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14 Conector recto"/>
              <p:cNvCxnSpPr/>
              <p:nvPr/>
            </p:nvCxnSpPr>
            <p:spPr>
              <a:xfrm flipV="1">
                <a:off x="4610100" y="4267200"/>
                <a:ext cx="139700" cy="889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8 CuadroTexto"/>
            <p:cNvSpPr txBox="1"/>
            <p:nvPr/>
          </p:nvSpPr>
          <p:spPr>
            <a:xfrm>
              <a:off x="2108200" y="4533900"/>
              <a:ext cx="31115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i="1" dirty="0"/>
                <a:t>c</a:t>
              </a:r>
              <a:r>
                <a:rPr lang="es-ES" sz="1200" i="1" dirty="0" smtClean="0"/>
                <a:t>ianato de amonio                                 urea</a:t>
              </a:r>
              <a:endParaRPr lang="es-ES" sz="1200" i="1" dirty="0"/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1" y="4864100"/>
            <a:ext cx="939800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19 CuadroTexto"/>
          <p:cNvSpPr txBox="1"/>
          <p:nvPr/>
        </p:nvSpPr>
        <p:spPr>
          <a:xfrm>
            <a:off x="1930400" y="5016500"/>
            <a:ext cx="675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K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ekulé</a:t>
            </a:r>
            <a:r>
              <a:rPr lang="es-ES" dirty="0" smtClean="0">
                <a:sym typeface="Wingdings"/>
              </a:rPr>
              <a:t>  señaló que todas las sustancias orgánicas contenían uno o más átomos de carbono en su molécula y propuso sustituir la expresión de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sustancia orgánica </a:t>
            </a:r>
            <a:r>
              <a:rPr lang="es-ES" dirty="0" smtClean="0">
                <a:sym typeface="Wingdings"/>
              </a:rPr>
              <a:t>por la de 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compuesto del carbono</a:t>
            </a:r>
            <a:r>
              <a:rPr lang="es-ES" dirty="0" smtClean="0">
                <a:sym typeface="Wingdings"/>
              </a:rPr>
              <a:t>.</a:t>
            </a:r>
            <a:endParaRPr lang="es-ES" dirty="0"/>
          </a:p>
        </p:txBody>
      </p:sp>
      <p:sp>
        <p:nvSpPr>
          <p:cNvPr id="21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88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30200" y="8255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1.1. </a:t>
            </a:r>
            <a:r>
              <a:rPr lang="es-ES" b="1" dirty="0" smtClean="0">
                <a:solidFill>
                  <a:srgbClr val="00B050"/>
                </a:solidFill>
              </a:rPr>
              <a:t>El átomo de carbono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42900" y="1282700"/>
            <a:ext cx="6184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Font typeface="Wingdings"/>
              <a:buChar char="F"/>
            </a:pPr>
            <a:r>
              <a:rPr lang="es-ES" dirty="0" smtClean="0"/>
              <a:t>La configuración electrónica del átomo de carbono es:</a:t>
            </a:r>
          </a:p>
          <a:p>
            <a:pPr marL="355600" indent="-355600">
              <a:buFont typeface="Wingdings"/>
              <a:buChar char="F"/>
            </a:pPr>
            <a:endParaRPr lang="es-ES" dirty="0"/>
          </a:p>
          <a:p>
            <a:pPr marL="355600" indent="-355600">
              <a:buFont typeface="Wingdings"/>
              <a:buChar char="F"/>
            </a:pPr>
            <a:r>
              <a:rPr lang="es-ES" dirty="0" smtClean="0"/>
              <a:t>Se pueden distribuir de tres formas distintas: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16 CuadroTexto"/>
              <p:cNvSpPr txBox="1"/>
              <p:nvPr/>
            </p:nvSpPr>
            <p:spPr>
              <a:xfrm>
                <a:off x="6477000" y="1282700"/>
                <a:ext cx="1625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1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 2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 2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7" name="1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1282700"/>
                <a:ext cx="1625600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20 Grupo"/>
          <p:cNvGrpSpPr/>
          <p:nvPr/>
        </p:nvGrpSpPr>
        <p:grpSpPr>
          <a:xfrm>
            <a:off x="1790700" y="2489200"/>
            <a:ext cx="1181100" cy="381000"/>
            <a:chOff x="1333500" y="2819400"/>
            <a:chExt cx="1181100" cy="381000"/>
          </a:xfrm>
        </p:grpSpPr>
        <p:sp>
          <p:nvSpPr>
            <p:cNvPr id="19" name="18 Rectángulo"/>
            <p:cNvSpPr/>
            <p:nvPr/>
          </p:nvSpPr>
          <p:spPr>
            <a:xfrm>
              <a:off x="1333500" y="2819400"/>
              <a:ext cx="393700" cy="381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4" name="23 Rectángulo"/>
            <p:cNvSpPr/>
            <p:nvPr/>
          </p:nvSpPr>
          <p:spPr>
            <a:xfrm>
              <a:off x="1727200" y="2819400"/>
              <a:ext cx="393700" cy="381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5" name="24 Rectángulo"/>
            <p:cNvSpPr/>
            <p:nvPr/>
          </p:nvSpPr>
          <p:spPr>
            <a:xfrm>
              <a:off x="2120900" y="2819400"/>
              <a:ext cx="393700" cy="381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27" name="26 Grupo"/>
          <p:cNvGrpSpPr/>
          <p:nvPr/>
        </p:nvGrpSpPr>
        <p:grpSpPr>
          <a:xfrm>
            <a:off x="4711700" y="2489200"/>
            <a:ext cx="1181100" cy="381000"/>
            <a:chOff x="1333500" y="2819400"/>
            <a:chExt cx="1181100" cy="381000"/>
          </a:xfrm>
        </p:grpSpPr>
        <p:sp>
          <p:nvSpPr>
            <p:cNvPr id="28" name="27 Rectángulo"/>
            <p:cNvSpPr/>
            <p:nvPr/>
          </p:nvSpPr>
          <p:spPr>
            <a:xfrm>
              <a:off x="1333500" y="2819400"/>
              <a:ext cx="393700" cy="381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9" name="28 Rectángulo"/>
            <p:cNvSpPr/>
            <p:nvPr/>
          </p:nvSpPr>
          <p:spPr>
            <a:xfrm>
              <a:off x="1727200" y="2819400"/>
              <a:ext cx="393700" cy="381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0" name="29 Rectángulo"/>
            <p:cNvSpPr/>
            <p:nvPr/>
          </p:nvSpPr>
          <p:spPr>
            <a:xfrm>
              <a:off x="2120900" y="2819400"/>
              <a:ext cx="393700" cy="381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31" name="30 Grupo"/>
          <p:cNvGrpSpPr/>
          <p:nvPr/>
        </p:nvGrpSpPr>
        <p:grpSpPr>
          <a:xfrm>
            <a:off x="7493000" y="2489200"/>
            <a:ext cx="1181100" cy="381000"/>
            <a:chOff x="1333500" y="2819400"/>
            <a:chExt cx="1181100" cy="381000"/>
          </a:xfrm>
        </p:grpSpPr>
        <p:sp>
          <p:nvSpPr>
            <p:cNvPr id="32" name="31 Rectángulo"/>
            <p:cNvSpPr/>
            <p:nvPr/>
          </p:nvSpPr>
          <p:spPr>
            <a:xfrm>
              <a:off x="1333500" y="2819400"/>
              <a:ext cx="393700" cy="381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3" name="32 Rectángulo"/>
            <p:cNvSpPr/>
            <p:nvPr/>
          </p:nvSpPr>
          <p:spPr>
            <a:xfrm>
              <a:off x="1727200" y="2819400"/>
              <a:ext cx="393700" cy="381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4" name="33 Rectángulo"/>
            <p:cNvSpPr/>
            <p:nvPr/>
          </p:nvSpPr>
          <p:spPr>
            <a:xfrm>
              <a:off x="2120900" y="2819400"/>
              <a:ext cx="393700" cy="381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22" name="21 Grupo"/>
          <p:cNvGrpSpPr/>
          <p:nvPr/>
        </p:nvGrpSpPr>
        <p:grpSpPr>
          <a:xfrm>
            <a:off x="1397000" y="3263900"/>
            <a:ext cx="393700" cy="1257300"/>
            <a:chOff x="939800" y="3594100"/>
            <a:chExt cx="393700" cy="1257300"/>
          </a:xfrm>
        </p:grpSpPr>
        <p:sp>
          <p:nvSpPr>
            <p:cNvPr id="36" name="35 Rectángulo"/>
            <p:cNvSpPr/>
            <p:nvPr/>
          </p:nvSpPr>
          <p:spPr>
            <a:xfrm>
              <a:off x="939800" y="3594100"/>
              <a:ext cx="393700" cy="381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939800" y="4470400"/>
              <a:ext cx="393700" cy="381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40" name="39 Grupo"/>
          <p:cNvGrpSpPr/>
          <p:nvPr/>
        </p:nvGrpSpPr>
        <p:grpSpPr>
          <a:xfrm>
            <a:off x="4318000" y="3263900"/>
            <a:ext cx="393700" cy="1257300"/>
            <a:chOff x="939800" y="3594100"/>
            <a:chExt cx="393700" cy="1257300"/>
          </a:xfrm>
        </p:grpSpPr>
        <p:sp>
          <p:nvSpPr>
            <p:cNvPr id="41" name="40 Rectángulo"/>
            <p:cNvSpPr/>
            <p:nvPr/>
          </p:nvSpPr>
          <p:spPr>
            <a:xfrm>
              <a:off x="939800" y="3594100"/>
              <a:ext cx="393700" cy="381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2" name="41 Rectángulo"/>
            <p:cNvSpPr/>
            <p:nvPr/>
          </p:nvSpPr>
          <p:spPr>
            <a:xfrm>
              <a:off x="939800" y="4470400"/>
              <a:ext cx="393700" cy="381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43" name="42 Grupo"/>
          <p:cNvGrpSpPr/>
          <p:nvPr/>
        </p:nvGrpSpPr>
        <p:grpSpPr>
          <a:xfrm>
            <a:off x="7073900" y="3181350"/>
            <a:ext cx="393700" cy="1257300"/>
            <a:chOff x="939800" y="3594100"/>
            <a:chExt cx="393700" cy="1257300"/>
          </a:xfrm>
        </p:grpSpPr>
        <p:sp>
          <p:nvSpPr>
            <p:cNvPr id="44" name="43 Rectángulo"/>
            <p:cNvSpPr/>
            <p:nvPr/>
          </p:nvSpPr>
          <p:spPr>
            <a:xfrm>
              <a:off x="939800" y="3594100"/>
              <a:ext cx="393700" cy="381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5" name="44 Rectángulo"/>
            <p:cNvSpPr/>
            <p:nvPr/>
          </p:nvSpPr>
          <p:spPr>
            <a:xfrm>
              <a:off x="939800" y="4470400"/>
              <a:ext cx="393700" cy="381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cxnSp>
        <p:nvCxnSpPr>
          <p:cNvPr id="26" name="25 Conector recto de flecha"/>
          <p:cNvCxnSpPr/>
          <p:nvPr/>
        </p:nvCxnSpPr>
        <p:spPr>
          <a:xfrm flipV="1">
            <a:off x="1524000" y="4161200"/>
            <a:ext cx="0" cy="324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 de flecha"/>
          <p:cNvCxnSpPr/>
          <p:nvPr/>
        </p:nvCxnSpPr>
        <p:spPr>
          <a:xfrm flipV="1">
            <a:off x="1511300" y="3282800"/>
            <a:ext cx="0" cy="324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 de flecha"/>
          <p:cNvCxnSpPr/>
          <p:nvPr/>
        </p:nvCxnSpPr>
        <p:spPr>
          <a:xfrm flipV="1">
            <a:off x="1905000" y="2504000"/>
            <a:ext cx="0" cy="324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 de flecha"/>
          <p:cNvCxnSpPr/>
          <p:nvPr/>
        </p:nvCxnSpPr>
        <p:spPr>
          <a:xfrm flipV="1">
            <a:off x="4432300" y="3291400"/>
            <a:ext cx="0" cy="324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 de flecha"/>
          <p:cNvCxnSpPr/>
          <p:nvPr/>
        </p:nvCxnSpPr>
        <p:spPr>
          <a:xfrm flipV="1">
            <a:off x="4445000" y="4167700"/>
            <a:ext cx="0" cy="324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 de flecha"/>
          <p:cNvCxnSpPr/>
          <p:nvPr/>
        </p:nvCxnSpPr>
        <p:spPr>
          <a:xfrm flipV="1">
            <a:off x="7188200" y="4078800"/>
            <a:ext cx="0" cy="324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 de flecha"/>
          <p:cNvCxnSpPr/>
          <p:nvPr/>
        </p:nvCxnSpPr>
        <p:spPr>
          <a:xfrm flipV="1">
            <a:off x="7200900" y="3215200"/>
            <a:ext cx="0" cy="324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 de flecha"/>
          <p:cNvCxnSpPr/>
          <p:nvPr/>
        </p:nvCxnSpPr>
        <p:spPr>
          <a:xfrm flipV="1">
            <a:off x="1651000" y="4173900"/>
            <a:ext cx="0" cy="32400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 de flecha"/>
          <p:cNvCxnSpPr/>
          <p:nvPr/>
        </p:nvCxnSpPr>
        <p:spPr>
          <a:xfrm flipV="1">
            <a:off x="1651000" y="3284900"/>
            <a:ext cx="0" cy="32400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 de flecha"/>
          <p:cNvCxnSpPr/>
          <p:nvPr/>
        </p:nvCxnSpPr>
        <p:spPr>
          <a:xfrm flipV="1">
            <a:off x="2057400" y="2522900"/>
            <a:ext cx="0" cy="32400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 de flecha"/>
          <p:cNvCxnSpPr/>
          <p:nvPr/>
        </p:nvCxnSpPr>
        <p:spPr>
          <a:xfrm flipV="1">
            <a:off x="4572000" y="4173900"/>
            <a:ext cx="0" cy="32400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 de flecha"/>
          <p:cNvCxnSpPr/>
          <p:nvPr/>
        </p:nvCxnSpPr>
        <p:spPr>
          <a:xfrm flipV="1">
            <a:off x="7327900" y="4097700"/>
            <a:ext cx="0" cy="32400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 de flecha"/>
          <p:cNvCxnSpPr/>
          <p:nvPr/>
        </p:nvCxnSpPr>
        <p:spPr>
          <a:xfrm flipV="1">
            <a:off x="4584700" y="3297600"/>
            <a:ext cx="0" cy="32400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 de flecha"/>
          <p:cNvCxnSpPr/>
          <p:nvPr/>
        </p:nvCxnSpPr>
        <p:spPr>
          <a:xfrm flipV="1">
            <a:off x="4838700" y="2516700"/>
            <a:ext cx="0" cy="324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 de flecha"/>
          <p:cNvCxnSpPr/>
          <p:nvPr/>
        </p:nvCxnSpPr>
        <p:spPr>
          <a:xfrm flipV="1">
            <a:off x="7620000" y="2504000"/>
            <a:ext cx="0" cy="324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65 Conector recto de flecha"/>
          <p:cNvCxnSpPr/>
          <p:nvPr/>
        </p:nvCxnSpPr>
        <p:spPr>
          <a:xfrm flipV="1">
            <a:off x="5232400" y="2504000"/>
            <a:ext cx="0" cy="324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66 Conector recto de flecha"/>
          <p:cNvCxnSpPr/>
          <p:nvPr/>
        </p:nvCxnSpPr>
        <p:spPr>
          <a:xfrm flipV="1">
            <a:off x="8407400" y="2516700"/>
            <a:ext cx="0" cy="324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 de flecha"/>
          <p:cNvCxnSpPr/>
          <p:nvPr/>
        </p:nvCxnSpPr>
        <p:spPr>
          <a:xfrm flipV="1">
            <a:off x="8001000" y="2516700"/>
            <a:ext cx="0" cy="324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 de flecha"/>
          <p:cNvCxnSpPr/>
          <p:nvPr/>
        </p:nvCxnSpPr>
        <p:spPr>
          <a:xfrm flipV="1">
            <a:off x="1181100" y="2463800"/>
            <a:ext cx="0" cy="208280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 de flecha"/>
          <p:cNvCxnSpPr/>
          <p:nvPr/>
        </p:nvCxnSpPr>
        <p:spPr>
          <a:xfrm flipV="1">
            <a:off x="4102100" y="2438400"/>
            <a:ext cx="0" cy="208280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73 Conector recto de flecha"/>
          <p:cNvCxnSpPr/>
          <p:nvPr/>
        </p:nvCxnSpPr>
        <p:spPr>
          <a:xfrm flipV="1">
            <a:off x="6883400" y="2374900"/>
            <a:ext cx="0" cy="208280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69 CuadroTexto"/>
          <p:cNvSpPr txBox="1"/>
          <p:nvPr/>
        </p:nvSpPr>
        <p:spPr>
          <a:xfrm>
            <a:off x="850900" y="2476500"/>
            <a:ext cx="33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0070C0"/>
                </a:solidFill>
              </a:rPr>
              <a:t>E</a:t>
            </a: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76" name="75 CuadroTexto"/>
          <p:cNvSpPr txBox="1"/>
          <p:nvPr/>
        </p:nvSpPr>
        <p:spPr>
          <a:xfrm>
            <a:off x="3784600" y="2476500"/>
            <a:ext cx="33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0070C0"/>
                </a:solidFill>
              </a:rPr>
              <a:t>E</a:t>
            </a: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77" name="76 CuadroTexto"/>
          <p:cNvSpPr txBox="1"/>
          <p:nvPr/>
        </p:nvSpPr>
        <p:spPr>
          <a:xfrm>
            <a:off x="6565900" y="2463800"/>
            <a:ext cx="33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0070C0"/>
                </a:solidFill>
              </a:rPr>
              <a:t>E</a:t>
            </a: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71" name="70 CuadroTexto"/>
          <p:cNvSpPr txBox="1"/>
          <p:nvPr/>
        </p:nvSpPr>
        <p:spPr>
          <a:xfrm>
            <a:off x="1803400" y="2832101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FF0000"/>
                </a:solidFill>
              </a:rPr>
              <a:t>2p</a:t>
            </a:r>
            <a:r>
              <a:rPr lang="es-ES" sz="1400" baseline="-25000" dirty="0" smtClean="0">
                <a:solidFill>
                  <a:srgbClr val="FF0000"/>
                </a:solidFill>
              </a:rPr>
              <a:t>x</a:t>
            </a:r>
            <a:r>
              <a:rPr lang="es-ES" sz="1400" dirty="0" smtClean="0">
                <a:solidFill>
                  <a:srgbClr val="FF0000"/>
                </a:solidFill>
              </a:rPr>
              <a:t>   2p</a:t>
            </a:r>
            <a:r>
              <a:rPr lang="es-ES" sz="1400" baseline="-25000" dirty="0" smtClean="0">
                <a:solidFill>
                  <a:srgbClr val="FF0000"/>
                </a:solidFill>
              </a:rPr>
              <a:t>y</a:t>
            </a:r>
            <a:r>
              <a:rPr lang="es-ES" sz="1400" dirty="0" smtClean="0">
                <a:solidFill>
                  <a:srgbClr val="FF0000"/>
                </a:solidFill>
              </a:rPr>
              <a:t>   2p</a:t>
            </a:r>
            <a:r>
              <a:rPr lang="es-ES" sz="1400" baseline="-25000" dirty="0" smtClean="0">
                <a:solidFill>
                  <a:srgbClr val="FF0000"/>
                </a:solidFill>
              </a:rPr>
              <a:t>z</a:t>
            </a:r>
            <a:endParaRPr lang="es-ES" sz="1400" baseline="-25000" dirty="0">
              <a:solidFill>
                <a:srgbClr val="FF0000"/>
              </a:solidFill>
            </a:endParaRPr>
          </a:p>
        </p:txBody>
      </p:sp>
      <p:sp>
        <p:nvSpPr>
          <p:cNvPr id="79" name="78 CuadroTexto"/>
          <p:cNvSpPr txBox="1"/>
          <p:nvPr/>
        </p:nvSpPr>
        <p:spPr>
          <a:xfrm>
            <a:off x="4711700" y="2832101"/>
            <a:ext cx="1409700" cy="317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FF0000"/>
                </a:solidFill>
              </a:rPr>
              <a:t>2p</a:t>
            </a:r>
            <a:r>
              <a:rPr lang="es-ES" sz="1400" baseline="-25000" dirty="0" smtClean="0">
                <a:solidFill>
                  <a:srgbClr val="FF0000"/>
                </a:solidFill>
              </a:rPr>
              <a:t>x</a:t>
            </a:r>
            <a:r>
              <a:rPr lang="es-ES" sz="1400" dirty="0" smtClean="0">
                <a:solidFill>
                  <a:srgbClr val="FF0000"/>
                </a:solidFill>
              </a:rPr>
              <a:t>   2p</a:t>
            </a:r>
            <a:r>
              <a:rPr lang="es-ES" sz="1400" baseline="-25000" dirty="0" smtClean="0">
                <a:solidFill>
                  <a:srgbClr val="FF0000"/>
                </a:solidFill>
              </a:rPr>
              <a:t>y</a:t>
            </a:r>
            <a:r>
              <a:rPr lang="es-ES" sz="1400" dirty="0" smtClean="0">
                <a:solidFill>
                  <a:srgbClr val="FF0000"/>
                </a:solidFill>
              </a:rPr>
              <a:t>   2p</a:t>
            </a:r>
            <a:r>
              <a:rPr lang="es-ES" sz="1400" baseline="-25000" dirty="0" smtClean="0">
                <a:solidFill>
                  <a:srgbClr val="FF0000"/>
                </a:solidFill>
              </a:rPr>
              <a:t>z</a:t>
            </a:r>
            <a:endParaRPr lang="es-ES" sz="1400" baseline="-25000" dirty="0">
              <a:solidFill>
                <a:srgbClr val="FF0000"/>
              </a:solidFill>
            </a:endParaRPr>
          </a:p>
        </p:txBody>
      </p:sp>
      <p:sp>
        <p:nvSpPr>
          <p:cNvPr id="80" name="79 CuadroTexto"/>
          <p:cNvSpPr txBox="1"/>
          <p:nvPr/>
        </p:nvSpPr>
        <p:spPr>
          <a:xfrm>
            <a:off x="7493000" y="2844801"/>
            <a:ext cx="132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FF0000"/>
                </a:solidFill>
              </a:rPr>
              <a:t>2p</a:t>
            </a:r>
            <a:r>
              <a:rPr lang="es-ES" sz="1400" baseline="-25000" dirty="0" smtClean="0">
                <a:solidFill>
                  <a:srgbClr val="FF0000"/>
                </a:solidFill>
              </a:rPr>
              <a:t>x</a:t>
            </a:r>
            <a:r>
              <a:rPr lang="es-ES" sz="1400" dirty="0" smtClean="0">
                <a:solidFill>
                  <a:srgbClr val="FF0000"/>
                </a:solidFill>
              </a:rPr>
              <a:t>   2p</a:t>
            </a:r>
            <a:r>
              <a:rPr lang="es-ES" sz="1400" baseline="-25000" dirty="0" smtClean="0">
                <a:solidFill>
                  <a:srgbClr val="FF0000"/>
                </a:solidFill>
              </a:rPr>
              <a:t>y</a:t>
            </a:r>
            <a:r>
              <a:rPr lang="es-ES" sz="1400" dirty="0" smtClean="0">
                <a:solidFill>
                  <a:srgbClr val="FF0000"/>
                </a:solidFill>
              </a:rPr>
              <a:t>   2p</a:t>
            </a:r>
            <a:r>
              <a:rPr lang="es-ES" sz="1400" baseline="-25000" dirty="0" smtClean="0">
                <a:solidFill>
                  <a:srgbClr val="FF0000"/>
                </a:solidFill>
              </a:rPr>
              <a:t>z</a:t>
            </a:r>
            <a:endParaRPr lang="es-ES" sz="1400" baseline="-25000" dirty="0">
              <a:solidFill>
                <a:srgbClr val="FF0000"/>
              </a:solidFill>
            </a:endParaRPr>
          </a:p>
        </p:txBody>
      </p:sp>
      <p:sp>
        <p:nvSpPr>
          <p:cNvPr id="81" name="80 CuadroTexto"/>
          <p:cNvSpPr txBox="1"/>
          <p:nvPr/>
        </p:nvSpPr>
        <p:spPr>
          <a:xfrm>
            <a:off x="1384300" y="3594101"/>
            <a:ext cx="40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rgbClr val="FF0000"/>
                </a:solidFill>
              </a:rPr>
              <a:t>2s</a:t>
            </a:r>
            <a:endParaRPr lang="es-ES" sz="1400" baseline="-25000" dirty="0">
              <a:solidFill>
                <a:srgbClr val="FF0000"/>
              </a:solidFill>
            </a:endParaRPr>
          </a:p>
        </p:txBody>
      </p:sp>
      <p:sp>
        <p:nvSpPr>
          <p:cNvPr id="82" name="81 CuadroTexto"/>
          <p:cNvSpPr txBox="1"/>
          <p:nvPr/>
        </p:nvSpPr>
        <p:spPr>
          <a:xfrm>
            <a:off x="4318000" y="3619501"/>
            <a:ext cx="40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rgbClr val="FF0000"/>
                </a:solidFill>
              </a:rPr>
              <a:t>2s</a:t>
            </a:r>
            <a:endParaRPr lang="es-ES" sz="1400" baseline="-25000" dirty="0">
              <a:solidFill>
                <a:srgbClr val="FF0000"/>
              </a:solidFill>
            </a:endParaRPr>
          </a:p>
        </p:txBody>
      </p:sp>
      <p:sp>
        <p:nvSpPr>
          <p:cNvPr id="83" name="82 CuadroTexto"/>
          <p:cNvSpPr txBox="1"/>
          <p:nvPr/>
        </p:nvSpPr>
        <p:spPr>
          <a:xfrm>
            <a:off x="7061200" y="3530601"/>
            <a:ext cx="40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rgbClr val="FF0000"/>
                </a:solidFill>
              </a:rPr>
              <a:t>2s</a:t>
            </a:r>
            <a:endParaRPr lang="es-ES" sz="1400" baseline="-25000" dirty="0">
              <a:solidFill>
                <a:srgbClr val="FF0000"/>
              </a:solidFill>
            </a:endParaRPr>
          </a:p>
        </p:txBody>
      </p:sp>
      <p:sp>
        <p:nvSpPr>
          <p:cNvPr id="84" name="83 CuadroTexto"/>
          <p:cNvSpPr txBox="1"/>
          <p:nvPr/>
        </p:nvSpPr>
        <p:spPr>
          <a:xfrm>
            <a:off x="1384300" y="4470401"/>
            <a:ext cx="40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rgbClr val="FF0000"/>
                </a:solidFill>
              </a:rPr>
              <a:t>1</a:t>
            </a:r>
            <a:r>
              <a:rPr lang="es-ES" sz="1400" dirty="0" smtClean="0">
                <a:solidFill>
                  <a:srgbClr val="FF0000"/>
                </a:solidFill>
              </a:rPr>
              <a:t>s</a:t>
            </a:r>
            <a:endParaRPr lang="es-ES" sz="1400" baseline="-25000" dirty="0">
              <a:solidFill>
                <a:srgbClr val="FF0000"/>
              </a:solidFill>
            </a:endParaRPr>
          </a:p>
        </p:txBody>
      </p:sp>
      <p:sp>
        <p:nvSpPr>
          <p:cNvPr id="85" name="84 CuadroTexto"/>
          <p:cNvSpPr txBox="1"/>
          <p:nvPr/>
        </p:nvSpPr>
        <p:spPr>
          <a:xfrm>
            <a:off x="4318000" y="4470401"/>
            <a:ext cx="40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rgbClr val="FF0000"/>
                </a:solidFill>
              </a:rPr>
              <a:t>1</a:t>
            </a:r>
            <a:r>
              <a:rPr lang="es-ES" sz="1400" dirty="0" smtClean="0">
                <a:solidFill>
                  <a:srgbClr val="FF0000"/>
                </a:solidFill>
              </a:rPr>
              <a:t>s</a:t>
            </a:r>
            <a:endParaRPr lang="es-ES" sz="1400" baseline="-25000" dirty="0">
              <a:solidFill>
                <a:srgbClr val="FF0000"/>
              </a:solidFill>
            </a:endParaRPr>
          </a:p>
        </p:txBody>
      </p:sp>
      <p:sp>
        <p:nvSpPr>
          <p:cNvPr id="86" name="85 CuadroTexto"/>
          <p:cNvSpPr txBox="1"/>
          <p:nvPr/>
        </p:nvSpPr>
        <p:spPr>
          <a:xfrm>
            <a:off x="7073900" y="4394201"/>
            <a:ext cx="40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rgbClr val="FF0000"/>
                </a:solidFill>
              </a:rPr>
              <a:t>1</a:t>
            </a:r>
            <a:r>
              <a:rPr lang="es-ES" sz="1400" dirty="0" smtClean="0">
                <a:solidFill>
                  <a:srgbClr val="FF0000"/>
                </a:solidFill>
              </a:rPr>
              <a:t>s</a:t>
            </a:r>
            <a:endParaRPr lang="es-ES" sz="1400" baseline="-25000" dirty="0">
              <a:solidFill>
                <a:srgbClr val="FF0000"/>
              </a:solidFill>
            </a:endParaRPr>
          </a:p>
        </p:txBody>
      </p:sp>
      <p:sp>
        <p:nvSpPr>
          <p:cNvPr id="72" name="71 CuadroTexto"/>
          <p:cNvSpPr txBox="1"/>
          <p:nvPr/>
        </p:nvSpPr>
        <p:spPr>
          <a:xfrm>
            <a:off x="406400" y="2413000"/>
            <a:ext cx="43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00B050"/>
                </a:solidFill>
              </a:rPr>
              <a:t>a)</a:t>
            </a:r>
            <a:endParaRPr lang="es-ES" dirty="0">
              <a:solidFill>
                <a:srgbClr val="00B050"/>
              </a:solidFill>
            </a:endParaRPr>
          </a:p>
        </p:txBody>
      </p:sp>
      <p:sp>
        <p:nvSpPr>
          <p:cNvPr id="88" name="87 CuadroTexto"/>
          <p:cNvSpPr txBox="1"/>
          <p:nvPr/>
        </p:nvSpPr>
        <p:spPr>
          <a:xfrm>
            <a:off x="6146800" y="2400300"/>
            <a:ext cx="43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B050"/>
                </a:solidFill>
              </a:rPr>
              <a:t>c</a:t>
            </a:r>
            <a:r>
              <a:rPr lang="es-ES" dirty="0" smtClean="0">
                <a:solidFill>
                  <a:srgbClr val="00B050"/>
                </a:solidFill>
              </a:rPr>
              <a:t>)</a:t>
            </a:r>
            <a:endParaRPr lang="es-ES" dirty="0">
              <a:solidFill>
                <a:srgbClr val="00B050"/>
              </a:solidFill>
            </a:endParaRPr>
          </a:p>
        </p:txBody>
      </p:sp>
      <p:sp>
        <p:nvSpPr>
          <p:cNvPr id="89" name="88 CuadroTexto"/>
          <p:cNvSpPr txBox="1"/>
          <p:nvPr/>
        </p:nvSpPr>
        <p:spPr>
          <a:xfrm>
            <a:off x="3390900" y="2413000"/>
            <a:ext cx="43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B050"/>
                </a:solidFill>
              </a:rPr>
              <a:t>b</a:t>
            </a:r>
            <a:r>
              <a:rPr lang="es-ES" dirty="0" smtClean="0">
                <a:solidFill>
                  <a:srgbClr val="00B050"/>
                </a:solidFill>
              </a:rPr>
              <a:t>)</a:t>
            </a:r>
            <a:endParaRPr lang="es-ES" dirty="0">
              <a:solidFill>
                <a:srgbClr val="00B050"/>
              </a:solidFill>
            </a:endParaRPr>
          </a:p>
        </p:txBody>
      </p:sp>
      <p:sp>
        <p:nvSpPr>
          <p:cNvPr id="75" name="74 CuadroTexto"/>
          <p:cNvSpPr txBox="1"/>
          <p:nvPr/>
        </p:nvSpPr>
        <p:spPr>
          <a:xfrm>
            <a:off x="317500" y="4876800"/>
            <a:ext cx="8470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solución 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a)</a:t>
            </a:r>
            <a:r>
              <a:rPr lang="es-ES" dirty="0" smtClean="0">
                <a:sym typeface="Wingdings"/>
              </a:rPr>
              <a:t> es inestable (regla de Hund).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b)</a:t>
            </a:r>
            <a:r>
              <a:rPr lang="es-ES" dirty="0" smtClean="0">
                <a:sym typeface="Wingdings"/>
              </a:rPr>
              <a:t> corresponde al carbono divalente. Compuestos reactivos y efímeros (CO).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c)</a:t>
            </a:r>
            <a:r>
              <a:rPr lang="es-ES" dirty="0" smtClean="0">
                <a:sym typeface="Wingdings"/>
              </a:rPr>
              <a:t> es la más estable. El aporte de energía para promocionar un electrón 2s al 2p es compensado por la formación de los cuatro enlaces covalentes.</a:t>
            </a:r>
            <a:endParaRPr lang="es-ES" dirty="0"/>
          </a:p>
        </p:txBody>
      </p:sp>
      <p:sp>
        <p:nvSpPr>
          <p:cNvPr id="69" name="68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Enlaces del carbono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8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7" name="86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5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93700" y="8255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1.1. </a:t>
            </a:r>
            <a:r>
              <a:rPr lang="es-ES" b="1" dirty="0" smtClean="0">
                <a:solidFill>
                  <a:srgbClr val="00B050"/>
                </a:solidFill>
              </a:rPr>
              <a:t>El átomo de carbono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81000" y="1257300"/>
            <a:ext cx="414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Tipos de enlaces carbono-carbono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19100" y="1752600"/>
            <a:ext cx="781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	Sencillos: </a:t>
            </a:r>
            <a:r>
              <a:rPr lang="es-ES" dirty="0" smtClean="0">
                <a:sym typeface="Wingdings"/>
              </a:rPr>
              <a:t>se forman por la compartición de un par de electrones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9" y="4390698"/>
            <a:ext cx="1776412" cy="1781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073400" y="2705100"/>
            <a:ext cx="5524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Se minimiza la repulsión colocándose los enlaces lo más lejos unos de otros. Se forma un tetraedro  regular y forman entre sí un ángulo de 109,5 º.</a:t>
            </a:r>
            <a:endParaRPr lang="es-E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2" t="5127" r="11629" b="18974"/>
          <a:stretch/>
        </p:blipFill>
        <p:spPr bwMode="auto">
          <a:xfrm>
            <a:off x="647701" y="2227916"/>
            <a:ext cx="2240422" cy="2153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77 CuadroTexto"/>
          <p:cNvSpPr txBox="1"/>
          <p:nvPr/>
        </p:nvSpPr>
        <p:spPr>
          <a:xfrm>
            <a:off x="406400" y="4584700"/>
            <a:ext cx="5994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El carbono puede unirse a otros carbonos y formar, así, cadenas largas en zigzag con numerosos átomos, cada uno de los cuales puede girar libremente alrededor del eje de enlace. El propano (C</a:t>
            </a:r>
            <a:r>
              <a:rPr lang="es-ES" baseline="-25000" dirty="0" smtClean="0">
                <a:sym typeface="Wingdings"/>
              </a:rPr>
              <a:t>3</a:t>
            </a:r>
            <a:r>
              <a:rPr lang="es-ES" dirty="0" smtClean="0">
                <a:sym typeface="Wingdings"/>
              </a:rPr>
              <a:t>H</a:t>
            </a:r>
            <a:r>
              <a:rPr lang="es-ES" baseline="-25000" dirty="0" smtClean="0">
                <a:sym typeface="Wingdings"/>
              </a:rPr>
              <a:t>8</a:t>
            </a:r>
            <a:r>
              <a:rPr lang="es-ES" dirty="0" smtClean="0">
                <a:sym typeface="Wingdings"/>
              </a:rPr>
              <a:t>) es un ejemplo.  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Enlaces del carbono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5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99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93700" y="8636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1.1. </a:t>
            </a:r>
            <a:r>
              <a:rPr lang="es-ES" b="1" dirty="0" smtClean="0">
                <a:solidFill>
                  <a:srgbClr val="00B050"/>
                </a:solidFill>
              </a:rPr>
              <a:t>El átomo de carbono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06400" y="1333500"/>
            <a:ext cx="450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Tipos de enlaces carbono-carbono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57200" y="1790700"/>
            <a:ext cx="736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	Dobles</a:t>
            </a: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: </a:t>
            </a:r>
            <a:r>
              <a:rPr lang="es-ES" dirty="0" smtClean="0">
                <a:sym typeface="Wingdings"/>
              </a:rPr>
              <a:t>se forman por la compartición de dos pares de electrones</a:t>
            </a:r>
            <a:endParaRPr lang="es-ES" dirty="0"/>
          </a:p>
        </p:txBody>
      </p:sp>
      <p:grpSp>
        <p:nvGrpSpPr>
          <p:cNvPr id="13" name="12 Grupo"/>
          <p:cNvGrpSpPr/>
          <p:nvPr/>
        </p:nvGrpSpPr>
        <p:grpSpPr>
          <a:xfrm>
            <a:off x="3060700" y="4219574"/>
            <a:ext cx="3263900" cy="1889125"/>
            <a:chOff x="2413000" y="2581274"/>
            <a:chExt cx="3263900" cy="1889125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096" y="2581274"/>
              <a:ext cx="2798704" cy="1889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6 Arco"/>
            <p:cNvSpPr/>
            <p:nvPr/>
          </p:nvSpPr>
          <p:spPr>
            <a:xfrm rot="13636153">
              <a:off x="3098800" y="3098800"/>
              <a:ext cx="876300" cy="762000"/>
            </a:xfrm>
            <a:prstGeom prst="arc">
              <a:avLst>
                <a:gd name="adj1" fmla="val 15964430"/>
                <a:gd name="adj2" fmla="val 0"/>
              </a:avLst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5" name="14 Arco"/>
            <p:cNvSpPr/>
            <p:nvPr/>
          </p:nvSpPr>
          <p:spPr>
            <a:xfrm rot="7266141">
              <a:off x="3115630" y="2997629"/>
              <a:ext cx="964293" cy="762000"/>
            </a:xfrm>
            <a:prstGeom prst="arc">
              <a:avLst>
                <a:gd name="adj1" fmla="val 15487616"/>
                <a:gd name="adj2" fmla="val 0"/>
              </a:avLst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2413000" y="3352800"/>
              <a:ext cx="7747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1200" dirty="0" smtClean="0"/>
                <a:t>120º</a:t>
              </a:r>
              <a:endParaRPr lang="es-ES" sz="1200" dirty="0"/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3175000" y="3771900"/>
              <a:ext cx="7747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1200" dirty="0" smtClean="0"/>
                <a:t>120º</a:t>
              </a:r>
              <a:endParaRPr lang="es-ES" sz="1200" dirty="0"/>
            </a:p>
          </p:txBody>
        </p:sp>
        <p:cxnSp>
          <p:nvCxnSpPr>
            <p:cNvPr id="11" name="10 Conector recto"/>
            <p:cNvCxnSpPr/>
            <p:nvPr/>
          </p:nvCxnSpPr>
          <p:spPr>
            <a:xfrm>
              <a:off x="2413000" y="3364300"/>
              <a:ext cx="3263900" cy="25520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16 CuadroTexto"/>
          <p:cNvSpPr txBox="1"/>
          <p:nvPr/>
        </p:nvSpPr>
        <p:spPr>
          <a:xfrm>
            <a:off x="431800" y="2438400"/>
            <a:ext cx="828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En este caso, el enlace se localiza en un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plano</a:t>
            </a:r>
            <a:r>
              <a:rPr lang="es-ES" dirty="0" smtClean="0">
                <a:sym typeface="Wingdings"/>
              </a:rPr>
              <a:t> y forma ángulos de 120º.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enlaces quedan dirigidos a los vértices de un triángulo equilátero.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En este doble enlace (C=C) no hay libre rotación. El eteno (CH</a:t>
            </a:r>
            <a:r>
              <a:rPr lang="es-ES" baseline="-25000" dirty="0" smtClean="0">
                <a:sym typeface="Wingdings"/>
              </a:rPr>
              <a:t>2</a:t>
            </a:r>
            <a:r>
              <a:rPr lang="es-ES" dirty="0" smtClean="0">
                <a:sym typeface="Wingdings"/>
              </a:rPr>
              <a:t>=CH</a:t>
            </a:r>
            <a:r>
              <a:rPr lang="es-ES" baseline="-25000" dirty="0" smtClean="0">
                <a:sym typeface="Wingdings"/>
              </a:rPr>
              <a:t>2</a:t>
            </a:r>
            <a:r>
              <a:rPr lang="es-ES" dirty="0" smtClean="0">
                <a:sym typeface="Wingdings"/>
              </a:rPr>
              <a:t>) es un ejemplo: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Enlaces del carbono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0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38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93700" y="8382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1.1. </a:t>
            </a:r>
            <a:r>
              <a:rPr lang="es-ES" b="1" dirty="0" smtClean="0">
                <a:solidFill>
                  <a:srgbClr val="00B050"/>
                </a:solidFill>
              </a:rPr>
              <a:t>El átomo de carbono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06400" y="1320800"/>
            <a:ext cx="447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Tipos de enlaces carbono-carbono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69900" y="1828800"/>
            <a:ext cx="749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	Triples: </a:t>
            </a:r>
            <a:r>
              <a:rPr lang="es-ES" dirty="0" smtClean="0">
                <a:sym typeface="Wingdings"/>
              </a:rPr>
              <a:t>se forman por la compartición de tres pares de electrones</a:t>
            </a:r>
            <a:endParaRPr lang="es-E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82600" y="2311400"/>
            <a:ext cx="8216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En este caso, el enlace es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lineal</a:t>
            </a:r>
            <a:r>
              <a:rPr lang="es-ES" dirty="0" smtClean="0">
                <a:sym typeface="Wingdings"/>
              </a:rPr>
              <a:t> y los átomos forman ángulos de 180º.</a:t>
            </a:r>
          </a:p>
          <a:p>
            <a:pPr algn="just"/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En este triple enlace (C</a:t>
            </a:r>
            <a:r>
              <a:rPr lang="es-ES" dirty="0" smtClean="0">
                <a:sym typeface="Symbol"/>
              </a:rPr>
              <a:t></a:t>
            </a:r>
            <a:r>
              <a:rPr lang="es-ES" dirty="0" smtClean="0">
                <a:sym typeface="Wingdings"/>
              </a:rPr>
              <a:t>C) no hay libre rotación. El etino (CH</a:t>
            </a:r>
            <a:r>
              <a:rPr lang="es-ES" dirty="0" smtClean="0">
                <a:sym typeface="Symbol"/>
              </a:rPr>
              <a:t></a:t>
            </a:r>
            <a:r>
              <a:rPr lang="es-ES" dirty="0" smtClean="0">
                <a:sym typeface="Wingdings"/>
              </a:rPr>
              <a:t>CH) es un ejemplo: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3" y="3571874"/>
            <a:ext cx="3539389" cy="265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Enlaces del carbono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67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19100" y="8001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1.1. </a:t>
            </a:r>
            <a:r>
              <a:rPr lang="es-ES" b="1" dirty="0" smtClean="0">
                <a:solidFill>
                  <a:srgbClr val="00B050"/>
                </a:solidFill>
              </a:rPr>
              <a:t>El átomo de carbono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44500" y="1282700"/>
            <a:ext cx="391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Tipos de compuestos de carbono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57200" y="1739900"/>
            <a:ext cx="8178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que solo poseen enlaces sencillos son denominados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compuestos saturados</a:t>
            </a:r>
            <a:r>
              <a:rPr lang="es-ES" dirty="0" smtClean="0">
                <a:sym typeface="Wingdings"/>
              </a:rPr>
              <a:t>, y los que presentan algún enlace doble o triple,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compuestos insaturados</a:t>
            </a:r>
            <a:r>
              <a:rPr lang="es-ES" dirty="0" smtClean="0">
                <a:sym typeface="Wingdings"/>
              </a:rPr>
              <a:t> o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no saturados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Las cadenas pueden ser 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abiertas</a:t>
            </a:r>
            <a:r>
              <a:rPr lang="es-ES" dirty="0" smtClean="0">
                <a:sym typeface="Wingdings"/>
              </a:rPr>
              <a:t> (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compuestos acíclicos</a:t>
            </a:r>
            <a:r>
              <a:rPr lang="es-ES" dirty="0" smtClean="0">
                <a:sym typeface="Wingdings"/>
              </a:rPr>
              <a:t>) o 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cerradas</a:t>
            </a:r>
            <a:r>
              <a:rPr lang="es-ES" dirty="0" smtClean="0">
                <a:sym typeface="Wingdings"/>
              </a:rPr>
              <a:t> (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compuestos cíclicos</a:t>
            </a:r>
            <a:r>
              <a:rPr lang="es-ES" dirty="0" smtClean="0">
                <a:sym typeface="Wingdings"/>
              </a:rPr>
              <a:t>).</a:t>
            </a: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Todos pueden tener ramificaciones.</a:t>
            </a:r>
            <a:endParaRPr lang="es-ES" dirty="0"/>
          </a:p>
        </p:txBody>
      </p:sp>
      <p:grpSp>
        <p:nvGrpSpPr>
          <p:cNvPr id="7" name="6 Grupo"/>
          <p:cNvGrpSpPr/>
          <p:nvPr/>
        </p:nvGrpSpPr>
        <p:grpSpPr>
          <a:xfrm>
            <a:off x="1153794" y="4354830"/>
            <a:ext cx="2592705" cy="1830070"/>
            <a:chOff x="1280794" y="4062730"/>
            <a:chExt cx="2592705" cy="1830070"/>
          </a:xfrm>
        </p:grpSpPr>
        <p:pic>
          <p:nvPicPr>
            <p:cNvPr id="11" name="10 Imagen" descr="http://ricardi.webcindario.com/img/butano.jpg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47" b="21326"/>
            <a:stretch/>
          </p:blipFill>
          <p:spPr bwMode="auto">
            <a:xfrm>
              <a:off x="1280794" y="4062730"/>
              <a:ext cx="2592705" cy="15506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5" name="Text Box 183"/>
            <p:cNvSpPr txBox="1">
              <a:spLocks noChangeArrowheads="1"/>
            </p:cNvSpPr>
            <p:nvPr/>
          </p:nvSpPr>
          <p:spPr bwMode="auto">
            <a:xfrm>
              <a:off x="2212974" y="5633403"/>
              <a:ext cx="898525" cy="259397"/>
            </a:xfrm>
            <a:prstGeom prst="rect">
              <a:avLst/>
            </a:prstGeom>
            <a:solidFill>
              <a:schemeClr val="bg1">
                <a:lumMod val="100000"/>
                <a:lumOff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s-ES" sz="1400" i="1" dirty="0" smtClean="0">
                  <a:effectLst/>
                  <a:ea typeface="Times New Roman"/>
                  <a:cs typeface="Times New Roman"/>
                </a:rPr>
                <a:t>butano </a:t>
              </a:r>
              <a:endParaRPr lang="es-ES" sz="1400" dirty="0">
                <a:effectLst/>
                <a:ea typeface="Times New Roman"/>
                <a:cs typeface="Times New Roman"/>
              </a:endParaRPr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3951922" y="4368800"/>
            <a:ext cx="1813878" cy="1816100"/>
            <a:chOff x="4078922" y="4076700"/>
            <a:chExt cx="1813878" cy="1816100"/>
          </a:xfrm>
        </p:grpSpPr>
        <p:pic>
          <p:nvPicPr>
            <p:cNvPr id="12" name="11 Imagen" descr="Modelo molecular del ciclopentano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8922" y="4076700"/>
              <a:ext cx="1813878" cy="1549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Text Box 183"/>
            <p:cNvSpPr txBox="1">
              <a:spLocks noChangeArrowheads="1"/>
            </p:cNvSpPr>
            <p:nvPr/>
          </p:nvSpPr>
          <p:spPr bwMode="auto">
            <a:xfrm>
              <a:off x="4537074" y="5620703"/>
              <a:ext cx="1050926" cy="272097"/>
            </a:xfrm>
            <a:prstGeom prst="rect">
              <a:avLst/>
            </a:prstGeom>
            <a:solidFill>
              <a:schemeClr val="bg1">
                <a:lumMod val="100000"/>
                <a:lumOff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s-ES" sz="1400" i="1" dirty="0" smtClean="0">
                  <a:effectLst/>
                  <a:ea typeface="Times New Roman"/>
                  <a:cs typeface="Times New Roman"/>
                </a:rPr>
                <a:t>ciclopentano </a:t>
              </a:r>
              <a:endParaRPr lang="es-ES" sz="1400" dirty="0">
                <a:effectLst/>
                <a:ea typeface="Times New Roman"/>
                <a:cs typeface="Times New Roman"/>
              </a:endParaRPr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5969001" y="4386897"/>
            <a:ext cx="1866899" cy="1785303"/>
            <a:chOff x="6096001" y="4094797"/>
            <a:chExt cx="1866899" cy="1785303"/>
          </a:xfrm>
        </p:grpSpPr>
        <p:pic>
          <p:nvPicPr>
            <p:cNvPr id="13" name="12 Imagen" descr="Edulcorante sintético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1" y="4094797"/>
              <a:ext cx="1866899" cy="14932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Text Box 183"/>
            <p:cNvSpPr txBox="1">
              <a:spLocks noChangeArrowheads="1"/>
            </p:cNvSpPr>
            <p:nvPr/>
          </p:nvSpPr>
          <p:spPr bwMode="auto">
            <a:xfrm>
              <a:off x="6518274" y="5620703"/>
              <a:ext cx="898525" cy="259397"/>
            </a:xfrm>
            <a:prstGeom prst="rect">
              <a:avLst/>
            </a:prstGeom>
            <a:solidFill>
              <a:schemeClr val="bg1">
                <a:lumMod val="100000"/>
                <a:lumOff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s-ES" sz="1400" i="1" dirty="0" smtClean="0">
                  <a:effectLst/>
                  <a:ea typeface="Times New Roman"/>
                  <a:cs typeface="Times New Roman"/>
                </a:rPr>
                <a:t>sacarina </a:t>
              </a:r>
              <a:endParaRPr lang="es-ES" sz="1400" dirty="0">
                <a:effectLst/>
                <a:ea typeface="Times New Roman"/>
                <a:cs typeface="Times New Roman"/>
              </a:endParaRPr>
            </a:p>
          </p:txBody>
        </p:sp>
      </p:grpSp>
      <p:sp>
        <p:nvSpPr>
          <p:cNvPr id="17" name="16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Enlaces del carbono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0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63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5600" y="838200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1.2. </a:t>
            </a:r>
            <a:r>
              <a:rPr lang="es-ES" b="1" dirty="0" smtClean="0">
                <a:solidFill>
                  <a:srgbClr val="00B050"/>
                </a:solidFill>
              </a:rPr>
              <a:t>Representación de las moléculas orgánicas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19100" y="1346200"/>
            <a:ext cx="8255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Fórmula empírica</a:t>
            </a:r>
            <a:r>
              <a:rPr lang="es-ES" dirty="0" smtClean="0">
                <a:sym typeface="Wingdings"/>
              </a:rPr>
              <a:t>: </a:t>
            </a:r>
            <a:r>
              <a:rPr lang="es-ES_tradnl" dirty="0"/>
              <a:t>Indica la relación más sencilla entre los átomos de los elementos que forman la molécula. Por ejemplo: (CH</a:t>
            </a:r>
            <a:r>
              <a:rPr lang="es-ES_tradnl" baseline="-25000" dirty="0"/>
              <a:t>3</a:t>
            </a:r>
            <a:r>
              <a:rPr lang="es-ES_tradnl" dirty="0"/>
              <a:t>)</a:t>
            </a:r>
            <a:r>
              <a:rPr lang="es-ES_tradnl" baseline="-25000" dirty="0"/>
              <a:t>n</a:t>
            </a:r>
            <a:r>
              <a:rPr lang="es-ES_tradnl" dirty="0"/>
              <a:t>, donde </a:t>
            </a:r>
            <a:r>
              <a:rPr lang="es-ES_tradnl" i="1" dirty="0"/>
              <a:t>n</a:t>
            </a:r>
            <a:r>
              <a:rPr lang="es-ES_tradnl" dirty="0"/>
              <a:t> es un número natural</a:t>
            </a:r>
            <a:r>
              <a:rPr lang="es-ES_tradnl" dirty="0" smtClean="0"/>
              <a:t>.</a:t>
            </a:r>
          </a:p>
          <a:p>
            <a:pPr marL="355600" indent="-355600" algn="just">
              <a:buFont typeface="Wingdings"/>
              <a:buChar char="F"/>
            </a:pPr>
            <a:endParaRPr lang="es-ES_tradnl" dirty="0"/>
          </a:p>
          <a:p>
            <a:pPr marL="355600" indent="-355600" algn="just">
              <a:buFont typeface="Wingdings"/>
              <a:buChar char="F"/>
            </a:pPr>
            <a:r>
              <a:rPr lang="es-ES_tradnl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Fórmula molecular</a:t>
            </a:r>
            <a:r>
              <a:rPr lang="es-ES_tradnl" dirty="0" smtClean="0"/>
              <a:t>: </a:t>
            </a:r>
            <a:r>
              <a:rPr lang="es-ES_tradnl" dirty="0"/>
              <a:t>Indica la relación exacta entre el número de átomos de cada elemento que forma esa molécula. Por ejemplo: (CH</a:t>
            </a:r>
            <a:r>
              <a:rPr lang="es-ES_tradnl" baseline="-25000" dirty="0"/>
              <a:t>3</a:t>
            </a:r>
            <a:r>
              <a:rPr lang="es-ES_tradnl" dirty="0"/>
              <a:t>)</a:t>
            </a:r>
            <a:r>
              <a:rPr lang="es-ES_tradnl" baseline="-25000" dirty="0"/>
              <a:t>2</a:t>
            </a:r>
            <a:r>
              <a:rPr lang="es-ES_tradnl" dirty="0"/>
              <a:t> </a:t>
            </a:r>
            <a:r>
              <a:rPr lang="es-ES_tradnl" dirty="0">
                <a:sym typeface="Wingdings 3"/>
              </a:rPr>
              <a:t></a:t>
            </a:r>
            <a:r>
              <a:rPr lang="es-ES_tradnl" dirty="0" smtClean="0"/>
              <a:t> </a:t>
            </a:r>
            <a:r>
              <a:rPr lang="es-ES_tradnl" dirty="0"/>
              <a:t>C</a:t>
            </a:r>
            <a:r>
              <a:rPr lang="es-ES_tradnl" baseline="-25000" dirty="0"/>
              <a:t>2</a:t>
            </a:r>
            <a:r>
              <a:rPr lang="es-ES_tradnl" dirty="0"/>
              <a:t>H</a:t>
            </a:r>
            <a:r>
              <a:rPr lang="es-ES_tradnl" baseline="-25000" dirty="0"/>
              <a:t>6</a:t>
            </a:r>
            <a:r>
              <a:rPr lang="es-ES_tradnl" dirty="0" smtClean="0"/>
              <a:t>.</a:t>
            </a:r>
            <a:endParaRPr lang="es-ES" dirty="0"/>
          </a:p>
        </p:txBody>
      </p:sp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971152"/>
              </p:ext>
            </p:extLst>
          </p:nvPr>
        </p:nvGraphicFramePr>
        <p:xfrm>
          <a:off x="990600" y="3340100"/>
          <a:ext cx="7518399" cy="30099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74900"/>
                <a:gridCol w="2832100"/>
                <a:gridCol w="2311399"/>
              </a:tblGrid>
              <a:tr h="38756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Fórmulas</a:t>
                      </a:r>
                      <a:r>
                        <a:rPr lang="es-ES" sz="1600" baseline="0" dirty="0" smtClean="0"/>
                        <a:t> Moleculares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Molécula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Nombre</a:t>
                      </a:r>
                      <a:endParaRPr lang="es-ES" sz="1600" dirty="0"/>
                    </a:p>
                  </a:txBody>
                  <a:tcPr/>
                </a:tc>
              </a:tr>
              <a:tr h="997527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Geométricas</a:t>
                      </a:r>
                      <a:endParaRPr lang="es-E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metano</a:t>
                      </a:r>
                      <a:endParaRPr lang="es-ES" sz="1600" i="1" dirty="0"/>
                    </a:p>
                  </a:txBody>
                  <a:tcPr anchor="ctr" anchorCtr="1"/>
                </a:tc>
              </a:tr>
              <a:tr h="852361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Desarrolladas</a:t>
                      </a:r>
                      <a:endParaRPr lang="es-E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metano</a:t>
                      </a:r>
                      <a:endParaRPr lang="es-ES" sz="1600" i="1" dirty="0"/>
                    </a:p>
                  </a:txBody>
                  <a:tcPr anchor="ctr" anchorCtr="1"/>
                </a:tc>
              </a:tr>
              <a:tr h="772452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Semidesarrolladas</a:t>
                      </a:r>
                      <a:endParaRPr lang="es-E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_tradnl" sz="1600" kern="1200" dirty="0" smtClean="0">
                          <a:effectLst/>
                        </a:rPr>
                        <a:t>CH</a:t>
                      </a:r>
                      <a:r>
                        <a:rPr lang="es-ES_tradnl" sz="1600" kern="1200" baseline="-25000" dirty="0" smtClean="0">
                          <a:effectLst/>
                        </a:rPr>
                        <a:t>3</a:t>
                      </a:r>
                      <a:r>
                        <a:rPr lang="es-ES_tradnl" sz="1600" kern="1200" dirty="0" smtClean="0">
                          <a:effectLst/>
                        </a:rPr>
                        <a:t>–CHBr–CH</a:t>
                      </a:r>
                      <a:r>
                        <a:rPr lang="es-ES_tradnl" sz="1600" kern="1200" baseline="-25000" dirty="0" smtClean="0">
                          <a:effectLst/>
                        </a:rPr>
                        <a:t>2</a:t>
                      </a:r>
                      <a:r>
                        <a:rPr lang="es-ES_tradnl" sz="1600" kern="1200" dirty="0" smtClean="0">
                          <a:effectLst/>
                        </a:rPr>
                        <a:t>Br </a:t>
                      </a:r>
                    </a:p>
                    <a:p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600" kern="1200" dirty="0" smtClean="0">
                          <a:effectLst/>
                        </a:rPr>
                        <a:t>1,2-dibromopropano</a:t>
                      </a:r>
                    </a:p>
                    <a:p>
                      <a:pPr algn="ctr"/>
                      <a:r>
                        <a:rPr lang="es-ES_tradnl" sz="1600" kern="1200" dirty="0" smtClean="0">
                          <a:effectLst/>
                        </a:rPr>
                        <a:t>pent-2-eno</a:t>
                      </a:r>
                      <a:endParaRPr lang="es-ES" sz="1600" dirty="0"/>
                    </a:p>
                  </a:txBody>
                  <a:tcPr anchor="ctr" anchorCtr="1"/>
                </a:tc>
              </a:tr>
            </a:tbl>
          </a:graphicData>
        </a:graphic>
      </p:graphicFrame>
      <p:grpSp>
        <p:nvGrpSpPr>
          <p:cNvPr id="20" name="Group 212"/>
          <p:cNvGrpSpPr>
            <a:grpSpLocks/>
          </p:cNvGrpSpPr>
          <p:nvPr/>
        </p:nvGrpSpPr>
        <p:grpSpPr bwMode="auto">
          <a:xfrm>
            <a:off x="4509518" y="3804422"/>
            <a:ext cx="900290" cy="945381"/>
            <a:chOff x="5749" y="8232"/>
            <a:chExt cx="804" cy="899"/>
          </a:xfrm>
        </p:grpSpPr>
        <p:sp>
          <p:nvSpPr>
            <p:cNvPr id="21" name="Text Box 202"/>
            <p:cNvSpPr txBox="1">
              <a:spLocks noChangeArrowheads="1"/>
            </p:cNvSpPr>
            <p:nvPr/>
          </p:nvSpPr>
          <p:spPr bwMode="auto">
            <a:xfrm>
              <a:off x="6059" y="8552"/>
              <a:ext cx="179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ctr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/>
                  <a:ea typeface="Times New Roman"/>
                  <a:cs typeface="Times New Roman"/>
                </a:rPr>
                <a:t>C</a:t>
              </a:r>
            </a:p>
          </p:txBody>
        </p:sp>
        <p:sp>
          <p:nvSpPr>
            <p:cNvPr id="22" name="Text Box 203"/>
            <p:cNvSpPr txBox="1">
              <a:spLocks noChangeArrowheads="1"/>
            </p:cNvSpPr>
            <p:nvPr/>
          </p:nvSpPr>
          <p:spPr bwMode="auto">
            <a:xfrm>
              <a:off x="6054" y="8232"/>
              <a:ext cx="179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ctr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/>
                  <a:ea typeface="Times New Roman"/>
                  <a:cs typeface="Times New Roman"/>
                </a:rPr>
                <a:t>H</a:t>
              </a:r>
            </a:p>
          </p:txBody>
        </p:sp>
        <p:sp>
          <p:nvSpPr>
            <p:cNvPr id="23" name="Text Box 204"/>
            <p:cNvSpPr txBox="1">
              <a:spLocks noChangeArrowheads="1"/>
            </p:cNvSpPr>
            <p:nvPr/>
          </p:nvSpPr>
          <p:spPr bwMode="auto">
            <a:xfrm>
              <a:off x="5749" y="8632"/>
              <a:ext cx="179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ctr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/>
                  <a:ea typeface="Times New Roman"/>
                  <a:cs typeface="Times New Roman"/>
                </a:rPr>
                <a:t>H</a:t>
              </a:r>
            </a:p>
          </p:txBody>
        </p:sp>
        <p:sp>
          <p:nvSpPr>
            <p:cNvPr id="24" name="Text Box 205"/>
            <p:cNvSpPr txBox="1">
              <a:spLocks noChangeArrowheads="1"/>
            </p:cNvSpPr>
            <p:nvPr/>
          </p:nvSpPr>
          <p:spPr bwMode="auto">
            <a:xfrm>
              <a:off x="6374" y="8732"/>
              <a:ext cx="179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ctr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/>
                  <a:ea typeface="Times New Roman"/>
                  <a:cs typeface="Times New Roman"/>
                </a:rPr>
                <a:t>H</a:t>
              </a:r>
            </a:p>
          </p:txBody>
        </p:sp>
        <p:sp>
          <p:nvSpPr>
            <p:cNvPr id="25" name="Text Box 206"/>
            <p:cNvSpPr txBox="1">
              <a:spLocks noChangeArrowheads="1"/>
            </p:cNvSpPr>
            <p:nvPr/>
          </p:nvSpPr>
          <p:spPr bwMode="auto">
            <a:xfrm>
              <a:off x="5855" y="8868"/>
              <a:ext cx="179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ctr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/>
                  <a:ea typeface="Times New Roman"/>
                  <a:cs typeface="Times New Roman"/>
                </a:rPr>
                <a:t>H</a:t>
              </a:r>
            </a:p>
          </p:txBody>
        </p:sp>
        <p:cxnSp>
          <p:nvCxnSpPr>
            <p:cNvPr id="26" name="AutoShape 207"/>
            <p:cNvCxnSpPr>
              <a:cxnSpLocks noChangeShapeType="1"/>
            </p:cNvCxnSpPr>
            <p:nvPr/>
          </p:nvCxnSpPr>
          <p:spPr bwMode="auto">
            <a:xfrm>
              <a:off x="6101" y="8453"/>
              <a:ext cx="0" cy="132"/>
            </a:xfrm>
            <a:prstGeom prst="straightConnector1">
              <a:avLst/>
            </a:prstGeom>
            <a:noFill/>
            <a:ln w="12700">
              <a:solidFill>
                <a:sysClr val="windowText" lastClr="000000">
                  <a:lumMod val="100000"/>
                  <a:lumOff val="0"/>
                </a:sys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lt1">
                        <a:lumMod val="50000"/>
                        <a:lumOff val="0"/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AutoShape 209"/>
            <p:cNvCxnSpPr>
              <a:cxnSpLocks noChangeShapeType="1"/>
            </p:cNvCxnSpPr>
            <p:nvPr/>
          </p:nvCxnSpPr>
          <p:spPr bwMode="auto">
            <a:xfrm>
              <a:off x="6216" y="8721"/>
              <a:ext cx="147" cy="94"/>
            </a:xfrm>
            <a:prstGeom prst="straightConnector1">
              <a:avLst/>
            </a:prstGeom>
            <a:noFill/>
            <a:ln w="12700">
              <a:solidFill>
                <a:sysClr val="windowText" lastClr="000000">
                  <a:lumMod val="100000"/>
                  <a:lumOff val="0"/>
                </a:sys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lt1">
                        <a:lumMod val="50000"/>
                        <a:lumOff val="0"/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8" name="AutoShape 210"/>
            <p:cNvCxnSpPr>
              <a:cxnSpLocks noChangeShapeType="1"/>
            </p:cNvCxnSpPr>
            <p:nvPr/>
          </p:nvCxnSpPr>
          <p:spPr bwMode="auto">
            <a:xfrm flipV="1">
              <a:off x="5866" y="8707"/>
              <a:ext cx="185" cy="57"/>
            </a:xfrm>
            <a:prstGeom prst="straightConnector1">
              <a:avLst/>
            </a:prstGeom>
            <a:noFill/>
            <a:ln w="12700">
              <a:solidFill>
                <a:sysClr val="windowText" lastClr="000000">
                  <a:lumMod val="100000"/>
                  <a:lumOff val="0"/>
                </a:sysClr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lt1">
                        <a:lumMod val="50000"/>
                        <a:lumOff val="0"/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9" name="AutoShape 211"/>
            <p:cNvSpPr>
              <a:spLocks noChangeArrowheads="1"/>
            </p:cNvSpPr>
            <p:nvPr/>
          </p:nvSpPr>
          <p:spPr bwMode="auto">
            <a:xfrm rot="1620000">
              <a:off x="5975" y="8734"/>
              <a:ext cx="71" cy="173"/>
            </a:xfrm>
            <a:prstGeom prst="triangle">
              <a:avLst>
                <a:gd name="adj" fmla="val 68171"/>
              </a:avLst>
            </a:prstGeom>
            <a:solidFill>
              <a:sysClr val="windowText" lastClr="000000">
                <a:lumMod val="100000"/>
                <a:lumOff val="0"/>
              </a:sys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lt1">
                      <a:lumMod val="9500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lt1">
                        <a:lumMod val="50000"/>
                        <a:lumOff val="0"/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rot="0" vert="horz" wrap="square" lIns="0" tIns="0" rIns="0" bIns="0" anchor="ctr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1" name="Group 200"/>
          <p:cNvGrpSpPr>
            <a:grpSpLocks/>
          </p:cNvGrpSpPr>
          <p:nvPr/>
        </p:nvGrpSpPr>
        <p:grpSpPr bwMode="auto">
          <a:xfrm>
            <a:off x="4587240" y="4861877"/>
            <a:ext cx="528320" cy="679450"/>
            <a:chOff x="5277" y="4505"/>
            <a:chExt cx="832" cy="1070"/>
          </a:xfrm>
        </p:grpSpPr>
        <p:sp>
          <p:nvSpPr>
            <p:cNvPr id="32" name="Text Box 190"/>
            <p:cNvSpPr txBox="1">
              <a:spLocks noChangeArrowheads="1"/>
            </p:cNvSpPr>
            <p:nvPr/>
          </p:nvSpPr>
          <p:spPr bwMode="auto">
            <a:xfrm>
              <a:off x="5626" y="4904"/>
              <a:ext cx="179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ctr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s-ES" sz="1400" dirty="0">
                  <a:effectLst/>
                  <a:latin typeface="Cambria"/>
                  <a:ea typeface="Times New Roman"/>
                  <a:cs typeface="Times New Roman"/>
                </a:rPr>
                <a:t>C</a:t>
              </a:r>
            </a:p>
          </p:txBody>
        </p:sp>
        <p:sp>
          <p:nvSpPr>
            <p:cNvPr id="33" name="Text Box 191"/>
            <p:cNvSpPr txBox="1">
              <a:spLocks noChangeArrowheads="1"/>
            </p:cNvSpPr>
            <p:nvPr/>
          </p:nvSpPr>
          <p:spPr bwMode="auto">
            <a:xfrm>
              <a:off x="5626" y="4505"/>
              <a:ext cx="179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ctr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s-ES" sz="1400" dirty="0">
                  <a:effectLst/>
                  <a:latin typeface="Cambria"/>
                  <a:ea typeface="Times New Roman"/>
                  <a:cs typeface="Times New Roman"/>
                </a:rPr>
                <a:t>H</a:t>
              </a:r>
            </a:p>
          </p:txBody>
        </p:sp>
        <p:sp>
          <p:nvSpPr>
            <p:cNvPr id="34" name="Text Box 193"/>
            <p:cNvSpPr txBox="1">
              <a:spLocks noChangeArrowheads="1"/>
            </p:cNvSpPr>
            <p:nvPr/>
          </p:nvSpPr>
          <p:spPr bwMode="auto">
            <a:xfrm>
              <a:off x="5277" y="4904"/>
              <a:ext cx="179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ctr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s-ES" sz="1400" dirty="0">
                  <a:effectLst/>
                  <a:latin typeface="Cambria"/>
                  <a:ea typeface="Times New Roman"/>
                  <a:cs typeface="Times New Roman"/>
                </a:rPr>
                <a:t>H</a:t>
              </a:r>
            </a:p>
          </p:txBody>
        </p:sp>
        <p:sp>
          <p:nvSpPr>
            <p:cNvPr id="35" name="Text Box 194"/>
            <p:cNvSpPr txBox="1">
              <a:spLocks noChangeArrowheads="1"/>
            </p:cNvSpPr>
            <p:nvPr/>
          </p:nvSpPr>
          <p:spPr bwMode="auto">
            <a:xfrm>
              <a:off x="5930" y="4904"/>
              <a:ext cx="179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ctr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s-ES" sz="1400" dirty="0">
                  <a:effectLst/>
                  <a:latin typeface="Cambria"/>
                  <a:ea typeface="Times New Roman"/>
                  <a:cs typeface="Times New Roman"/>
                </a:rPr>
                <a:t>H</a:t>
              </a:r>
            </a:p>
          </p:txBody>
        </p:sp>
        <p:sp>
          <p:nvSpPr>
            <p:cNvPr id="36" name="Text Box 195"/>
            <p:cNvSpPr txBox="1">
              <a:spLocks noChangeArrowheads="1"/>
            </p:cNvSpPr>
            <p:nvPr/>
          </p:nvSpPr>
          <p:spPr bwMode="auto">
            <a:xfrm>
              <a:off x="5626" y="5312"/>
              <a:ext cx="179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ctr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s-ES" sz="1400" dirty="0">
                  <a:effectLst/>
                  <a:latin typeface="Cambria"/>
                  <a:ea typeface="Times New Roman"/>
                  <a:cs typeface="Times New Roman"/>
                </a:rPr>
                <a:t>H</a:t>
              </a:r>
            </a:p>
          </p:txBody>
        </p:sp>
        <p:cxnSp>
          <p:nvCxnSpPr>
            <p:cNvPr id="37" name="AutoShape 196"/>
            <p:cNvCxnSpPr>
              <a:cxnSpLocks noChangeShapeType="1"/>
            </p:cNvCxnSpPr>
            <p:nvPr/>
          </p:nvCxnSpPr>
          <p:spPr bwMode="auto">
            <a:xfrm>
              <a:off x="5720" y="4767"/>
              <a:ext cx="0" cy="132"/>
            </a:xfrm>
            <a:prstGeom prst="straightConnector1">
              <a:avLst/>
            </a:prstGeom>
            <a:noFill/>
            <a:ln w="1270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lt1">
                        <a:lumMod val="50000"/>
                        <a:lumOff val="0"/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8" name="AutoShape 197"/>
            <p:cNvCxnSpPr>
              <a:cxnSpLocks noChangeShapeType="1"/>
            </p:cNvCxnSpPr>
            <p:nvPr/>
          </p:nvCxnSpPr>
          <p:spPr bwMode="auto">
            <a:xfrm>
              <a:off x="5713" y="5167"/>
              <a:ext cx="0" cy="132"/>
            </a:xfrm>
            <a:prstGeom prst="straightConnector1">
              <a:avLst/>
            </a:prstGeom>
            <a:noFill/>
            <a:ln w="1270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lt1">
                        <a:lumMod val="50000"/>
                        <a:lumOff val="0"/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AutoShape 198"/>
            <p:cNvCxnSpPr>
              <a:cxnSpLocks noChangeShapeType="1"/>
            </p:cNvCxnSpPr>
            <p:nvPr/>
          </p:nvCxnSpPr>
          <p:spPr bwMode="auto">
            <a:xfrm rot="-5400000">
              <a:off x="5864" y="4969"/>
              <a:ext cx="0" cy="132"/>
            </a:xfrm>
            <a:prstGeom prst="straightConnector1">
              <a:avLst/>
            </a:prstGeom>
            <a:noFill/>
            <a:ln w="1270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lt1">
                        <a:lumMod val="50000"/>
                        <a:lumOff val="0"/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0" name="AutoShape 199"/>
            <p:cNvCxnSpPr>
              <a:cxnSpLocks noChangeShapeType="1"/>
            </p:cNvCxnSpPr>
            <p:nvPr/>
          </p:nvCxnSpPr>
          <p:spPr bwMode="auto">
            <a:xfrm rot="-5400000">
              <a:off x="5522" y="4969"/>
              <a:ext cx="0" cy="132"/>
            </a:xfrm>
            <a:prstGeom prst="straightConnector1">
              <a:avLst/>
            </a:prstGeom>
            <a:noFill/>
            <a:ln w="1270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lt1">
                        <a:lumMod val="50000"/>
                        <a:lumOff val="0"/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</p:grpSp>
      <p:graphicFrame>
        <p:nvGraphicFramePr>
          <p:cNvPr id="17" name="16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540938"/>
              </p:ext>
            </p:extLst>
          </p:nvPr>
        </p:nvGraphicFramePr>
        <p:xfrm>
          <a:off x="4470400" y="5992813"/>
          <a:ext cx="752475" cy="239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3" name="ChemSketch" r:id="rId4" imgW="752760" imgH="237600" progId="ACD.ChemSketch.20">
                  <p:embed/>
                </p:oleObj>
              </mc:Choice>
              <mc:Fallback>
                <p:oleObj name="ChemSketch" r:id="rId4" imgW="752760" imgH="237600" progId="ACD.ChemSketch.20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0400" y="5992813"/>
                        <a:ext cx="752475" cy="239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29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Enlaces del carbono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1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57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93700" y="825500"/>
            <a:ext cx="516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1.3. </a:t>
            </a:r>
            <a:r>
              <a:rPr lang="es-ES" b="1" dirty="0" smtClean="0">
                <a:solidFill>
                  <a:srgbClr val="00B050"/>
                </a:solidFill>
              </a:rPr>
              <a:t>Serie homóloga y grupo funcional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93700" y="1358900"/>
            <a:ext cx="8331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_tradnl" dirty="0" smtClean="0"/>
              <a:t>Se </a:t>
            </a:r>
            <a:r>
              <a:rPr lang="es-ES_tradnl" dirty="0"/>
              <a:t>puede sustituir uno o más átomos de hidrógeno por otro átomo o conjunto de átomos, para dar lugar a otro compuesto orgánico con propiedades químicas y físicas totalmente diferentes</a:t>
            </a:r>
            <a:r>
              <a:rPr lang="es-ES_tradnl" dirty="0" smtClean="0"/>
              <a:t>.</a:t>
            </a:r>
            <a:endParaRPr lang="es-ES" dirty="0" smtClean="0"/>
          </a:p>
          <a:p>
            <a:pPr marL="355600" indent="-355600" algn="just">
              <a:buFont typeface="Wingdings"/>
              <a:buChar char="F"/>
            </a:pPr>
            <a:r>
              <a:rPr lang="es-ES_tradnl" dirty="0" smtClean="0"/>
              <a:t>El </a:t>
            </a:r>
            <a:r>
              <a:rPr lang="es-ES_tradnl" dirty="0"/>
              <a:t>átomo o grupo de átomos que sustituye al hidrógeno se denomina </a:t>
            </a:r>
            <a:r>
              <a:rPr lang="es-ES_tradn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 </a:t>
            </a:r>
            <a:r>
              <a:rPr lang="es-ES_tradnl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funcional</a:t>
            </a:r>
            <a:r>
              <a:rPr lang="es-ES_tradnl" dirty="0" smtClean="0"/>
              <a:t>.</a:t>
            </a:r>
          </a:p>
          <a:p>
            <a:pPr marL="355600" indent="-355600" algn="just">
              <a:buFont typeface="Wingdings"/>
              <a:buChar char="F"/>
            </a:pPr>
            <a:r>
              <a:rPr lang="es-ES_tradnl" dirty="0" smtClean="0"/>
              <a:t>Aquellos </a:t>
            </a:r>
            <a:r>
              <a:rPr lang="es-ES_tradnl" dirty="0"/>
              <a:t>compuestos que poseen el mismo grupo funcional con distinta masa molecular y que tienen propiedades físicas y químicas parecidas forman una </a:t>
            </a:r>
            <a:r>
              <a:rPr lang="es-ES_tradn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serie </a:t>
            </a:r>
            <a:r>
              <a:rPr lang="es-ES_tradnl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homóloga</a:t>
            </a:r>
            <a:r>
              <a:rPr lang="es-ES_tradnl" dirty="0" smtClean="0"/>
              <a:t>.</a:t>
            </a:r>
          </a:p>
          <a:p>
            <a:pPr marL="355600" indent="-355600" algn="just">
              <a:buFont typeface="Wingdings"/>
              <a:buChar char="F"/>
            </a:pPr>
            <a:r>
              <a:rPr lang="es-ES_tradnl" dirty="0" smtClean="0"/>
              <a:t>Cada </a:t>
            </a:r>
            <a:r>
              <a:rPr lang="es-ES_tradnl" dirty="0"/>
              <a:t>grupo funcional recibe un nombre y para su nomenclatura se utilizará un </a:t>
            </a:r>
            <a:r>
              <a:rPr lang="es-ES_tradnl" i="1" dirty="0"/>
              <a:t>sufijo</a:t>
            </a:r>
            <a:r>
              <a:rPr lang="es-ES_tradnl" dirty="0"/>
              <a:t> y un </a:t>
            </a:r>
            <a:r>
              <a:rPr lang="es-ES_tradnl" i="1" dirty="0"/>
              <a:t>prefijo</a:t>
            </a:r>
            <a:r>
              <a:rPr lang="es-ES_tradnl" dirty="0"/>
              <a:t> específico que se añaden al nombre, dependiendo de si el grupo funcional es el principal o si actúa como sustituyente</a:t>
            </a:r>
            <a:r>
              <a:rPr lang="es-ES_tradnl" dirty="0" smtClean="0"/>
              <a:t>.</a:t>
            </a:r>
          </a:p>
          <a:p>
            <a:pPr marL="355600" indent="-355600" algn="just">
              <a:buFont typeface="Wingdings"/>
              <a:buChar char="F"/>
            </a:pPr>
            <a:r>
              <a:rPr lang="es-ES_tradnl" dirty="0" smtClean="0"/>
              <a:t>Los </a:t>
            </a:r>
            <a:r>
              <a:rPr lang="es-ES_tradnl" dirty="0"/>
              <a:t>compuestos pueden tener un grupo funcional o más de uno. A estos últimos se los denomina </a:t>
            </a:r>
            <a:r>
              <a:rPr lang="es-ES_tradn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polifuncionales</a:t>
            </a:r>
            <a:r>
              <a:rPr lang="es-ES_tradnl" dirty="0"/>
              <a:t>, y para nombrarlos se sigue el </a:t>
            </a:r>
            <a:r>
              <a:rPr lang="es-ES_tradn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 de </a:t>
            </a:r>
            <a:r>
              <a:rPr lang="es-ES_tradnl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prioridad</a:t>
            </a:r>
            <a:r>
              <a:rPr lang="es-ES_tradnl" dirty="0" smtClean="0"/>
              <a:t>.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Enlaces del carbono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10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37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68300" y="825500"/>
            <a:ext cx="516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1.3. </a:t>
            </a:r>
            <a:r>
              <a:rPr lang="es-ES" b="1" dirty="0" smtClean="0">
                <a:solidFill>
                  <a:srgbClr val="00B050"/>
                </a:solidFill>
              </a:rPr>
              <a:t>Serie homóloga y grupo funcional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144" name="14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1566"/>
              </p:ext>
            </p:extLst>
          </p:nvPr>
        </p:nvGraphicFramePr>
        <p:xfrm>
          <a:off x="520700" y="1358900"/>
          <a:ext cx="8204199" cy="4867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31137"/>
                <a:gridCol w="1473570"/>
                <a:gridCol w="1956172"/>
                <a:gridCol w="2743320"/>
              </a:tblGrid>
              <a:tr h="275665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Orden de prioridad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Grupo Funcional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Sufijo y prefijo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Ejemplo</a:t>
                      </a:r>
                      <a:endParaRPr lang="es-ES" sz="1200" dirty="0"/>
                    </a:p>
                  </a:txBody>
                  <a:tcPr/>
                </a:tc>
              </a:tr>
              <a:tr h="275665"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Ácidos carboxílicos</a:t>
                      </a:r>
                      <a:endParaRPr lang="es-ES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R-COOH</a:t>
                      </a:r>
                      <a:endParaRPr lang="es-ES" sz="12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Ácido+ -oico</a:t>
                      </a:r>
                      <a:endParaRPr lang="es-E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3</a:t>
                      </a:r>
                      <a:r>
                        <a:rPr lang="es-ES_tradnl" sz="1200" kern="1200" baseline="0" dirty="0" smtClean="0">
                          <a:effectLst/>
                        </a:rPr>
                        <a:t>-</a:t>
                      </a:r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2</a:t>
                      </a:r>
                      <a:r>
                        <a:rPr lang="es-ES_tradnl" sz="1200" kern="1200" baseline="0" dirty="0" smtClean="0">
                          <a:effectLst/>
                        </a:rPr>
                        <a:t>-</a:t>
                      </a:r>
                      <a:r>
                        <a:rPr lang="es-ES_tradnl" sz="1200" kern="1200" dirty="0" smtClean="0">
                          <a:effectLst/>
                        </a:rPr>
                        <a:t>COOH</a:t>
                      </a:r>
                      <a:r>
                        <a:rPr lang="es-ES" sz="1200" kern="1200" baseline="0" dirty="0" smtClean="0">
                          <a:effectLst/>
                        </a:rPr>
                        <a:t> (</a:t>
                      </a:r>
                      <a:r>
                        <a:rPr lang="es-ES_tradnl" sz="1200" kern="1200" dirty="0" smtClean="0">
                          <a:effectLst/>
                        </a:rPr>
                        <a:t>ácido propanoico)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5665"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Ésteres</a:t>
                      </a:r>
                      <a:endParaRPr lang="es-ES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R-COO-R’ </a:t>
                      </a:r>
                      <a:endParaRPr lang="es-ES" sz="12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kern="1200" dirty="0" smtClean="0">
                          <a:effectLst/>
                        </a:rPr>
                        <a:t>R-ato de R’-ilo</a:t>
                      </a:r>
                      <a:endParaRPr lang="es-E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3</a:t>
                      </a:r>
                      <a:r>
                        <a:rPr lang="es-ES_tradnl" sz="1200" kern="1200" baseline="0" dirty="0" smtClean="0">
                          <a:effectLst/>
                        </a:rPr>
                        <a:t>-</a:t>
                      </a:r>
                      <a:r>
                        <a:rPr lang="es-ES_tradnl" sz="1200" kern="1200" dirty="0" smtClean="0">
                          <a:effectLst/>
                        </a:rPr>
                        <a:t>COOHCH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3</a:t>
                      </a:r>
                      <a:r>
                        <a:rPr lang="es-ES" sz="1200" kern="1200" baseline="0" dirty="0" smtClean="0">
                          <a:effectLst/>
                        </a:rPr>
                        <a:t> (</a:t>
                      </a:r>
                      <a:r>
                        <a:rPr lang="es-ES_tradnl" sz="1200" kern="1200" dirty="0" smtClean="0">
                          <a:effectLst/>
                        </a:rPr>
                        <a:t>etanoato de metilo)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5665"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Haluros de ácido</a:t>
                      </a:r>
                      <a:endParaRPr lang="es-ES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R-COX</a:t>
                      </a:r>
                      <a:endParaRPr lang="es-ES" sz="12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kern="1200" dirty="0" smtClean="0">
                          <a:effectLst/>
                        </a:rPr>
                        <a:t>X-uro de R-oilo</a:t>
                      </a:r>
                      <a:endParaRPr lang="es-E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CH</a:t>
                      </a:r>
                      <a:r>
                        <a:rPr lang="es-ES" sz="1200" baseline="-25000" dirty="0" smtClean="0"/>
                        <a:t>3</a:t>
                      </a:r>
                      <a:r>
                        <a:rPr lang="es-ES" sz="1200" baseline="0" dirty="0" smtClean="0"/>
                        <a:t>-</a:t>
                      </a:r>
                      <a:r>
                        <a:rPr lang="es-ES" sz="1200" dirty="0" smtClean="0"/>
                        <a:t>COCl  (cloruro de etanoilo)</a:t>
                      </a:r>
                      <a:endParaRPr lang="es-ES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5665"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Amidas</a:t>
                      </a:r>
                      <a:endParaRPr lang="es-ES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R-CONH</a:t>
                      </a:r>
                      <a:r>
                        <a:rPr lang="es-ES" sz="1200" baseline="-25000" dirty="0" smtClean="0"/>
                        <a:t>2</a:t>
                      </a:r>
                      <a:endParaRPr lang="es-ES" sz="1200" baseline="-250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-amida</a:t>
                      </a:r>
                      <a:endParaRPr lang="es-E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3</a:t>
                      </a:r>
                      <a:r>
                        <a:rPr lang="es-ES_tradnl" sz="1200" kern="1200" baseline="0" dirty="0" smtClean="0">
                          <a:effectLst/>
                        </a:rPr>
                        <a:t>-</a:t>
                      </a:r>
                      <a:r>
                        <a:rPr lang="es-ES_tradnl" sz="1200" kern="1200" dirty="0" smtClean="0">
                          <a:effectLst/>
                        </a:rPr>
                        <a:t>CONH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2</a:t>
                      </a:r>
                      <a:r>
                        <a:rPr lang="es-ES" sz="1200" kern="1200" baseline="0" dirty="0" smtClean="0">
                          <a:effectLst/>
                        </a:rPr>
                        <a:t> (</a:t>
                      </a:r>
                      <a:r>
                        <a:rPr lang="es-ES_tradnl" sz="1200" kern="1200" dirty="0" smtClean="0">
                          <a:effectLst/>
                        </a:rPr>
                        <a:t>etanoamida)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5665"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Nitrilos</a:t>
                      </a:r>
                      <a:endParaRPr lang="es-ES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R-C</a:t>
                      </a:r>
                      <a:r>
                        <a:rPr lang="es-ES" sz="1200" dirty="0" smtClean="0">
                          <a:sym typeface="Symbol"/>
                        </a:rPr>
                        <a:t>N</a:t>
                      </a:r>
                      <a:endParaRPr lang="es-ES" sz="12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-nitrilo o cianuro de -ilo</a:t>
                      </a:r>
                      <a:endParaRPr lang="es-E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3</a:t>
                      </a:r>
                      <a:r>
                        <a:rPr lang="es-ES_tradnl" sz="1200" kern="1200" baseline="0" dirty="0" smtClean="0">
                          <a:effectLst/>
                        </a:rPr>
                        <a:t>-</a:t>
                      </a:r>
                      <a:r>
                        <a:rPr lang="es-ES_tradnl" sz="1200" kern="1200" dirty="0" smtClean="0">
                          <a:effectLst/>
                        </a:rPr>
                        <a:t>C</a:t>
                      </a:r>
                      <a:r>
                        <a:rPr lang="es-ES_tradnl" sz="1200" kern="1200" dirty="0" smtClean="0">
                          <a:effectLst/>
                          <a:sym typeface="Symbol"/>
                        </a:rPr>
                        <a:t></a:t>
                      </a:r>
                      <a:r>
                        <a:rPr lang="es-ES_tradnl" sz="1200" kern="1200" dirty="0" smtClean="0">
                          <a:effectLst/>
                        </a:rPr>
                        <a:t>N</a:t>
                      </a:r>
                      <a:r>
                        <a:rPr lang="es-ES" sz="1200" kern="1200" baseline="0" dirty="0" smtClean="0">
                          <a:effectLst/>
                        </a:rPr>
                        <a:t> (</a:t>
                      </a:r>
                      <a:r>
                        <a:rPr lang="es-ES_tradnl" sz="1200" kern="1200" dirty="0" smtClean="0">
                          <a:effectLst/>
                        </a:rPr>
                        <a:t>etanonitrilo) o c. de metilo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5665"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Aldehídos</a:t>
                      </a:r>
                      <a:endParaRPr lang="es-ES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R-CHO</a:t>
                      </a:r>
                      <a:endParaRPr lang="es-ES" sz="12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-al</a:t>
                      </a:r>
                      <a:endParaRPr lang="es-E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3</a:t>
                      </a:r>
                      <a:r>
                        <a:rPr lang="es-ES_tradnl" sz="1200" kern="1200" baseline="0" dirty="0" smtClean="0">
                          <a:effectLst/>
                        </a:rPr>
                        <a:t>-</a:t>
                      </a:r>
                      <a:r>
                        <a:rPr lang="es-ES_tradnl" sz="1200" kern="1200" dirty="0" smtClean="0">
                          <a:effectLst/>
                        </a:rPr>
                        <a:t>CHO</a:t>
                      </a:r>
                      <a:r>
                        <a:rPr lang="es-ES_tradnl" sz="1200" kern="1200" baseline="0" dirty="0" smtClean="0">
                          <a:effectLst/>
                        </a:rPr>
                        <a:t> (etanal)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5665"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Cetonas</a:t>
                      </a:r>
                      <a:endParaRPr lang="es-ES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R-CO-R’</a:t>
                      </a:r>
                      <a:endParaRPr lang="es-ES" sz="12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-ona</a:t>
                      </a:r>
                      <a:endParaRPr lang="es-E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3</a:t>
                      </a:r>
                      <a:r>
                        <a:rPr lang="es-ES_tradnl" sz="1200" kern="1200" baseline="0" dirty="0" smtClean="0">
                          <a:effectLst/>
                        </a:rPr>
                        <a:t>-</a:t>
                      </a:r>
                      <a:r>
                        <a:rPr lang="es-ES_tradnl" sz="1200" kern="1200" dirty="0" smtClean="0">
                          <a:effectLst/>
                        </a:rPr>
                        <a:t>CO-CH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3</a:t>
                      </a:r>
                      <a:r>
                        <a:rPr lang="es-ES" sz="1200" kern="1200" baseline="0" dirty="0" smtClean="0">
                          <a:effectLst/>
                        </a:rPr>
                        <a:t> (</a:t>
                      </a:r>
                      <a:r>
                        <a:rPr lang="es-ES_tradnl" sz="1200" kern="1200" dirty="0" smtClean="0">
                          <a:effectLst/>
                        </a:rPr>
                        <a:t>propanona)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5665"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Alcoholes</a:t>
                      </a:r>
                      <a:endParaRPr lang="es-ES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R-OH</a:t>
                      </a:r>
                      <a:endParaRPr lang="es-ES" sz="12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-ol</a:t>
                      </a:r>
                      <a:endParaRPr lang="es-E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3</a:t>
                      </a:r>
                      <a:r>
                        <a:rPr lang="es-ES_tradnl" sz="1200" kern="1200" baseline="0" dirty="0" smtClean="0">
                          <a:effectLst/>
                        </a:rPr>
                        <a:t>-</a:t>
                      </a:r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2</a:t>
                      </a:r>
                      <a:r>
                        <a:rPr lang="es-ES_tradnl" sz="1200" kern="1200" dirty="0" smtClean="0">
                          <a:effectLst/>
                        </a:rPr>
                        <a:t>OH</a:t>
                      </a:r>
                      <a:r>
                        <a:rPr lang="es-ES" sz="1200" kern="1200" baseline="0" dirty="0" smtClean="0">
                          <a:effectLst/>
                        </a:rPr>
                        <a:t> (</a:t>
                      </a:r>
                      <a:r>
                        <a:rPr lang="es-ES_tradnl" sz="1200" kern="1200" dirty="0" smtClean="0">
                          <a:effectLst/>
                        </a:rPr>
                        <a:t>etanol)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5665"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Hidrocarburos aromáticos</a:t>
                      </a:r>
                      <a:endParaRPr lang="es-ES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benceno</a:t>
                      </a:r>
                      <a:endParaRPr lang="es-E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                (metilbenceno)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5665"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Aminas</a:t>
                      </a:r>
                      <a:endParaRPr lang="es-ES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R-NH</a:t>
                      </a:r>
                      <a:r>
                        <a:rPr lang="es-ES" sz="1200" baseline="-25000" dirty="0" smtClean="0"/>
                        <a:t>2</a:t>
                      </a:r>
                      <a:endParaRPr lang="es-ES" sz="1200" baseline="-250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-amina</a:t>
                      </a:r>
                      <a:endParaRPr lang="es-E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3</a:t>
                      </a:r>
                      <a:r>
                        <a:rPr lang="es-ES_tradnl" sz="1200" kern="1200" baseline="0" dirty="0" smtClean="0">
                          <a:effectLst/>
                        </a:rPr>
                        <a:t>-</a:t>
                      </a:r>
                      <a:r>
                        <a:rPr lang="es-ES_tradnl" sz="1200" kern="1200" dirty="0" smtClean="0">
                          <a:effectLst/>
                        </a:rPr>
                        <a:t>NH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2</a:t>
                      </a:r>
                      <a:r>
                        <a:rPr lang="es-ES" sz="1200" kern="1200" baseline="0" dirty="0" smtClean="0">
                          <a:effectLst/>
                        </a:rPr>
                        <a:t> (</a:t>
                      </a:r>
                      <a:r>
                        <a:rPr lang="es-ES_tradnl" sz="1200" kern="1200" dirty="0" smtClean="0">
                          <a:effectLst/>
                        </a:rPr>
                        <a:t>1-metilamina)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5665"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Éteres</a:t>
                      </a:r>
                      <a:endParaRPr lang="es-E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-O-</a:t>
                      </a:r>
                      <a:endParaRPr lang="es-ES" sz="1200" dirty="0">
                        <a:solidFill>
                          <a:srgbClr val="7030A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-éter</a:t>
                      </a:r>
                      <a:r>
                        <a:rPr lang="es-ES" sz="1200" baseline="0" dirty="0" smtClean="0"/>
                        <a:t> u -oxi-</a:t>
                      </a:r>
                      <a:endParaRPr lang="es-ES" sz="1200" dirty="0">
                        <a:solidFill>
                          <a:srgbClr val="C0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3</a:t>
                      </a:r>
                      <a:r>
                        <a:rPr lang="es-ES_tradnl" sz="1200" kern="1200" baseline="0" dirty="0" smtClean="0">
                          <a:effectLst/>
                        </a:rPr>
                        <a:t>-</a:t>
                      </a:r>
                      <a:r>
                        <a:rPr lang="es-ES_tradnl" sz="1200" kern="1200" dirty="0" smtClean="0">
                          <a:effectLst/>
                        </a:rPr>
                        <a:t>O-CH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2</a:t>
                      </a:r>
                      <a:r>
                        <a:rPr lang="es-ES_tradnl" sz="1200" kern="1200" baseline="0" dirty="0" smtClean="0">
                          <a:effectLst/>
                        </a:rPr>
                        <a:t>-</a:t>
                      </a:r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3</a:t>
                      </a:r>
                      <a:r>
                        <a:rPr lang="es-ES" sz="1200" kern="1200" baseline="0" dirty="0" smtClean="0">
                          <a:effectLst/>
                        </a:rPr>
                        <a:t> (</a:t>
                      </a:r>
                      <a:r>
                        <a:rPr lang="es-ES_tradnl" sz="1200" kern="1200" dirty="0" smtClean="0">
                          <a:effectLst/>
                        </a:rPr>
                        <a:t>etilmetiléter o etoximetano)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5665"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Alquenos</a:t>
                      </a:r>
                      <a:endParaRPr lang="es-ES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-C=C-</a:t>
                      </a:r>
                      <a:endParaRPr lang="es-ES" sz="12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-eno</a:t>
                      </a:r>
                      <a:endParaRPr lang="es-E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2</a:t>
                      </a:r>
                      <a:r>
                        <a:rPr lang="es-ES_tradnl" sz="1200" kern="1200" dirty="0" smtClean="0">
                          <a:effectLst/>
                        </a:rPr>
                        <a:t>=CH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2</a:t>
                      </a:r>
                      <a:r>
                        <a:rPr lang="es-ES" sz="1200" kern="1200" baseline="0" dirty="0" smtClean="0">
                          <a:effectLst/>
                        </a:rPr>
                        <a:t> (</a:t>
                      </a:r>
                      <a:r>
                        <a:rPr lang="es-ES_tradnl" sz="1200" kern="1200" dirty="0" smtClean="0">
                          <a:effectLst/>
                        </a:rPr>
                        <a:t>eteno)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5665"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Alquinos</a:t>
                      </a:r>
                      <a:endParaRPr lang="es-ES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-C</a:t>
                      </a:r>
                      <a:r>
                        <a:rPr lang="es-ES" sz="1200" dirty="0" smtClean="0">
                          <a:sym typeface="Symbol"/>
                        </a:rPr>
                        <a:t>C-</a:t>
                      </a:r>
                      <a:endParaRPr lang="es-ES" sz="12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-ino</a:t>
                      </a:r>
                      <a:endParaRPr lang="es-E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dirty="0" smtClean="0">
                          <a:effectLst/>
                          <a:sym typeface="Symbol"/>
                        </a:rPr>
                        <a:t></a:t>
                      </a:r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" sz="1200" kern="1200" baseline="0" dirty="0" smtClean="0">
                          <a:effectLst/>
                        </a:rPr>
                        <a:t> (</a:t>
                      </a:r>
                      <a:r>
                        <a:rPr lang="es-ES_tradnl" sz="1200" kern="1200" dirty="0" smtClean="0">
                          <a:effectLst/>
                        </a:rPr>
                        <a:t>etino o acetileno)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5665"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Alcanos</a:t>
                      </a:r>
                      <a:endParaRPr lang="es-ES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R-CH</a:t>
                      </a:r>
                      <a:r>
                        <a:rPr lang="es-ES" sz="1200" baseline="-25000" dirty="0" smtClean="0"/>
                        <a:t>2</a:t>
                      </a:r>
                      <a:r>
                        <a:rPr lang="es-ES" sz="1200" dirty="0" smtClean="0"/>
                        <a:t>-R’</a:t>
                      </a:r>
                      <a:endParaRPr lang="es-ES" sz="12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-ano</a:t>
                      </a:r>
                      <a:endParaRPr lang="es-E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3</a:t>
                      </a:r>
                      <a:r>
                        <a:rPr lang="es-ES_tradnl" sz="1200" kern="1200" baseline="0" dirty="0" smtClean="0">
                          <a:effectLst/>
                        </a:rPr>
                        <a:t>-</a:t>
                      </a:r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3</a:t>
                      </a:r>
                      <a:r>
                        <a:rPr lang="es-ES" sz="1200" kern="1200" baseline="0" dirty="0" smtClean="0">
                          <a:effectLst/>
                        </a:rPr>
                        <a:t> (</a:t>
                      </a:r>
                      <a:r>
                        <a:rPr lang="es-ES_tradnl" sz="1200" kern="1200" dirty="0" smtClean="0">
                          <a:effectLst/>
                        </a:rPr>
                        <a:t>etano)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5665"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Derivados halogenados</a:t>
                      </a:r>
                      <a:endParaRPr lang="es-ES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R-X  (F, Cl, Br, I)</a:t>
                      </a:r>
                      <a:endParaRPr lang="es-ES" sz="12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haluro de</a:t>
                      </a:r>
                      <a:r>
                        <a:rPr lang="es-ES" sz="1200" baseline="0" dirty="0" smtClean="0"/>
                        <a:t> -</a:t>
                      </a:r>
                      <a:r>
                        <a:rPr lang="es-ES" sz="1200" dirty="0" smtClean="0"/>
                        <a:t>ilo o halógeno-</a:t>
                      </a:r>
                      <a:endParaRPr lang="es-ES" sz="1200" dirty="0" smtClean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3</a:t>
                      </a:r>
                      <a:r>
                        <a:rPr lang="es-ES_tradnl" sz="1200" kern="1200" baseline="0" dirty="0" smtClean="0">
                          <a:effectLst/>
                        </a:rPr>
                        <a:t>-</a:t>
                      </a:r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2</a:t>
                      </a:r>
                      <a:r>
                        <a:rPr lang="es-ES_tradnl" sz="1200" kern="1200" dirty="0" smtClean="0">
                          <a:effectLst/>
                        </a:rPr>
                        <a:t>Cl</a:t>
                      </a:r>
                      <a:r>
                        <a:rPr lang="es-ES" sz="1200" kern="1200" baseline="0" dirty="0" smtClean="0">
                          <a:effectLst/>
                        </a:rPr>
                        <a:t> (</a:t>
                      </a:r>
                      <a:r>
                        <a:rPr lang="es-ES_tradnl" sz="1200" kern="1200" dirty="0" smtClean="0">
                          <a:effectLst/>
                        </a:rPr>
                        <a:t>cloruro de etilo)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5665"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Nitroderivados</a:t>
                      </a:r>
                      <a:endParaRPr lang="es-ES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-NO</a:t>
                      </a:r>
                      <a:r>
                        <a:rPr lang="es-ES" sz="1200" baseline="-25000" dirty="0" smtClean="0"/>
                        <a:t>2</a:t>
                      </a:r>
                      <a:endParaRPr lang="es-ES" sz="1200" baseline="-250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nitro-</a:t>
                      </a:r>
                      <a:endParaRPr lang="es-E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3</a:t>
                      </a:r>
                      <a:r>
                        <a:rPr lang="es-ES_tradnl" sz="1200" kern="1200" baseline="0" dirty="0" smtClean="0">
                          <a:effectLst/>
                        </a:rPr>
                        <a:t>-</a:t>
                      </a:r>
                      <a:r>
                        <a:rPr lang="es-ES_tradnl" sz="1200" kern="1200" dirty="0" smtClean="0">
                          <a:effectLst/>
                        </a:rPr>
                        <a:t>CH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2</a:t>
                      </a:r>
                      <a:r>
                        <a:rPr lang="es-ES_tradnl" sz="1200" kern="1200" baseline="0" dirty="0" smtClean="0">
                          <a:effectLst/>
                        </a:rPr>
                        <a:t>-</a:t>
                      </a:r>
                      <a:r>
                        <a:rPr lang="es-ES_tradnl" sz="1200" kern="1200" dirty="0" smtClean="0">
                          <a:effectLst/>
                        </a:rPr>
                        <a:t>NO</a:t>
                      </a:r>
                      <a:r>
                        <a:rPr lang="es-ES_tradnl" sz="1200" kern="1200" baseline="-25000" dirty="0" smtClean="0">
                          <a:effectLst/>
                        </a:rPr>
                        <a:t>2</a:t>
                      </a:r>
                      <a:r>
                        <a:rPr lang="es-ES" sz="1200" kern="1200" baseline="0" dirty="0" smtClean="0">
                          <a:effectLst/>
                        </a:rPr>
                        <a:t> (</a:t>
                      </a:r>
                      <a:r>
                        <a:rPr lang="es-ES_tradnl" sz="1200" kern="1200" dirty="0" smtClean="0">
                          <a:effectLst/>
                        </a:rPr>
                        <a:t>nitroetano)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50" name="Group 311"/>
          <p:cNvGrpSpPr>
            <a:grpSpLocks/>
          </p:cNvGrpSpPr>
          <p:nvPr/>
        </p:nvGrpSpPr>
        <p:grpSpPr bwMode="auto">
          <a:xfrm>
            <a:off x="3108643" y="3883025"/>
            <a:ext cx="218757" cy="186054"/>
            <a:chOff x="4277" y="11129"/>
            <a:chExt cx="554" cy="461"/>
          </a:xfrm>
        </p:grpSpPr>
        <p:sp>
          <p:nvSpPr>
            <p:cNvPr id="151" name="AutoShape 307"/>
            <p:cNvSpPr>
              <a:spLocks noChangeArrowheads="1"/>
            </p:cNvSpPr>
            <p:nvPr/>
          </p:nvSpPr>
          <p:spPr bwMode="auto">
            <a:xfrm rot="-1931112">
              <a:off x="4277" y="11129"/>
              <a:ext cx="554" cy="461"/>
            </a:xfrm>
            <a:prstGeom prst="hexagon">
              <a:avLst>
                <a:gd name="adj" fmla="val 30043"/>
                <a:gd name="vf" fmla="val 115470"/>
              </a:avLst>
            </a:prstGeom>
            <a:noFill/>
            <a:ln w="9525">
              <a:solidFill>
                <a:srgbClr val="703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</a:extLst>
          </p:spPr>
          <p:txBody>
            <a:bodyPr rot="0" vert="horz" wrap="square" lIns="0" tIns="0" rIns="0" bIns="0" anchor="ctr" anchorCtr="0" upright="1">
              <a:noAutofit/>
            </a:bodyPr>
            <a:lstStyle/>
            <a:p>
              <a:endParaRPr lang="es-ES" dirty="0"/>
            </a:p>
          </p:txBody>
        </p:sp>
        <p:cxnSp>
          <p:nvCxnSpPr>
            <p:cNvPr id="152" name="AutoShape 308"/>
            <p:cNvCxnSpPr>
              <a:cxnSpLocks noChangeShapeType="1"/>
            </p:cNvCxnSpPr>
            <p:nvPr/>
          </p:nvCxnSpPr>
          <p:spPr bwMode="auto">
            <a:xfrm flipV="1">
              <a:off x="4363" y="11142"/>
              <a:ext cx="192" cy="128"/>
            </a:xfrm>
            <a:prstGeom prst="straightConnector1">
              <a:avLst/>
            </a:prstGeom>
            <a:noFill/>
            <a:ln w="9525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" name="AutoShape 309"/>
            <p:cNvCxnSpPr>
              <a:cxnSpLocks noChangeShapeType="1"/>
            </p:cNvCxnSpPr>
            <p:nvPr/>
          </p:nvCxnSpPr>
          <p:spPr bwMode="auto">
            <a:xfrm>
              <a:off x="4360" y="11468"/>
              <a:ext cx="207" cy="100"/>
            </a:xfrm>
            <a:prstGeom prst="straightConnector1">
              <a:avLst/>
            </a:prstGeom>
            <a:noFill/>
            <a:ln w="9525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" name="AutoShape 310"/>
            <p:cNvCxnSpPr>
              <a:cxnSpLocks noChangeShapeType="1"/>
            </p:cNvCxnSpPr>
            <p:nvPr/>
          </p:nvCxnSpPr>
          <p:spPr bwMode="auto">
            <a:xfrm flipH="1" flipV="1">
              <a:off x="4728" y="11236"/>
              <a:ext cx="1" cy="221"/>
            </a:xfrm>
            <a:prstGeom prst="straightConnector1">
              <a:avLst/>
            </a:prstGeom>
            <a:noFill/>
            <a:ln w="9525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60" name="AutoShape 325"/>
          <p:cNvCxnSpPr>
            <a:cxnSpLocks noChangeShapeType="1"/>
          </p:cNvCxnSpPr>
          <p:nvPr/>
        </p:nvCxnSpPr>
        <p:spPr bwMode="auto">
          <a:xfrm flipH="1" flipV="1">
            <a:off x="3153446" y="4848544"/>
            <a:ext cx="635" cy="53178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1" name="AutoShape 325"/>
          <p:cNvCxnSpPr>
            <a:cxnSpLocks noChangeShapeType="1"/>
          </p:cNvCxnSpPr>
          <p:nvPr/>
        </p:nvCxnSpPr>
        <p:spPr bwMode="auto">
          <a:xfrm flipH="1" flipV="1">
            <a:off x="3355059" y="4856481"/>
            <a:ext cx="635" cy="53178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9" name="168 Grupo"/>
          <p:cNvGrpSpPr/>
          <p:nvPr/>
        </p:nvGrpSpPr>
        <p:grpSpPr>
          <a:xfrm>
            <a:off x="5991543" y="3830638"/>
            <a:ext cx="561659" cy="254316"/>
            <a:chOff x="5978843" y="3916363"/>
            <a:chExt cx="561659" cy="254316"/>
          </a:xfrm>
        </p:grpSpPr>
        <p:grpSp>
          <p:nvGrpSpPr>
            <p:cNvPr id="162" name="Group 311"/>
            <p:cNvGrpSpPr>
              <a:grpSpLocks/>
            </p:cNvGrpSpPr>
            <p:nvPr/>
          </p:nvGrpSpPr>
          <p:grpSpPr bwMode="auto">
            <a:xfrm>
              <a:off x="5978843" y="3984625"/>
              <a:ext cx="218757" cy="186054"/>
              <a:chOff x="4277" y="11129"/>
              <a:chExt cx="554" cy="461"/>
            </a:xfrm>
          </p:grpSpPr>
          <p:sp>
            <p:nvSpPr>
              <p:cNvPr id="163" name="AutoShape 307"/>
              <p:cNvSpPr>
                <a:spLocks noChangeArrowheads="1"/>
              </p:cNvSpPr>
              <p:nvPr/>
            </p:nvSpPr>
            <p:spPr bwMode="auto">
              <a:xfrm rot="-1931112">
                <a:off x="4277" y="11129"/>
                <a:ext cx="554" cy="461"/>
              </a:xfrm>
              <a:prstGeom prst="hexagon">
                <a:avLst>
                  <a:gd name="adj" fmla="val 30043"/>
                  <a:gd name="vf" fmla="val 115470"/>
                </a:avLst>
              </a:prstGeom>
              <a:noFill/>
              <a:ln w="9525">
                <a:solidFill>
                  <a:schemeClr val="tx1">
                    <a:lumMod val="100000"/>
                    <a:lumOff val="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 rot="0" vert="horz" wrap="square" lIns="0" tIns="0" rIns="0" bIns="0" anchor="ctr" anchorCtr="0" upright="1">
                <a:noAutofit/>
              </a:bodyPr>
              <a:lstStyle/>
              <a:p>
                <a:endParaRPr lang="es-ES" dirty="0"/>
              </a:p>
            </p:txBody>
          </p:sp>
          <p:cxnSp>
            <p:nvCxnSpPr>
              <p:cNvPr id="164" name="AutoShape 308"/>
              <p:cNvCxnSpPr>
                <a:cxnSpLocks noChangeShapeType="1"/>
              </p:cNvCxnSpPr>
              <p:nvPr/>
            </p:nvCxnSpPr>
            <p:spPr bwMode="auto">
              <a:xfrm flipV="1">
                <a:off x="4363" y="11142"/>
                <a:ext cx="192" cy="128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100000"/>
                    <a:lumOff val="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5" name="AutoShape 309"/>
              <p:cNvCxnSpPr>
                <a:cxnSpLocks noChangeShapeType="1"/>
              </p:cNvCxnSpPr>
              <p:nvPr/>
            </p:nvCxnSpPr>
            <p:spPr bwMode="auto">
              <a:xfrm>
                <a:off x="4360" y="11468"/>
                <a:ext cx="207" cy="100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100000"/>
                    <a:lumOff val="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6" name="AutoShape 310"/>
              <p:cNvCxnSpPr>
                <a:cxnSpLocks noChangeShapeType="1"/>
              </p:cNvCxnSpPr>
              <p:nvPr/>
            </p:nvCxnSpPr>
            <p:spPr bwMode="auto">
              <a:xfrm flipH="1" flipV="1">
                <a:off x="4728" y="11236"/>
                <a:ext cx="1" cy="221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100000"/>
                    <a:lumOff val="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67" name="166 Conector recto"/>
            <p:cNvCxnSpPr>
              <a:stCxn id="163" idx="0"/>
            </p:cNvCxnSpPr>
            <p:nvPr/>
          </p:nvCxnSpPr>
          <p:spPr>
            <a:xfrm flipV="1">
              <a:off x="6180792" y="4006850"/>
              <a:ext cx="59671" cy="125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167 CuadroTexto"/>
            <p:cNvSpPr txBox="1"/>
            <p:nvPr/>
          </p:nvSpPr>
          <p:spPr>
            <a:xfrm>
              <a:off x="6254752" y="3916363"/>
              <a:ext cx="28575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200" dirty="0" smtClean="0"/>
                <a:t>CH</a:t>
              </a:r>
              <a:r>
                <a:rPr lang="es-ES" sz="1200" baseline="-25000" dirty="0" smtClean="0"/>
                <a:t>3</a:t>
              </a:r>
              <a:endParaRPr lang="es-ES" sz="1200" baseline="-25000" dirty="0"/>
            </a:p>
          </p:txBody>
        </p:sp>
      </p:grpSp>
      <p:sp>
        <p:nvSpPr>
          <p:cNvPr id="22" name="21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Enlaces del carbono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78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44500" y="889000"/>
            <a:ext cx="8204200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Son compuestos constituidos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exclusivamente</a:t>
            </a:r>
            <a:r>
              <a:rPr lang="es-ES" dirty="0" smtClean="0"/>
              <a:t> por átomos de </a:t>
            </a:r>
            <a:r>
              <a:rPr lang="es-E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carbono</a:t>
            </a:r>
            <a:r>
              <a:rPr lang="es-ES" dirty="0" smtClean="0"/>
              <a:t> e </a:t>
            </a:r>
            <a:r>
              <a:rPr lang="es-E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hidrógeno</a:t>
            </a:r>
            <a:endParaRPr lang="es-E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075996"/>
              </p:ext>
            </p:extLst>
          </p:nvPr>
        </p:nvGraphicFramePr>
        <p:xfrm>
          <a:off x="444500" y="1803400"/>
          <a:ext cx="8191500" cy="461009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38300"/>
                <a:gridCol w="1638300"/>
                <a:gridCol w="1638300"/>
                <a:gridCol w="1358900"/>
                <a:gridCol w="1917700"/>
              </a:tblGrid>
              <a:tr h="325748">
                <a:tc gridSpan="3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Clasificación</a:t>
                      </a:r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Ejemplos</a:t>
                      </a:r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622">
                <a:tc rowSpan="3">
                  <a:txBody>
                    <a:bodyPr/>
                    <a:lstStyle/>
                    <a:p>
                      <a:r>
                        <a:rPr lang="es-ES" sz="1400" dirty="0" smtClean="0"/>
                        <a:t>acíclicos</a:t>
                      </a:r>
                    </a:p>
                    <a:p>
                      <a:r>
                        <a:rPr lang="es-ES" sz="1400" dirty="0" smtClean="0"/>
                        <a:t>(cadena abierta)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saturados</a:t>
                      </a:r>
                      <a:endParaRPr lang="es-ES" sz="1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alcanos</a:t>
                      </a:r>
                      <a:endParaRPr lang="es-E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s-ES" sz="1400" dirty="0" smtClean="0"/>
                        <a:t>CH</a:t>
                      </a:r>
                      <a:r>
                        <a:rPr lang="es-ES" sz="1400" baseline="-25000" dirty="0" smtClean="0"/>
                        <a:t>3</a:t>
                      </a:r>
                      <a:r>
                        <a:rPr lang="es-ES" sz="1400" dirty="0" smtClean="0"/>
                        <a:t>--CH</a:t>
                      </a:r>
                      <a:r>
                        <a:rPr lang="es-ES" sz="1400" baseline="-25000" dirty="0" smtClean="0"/>
                        <a:t>3</a:t>
                      </a:r>
                      <a:r>
                        <a:rPr lang="es-ES" sz="1400" dirty="0" smtClean="0"/>
                        <a:t> etano</a:t>
                      </a:r>
                      <a:endParaRPr lang="es-E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31"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400" dirty="0" smtClean="0"/>
                        <a:t>no saturados</a:t>
                      </a:r>
                      <a:endParaRPr lang="es-ES" sz="1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alquenos</a:t>
                      </a:r>
                      <a:endParaRPr lang="es-E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s-ES" sz="1400" dirty="0" smtClean="0"/>
                        <a:t>CH</a:t>
                      </a:r>
                      <a:r>
                        <a:rPr lang="es-ES" sz="1400" baseline="-25000" dirty="0" smtClean="0"/>
                        <a:t>2</a:t>
                      </a:r>
                      <a:r>
                        <a:rPr lang="es-ES" sz="1400" dirty="0" smtClean="0"/>
                        <a:t>=CH</a:t>
                      </a:r>
                      <a:r>
                        <a:rPr lang="es-ES" sz="1400" baseline="-25000" dirty="0" smtClean="0"/>
                        <a:t>2</a:t>
                      </a:r>
                      <a:r>
                        <a:rPr lang="es-ES" sz="1400" dirty="0" smtClean="0"/>
                        <a:t> eteno</a:t>
                      </a:r>
                      <a:endParaRPr lang="es-E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476"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alquinos</a:t>
                      </a:r>
                      <a:endParaRPr lang="es-E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s-ES" sz="1400" dirty="0" smtClean="0"/>
                        <a:t>CH</a:t>
                      </a:r>
                      <a:r>
                        <a:rPr lang="es-ES" sz="1400" dirty="0" smtClean="0">
                          <a:sym typeface="Symbol"/>
                        </a:rPr>
                        <a:t>CH etino</a:t>
                      </a:r>
                      <a:endParaRPr lang="es-E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984">
                <a:tc rowSpan="5">
                  <a:txBody>
                    <a:bodyPr/>
                    <a:lstStyle/>
                    <a:p>
                      <a:r>
                        <a:rPr lang="es-ES" sz="1400" dirty="0" smtClean="0"/>
                        <a:t>cíclicos</a:t>
                      </a:r>
                    </a:p>
                    <a:p>
                      <a:r>
                        <a:rPr lang="es-ES" sz="1400" dirty="0" smtClean="0"/>
                        <a:t>(cadena cerrada)</a:t>
                      </a:r>
                      <a:endParaRPr lang="es-ES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s-ES" sz="1400" dirty="0" smtClean="0"/>
                        <a:t>alicíclicos</a:t>
                      </a:r>
                      <a:endParaRPr lang="es-ES" sz="1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cicloalcanos</a:t>
                      </a:r>
                      <a:endParaRPr lang="es-E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s-ES" sz="1400" dirty="0" smtClean="0"/>
                        <a:t>              ciclohexano</a:t>
                      </a:r>
                      <a:endParaRPr lang="es-E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984"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cicloalquenos</a:t>
                      </a:r>
                      <a:endParaRPr lang="es-E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s-ES" sz="1400" dirty="0" smtClean="0"/>
                        <a:t>              ciclohexeno</a:t>
                      </a:r>
                      <a:endParaRPr lang="es-E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984"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lang="es-ES" sz="1400" dirty="0" smtClean="0"/>
                        <a:t>aromáticos</a:t>
                      </a:r>
                      <a:endParaRPr lang="es-ES" sz="1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monocíclicos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arenos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              benceno</a:t>
                      </a:r>
                      <a:endParaRPr lang="es-ES" sz="1400" dirty="0"/>
                    </a:p>
                  </a:txBody>
                  <a:tcPr anchor="ctr"/>
                </a:tc>
              </a:tr>
              <a:tr h="579984"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400" dirty="0" smtClean="0"/>
                        <a:t>policíclicos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aislados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                    bifenilo</a:t>
                      </a:r>
                      <a:endParaRPr lang="es-ES" sz="1400" dirty="0"/>
                    </a:p>
                  </a:txBody>
                  <a:tcPr anchor="ctr"/>
                </a:tc>
              </a:tr>
              <a:tr h="579984"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condensados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                    naftaleno</a:t>
                      </a:r>
                      <a:endParaRPr lang="es-ES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7 Hexágono"/>
          <p:cNvSpPr/>
          <p:nvPr/>
        </p:nvSpPr>
        <p:spPr>
          <a:xfrm>
            <a:off x="5499100" y="3644900"/>
            <a:ext cx="368300" cy="342900"/>
          </a:xfrm>
          <a:prstGeom prst="hexagon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11" name="10 Grupo"/>
          <p:cNvGrpSpPr/>
          <p:nvPr/>
        </p:nvGrpSpPr>
        <p:grpSpPr>
          <a:xfrm>
            <a:off x="5524500" y="4203700"/>
            <a:ext cx="368300" cy="342900"/>
            <a:chOff x="5524500" y="4038600"/>
            <a:chExt cx="368300" cy="342900"/>
          </a:xfrm>
        </p:grpSpPr>
        <p:sp>
          <p:nvSpPr>
            <p:cNvPr id="27" name="26 Hexágono"/>
            <p:cNvSpPr/>
            <p:nvPr/>
          </p:nvSpPr>
          <p:spPr>
            <a:xfrm>
              <a:off x="5524500" y="4038600"/>
              <a:ext cx="368300" cy="342900"/>
            </a:xfrm>
            <a:prstGeom prst="hexagon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cxnSp>
          <p:nvCxnSpPr>
            <p:cNvPr id="10" name="9 Conector recto"/>
            <p:cNvCxnSpPr/>
            <p:nvPr/>
          </p:nvCxnSpPr>
          <p:spPr>
            <a:xfrm flipV="1">
              <a:off x="5572125" y="4067175"/>
              <a:ext cx="71437" cy="1476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16 Grupo"/>
          <p:cNvGrpSpPr/>
          <p:nvPr/>
        </p:nvGrpSpPr>
        <p:grpSpPr>
          <a:xfrm>
            <a:off x="6870700" y="4800600"/>
            <a:ext cx="342900" cy="368300"/>
            <a:chOff x="6718300" y="4610100"/>
            <a:chExt cx="342900" cy="368300"/>
          </a:xfrm>
        </p:grpSpPr>
        <p:grpSp>
          <p:nvGrpSpPr>
            <p:cNvPr id="31" name="30 Grupo"/>
            <p:cNvGrpSpPr/>
            <p:nvPr/>
          </p:nvGrpSpPr>
          <p:grpSpPr>
            <a:xfrm rot="5400000">
              <a:off x="6705600" y="4622800"/>
              <a:ext cx="368300" cy="342900"/>
              <a:chOff x="5524500" y="4038600"/>
              <a:chExt cx="368300" cy="342900"/>
            </a:xfrm>
          </p:grpSpPr>
          <p:sp>
            <p:nvSpPr>
              <p:cNvPr id="32" name="31 Hexágono"/>
              <p:cNvSpPr/>
              <p:nvPr/>
            </p:nvSpPr>
            <p:spPr>
              <a:xfrm>
                <a:off x="5524500" y="4038600"/>
                <a:ext cx="368300" cy="342900"/>
              </a:xfrm>
              <a:prstGeom prst="hexagon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cxnSp>
            <p:nvCxnSpPr>
              <p:cNvPr id="33" name="32 Conector recto"/>
              <p:cNvCxnSpPr/>
              <p:nvPr/>
            </p:nvCxnSpPr>
            <p:spPr>
              <a:xfrm rot="16200000" flipV="1">
                <a:off x="5530852" y="4235449"/>
                <a:ext cx="139702" cy="7619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33 Conector recto"/>
            <p:cNvCxnSpPr/>
            <p:nvPr/>
          </p:nvCxnSpPr>
          <p:spPr>
            <a:xfrm>
              <a:off x="6753225" y="4856163"/>
              <a:ext cx="147638" cy="730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34 Conector recto"/>
            <p:cNvCxnSpPr/>
            <p:nvPr/>
          </p:nvCxnSpPr>
          <p:spPr>
            <a:xfrm flipH="1" flipV="1">
              <a:off x="7019925" y="4713288"/>
              <a:ext cx="4763" cy="1587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28 Grupo"/>
          <p:cNvGrpSpPr/>
          <p:nvPr/>
        </p:nvGrpSpPr>
        <p:grpSpPr>
          <a:xfrm>
            <a:off x="6802438" y="5394326"/>
            <a:ext cx="877888" cy="342900"/>
            <a:chOff x="6662738" y="5203826"/>
            <a:chExt cx="877888" cy="342900"/>
          </a:xfrm>
        </p:grpSpPr>
        <p:grpSp>
          <p:nvGrpSpPr>
            <p:cNvPr id="41" name="40 Grupo"/>
            <p:cNvGrpSpPr/>
            <p:nvPr/>
          </p:nvGrpSpPr>
          <p:grpSpPr>
            <a:xfrm rot="16200000">
              <a:off x="6675438" y="5191126"/>
              <a:ext cx="342900" cy="368300"/>
              <a:chOff x="6718300" y="4610100"/>
              <a:chExt cx="342900" cy="368300"/>
            </a:xfrm>
          </p:grpSpPr>
          <p:grpSp>
            <p:nvGrpSpPr>
              <p:cNvPr id="42" name="41 Grupo"/>
              <p:cNvGrpSpPr/>
              <p:nvPr/>
            </p:nvGrpSpPr>
            <p:grpSpPr>
              <a:xfrm rot="5400000">
                <a:off x="6705600" y="4622800"/>
                <a:ext cx="368300" cy="342900"/>
                <a:chOff x="5524500" y="4038600"/>
                <a:chExt cx="368300" cy="342900"/>
              </a:xfrm>
            </p:grpSpPr>
            <p:sp>
              <p:nvSpPr>
                <p:cNvPr id="45" name="44 Hexágono"/>
                <p:cNvSpPr/>
                <p:nvPr/>
              </p:nvSpPr>
              <p:spPr>
                <a:xfrm>
                  <a:off x="5524500" y="4038600"/>
                  <a:ext cx="368300" cy="342900"/>
                </a:xfrm>
                <a:prstGeom prst="hexagon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cxnSp>
              <p:nvCxnSpPr>
                <p:cNvPr id="46" name="45 Conector recto"/>
                <p:cNvCxnSpPr/>
                <p:nvPr/>
              </p:nvCxnSpPr>
              <p:spPr>
                <a:xfrm flipV="1">
                  <a:off x="5572126" y="4079873"/>
                  <a:ext cx="66678" cy="13652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3" name="42 Conector recto"/>
              <p:cNvCxnSpPr/>
              <p:nvPr/>
            </p:nvCxnSpPr>
            <p:spPr>
              <a:xfrm rot="5400000" flipV="1">
                <a:off x="6678612" y="4795837"/>
                <a:ext cx="161925" cy="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43 Conector recto"/>
              <p:cNvCxnSpPr/>
              <p:nvPr/>
            </p:nvCxnSpPr>
            <p:spPr>
              <a:xfrm rot="5400000" flipH="1" flipV="1">
                <a:off x="6919119" y="4836320"/>
                <a:ext cx="66674" cy="11906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61 Grupo"/>
            <p:cNvGrpSpPr/>
            <p:nvPr/>
          </p:nvGrpSpPr>
          <p:grpSpPr>
            <a:xfrm rot="16200000">
              <a:off x="7185026" y="5191126"/>
              <a:ext cx="342900" cy="368300"/>
              <a:chOff x="6718300" y="4610100"/>
              <a:chExt cx="342900" cy="368300"/>
            </a:xfrm>
          </p:grpSpPr>
          <p:grpSp>
            <p:nvGrpSpPr>
              <p:cNvPr id="63" name="62 Grupo"/>
              <p:cNvGrpSpPr/>
              <p:nvPr/>
            </p:nvGrpSpPr>
            <p:grpSpPr>
              <a:xfrm rot="5400000">
                <a:off x="6705600" y="4622800"/>
                <a:ext cx="368300" cy="342900"/>
                <a:chOff x="5524500" y="4038600"/>
                <a:chExt cx="368300" cy="342900"/>
              </a:xfrm>
            </p:grpSpPr>
            <p:sp>
              <p:nvSpPr>
                <p:cNvPr id="66" name="65 Hexágono"/>
                <p:cNvSpPr/>
                <p:nvPr/>
              </p:nvSpPr>
              <p:spPr>
                <a:xfrm>
                  <a:off x="5524500" y="4038600"/>
                  <a:ext cx="368300" cy="342900"/>
                </a:xfrm>
                <a:prstGeom prst="hexagon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cxnSp>
              <p:nvCxnSpPr>
                <p:cNvPr id="67" name="66 Conector recto"/>
                <p:cNvCxnSpPr/>
                <p:nvPr/>
              </p:nvCxnSpPr>
              <p:spPr>
                <a:xfrm flipV="1">
                  <a:off x="5572126" y="4079873"/>
                  <a:ext cx="66678" cy="13652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4" name="63 Conector recto"/>
              <p:cNvCxnSpPr/>
              <p:nvPr/>
            </p:nvCxnSpPr>
            <p:spPr>
              <a:xfrm rot="5400000" flipV="1">
                <a:off x="6678612" y="4795837"/>
                <a:ext cx="161925" cy="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64 Conector recto"/>
              <p:cNvCxnSpPr/>
              <p:nvPr/>
            </p:nvCxnSpPr>
            <p:spPr>
              <a:xfrm rot="5400000" flipH="1" flipV="1">
                <a:off x="6919119" y="4836320"/>
                <a:ext cx="66674" cy="11906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8" name="67 Conector recto"/>
            <p:cNvCxnSpPr/>
            <p:nvPr/>
          </p:nvCxnSpPr>
          <p:spPr>
            <a:xfrm flipV="1">
              <a:off x="7015164" y="5376863"/>
              <a:ext cx="161925" cy="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37 Grupo"/>
          <p:cNvGrpSpPr/>
          <p:nvPr/>
        </p:nvGrpSpPr>
        <p:grpSpPr>
          <a:xfrm>
            <a:off x="6877050" y="5976938"/>
            <a:ext cx="690562" cy="373063"/>
            <a:chOff x="6699250" y="5748338"/>
            <a:chExt cx="690562" cy="373063"/>
          </a:xfrm>
        </p:grpSpPr>
        <p:grpSp>
          <p:nvGrpSpPr>
            <p:cNvPr id="70" name="69 Grupo"/>
            <p:cNvGrpSpPr/>
            <p:nvPr/>
          </p:nvGrpSpPr>
          <p:grpSpPr>
            <a:xfrm>
              <a:off x="6699250" y="5748338"/>
              <a:ext cx="342900" cy="368300"/>
              <a:chOff x="6718300" y="4610100"/>
              <a:chExt cx="342900" cy="368300"/>
            </a:xfrm>
          </p:grpSpPr>
          <p:grpSp>
            <p:nvGrpSpPr>
              <p:cNvPr id="71" name="70 Grupo"/>
              <p:cNvGrpSpPr/>
              <p:nvPr/>
            </p:nvGrpSpPr>
            <p:grpSpPr>
              <a:xfrm rot="5400000">
                <a:off x="6705600" y="4622800"/>
                <a:ext cx="368300" cy="342900"/>
                <a:chOff x="5524500" y="4038600"/>
                <a:chExt cx="368300" cy="342900"/>
              </a:xfrm>
            </p:grpSpPr>
            <p:sp>
              <p:nvSpPr>
                <p:cNvPr id="74" name="73 Hexágono"/>
                <p:cNvSpPr/>
                <p:nvPr/>
              </p:nvSpPr>
              <p:spPr>
                <a:xfrm>
                  <a:off x="5524500" y="4038600"/>
                  <a:ext cx="368300" cy="342900"/>
                </a:xfrm>
                <a:prstGeom prst="hexagon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cxnSp>
              <p:nvCxnSpPr>
                <p:cNvPr id="75" name="74 Conector recto"/>
                <p:cNvCxnSpPr/>
                <p:nvPr/>
              </p:nvCxnSpPr>
              <p:spPr>
                <a:xfrm rot="16200000" flipV="1">
                  <a:off x="5530852" y="4235449"/>
                  <a:ext cx="139702" cy="761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2" name="71 Conector recto"/>
              <p:cNvCxnSpPr/>
              <p:nvPr/>
            </p:nvCxnSpPr>
            <p:spPr>
              <a:xfrm>
                <a:off x="6753225" y="4856163"/>
                <a:ext cx="147638" cy="7302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72 Conector recto"/>
              <p:cNvCxnSpPr/>
              <p:nvPr/>
            </p:nvCxnSpPr>
            <p:spPr>
              <a:xfrm flipH="1" flipV="1">
                <a:off x="7019925" y="4713288"/>
                <a:ext cx="4763" cy="15875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75 Grupo"/>
            <p:cNvGrpSpPr/>
            <p:nvPr/>
          </p:nvGrpSpPr>
          <p:grpSpPr>
            <a:xfrm>
              <a:off x="7046912" y="5753101"/>
              <a:ext cx="342900" cy="368300"/>
              <a:chOff x="6718300" y="4610100"/>
              <a:chExt cx="342900" cy="368300"/>
            </a:xfrm>
          </p:grpSpPr>
          <p:grpSp>
            <p:nvGrpSpPr>
              <p:cNvPr id="77" name="76 Grupo"/>
              <p:cNvGrpSpPr/>
              <p:nvPr/>
            </p:nvGrpSpPr>
            <p:grpSpPr>
              <a:xfrm rot="5400000">
                <a:off x="6705600" y="4622800"/>
                <a:ext cx="368300" cy="342900"/>
                <a:chOff x="5524500" y="4038600"/>
                <a:chExt cx="368300" cy="342900"/>
              </a:xfrm>
            </p:grpSpPr>
            <p:sp>
              <p:nvSpPr>
                <p:cNvPr id="80" name="79 Hexágono"/>
                <p:cNvSpPr/>
                <p:nvPr/>
              </p:nvSpPr>
              <p:spPr>
                <a:xfrm>
                  <a:off x="5524500" y="4038600"/>
                  <a:ext cx="368300" cy="342900"/>
                </a:xfrm>
                <a:prstGeom prst="hexagon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cxnSp>
              <p:nvCxnSpPr>
                <p:cNvPr id="81" name="80 Conector recto"/>
                <p:cNvCxnSpPr/>
                <p:nvPr/>
              </p:nvCxnSpPr>
              <p:spPr>
                <a:xfrm rot="16200000" flipH="1" flipV="1">
                  <a:off x="5536411" y="4096545"/>
                  <a:ext cx="142871" cy="8095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8" name="77 Conector recto"/>
              <p:cNvCxnSpPr/>
              <p:nvPr/>
            </p:nvCxnSpPr>
            <p:spPr>
              <a:xfrm flipH="1">
                <a:off x="6900863" y="4862512"/>
                <a:ext cx="128588" cy="6667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" name="49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51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2" name="51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3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81000" y="8382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2.1. </a:t>
            </a:r>
            <a:r>
              <a:rPr lang="es-ES" b="1" dirty="0" smtClean="0">
                <a:solidFill>
                  <a:srgbClr val="00B050"/>
                </a:solidFill>
              </a:rPr>
              <a:t>Alcanos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81000" y="1295400"/>
            <a:ext cx="833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Son hidrocarburos saturados (todos los enlaces entre carbonos son sencillos).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Fórmula general: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</a:t>
            </a:r>
            <a:r>
              <a:rPr lang="es-ES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n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H</a:t>
            </a:r>
            <a:r>
              <a:rPr lang="es-ES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2n+2</a:t>
            </a:r>
            <a:endParaRPr lang="es-ES" b="1" baseline="-2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93700" y="2387600"/>
            <a:ext cx="181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Nomenclatura</a:t>
            </a:r>
            <a:endParaRPr lang="es-ES" b="1" dirty="0">
              <a:solidFill>
                <a:srgbClr val="C00000"/>
              </a:solidFill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152868"/>
              </p:ext>
            </p:extLst>
          </p:nvPr>
        </p:nvGraphicFramePr>
        <p:xfrm>
          <a:off x="4940300" y="2524760"/>
          <a:ext cx="3606800" cy="3688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67418"/>
                <a:gridCol w="2439382"/>
              </a:tblGrid>
              <a:tr h="261882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Prefijos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Nº átomos</a:t>
                      </a:r>
                      <a:r>
                        <a:rPr lang="es-ES" sz="1600" baseline="0" dirty="0" smtClean="0"/>
                        <a:t>  en cadena</a:t>
                      </a:r>
                      <a:endParaRPr lang="es-ES" sz="1600" dirty="0"/>
                    </a:p>
                  </a:txBody>
                  <a:tcPr/>
                </a:tc>
              </a:tr>
              <a:tr h="315696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Met-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1 átomo de C</a:t>
                      </a:r>
                      <a:endParaRPr lang="es-ES" sz="1600" dirty="0"/>
                    </a:p>
                  </a:txBody>
                  <a:tcPr/>
                </a:tc>
              </a:tr>
              <a:tr h="315696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Et-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2 átomos de C</a:t>
                      </a:r>
                    </a:p>
                  </a:txBody>
                  <a:tcPr/>
                </a:tc>
              </a:tr>
              <a:tr h="315696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Prop-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3 átomos de C</a:t>
                      </a:r>
                    </a:p>
                  </a:txBody>
                  <a:tcPr/>
                </a:tc>
              </a:tr>
              <a:tr h="315696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But-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4 átomos de C</a:t>
                      </a:r>
                    </a:p>
                  </a:txBody>
                  <a:tcPr/>
                </a:tc>
              </a:tr>
              <a:tr h="315696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Pent-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5 átomos de C</a:t>
                      </a:r>
                    </a:p>
                  </a:txBody>
                  <a:tcPr/>
                </a:tc>
              </a:tr>
              <a:tr h="315696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Hex-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6 átomos de C</a:t>
                      </a:r>
                    </a:p>
                  </a:txBody>
                  <a:tcPr/>
                </a:tc>
              </a:tr>
              <a:tr h="315696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Hept-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7 átomos de C</a:t>
                      </a:r>
                    </a:p>
                  </a:txBody>
                  <a:tcPr/>
                </a:tc>
              </a:tr>
              <a:tr h="315696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Oct-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8 átomos de C</a:t>
                      </a:r>
                    </a:p>
                  </a:txBody>
                  <a:tcPr/>
                </a:tc>
              </a:tr>
              <a:tr h="315696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Non-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9 átomos de C</a:t>
                      </a:r>
                    </a:p>
                  </a:txBody>
                  <a:tcPr/>
                </a:tc>
              </a:tr>
              <a:tr h="315696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Dec-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10 átomos de C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11 CuadroTexto"/>
          <p:cNvSpPr txBox="1"/>
          <p:nvPr/>
        </p:nvSpPr>
        <p:spPr>
          <a:xfrm>
            <a:off x="393700" y="2844800"/>
            <a:ext cx="4152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Se nombran con un prefijo indicativo del número de átomos de carbono, al que se le añade la terminación </a:t>
            </a:r>
            <a:r>
              <a:rPr lang="es-ES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–ano</a:t>
            </a:r>
            <a:r>
              <a:rPr lang="es-ES" dirty="0" smtClean="0">
                <a:sym typeface="Wingdings"/>
              </a:rPr>
              <a:t>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12 CuadroTexto"/>
              <p:cNvSpPr txBox="1"/>
              <p:nvPr/>
            </p:nvSpPr>
            <p:spPr>
              <a:xfrm>
                <a:off x="482600" y="4089400"/>
                <a:ext cx="1638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3" name="1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600" y="4089400"/>
                <a:ext cx="1638300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48 CuadroTexto"/>
              <p:cNvSpPr txBox="1"/>
              <p:nvPr/>
            </p:nvSpPr>
            <p:spPr>
              <a:xfrm>
                <a:off x="2578100" y="4102100"/>
                <a:ext cx="1981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9" name="4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100" y="4102100"/>
                <a:ext cx="19812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14 CuadroTexto"/>
          <p:cNvSpPr txBox="1"/>
          <p:nvPr/>
        </p:nvSpPr>
        <p:spPr>
          <a:xfrm>
            <a:off x="965200" y="4470401"/>
            <a:ext cx="673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i="1" dirty="0" smtClean="0">
                <a:solidFill>
                  <a:srgbClr val="0070C0"/>
                </a:solidFill>
              </a:rPr>
              <a:t>etano</a:t>
            </a:r>
            <a:endParaRPr lang="es-ES" sz="1200" i="1" dirty="0">
              <a:solidFill>
                <a:srgbClr val="0070C0"/>
              </a:solidFill>
            </a:endParaRPr>
          </a:p>
        </p:txBody>
      </p:sp>
      <p:sp>
        <p:nvSpPr>
          <p:cNvPr id="51" name="50 CuadroTexto"/>
          <p:cNvSpPr txBox="1"/>
          <p:nvPr/>
        </p:nvSpPr>
        <p:spPr>
          <a:xfrm>
            <a:off x="3187700" y="4483101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i="1" dirty="0" smtClean="0">
                <a:solidFill>
                  <a:srgbClr val="0070C0"/>
                </a:solidFill>
              </a:rPr>
              <a:t>propano</a:t>
            </a:r>
            <a:endParaRPr lang="es-ES" sz="1200" i="1" dirty="0">
              <a:solidFill>
                <a:srgbClr val="0070C0"/>
              </a:solidFill>
            </a:endParaRPr>
          </a:p>
        </p:txBody>
      </p:sp>
      <p:sp>
        <p:nvSpPr>
          <p:cNvPr id="52" name="51 CuadroTexto"/>
          <p:cNvSpPr txBox="1"/>
          <p:nvPr/>
        </p:nvSpPr>
        <p:spPr>
          <a:xfrm>
            <a:off x="228600" y="4940300"/>
            <a:ext cx="4356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La letra </a:t>
            </a:r>
            <a:r>
              <a:rPr lang="es-ES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n</a:t>
            </a:r>
            <a:r>
              <a:rPr lang="es-ES" dirty="0" smtClean="0">
                <a:sym typeface="Wingdings"/>
              </a:rPr>
              <a:t> colocada delante del nombre, indica que no tiene ramificaciones.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52 CuadroTexto"/>
              <p:cNvSpPr txBox="1"/>
              <p:nvPr/>
            </p:nvSpPr>
            <p:spPr>
              <a:xfrm>
                <a:off x="1104900" y="5816600"/>
                <a:ext cx="2730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i="1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3" name="5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900" y="5816600"/>
                <a:ext cx="27305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53 CuadroTexto"/>
          <p:cNvSpPr txBox="1"/>
          <p:nvPr/>
        </p:nvSpPr>
        <p:spPr>
          <a:xfrm>
            <a:off x="2006600" y="6159501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i="1" dirty="0">
                <a:solidFill>
                  <a:srgbClr val="0070C0"/>
                </a:solidFill>
              </a:rPr>
              <a:t>n</a:t>
            </a:r>
            <a:r>
              <a:rPr lang="es-ES" sz="1200" i="1" dirty="0" smtClean="0">
                <a:solidFill>
                  <a:srgbClr val="0070C0"/>
                </a:solidFill>
              </a:rPr>
              <a:t>-butano</a:t>
            </a:r>
            <a:endParaRPr lang="es-ES" sz="1200" i="1" dirty="0">
              <a:solidFill>
                <a:srgbClr val="0070C0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9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30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55600" y="8128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2.1. </a:t>
            </a:r>
            <a:r>
              <a:rPr lang="es-ES" b="1" dirty="0" smtClean="0">
                <a:solidFill>
                  <a:srgbClr val="00B050"/>
                </a:solidFill>
              </a:rPr>
              <a:t>Alcanos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30200" y="1257300"/>
            <a:ext cx="838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Si alguno de los alcanos pierde un átomo de hidrógeno, da lugar a </a:t>
            </a:r>
            <a:r>
              <a:rPr lang="es-ES" b="1" dirty="0" smtClean="0">
                <a:sym typeface="Wingdings"/>
              </a:rPr>
              <a:t>un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radical alquílico</a:t>
            </a:r>
            <a:r>
              <a:rPr lang="es-ES" dirty="0" smtClean="0">
                <a:sym typeface="Wingdings"/>
              </a:rPr>
              <a:t>, que se caracteriza por una valencia libre.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nombran con la terminación 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–il </a:t>
            </a:r>
            <a:r>
              <a:rPr lang="es-ES" dirty="0" smtClean="0">
                <a:sym typeface="Wingdings"/>
              </a:rPr>
              <a:t>o 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–ilo</a:t>
            </a:r>
            <a:r>
              <a:rPr lang="es-ES" dirty="0" smtClean="0">
                <a:sym typeface="Wingdings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16 CuadroTexto"/>
              <p:cNvSpPr txBox="1"/>
              <p:nvPr/>
            </p:nvSpPr>
            <p:spPr>
              <a:xfrm>
                <a:off x="1054100" y="2387600"/>
                <a:ext cx="1638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7" name="1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100" y="2387600"/>
                <a:ext cx="1638300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18 CuadroTexto"/>
              <p:cNvSpPr txBox="1"/>
              <p:nvPr/>
            </p:nvSpPr>
            <p:spPr>
              <a:xfrm>
                <a:off x="5384800" y="2349500"/>
                <a:ext cx="2209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9" name="1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4800" y="2349500"/>
                <a:ext cx="22098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19 CuadroTexto"/>
              <p:cNvSpPr txBox="1"/>
              <p:nvPr/>
            </p:nvSpPr>
            <p:spPr>
              <a:xfrm>
                <a:off x="3073400" y="2374900"/>
                <a:ext cx="1638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0" name="1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3400" y="2374900"/>
                <a:ext cx="1638300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20 CuadroTexto"/>
          <p:cNvSpPr txBox="1"/>
          <p:nvPr/>
        </p:nvSpPr>
        <p:spPr>
          <a:xfrm>
            <a:off x="1536700" y="2705101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i="1" dirty="0" smtClean="0">
                <a:solidFill>
                  <a:srgbClr val="0070C0"/>
                </a:solidFill>
              </a:rPr>
              <a:t>metil</a:t>
            </a:r>
            <a:endParaRPr lang="es-ES" sz="1200" i="1" dirty="0">
              <a:solidFill>
                <a:srgbClr val="0070C0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3581400" y="2717801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i="1" dirty="0" smtClean="0">
                <a:solidFill>
                  <a:srgbClr val="0070C0"/>
                </a:solidFill>
              </a:rPr>
              <a:t>etil</a:t>
            </a:r>
            <a:endParaRPr lang="es-ES" sz="1200" i="1" dirty="0">
              <a:solidFill>
                <a:srgbClr val="0070C0"/>
              </a:solidFill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6134100" y="2717801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i="1" dirty="0" smtClean="0">
                <a:solidFill>
                  <a:srgbClr val="0070C0"/>
                </a:solidFill>
              </a:rPr>
              <a:t>propil</a:t>
            </a:r>
            <a:endParaRPr lang="es-ES" sz="1200" i="1" dirty="0">
              <a:solidFill>
                <a:srgbClr val="0070C0"/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93700" y="3251200"/>
            <a:ext cx="787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Hay radicales que tienen nombre propio admitido por la IUPAC:</a:t>
            </a:r>
          </a:p>
        </p:txBody>
      </p:sp>
      <p:grpSp>
        <p:nvGrpSpPr>
          <p:cNvPr id="31" name="30 Grupo"/>
          <p:cNvGrpSpPr/>
          <p:nvPr/>
        </p:nvGrpSpPr>
        <p:grpSpPr>
          <a:xfrm>
            <a:off x="1511300" y="3784600"/>
            <a:ext cx="1727200" cy="1039000"/>
            <a:chOff x="1054100" y="3759200"/>
            <a:chExt cx="1727200" cy="1039000"/>
          </a:xfrm>
        </p:grpSpPr>
        <p:grpSp>
          <p:nvGrpSpPr>
            <p:cNvPr id="10" name="9 Grupo"/>
            <p:cNvGrpSpPr/>
            <p:nvPr/>
          </p:nvGrpSpPr>
          <p:grpSpPr>
            <a:xfrm>
              <a:off x="1054100" y="3759200"/>
              <a:ext cx="1727200" cy="813832"/>
              <a:chOff x="1104900" y="3810000"/>
              <a:chExt cx="1727200" cy="8138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24 CuadroTexto"/>
                  <p:cNvSpPr txBox="1"/>
                  <p:nvPr/>
                </p:nvSpPr>
                <p:spPr>
                  <a:xfrm>
                    <a:off x="1104900" y="4038600"/>
                    <a:ext cx="16383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5" name="2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04900" y="4038600"/>
                    <a:ext cx="1638300" cy="369332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25 CuadroTexto"/>
                  <p:cNvSpPr txBox="1"/>
                  <p:nvPr/>
                </p:nvSpPr>
                <p:spPr>
                  <a:xfrm>
                    <a:off x="2159000" y="3810000"/>
                    <a:ext cx="6731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6" name="25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59000" y="3810000"/>
                    <a:ext cx="673100" cy="369332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26 CuadroTexto"/>
                  <p:cNvSpPr txBox="1"/>
                  <p:nvPr/>
                </p:nvSpPr>
                <p:spPr>
                  <a:xfrm>
                    <a:off x="2159000" y="4254500"/>
                    <a:ext cx="6731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7" name="2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59000" y="4254500"/>
                    <a:ext cx="673100" cy="369332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" name="6 Conector recto"/>
              <p:cNvCxnSpPr/>
              <p:nvPr/>
            </p:nvCxnSpPr>
            <p:spPr>
              <a:xfrm flipV="1">
                <a:off x="2133600" y="4038600"/>
                <a:ext cx="139700" cy="889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29 Conector recto"/>
              <p:cNvCxnSpPr/>
              <p:nvPr/>
            </p:nvCxnSpPr>
            <p:spPr>
              <a:xfrm>
                <a:off x="2133600" y="4318000"/>
                <a:ext cx="139700" cy="889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37 CuadroTexto"/>
            <p:cNvSpPr txBox="1"/>
            <p:nvPr/>
          </p:nvSpPr>
          <p:spPr>
            <a:xfrm>
              <a:off x="1816100" y="45212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isopropil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9" name="28 Grupo"/>
          <p:cNvGrpSpPr/>
          <p:nvPr/>
        </p:nvGrpSpPr>
        <p:grpSpPr>
          <a:xfrm>
            <a:off x="1981200" y="5067300"/>
            <a:ext cx="1257300" cy="1051700"/>
            <a:chOff x="1562100" y="5016500"/>
            <a:chExt cx="1257300" cy="10517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32 CuadroTexto"/>
                <p:cNvSpPr txBox="1"/>
                <p:nvPr/>
              </p:nvSpPr>
              <p:spPr>
                <a:xfrm>
                  <a:off x="1562100" y="5270500"/>
                  <a:ext cx="8763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3" name="3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2100" y="5270500"/>
                  <a:ext cx="876300" cy="36933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8" name="27 Grupo"/>
            <p:cNvGrpSpPr/>
            <p:nvPr/>
          </p:nvGrpSpPr>
          <p:grpSpPr>
            <a:xfrm>
              <a:off x="2057400" y="5016500"/>
              <a:ext cx="762000" cy="826532"/>
              <a:chOff x="2171700" y="5041900"/>
              <a:chExt cx="762000" cy="8265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33 CuadroTexto"/>
                  <p:cNvSpPr txBox="1"/>
                  <p:nvPr/>
                </p:nvSpPr>
                <p:spPr>
                  <a:xfrm>
                    <a:off x="2260600" y="5041900"/>
                    <a:ext cx="6731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4" name="33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60600" y="5041900"/>
                    <a:ext cx="673100" cy="369332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34 CuadroTexto"/>
                  <p:cNvSpPr txBox="1"/>
                  <p:nvPr/>
                </p:nvSpPr>
                <p:spPr>
                  <a:xfrm>
                    <a:off x="2260600" y="5499100"/>
                    <a:ext cx="6731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5" name="3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60600" y="5499100"/>
                    <a:ext cx="673100" cy="369332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6" name="35 Conector recto"/>
              <p:cNvCxnSpPr/>
              <p:nvPr/>
            </p:nvCxnSpPr>
            <p:spPr>
              <a:xfrm flipV="1">
                <a:off x="2171700" y="5283200"/>
                <a:ext cx="190500" cy="889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36 Conector recto"/>
              <p:cNvCxnSpPr/>
              <p:nvPr/>
            </p:nvCxnSpPr>
            <p:spPr>
              <a:xfrm>
                <a:off x="2171700" y="5562600"/>
                <a:ext cx="203200" cy="127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39 CuadroTexto"/>
                  <p:cNvSpPr txBox="1"/>
                  <p:nvPr/>
                </p:nvSpPr>
                <p:spPr>
                  <a:xfrm>
                    <a:off x="2260600" y="5283200"/>
                    <a:ext cx="6731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40" name="3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60600" y="5283200"/>
                    <a:ext cx="673100" cy="369332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4" name="43 CuadroTexto"/>
            <p:cNvSpPr txBox="1"/>
            <p:nvPr/>
          </p:nvSpPr>
          <p:spPr>
            <a:xfrm>
              <a:off x="1841500" y="57912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tercbutil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41" name="40 Grupo"/>
          <p:cNvGrpSpPr/>
          <p:nvPr/>
        </p:nvGrpSpPr>
        <p:grpSpPr>
          <a:xfrm>
            <a:off x="4559300" y="3987800"/>
            <a:ext cx="2844800" cy="619900"/>
            <a:chOff x="4826000" y="3975100"/>
            <a:chExt cx="2844800" cy="6199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46 CuadroTexto"/>
                <p:cNvSpPr txBox="1"/>
                <p:nvPr/>
              </p:nvSpPr>
              <p:spPr>
                <a:xfrm>
                  <a:off x="4826000" y="3975100"/>
                  <a:ext cx="28448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7" name="4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26000" y="3975100"/>
                  <a:ext cx="2844800" cy="369332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47 CuadroTexto"/>
            <p:cNvSpPr txBox="1"/>
            <p:nvPr/>
          </p:nvSpPr>
          <p:spPr>
            <a:xfrm>
              <a:off x="5981700" y="43180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n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-butil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0" name="49 Grupo"/>
          <p:cNvGrpSpPr/>
          <p:nvPr/>
        </p:nvGrpSpPr>
        <p:grpSpPr>
          <a:xfrm>
            <a:off x="4787900" y="4991100"/>
            <a:ext cx="2057400" cy="1039000"/>
            <a:chOff x="723900" y="3759200"/>
            <a:chExt cx="2057400" cy="1039000"/>
          </a:xfrm>
        </p:grpSpPr>
        <p:grpSp>
          <p:nvGrpSpPr>
            <p:cNvPr id="55" name="54 Grupo"/>
            <p:cNvGrpSpPr/>
            <p:nvPr/>
          </p:nvGrpSpPr>
          <p:grpSpPr>
            <a:xfrm>
              <a:off x="723900" y="3759200"/>
              <a:ext cx="2057400" cy="813832"/>
              <a:chOff x="774700" y="3810000"/>
              <a:chExt cx="2057400" cy="8138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56 CuadroTexto"/>
                  <p:cNvSpPr txBox="1"/>
                  <p:nvPr/>
                </p:nvSpPr>
                <p:spPr>
                  <a:xfrm>
                    <a:off x="774700" y="4038600"/>
                    <a:ext cx="16383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7" name="5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4700" y="4038600"/>
                    <a:ext cx="1638300" cy="369332"/>
                  </a:xfrm>
                  <a:prstGeom prst="rect">
                    <a:avLst/>
                  </a:prstGeom>
                  <a:blipFill rotWithShape="1"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57 CuadroTexto"/>
                  <p:cNvSpPr txBox="1"/>
                  <p:nvPr/>
                </p:nvSpPr>
                <p:spPr>
                  <a:xfrm>
                    <a:off x="2159000" y="3810000"/>
                    <a:ext cx="6731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8" name="57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59000" y="3810000"/>
                    <a:ext cx="673100" cy="369332"/>
                  </a:xfrm>
                  <a:prstGeom prst="rect">
                    <a:avLst/>
                  </a:prstGeom>
                  <a:blipFill rotWithShape="1">
                    <a:blip r:embed="rId13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58 CuadroTexto"/>
                  <p:cNvSpPr txBox="1"/>
                  <p:nvPr/>
                </p:nvSpPr>
                <p:spPr>
                  <a:xfrm>
                    <a:off x="2159000" y="4254500"/>
                    <a:ext cx="6731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9" name="5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59000" y="4254500"/>
                    <a:ext cx="673100" cy="369332"/>
                  </a:xfrm>
                  <a:prstGeom prst="rect">
                    <a:avLst/>
                  </a:prstGeom>
                  <a:blipFill rotWithShape="1">
                    <a:blip r:embed="rId14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0" name="59 Conector recto"/>
              <p:cNvCxnSpPr/>
              <p:nvPr/>
            </p:nvCxnSpPr>
            <p:spPr>
              <a:xfrm flipV="1">
                <a:off x="2133600" y="4038600"/>
                <a:ext cx="139700" cy="889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60 Conector recto"/>
              <p:cNvCxnSpPr/>
              <p:nvPr/>
            </p:nvCxnSpPr>
            <p:spPr>
              <a:xfrm>
                <a:off x="2133600" y="4318000"/>
                <a:ext cx="139700" cy="889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55 CuadroTexto"/>
            <p:cNvSpPr txBox="1"/>
            <p:nvPr/>
          </p:nvSpPr>
          <p:spPr>
            <a:xfrm>
              <a:off x="1384300" y="45212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isobutil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42" name="41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66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68300" y="7874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2.1. </a:t>
            </a:r>
            <a:r>
              <a:rPr lang="es-ES" b="1" dirty="0" smtClean="0">
                <a:solidFill>
                  <a:srgbClr val="00B050"/>
                </a:solidFill>
              </a:rPr>
              <a:t>Alcanos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68300" y="1231900"/>
            <a:ext cx="51435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Reglas para nombrar alcanos ramificados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42900" y="1752600"/>
            <a:ext cx="8280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toma como cadena principal aquella que contenga un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mayor número de átomos de carbono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numeran los átomos de carbono de la cedan principal de tal forma que las ramificaciones tengan los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números localizadores más bajos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nombra primero la ramificación con la terminación 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–il </a:t>
            </a:r>
            <a:r>
              <a:rPr lang="es-ES" dirty="0" smtClean="0">
                <a:sym typeface="Wingdings"/>
              </a:rPr>
              <a:t>(indicando, si fuera necesario, la posición con un número) y luego la cadena principal. Si existen dos o más ramificaciones, se nombran por </a:t>
            </a:r>
            <a:r>
              <a:rPr lang="es-E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orden alfabético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Si en la cadena principal hubiera dos o más radicales iguales se emplearán los prefijos </a:t>
            </a:r>
            <a:r>
              <a:rPr lang="es-ES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di-</a:t>
            </a:r>
            <a:r>
              <a:rPr lang="es-ES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, </a:t>
            </a:r>
            <a:r>
              <a:rPr lang="es-ES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tri-</a:t>
            </a:r>
            <a:r>
              <a:rPr lang="es-ES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, </a:t>
            </a:r>
            <a:r>
              <a:rPr lang="es-ES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tetra-</a:t>
            </a:r>
            <a:r>
              <a:rPr lang="es-ES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, </a:t>
            </a:r>
            <a:r>
              <a:rPr lang="es-ES" dirty="0" smtClean="0">
                <a:sym typeface="Wingdings"/>
              </a:rPr>
              <a:t>y en el nombre se indican las posiciones.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Si las ramificaciones son complejas, se nombran independientemente entre paréntesis.</a:t>
            </a:r>
          </a:p>
          <a:p>
            <a:pPr marL="355600" indent="-355600" algn="just">
              <a:buFont typeface="Wingdings"/>
              <a:buChar char="F"/>
            </a:pPr>
            <a:r>
              <a:rPr lang="es-E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Entre</a:t>
            </a:r>
            <a:r>
              <a:rPr lang="es-ES" b="1" dirty="0" smtClean="0">
                <a:sym typeface="Wingdings"/>
              </a:rPr>
              <a:t> </a:t>
            </a:r>
            <a:r>
              <a:rPr lang="es-E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número y número </a:t>
            </a:r>
            <a:r>
              <a:rPr lang="es-ES" dirty="0" smtClean="0">
                <a:sym typeface="Wingdings"/>
              </a:rPr>
              <a:t>se intercala una </a:t>
            </a:r>
            <a:r>
              <a:rPr lang="es-E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coma</a:t>
            </a:r>
            <a:r>
              <a:rPr lang="es-ES" dirty="0" smtClean="0">
                <a:sym typeface="Wingdings"/>
              </a:rPr>
              <a:t>, y 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entre número y letra</a:t>
            </a:r>
            <a:r>
              <a:rPr lang="es-ES" dirty="0" smtClean="0">
                <a:sym typeface="Wingdings"/>
              </a:rPr>
              <a:t>, un 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guión</a:t>
            </a:r>
            <a:r>
              <a:rPr lang="es-ES" dirty="0" smtClean="0">
                <a:sym typeface="Wingdings"/>
              </a:rPr>
              <a:t>.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15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39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55600" y="8382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2.1. </a:t>
            </a:r>
            <a:r>
              <a:rPr lang="es-ES" b="1" dirty="0" smtClean="0">
                <a:solidFill>
                  <a:srgbClr val="00B050"/>
                </a:solidFill>
              </a:rPr>
              <a:t>Alcanos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55600" y="1231900"/>
            <a:ext cx="51435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Reglas para nombrar alcanos ramificados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540500" y="3832225"/>
            <a:ext cx="2247900" cy="2462213"/>
          </a:xfrm>
          <a:prstGeom prst="rect">
            <a:avLst/>
          </a:prstGeom>
          <a:solidFill>
            <a:srgbClr val="FFFF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Cuando un carbono está unido a un solo átomo de carbono, es un </a:t>
            </a:r>
            <a:r>
              <a:rPr lang="es-ES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carbono</a:t>
            </a:r>
            <a:r>
              <a:rPr lang="es-E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primario</a:t>
            </a:r>
            <a:r>
              <a:rPr lang="es-ES" sz="1400" dirty="0" smtClean="0"/>
              <a:t>; cuando está unido a dos átomos de carbono, es un </a:t>
            </a:r>
            <a:r>
              <a:rPr lang="es-ES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carbono secundario</a:t>
            </a:r>
            <a:r>
              <a:rPr lang="es-ES" sz="1400" dirty="0" smtClean="0"/>
              <a:t>; es </a:t>
            </a:r>
            <a:r>
              <a:rPr lang="es-ES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terciario</a:t>
            </a:r>
            <a:r>
              <a:rPr lang="es-ES" sz="1400" dirty="0" smtClean="0"/>
              <a:t> si está ligado a tres carbonos y </a:t>
            </a:r>
            <a:r>
              <a:rPr lang="es-ES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cuaternario</a:t>
            </a:r>
            <a:r>
              <a:rPr lang="es-ES" sz="1400" dirty="0" smtClean="0"/>
              <a:t> cuando se encuentra unido a cuatro.</a:t>
            </a:r>
            <a:endParaRPr lang="es-ES" sz="1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355600" y="1663700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Ejemplos:</a:t>
            </a:r>
            <a:endParaRPr lang="es-ES" dirty="0"/>
          </a:p>
        </p:txBody>
      </p:sp>
      <p:grpSp>
        <p:nvGrpSpPr>
          <p:cNvPr id="13" name="12 Grupo"/>
          <p:cNvGrpSpPr/>
          <p:nvPr/>
        </p:nvGrpSpPr>
        <p:grpSpPr>
          <a:xfrm>
            <a:off x="483688" y="2244997"/>
            <a:ext cx="2133600" cy="988200"/>
            <a:chOff x="965200" y="2578100"/>
            <a:chExt cx="2133600" cy="988200"/>
          </a:xfrm>
        </p:grpSpPr>
        <p:grpSp>
          <p:nvGrpSpPr>
            <p:cNvPr id="12" name="11 Grupo"/>
            <p:cNvGrpSpPr/>
            <p:nvPr/>
          </p:nvGrpSpPr>
          <p:grpSpPr>
            <a:xfrm>
              <a:off x="965200" y="2578100"/>
              <a:ext cx="2133600" cy="775732"/>
              <a:chOff x="965200" y="2578100"/>
              <a:chExt cx="2133600" cy="7757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7 CuadroTexto"/>
                  <p:cNvSpPr txBox="1"/>
                  <p:nvPr/>
                </p:nvSpPr>
                <p:spPr>
                  <a:xfrm>
                    <a:off x="965200" y="2578100"/>
                    <a:ext cx="21336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8" name="7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65200" y="2578100"/>
                    <a:ext cx="2133600" cy="369332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10 CuadroTexto"/>
                  <p:cNvSpPr txBox="1"/>
                  <p:nvPr/>
                </p:nvSpPr>
                <p:spPr>
                  <a:xfrm>
                    <a:off x="1752600" y="2984500"/>
                    <a:ext cx="596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1" name="10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52600" y="2984500"/>
                    <a:ext cx="596900" cy="36933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0" name="9 Conector recto"/>
              <p:cNvCxnSpPr/>
              <p:nvPr/>
            </p:nvCxnSpPr>
            <p:spPr>
              <a:xfrm>
                <a:off x="1930400" y="288290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14 CuadroTexto"/>
            <p:cNvSpPr txBox="1"/>
            <p:nvPr/>
          </p:nvSpPr>
          <p:spPr>
            <a:xfrm>
              <a:off x="1435100" y="3289301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metilpropano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7" name="16 Grupo"/>
          <p:cNvGrpSpPr/>
          <p:nvPr/>
        </p:nvGrpSpPr>
        <p:grpSpPr>
          <a:xfrm>
            <a:off x="3128554" y="2258059"/>
            <a:ext cx="2692400" cy="988200"/>
            <a:chOff x="965200" y="2578100"/>
            <a:chExt cx="2692400" cy="988200"/>
          </a:xfrm>
        </p:grpSpPr>
        <p:grpSp>
          <p:nvGrpSpPr>
            <p:cNvPr id="19" name="18 Grupo"/>
            <p:cNvGrpSpPr/>
            <p:nvPr/>
          </p:nvGrpSpPr>
          <p:grpSpPr>
            <a:xfrm>
              <a:off x="965200" y="2578100"/>
              <a:ext cx="2692400" cy="775732"/>
              <a:chOff x="965200" y="2578100"/>
              <a:chExt cx="2692400" cy="7757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20 CuadroTexto"/>
                  <p:cNvSpPr txBox="1"/>
                  <p:nvPr/>
                </p:nvSpPr>
                <p:spPr>
                  <a:xfrm>
                    <a:off x="965200" y="2578100"/>
                    <a:ext cx="26924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1" name="20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65200" y="2578100"/>
                    <a:ext cx="2692400" cy="369332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21 CuadroTexto"/>
                  <p:cNvSpPr txBox="1"/>
                  <p:nvPr/>
                </p:nvSpPr>
                <p:spPr>
                  <a:xfrm>
                    <a:off x="1752600" y="2984500"/>
                    <a:ext cx="596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2" name="21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52600" y="2984500"/>
                    <a:ext cx="596900" cy="369332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3" name="22 Conector recto"/>
              <p:cNvCxnSpPr/>
              <p:nvPr/>
            </p:nvCxnSpPr>
            <p:spPr>
              <a:xfrm>
                <a:off x="1892300" y="288290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19 CuadroTexto"/>
            <p:cNvSpPr txBox="1"/>
            <p:nvPr/>
          </p:nvSpPr>
          <p:spPr>
            <a:xfrm>
              <a:off x="1435100" y="3289301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metilbutano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5947955" y="1833518"/>
            <a:ext cx="2692400" cy="1407300"/>
            <a:chOff x="825500" y="3683000"/>
            <a:chExt cx="2692400" cy="1407300"/>
          </a:xfrm>
        </p:grpSpPr>
        <p:grpSp>
          <p:nvGrpSpPr>
            <p:cNvPr id="24" name="23 Grupo"/>
            <p:cNvGrpSpPr/>
            <p:nvPr/>
          </p:nvGrpSpPr>
          <p:grpSpPr>
            <a:xfrm>
              <a:off x="825500" y="4114800"/>
              <a:ext cx="2692400" cy="975500"/>
              <a:chOff x="889000" y="2590800"/>
              <a:chExt cx="2692400" cy="975500"/>
            </a:xfrm>
          </p:grpSpPr>
          <p:grpSp>
            <p:nvGrpSpPr>
              <p:cNvPr id="25" name="24 Grupo"/>
              <p:cNvGrpSpPr/>
              <p:nvPr/>
            </p:nvGrpSpPr>
            <p:grpSpPr>
              <a:xfrm>
                <a:off x="889000" y="2590800"/>
                <a:ext cx="2692400" cy="763032"/>
                <a:chOff x="889000" y="2590800"/>
                <a:chExt cx="2692400" cy="76303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26 CuadroTexto"/>
                    <p:cNvSpPr txBox="1"/>
                    <p:nvPr/>
                  </p:nvSpPr>
                  <p:spPr>
                    <a:xfrm>
                      <a:off x="889000" y="2590800"/>
                      <a:ext cx="26924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i="1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i="1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27" name="26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89000" y="2590800"/>
                      <a:ext cx="2692400" cy="369332"/>
                    </a:xfrm>
                    <a:prstGeom prst="rect">
                      <a:avLst/>
                    </a:prstGeom>
                    <a:blipFill rotWithShape="1">
                      <a:blip r:embed="rId7"/>
                      <a:stretch>
                        <a:fillRect b="-1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27 CuadroTexto"/>
                    <p:cNvSpPr txBox="1"/>
                    <p:nvPr/>
                  </p:nvSpPr>
                  <p:spPr>
                    <a:xfrm>
                      <a:off x="1752600" y="2984500"/>
                      <a:ext cx="5969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i="1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28" name="27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52600" y="2984500"/>
                      <a:ext cx="596900" cy="369332"/>
                    </a:xfrm>
                    <a:prstGeom prst="rect">
                      <a:avLst/>
                    </a:prstGeom>
                    <a:blipFill rotWithShape="1"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9" name="28 Conector recto"/>
                <p:cNvCxnSpPr/>
                <p:nvPr/>
              </p:nvCxnSpPr>
              <p:spPr>
                <a:xfrm>
                  <a:off x="1892300" y="2882900"/>
                  <a:ext cx="0" cy="144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" name="25 CuadroTexto"/>
              <p:cNvSpPr txBox="1"/>
              <p:nvPr/>
            </p:nvSpPr>
            <p:spPr>
              <a:xfrm>
                <a:off x="1435100" y="3289301"/>
                <a:ext cx="1600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200" i="1" dirty="0" smtClean="0">
                    <a:solidFill>
                      <a:srgbClr val="0070C0"/>
                    </a:solidFill>
                  </a:rPr>
                  <a:t>2,2-dimetilbutano</a:t>
                </a:r>
                <a:endParaRPr lang="es-ES" sz="1200" i="1" dirty="0">
                  <a:solidFill>
                    <a:srgbClr val="0070C0"/>
                  </a:solidFill>
                </a:endParaRPr>
              </a:p>
            </p:txBody>
          </p:sp>
        </p:grpSp>
        <p:cxnSp>
          <p:nvCxnSpPr>
            <p:cNvPr id="30" name="29 Conector recto"/>
            <p:cNvCxnSpPr/>
            <p:nvPr/>
          </p:nvCxnSpPr>
          <p:spPr>
            <a:xfrm>
              <a:off x="1828800" y="4025900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30 CuadroTexto"/>
                <p:cNvSpPr txBox="1"/>
                <p:nvPr/>
              </p:nvSpPr>
              <p:spPr>
                <a:xfrm>
                  <a:off x="1701800" y="3683000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1" name="3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01800" y="3683000"/>
                  <a:ext cx="596900" cy="36933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31 Grupo"/>
          <p:cNvGrpSpPr/>
          <p:nvPr/>
        </p:nvGrpSpPr>
        <p:grpSpPr>
          <a:xfrm>
            <a:off x="550545" y="3358061"/>
            <a:ext cx="2692400" cy="975500"/>
            <a:chOff x="825500" y="4114800"/>
            <a:chExt cx="2692400" cy="975500"/>
          </a:xfrm>
        </p:grpSpPr>
        <p:grpSp>
          <p:nvGrpSpPr>
            <p:cNvPr id="33" name="32 Grupo"/>
            <p:cNvGrpSpPr/>
            <p:nvPr/>
          </p:nvGrpSpPr>
          <p:grpSpPr>
            <a:xfrm>
              <a:off x="825500" y="4114800"/>
              <a:ext cx="2692400" cy="975500"/>
              <a:chOff x="889000" y="2590800"/>
              <a:chExt cx="2692400" cy="975500"/>
            </a:xfrm>
          </p:grpSpPr>
          <p:grpSp>
            <p:nvGrpSpPr>
              <p:cNvPr id="36" name="35 Grupo"/>
              <p:cNvGrpSpPr/>
              <p:nvPr/>
            </p:nvGrpSpPr>
            <p:grpSpPr>
              <a:xfrm>
                <a:off x="889000" y="2590800"/>
                <a:ext cx="2692400" cy="763032"/>
                <a:chOff x="889000" y="2590800"/>
                <a:chExt cx="2692400" cy="76303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8" name="37 CuadroTexto"/>
                    <p:cNvSpPr txBox="1"/>
                    <p:nvPr/>
                  </p:nvSpPr>
                  <p:spPr>
                    <a:xfrm>
                      <a:off x="889000" y="2590800"/>
                      <a:ext cx="26924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𝐶𝐻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i="1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38" name="37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89000" y="2590800"/>
                      <a:ext cx="2692400" cy="369332"/>
                    </a:xfrm>
                    <a:prstGeom prst="rect">
                      <a:avLst/>
                    </a:prstGeom>
                    <a:blipFill rotWithShape="1"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9" name="38 CuadroTexto"/>
                    <p:cNvSpPr txBox="1"/>
                    <p:nvPr/>
                  </p:nvSpPr>
                  <p:spPr>
                    <a:xfrm>
                      <a:off x="1689100" y="2984500"/>
                      <a:ext cx="5969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i="1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39" name="38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689100" y="2984500"/>
                      <a:ext cx="596900" cy="369332"/>
                    </a:xfrm>
                    <a:prstGeom prst="rect">
                      <a:avLst/>
                    </a:prstGeom>
                    <a:blipFill rotWithShape="1">
                      <a:blip r:embed="rId11"/>
                      <a:stretch>
                        <a:fillRect b="-1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40" name="39 Conector recto"/>
                <p:cNvCxnSpPr/>
                <p:nvPr/>
              </p:nvCxnSpPr>
              <p:spPr>
                <a:xfrm>
                  <a:off x="1892300" y="2882900"/>
                  <a:ext cx="0" cy="144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36 CuadroTexto"/>
              <p:cNvSpPr txBox="1"/>
              <p:nvPr/>
            </p:nvSpPr>
            <p:spPr>
              <a:xfrm>
                <a:off x="1435100" y="3289301"/>
                <a:ext cx="1600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200" i="1" dirty="0" smtClean="0">
                    <a:solidFill>
                      <a:srgbClr val="0070C0"/>
                    </a:solidFill>
                  </a:rPr>
                  <a:t>2,3-dimetilbutano</a:t>
                </a:r>
                <a:endParaRPr lang="es-ES" sz="1200" i="1" dirty="0">
                  <a:solidFill>
                    <a:srgbClr val="0070C0"/>
                  </a:solidFill>
                </a:endParaRPr>
              </a:p>
            </p:txBody>
          </p:sp>
        </p:grpSp>
        <p:cxnSp>
          <p:nvCxnSpPr>
            <p:cNvPr id="34" name="33 Conector recto"/>
            <p:cNvCxnSpPr/>
            <p:nvPr/>
          </p:nvCxnSpPr>
          <p:spPr>
            <a:xfrm>
              <a:off x="2362200" y="4406900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34 CuadroTexto"/>
                <p:cNvSpPr txBox="1"/>
                <p:nvPr/>
              </p:nvSpPr>
              <p:spPr>
                <a:xfrm>
                  <a:off x="2184400" y="4495800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5" name="3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4400" y="4495800"/>
                  <a:ext cx="596900" cy="369332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0" name="69 Grupo"/>
          <p:cNvGrpSpPr/>
          <p:nvPr/>
        </p:nvGrpSpPr>
        <p:grpSpPr>
          <a:xfrm>
            <a:off x="122918" y="4364082"/>
            <a:ext cx="6531427" cy="1968534"/>
            <a:chOff x="1110343" y="4316457"/>
            <a:chExt cx="6531427" cy="196853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46 CuadroTexto"/>
                <p:cNvSpPr txBox="1"/>
                <p:nvPr/>
              </p:nvSpPr>
              <p:spPr>
                <a:xfrm>
                  <a:off x="1110343" y="4724763"/>
                  <a:ext cx="653142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7" name="4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0343" y="4724763"/>
                  <a:ext cx="6531427" cy="369332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47 CuadroTexto"/>
                <p:cNvSpPr txBox="1"/>
                <p:nvPr/>
              </p:nvSpPr>
              <p:spPr>
                <a:xfrm>
                  <a:off x="3296558" y="5144588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8" name="47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96558" y="5144588"/>
                  <a:ext cx="596900" cy="369332"/>
                </a:xfrm>
                <a:prstGeom prst="rect">
                  <a:avLst/>
                </a:prstGeom>
                <a:blipFill rotWithShape="1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9" name="48 Conector recto"/>
            <p:cNvCxnSpPr/>
            <p:nvPr/>
          </p:nvCxnSpPr>
          <p:spPr>
            <a:xfrm>
              <a:off x="3447505" y="5056051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45 CuadroTexto"/>
            <p:cNvSpPr txBox="1"/>
            <p:nvPr/>
          </p:nvSpPr>
          <p:spPr>
            <a:xfrm>
              <a:off x="4489268" y="5970270"/>
              <a:ext cx="28068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5-etil-3,5-dimetil-7-propildecano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  <p:cxnSp>
          <p:nvCxnSpPr>
            <p:cNvPr id="43" name="42 Conector recto"/>
            <p:cNvCxnSpPr/>
            <p:nvPr/>
          </p:nvCxnSpPr>
          <p:spPr>
            <a:xfrm>
              <a:off x="3445328" y="5826759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43 CuadroTexto"/>
                <p:cNvSpPr txBox="1"/>
                <p:nvPr/>
              </p:nvSpPr>
              <p:spPr>
                <a:xfrm>
                  <a:off x="3293653" y="5915659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4" name="43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93653" y="5915659"/>
                  <a:ext cx="596900" cy="369332"/>
                </a:xfrm>
                <a:prstGeom prst="rect">
                  <a:avLst/>
                </a:prstGeom>
                <a:blipFill rotWithShape="1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0" name="49 Conector recto"/>
            <p:cNvCxnSpPr/>
            <p:nvPr/>
          </p:nvCxnSpPr>
          <p:spPr>
            <a:xfrm>
              <a:off x="3443151" y="5456646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50 CuadroTexto"/>
                <p:cNvSpPr txBox="1"/>
                <p:nvPr/>
              </p:nvSpPr>
              <p:spPr>
                <a:xfrm>
                  <a:off x="3292203" y="5545182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1" name="5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92203" y="5545182"/>
                  <a:ext cx="596900" cy="369332"/>
                </a:xfrm>
                <a:prstGeom prst="rect">
                  <a:avLst/>
                </a:prstGeom>
                <a:blipFill rotWithShape="1">
                  <a:blip r:embed="rId16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2" name="51 Conector recto"/>
            <p:cNvCxnSpPr/>
            <p:nvPr/>
          </p:nvCxnSpPr>
          <p:spPr>
            <a:xfrm>
              <a:off x="4709976" y="5418546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52 Conector recto"/>
            <p:cNvCxnSpPr/>
            <p:nvPr/>
          </p:nvCxnSpPr>
          <p:spPr>
            <a:xfrm>
              <a:off x="4707527" y="5020401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53 Conector recto"/>
            <p:cNvCxnSpPr/>
            <p:nvPr/>
          </p:nvCxnSpPr>
          <p:spPr>
            <a:xfrm>
              <a:off x="4697186" y="4633686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54 CuadroTexto"/>
                <p:cNvSpPr txBox="1"/>
                <p:nvPr/>
              </p:nvSpPr>
              <p:spPr>
                <a:xfrm>
                  <a:off x="4549503" y="5107032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5" name="5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49503" y="5107032"/>
                  <a:ext cx="596900" cy="369332"/>
                </a:xfrm>
                <a:prstGeom prst="rect">
                  <a:avLst/>
                </a:prstGeom>
                <a:blipFill rotWithShape="1">
                  <a:blip r:embed="rId17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55 CuadroTexto"/>
                <p:cNvSpPr txBox="1"/>
                <p:nvPr/>
              </p:nvSpPr>
              <p:spPr>
                <a:xfrm>
                  <a:off x="4539978" y="5497557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6" name="55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39978" y="5497557"/>
                  <a:ext cx="596900" cy="369332"/>
                </a:xfrm>
                <a:prstGeom prst="rect">
                  <a:avLst/>
                </a:prstGeom>
                <a:blipFill rotWithShape="1">
                  <a:blip r:embed="rId18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56 CuadroTexto"/>
                <p:cNvSpPr txBox="1"/>
                <p:nvPr/>
              </p:nvSpPr>
              <p:spPr>
                <a:xfrm>
                  <a:off x="4549503" y="4316457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7" name="5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49503" y="4316457"/>
                  <a:ext cx="596900" cy="369332"/>
                </a:xfrm>
                <a:prstGeom prst="rect">
                  <a:avLst/>
                </a:prstGeom>
                <a:blipFill rotWithShape="1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57 Conector recto"/>
            <p:cNvCxnSpPr/>
            <p:nvPr/>
          </p:nvCxnSpPr>
          <p:spPr>
            <a:xfrm>
              <a:off x="5802086" y="5024211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58 CuadroTexto"/>
                <p:cNvSpPr txBox="1"/>
                <p:nvPr/>
              </p:nvSpPr>
              <p:spPr>
                <a:xfrm>
                  <a:off x="5654403" y="5087982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9" name="5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4403" y="5087982"/>
                  <a:ext cx="596900" cy="369332"/>
                </a:xfrm>
                <a:prstGeom prst="rect">
                  <a:avLst/>
                </a:prstGeom>
                <a:blipFill rotWithShape="1">
                  <a:blip r:embed="rId20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59 CuadroTexto"/>
            <p:cNvSpPr txBox="1"/>
            <p:nvPr/>
          </p:nvSpPr>
          <p:spPr>
            <a:xfrm>
              <a:off x="6972299" y="4665345"/>
              <a:ext cx="174443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000" b="1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61" name="60 CuadroTexto"/>
            <p:cNvSpPr txBox="1"/>
            <p:nvPr/>
          </p:nvSpPr>
          <p:spPr>
            <a:xfrm>
              <a:off x="6286499" y="4674870"/>
              <a:ext cx="174443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000" b="1" dirty="0" smtClean="0">
                  <a:solidFill>
                    <a:srgbClr val="FF0000"/>
                  </a:solidFill>
                </a:rPr>
                <a:t>2</a:t>
              </a:r>
              <a:endParaRPr lang="es-ES" sz="1000" b="1" dirty="0">
                <a:solidFill>
                  <a:srgbClr val="FF0000"/>
                </a:solidFill>
              </a:endParaRPr>
            </a:p>
          </p:txBody>
        </p:sp>
        <p:sp>
          <p:nvSpPr>
            <p:cNvPr id="62" name="61 CuadroTexto"/>
            <p:cNvSpPr txBox="1"/>
            <p:nvPr/>
          </p:nvSpPr>
          <p:spPr>
            <a:xfrm>
              <a:off x="5695949" y="4674870"/>
              <a:ext cx="174443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000" b="1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63" name="62 CuadroTexto"/>
            <p:cNvSpPr txBox="1"/>
            <p:nvPr/>
          </p:nvSpPr>
          <p:spPr>
            <a:xfrm>
              <a:off x="5010149" y="4684395"/>
              <a:ext cx="174443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000" b="1" dirty="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64" name="63 CuadroTexto"/>
            <p:cNvSpPr txBox="1"/>
            <p:nvPr/>
          </p:nvSpPr>
          <p:spPr>
            <a:xfrm>
              <a:off x="4543424" y="4693920"/>
              <a:ext cx="174443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000" b="1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65" name="64 CuadroTexto"/>
            <p:cNvSpPr txBox="1"/>
            <p:nvPr/>
          </p:nvSpPr>
          <p:spPr>
            <a:xfrm>
              <a:off x="3924299" y="4674870"/>
              <a:ext cx="174443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000" b="1" dirty="0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66" name="65 CuadroTexto"/>
            <p:cNvSpPr txBox="1"/>
            <p:nvPr/>
          </p:nvSpPr>
          <p:spPr>
            <a:xfrm>
              <a:off x="3352799" y="4674870"/>
              <a:ext cx="174443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000" b="1" dirty="0">
                  <a:solidFill>
                    <a:srgbClr val="FF0000"/>
                  </a:solidFill>
                </a:rPr>
                <a:t>7</a:t>
              </a:r>
            </a:p>
          </p:txBody>
        </p:sp>
        <p:sp>
          <p:nvSpPr>
            <p:cNvPr id="67" name="66 CuadroTexto"/>
            <p:cNvSpPr txBox="1"/>
            <p:nvPr/>
          </p:nvSpPr>
          <p:spPr>
            <a:xfrm>
              <a:off x="2666999" y="4674870"/>
              <a:ext cx="174443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000" b="1" dirty="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68" name="67 CuadroTexto"/>
            <p:cNvSpPr txBox="1"/>
            <p:nvPr/>
          </p:nvSpPr>
          <p:spPr>
            <a:xfrm>
              <a:off x="1962149" y="4674870"/>
              <a:ext cx="174443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000" b="1" dirty="0">
                  <a:solidFill>
                    <a:srgbClr val="FF0000"/>
                  </a:solidFill>
                </a:rPr>
                <a:t>9</a:t>
              </a:r>
            </a:p>
          </p:txBody>
        </p:sp>
        <p:sp>
          <p:nvSpPr>
            <p:cNvPr id="69" name="68 CuadroTexto"/>
            <p:cNvSpPr txBox="1"/>
            <p:nvPr/>
          </p:nvSpPr>
          <p:spPr>
            <a:xfrm>
              <a:off x="1276349" y="4665345"/>
              <a:ext cx="174443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000" b="1" dirty="0" smtClean="0">
                  <a:solidFill>
                    <a:srgbClr val="FF0000"/>
                  </a:solidFill>
                </a:rPr>
                <a:t>10</a:t>
              </a:r>
              <a:endParaRPr lang="es-ES" sz="1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1" name="70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2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3" name="72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7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2480" y="6431280"/>
            <a:ext cx="582966" cy="274320"/>
          </a:xfrm>
        </p:spPr>
        <p:txBody>
          <a:bodyPr/>
          <a:lstStyle/>
          <a:p>
            <a:fld id="{28E07C7F-89CF-4626-85D0-0A10A7194231}" type="slidenum">
              <a:rPr lang="es-ES" b="1" smtClean="0">
                <a:solidFill>
                  <a:srgbClr val="002060"/>
                </a:solidFill>
                <a:latin typeface="+mj-lt"/>
              </a:rPr>
              <a:t>17</a:t>
            </a:fld>
            <a:endParaRPr lang="es-ES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68300" y="8509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2.1. </a:t>
            </a:r>
            <a:r>
              <a:rPr lang="es-ES" b="1" dirty="0" smtClean="0">
                <a:solidFill>
                  <a:srgbClr val="00B050"/>
                </a:solidFill>
              </a:rPr>
              <a:t>Alcanos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735404"/>
              </p:ext>
            </p:extLst>
          </p:nvPr>
        </p:nvGraphicFramePr>
        <p:xfrm>
          <a:off x="520700" y="1803400"/>
          <a:ext cx="8064500" cy="388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500"/>
              </a:tblGrid>
              <a:tr h="388620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Nombra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b)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c)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marL="355600" indent="-355600">
                        <a:buAutoNum type="arabicPeriod" startAt="2"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Formula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3-etilhexano	    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 b)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2,2,3-trimetilpentano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c)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4-etil-2,7-dimetiloctano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393700" y="12827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Actividades</a:t>
            </a:r>
            <a:endParaRPr lang="es-ES" b="1" dirty="0">
              <a:solidFill>
                <a:srgbClr val="C00000"/>
              </a:solidFill>
            </a:endParaRPr>
          </a:p>
        </p:txBody>
      </p:sp>
      <p:grpSp>
        <p:nvGrpSpPr>
          <p:cNvPr id="71" name="70 Grupo"/>
          <p:cNvGrpSpPr/>
          <p:nvPr/>
        </p:nvGrpSpPr>
        <p:grpSpPr>
          <a:xfrm>
            <a:off x="1439544" y="2062661"/>
            <a:ext cx="3132456" cy="763032"/>
            <a:chOff x="825499" y="4114800"/>
            <a:chExt cx="3132456" cy="763032"/>
          </a:xfrm>
        </p:grpSpPr>
        <p:grpSp>
          <p:nvGrpSpPr>
            <p:cNvPr id="75" name="74 Grupo"/>
            <p:cNvGrpSpPr/>
            <p:nvPr/>
          </p:nvGrpSpPr>
          <p:grpSpPr>
            <a:xfrm>
              <a:off x="825499" y="4114800"/>
              <a:ext cx="3132456" cy="763032"/>
              <a:chOff x="888999" y="2590800"/>
              <a:chExt cx="3132456" cy="7630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76 CuadroTexto"/>
                  <p:cNvSpPr txBox="1"/>
                  <p:nvPr/>
                </p:nvSpPr>
                <p:spPr>
                  <a:xfrm>
                    <a:off x="888999" y="2590800"/>
                    <a:ext cx="313245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77" name="7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88999" y="2590800"/>
                    <a:ext cx="3132456" cy="369332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77 CuadroTexto"/>
                  <p:cNvSpPr txBox="1"/>
                  <p:nvPr/>
                </p:nvSpPr>
                <p:spPr>
                  <a:xfrm>
                    <a:off x="1574800" y="2984500"/>
                    <a:ext cx="596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78" name="77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74800" y="2984500"/>
                    <a:ext cx="596900" cy="36933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9" name="78 Conector recto"/>
              <p:cNvCxnSpPr/>
              <p:nvPr/>
            </p:nvCxnSpPr>
            <p:spPr>
              <a:xfrm>
                <a:off x="1739900" y="288290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3" name="72 Conector recto"/>
            <p:cNvCxnSpPr/>
            <p:nvPr/>
          </p:nvCxnSpPr>
          <p:spPr>
            <a:xfrm>
              <a:off x="2933700" y="4419600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73 CuadroTexto"/>
                <p:cNvSpPr txBox="1"/>
                <p:nvPr/>
              </p:nvSpPr>
              <p:spPr>
                <a:xfrm>
                  <a:off x="2755900" y="4483100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74" name="73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55900" y="4483100"/>
                  <a:ext cx="596900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0" name="79 Grupo"/>
          <p:cNvGrpSpPr/>
          <p:nvPr/>
        </p:nvGrpSpPr>
        <p:grpSpPr>
          <a:xfrm>
            <a:off x="1350644" y="2773861"/>
            <a:ext cx="3894456" cy="750332"/>
            <a:chOff x="825499" y="4114800"/>
            <a:chExt cx="3894456" cy="750332"/>
          </a:xfrm>
        </p:grpSpPr>
        <p:grpSp>
          <p:nvGrpSpPr>
            <p:cNvPr id="81" name="80 Grupo"/>
            <p:cNvGrpSpPr/>
            <p:nvPr/>
          </p:nvGrpSpPr>
          <p:grpSpPr>
            <a:xfrm>
              <a:off x="825499" y="4114800"/>
              <a:ext cx="3894456" cy="750332"/>
              <a:chOff x="888999" y="2590800"/>
              <a:chExt cx="3894456" cy="7503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83 CuadroTexto"/>
                  <p:cNvSpPr txBox="1"/>
                  <p:nvPr/>
                </p:nvSpPr>
                <p:spPr>
                  <a:xfrm>
                    <a:off x="888999" y="2590800"/>
                    <a:ext cx="389445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84" name="83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88999" y="2590800"/>
                    <a:ext cx="3894456" cy="369332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5" name="84 CuadroTexto"/>
                  <p:cNvSpPr txBox="1"/>
                  <p:nvPr/>
                </p:nvSpPr>
                <p:spPr>
                  <a:xfrm>
                    <a:off x="2298700" y="2971800"/>
                    <a:ext cx="596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85" name="8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8700" y="2971800"/>
                    <a:ext cx="596900" cy="369332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6" name="85 Conector recto"/>
              <p:cNvCxnSpPr/>
              <p:nvPr/>
            </p:nvCxnSpPr>
            <p:spPr>
              <a:xfrm>
                <a:off x="2463800" y="289560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2" name="81 Conector recto"/>
            <p:cNvCxnSpPr/>
            <p:nvPr/>
          </p:nvCxnSpPr>
          <p:spPr>
            <a:xfrm>
              <a:off x="2971800" y="4406900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82 CuadroTexto"/>
                <p:cNvSpPr txBox="1"/>
                <p:nvPr/>
              </p:nvSpPr>
              <p:spPr>
                <a:xfrm>
                  <a:off x="2768599" y="4495800"/>
                  <a:ext cx="134175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3" name="8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68599" y="4495800"/>
                  <a:ext cx="1341756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40 Grupo"/>
          <p:cNvGrpSpPr/>
          <p:nvPr/>
        </p:nvGrpSpPr>
        <p:grpSpPr>
          <a:xfrm>
            <a:off x="1249044" y="3599361"/>
            <a:ext cx="4643756" cy="1144032"/>
            <a:chOff x="1642744" y="3929561"/>
            <a:chExt cx="4643756" cy="1144032"/>
          </a:xfrm>
        </p:grpSpPr>
        <p:grpSp>
          <p:nvGrpSpPr>
            <p:cNvPr id="87" name="86 Grupo"/>
            <p:cNvGrpSpPr/>
            <p:nvPr/>
          </p:nvGrpSpPr>
          <p:grpSpPr>
            <a:xfrm>
              <a:off x="1642744" y="4323261"/>
              <a:ext cx="4643756" cy="750332"/>
              <a:chOff x="825499" y="4114800"/>
              <a:chExt cx="3894456" cy="750332"/>
            </a:xfrm>
          </p:grpSpPr>
          <p:grpSp>
            <p:nvGrpSpPr>
              <p:cNvPr id="88" name="87 Grupo"/>
              <p:cNvGrpSpPr/>
              <p:nvPr/>
            </p:nvGrpSpPr>
            <p:grpSpPr>
              <a:xfrm>
                <a:off x="825499" y="4114800"/>
                <a:ext cx="3894456" cy="750332"/>
                <a:chOff x="888999" y="2590800"/>
                <a:chExt cx="3894456" cy="75033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1" name="90 CuadroTexto"/>
                    <p:cNvSpPr txBox="1"/>
                    <p:nvPr/>
                  </p:nvSpPr>
                  <p:spPr>
                    <a:xfrm>
                      <a:off x="888999" y="2590800"/>
                      <a:ext cx="389445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i="1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91" name="90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88999" y="2590800"/>
                      <a:ext cx="3894456" cy="369332"/>
                    </a:xfrm>
                    <a:prstGeom prst="rect">
                      <a:avLst/>
                    </a:prstGeom>
                    <a:blipFill rotWithShape="1"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2" name="91 CuadroTexto"/>
                    <p:cNvSpPr txBox="1"/>
                    <p:nvPr/>
                  </p:nvSpPr>
                  <p:spPr>
                    <a:xfrm>
                      <a:off x="2075034" y="2971800"/>
                      <a:ext cx="5969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i="1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92" name="91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075034" y="2971800"/>
                      <a:ext cx="596900" cy="369332"/>
                    </a:xfrm>
                    <a:prstGeom prst="rect">
                      <a:avLst/>
                    </a:prstGeom>
                    <a:blipFill rotWithShape="1">
                      <a:blip r:embed="rId10"/>
                      <a:stretch>
                        <a:fillRect b="-1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93" name="92 Conector recto"/>
                <p:cNvCxnSpPr/>
                <p:nvPr/>
              </p:nvCxnSpPr>
              <p:spPr>
                <a:xfrm>
                  <a:off x="2272086" y="2882900"/>
                  <a:ext cx="0" cy="144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9" name="88 Conector recto"/>
              <p:cNvCxnSpPr/>
              <p:nvPr/>
            </p:nvCxnSpPr>
            <p:spPr>
              <a:xfrm>
                <a:off x="3120911" y="440690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89 CuadroTexto"/>
                  <p:cNvSpPr txBox="1"/>
                  <p:nvPr/>
                </p:nvSpPr>
                <p:spPr>
                  <a:xfrm>
                    <a:off x="2843155" y="4483100"/>
                    <a:ext cx="134175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90" name="8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43155" y="4483100"/>
                    <a:ext cx="1341756" cy="369332"/>
                  </a:xfrm>
                  <a:prstGeom prst="rect">
                    <a:avLst/>
                  </a:prstGeom>
                  <a:blipFill rotWithShape="1">
                    <a:blip r:embed="rId11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4" name="93 Conector recto"/>
            <p:cNvCxnSpPr/>
            <p:nvPr/>
          </p:nvCxnSpPr>
          <p:spPr>
            <a:xfrm>
              <a:off x="3279239" y="4247061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94 Conector recto"/>
            <p:cNvCxnSpPr/>
            <p:nvPr/>
          </p:nvCxnSpPr>
          <p:spPr>
            <a:xfrm>
              <a:off x="2695039" y="4615361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95 CuadroTexto"/>
                <p:cNvSpPr txBox="1"/>
                <p:nvPr/>
              </p:nvSpPr>
              <p:spPr>
                <a:xfrm>
                  <a:off x="3044274" y="3929561"/>
                  <a:ext cx="71174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96" name="95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4274" y="3929561"/>
                  <a:ext cx="711745" cy="369332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96 CuadroTexto"/>
                <p:cNvSpPr txBox="1"/>
                <p:nvPr/>
              </p:nvSpPr>
              <p:spPr>
                <a:xfrm>
                  <a:off x="2460074" y="4704261"/>
                  <a:ext cx="71174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97" name="9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0074" y="4704261"/>
                  <a:ext cx="711745" cy="369332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2323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81000" y="8382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2.1. </a:t>
            </a:r>
            <a:r>
              <a:rPr lang="es-ES" b="1" dirty="0" smtClean="0">
                <a:solidFill>
                  <a:srgbClr val="00B050"/>
                </a:solidFill>
              </a:rPr>
              <a:t>Alcanos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93700" y="12446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Propiedades y obtención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06400" y="1714500"/>
            <a:ext cx="82931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cuatro primeros </a:t>
            </a:r>
            <a:r>
              <a:rPr lang="es-ES" dirty="0" smtClean="0">
                <a:sym typeface="Wingdings"/>
              </a:rPr>
              <a:t>alcanos tienen un punto de ebullición inferior a 25 ºC, por lo que, a temperatura ambiente y presión normal, se encuentran en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forma gaseosa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comprendidos entre el pentano y el heptadecano, son líquidos.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que tienen 18 o más átomos de carbono, sólidos.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No son compuestos polares por lo que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solo son solubles en disolventes no polares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densidad</a:t>
            </a:r>
            <a:r>
              <a:rPr lang="es-ES" dirty="0" smtClean="0">
                <a:sym typeface="Wingdings"/>
              </a:rPr>
              <a:t> aumenta en función del número de átomos de carbono, pero su valor máximo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es inferior a la densidad del agua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obtienen</a:t>
            </a:r>
            <a:r>
              <a:rPr lang="es-ES" dirty="0" smtClean="0">
                <a:sym typeface="Wingdings"/>
              </a:rPr>
              <a:t> a partir del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petróleo</a:t>
            </a:r>
            <a:r>
              <a:rPr lang="es-ES" dirty="0" smtClean="0">
                <a:sym typeface="Wingdings"/>
              </a:rPr>
              <a:t> y el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gas natural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No reaccionan ni con ácidos ni con bases.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utilizan como combustibles</a:t>
            </a:r>
            <a:r>
              <a:rPr lang="es-ES" dirty="0" smtClean="0">
                <a:sym typeface="Wingdings"/>
              </a:rPr>
              <a:t>, pues arden con facilidad: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1892300" y="5308600"/>
                <a:ext cx="5118100" cy="714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+2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es-ES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s-ES" b="0" i="1" smtClean="0">
                                  <a:latin typeface="Cambria Math"/>
                                </a:rPr>
                                <m:t>+1</m:t>
                              </m:r>
                            </m:num>
                            <m:den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𝑂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+1</m:t>
                          </m:r>
                        </m:e>
                      </m:d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 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𝑂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300" y="5308600"/>
                <a:ext cx="5118100" cy="71468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9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21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81000" y="838200"/>
            <a:ext cx="199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2.2. </a:t>
            </a:r>
            <a:r>
              <a:rPr lang="es-ES" b="1" dirty="0" smtClean="0">
                <a:solidFill>
                  <a:srgbClr val="00B050"/>
                </a:solidFill>
              </a:rPr>
              <a:t>Alquenos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55600" y="132080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Son hidrocarburos no saturados que presentan al menos un doble enlace. 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Fórmula general: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</a:t>
            </a:r>
            <a:r>
              <a:rPr lang="es-ES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n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H</a:t>
            </a:r>
            <a:r>
              <a:rPr lang="es-ES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2n</a:t>
            </a:r>
            <a:endParaRPr lang="es-ES" b="1" baseline="-2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73100" y="2260600"/>
            <a:ext cx="181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Nomenclatura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35000" y="2616200"/>
            <a:ext cx="7912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Se nombran igual que los alcanos, pero sustituyendo el sufijo </a:t>
            </a:r>
            <a:r>
              <a:rPr lang="es-E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–ano </a:t>
            </a:r>
            <a:r>
              <a:rPr lang="es-ES" dirty="0" smtClean="0">
                <a:sym typeface="Wingdings"/>
              </a:rPr>
              <a:t>por </a:t>
            </a:r>
            <a:r>
              <a:rPr lang="es-E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–eno</a:t>
            </a:r>
            <a:r>
              <a:rPr lang="es-ES" dirty="0" smtClean="0">
                <a:sym typeface="Wingdings"/>
              </a:rPr>
              <a:t>:</a:t>
            </a:r>
            <a:endParaRPr lang="es-ES" dirty="0"/>
          </a:p>
        </p:txBody>
      </p:sp>
      <p:grpSp>
        <p:nvGrpSpPr>
          <p:cNvPr id="7" name="6 Grupo"/>
          <p:cNvGrpSpPr/>
          <p:nvPr/>
        </p:nvGrpSpPr>
        <p:grpSpPr>
          <a:xfrm>
            <a:off x="2159000" y="3390900"/>
            <a:ext cx="1714500" cy="579259"/>
            <a:chOff x="2171700" y="3289300"/>
            <a:chExt cx="1714500" cy="5792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4 CuadroTexto"/>
                <p:cNvSpPr txBox="1"/>
                <p:nvPr/>
              </p:nvSpPr>
              <p:spPr>
                <a:xfrm>
                  <a:off x="2171700" y="3289300"/>
                  <a:ext cx="17145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=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" name="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1700" y="3289300"/>
                  <a:ext cx="1714500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14 CuadroTexto"/>
            <p:cNvSpPr txBox="1"/>
            <p:nvPr/>
          </p:nvSpPr>
          <p:spPr>
            <a:xfrm>
              <a:off x="2557054" y="359156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eteno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4775200" y="3390900"/>
            <a:ext cx="2108200" cy="579259"/>
            <a:chOff x="4787900" y="3289300"/>
            <a:chExt cx="2108200" cy="5792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12 CuadroTexto"/>
                <p:cNvSpPr txBox="1"/>
                <p:nvPr/>
              </p:nvSpPr>
              <p:spPr>
                <a:xfrm>
                  <a:off x="4787900" y="3289300"/>
                  <a:ext cx="2108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  <m:r>
                          <a:rPr lang="es-ES" b="0" i="1" smtClean="0">
                            <a:latin typeface="Cambria Math"/>
                          </a:rPr>
                          <m:t>=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3" name="1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87900" y="3289300"/>
                  <a:ext cx="2108200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15 CuadroTexto"/>
            <p:cNvSpPr txBox="1"/>
            <p:nvPr/>
          </p:nvSpPr>
          <p:spPr>
            <a:xfrm>
              <a:off x="5300254" y="359156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propeno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622300" y="4076700"/>
            <a:ext cx="7912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Generalmente, es necesario indicar la posición del doble enlace, mediante un número localizador (el menor posible), de la siguiente manera: </a:t>
            </a:r>
            <a:endParaRPr lang="es-ES" dirty="0"/>
          </a:p>
        </p:txBody>
      </p:sp>
      <p:grpSp>
        <p:nvGrpSpPr>
          <p:cNvPr id="20" name="19 Grupo"/>
          <p:cNvGrpSpPr/>
          <p:nvPr/>
        </p:nvGrpSpPr>
        <p:grpSpPr>
          <a:xfrm>
            <a:off x="2768600" y="4876800"/>
            <a:ext cx="3505200" cy="630059"/>
            <a:chOff x="4787900" y="3289300"/>
            <a:chExt cx="3505200" cy="6300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20 CuadroTexto"/>
                <p:cNvSpPr txBox="1"/>
                <p:nvPr/>
              </p:nvSpPr>
              <p:spPr>
                <a:xfrm>
                  <a:off x="4787900" y="3289300"/>
                  <a:ext cx="3505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  <m:r>
                          <a:rPr lang="es-ES" b="0" i="1" smtClean="0">
                            <a:latin typeface="Cambria Math"/>
                          </a:rPr>
                          <m:t>=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1" name="2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87900" y="3289300"/>
                  <a:ext cx="3505200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21 CuadroTexto"/>
            <p:cNvSpPr txBox="1"/>
            <p:nvPr/>
          </p:nvSpPr>
          <p:spPr>
            <a:xfrm>
              <a:off x="5998754" y="364236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p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ent-1-eno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3" name="22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40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81000" y="8255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2.2. </a:t>
            </a:r>
            <a:r>
              <a:rPr lang="es-ES" b="1" dirty="0" smtClean="0">
                <a:solidFill>
                  <a:srgbClr val="00B050"/>
                </a:solidFill>
              </a:rPr>
              <a:t>Alquenos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93700" y="1333500"/>
            <a:ext cx="513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Reglas para nombrar </a:t>
            </a:r>
            <a:r>
              <a:rPr lang="es-ES" b="1" dirty="0" smtClean="0">
                <a:solidFill>
                  <a:srgbClr val="C00000"/>
                </a:solidFill>
              </a:rPr>
              <a:t>alquenos </a:t>
            </a:r>
            <a:r>
              <a:rPr lang="es-ES" b="1" dirty="0">
                <a:solidFill>
                  <a:srgbClr val="C00000"/>
                </a:solidFill>
              </a:rPr>
              <a:t>ramificados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406400" y="1841500"/>
            <a:ext cx="830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cadena principal </a:t>
            </a:r>
            <a:r>
              <a:rPr lang="es-ES" dirty="0" smtClean="0">
                <a:sym typeface="Wingdings"/>
              </a:rPr>
              <a:t>será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la que tenga el doble enlace </a:t>
            </a:r>
            <a:r>
              <a:rPr lang="es-ES" dirty="0" smtClean="0">
                <a:sym typeface="Wingdings"/>
              </a:rPr>
              <a:t>y se numera de modo que a este le corresponda el número más bajo 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Si hay más de un doble enlace, se utilizan los prefijos 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di-</a:t>
            </a:r>
            <a:r>
              <a:rPr lang="es-ES" dirty="0" smtClean="0">
                <a:sym typeface="Wingdings"/>
              </a:rPr>
              <a:t>, 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tri-</a:t>
            </a:r>
            <a:r>
              <a:rPr lang="es-ES" dirty="0" smtClean="0">
                <a:sym typeface="Wingdings"/>
              </a:rPr>
              <a:t>, …</a:t>
            </a:r>
          </a:p>
        </p:txBody>
      </p:sp>
      <p:grpSp>
        <p:nvGrpSpPr>
          <p:cNvPr id="2" name="1 Grupo"/>
          <p:cNvGrpSpPr/>
          <p:nvPr/>
        </p:nvGrpSpPr>
        <p:grpSpPr>
          <a:xfrm>
            <a:off x="1739900" y="2933700"/>
            <a:ext cx="2844800" cy="998359"/>
            <a:chOff x="1854200" y="3200400"/>
            <a:chExt cx="2844800" cy="9983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24 CuadroTexto"/>
                <p:cNvSpPr txBox="1"/>
                <p:nvPr/>
              </p:nvSpPr>
              <p:spPr>
                <a:xfrm>
                  <a:off x="1854200" y="3200400"/>
                  <a:ext cx="28448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=</m:t>
                        </m:r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5" name="2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4200" y="3200400"/>
                  <a:ext cx="2844800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25 CuadroTexto"/>
            <p:cNvSpPr txBox="1"/>
            <p:nvPr/>
          </p:nvSpPr>
          <p:spPr>
            <a:xfrm>
              <a:off x="2391954" y="3921760"/>
              <a:ext cx="1456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2-metilbut-2-eno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26 CuadroTexto"/>
                <p:cNvSpPr txBox="1"/>
                <p:nvPr/>
              </p:nvSpPr>
              <p:spPr>
                <a:xfrm>
                  <a:off x="2785745" y="3599361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7" name="2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85745" y="3599361"/>
                  <a:ext cx="596900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27 Conector recto"/>
            <p:cNvCxnSpPr/>
            <p:nvPr/>
          </p:nvCxnSpPr>
          <p:spPr>
            <a:xfrm>
              <a:off x="2950845" y="3497761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28 CuadroTexto"/>
              <p:cNvSpPr txBox="1"/>
              <p:nvPr/>
            </p:nvSpPr>
            <p:spPr>
              <a:xfrm>
                <a:off x="4851400" y="2921000"/>
                <a:ext cx="284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𝐶𝐻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𝐶𝐻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9" name="2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1400" y="2921000"/>
                <a:ext cx="28448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29 CuadroTexto"/>
          <p:cNvSpPr txBox="1"/>
          <p:nvPr/>
        </p:nvSpPr>
        <p:spPr>
          <a:xfrm>
            <a:off x="5414554" y="3655060"/>
            <a:ext cx="14561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i="1" dirty="0">
                <a:solidFill>
                  <a:srgbClr val="0070C0"/>
                </a:solidFill>
              </a:rPr>
              <a:t>b</a:t>
            </a:r>
            <a:r>
              <a:rPr lang="es-ES" sz="1200" i="1" dirty="0" smtClean="0">
                <a:solidFill>
                  <a:srgbClr val="0070C0"/>
                </a:solidFill>
              </a:rPr>
              <a:t>uta-1,3-dieno</a:t>
            </a:r>
            <a:endParaRPr lang="es-ES" sz="1200" i="1" dirty="0">
              <a:solidFill>
                <a:srgbClr val="0070C0"/>
              </a:solidFill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406400" y="4165600"/>
            <a:ext cx="8115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Si la cadena que contiene el doble enlace es un radical, la terminación es </a:t>
            </a:r>
            <a:r>
              <a:rPr lang="es-E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enilo</a:t>
            </a:r>
            <a:r>
              <a:rPr lang="es-ES" dirty="0" smtClean="0">
                <a:sym typeface="Wingdings"/>
              </a:rPr>
              <a:t>:</a:t>
            </a:r>
          </a:p>
        </p:txBody>
      </p:sp>
      <p:grpSp>
        <p:nvGrpSpPr>
          <p:cNvPr id="32" name="31 Grupo"/>
          <p:cNvGrpSpPr/>
          <p:nvPr/>
        </p:nvGrpSpPr>
        <p:grpSpPr>
          <a:xfrm>
            <a:off x="2108200" y="4991100"/>
            <a:ext cx="1714500" cy="642759"/>
            <a:chOff x="2171700" y="3289300"/>
            <a:chExt cx="1714500" cy="6427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32 CuadroTexto"/>
                <p:cNvSpPr txBox="1"/>
                <p:nvPr/>
              </p:nvSpPr>
              <p:spPr>
                <a:xfrm>
                  <a:off x="2171700" y="3289300"/>
                  <a:ext cx="17145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=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3" name="3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1700" y="3289300"/>
                  <a:ext cx="1714500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33 CuadroTexto"/>
            <p:cNvSpPr txBox="1"/>
            <p:nvPr/>
          </p:nvSpPr>
          <p:spPr>
            <a:xfrm>
              <a:off x="2506254" y="3655060"/>
              <a:ext cx="11386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e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tenilo o vinilo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5" name="34 Grupo"/>
          <p:cNvGrpSpPr/>
          <p:nvPr/>
        </p:nvGrpSpPr>
        <p:grpSpPr>
          <a:xfrm>
            <a:off x="4813300" y="4991100"/>
            <a:ext cx="2108200" cy="642759"/>
            <a:chOff x="4787900" y="3289300"/>
            <a:chExt cx="2108200" cy="6427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35 CuadroTexto"/>
                <p:cNvSpPr txBox="1"/>
                <p:nvPr/>
              </p:nvSpPr>
              <p:spPr>
                <a:xfrm>
                  <a:off x="4787900" y="3289300"/>
                  <a:ext cx="2108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  <m:r>
                          <a:rPr lang="es-ES" b="0" i="1" smtClean="0">
                            <a:latin typeface="Cambria Math"/>
                          </a:rPr>
                          <m:t>=</m:t>
                        </m:r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6" name="35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87900" y="3289300"/>
                  <a:ext cx="2108200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36 CuadroTexto"/>
            <p:cNvSpPr txBox="1"/>
            <p:nvPr/>
          </p:nvSpPr>
          <p:spPr>
            <a:xfrm>
              <a:off x="5300254" y="365506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1- propenilo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2" name="21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20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16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81000" y="850900"/>
            <a:ext cx="217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2.2. </a:t>
            </a:r>
            <a:r>
              <a:rPr lang="es-ES" b="1" dirty="0" smtClean="0">
                <a:solidFill>
                  <a:srgbClr val="00B050"/>
                </a:solidFill>
              </a:rPr>
              <a:t>Alquenos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239558"/>
              </p:ext>
            </p:extLst>
          </p:nvPr>
        </p:nvGraphicFramePr>
        <p:xfrm>
          <a:off x="520700" y="1663700"/>
          <a:ext cx="7988300" cy="332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88300"/>
              </a:tblGrid>
              <a:tr h="3327400">
                <a:tc>
                  <a:txBody>
                    <a:bodyPr/>
                    <a:lstStyle/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3.	Nombra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b)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4.	Formula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3,4-dimetilhex-3-eno	    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	b)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3,4-dimetilhexa-2,4-dieno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31800" y="12954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Actividades</a:t>
            </a:r>
            <a:endParaRPr lang="es-ES" b="1" dirty="0">
              <a:solidFill>
                <a:srgbClr val="C00000"/>
              </a:solidFill>
            </a:endParaRPr>
          </a:p>
        </p:txBody>
      </p:sp>
      <p:grpSp>
        <p:nvGrpSpPr>
          <p:cNvPr id="81" name="80 Grupo"/>
          <p:cNvGrpSpPr/>
          <p:nvPr/>
        </p:nvGrpSpPr>
        <p:grpSpPr>
          <a:xfrm>
            <a:off x="474344" y="3104061"/>
            <a:ext cx="3894456" cy="763032"/>
            <a:chOff x="888999" y="2590800"/>
            <a:chExt cx="3894456" cy="7630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83 CuadroTexto"/>
                <p:cNvSpPr txBox="1"/>
                <p:nvPr/>
              </p:nvSpPr>
              <p:spPr>
                <a:xfrm>
                  <a:off x="888999" y="2590800"/>
                  <a:ext cx="389445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=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4" name="83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8999" y="2590800"/>
                  <a:ext cx="3894456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84 CuadroTexto"/>
                <p:cNvSpPr txBox="1"/>
                <p:nvPr/>
              </p:nvSpPr>
              <p:spPr>
                <a:xfrm>
                  <a:off x="2971800" y="2984500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5" name="8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71800" y="2984500"/>
                  <a:ext cx="596900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6" name="85 Conector recto"/>
            <p:cNvCxnSpPr/>
            <p:nvPr/>
          </p:nvCxnSpPr>
          <p:spPr>
            <a:xfrm>
              <a:off x="3149600" y="2895600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1 Grupo"/>
          <p:cNvGrpSpPr/>
          <p:nvPr/>
        </p:nvGrpSpPr>
        <p:grpSpPr>
          <a:xfrm>
            <a:off x="1045844" y="1935661"/>
            <a:ext cx="3132456" cy="1118632"/>
            <a:chOff x="1464944" y="2392861"/>
            <a:chExt cx="3132456" cy="1118632"/>
          </a:xfrm>
        </p:grpSpPr>
        <p:grpSp>
          <p:nvGrpSpPr>
            <p:cNvPr id="71" name="70 Grupo"/>
            <p:cNvGrpSpPr/>
            <p:nvPr/>
          </p:nvGrpSpPr>
          <p:grpSpPr>
            <a:xfrm>
              <a:off x="1464944" y="2761161"/>
              <a:ext cx="3132456" cy="750332"/>
              <a:chOff x="825499" y="4114800"/>
              <a:chExt cx="3132456" cy="750332"/>
            </a:xfrm>
          </p:grpSpPr>
          <p:grpSp>
            <p:nvGrpSpPr>
              <p:cNvPr id="75" name="74 Grupo"/>
              <p:cNvGrpSpPr/>
              <p:nvPr/>
            </p:nvGrpSpPr>
            <p:grpSpPr>
              <a:xfrm>
                <a:off x="825499" y="4114800"/>
                <a:ext cx="3132456" cy="750332"/>
                <a:chOff x="888999" y="2590800"/>
                <a:chExt cx="3132456" cy="75033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7" name="76 CuadroTexto"/>
                    <p:cNvSpPr txBox="1"/>
                    <p:nvPr/>
                  </p:nvSpPr>
                  <p:spPr>
                    <a:xfrm>
                      <a:off x="888999" y="2590800"/>
                      <a:ext cx="313245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=</m:t>
                            </m:r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77" name="76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88999" y="2590800"/>
                      <a:ext cx="3132456" cy="369332"/>
                    </a:xfrm>
                    <a:prstGeom prst="rect">
                      <a:avLst/>
                    </a:prstGeom>
                    <a:blipFill rotWithShape="1"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8" name="77 CuadroTexto"/>
                    <p:cNvSpPr txBox="1"/>
                    <p:nvPr/>
                  </p:nvSpPr>
                  <p:spPr>
                    <a:xfrm>
                      <a:off x="1701800" y="2971800"/>
                      <a:ext cx="5969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i="1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78" name="77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01800" y="2971800"/>
                      <a:ext cx="596900" cy="369332"/>
                    </a:xfrm>
                    <a:prstGeom prst="rect">
                      <a:avLst/>
                    </a:prstGeom>
                    <a:blipFill rotWithShape="1">
                      <a:blip r:embed="rId6"/>
                      <a:stretch>
                        <a:fillRect b="-1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79" name="78 Conector recto"/>
                <p:cNvCxnSpPr/>
                <p:nvPr/>
              </p:nvCxnSpPr>
              <p:spPr>
                <a:xfrm>
                  <a:off x="1892300" y="2882900"/>
                  <a:ext cx="0" cy="144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3" name="72 Conector recto"/>
              <p:cNvCxnSpPr/>
              <p:nvPr/>
            </p:nvCxnSpPr>
            <p:spPr>
              <a:xfrm>
                <a:off x="2933700" y="441960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73 CuadroTexto"/>
                  <p:cNvSpPr txBox="1"/>
                  <p:nvPr/>
                </p:nvSpPr>
                <p:spPr>
                  <a:xfrm>
                    <a:off x="2755900" y="4483100"/>
                    <a:ext cx="596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74" name="73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55900" y="4483100"/>
                    <a:ext cx="596900" cy="369332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4" name="33 Conector recto"/>
            <p:cNvCxnSpPr/>
            <p:nvPr/>
          </p:nvCxnSpPr>
          <p:spPr>
            <a:xfrm>
              <a:off x="2468245" y="2697661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34 CuadroTexto"/>
                <p:cNvSpPr txBox="1"/>
                <p:nvPr/>
              </p:nvSpPr>
              <p:spPr>
                <a:xfrm>
                  <a:off x="2315845" y="2392861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5" name="3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5845" y="2392861"/>
                  <a:ext cx="596900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" name="21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78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42900" y="838200"/>
            <a:ext cx="215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2.2. </a:t>
            </a:r>
            <a:r>
              <a:rPr lang="es-ES" b="1" dirty="0" smtClean="0">
                <a:solidFill>
                  <a:srgbClr val="00B050"/>
                </a:solidFill>
              </a:rPr>
              <a:t>Alquenos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42900" y="12954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Propiedades </a:t>
            </a:r>
            <a:r>
              <a:rPr lang="es-ES" b="1" dirty="0" smtClean="0">
                <a:solidFill>
                  <a:srgbClr val="C00000"/>
                </a:solidFill>
              </a:rPr>
              <a:t>y obtención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92100" y="1752600"/>
            <a:ext cx="8432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Son parecidas a las de los alcanos.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puntos de fusión de los alquenos </a:t>
            </a:r>
            <a:r>
              <a:rPr lang="es-ES" dirty="0" smtClean="0">
                <a:sym typeface="Wingdings"/>
              </a:rPr>
              <a:t>son un poco superiores a los de los alcanos de igual número de carbonos.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punto ebullición </a:t>
            </a:r>
            <a:r>
              <a:rPr lang="es-ES" dirty="0" smtClean="0">
                <a:sym typeface="Wingdings"/>
              </a:rPr>
              <a:t>aumenta con el número de carbonos.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alcanos inferiores a cuatro átomos de carbono pueden obtenerse de la industria petrolera. Los más complejos se preparan por reacciones de eliminación de átomos o grupos de átomos de dos carbonos contiguos:</a:t>
            </a:r>
            <a:endParaRPr lang="es-ES" dirty="0"/>
          </a:p>
        </p:txBody>
      </p:sp>
      <p:grpSp>
        <p:nvGrpSpPr>
          <p:cNvPr id="2" name="1 Grupo"/>
          <p:cNvGrpSpPr/>
          <p:nvPr/>
        </p:nvGrpSpPr>
        <p:grpSpPr>
          <a:xfrm>
            <a:off x="2565400" y="3924300"/>
            <a:ext cx="3898900" cy="882593"/>
            <a:chOff x="2667000" y="4051300"/>
            <a:chExt cx="3898900" cy="8825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6 CuadroTexto"/>
                <p:cNvSpPr txBox="1"/>
                <p:nvPr/>
              </p:nvSpPr>
              <p:spPr>
                <a:xfrm>
                  <a:off x="2667000" y="4051300"/>
                  <a:ext cx="3898900" cy="4764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   </m:t>
                        </m:r>
                        <m:groupChr>
                          <m:groupChrPr>
                            <m:chr m:val="→"/>
                            <m:vertJc m:val="bot"/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m:rPr>
                                <m:brk m:alnAt="2"/>
                              </m:rPr>
                              <a:rPr lang="es-ES" b="0" i="1" smtClean="0">
                                <a:latin typeface="Cambria Math"/>
                              </a:rPr>
                              <m:t>á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𝑐𝑖𝑑𝑜</m:t>
                            </m:r>
                          </m:e>
                        </m:groupChr>
                        <m:r>
                          <a:rPr lang="es-ES" b="0" i="1" smtClean="0">
                            <a:latin typeface="Cambria Math"/>
                          </a:rPr>
                          <m:t>  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=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 +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𝑂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7" name="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67000" y="4051300"/>
                  <a:ext cx="3898900" cy="47641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9 Conector recto"/>
            <p:cNvCxnSpPr/>
            <p:nvPr/>
          </p:nvCxnSpPr>
          <p:spPr>
            <a:xfrm>
              <a:off x="3128645" y="4094661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>
            <a:xfrm>
              <a:off x="3535045" y="4462961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>
              <a:off x="3128645" y="4462961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3547745" y="4094661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14 Conector recto"/>
            <p:cNvCxnSpPr/>
            <p:nvPr/>
          </p:nvCxnSpPr>
          <p:spPr>
            <a:xfrm>
              <a:off x="4932045" y="4094661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>
              <a:off x="5376545" y="4094661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16 CuadroTexto"/>
                <p:cNvSpPr txBox="1"/>
                <p:nvPr/>
              </p:nvSpPr>
              <p:spPr>
                <a:xfrm>
                  <a:off x="2938145" y="4564561"/>
                  <a:ext cx="40195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7" name="1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38145" y="4564561"/>
                  <a:ext cx="401955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18 CuadroTexto"/>
                <p:cNvSpPr txBox="1"/>
                <p:nvPr/>
              </p:nvSpPr>
              <p:spPr>
                <a:xfrm>
                  <a:off x="3306445" y="4551861"/>
                  <a:ext cx="40195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𝑂𝐻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9" name="1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06445" y="4551861"/>
                  <a:ext cx="401955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r="-2575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19 CuadroTexto"/>
          <p:cNvSpPr txBox="1"/>
          <p:nvPr/>
        </p:nvSpPr>
        <p:spPr>
          <a:xfrm>
            <a:off x="317500" y="4914900"/>
            <a:ext cx="850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alquenos son más reactivos que los alcanos. Dan lugar a reacciones de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adición</a:t>
            </a:r>
            <a:r>
              <a:rPr lang="es-ES" dirty="0" smtClean="0">
                <a:sym typeface="Wingdings"/>
              </a:rPr>
              <a:t> al doble enlace: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21 CuadroTexto"/>
              <p:cNvSpPr txBox="1"/>
              <p:nvPr/>
            </p:nvSpPr>
            <p:spPr>
              <a:xfrm>
                <a:off x="1866900" y="5613400"/>
                <a:ext cx="5245100" cy="476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𝐶𝐻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  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es-ES" b="0" i="1" smtClean="0">
                              <a:latin typeface="Cambria Math"/>
                            </a:rPr>
                            <m:t>𝑃𝑡</m:t>
                          </m:r>
                        </m:e>
                      </m:groupChr>
                      <m:r>
                        <a:rPr lang="es-ES" b="0" i="1" smtClean="0">
                          <a:latin typeface="Cambria Math"/>
                        </a:rPr>
                        <m:t>   </m:t>
                      </m:r>
                      <m:r>
                        <a:rPr lang="es-ES" i="1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−</m:t>
                      </m:r>
                      <m:r>
                        <a:rPr lang="es-ES" i="1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i="1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2" name="2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6900" y="5613400"/>
                <a:ext cx="5245100" cy="47641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20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70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55600" y="8509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2.3. </a:t>
            </a:r>
            <a:r>
              <a:rPr lang="es-ES" b="1" dirty="0" smtClean="0">
                <a:solidFill>
                  <a:srgbClr val="00B050"/>
                </a:solidFill>
              </a:rPr>
              <a:t>Alquinos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355600" y="1397000"/>
            <a:ext cx="838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alquinos o hidrocarburos acetilénicos son hidrocarburos con triple enlace entre dos de sus átomos de carbono, son por tanto, insaturados. 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Fórmula general: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</a:t>
            </a:r>
            <a:r>
              <a:rPr lang="es-ES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n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H</a:t>
            </a:r>
            <a:r>
              <a:rPr lang="es-ES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2n-2</a:t>
            </a:r>
            <a:r>
              <a:rPr lang="es-ES" dirty="0" smtClean="0">
                <a:sym typeface="Wingdings"/>
              </a:rPr>
              <a:t>.</a:t>
            </a:r>
            <a:endParaRPr lang="es-ES" baseline="-25000" dirty="0"/>
          </a:p>
        </p:txBody>
      </p:sp>
      <p:sp>
        <p:nvSpPr>
          <p:cNvPr id="23" name="22 CuadroTexto"/>
          <p:cNvSpPr txBox="1"/>
          <p:nvPr/>
        </p:nvSpPr>
        <p:spPr>
          <a:xfrm>
            <a:off x="393700" y="2489200"/>
            <a:ext cx="181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Nomenclatura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406400" y="2908300"/>
            <a:ext cx="791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Se nombran igual que los alquenos, pero con la terminación 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–ino</a:t>
            </a:r>
            <a:r>
              <a:rPr lang="es-ES" dirty="0" smtClean="0">
                <a:sym typeface="Wingdings"/>
              </a:rPr>
              <a:t>:</a:t>
            </a:r>
            <a:endParaRPr lang="es-ES" dirty="0"/>
          </a:p>
        </p:txBody>
      </p:sp>
      <p:grpSp>
        <p:nvGrpSpPr>
          <p:cNvPr id="25" name="24 Grupo"/>
          <p:cNvGrpSpPr/>
          <p:nvPr/>
        </p:nvGrpSpPr>
        <p:grpSpPr>
          <a:xfrm>
            <a:off x="2159000" y="3390900"/>
            <a:ext cx="1714500" cy="566559"/>
            <a:chOff x="2171700" y="3289300"/>
            <a:chExt cx="1714500" cy="5665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25 CuadroTexto"/>
                <p:cNvSpPr txBox="1"/>
                <p:nvPr/>
              </p:nvSpPr>
              <p:spPr>
                <a:xfrm>
                  <a:off x="2171700" y="3289300"/>
                  <a:ext cx="17145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  <m:r>
                          <a:rPr lang="es-ES" i="1">
                            <a:latin typeface="Cambria Math"/>
                            <a:ea typeface="Cambria Math"/>
                          </a:rPr>
                          <m:t>≡</m:t>
                        </m:r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6" name="25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1700" y="3289300"/>
                  <a:ext cx="1714500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26 CuadroTexto"/>
            <p:cNvSpPr txBox="1"/>
            <p:nvPr/>
          </p:nvSpPr>
          <p:spPr>
            <a:xfrm>
              <a:off x="2391954" y="35788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e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tino o acetileno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8" name="27 Grupo"/>
          <p:cNvGrpSpPr/>
          <p:nvPr/>
        </p:nvGrpSpPr>
        <p:grpSpPr>
          <a:xfrm>
            <a:off x="4775200" y="3390900"/>
            <a:ext cx="2425700" cy="579259"/>
            <a:chOff x="4787900" y="3289300"/>
            <a:chExt cx="2425700" cy="5792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28 CuadroTexto"/>
                <p:cNvSpPr txBox="1"/>
                <p:nvPr/>
              </p:nvSpPr>
              <p:spPr>
                <a:xfrm>
                  <a:off x="4787900" y="3289300"/>
                  <a:ext cx="24257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  <m:r>
                          <a:rPr lang="es-ES" i="1">
                            <a:latin typeface="Cambria Math"/>
                            <a:ea typeface="Cambria Math"/>
                          </a:rPr>
                          <m:t>≡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9" name="2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87900" y="3289300"/>
                  <a:ext cx="2425700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29 CuadroTexto"/>
            <p:cNvSpPr txBox="1"/>
            <p:nvPr/>
          </p:nvSpPr>
          <p:spPr>
            <a:xfrm>
              <a:off x="5414554" y="359156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b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ut-1-ino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1" name="30 CuadroTexto"/>
          <p:cNvSpPr txBox="1"/>
          <p:nvPr/>
        </p:nvSpPr>
        <p:spPr>
          <a:xfrm>
            <a:off x="406400" y="4000500"/>
            <a:ext cx="81407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Si coexisten un doble y un triple enlace, se numera la cadena por el extremo más cercano a cualquiera de las dos insaturaciones.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A igualdad de situación, se empieza por el doble enlace.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Al escribir el nombre, la terminación </a:t>
            </a:r>
            <a:r>
              <a:rPr lang="es-E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eno </a:t>
            </a:r>
            <a:r>
              <a:rPr lang="es-ES" dirty="0" smtClean="0">
                <a:sym typeface="Wingdings"/>
              </a:rPr>
              <a:t>es la que tiene la cadena principal y después se escribe </a:t>
            </a:r>
            <a:r>
              <a:rPr lang="es-E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ino</a:t>
            </a:r>
            <a:r>
              <a:rPr lang="es-ES" dirty="0" smtClean="0">
                <a:sym typeface="Wingdings"/>
              </a:rPr>
              <a:t>, con su número localizador correspondiente:</a:t>
            </a:r>
            <a:endParaRPr lang="es-ES" dirty="0"/>
          </a:p>
        </p:txBody>
      </p:sp>
      <p:grpSp>
        <p:nvGrpSpPr>
          <p:cNvPr id="32" name="31 Grupo"/>
          <p:cNvGrpSpPr/>
          <p:nvPr/>
        </p:nvGrpSpPr>
        <p:grpSpPr>
          <a:xfrm>
            <a:off x="2959100" y="5753100"/>
            <a:ext cx="3860800" cy="604659"/>
            <a:chOff x="4787900" y="3289300"/>
            <a:chExt cx="3860800" cy="6046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32 CuadroTexto"/>
                <p:cNvSpPr txBox="1"/>
                <p:nvPr/>
              </p:nvSpPr>
              <p:spPr>
                <a:xfrm>
                  <a:off x="4787900" y="3289300"/>
                  <a:ext cx="38608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=</m:t>
                        </m:r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i="1">
                            <a:latin typeface="Cambria Math"/>
                            <a:ea typeface="Cambria Math"/>
                          </a:rPr>
                          <m:t>≡</m:t>
                        </m:r>
                        <m:r>
                          <a:rPr lang="es-ES" b="0" i="1" smtClean="0">
                            <a:latin typeface="Cambria Math"/>
                            <a:ea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3" name="3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87900" y="3289300"/>
                  <a:ext cx="3860800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33 CuadroTexto"/>
            <p:cNvSpPr txBox="1"/>
            <p:nvPr/>
          </p:nvSpPr>
          <p:spPr>
            <a:xfrm>
              <a:off x="5935254" y="3616960"/>
              <a:ext cx="13545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h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ex-1-en-3-ino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0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94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55600" y="8636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2.3. </a:t>
            </a:r>
            <a:r>
              <a:rPr lang="es-ES" b="1" dirty="0" smtClean="0">
                <a:solidFill>
                  <a:srgbClr val="00B050"/>
                </a:solidFill>
              </a:rPr>
              <a:t>Alquinos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342900" y="1320800"/>
            <a:ext cx="513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Reglas para nombrar </a:t>
            </a:r>
            <a:r>
              <a:rPr lang="es-ES" b="1" dirty="0" smtClean="0">
                <a:solidFill>
                  <a:srgbClr val="C00000"/>
                </a:solidFill>
              </a:rPr>
              <a:t>alquinos </a:t>
            </a:r>
            <a:r>
              <a:rPr lang="es-ES" b="1" dirty="0">
                <a:solidFill>
                  <a:srgbClr val="C00000"/>
                </a:solidFill>
              </a:rPr>
              <a:t>ramificados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342900" y="1803400"/>
            <a:ext cx="8356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Si además de haber dobles </a:t>
            </a:r>
            <a:r>
              <a:rPr lang="es-ES" dirty="0">
                <a:sym typeface="Wingdings"/>
              </a:rPr>
              <a:t>y</a:t>
            </a:r>
            <a:r>
              <a:rPr lang="es-ES" dirty="0" smtClean="0">
                <a:sym typeface="Wingdings"/>
              </a:rPr>
              <a:t> triples enlaces, hay radicales alquílicos, la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cadena principal será la que tenga más insaturaciones </a:t>
            </a:r>
            <a:r>
              <a:rPr lang="es-ES" dirty="0" smtClean="0">
                <a:sym typeface="Wingdings"/>
              </a:rPr>
              <a:t>otorgando a los dobles y triples enlaces los números localizadores más bajos posibles. 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Si el alquino actúa como radical, la terminación es </a:t>
            </a:r>
            <a:r>
              <a:rPr lang="es-E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inilo</a:t>
            </a:r>
            <a:r>
              <a:rPr lang="es-ES" dirty="0">
                <a:sym typeface="Wingdings"/>
              </a:rPr>
              <a:t>:</a:t>
            </a:r>
            <a:r>
              <a:rPr lang="es-ES" dirty="0" smtClean="0">
                <a:sym typeface="Wingdings"/>
              </a:rPr>
              <a:t>   </a:t>
            </a:r>
          </a:p>
        </p:txBody>
      </p:sp>
      <p:grpSp>
        <p:nvGrpSpPr>
          <p:cNvPr id="22" name="21 Grupo"/>
          <p:cNvGrpSpPr/>
          <p:nvPr/>
        </p:nvGrpSpPr>
        <p:grpSpPr>
          <a:xfrm>
            <a:off x="3721100" y="4584700"/>
            <a:ext cx="1714500" cy="566559"/>
            <a:chOff x="2171700" y="3289300"/>
            <a:chExt cx="1714500" cy="5665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34 CuadroTexto"/>
                <p:cNvSpPr txBox="1"/>
                <p:nvPr/>
              </p:nvSpPr>
              <p:spPr>
                <a:xfrm>
                  <a:off x="2171700" y="3289300"/>
                  <a:ext cx="17145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  <m:r>
                          <a:rPr lang="es-ES" i="1">
                            <a:latin typeface="Cambria Math"/>
                            <a:ea typeface="Cambria Math"/>
                          </a:rPr>
                          <m:t>≡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5" name="3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1700" y="3289300"/>
                  <a:ext cx="1714500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35 CuadroTexto"/>
            <p:cNvSpPr txBox="1"/>
            <p:nvPr/>
          </p:nvSpPr>
          <p:spPr>
            <a:xfrm>
              <a:off x="2391954" y="35788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etinilo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2501900" y="2844800"/>
            <a:ext cx="4203700" cy="998359"/>
            <a:chOff x="2590800" y="3098800"/>
            <a:chExt cx="4203700" cy="998359"/>
          </a:xfrm>
        </p:grpSpPr>
        <p:sp>
          <p:nvSpPr>
            <p:cNvPr id="39" name="38 CuadroTexto"/>
            <p:cNvSpPr txBox="1"/>
            <p:nvPr/>
          </p:nvSpPr>
          <p:spPr>
            <a:xfrm>
              <a:off x="3839754" y="3820160"/>
              <a:ext cx="18244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2-etilhex-1-en-5-ino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  <p:grpSp>
          <p:nvGrpSpPr>
            <p:cNvPr id="2" name="1 Grupo"/>
            <p:cNvGrpSpPr/>
            <p:nvPr/>
          </p:nvGrpSpPr>
          <p:grpSpPr>
            <a:xfrm>
              <a:off x="2590800" y="3098800"/>
              <a:ext cx="4203700" cy="730193"/>
              <a:chOff x="5562600" y="4953000"/>
              <a:chExt cx="4203700" cy="73019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37 CuadroTexto"/>
                  <p:cNvSpPr txBox="1"/>
                  <p:nvPr/>
                </p:nvSpPr>
                <p:spPr>
                  <a:xfrm>
                    <a:off x="5562600" y="4953000"/>
                    <a:ext cx="42037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𝐶𝐻</m:t>
                          </m:r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≡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8" name="37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62600" y="4953000"/>
                    <a:ext cx="4203700" cy="36933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0" name="39 Conector recto"/>
              <p:cNvCxnSpPr/>
              <p:nvPr/>
            </p:nvCxnSpPr>
            <p:spPr>
              <a:xfrm>
                <a:off x="8145145" y="5237661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40 Conector recto"/>
              <p:cNvCxnSpPr/>
              <p:nvPr/>
            </p:nvCxnSpPr>
            <p:spPr>
              <a:xfrm>
                <a:off x="8195945" y="5237661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41 CuadroTexto"/>
                  <p:cNvSpPr txBox="1"/>
                  <p:nvPr/>
                </p:nvSpPr>
                <p:spPr>
                  <a:xfrm>
                    <a:off x="7992745" y="5313861"/>
                    <a:ext cx="596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42" name="41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92745" y="5313861"/>
                    <a:ext cx="596900" cy="369332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21" name="20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33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06400" y="8509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2.3. </a:t>
            </a:r>
            <a:r>
              <a:rPr lang="es-ES" b="1" dirty="0" smtClean="0">
                <a:solidFill>
                  <a:srgbClr val="00B050"/>
                </a:solidFill>
              </a:rPr>
              <a:t>Alquinos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200764"/>
              </p:ext>
            </p:extLst>
          </p:nvPr>
        </p:nvGraphicFramePr>
        <p:xfrm>
          <a:off x="546100" y="1727200"/>
          <a:ext cx="80772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7200"/>
              </a:tblGrid>
              <a:tr h="3327400">
                <a:tc>
                  <a:txBody>
                    <a:bodyPr/>
                    <a:lstStyle/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5.	Nombra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b)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6.	Formula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pent-3-en-1-ino	    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	b)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5,6-dimetilhept-5-en-1,3-diino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19100" y="13462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Actividades</a:t>
            </a:r>
            <a:endParaRPr lang="es-ES" b="1" dirty="0">
              <a:solidFill>
                <a:srgbClr val="C00000"/>
              </a:solidFill>
            </a:endParaRPr>
          </a:p>
        </p:txBody>
      </p:sp>
      <p:grpSp>
        <p:nvGrpSpPr>
          <p:cNvPr id="2" name="1 Grupo"/>
          <p:cNvGrpSpPr/>
          <p:nvPr/>
        </p:nvGrpSpPr>
        <p:grpSpPr>
          <a:xfrm>
            <a:off x="1007744" y="1986461"/>
            <a:ext cx="3132456" cy="1169432"/>
            <a:chOff x="1439544" y="2392861"/>
            <a:chExt cx="3132456" cy="1169432"/>
          </a:xfrm>
        </p:grpSpPr>
        <p:grpSp>
          <p:nvGrpSpPr>
            <p:cNvPr id="75" name="74 Grupo"/>
            <p:cNvGrpSpPr/>
            <p:nvPr/>
          </p:nvGrpSpPr>
          <p:grpSpPr>
            <a:xfrm>
              <a:off x="1439544" y="2786561"/>
              <a:ext cx="3132456" cy="775732"/>
              <a:chOff x="863599" y="2616200"/>
              <a:chExt cx="3132456" cy="7757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76 CuadroTexto"/>
                  <p:cNvSpPr txBox="1"/>
                  <p:nvPr/>
                </p:nvSpPr>
                <p:spPr>
                  <a:xfrm>
                    <a:off x="863599" y="2616200"/>
                    <a:ext cx="313245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r>
                            <a:rPr lang="es-ES" i="1" smtClean="0">
                              <a:latin typeface="Cambria Math"/>
                            </a:rPr>
                            <m:t>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≡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r>
                            <a:rPr lang="es-ES" i="1" smtClean="0">
                              <a:latin typeface="Cambria Math"/>
                            </a:rPr>
                            <m:t>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77" name="7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3599" y="2616200"/>
                    <a:ext cx="3132456" cy="369332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77 CuadroTexto"/>
                  <p:cNvSpPr txBox="1"/>
                  <p:nvPr/>
                </p:nvSpPr>
                <p:spPr>
                  <a:xfrm>
                    <a:off x="2298700" y="3022600"/>
                    <a:ext cx="596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78" name="77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8700" y="3022600"/>
                    <a:ext cx="596900" cy="36933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9" name="78 Conector recto"/>
              <p:cNvCxnSpPr/>
              <p:nvPr/>
            </p:nvCxnSpPr>
            <p:spPr>
              <a:xfrm>
                <a:off x="2463800" y="293370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33 Conector recto"/>
            <p:cNvCxnSpPr/>
            <p:nvPr/>
          </p:nvCxnSpPr>
          <p:spPr>
            <a:xfrm>
              <a:off x="2468245" y="2697661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34 CuadroTexto"/>
                <p:cNvSpPr txBox="1"/>
                <p:nvPr/>
              </p:nvSpPr>
              <p:spPr>
                <a:xfrm>
                  <a:off x="2315845" y="2392861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5" name="3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5845" y="2392861"/>
                  <a:ext cx="596900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3 Grupo"/>
          <p:cNvGrpSpPr/>
          <p:nvPr/>
        </p:nvGrpSpPr>
        <p:grpSpPr>
          <a:xfrm>
            <a:off x="918844" y="3154861"/>
            <a:ext cx="3894456" cy="1118632"/>
            <a:chOff x="1210944" y="3446961"/>
            <a:chExt cx="3894456" cy="1118632"/>
          </a:xfrm>
        </p:grpSpPr>
        <p:grpSp>
          <p:nvGrpSpPr>
            <p:cNvPr id="81" name="80 Grupo"/>
            <p:cNvGrpSpPr/>
            <p:nvPr/>
          </p:nvGrpSpPr>
          <p:grpSpPr>
            <a:xfrm>
              <a:off x="1210944" y="3446961"/>
              <a:ext cx="3894456" cy="1118632"/>
              <a:chOff x="1346199" y="2590800"/>
              <a:chExt cx="3894456" cy="11186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83 CuadroTexto"/>
                  <p:cNvSpPr txBox="1"/>
                  <p:nvPr/>
                </p:nvSpPr>
                <p:spPr>
                  <a:xfrm>
                    <a:off x="1346199" y="2590800"/>
                    <a:ext cx="389445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=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r>
                            <a:rPr lang="es-ES" i="1" smtClean="0">
                              <a:latin typeface="Cambria Math"/>
                            </a:rPr>
                            <m:t>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≡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𝐶𝐻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84" name="83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46199" y="2590800"/>
                    <a:ext cx="3894456" cy="369332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5" name="84 CuadroTexto"/>
                  <p:cNvSpPr txBox="1"/>
                  <p:nvPr/>
                </p:nvSpPr>
                <p:spPr>
                  <a:xfrm>
                    <a:off x="2971800" y="3340100"/>
                    <a:ext cx="596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85" name="8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71800" y="3340100"/>
                    <a:ext cx="596900" cy="369332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6" name="85 Conector recto"/>
              <p:cNvCxnSpPr/>
              <p:nvPr/>
            </p:nvCxnSpPr>
            <p:spPr>
              <a:xfrm>
                <a:off x="3149600" y="289560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21 CuadroTexto"/>
                <p:cNvSpPr txBox="1"/>
                <p:nvPr/>
              </p:nvSpPr>
              <p:spPr>
                <a:xfrm>
                  <a:off x="2849245" y="3840661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2" name="21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9245" y="3840661"/>
                  <a:ext cx="596900" cy="369332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3" name="22 Conector recto"/>
          <p:cNvCxnSpPr/>
          <p:nvPr/>
        </p:nvCxnSpPr>
        <p:spPr>
          <a:xfrm>
            <a:off x="2722245" y="3840661"/>
            <a:ext cx="0" cy="144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5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25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70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42900" y="8255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2.3. </a:t>
            </a:r>
            <a:r>
              <a:rPr lang="es-ES" b="1" dirty="0" smtClean="0">
                <a:solidFill>
                  <a:srgbClr val="00B050"/>
                </a:solidFill>
              </a:rPr>
              <a:t>Alquinos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42900" y="12446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Propiedades </a:t>
            </a:r>
            <a:r>
              <a:rPr lang="es-ES" b="1" dirty="0" smtClean="0">
                <a:solidFill>
                  <a:srgbClr val="C00000"/>
                </a:solidFill>
              </a:rPr>
              <a:t>y obtención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330200" y="1727200"/>
            <a:ext cx="84201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Son, en esencia, las mismas que las de los alcanos y los alquenos. 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Son muy reactivos: arden con una llama más viva que cualquier otro hidrocarburo de igual número de átomos.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alquino más importante es el etino (o acetileno). Se usa como materia prima de numerosos productos y como combustible.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Pueden prepararse por eliminación de átomos o grupos de átomos en dos carbonos contiguos: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Dan reacciones de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adición</a:t>
            </a:r>
            <a:r>
              <a:rPr lang="es-ES" dirty="0" smtClean="0">
                <a:sym typeface="Wingdings"/>
              </a:rPr>
              <a:t> al triple enlace:</a:t>
            </a:r>
          </a:p>
        </p:txBody>
      </p:sp>
      <p:grpSp>
        <p:nvGrpSpPr>
          <p:cNvPr id="7" name="6 Grupo"/>
          <p:cNvGrpSpPr/>
          <p:nvPr/>
        </p:nvGrpSpPr>
        <p:grpSpPr>
          <a:xfrm>
            <a:off x="2832100" y="3599361"/>
            <a:ext cx="4737100" cy="1169432"/>
            <a:chOff x="2540000" y="4704261"/>
            <a:chExt cx="4737100" cy="1169432"/>
          </a:xfrm>
        </p:grpSpPr>
        <p:grpSp>
          <p:nvGrpSpPr>
            <p:cNvPr id="26" name="25 Grupo"/>
            <p:cNvGrpSpPr/>
            <p:nvPr/>
          </p:nvGrpSpPr>
          <p:grpSpPr>
            <a:xfrm>
              <a:off x="2540000" y="4991100"/>
              <a:ext cx="4737100" cy="882593"/>
              <a:chOff x="2692400" y="4051300"/>
              <a:chExt cx="4737100" cy="88259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26 CuadroTexto"/>
                  <p:cNvSpPr txBox="1"/>
                  <p:nvPr/>
                </p:nvSpPr>
                <p:spPr>
                  <a:xfrm>
                    <a:off x="2692400" y="4051300"/>
                    <a:ext cx="4737100" cy="4644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   </m:t>
                          </m:r>
                          <m:groupChr>
                            <m:groupChrPr>
                              <m:chr m:val="→"/>
                              <m:vertJc m:val="bot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m:rPr>
                                  <m:brk m:alnAt="2"/>
                                </m:rPr>
                                <a:rPr lang="es-E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0" i="1" smtClean="0">
                                  <a:latin typeface="Cambria Math"/>
                                </a:rPr>
                                <m:t>𝑌𝑍</m:t>
                              </m:r>
                            </m:e>
                          </m:groupChr>
                          <m:r>
                            <a:rPr lang="es-ES" b="0" i="1" smtClean="0">
                              <a:latin typeface="Cambria Math"/>
                            </a:rPr>
                            <m:t>  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=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 </m:t>
                          </m:r>
                          <m:groupChr>
                            <m:groupChrPr>
                              <m:chr m:val="→"/>
                              <m:vertJc m:val="bot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m:rPr>
                                  <m:brk m:alnAt="2"/>
                                </m:rPr>
                                <a:rPr lang="es-E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0" i="1" smtClean="0">
                                  <a:latin typeface="Cambria Math"/>
                                </a:rPr>
                                <m:t>𝑊𝑋</m:t>
                              </m:r>
                            </m:e>
                          </m:groupChr>
                          <m:r>
                            <a:rPr lang="es-ES" b="0" i="1" smtClean="0">
                              <a:latin typeface="Cambria Math"/>
                            </a:rPr>
                            <m:t>  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≡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7" name="2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92400" y="4051300"/>
                    <a:ext cx="4737100" cy="464486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8" name="27 Conector recto"/>
              <p:cNvCxnSpPr/>
              <p:nvPr/>
            </p:nvCxnSpPr>
            <p:spPr>
              <a:xfrm>
                <a:off x="3128645" y="4094661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>
                <a:off x="3535045" y="4462961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29 Conector recto"/>
              <p:cNvCxnSpPr/>
              <p:nvPr/>
            </p:nvCxnSpPr>
            <p:spPr>
              <a:xfrm>
                <a:off x="3128645" y="4462961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30 Conector recto"/>
              <p:cNvCxnSpPr/>
              <p:nvPr/>
            </p:nvCxnSpPr>
            <p:spPr>
              <a:xfrm>
                <a:off x="3547745" y="4094661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/>
              <p:nvPr/>
            </p:nvCxnSpPr>
            <p:spPr>
              <a:xfrm>
                <a:off x="4817745" y="4069261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32 Conector recto"/>
              <p:cNvCxnSpPr/>
              <p:nvPr/>
            </p:nvCxnSpPr>
            <p:spPr>
              <a:xfrm>
                <a:off x="5274945" y="4069261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35 CuadroTexto"/>
                  <p:cNvSpPr txBox="1"/>
                  <p:nvPr/>
                </p:nvSpPr>
                <p:spPr>
                  <a:xfrm>
                    <a:off x="2938145" y="4564561"/>
                    <a:ext cx="40195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𝑌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6" name="35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38145" y="4564561"/>
                    <a:ext cx="401955" cy="36933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36 CuadroTexto"/>
                  <p:cNvSpPr txBox="1"/>
                  <p:nvPr/>
                </p:nvSpPr>
                <p:spPr>
                  <a:xfrm>
                    <a:off x="3331845" y="4564561"/>
                    <a:ext cx="40195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𝑍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7" name="3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31845" y="4564561"/>
                    <a:ext cx="401955" cy="369332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37 CuadroTexto"/>
                <p:cNvSpPr txBox="1"/>
                <p:nvPr/>
              </p:nvSpPr>
              <p:spPr>
                <a:xfrm>
                  <a:off x="2811145" y="4716961"/>
                  <a:ext cx="40195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𝑊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8" name="37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11145" y="4716961"/>
                  <a:ext cx="401955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38 CuadroTexto"/>
                <p:cNvSpPr txBox="1"/>
                <p:nvPr/>
              </p:nvSpPr>
              <p:spPr>
                <a:xfrm>
                  <a:off x="3192145" y="4729661"/>
                  <a:ext cx="40195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𝑋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9" name="3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92145" y="4729661"/>
                  <a:ext cx="401955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39 CuadroTexto"/>
                <p:cNvSpPr txBox="1"/>
                <p:nvPr/>
              </p:nvSpPr>
              <p:spPr>
                <a:xfrm>
                  <a:off x="4500245" y="4704261"/>
                  <a:ext cx="40195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𝑊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0" name="39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00245" y="4704261"/>
                  <a:ext cx="401955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40 CuadroTexto"/>
                <p:cNvSpPr txBox="1"/>
                <p:nvPr/>
              </p:nvSpPr>
              <p:spPr>
                <a:xfrm>
                  <a:off x="4919345" y="4704261"/>
                  <a:ext cx="40195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𝑋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1" name="4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19345" y="4704261"/>
                  <a:ext cx="401955" cy="36933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41 CuadroTexto"/>
              <p:cNvSpPr txBox="1"/>
              <p:nvPr/>
            </p:nvSpPr>
            <p:spPr>
              <a:xfrm>
                <a:off x="1739900" y="5092700"/>
                <a:ext cx="5969000" cy="474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≡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2 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  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s-ES" b="0" i="1" smtClean="0">
                              <a:latin typeface="Cambria Math"/>
                            </a:rPr>
                            <m:t>𝑁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groupChr>
                      <m:r>
                        <a:rPr lang="es-ES" b="0" i="1" smtClean="0">
                          <a:latin typeface="Cambria Math"/>
                        </a:rPr>
                        <m:t>   </m:t>
                      </m:r>
                      <m:r>
                        <a:rPr lang="es-ES" i="1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−</m:t>
                      </m:r>
                      <m:r>
                        <a:rPr lang="es-ES" i="1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i="1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2" name="4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900" y="5092700"/>
                <a:ext cx="5969000" cy="47410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42 CuadroTexto"/>
              <p:cNvSpPr txBox="1"/>
              <p:nvPr/>
            </p:nvSpPr>
            <p:spPr>
              <a:xfrm>
                <a:off x="1676400" y="5702300"/>
                <a:ext cx="5969000" cy="47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𝐶𝐻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≡</m:t>
                      </m:r>
                      <m:r>
                        <a:rPr lang="es-ES" b="0" i="1" smtClean="0">
                          <a:latin typeface="Cambria Math"/>
                        </a:rPr>
                        <m:t>𝐶𝐻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𝐶𝑙</m:t>
                          </m:r>
                        </m:e>
                      </m:groupChr>
                      <m:r>
                        <a:rPr lang="es-ES" b="0" i="1" smtClean="0">
                          <a:latin typeface="Cambria Math"/>
                        </a:rPr>
                        <m:t>  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𝐶𝐻𝐶𝑙</m:t>
                      </m:r>
                      <m:r>
                        <a:rPr lang="es-ES" b="0" i="1" smtClean="0">
                          <a:latin typeface="Cambria Math"/>
                        </a:rPr>
                        <m:t> 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𝐶𝑙</m:t>
                          </m:r>
                        </m:e>
                      </m:groupChr>
                      <m:r>
                        <a:rPr lang="es-ES" b="0" i="1" smtClean="0">
                          <a:latin typeface="Cambria Math"/>
                        </a:rPr>
                        <m:t>   </m:t>
                      </m:r>
                      <m:r>
                        <a:rPr lang="es-ES" i="1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−</m:t>
                      </m:r>
                      <m:r>
                        <a:rPr lang="es-ES" i="1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𝐻𝐶𝑙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3" name="4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5702300"/>
                <a:ext cx="5969000" cy="47012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44 CuadroTexto"/>
          <p:cNvSpPr txBox="1"/>
          <p:nvPr/>
        </p:nvSpPr>
        <p:spPr>
          <a:xfrm>
            <a:off x="2188754" y="5471160"/>
            <a:ext cx="13291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i="1" dirty="0">
                <a:solidFill>
                  <a:srgbClr val="0070C0"/>
                </a:solidFill>
              </a:rPr>
              <a:t>b</a:t>
            </a:r>
            <a:r>
              <a:rPr lang="es-ES" sz="1200" i="1" dirty="0" smtClean="0">
                <a:solidFill>
                  <a:srgbClr val="0070C0"/>
                </a:solidFill>
              </a:rPr>
              <a:t>ut-2-ino</a:t>
            </a:r>
            <a:endParaRPr lang="es-ES" sz="1200" i="1" dirty="0">
              <a:solidFill>
                <a:srgbClr val="0070C0"/>
              </a:solidFill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5732054" y="5471160"/>
            <a:ext cx="13291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i="1" dirty="0" smtClean="0">
                <a:solidFill>
                  <a:srgbClr val="0070C0"/>
                </a:solidFill>
              </a:rPr>
              <a:t>butano</a:t>
            </a:r>
            <a:endParaRPr lang="es-ES" sz="1200" i="1" dirty="0">
              <a:solidFill>
                <a:srgbClr val="0070C0"/>
              </a:solidFill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2214154" y="6068060"/>
            <a:ext cx="13291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i="1" dirty="0" smtClean="0">
                <a:solidFill>
                  <a:srgbClr val="0070C0"/>
                </a:solidFill>
              </a:rPr>
              <a:t>etino</a:t>
            </a:r>
            <a:endParaRPr lang="es-ES" sz="1200" i="1" dirty="0">
              <a:solidFill>
                <a:srgbClr val="0070C0"/>
              </a:solidFill>
            </a:endParaRPr>
          </a:p>
        </p:txBody>
      </p:sp>
      <p:sp>
        <p:nvSpPr>
          <p:cNvPr id="48" name="47 CuadroTexto"/>
          <p:cNvSpPr txBox="1"/>
          <p:nvPr/>
        </p:nvSpPr>
        <p:spPr>
          <a:xfrm>
            <a:off x="3725454" y="6093460"/>
            <a:ext cx="13291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i="1" dirty="0" smtClean="0">
                <a:solidFill>
                  <a:srgbClr val="0070C0"/>
                </a:solidFill>
              </a:rPr>
              <a:t>cloroeteno</a:t>
            </a:r>
            <a:endParaRPr lang="es-ES" sz="1200" i="1" dirty="0">
              <a:solidFill>
                <a:srgbClr val="0070C0"/>
              </a:solidFill>
            </a:endParaRPr>
          </a:p>
        </p:txBody>
      </p:sp>
      <p:sp>
        <p:nvSpPr>
          <p:cNvPr id="49" name="48 CuadroTexto"/>
          <p:cNvSpPr txBox="1"/>
          <p:nvPr/>
        </p:nvSpPr>
        <p:spPr>
          <a:xfrm>
            <a:off x="5643154" y="6080760"/>
            <a:ext cx="13291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i="1" dirty="0" smtClean="0">
                <a:solidFill>
                  <a:srgbClr val="0070C0"/>
                </a:solidFill>
              </a:rPr>
              <a:t>1,1-dicloroetano</a:t>
            </a:r>
            <a:endParaRPr lang="es-ES" sz="1200" i="1" dirty="0">
              <a:solidFill>
                <a:srgbClr val="0070C0"/>
              </a:solidFill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5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4" name="43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51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42900" y="8509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2.4. </a:t>
            </a:r>
            <a:r>
              <a:rPr lang="es-ES" b="1" dirty="0" smtClean="0">
                <a:solidFill>
                  <a:srgbClr val="00B050"/>
                </a:solidFill>
              </a:rPr>
              <a:t>Hidrocarburos alicíclicos (no aromáticos)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317500" y="1333500"/>
            <a:ext cx="787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Son hidrocarburos de cadena cerrada, ya sea saturada o insaturada.</a:t>
            </a:r>
            <a:endParaRPr lang="es-ES" baseline="-2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330200" y="1816100"/>
            <a:ext cx="181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Nomenclatura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44" name="43 CuadroTexto"/>
          <p:cNvSpPr txBox="1"/>
          <p:nvPr/>
        </p:nvSpPr>
        <p:spPr>
          <a:xfrm>
            <a:off x="342900" y="2298700"/>
            <a:ext cx="8420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Se nombran anteponiendo el prefijo 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ciclo-</a:t>
            </a:r>
            <a:r>
              <a:rPr lang="es-ES" dirty="0" smtClean="0">
                <a:sym typeface="Wingdings"/>
              </a:rPr>
              <a:t> al nombre del hidrocarburo de cadena abierta equivalente, con las terminaciones </a:t>
            </a:r>
            <a:r>
              <a:rPr lang="es-E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ano</a:t>
            </a:r>
            <a:r>
              <a:rPr lang="es-ES" dirty="0" smtClean="0">
                <a:sym typeface="Wingdings"/>
              </a:rPr>
              <a:t>, 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-eno </a:t>
            </a:r>
            <a:r>
              <a:rPr lang="es-ES" dirty="0" smtClean="0">
                <a:sym typeface="Wingdings"/>
              </a:rPr>
              <a:t>o </a:t>
            </a:r>
            <a:r>
              <a:rPr lang="es-E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ino</a:t>
            </a:r>
            <a:r>
              <a:rPr lang="es-ES" dirty="0" smtClean="0">
                <a:sym typeface="Wingdings"/>
              </a:rPr>
              <a:t>.</a:t>
            </a:r>
            <a:endParaRPr lang="es-ES" dirty="0"/>
          </a:p>
        </p:txBody>
      </p:sp>
      <p:grpSp>
        <p:nvGrpSpPr>
          <p:cNvPr id="90" name="89 Grupo"/>
          <p:cNvGrpSpPr/>
          <p:nvPr/>
        </p:nvGrpSpPr>
        <p:grpSpPr>
          <a:xfrm>
            <a:off x="1109254" y="3434261"/>
            <a:ext cx="1329146" cy="1018498"/>
            <a:chOff x="1363254" y="3497761"/>
            <a:chExt cx="1329146" cy="1018498"/>
          </a:xfrm>
        </p:grpSpPr>
        <p:grpSp>
          <p:nvGrpSpPr>
            <p:cNvPr id="5" name="4 Grupo"/>
            <p:cNvGrpSpPr/>
            <p:nvPr/>
          </p:nvGrpSpPr>
          <p:grpSpPr>
            <a:xfrm>
              <a:off x="1388744" y="3497761"/>
              <a:ext cx="1303656" cy="763032"/>
              <a:chOff x="1350644" y="3116761"/>
              <a:chExt cx="1303656" cy="7630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50 CuadroTexto"/>
                  <p:cNvSpPr txBox="1"/>
                  <p:nvPr/>
                </p:nvSpPr>
                <p:spPr>
                  <a:xfrm>
                    <a:off x="1350644" y="3510461"/>
                    <a:ext cx="130365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0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1" name="50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50644" y="3510461"/>
                    <a:ext cx="1303656" cy="369332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51 CuadroTexto"/>
                  <p:cNvSpPr txBox="1"/>
                  <p:nvPr/>
                </p:nvSpPr>
                <p:spPr>
                  <a:xfrm>
                    <a:off x="1884045" y="3116761"/>
                    <a:ext cx="596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2" name="51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4045" y="3116761"/>
                    <a:ext cx="596900" cy="36933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" name="3 Conector recto"/>
              <p:cNvCxnSpPr/>
              <p:nvPr/>
            </p:nvCxnSpPr>
            <p:spPr>
              <a:xfrm flipH="1">
                <a:off x="1828800" y="3403600"/>
                <a:ext cx="13970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52 Conector recto"/>
              <p:cNvCxnSpPr/>
              <p:nvPr/>
            </p:nvCxnSpPr>
            <p:spPr>
              <a:xfrm>
                <a:off x="2070100" y="3416300"/>
                <a:ext cx="13970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54 CuadroTexto"/>
            <p:cNvSpPr txBox="1"/>
            <p:nvPr/>
          </p:nvSpPr>
          <p:spPr>
            <a:xfrm>
              <a:off x="1363254" y="42392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ciclopropano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89" name="88 Grupo"/>
          <p:cNvGrpSpPr/>
          <p:nvPr/>
        </p:nvGrpSpPr>
        <p:grpSpPr>
          <a:xfrm>
            <a:off x="3027044" y="3396161"/>
            <a:ext cx="1379856" cy="1069298"/>
            <a:chOff x="3281044" y="3459661"/>
            <a:chExt cx="1379856" cy="1069298"/>
          </a:xfrm>
        </p:grpSpPr>
        <p:grpSp>
          <p:nvGrpSpPr>
            <p:cNvPr id="19" name="18 Grupo"/>
            <p:cNvGrpSpPr/>
            <p:nvPr/>
          </p:nvGrpSpPr>
          <p:grpSpPr>
            <a:xfrm>
              <a:off x="3281044" y="3459661"/>
              <a:ext cx="1316356" cy="801132"/>
              <a:chOff x="3344544" y="3129461"/>
              <a:chExt cx="1316356" cy="801132"/>
            </a:xfrm>
          </p:grpSpPr>
          <p:cxnSp>
            <p:nvCxnSpPr>
              <p:cNvPr id="54" name="53 Conector recto"/>
              <p:cNvCxnSpPr/>
              <p:nvPr/>
            </p:nvCxnSpPr>
            <p:spPr>
              <a:xfrm>
                <a:off x="3810000" y="346710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55 CuadroTexto"/>
                  <p:cNvSpPr txBox="1"/>
                  <p:nvPr/>
                </p:nvSpPr>
                <p:spPr>
                  <a:xfrm>
                    <a:off x="3357244" y="3129461"/>
                    <a:ext cx="130365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0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6" name="55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57244" y="3129461"/>
                    <a:ext cx="1303656" cy="369332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56 CuadroTexto"/>
                  <p:cNvSpPr txBox="1"/>
                  <p:nvPr/>
                </p:nvSpPr>
                <p:spPr>
                  <a:xfrm>
                    <a:off x="3344544" y="3561261"/>
                    <a:ext cx="130365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0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7" name="5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44544" y="3561261"/>
                    <a:ext cx="1303656" cy="369332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8" name="57 Conector recto"/>
              <p:cNvCxnSpPr/>
              <p:nvPr/>
            </p:nvCxnSpPr>
            <p:spPr>
              <a:xfrm>
                <a:off x="4216400" y="345440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58 CuadroTexto"/>
            <p:cNvSpPr txBox="1"/>
            <p:nvPr/>
          </p:nvSpPr>
          <p:spPr>
            <a:xfrm>
              <a:off x="3331754" y="42519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ciclobutano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88" name="87 Grupo"/>
          <p:cNvGrpSpPr/>
          <p:nvPr/>
        </p:nvGrpSpPr>
        <p:grpSpPr>
          <a:xfrm>
            <a:off x="4703444" y="3154861"/>
            <a:ext cx="1532256" cy="1335998"/>
            <a:chOff x="4957444" y="3218361"/>
            <a:chExt cx="1532256" cy="1335998"/>
          </a:xfrm>
        </p:grpSpPr>
        <p:grpSp>
          <p:nvGrpSpPr>
            <p:cNvPr id="21" name="20 Grupo"/>
            <p:cNvGrpSpPr/>
            <p:nvPr/>
          </p:nvGrpSpPr>
          <p:grpSpPr>
            <a:xfrm>
              <a:off x="4957444" y="3218361"/>
              <a:ext cx="1506856" cy="1055132"/>
              <a:chOff x="5173344" y="3294561"/>
              <a:chExt cx="1506856" cy="10551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49 CuadroTexto"/>
                  <p:cNvSpPr txBox="1"/>
                  <p:nvPr/>
                </p:nvSpPr>
                <p:spPr>
                  <a:xfrm>
                    <a:off x="5770245" y="3294561"/>
                    <a:ext cx="596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0" name="4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70245" y="3294561"/>
                    <a:ext cx="596900" cy="369332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59 CuadroTexto"/>
                  <p:cNvSpPr txBox="1"/>
                  <p:nvPr/>
                </p:nvSpPr>
                <p:spPr>
                  <a:xfrm>
                    <a:off x="5262244" y="3980361"/>
                    <a:ext cx="130365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0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60" name="5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62244" y="3980361"/>
                    <a:ext cx="1303656" cy="369332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60 CuadroTexto"/>
                  <p:cNvSpPr txBox="1"/>
                  <p:nvPr/>
                </p:nvSpPr>
                <p:spPr>
                  <a:xfrm>
                    <a:off x="6057900" y="3599361"/>
                    <a:ext cx="6223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61" name="60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57900" y="3599361"/>
                    <a:ext cx="622300" cy="369332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61 CuadroTexto"/>
                  <p:cNvSpPr txBox="1"/>
                  <p:nvPr/>
                </p:nvSpPr>
                <p:spPr>
                  <a:xfrm>
                    <a:off x="5173344" y="3599361"/>
                    <a:ext cx="64325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62" name="61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73344" y="3599361"/>
                    <a:ext cx="643256" cy="369332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3" name="62 Conector recto"/>
              <p:cNvCxnSpPr/>
              <p:nvPr/>
            </p:nvCxnSpPr>
            <p:spPr>
              <a:xfrm rot="-1260000">
                <a:off x="5689600" y="389890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63 Conector recto"/>
              <p:cNvCxnSpPr/>
              <p:nvPr/>
            </p:nvCxnSpPr>
            <p:spPr>
              <a:xfrm rot="1260000" flipH="1">
                <a:off x="6159499" y="389890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64 Conector recto"/>
              <p:cNvCxnSpPr/>
              <p:nvPr/>
            </p:nvCxnSpPr>
            <p:spPr>
              <a:xfrm rot="2520000">
                <a:off x="5765801" y="3556001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65 Conector recto"/>
              <p:cNvCxnSpPr/>
              <p:nvPr/>
            </p:nvCxnSpPr>
            <p:spPr>
              <a:xfrm rot="19080000" flipH="1">
                <a:off x="6070601" y="3555999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" name="66 CuadroTexto"/>
            <p:cNvSpPr txBox="1"/>
            <p:nvPr/>
          </p:nvSpPr>
          <p:spPr>
            <a:xfrm>
              <a:off x="5160554" y="42773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ciclopentano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87" name="86 Grupo"/>
          <p:cNvGrpSpPr/>
          <p:nvPr/>
        </p:nvGrpSpPr>
        <p:grpSpPr>
          <a:xfrm>
            <a:off x="6565899" y="2951661"/>
            <a:ext cx="1464945" cy="1513798"/>
            <a:chOff x="6819899" y="3015161"/>
            <a:chExt cx="1464945" cy="1513798"/>
          </a:xfrm>
        </p:grpSpPr>
        <p:grpSp>
          <p:nvGrpSpPr>
            <p:cNvPr id="85" name="84 Grupo"/>
            <p:cNvGrpSpPr/>
            <p:nvPr/>
          </p:nvGrpSpPr>
          <p:grpSpPr>
            <a:xfrm>
              <a:off x="6819899" y="3015161"/>
              <a:ext cx="1464945" cy="1216799"/>
              <a:chOff x="5143499" y="4869361"/>
              <a:chExt cx="1464945" cy="1216799"/>
            </a:xfrm>
          </p:grpSpPr>
          <p:sp>
            <p:nvSpPr>
              <p:cNvPr id="23" name="22 Hexágono"/>
              <p:cNvSpPr/>
              <p:nvPr/>
            </p:nvSpPr>
            <p:spPr>
              <a:xfrm rot="19971096">
                <a:off x="5499100" y="5156200"/>
                <a:ext cx="736600" cy="647700"/>
              </a:xfrm>
              <a:prstGeom prst="hexagon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68 CuadroTexto"/>
                  <p:cNvSpPr txBox="1"/>
                  <p:nvPr/>
                </p:nvSpPr>
                <p:spPr>
                  <a:xfrm>
                    <a:off x="5740399" y="4869361"/>
                    <a:ext cx="474345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69" name="6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40399" y="4869361"/>
                    <a:ext cx="474345" cy="276999"/>
                  </a:xfrm>
                  <a:prstGeom prst="rect">
                    <a:avLst/>
                  </a:prstGeom>
                  <a:blipFill rotWithShape="1">
                    <a:blip r:embed="rId11"/>
                    <a:stretch>
                      <a:fillRect l="-10256" r="-3846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0" name="79 CuadroTexto"/>
                  <p:cNvSpPr txBox="1"/>
                  <p:nvPr/>
                </p:nvSpPr>
                <p:spPr>
                  <a:xfrm>
                    <a:off x="6134099" y="5123361"/>
                    <a:ext cx="474345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80" name="7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34099" y="5123361"/>
                    <a:ext cx="474345" cy="276999"/>
                  </a:xfrm>
                  <a:prstGeom prst="rect">
                    <a:avLst/>
                  </a:prstGeom>
                  <a:blipFill rotWithShape="1">
                    <a:blip r:embed="rId12"/>
                    <a:stretch>
                      <a:fillRect l="-11688" r="-5195" b="-17391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80 CuadroTexto"/>
                  <p:cNvSpPr txBox="1"/>
                  <p:nvPr/>
                </p:nvSpPr>
                <p:spPr>
                  <a:xfrm>
                    <a:off x="6121399" y="5529761"/>
                    <a:ext cx="474345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81" name="80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21399" y="5529761"/>
                    <a:ext cx="474345" cy="276999"/>
                  </a:xfrm>
                  <a:prstGeom prst="rect">
                    <a:avLst/>
                  </a:prstGeom>
                  <a:blipFill rotWithShape="1">
                    <a:blip r:embed="rId13"/>
                    <a:stretch>
                      <a:fillRect l="-10256" r="-5128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81 CuadroTexto"/>
                  <p:cNvSpPr txBox="1"/>
                  <p:nvPr/>
                </p:nvSpPr>
                <p:spPr>
                  <a:xfrm>
                    <a:off x="5714999" y="5809161"/>
                    <a:ext cx="474345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82" name="81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14999" y="5809161"/>
                    <a:ext cx="474345" cy="276999"/>
                  </a:xfrm>
                  <a:prstGeom prst="rect">
                    <a:avLst/>
                  </a:prstGeom>
                  <a:blipFill rotWithShape="1">
                    <a:blip r:embed="rId14"/>
                    <a:stretch>
                      <a:fillRect l="-11538" r="-3846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82 CuadroTexto"/>
                  <p:cNvSpPr txBox="1"/>
                  <p:nvPr/>
                </p:nvSpPr>
                <p:spPr>
                  <a:xfrm>
                    <a:off x="5143499" y="5123361"/>
                    <a:ext cx="474345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83" name="82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43499" y="5123361"/>
                    <a:ext cx="474345" cy="276999"/>
                  </a:xfrm>
                  <a:prstGeom prst="rect">
                    <a:avLst/>
                  </a:prstGeom>
                  <a:blipFill rotWithShape="1">
                    <a:blip r:embed="rId15"/>
                    <a:stretch>
                      <a:fillRect l="-10256" r="-8974" b="-17391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83 CuadroTexto"/>
                  <p:cNvSpPr txBox="1"/>
                  <p:nvPr/>
                </p:nvSpPr>
                <p:spPr>
                  <a:xfrm>
                    <a:off x="5156199" y="5555161"/>
                    <a:ext cx="474345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84" name="83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56199" y="5555161"/>
                    <a:ext cx="474345" cy="276999"/>
                  </a:xfrm>
                  <a:prstGeom prst="rect">
                    <a:avLst/>
                  </a:prstGeom>
                  <a:blipFill rotWithShape="1">
                    <a:blip r:embed="rId16"/>
                    <a:stretch>
                      <a:fillRect l="-10256" r="-8974" b="-2000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86" name="85 CuadroTexto"/>
            <p:cNvSpPr txBox="1"/>
            <p:nvPr/>
          </p:nvSpPr>
          <p:spPr>
            <a:xfrm>
              <a:off x="6900454" y="42519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ciclohexano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91" name="90 CuadroTexto"/>
          <p:cNvSpPr txBox="1"/>
          <p:nvPr/>
        </p:nvSpPr>
        <p:spPr>
          <a:xfrm>
            <a:off x="342900" y="4432300"/>
            <a:ext cx="843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Si hay radicales o insaturaciones, se mantiene la misma forma de nomenclatura:</a:t>
            </a:r>
            <a:endParaRPr lang="es-ES" dirty="0"/>
          </a:p>
        </p:txBody>
      </p:sp>
      <p:grpSp>
        <p:nvGrpSpPr>
          <p:cNvPr id="92" name="91 Grupo"/>
          <p:cNvGrpSpPr/>
          <p:nvPr/>
        </p:nvGrpSpPr>
        <p:grpSpPr>
          <a:xfrm>
            <a:off x="975002" y="5394823"/>
            <a:ext cx="1945998" cy="975636"/>
            <a:chOff x="1388744" y="3515223"/>
            <a:chExt cx="1607984" cy="975636"/>
          </a:xfrm>
        </p:grpSpPr>
        <p:grpSp>
          <p:nvGrpSpPr>
            <p:cNvPr id="93" name="92 Grupo"/>
            <p:cNvGrpSpPr/>
            <p:nvPr/>
          </p:nvGrpSpPr>
          <p:grpSpPr>
            <a:xfrm>
              <a:off x="1388744" y="3515223"/>
              <a:ext cx="1607984" cy="745570"/>
              <a:chOff x="1350644" y="3134223"/>
              <a:chExt cx="1607984" cy="74557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94 CuadroTexto"/>
                  <p:cNvSpPr txBox="1"/>
                  <p:nvPr/>
                </p:nvSpPr>
                <p:spPr>
                  <a:xfrm>
                    <a:off x="1350644" y="3510461"/>
                    <a:ext cx="160798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0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95" name="9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50644" y="3510461"/>
                    <a:ext cx="1607984" cy="369332"/>
                  </a:xfrm>
                  <a:prstGeom prst="rect">
                    <a:avLst/>
                  </a:prstGeom>
                  <a:blipFill rotWithShape="1">
                    <a:blip r:embed="rId17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6" name="95 CuadroTexto"/>
                  <p:cNvSpPr txBox="1"/>
                  <p:nvPr/>
                </p:nvSpPr>
                <p:spPr>
                  <a:xfrm>
                    <a:off x="1741064" y="3134223"/>
                    <a:ext cx="596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96" name="95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41064" y="3134223"/>
                    <a:ext cx="596900" cy="369332"/>
                  </a:xfrm>
                  <a:prstGeom prst="rect">
                    <a:avLst/>
                  </a:prstGeom>
                  <a:blipFill rotWithShape="1">
                    <a:blip r:embed="rId18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7" name="96 Conector recto"/>
              <p:cNvCxnSpPr/>
              <p:nvPr/>
            </p:nvCxnSpPr>
            <p:spPr>
              <a:xfrm flipH="1">
                <a:off x="1813465" y="3448050"/>
                <a:ext cx="74771" cy="1333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97 Conector recto"/>
              <p:cNvCxnSpPr/>
              <p:nvPr/>
            </p:nvCxnSpPr>
            <p:spPr>
              <a:xfrm>
                <a:off x="1951199" y="3438525"/>
                <a:ext cx="70835" cy="13811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93 CuadroTexto"/>
            <p:cNvSpPr txBox="1"/>
            <p:nvPr/>
          </p:nvSpPr>
          <p:spPr>
            <a:xfrm>
              <a:off x="1489183" y="42138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metilciclopropano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08" name="107 Grupo"/>
          <p:cNvGrpSpPr/>
          <p:nvPr/>
        </p:nvGrpSpPr>
        <p:grpSpPr>
          <a:xfrm>
            <a:off x="2984500" y="5313861"/>
            <a:ext cx="1511300" cy="1069298"/>
            <a:chOff x="3200400" y="3459661"/>
            <a:chExt cx="1511300" cy="1069298"/>
          </a:xfrm>
        </p:grpSpPr>
        <p:grpSp>
          <p:nvGrpSpPr>
            <p:cNvPr id="109" name="108 Grupo"/>
            <p:cNvGrpSpPr/>
            <p:nvPr/>
          </p:nvGrpSpPr>
          <p:grpSpPr>
            <a:xfrm>
              <a:off x="3281044" y="3459661"/>
              <a:ext cx="1316356" cy="801132"/>
              <a:chOff x="3344544" y="3129461"/>
              <a:chExt cx="1316356" cy="801132"/>
            </a:xfrm>
          </p:grpSpPr>
          <p:cxnSp>
            <p:nvCxnSpPr>
              <p:cNvPr id="111" name="110 Conector recto"/>
              <p:cNvCxnSpPr/>
              <p:nvPr/>
            </p:nvCxnSpPr>
            <p:spPr>
              <a:xfrm>
                <a:off x="3810000" y="346710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111 CuadroTexto"/>
                  <p:cNvSpPr txBox="1"/>
                  <p:nvPr/>
                </p:nvSpPr>
                <p:spPr>
                  <a:xfrm>
                    <a:off x="3357244" y="3129461"/>
                    <a:ext cx="130365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𝐻𝐶</m:t>
                          </m:r>
                          <m:r>
                            <a:rPr lang="es-ES" b="0" i="0" smtClean="0">
                              <a:latin typeface="Cambria Math"/>
                            </a:rPr>
                            <m:t>=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12" name="111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57244" y="3129461"/>
                    <a:ext cx="1303656" cy="369332"/>
                  </a:xfrm>
                  <a:prstGeom prst="rect">
                    <a:avLst/>
                  </a:prstGeom>
                  <a:blipFill rotWithShape="1"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3" name="112 CuadroTexto"/>
                  <p:cNvSpPr txBox="1"/>
                  <p:nvPr/>
                </p:nvSpPr>
                <p:spPr>
                  <a:xfrm>
                    <a:off x="3344544" y="3561261"/>
                    <a:ext cx="130365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𝐻𝐶</m:t>
                          </m:r>
                          <m:r>
                            <a:rPr lang="es-ES" b="0" i="0" smtClean="0">
                              <a:latin typeface="Cambria Math"/>
                            </a:rPr>
                            <m:t>=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13" name="112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44544" y="3561261"/>
                    <a:ext cx="1303656" cy="369332"/>
                  </a:xfrm>
                  <a:prstGeom prst="rect">
                    <a:avLst/>
                  </a:prstGeom>
                  <a:blipFill rotWithShape="1"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14" name="113 Conector recto"/>
              <p:cNvCxnSpPr/>
              <p:nvPr/>
            </p:nvCxnSpPr>
            <p:spPr>
              <a:xfrm>
                <a:off x="4216400" y="345440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0" name="109 CuadroTexto"/>
            <p:cNvSpPr txBox="1"/>
            <p:nvPr/>
          </p:nvSpPr>
          <p:spPr>
            <a:xfrm>
              <a:off x="3200400" y="4251960"/>
              <a:ext cx="15113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c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iclobuta-1,3-dieno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28" name="127 Grupo"/>
          <p:cNvGrpSpPr/>
          <p:nvPr/>
        </p:nvGrpSpPr>
        <p:grpSpPr>
          <a:xfrm>
            <a:off x="4512945" y="4831261"/>
            <a:ext cx="1943100" cy="1551898"/>
            <a:chOff x="4525645" y="4869361"/>
            <a:chExt cx="1943100" cy="1551898"/>
          </a:xfrm>
        </p:grpSpPr>
        <p:sp>
          <p:nvSpPr>
            <p:cNvPr id="117" name="116 CuadroTexto"/>
            <p:cNvSpPr txBox="1"/>
            <p:nvPr/>
          </p:nvSpPr>
          <p:spPr>
            <a:xfrm>
              <a:off x="4576354" y="6144260"/>
              <a:ext cx="17990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1,3-dimetilciclobutano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  <p:grpSp>
          <p:nvGrpSpPr>
            <p:cNvPr id="127" name="126 Grupo"/>
            <p:cNvGrpSpPr/>
            <p:nvPr/>
          </p:nvGrpSpPr>
          <p:grpSpPr>
            <a:xfrm>
              <a:off x="4525645" y="4869361"/>
              <a:ext cx="1943100" cy="1347232"/>
              <a:chOff x="4525645" y="4869361"/>
              <a:chExt cx="1943100" cy="1347232"/>
            </a:xfrm>
          </p:grpSpPr>
          <p:grpSp>
            <p:nvGrpSpPr>
              <p:cNvPr id="116" name="115 Grupo"/>
              <p:cNvGrpSpPr/>
              <p:nvPr/>
            </p:nvGrpSpPr>
            <p:grpSpPr>
              <a:xfrm>
                <a:off x="4766944" y="5148761"/>
                <a:ext cx="1417956" cy="788432"/>
                <a:chOff x="3306444" y="3142161"/>
                <a:chExt cx="1417956" cy="788432"/>
              </a:xfrm>
            </p:grpSpPr>
            <p:cxnSp>
              <p:nvCxnSpPr>
                <p:cNvPr id="118" name="117 Conector recto"/>
                <p:cNvCxnSpPr/>
                <p:nvPr/>
              </p:nvCxnSpPr>
              <p:spPr>
                <a:xfrm>
                  <a:off x="3810000" y="3467100"/>
                  <a:ext cx="0" cy="144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9" name="118 CuadroTexto"/>
                    <p:cNvSpPr txBox="1"/>
                    <p:nvPr/>
                  </p:nvSpPr>
                  <p:spPr>
                    <a:xfrm>
                      <a:off x="3420744" y="3142161"/>
                      <a:ext cx="130365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𝐻𝐶</m:t>
                            </m:r>
                            <m:r>
                              <a:rPr lang="es-ES" b="0" i="0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19" name="118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420744" y="3142161"/>
                      <a:ext cx="1303656" cy="369332"/>
                    </a:xfrm>
                    <a:prstGeom prst="rect">
                      <a:avLst/>
                    </a:prstGeom>
                    <a:blipFill rotWithShape="1">
                      <a:blip r:embed="rId2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0" name="119 CuadroTexto"/>
                    <p:cNvSpPr txBox="1"/>
                    <p:nvPr/>
                  </p:nvSpPr>
                  <p:spPr>
                    <a:xfrm>
                      <a:off x="3306444" y="3561261"/>
                      <a:ext cx="130365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  <m:r>
                              <a:rPr lang="es-ES" b="0" i="0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𝐶𝐻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20" name="119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06444" y="3561261"/>
                      <a:ext cx="1303656" cy="369332"/>
                    </a:xfrm>
                    <a:prstGeom prst="rect">
                      <a:avLst/>
                    </a:prstGeom>
                    <a:blipFill rotWithShape="1">
                      <a:blip r:embed="rId2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21" name="120 Conector recto"/>
                <p:cNvCxnSpPr/>
                <p:nvPr/>
              </p:nvCxnSpPr>
              <p:spPr>
                <a:xfrm>
                  <a:off x="4216400" y="3454400"/>
                  <a:ext cx="0" cy="144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2" name="121 CuadroTexto"/>
                  <p:cNvSpPr txBox="1"/>
                  <p:nvPr/>
                </p:nvSpPr>
                <p:spPr>
                  <a:xfrm>
                    <a:off x="5871845" y="5847261"/>
                    <a:ext cx="596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22" name="121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1845" y="5847261"/>
                    <a:ext cx="596900" cy="369332"/>
                  </a:xfrm>
                  <a:prstGeom prst="rect">
                    <a:avLst/>
                  </a:prstGeom>
                  <a:blipFill rotWithShape="1">
                    <a:blip r:embed="rId23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3" name="122 CuadroTexto"/>
                  <p:cNvSpPr txBox="1"/>
                  <p:nvPr/>
                </p:nvSpPr>
                <p:spPr>
                  <a:xfrm>
                    <a:off x="4525645" y="4869361"/>
                    <a:ext cx="596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23" name="122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25645" y="4869361"/>
                    <a:ext cx="596900" cy="369332"/>
                  </a:xfrm>
                  <a:prstGeom prst="rect">
                    <a:avLst/>
                  </a:prstGeom>
                  <a:blipFill rotWithShape="1">
                    <a:blip r:embed="rId2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4" name="123 Conector recto"/>
              <p:cNvCxnSpPr/>
              <p:nvPr/>
            </p:nvCxnSpPr>
            <p:spPr>
              <a:xfrm>
                <a:off x="5765800" y="5880100"/>
                <a:ext cx="144145" cy="8832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125 Conector recto"/>
              <p:cNvCxnSpPr/>
              <p:nvPr/>
            </p:nvCxnSpPr>
            <p:spPr>
              <a:xfrm>
                <a:off x="5041900" y="5118100"/>
                <a:ext cx="144145" cy="8832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4" name="143 Grupo"/>
          <p:cNvGrpSpPr/>
          <p:nvPr/>
        </p:nvGrpSpPr>
        <p:grpSpPr>
          <a:xfrm>
            <a:off x="6769100" y="4804274"/>
            <a:ext cx="1790699" cy="1564598"/>
            <a:chOff x="6769100" y="4778874"/>
            <a:chExt cx="1790699" cy="1564598"/>
          </a:xfrm>
        </p:grpSpPr>
        <p:grpSp>
          <p:nvGrpSpPr>
            <p:cNvPr id="129" name="128 Grupo"/>
            <p:cNvGrpSpPr/>
            <p:nvPr/>
          </p:nvGrpSpPr>
          <p:grpSpPr>
            <a:xfrm>
              <a:off x="6769100" y="4778874"/>
              <a:ext cx="1790699" cy="1564598"/>
              <a:chOff x="4948237" y="3218361"/>
              <a:chExt cx="1790699" cy="1564598"/>
            </a:xfrm>
          </p:grpSpPr>
          <p:grpSp>
            <p:nvGrpSpPr>
              <p:cNvPr id="130" name="129 Grupo"/>
              <p:cNvGrpSpPr/>
              <p:nvPr/>
            </p:nvGrpSpPr>
            <p:grpSpPr>
              <a:xfrm>
                <a:off x="4957444" y="3218361"/>
                <a:ext cx="1422719" cy="1055132"/>
                <a:chOff x="5173344" y="3294561"/>
                <a:chExt cx="1422719" cy="105513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2" name="131 CuadroTexto"/>
                    <p:cNvSpPr txBox="1"/>
                    <p:nvPr/>
                  </p:nvSpPr>
                  <p:spPr>
                    <a:xfrm>
                      <a:off x="5727382" y="3294561"/>
                      <a:ext cx="5969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i="1" smtClean="0">
                                <a:latin typeface="Cambria Math"/>
                              </a:rPr>
                              <m:t>𝐶𝐻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32" name="131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727382" y="3294561"/>
                      <a:ext cx="596900" cy="369332"/>
                    </a:xfrm>
                    <a:prstGeom prst="rect">
                      <a:avLst/>
                    </a:prstGeom>
                    <a:blipFill rotWithShape="1">
                      <a:blip r:embed="rId2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3" name="132 CuadroTexto"/>
                    <p:cNvSpPr txBox="1"/>
                    <p:nvPr/>
                  </p:nvSpPr>
                  <p:spPr>
                    <a:xfrm>
                      <a:off x="5262244" y="3980361"/>
                      <a:ext cx="130365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𝐻𝐶</m:t>
                            </m:r>
                            <m:r>
                              <a:rPr lang="es-ES" b="0" i="0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33" name="132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262244" y="3980361"/>
                      <a:ext cx="1303656" cy="369332"/>
                    </a:xfrm>
                    <a:prstGeom prst="rect">
                      <a:avLst/>
                    </a:prstGeom>
                    <a:blipFill rotWithShape="1">
                      <a:blip r:embed="rId2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4" name="133 CuadroTexto"/>
                    <p:cNvSpPr txBox="1"/>
                    <p:nvPr/>
                  </p:nvSpPr>
                  <p:spPr>
                    <a:xfrm>
                      <a:off x="5973763" y="3589836"/>
                      <a:ext cx="6223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𝐶𝐻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34" name="133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973763" y="3589836"/>
                      <a:ext cx="622300" cy="369332"/>
                    </a:xfrm>
                    <a:prstGeom prst="rect">
                      <a:avLst/>
                    </a:prstGeom>
                    <a:blipFill rotWithShape="1">
                      <a:blip r:embed="rId2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5" name="134 CuadroTexto"/>
                    <p:cNvSpPr txBox="1"/>
                    <p:nvPr/>
                  </p:nvSpPr>
                  <p:spPr>
                    <a:xfrm>
                      <a:off x="5173344" y="3599361"/>
                      <a:ext cx="64325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35" name="134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73344" y="3599361"/>
                      <a:ext cx="643256" cy="369332"/>
                    </a:xfrm>
                    <a:prstGeom prst="rect">
                      <a:avLst/>
                    </a:prstGeom>
                    <a:blipFill rotWithShape="1">
                      <a:blip r:embed="rId2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36" name="135 Conector recto"/>
                <p:cNvCxnSpPr/>
                <p:nvPr/>
              </p:nvCxnSpPr>
              <p:spPr>
                <a:xfrm rot="-1260000">
                  <a:off x="5689600" y="3898900"/>
                  <a:ext cx="0" cy="144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136 Conector recto"/>
                <p:cNvCxnSpPr/>
                <p:nvPr/>
              </p:nvCxnSpPr>
              <p:spPr>
                <a:xfrm rot="1260000" flipH="1">
                  <a:off x="6159499" y="3898900"/>
                  <a:ext cx="0" cy="144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137 Conector recto"/>
                <p:cNvCxnSpPr/>
                <p:nvPr/>
              </p:nvCxnSpPr>
              <p:spPr>
                <a:xfrm rot="2520000">
                  <a:off x="5765801" y="3556001"/>
                  <a:ext cx="0" cy="144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 rot="19080000" flipH="1">
                  <a:off x="6070601" y="3555999"/>
                  <a:ext cx="0" cy="144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1" name="130 CuadroTexto"/>
              <p:cNvSpPr txBox="1"/>
              <p:nvPr/>
            </p:nvSpPr>
            <p:spPr>
              <a:xfrm>
                <a:off x="4948237" y="4505960"/>
                <a:ext cx="17906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200" i="1" dirty="0" smtClean="0">
                    <a:solidFill>
                      <a:srgbClr val="0070C0"/>
                    </a:solidFill>
                  </a:rPr>
                  <a:t>4-metilciclopent-1-eno</a:t>
                </a:r>
                <a:endParaRPr lang="es-ES" sz="1200" i="1" dirty="0">
                  <a:solidFill>
                    <a:srgbClr val="0070C0"/>
                  </a:solidFill>
                </a:endParaRPr>
              </a:p>
            </p:txBody>
          </p:sp>
        </p:grpSp>
        <p:cxnSp>
          <p:nvCxnSpPr>
            <p:cNvPr id="140" name="139 Conector recto"/>
            <p:cNvCxnSpPr/>
            <p:nvPr/>
          </p:nvCxnSpPr>
          <p:spPr>
            <a:xfrm rot="19080000" flipH="1">
              <a:off x="7643814" y="5076823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140 Conector recto"/>
            <p:cNvCxnSpPr/>
            <p:nvPr/>
          </p:nvCxnSpPr>
          <p:spPr>
            <a:xfrm flipH="1">
              <a:off x="7143750" y="5754708"/>
              <a:ext cx="70251" cy="10793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142 CuadroTexto"/>
                <p:cNvSpPr txBox="1"/>
                <p:nvPr/>
              </p:nvSpPr>
              <p:spPr>
                <a:xfrm>
                  <a:off x="6925946" y="5774236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43" name="14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5946" y="5774236"/>
                  <a:ext cx="596900" cy="369332"/>
                </a:xfrm>
                <a:prstGeom prst="rect">
                  <a:avLst/>
                </a:prstGeom>
                <a:blipFill rotWithShape="1"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9" name="98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00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1" name="100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01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04800" y="812800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2.4. </a:t>
            </a:r>
            <a:r>
              <a:rPr lang="es-ES" b="1" dirty="0">
                <a:solidFill>
                  <a:srgbClr val="00B050"/>
                </a:solidFill>
              </a:rPr>
              <a:t>Hidrocarburos alicíclicos (no aromáticos)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467886"/>
              </p:ext>
            </p:extLst>
          </p:nvPr>
        </p:nvGraphicFramePr>
        <p:xfrm>
          <a:off x="431800" y="1689100"/>
          <a:ext cx="82042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4200"/>
              </a:tblGrid>
              <a:tr h="3327400">
                <a:tc>
                  <a:txBody>
                    <a:bodyPr/>
                    <a:lstStyle/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7.	Nombra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b)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8.	Formula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1,3-dimetilciclopentano	    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	b)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1,2-dimetilciclopent-1-eno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342900" y="12827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Actividades</a:t>
            </a:r>
            <a:endParaRPr lang="es-ES" b="1" dirty="0">
              <a:solidFill>
                <a:srgbClr val="C00000"/>
              </a:solidFill>
            </a:endParaRPr>
          </a:p>
        </p:txBody>
      </p:sp>
      <p:grpSp>
        <p:nvGrpSpPr>
          <p:cNvPr id="7" name="6 Grupo"/>
          <p:cNvGrpSpPr/>
          <p:nvPr/>
        </p:nvGrpSpPr>
        <p:grpSpPr>
          <a:xfrm>
            <a:off x="1134744" y="1910261"/>
            <a:ext cx="1676401" cy="1004332"/>
            <a:chOff x="1503044" y="2265861"/>
            <a:chExt cx="1676401" cy="1004332"/>
          </a:xfrm>
        </p:grpSpPr>
        <p:grpSp>
          <p:nvGrpSpPr>
            <p:cNvPr id="25" name="24 Grupo"/>
            <p:cNvGrpSpPr/>
            <p:nvPr/>
          </p:nvGrpSpPr>
          <p:grpSpPr>
            <a:xfrm>
              <a:off x="1503044" y="2265861"/>
              <a:ext cx="1392556" cy="801132"/>
              <a:chOff x="3268344" y="3129461"/>
              <a:chExt cx="1392556" cy="801132"/>
            </a:xfrm>
          </p:grpSpPr>
          <p:cxnSp>
            <p:nvCxnSpPr>
              <p:cNvPr id="27" name="26 Conector recto"/>
              <p:cNvCxnSpPr/>
              <p:nvPr/>
            </p:nvCxnSpPr>
            <p:spPr>
              <a:xfrm>
                <a:off x="3810000" y="346710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27 CuadroTexto"/>
                  <p:cNvSpPr txBox="1"/>
                  <p:nvPr/>
                </p:nvSpPr>
                <p:spPr>
                  <a:xfrm>
                    <a:off x="3357244" y="3129461"/>
                    <a:ext cx="130365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𝐻𝐶</m:t>
                          </m:r>
                          <m:r>
                            <a:rPr lang="es-ES" b="0" i="0" smtClean="0">
                              <a:latin typeface="Cambria Math"/>
                            </a:rPr>
                            <m:t>=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8" name="27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57244" y="3129461"/>
                    <a:ext cx="1303656" cy="369332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28 CuadroTexto"/>
                  <p:cNvSpPr txBox="1"/>
                  <p:nvPr/>
                </p:nvSpPr>
                <p:spPr>
                  <a:xfrm>
                    <a:off x="3268344" y="3561261"/>
                    <a:ext cx="130365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𝐻𝐶</m:t>
                          </m:r>
                          <m:r>
                            <a:rPr lang="es-ES" b="0" i="0" smtClean="0">
                              <a:latin typeface="Cambria Math"/>
                            </a:rPr>
                            <m:t>=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9" name="2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68344" y="3561261"/>
                    <a:ext cx="1303656" cy="36933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0" name="29 Conector recto"/>
              <p:cNvCxnSpPr/>
              <p:nvPr/>
            </p:nvCxnSpPr>
            <p:spPr>
              <a:xfrm>
                <a:off x="4216400" y="345440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1" name="30 Conector recto"/>
            <p:cNvCxnSpPr/>
            <p:nvPr/>
          </p:nvCxnSpPr>
          <p:spPr>
            <a:xfrm>
              <a:off x="2540000" y="2933700"/>
              <a:ext cx="144145" cy="8832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31 CuadroTexto"/>
                <p:cNvSpPr txBox="1"/>
                <p:nvPr/>
              </p:nvSpPr>
              <p:spPr>
                <a:xfrm>
                  <a:off x="2582545" y="2900861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2" name="31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82545" y="2900861"/>
                  <a:ext cx="596900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20 Grupo"/>
          <p:cNvGrpSpPr/>
          <p:nvPr/>
        </p:nvGrpSpPr>
        <p:grpSpPr>
          <a:xfrm>
            <a:off x="1055371" y="2861174"/>
            <a:ext cx="1552892" cy="1712357"/>
            <a:chOff x="1423671" y="3216774"/>
            <a:chExt cx="1552892" cy="1712357"/>
          </a:xfrm>
        </p:grpSpPr>
        <p:grpSp>
          <p:nvGrpSpPr>
            <p:cNvPr id="33" name="32 Grupo"/>
            <p:cNvGrpSpPr/>
            <p:nvPr/>
          </p:nvGrpSpPr>
          <p:grpSpPr>
            <a:xfrm>
              <a:off x="1533207" y="3216774"/>
              <a:ext cx="1443356" cy="1407557"/>
              <a:chOff x="6778307" y="4778874"/>
              <a:chExt cx="1443356" cy="1407557"/>
            </a:xfrm>
          </p:grpSpPr>
          <p:grpSp>
            <p:nvGrpSpPr>
              <p:cNvPr id="40" name="39 Grupo"/>
              <p:cNvGrpSpPr/>
              <p:nvPr/>
            </p:nvGrpSpPr>
            <p:grpSpPr>
              <a:xfrm>
                <a:off x="6778307" y="4778874"/>
                <a:ext cx="1443356" cy="1055132"/>
                <a:chOff x="5173344" y="3294561"/>
                <a:chExt cx="1443356" cy="105513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2" name="41 CuadroTexto"/>
                    <p:cNvSpPr txBox="1"/>
                    <p:nvPr/>
                  </p:nvSpPr>
                  <p:spPr>
                    <a:xfrm>
                      <a:off x="5727382" y="3294561"/>
                      <a:ext cx="5969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i="1" smtClean="0">
                                <a:latin typeface="Cambria Math"/>
                              </a:rPr>
                              <m:t>𝐶𝐻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42" name="41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727382" y="3294561"/>
                      <a:ext cx="596900" cy="369332"/>
                    </a:xfrm>
                    <a:prstGeom prst="rect">
                      <a:avLst/>
                    </a:prstGeom>
                    <a:blipFill rotWithShape="1"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3" name="42 CuadroTexto"/>
                    <p:cNvSpPr txBox="1"/>
                    <p:nvPr/>
                  </p:nvSpPr>
                  <p:spPr>
                    <a:xfrm>
                      <a:off x="5313044" y="3980361"/>
                      <a:ext cx="130365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𝐻𝐶</m:t>
                            </m:r>
                            <m:r>
                              <a:rPr lang="es-ES" b="0" i="0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43" name="42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313044" y="3980361"/>
                      <a:ext cx="1303656" cy="369332"/>
                    </a:xfrm>
                    <a:prstGeom prst="rect">
                      <a:avLst/>
                    </a:prstGeom>
                    <a:blipFill rotWithShape="1"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4" name="43 CuadroTexto"/>
                    <p:cNvSpPr txBox="1"/>
                    <p:nvPr/>
                  </p:nvSpPr>
                  <p:spPr>
                    <a:xfrm>
                      <a:off x="5973763" y="3589836"/>
                      <a:ext cx="6223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𝐶𝐻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44" name="43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973763" y="3589836"/>
                      <a:ext cx="622300" cy="369332"/>
                    </a:xfrm>
                    <a:prstGeom prst="rect">
                      <a:avLst/>
                    </a:prstGeom>
                    <a:blipFill rotWithShape="1"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5" name="44 CuadroTexto"/>
                    <p:cNvSpPr txBox="1"/>
                    <p:nvPr/>
                  </p:nvSpPr>
                  <p:spPr>
                    <a:xfrm>
                      <a:off x="5173344" y="3599361"/>
                      <a:ext cx="64325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45" name="44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73344" y="3599361"/>
                      <a:ext cx="643256" cy="369332"/>
                    </a:xfrm>
                    <a:prstGeom prst="rect">
                      <a:avLst/>
                    </a:prstGeom>
                    <a:blipFill rotWithShape="1">
                      <a:blip r:embed="rId9"/>
                      <a:stretch>
                        <a:fillRect b="-1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46" name="45 Conector recto"/>
                <p:cNvCxnSpPr/>
                <p:nvPr/>
              </p:nvCxnSpPr>
              <p:spPr>
                <a:xfrm rot="-1260000">
                  <a:off x="5689600" y="3898900"/>
                  <a:ext cx="0" cy="144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46 Conector recto"/>
                <p:cNvCxnSpPr/>
                <p:nvPr/>
              </p:nvCxnSpPr>
              <p:spPr>
                <a:xfrm rot="1260000" flipH="1">
                  <a:off x="6159499" y="3898900"/>
                  <a:ext cx="0" cy="144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47 Conector recto"/>
                <p:cNvCxnSpPr/>
                <p:nvPr/>
              </p:nvCxnSpPr>
              <p:spPr>
                <a:xfrm rot="2520000">
                  <a:off x="5765801" y="3556001"/>
                  <a:ext cx="0" cy="144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48 Conector recto"/>
                <p:cNvCxnSpPr/>
                <p:nvPr/>
              </p:nvCxnSpPr>
              <p:spPr>
                <a:xfrm rot="19080000" flipH="1">
                  <a:off x="6070601" y="3555999"/>
                  <a:ext cx="0" cy="144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7" name="36 Conector recto"/>
              <p:cNvCxnSpPr/>
              <p:nvPr/>
            </p:nvCxnSpPr>
            <p:spPr>
              <a:xfrm rot="19080000" flipH="1">
                <a:off x="7643814" y="5076823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37 Conector recto"/>
              <p:cNvCxnSpPr/>
              <p:nvPr/>
            </p:nvCxnSpPr>
            <p:spPr>
              <a:xfrm flipH="1">
                <a:off x="7297738" y="5759471"/>
                <a:ext cx="1989" cy="14126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38 CuadroTexto"/>
                  <p:cNvSpPr txBox="1"/>
                  <p:nvPr/>
                </p:nvSpPr>
                <p:spPr>
                  <a:xfrm>
                    <a:off x="7078345" y="5817099"/>
                    <a:ext cx="596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9" name="3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78345" y="5817099"/>
                    <a:ext cx="596900" cy="369332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52 CuadroTexto"/>
                <p:cNvSpPr txBox="1"/>
                <p:nvPr/>
              </p:nvSpPr>
              <p:spPr>
                <a:xfrm>
                  <a:off x="2033269" y="4559799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3" name="5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33269" y="4559799"/>
                  <a:ext cx="596900" cy="369332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53 CuadroTexto"/>
                <p:cNvSpPr txBox="1"/>
                <p:nvPr/>
              </p:nvSpPr>
              <p:spPr>
                <a:xfrm>
                  <a:off x="1423671" y="4559798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4" name="53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3671" y="4559798"/>
                  <a:ext cx="596900" cy="369332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6" name="55 Conector recto"/>
            <p:cNvCxnSpPr/>
            <p:nvPr/>
          </p:nvCxnSpPr>
          <p:spPr>
            <a:xfrm flipH="1">
              <a:off x="1914525" y="4540271"/>
              <a:ext cx="68664" cy="10793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57 Conector recto"/>
            <p:cNvCxnSpPr/>
            <p:nvPr/>
          </p:nvCxnSpPr>
          <p:spPr>
            <a:xfrm>
              <a:off x="2073677" y="4545034"/>
              <a:ext cx="74211" cy="10792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33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5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33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30200" y="838200"/>
            <a:ext cx="584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2.4. </a:t>
            </a:r>
            <a:r>
              <a:rPr lang="es-ES" b="1" dirty="0">
                <a:solidFill>
                  <a:srgbClr val="00B050"/>
                </a:solidFill>
              </a:rPr>
              <a:t>Hidrocarburos alicíclicos (no aromáticos)</a:t>
            </a:r>
          </a:p>
        </p:txBody>
      </p:sp>
      <p:sp>
        <p:nvSpPr>
          <p:cNvPr id="34" name="33 CuadroTexto"/>
          <p:cNvSpPr txBox="1"/>
          <p:nvPr/>
        </p:nvSpPr>
        <p:spPr>
          <a:xfrm>
            <a:off x="342900" y="13081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Propiedades </a:t>
            </a:r>
            <a:r>
              <a:rPr lang="es-ES" b="1" dirty="0" smtClean="0">
                <a:solidFill>
                  <a:srgbClr val="C00000"/>
                </a:solidFill>
              </a:rPr>
              <a:t>y obtención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330200" y="1778000"/>
            <a:ext cx="8420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Son muy parecidas a las de los hidrocarburos de cadena abierta correspondientes, si bien los puntos de ebullición y densidad son lago más elevados.</a:t>
            </a: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obtienen</a:t>
            </a:r>
            <a:r>
              <a:rPr lang="es-ES" dirty="0" smtClean="0">
                <a:sym typeface="Wingdings"/>
              </a:rPr>
              <a:t> tratando un derivado dihalogenado en los extremos con Na o Zn en polvo.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5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42900" y="800100"/>
            <a:ext cx="497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2.5. </a:t>
            </a:r>
            <a:r>
              <a:rPr lang="es-ES" b="1" dirty="0">
                <a:solidFill>
                  <a:srgbClr val="00B050"/>
                </a:solidFill>
              </a:rPr>
              <a:t>Hidrocarburos </a:t>
            </a:r>
            <a:r>
              <a:rPr lang="es-ES" b="1" dirty="0" smtClean="0">
                <a:solidFill>
                  <a:srgbClr val="00B050"/>
                </a:solidFill>
              </a:rPr>
              <a:t>aromáticos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42900" y="1295400"/>
            <a:ext cx="83947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benceno</a:t>
            </a:r>
            <a:r>
              <a:rPr lang="es-ES" dirty="0" smtClean="0">
                <a:sym typeface="Wingdings"/>
              </a:rPr>
              <a:t> es el hidrocarburo aromático más sencillo y el origen de esta familia de sustancias orgánicas.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Su fórmula molecular es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</a:t>
            </a:r>
            <a:r>
              <a:rPr lang="es-ES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6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H</a:t>
            </a:r>
            <a:r>
              <a:rPr lang="es-ES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6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seis átomos de carbono son equivalentes.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Forma, por lo general, compuestos de sustitución más que de adición, hecho que no ocurriría si existieran dobles o triples enlaces claramente localizados.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distancia entre dos átomos de carbono contiguos es intermedia entre un doble enlace y uno simple.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doce átomos se encuentran en el mismo plano, y todos los ángulos de enlace son de 120º.</a:t>
            </a:r>
          </a:p>
        </p:txBody>
      </p:sp>
      <p:cxnSp>
        <p:nvCxnSpPr>
          <p:cNvPr id="80" name="79 Conector recto de flecha"/>
          <p:cNvCxnSpPr/>
          <p:nvPr/>
        </p:nvCxnSpPr>
        <p:spPr>
          <a:xfrm>
            <a:off x="2959100" y="5219700"/>
            <a:ext cx="55880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82 Conector recto de flecha"/>
          <p:cNvCxnSpPr/>
          <p:nvPr/>
        </p:nvCxnSpPr>
        <p:spPr>
          <a:xfrm>
            <a:off x="5397500" y="5232400"/>
            <a:ext cx="15113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86 CuadroTexto"/>
          <p:cNvSpPr txBox="1"/>
          <p:nvPr/>
        </p:nvSpPr>
        <p:spPr>
          <a:xfrm>
            <a:off x="5211354" y="4937760"/>
            <a:ext cx="17990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i="1" dirty="0">
                <a:solidFill>
                  <a:srgbClr val="C00000"/>
                </a:solidFill>
              </a:rPr>
              <a:t>p</a:t>
            </a:r>
            <a:r>
              <a:rPr lang="es-ES" sz="1200" i="1" dirty="0" smtClean="0">
                <a:solidFill>
                  <a:srgbClr val="C00000"/>
                </a:solidFill>
              </a:rPr>
              <a:t>or simplicidad</a:t>
            </a:r>
            <a:endParaRPr lang="es-ES" sz="1200" i="1" dirty="0">
              <a:solidFill>
                <a:srgbClr val="C00000"/>
              </a:solidFill>
            </a:endParaRPr>
          </a:p>
        </p:txBody>
      </p:sp>
      <p:sp>
        <p:nvSpPr>
          <p:cNvPr id="88" name="87 CuadroTexto"/>
          <p:cNvSpPr txBox="1"/>
          <p:nvPr/>
        </p:nvSpPr>
        <p:spPr>
          <a:xfrm>
            <a:off x="5236754" y="5217160"/>
            <a:ext cx="17990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i="1" dirty="0">
                <a:solidFill>
                  <a:srgbClr val="C00000"/>
                </a:solidFill>
              </a:rPr>
              <a:t>s</a:t>
            </a:r>
            <a:r>
              <a:rPr lang="es-ES" sz="1200" i="1" dirty="0" smtClean="0">
                <a:solidFill>
                  <a:srgbClr val="C00000"/>
                </a:solidFill>
              </a:rPr>
              <a:t>e representa por</a:t>
            </a:r>
            <a:endParaRPr lang="es-ES" sz="1200" i="1" dirty="0">
              <a:solidFill>
                <a:srgbClr val="C00000"/>
              </a:solidFill>
            </a:endParaRPr>
          </a:p>
        </p:txBody>
      </p:sp>
      <p:grpSp>
        <p:nvGrpSpPr>
          <p:cNvPr id="2054" name="2053 Grupo"/>
          <p:cNvGrpSpPr/>
          <p:nvPr/>
        </p:nvGrpSpPr>
        <p:grpSpPr>
          <a:xfrm>
            <a:off x="7350921" y="4927601"/>
            <a:ext cx="704849" cy="616744"/>
            <a:chOff x="7477921" y="5168901"/>
            <a:chExt cx="704849" cy="616744"/>
          </a:xfrm>
        </p:grpSpPr>
        <p:sp>
          <p:nvSpPr>
            <p:cNvPr id="85" name="84 Elipse"/>
            <p:cNvSpPr/>
            <p:nvPr/>
          </p:nvSpPr>
          <p:spPr>
            <a:xfrm>
              <a:off x="7594600" y="5233988"/>
              <a:ext cx="441325" cy="46355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3" name="12 Hexágono"/>
            <p:cNvSpPr/>
            <p:nvPr/>
          </p:nvSpPr>
          <p:spPr>
            <a:xfrm rot="1800000">
              <a:off x="7477921" y="5168901"/>
              <a:ext cx="704849" cy="616744"/>
            </a:xfrm>
            <a:prstGeom prst="hexagon">
              <a:avLst>
                <a:gd name="adj" fmla="val 28475"/>
                <a:gd name="vf" fmla="val 115470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2052" name="2051 Grupo"/>
          <p:cNvGrpSpPr/>
          <p:nvPr/>
        </p:nvGrpSpPr>
        <p:grpSpPr>
          <a:xfrm>
            <a:off x="1292227" y="4340227"/>
            <a:ext cx="1504951" cy="1834336"/>
            <a:chOff x="1304927" y="4568827"/>
            <a:chExt cx="1504951" cy="183433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2" name="121 CuadroTexto"/>
                <p:cNvSpPr txBox="1"/>
                <p:nvPr/>
              </p:nvSpPr>
              <p:spPr>
                <a:xfrm>
                  <a:off x="1919290" y="6126164"/>
                  <a:ext cx="247650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22" name="121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19290" y="6126164"/>
                  <a:ext cx="247650" cy="276999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20000" r="-17500" b="-888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049" name="2048 Grupo"/>
            <p:cNvGrpSpPr/>
            <p:nvPr/>
          </p:nvGrpSpPr>
          <p:grpSpPr>
            <a:xfrm>
              <a:off x="1304927" y="4568827"/>
              <a:ext cx="1504951" cy="1607647"/>
              <a:chOff x="1304927" y="4568827"/>
              <a:chExt cx="1504951" cy="160764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96 CuadroTexto"/>
                  <p:cNvSpPr txBox="1"/>
                  <p:nvPr/>
                </p:nvSpPr>
                <p:spPr>
                  <a:xfrm>
                    <a:off x="1939926" y="4956177"/>
                    <a:ext cx="247650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97" name="9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39926" y="4956177"/>
                    <a:ext cx="247650" cy="276999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l="-12195" r="-9756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97 CuadroTexto"/>
                  <p:cNvSpPr txBox="1"/>
                  <p:nvPr/>
                </p:nvSpPr>
                <p:spPr>
                  <a:xfrm>
                    <a:off x="2239964" y="5154613"/>
                    <a:ext cx="247650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98" name="97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39964" y="5154613"/>
                    <a:ext cx="247650" cy="276999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 l="-12195" r="-9756" b="-8889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0" name="99 CuadroTexto"/>
                  <p:cNvSpPr txBox="1"/>
                  <p:nvPr/>
                </p:nvSpPr>
                <p:spPr>
                  <a:xfrm>
                    <a:off x="1922464" y="5749924"/>
                    <a:ext cx="247650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00" name="9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22464" y="5749924"/>
                    <a:ext cx="247650" cy="276999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l="-12195" r="-9756" b="-8696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78 CuadroTexto"/>
                  <p:cNvSpPr txBox="1"/>
                  <p:nvPr/>
                </p:nvSpPr>
                <p:spPr>
                  <a:xfrm>
                    <a:off x="2220915" y="5546725"/>
                    <a:ext cx="247650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79" name="7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20915" y="5546725"/>
                    <a:ext cx="247650" cy="276999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l="-12195" r="-9756" b="-8889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" name="91 CuadroTexto"/>
                  <p:cNvSpPr txBox="1"/>
                  <p:nvPr/>
                </p:nvSpPr>
                <p:spPr>
                  <a:xfrm>
                    <a:off x="1612901" y="5543551"/>
                    <a:ext cx="247650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92" name="91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12901" y="5543551"/>
                    <a:ext cx="247650" cy="276999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 l="-15000" r="-10000" b="-8696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4" name="103 CuadroTexto"/>
                  <p:cNvSpPr txBox="1"/>
                  <p:nvPr/>
                </p:nvSpPr>
                <p:spPr>
                  <a:xfrm>
                    <a:off x="1625601" y="5154614"/>
                    <a:ext cx="247650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04" name="103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25601" y="5154614"/>
                    <a:ext cx="247650" cy="276999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 l="-15000" r="-10000" b="-8889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048" name="2047 Conector recto"/>
              <p:cNvCxnSpPr/>
              <p:nvPr/>
            </p:nvCxnSpPr>
            <p:spPr>
              <a:xfrm rot="-1800000">
                <a:off x="2114551" y="5834063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"/>
              <p:cNvCxnSpPr/>
              <p:nvPr/>
            </p:nvCxnSpPr>
            <p:spPr>
              <a:xfrm rot="1800000">
                <a:off x="2419351" y="5781674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108 Conector recto"/>
              <p:cNvCxnSpPr/>
              <p:nvPr/>
            </p:nvCxnSpPr>
            <p:spPr>
              <a:xfrm rot="-5400000">
                <a:off x="2295526" y="5495924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>
              <a:xfrm rot="-5400000">
                <a:off x="2247901" y="5495924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110 Conector recto"/>
              <p:cNvCxnSpPr/>
              <p:nvPr/>
            </p:nvCxnSpPr>
            <p:spPr>
              <a:xfrm rot="-9000000">
                <a:off x="2124076" y="5172076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111 Conector recto"/>
              <p:cNvCxnSpPr/>
              <p:nvPr/>
            </p:nvCxnSpPr>
            <p:spPr>
              <a:xfrm rot="-1800000">
                <a:off x="1800226" y="5162551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112 Conector recto"/>
              <p:cNvCxnSpPr/>
              <p:nvPr/>
            </p:nvCxnSpPr>
            <p:spPr>
              <a:xfrm rot="-1800000">
                <a:off x="1819276" y="5210175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113 Conector recto"/>
              <p:cNvCxnSpPr/>
              <p:nvPr/>
            </p:nvCxnSpPr>
            <p:spPr>
              <a:xfrm rot="-5400000">
                <a:off x="1647826" y="5491162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114 Conector recto"/>
              <p:cNvCxnSpPr/>
              <p:nvPr/>
            </p:nvCxnSpPr>
            <p:spPr>
              <a:xfrm rot="-9000000">
                <a:off x="1781176" y="5834063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115 Conector recto"/>
              <p:cNvCxnSpPr/>
              <p:nvPr/>
            </p:nvCxnSpPr>
            <p:spPr>
              <a:xfrm rot="-9000000">
                <a:off x="1809750" y="5791201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116 Conector recto"/>
              <p:cNvCxnSpPr/>
              <p:nvPr/>
            </p:nvCxnSpPr>
            <p:spPr>
              <a:xfrm rot="1800000">
                <a:off x="1514476" y="5205411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117 Conector recto"/>
              <p:cNvCxnSpPr/>
              <p:nvPr/>
            </p:nvCxnSpPr>
            <p:spPr>
              <a:xfrm rot="19800000" flipV="1">
                <a:off x="2428875" y="5229224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118 Conector recto"/>
              <p:cNvCxnSpPr/>
              <p:nvPr/>
            </p:nvCxnSpPr>
            <p:spPr>
              <a:xfrm rot="19800000" flipV="1">
                <a:off x="1495425" y="5819773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119 Conector recto"/>
              <p:cNvCxnSpPr/>
              <p:nvPr/>
            </p:nvCxnSpPr>
            <p:spPr>
              <a:xfrm rot="16200000" flipV="1">
                <a:off x="1981200" y="4900612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120 Conector recto"/>
              <p:cNvCxnSpPr/>
              <p:nvPr/>
            </p:nvCxnSpPr>
            <p:spPr>
              <a:xfrm rot="16200000" flipV="1">
                <a:off x="1952625" y="6086474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3" name="122 CuadroTexto"/>
                  <p:cNvSpPr txBox="1"/>
                  <p:nvPr/>
                </p:nvSpPr>
                <p:spPr>
                  <a:xfrm>
                    <a:off x="2538415" y="5707064"/>
                    <a:ext cx="247650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23" name="122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38415" y="5707064"/>
                    <a:ext cx="247650" cy="276999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 l="-17073" r="-17073" b="-8696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4" name="123 CuadroTexto"/>
                  <p:cNvSpPr txBox="1"/>
                  <p:nvPr/>
                </p:nvSpPr>
                <p:spPr>
                  <a:xfrm>
                    <a:off x="2562228" y="5045077"/>
                    <a:ext cx="247650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24" name="123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62228" y="5045077"/>
                    <a:ext cx="247650" cy="276999"/>
                  </a:xfrm>
                  <a:prstGeom prst="rect">
                    <a:avLst/>
                  </a:prstGeom>
                  <a:blipFill rotWithShape="1">
                    <a:blip r:embed="rId11"/>
                    <a:stretch>
                      <a:fillRect l="-17073" r="-17073" b="-8889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5" name="124 CuadroTexto"/>
                  <p:cNvSpPr txBox="1"/>
                  <p:nvPr/>
                </p:nvSpPr>
                <p:spPr>
                  <a:xfrm>
                    <a:off x="1952628" y="4568827"/>
                    <a:ext cx="247650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25" name="12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52628" y="4568827"/>
                    <a:ext cx="247650" cy="276999"/>
                  </a:xfrm>
                  <a:prstGeom prst="rect">
                    <a:avLst/>
                  </a:prstGeom>
                  <a:blipFill rotWithShape="1">
                    <a:blip r:embed="rId12"/>
                    <a:stretch>
                      <a:fillRect l="-17073" r="-17073" b="-8696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6" name="125 CuadroTexto"/>
                  <p:cNvSpPr txBox="1"/>
                  <p:nvPr/>
                </p:nvSpPr>
                <p:spPr>
                  <a:xfrm>
                    <a:off x="1333503" y="4987928"/>
                    <a:ext cx="247650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26" name="125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33503" y="4987928"/>
                    <a:ext cx="247650" cy="276999"/>
                  </a:xfrm>
                  <a:prstGeom prst="rect">
                    <a:avLst/>
                  </a:prstGeom>
                  <a:blipFill rotWithShape="1">
                    <a:blip r:embed="rId13"/>
                    <a:stretch>
                      <a:fillRect l="-20000" r="-17500" b="-8696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7" name="126 CuadroTexto"/>
                  <p:cNvSpPr txBox="1"/>
                  <p:nvPr/>
                </p:nvSpPr>
                <p:spPr>
                  <a:xfrm>
                    <a:off x="1304927" y="5711826"/>
                    <a:ext cx="247650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27" name="12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04927" y="5711826"/>
                    <a:ext cx="247650" cy="276999"/>
                  </a:xfrm>
                  <a:prstGeom prst="rect">
                    <a:avLst/>
                  </a:prstGeom>
                  <a:blipFill rotWithShape="1">
                    <a:blip r:embed="rId14"/>
                    <a:stretch>
                      <a:fillRect l="-17073" r="-17073" b="-8889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053" name="2052 Grupo"/>
          <p:cNvGrpSpPr/>
          <p:nvPr/>
        </p:nvGrpSpPr>
        <p:grpSpPr>
          <a:xfrm>
            <a:off x="3565527" y="4340227"/>
            <a:ext cx="1504951" cy="1834336"/>
            <a:chOff x="3578227" y="4568827"/>
            <a:chExt cx="1504951" cy="1834336"/>
          </a:xfrm>
        </p:grpSpPr>
        <p:grpSp>
          <p:nvGrpSpPr>
            <p:cNvPr id="157" name="156 Grupo"/>
            <p:cNvGrpSpPr/>
            <p:nvPr/>
          </p:nvGrpSpPr>
          <p:grpSpPr>
            <a:xfrm>
              <a:off x="3578227" y="4568827"/>
              <a:ext cx="1504951" cy="1834336"/>
              <a:chOff x="1304927" y="4568827"/>
              <a:chExt cx="1504951" cy="183433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8" name="157 CuadroTexto"/>
                  <p:cNvSpPr txBox="1"/>
                  <p:nvPr/>
                </p:nvSpPr>
                <p:spPr>
                  <a:xfrm>
                    <a:off x="1919290" y="6126164"/>
                    <a:ext cx="247650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58" name="157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9290" y="6126164"/>
                    <a:ext cx="247650" cy="276999"/>
                  </a:xfrm>
                  <a:prstGeom prst="rect">
                    <a:avLst/>
                  </a:prstGeom>
                  <a:blipFill rotWithShape="1">
                    <a:blip r:embed="rId15"/>
                    <a:stretch>
                      <a:fillRect l="-20000" r="-17500" b="-8889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59" name="158 Grupo"/>
              <p:cNvGrpSpPr/>
              <p:nvPr/>
            </p:nvGrpSpPr>
            <p:grpSpPr>
              <a:xfrm>
                <a:off x="1304927" y="4568827"/>
                <a:ext cx="1504951" cy="1607647"/>
                <a:chOff x="1304927" y="4568827"/>
                <a:chExt cx="1504951" cy="160764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0" name="159 CuadroTexto"/>
                    <p:cNvSpPr txBox="1"/>
                    <p:nvPr/>
                  </p:nvSpPr>
                  <p:spPr>
                    <a:xfrm>
                      <a:off x="1939926" y="4956177"/>
                      <a:ext cx="24765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60" name="159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939926" y="4956177"/>
                      <a:ext cx="247650" cy="276999"/>
                    </a:xfrm>
                    <a:prstGeom prst="rect">
                      <a:avLst/>
                    </a:prstGeom>
                    <a:blipFill rotWithShape="1">
                      <a:blip r:embed="rId16"/>
                      <a:stretch>
                        <a:fillRect l="-12195" r="-9756" b="-1111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1" name="160 CuadroTexto"/>
                    <p:cNvSpPr txBox="1"/>
                    <p:nvPr/>
                  </p:nvSpPr>
                  <p:spPr>
                    <a:xfrm>
                      <a:off x="2239964" y="5154613"/>
                      <a:ext cx="24765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61" name="160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39964" y="5154613"/>
                      <a:ext cx="247650" cy="276999"/>
                    </a:xfrm>
                    <a:prstGeom prst="rect">
                      <a:avLst/>
                    </a:prstGeom>
                    <a:blipFill rotWithShape="1">
                      <a:blip r:embed="rId17"/>
                      <a:stretch>
                        <a:fillRect l="-12195" r="-9756" b="-888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2" name="161 CuadroTexto"/>
                    <p:cNvSpPr txBox="1"/>
                    <p:nvPr/>
                  </p:nvSpPr>
                  <p:spPr>
                    <a:xfrm>
                      <a:off x="1922464" y="5749924"/>
                      <a:ext cx="24765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62" name="161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922464" y="5749924"/>
                      <a:ext cx="247650" cy="276999"/>
                    </a:xfrm>
                    <a:prstGeom prst="rect">
                      <a:avLst/>
                    </a:prstGeom>
                    <a:blipFill rotWithShape="1">
                      <a:blip r:embed="rId18"/>
                      <a:stretch>
                        <a:fillRect l="-12195" r="-9756" b="-869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3" name="162 CuadroTexto"/>
                    <p:cNvSpPr txBox="1"/>
                    <p:nvPr/>
                  </p:nvSpPr>
                  <p:spPr>
                    <a:xfrm>
                      <a:off x="2220915" y="5546725"/>
                      <a:ext cx="24765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63" name="162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20915" y="5546725"/>
                      <a:ext cx="247650" cy="276999"/>
                    </a:xfrm>
                    <a:prstGeom prst="rect">
                      <a:avLst/>
                    </a:prstGeom>
                    <a:blipFill rotWithShape="1">
                      <a:blip r:embed="rId19"/>
                      <a:stretch>
                        <a:fillRect l="-12195" r="-9756" b="-888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4" name="163 CuadroTexto"/>
                    <p:cNvSpPr txBox="1"/>
                    <p:nvPr/>
                  </p:nvSpPr>
                  <p:spPr>
                    <a:xfrm>
                      <a:off x="1612901" y="5543551"/>
                      <a:ext cx="24765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64" name="163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612901" y="5543551"/>
                      <a:ext cx="247650" cy="276999"/>
                    </a:xfrm>
                    <a:prstGeom prst="rect">
                      <a:avLst/>
                    </a:prstGeom>
                    <a:blipFill rotWithShape="1">
                      <a:blip r:embed="rId20"/>
                      <a:stretch>
                        <a:fillRect l="-15000" r="-10000" b="-869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5" name="164 CuadroTexto"/>
                    <p:cNvSpPr txBox="1"/>
                    <p:nvPr/>
                  </p:nvSpPr>
                  <p:spPr>
                    <a:xfrm>
                      <a:off x="1625601" y="5154614"/>
                      <a:ext cx="24765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65" name="164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625601" y="5154614"/>
                      <a:ext cx="247650" cy="276999"/>
                    </a:xfrm>
                    <a:prstGeom prst="rect">
                      <a:avLst/>
                    </a:prstGeom>
                    <a:blipFill rotWithShape="1">
                      <a:blip r:embed="rId21"/>
                      <a:stretch>
                        <a:fillRect l="-15000" r="-10000" b="-888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66" name="165 Conector recto"/>
                <p:cNvCxnSpPr/>
                <p:nvPr/>
              </p:nvCxnSpPr>
              <p:spPr>
                <a:xfrm rot="19800000">
                  <a:off x="2128837" y="5848351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166 Conector recto"/>
                <p:cNvCxnSpPr/>
                <p:nvPr/>
              </p:nvCxnSpPr>
              <p:spPr>
                <a:xfrm rot="1800000">
                  <a:off x="2419351" y="5781674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167 Conector recto"/>
                <p:cNvCxnSpPr/>
                <p:nvPr/>
              </p:nvCxnSpPr>
              <p:spPr>
                <a:xfrm rot="-5400000">
                  <a:off x="2295526" y="5495924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169 Conector recto"/>
                <p:cNvCxnSpPr/>
                <p:nvPr/>
              </p:nvCxnSpPr>
              <p:spPr>
                <a:xfrm rot="12600000">
                  <a:off x="2143126" y="5176838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170 Conector recto"/>
                <p:cNvCxnSpPr/>
                <p:nvPr/>
              </p:nvCxnSpPr>
              <p:spPr>
                <a:xfrm rot="-1800000">
                  <a:off x="1800226" y="5162551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171 Conector recto"/>
                <p:cNvCxnSpPr/>
                <p:nvPr/>
              </p:nvCxnSpPr>
              <p:spPr>
                <a:xfrm rot="1800000">
                  <a:off x="2109788" y="5219700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172 Conector recto"/>
                <p:cNvCxnSpPr/>
                <p:nvPr/>
              </p:nvCxnSpPr>
              <p:spPr>
                <a:xfrm rot="16200000">
                  <a:off x="1633538" y="5491162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173 Conector recto"/>
                <p:cNvCxnSpPr/>
                <p:nvPr/>
              </p:nvCxnSpPr>
              <p:spPr>
                <a:xfrm rot="-9000000">
                  <a:off x="1781176" y="5834063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175 Conector recto"/>
                <p:cNvCxnSpPr/>
                <p:nvPr/>
              </p:nvCxnSpPr>
              <p:spPr>
                <a:xfrm rot="1800000">
                  <a:off x="1514476" y="5205411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176 Conector recto"/>
                <p:cNvCxnSpPr/>
                <p:nvPr/>
              </p:nvCxnSpPr>
              <p:spPr>
                <a:xfrm rot="19800000" flipV="1">
                  <a:off x="2428875" y="5229224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177 Conector recto"/>
                <p:cNvCxnSpPr/>
                <p:nvPr/>
              </p:nvCxnSpPr>
              <p:spPr>
                <a:xfrm rot="19800000" flipV="1">
                  <a:off x="1495425" y="5819773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178 Conector recto"/>
                <p:cNvCxnSpPr/>
                <p:nvPr/>
              </p:nvCxnSpPr>
              <p:spPr>
                <a:xfrm rot="16200000" flipV="1">
                  <a:off x="1981200" y="4900612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179 Conector recto"/>
                <p:cNvCxnSpPr/>
                <p:nvPr/>
              </p:nvCxnSpPr>
              <p:spPr>
                <a:xfrm rot="16200000" flipV="1">
                  <a:off x="1952625" y="6086474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1" name="180 CuadroTexto"/>
                    <p:cNvSpPr txBox="1"/>
                    <p:nvPr/>
                  </p:nvSpPr>
                  <p:spPr>
                    <a:xfrm>
                      <a:off x="2538415" y="5707064"/>
                      <a:ext cx="24765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81" name="180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538415" y="5707064"/>
                      <a:ext cx="247650" cy="276999"/>
                    </a:xfrm>
                    <a:prstGeom prst="rect">
                      <a:avLst/>
                    </a:prstGeom>
                    <a:blipFill rotWithShape="1">
                      <a:blip r:embed="rId22"/>
                      <a:stretch>
                        <a:fillRect l="-17073" r="-17073" b="-869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2" name="181 CuadroTexto"/>
                    <p:cNvSpPr txBox="1"/>
                    <p:nvPr/>
                  </p:nvSpPr>
                  <p:spPr>
                    <a:xfrm>
                      <a:off x="2562228" y="5045077"/>
                      <a:ext cx="24765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82" name="181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562228" y="5045077"/>
                      <a:ext cx="247650" cy="276999"/>
                    </a:xfrm>
                    <a:prstGeom prst="rect">
                      <a:avLst/>
                    </a:prstGeom>
                    <a:blipFill rotWithShape="1">
                      <a:blip r:embed="rId23"/>
                      <a:stretch>
                        <a:fillRect l="-17073" r="-17073" b="-888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3" name="182 CuadroTexto"/>
                    <p:cNvSpPr txBox="1"/>
                    <p:nvPr/>
                  </p:nvSpPr>
                  <p:spPr>
                    <a:xfrm>
                      <a:off x="1952628" y="4568827"/>
                      <a:ext cx="24765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83" name="182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952628" y="4568827"/>
                      <a:ext cx="247650" cy="276999"/>
                    </a:xfrm>
                    <a:prstGeom prst="rect">
                      <a:avLst/>
                    </a:prstGeom>
                    <a:blipFill rotWithShape="1">
                      <a:blip r:embed="rId24"/>
                      <a:stretch>
                        <a:fillRect l="-17073" r="-17073" b="-869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4" name="183 CuadroTexto"/>
                    <p:cNvSpPr txBox="1"/>
                    <p:nvPr/>
                  </p:nvSpPr>
                  <p:spPr>
                    <a:xfrm>
                      <a:off x="1333503" y="4987928"/>
                      <a:ext cx="24765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84" name="183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333503" y="4987928"/>
                      <a:ext cx="247650" cy="276999"/>
                    </a:xfrm>
                    <a:prstGeom prst="rect">
                      <a:avLst/>
                    </a:prstGeom>
                    <a:blipFill rotWithShape="1">
                      <a:blip r:embed="rId25"/>
                      <a:stretch>
                        <a:fillRect l="-20000" r="-17500" b="-869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5" name="184 CuadroTexto"/>
                    <p:cNvSpPr txBox="1"/>
                    <p:nvPr/>
                  </p:nvSpPr>
                  <p:spPr>
                    <a:xfrm>
                      <a:off x="1304927" y="5711826"/>
                      <a:ext cx="24765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85" name="184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304927" y="5711826"/>
                      <a:ext cx="247650" cy="276999"/>
                    </a:xfrm>
                    <a:prstGeom prst="rect">
                      <a:avLst/>
                    </a:prstGeom>
                    <a:blipFill rotWithShape="1">
                      <a:blip r:embed="rId26"/>
                      <a:stretch>
                        <a:fillRect l="-19512" r="-14634" b="-888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cxnSp>
          <p:nvCxnSpPr>
            <p:cNvPr id="186" name="185 Conector recto"/>
            <p:cNvCxnSpPr/>
            <p:nvPr/>
          </p:nvCxnSpPr>
          <p:spPr>
            <a:xfrm rot="19800000">
              <a:off x="4373564" y="581025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186 Conector recto"/>
            <p:cNvCxnSpPr/>
            <p:nvPr/>
          </p:nvCxnSpPr>
          <p:spPr>
            <a:xfrm rot="16200000">
              <a:off x="3954463" y="549116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72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30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5" name="74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75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55600" y="850900"/>
            <a:ext cx="497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2.5. </a:t>
            </a:r>
            <a:r>
              <a:rPr lang="es-ES" b="1" dirty="0">
                <a:solidFill>
                  <a:srgbClr val="00B050"/>
                </a:solidFill>
              </a:rPr>
              <a:t>Hidrocarburos </a:t>
            </a:r>
            <a:r>
              <a:rPr lang="es-ES" b="1" dirty="0" smtClean="0">
                <a:solidFill>
                  <a:srgbClr val="00B050"/>
                </a:solidFill>
              </a:rPr>
              <a:t>aromáticos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68300" y="1308100"/>
            <a:ext cx="26797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Nomenclatura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68300" y="1739900"/>
            <a:ext cx="839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Cuando hay un único sustituyente sobre el anillo bencénico, el nombre de aquel se antepone a la palabra 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benceno</a:t>
            </a:r>
            <a:r>
              <a:rPr lang="es-ES" dirty="0" smtClean="0">
                <a:sym typeface="Wingdings"/>
              </a:rPr>
              <a:t>:</a:t>
            </a:r>
            <a:endParaRPr lang="es-ES" dirty="0"/>
          </a:p>
        </p:txBody>
      </p:sp>
      <p:grpSp>
        <p:nvGrpSpPr>
          <p:cNvPr id="15" name="14 Grupo"/>
          <p:cNvGrpSpPr/>
          <p:nvPr/>
        </p:nvGrpSpPr>
        <p:grpSpPr>
          <a:xfrm>
            <a:off x="1452154" y="2605088"/>
            <a:ext cx="1329146" cy="1504771"/>
            <a:chOff x="1452154" y="2770188"/>
            <a:chExt cx="1329146" cy="1504771"/>
          </a:xfrm>
        </p:grpSpPr>
        <p:grpSp>
          <p:nvGrpSpPr>
            <p:cNvPr id="10" name="9 Grupo"/>
            <p:cNvGrpSpPr/>
            <p:nvPr/>
          </p:nvGrpSpPr>
          <p:grpSpPr>
            <a:xfrm>
              <a:off x="1737521" y="2770188"/>
              <a:ext cx="704849" cy="1135857"/>
              <a:chOff x="1775621" y="2490788"/>
              <a:chExt cx="704849" cy="1135857"/>
            </a:xfrm>
          </p:grpSpPr>
          <p:grpSp>
            <p:nvGrpSpPr>
              <p:cNvPr id="75" name="74 Grupo"/>
              <p:cNvGrpSpPr/>
              <p:nvPr/>
            </p:nvGrpSpPr>
            <p:grpSpPr>
              <a:xfrm>
                <a:off x="1775621" y="3009901"/>
                <a:ext cx="704849" cy="616744"/>
                <a:chOff x="7477921" y="5168901"/>
                <a:chExt cx="704849" cy="616744"/>
              </a:xfrm>
            </p:grpSpPr>
            <p:sp>
              <p:nvSpPr>
                <p:cNvPr id="76" name="75 Elipse"/>
                <p:cNvSpPr/>
                <p:nvPr/>
              </p:nvSpPr>
              <p:spPr>
                <a:xfrm>
                  <a:off x="7594600" y="5233988"/>
                  <a:ext cx="441325" cy="46355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77" name="76 Hexágono"/>
                <p:cNvSpPr/>
                <p:nvPr/>
              </p:nvSpPr>
              <p:spPr>
                <a:xfrm rot="1800000">
                  <a:off x="7477921" y="5168901"/>
                  <a:ext cx="704849" cy="616744"/>
                </a:xfrm>
                <a:prstGeom prst="hexagon">
                  <a:avLst>
                    <a:gd name="adj" fmla="val 28475"/>
                    <a:gd name="vf" fmla="val 115470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cxnSp>
            <p:nvCxnSpPr>
              <p:cNvPr id="7" name="6 Conector recto"/>
              <p:cNvCxnSpPr/>
              <p:nvPr/>
            </p:nvCxnSpPr>
            <p:spPr>
              <a:xfrm rot="5400000">
                <a:off x="2035175" y="2870200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8 CuadroTexto"/>
                  <p:cNvSpPr txBox="1"/>
                  <p:nvPr/>
                </p:nvSpPr>
                <p:spPr>
                  <a:xfrm>
                    <a:off x="1885950" y="2490788"/>
                    <a:ext cx="5048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𝐶𝑙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9" name="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5950" y="2490788"/>
                    <a:ext cx="504825" cy="369332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33" name="132 CuadroTexto"/>
            <p:cNvSpPr txBox="1"/>
            <p:nvPr/>
          </p:nvSpPr>
          <p:spPr>
            <a:xfrm>
              <a:off x="1452154" y="39979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clorobenceno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2696754" y="2579688"/>
            <a:ext cx="1329146" cy="1517471"/>
            <a:chOff x="2696754" y="2744788"/>
            <a:chExt cx="1329146" cy="1517471"/>
          </a:xfrm>
        </p:grpSpPr>
        <p:grpSp>
          <p:nvGrpSpPr>
            <p:cNvPr id="82" name="81 Grupo"/>
            <p:cNvGrpSpPr/>
            <p:nvPr/>
          </p:nvGrpSpPr>
          <p:grpSpPr>
            <a:xfrm>
              <a:off x="2982121" y="2744788"/>
              <a:ext cx="704849" cy="1148557"/>
              <a:chOff x="1775621" y="2478088"/>
              <a:chExt cx="704849" cy="1148557"/>
            </a:xfrm>
          </p:grpSpPr>
          <p:grpSp>
            <p:nvGrpSpPr>
              <p:cNvPr id="84" name="83 Grupo"/>
              <p:cNvGrpSpPr/>
              <p:nvPr/>
            </p:nvGrpSpPr>
            <p:grpSpPr>
              <a:xfrm>
                <a:off x="1775621" y="3009901"/>
                <a:ext cx="704849" cy="616744"/>
                <a:chOff x="7477921" y="5168901"/>
                <a:chExt cx="704849" cy="616744"/>
              </a:xfrm>
            </p:grpSpPr>
            <p:sp>
              <p:nvSpPr>
                <p:cNvPr id="90" name="89 Elipse"/>
                <p:cNvSpPr/>
                <p:nvPr/>
              </p:nvSpPr>
              <p:spPr>
                <a:xfrm>
                  <a:off x="7594600" y="5233988"/>
                  <a:ext cx="441325" cy="46355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91" name="90 Hexágono"/>
                <p:cNvSpPr/>
                <p:nvPr/>
              </p:nvSpPr>
              <p:spPr>
                <a:xfrm rot="1800000">
                  <a:off x="7477921" y="5168901"/>
                  <a:ext cx="704849" cy="616744"/>
                </a:xfrm>
                <a:prstGeom prst="hexagon">
                  <a:avLst>
                    <a:gd name="adj" fmla="val 28475"/>
                    <a:gd name="vf" fmla="val 115470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cxnSp>
            <p:nvCxnSpPr>
              <p:cNvPr id="86" name="85 Conector recto"/>
              <p:cNvCxnSpPr/>
              <p:nvPr/>
            </p:nvCxnSpPr>
            <p:spPr>
              <a:xfrm rot="5400000">
                <a:off x="2035175" y="2870200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9" name="88 CuadroTexto"/>
                  <p:cNvSpPr txBox="1"/>
                  <p:nvPr/>
                </p:nvSpPr>
                <p:spPr>
                  <a:xfrm>
                    <a:off x="1949450" y="2478088"/>
                    <a:ext cx="5048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89" name="8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49450" y="2478088"/>
                    <a:ext cx="504825" cy="36933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r="-8434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34" name="133 CuadroTexto"/>
            <p:cNvSpPr txBox="1"/>
            <p:nvPr/>
          </p:nvSpPr>
          <p:spPr>
            <a:xfrm>
              <a:off x="2696754" y="39852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metilbenceno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7" name="16 Grupo"/>
          <p:cNvGrpSpPr/>
          <p:nvPr/>
        </p:nvGrpSpPr>
        <p:grpSpPr>
          <a:xfrm>
            <a:off x="4030254" y="2579688"/>
            <a:ext cx="2395946" cy="1504771"/>
            <a:chOff x="4030254" y="2744788"/>
            <a:chExt cx="2395946" cy="1504771"/>
          </a:xfrm>
        </p:grpSpPr>
        <p:grpSp>
          <p:nvGrpSpPr>
            <p:cNvPr id="93" name="92 Grupo"/>
            <p:cNvGrpSpPr/>
            <p:nvPr/>
          </p:nvGrpSpPr>
          <p:grpSpPr>
            <a:xfrm>
              <a:off x="4277521" y="2744788"/>
              <a:ext cx="2148679" cy="1148557"/>
              <a:chOff x="1775621" y="2478088"/>
              <a:chExt cx="2148679" cy="1148557"/>
            </a:xfrm>
          </p:grpSpPr>
          <p:grpSp>
            <p:nvGrpSpPr>
              <p:cNvPr id="94" name="93 Grupo"/>
              <p:cNvGrpSpPr/>
              <p:nvPr/>
            </p:nvGrpSpPr>
            <p:grpSpPr>
              <a:xfrm>
                <a:off x="1775621" y="3009901"/>
                <a:ext cx="704849" cy="616744"/>
                <a:chOff x="7477921" y="5168901"/>
                <a:chExt cx="704849" cy="616744"/>
              </a:xfrm>
            </p:grpSpPr>
            <p:sp>
              <p:nvSpPr>
                <p:cNvPr id="99" name="98 Elipse"/>
                <p:cNvSpPr/>
                <p:nvPr/>
              </p:nvSpPr>
              <p:spPr>
                <a:xfrm>
                  <a:off x="7594600" y="5233988"/>
                  <a:ext cx="441325" cy="46355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101" name="100 Hexágono"/>
                <p:cNvSpPr/>
                <p:nvPr/>
              </p:nvSpPr>
              <p:spPr>
                <a:xfrm rot="1800000">
                  <a:off x="7477921" y="5168901"/>
                  <a:ext cx="704849" cy="616744"/>
                </a:xfrm>
                <a:prstGeom prst="hexagon">
                  <a:avLst>
                    <a:gd name="adj" fmla="val 28475"/>
                    <a:gd name="vf" fmla="val 115470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cxnSp>
            <p:nvCxnSpPr>
              <p:cNvPr id="95" name="94 Conector recto"/>
              <p:cNvCxnSpPr/>
              <p:nvPr/>
            </p:nvCxnSpPr>
            <p:spPr>
              <a:xfrm rot="5400000">
                <a:off x="2035175" y="2870200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6" name="95 CuadroTexto"/>
                  <p:cNvSpPr txBox="1"/>
                  <p:nvPr/>
                </p:nvSpPr>
                <p:spPr>
                  <a:xfrm>
                    <a:off x="1949450" y="2478088"/>
                    <a:ext cx="197485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96" name="95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49450" y="2478088"/>
                    <a:ext cx="1974850" cy="369332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35" name="134 CuadroTexto"/>
            <p:cNvSpPr txBox="1"/>
            <p:nvPr/>
          </p:nvSpPr>
          <p:spPr>
            <a:xfrm>
              <a:off x="4030254" y="39725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propilbenceno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9" name="18 Grupo"/>
          <p:cNvGrpSpPr/>
          <p:nvPr/>
        </p:nvGrpSpPr>
        <p:grpSpPr>
          <a:xfrm>
            <a:off x="6604000" y="2303463"/>
            <a:ext cx="1346200" cy="1780996"/>
            <a:chOff x="6604000" y="2468563"/>
            <a:chExt cx="1346200" cy="1780996"/>
          </a:xfrm>
        </p:grpSpPr>
        <p:grpSp>
          <p:nvGrpSpPr>
            <p:cNvPr id="12" name="11 Grupo"/>
            <p:cNvGrpSpPr/>
            <p:nvPr/>
          </p:nvGrpSpPr>
          <p:grpSpPr>
            <a:xfrm>
              <a:off x="6604000" y="2468563"/>
              <a:ext cx="1300162" cy="1450182"/>
              <a:chOff x="6604000" y="2430463"/>
              <a:chExt cx="1300162" cy="1450182"/>
            </a:xfrm>
          </p:grpSpPr>
          <p:grpSp>
            <p:nvGrpSpPr>
              <p:cNvPr id="102" name="101 Grupo"/>
              <p:cNvGrpSpPr/>
              <p:nvPr/>
            </p:nvGrpSpPr>
            <p:grpSpPr>
              <a:xfrm>
                <a:off x="6944521" y="2744788"/>
                <a:ext cx="704849" cy="1135857"/>
                <a:chOff x="1775621" y="2490788"/>
                <a:chExt cx="704849" cy="1135857"/>
              </a:xfrm>
            </p:grpSpPr>
            <p:grpSp>
              <p:nvGrpSpPr>
                <p:cNvPr id="103" name="102 Grupo"/>
                <p:cNvGrpSpPr/>
                <p:nvPr/>
              </p:nvGrpSpPr>
              <p:grpSpPr>
                <a:xfrm>
                  <a:off x="1775621" y="3009901"/>
                  <a:ext cx="704849" cy="616744"/>
                  <a:chOff x="7477921" y="5168901"/>
                  <a:chExt cx="704849" cy="616744"/>
                </a:xfrm>
              </p:grpSpPr>
              <p:sp>
                <p:nvSpPr>
                  <p:cNvPr id="107" name="106 Elipse"/>
                  <p:cNvSpPr/>
                  <p:nvPr/>
                </p:nvSpPr>
                <p:spPr>
                  <a:xfrm>
                    <a:off x="7594600" y="5233988"/>
                    <a:ext cx="441325" cy="4635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8" name="127 Hexágono"/>
                  <p:cNvSpPr/>
                  <p:nvPr/>
                </p:nvSpPr>
                <p:spPr>
                  <a:xfrm rot="1800000">
                    <a:off x="7477921" y="5168901"/>
                    <a:ext cx="704849" cy="616744"/>
                  </a:xfrm>
                  <a:prstGeom prst="hexagon">
                    <a:avLst>
                      <a:gd name="adj" fmla="val 28475"/>
                      <a:gd name="vf" fmla="val 115470"/>
                    </a:avLst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</p:grpSp>
            <p:cxnSp>
              <p:nvCxnSpPr>
                <p:cNvPr id="105" name="104 Conector recto"/>
                <p:cNvCxnSpPr/>
                <p:nvPr/>
              </p:nvCxnSpPr>
              <p:spPr>
                <a:xfrm rot="5400000">
                  <a:off x="2035175" y="2870200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6" name="105 CuadroTexto"/>
                    <p:cNvSpPr txBox="1"/>
                    <p:nvPr/>
                  </p:nvSpPr>
                  <p:spPr>
                    <a:xfrm>
                      <a:off x="1962150" y="2490788"/>
                      <a:ext cx="504825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𝐶𝐻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06" name="105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962150" y="2490788"/>
                      <a:ext cx="504825" cy="369332"/>
                    </a:xfrm>
                    <a:prstGeom prst="rect">
                      <a:avLst/>
                    </a:prstGeom>
                    <a:blipFill rotWithShape="1"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129" name="128 Conector recto"/>
              <p:cNvCxnSpPr/>
              <p:nvPr/>
            </p:nvCxnSpPr>
            <p:spPr>
              <a:xfrm flipH="1">
                <a:off x="7348956" y="2676526"/>
                <a:ext cx="123407" cy="1340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129 Conector recto"/>
              <p:cNvCxnSpPr/>
              <p:nvPr/>
            </p:nvCxnSpPr>
            <p:spPr>
              <a:xfrm rot="2400000">
                <a:off x="7078662" y="2763839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1" name="130 CuadroTexto"/>
                  <p:cNvSpPr txBox="1"/>
                  <p:nvPr/>
                </p:nvSpPr>
                <p:spPr>
                  <a:xfrm>
                    <a:off x="6604000" y="2435225"/>
                    <a:ext cx="5048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31" name="130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04000" y="2435225"/>
                    <a:ext cx="504825" cy="369332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r="-14458"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2" name="131 CuadroTexto"/>
                  <p:cNvSpPr txBox="1"/>
                  <p:nvPr/>
                </p:nvSpPr>
                <p:spPr>
                  <a:xfrm>
                    <a:off x="7399337" y="2430463"/>
                    <a:ext cx="5048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32" name="131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99337" y="2430463"/>
                    <a:ext cx="504825" cy="369332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 r="-8434"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36" name="135 CuadroTexto"/>
            <p:cNvSpPr txBox="1"/>
            <p:nvPr/>
          </p:nvSpPr>
          <p:spPr>
            <a:xfrm>
              <a:off x="6621054" y="39725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isopropilbenceno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37" name="136 CuadroTexto"/>
          <p:cNvSpPr txBox="1"/>
          <p:nvPr/>
        </p:nvSpPr>
        <p:spPr>
          <a:xfrm>
            <a:off x="330200" y="4089400"/>
            <a:ext cx="843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Si existen dos sustituyentes, deben indicarse las posiciones con los números </a:t>
            </a:r>
            <a:r>
              <a:rPr lang="es-ES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1,2-</a:t>
            </a:r>
            <a:r>
              <a:rPr lang="es-ES" dirty="0" smtClean="0">
                <a:sym typeface="Wingdings"/>
              </a:rPr>
              <a:t>,</a:t>
            </a:r>
            <a:r>
              <a:rPr lang="es-ES" i="1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es-ES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1,3-</a:t>
            </a:r>
            <a:r>
              <a:rPr lang="es-ES" i="1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es-ES" dirty="0" smtClean="0">
                <a:sym typeface="Wingdings"/>
              </a:rPr>
              <a:t>o</a:t>
            </a:r>
            <a:r>
              <a:rPr lang="es-ES" i="1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es-ES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1,4-</a:t>
            </a:r>
            <a:r>
              <a:rPr lang="es-ES" dirty="0" smtClean="0">
                <a:sym typeface="Wingdings"/>
              </a:rPr>
              <a:t>,</a:t>
            </a:r>
            <a:r>
              <a:rPr lang="es-ES" i="1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es-ES" dirty="0" smtClean="0">
                <a:sym typeface="Wingdings"/>
              </a:rPr>
              <a:t>o con los prefijos 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orto- (o-)</a:t>
            </a:r>
            <a:r>
              <a:rPr lang="es-ES" dirty="0" smtClean="0">
                <a:sym typeface="Wingdings"/>
              </a:rPr>
              <a:t>,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meta- (m-) </a:t>
            </a:r>
            <a:r>
              <a:rPr lang="es-ES" dirty="0" smtClean="0">
                <a:sym typeface="Wingdings"/>
              </a:rPr>
              <a:t>o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para- (p-)</a:t>
            </a:r>
            <a:r>
              <a:rPr lang="es-ES" dirty="0" smtClean="0">
                <a:sym typeface="Wingdings"/>
              </a:rPr>
              <a:t>.</a:t>
            </a:r>
            <a:endParaRPr lang="es-ES" dirty="0"/>
          </a:p>
        </p:txBody>
      </p:sp>
      <p:grpSp>
        <p:nvGrpSpPr>
          <p:cNvPr id="21" name="20 Grupo"/>
          <p:cNvGrpSpPr/>
          <p:nvPr/>
        </p:nvGrpSpPr>
        <p:grpSpPr>
          <a:xfrm>
            <a:off x="1037816" y="4967288"/>
            <a:ext cx="1576797" cy="1504771"/>
            <a:chOff x="1515653" y="4992688"/>
            <a:chExt cx="1576797" cy="1504771"/>
          </a:xfrm>
        </p:grpSpPr>
        <p:cxnSp>
          <p:nvCxnSpPr>
            <p:cNvPr id="146" name="145 Conector recto"/>
            <p:cNvCxnSpPr/>
            <p:nvPr/>
          </p:nvCxnSpPr>
          <p:spPr>
            <a:xfrm rot="9000000">
              <a:off x="2495552" y="5597527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19 Grupo"/>
            <p:cNvGrpSpPr/>
            <p:nvPr/>
          </p:nvGrpSpPr>
          <p:grpSpPr>
            <a:xfrm>
              <a:off x="1515653" y="4992688"/>
              <a:ext cx="1576797" cy="1504771"/>
              <a:chOff x="1502953" y="4929188"/>
              <a:chExt cx="1576797" cy="1504771"/>
            </a:xfrm>
          </p:grpSpPr>
          <p:grpSp>
            <p:nvGrpSpPr>
              <p:cNvPr id="138" name="137 Grupo"/>
              <p:cNvGrpSpPr/>
              <p:nvPr/>
            </p:nvGrpSpPr>
            <p:grpSpPr>
              <a:xfrm>
                <a:off x="1502953" y="4929188"/>
                <a:ext cx="1560922" cy="1504771"/>
                <a:chOff x="1401353" y="2770188"/>
                <a:chExt cx="1560922" cy="1504771"/>
              </a:xfrm>
            </p:grpSpPr>
            <p:grpSp>
              <p:nvGrpSpPr>
                <p:cNvPr id="139" name="138 Grupo"/>
                <p:cNvGrpSpPr/>
                <p:nvPr/>
              </p:nvGrpSpPr>
              <p:grpSpPr>
                <a:xfrm>
                  <a:off x="1737521" y="2770188"/>
                  <a:ext cx="704849" cy="1135857"/>
                  <a:chOff x="1775621" y="2490788"/>
                  <a:chExt cx="704849" cy="1135857"/>
                </a:xfrm>
              </p:grpSpPr>
              <p:grpSp>
                <p:nvGrpSpPr>
                  <p:cNvPr id="141" name="140 Grupo"/>
                  <p:cNvGrpSpPr/>
                  <p:nvPr/>
                </p:nvGrpSpPr>
                <p:grpSpPr>
                  <a:xfrm>
                    <a:off x="1775621" y="3009901"/>
                    <a:ext cx="704849" cy="616744"/>
                    <a:chOff x="7477921" y="5168901"/>
                    <a:chExt cx="704849" cy="616744"/>
                  </a:xfrm>
                </p:grpSpPr>
                <p:sp>
                  <p:nvSpPr>
                    <p:cNvPr id="144" name="143 Elipse"/>
                    <p:cNvSpPr/>
                    <p:nvPr/>
                  </p:nvSpPr>
                  <p:spPr>
                    <a:xfrm>
                      <a:off x="7594600" y="5233988"/>
                      <a:ext cx="441325" cy="4635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  <p:sp>
                  <p:nvSpPr>
                    <p:cNvPr id="145" name="144 Hexágono"/>
                    <p:cNvSpPr/>
                    <p:nvPr/>
                  </p:nvSpPr>
                  <p:spPr>
                    <a:xfrm rot="1800000">
                      <a:off x="7477921" y="5168901"/>
                      <a:ext cx="704849" cy="616744"/>
                    </a:xfrm>
                    <a:prstGeom prst="hexagon">
                      <a:avLst>
                        <a:gd name="adj" fmla="val 28475"/>
                        <a:gd name="vf" fmla="val 115470"/>
                      </a:avLst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</p:grpSp>
              <p:cxnSp>
                <p:nvCxnSpPr>
                  <p:cNvPr id="142" name="141 Conector recto"/>
                  <p:cNvCxnSpPr/>
                  <p:nvPr/>
                </p:nvCxnSpPr>
                <p:spPr>
                  <a:xfrm rot="5400000">
                    <a:off x="2035175" y="2870200"/>
                    <a:ext cx="180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43" name="142 CuadroTexto"/>
                      <p:cNvSpPr txBox="1"/>
                      <p:nvPr/>
                    </p:nvSpPr>
                    <p:spPr>
                      <a:xfrm>
                        <a:off x="1885950" y="2490788"/>
                        <a:ext cx="504825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s-ES" b="0" i="1" smtClean="0">
                                  <a:latin typeface="Cambria Math"/>
                                </a:rPr>
                                <m:t>𝐶𝑙</m:t>
                              </m:r>
                            </m:oMath>
                          </m:oMathPara>
                        </a14:m>
                        <a:endParaRPr lang="es-ES" dirty="0"/>
                      </a:p>
                    </p:txBody>
                  </p:sp>
                </mc:Choice>
                <mc:Fallback xmlns="">
                  <p:sp>
                    <p:nvSpPr>
                      <p:cNvPr id="143" name="142 CuadroTexto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885950" y="2490788"/>
                        <a:ext cx="504825" cy="369332"/>
                      </a:xfrm>
                      <a:prstGeom prst="rect">
                        <a:avLst/>
                      </a:prstGeom>
                      <a:blipFill rotWithShape="1"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s-E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140" name="139 CuadroTexto"/>
                <p:cNvSpPr txBox="1"/>
                <p:nvPr/>
              </p:nvSpPr>
              <p:spPr>
                <a:xfrm>
                  <a:off x="1401353" y="3997960"/>
                  <a:ext cx="156092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1200" i="1" dirty="0" smtClean="0">
                      <a:solidFill>
                        <a:srgbClr val="0070C0"/>
                      </a:solidFill>
                    </a:rPr>
                    <a:t>o-clorometilbenceno</a:t>
                  </a:r>
                  <a:endParaRPr lang="es-ES" sz="1200" i="1" dirty="0">
                    <a:solidFill>
                      <a:srgbClr val="0070C0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7" name="146 CuadroTexto"/>
                  <p:cNvSpPr txBox="1"/>
                  <p:nvPr/>
                </p:nvSpPr>
                <p:spPr>
                  <a:xfrm>
                    <a:off x="2574925" y="5260976"/>
                    <a:ext cx="5048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47" name="14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74925" y="5260976"/>
                    <a:ext cx="504825" cy="369332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 r="-9639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48" name="147 Grupo"/>
          <p:cNvGrpSpPr/>
          <p:nvPr/>
        </p:nvGrpSpPr>
        <p:grpSpPr>
          <a:xfrm>
            <a:off x="2865027" y="4929188"/>
            <a:ext cx="1668873" cy="1541284"/>
            <a:chOff x="1501364" y="4992688"/>
            <a:chExt cx="1668873" cy="1541284"/>
          </a:xfrm>
        </p:grpSpPr>
        <p:cxnSp>
          <p:nvCxnSpPr>
            <p:cNvPr id="149" name="148 Conector recto"/>
            <p:cNvCxnSpPr/>
            <p:nvPr/>
          </p:nvCxnSpPr>
          <p:spPr>
            <a:xfrm rot="12600000" flipV="1">
              <a:off x="2500315" y="604520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0" name="149 Grupo"/>
            <p:cNvGrpSpPr/>
            <p:nvPr/>
          </p:nvGrpSpPr>
          <p:grpSpPr>
            <a:xfrm>
              <a:off x="1501364" y="4992688"/>
              <a:ext cx="1668873" cy="1541284"/>
              <a:chOff x="1488664" y="4929188"/>
              <a:chExt cx="1668873" cy="1541284"/>
            </a:xfrm>
          </p:grpSpPr>
          <p:grpSp>
            <p:nvGrpSpPr>
              <p:cNvPr id="151" name="150 Grupo"/>
              <p:cNvGrpSpPr/>
              <p:nvPr/>
            </p:nvGrpSpPr>
            <p:grpSpPr>
              <a:xfrm>
                <a:off x="1488664" y="4929188"/>
                <a:ext cx="1668873" cy="1541284"/>
                <a:chOff x="1387064" y="2770188"/>
                <a:chExt cx="1668873" cy="1541284"/>
              </a:xfrm>
            </p:grpSpPr>
            <p:grpSp>
              <p:nvGrpSpPr>
                <p:cNvPr id="153" name="152 Grupo"/>
                <p:cNvGrpSpPr/>
                <p:nvPr/>
              </p:nvGrpSpPr>
              <p:grpSpPr>
                <a:xfrm>
                  <a:off x="1737521" y="2770188"/>
                  <a:ext cx="704849" cy="1135857"/>
                  <a:chOff x="1775621" y="2490788"/>
                  <a:chExt cx="704849" cy="1135857"/>
                </a:xfrm>
              </p:grpSpPr>
              <p:grpSp>
                <p:nvGrpSpPr>
                  <p:cNvPr id="155" name="154 Grupo"/>
                  <p:cNvGrpSpPr/>
                  <p:nvPr/>
                </p:nvGrpSpPr>
                <p:grpSpPr>
                  <a:xfrm>
                    <a:off x="1775621" y="3009901"/>
                    <a:ext cx="704849" cy="616744"/>
                    <a:chOff x="7477921" y="5168901"/>
                    <a:chExt cx="704849" cy="616744"/>
                  </a:xfrm>
                </p:grpSpPr>
                <p:sp>
                  <p:nvSpPr>
                    <p:cNvPr id="175" name="174 Elipse"/>
                    <p:cNvSpPr/>
                    <p:nvPr/>
                  </p:nvSpPr>
                  <p:spPr>
                    <a:xfrm>
                      <a:off x="7594600" y="5233988"/>
                      <a:ext cx="441325" cy="4635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  <p:sp>
                  <p:nvSpPr>
                    <p:cNvPr id="188" name="187 Hexágono"/>
                    <p:cNvSpPr/>
                    <p:nvPr/>
                  </p:nvSpPr>
                  <p:spPr>
                    <a:xfrm rot="1800000">
                      <a:off x="7477921" y="5168901"/>
                      <a:ext cx="704849" cy="616744"/>
                    </a:xfrm>
                    <a:prstGeom prst="hexagon">
                      <a:avLst>
                        <a:gd name="adj" fmla="val 28475"/>
                        <a:gd name="vf" fmla="val 115470"/>
                      </a:avLst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</p:grpSp>
              <p:cxnSp>
                <p:nvCxnSpPr>
                  <p:cNvPr id="156" name="155 Conector recto"/>
                  <p:cNvCxnSpPr/>
                  <p:nvPr/>
                </p:nvCxnSpPr>
                <p:spPr>
                  <a:xfrm rot="5400000">
                    <a:off x="2035175" y="2870200"/>
                    <a:ext cx="180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69" name="168 CuadroTexto"/>
                      <p:cNvSpPr txBox="1"/>
                      <p:nvPr/>
                    </p:nvSpPr>
                    <p:spPr>
                      <a:xfrm>
                        <a:off x="1885950" y="2490788"/>
                        <a:ext cx="504825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s-ES" b="0" i="1" smtClean="0">
                                  <a:latin typeface="Cambria Math"/>
                                </a:rPr>
                                <m:t>𝐶𝑙</m:t>
                              </m:r>
                            </m:oMath>
                          </m:oMathPara>
                        </a14:m>
                        <a:endParaRPr lang="es-ES" dirty="0"/>
                      </a:p>
                    </p:txBody>
                  </p:sp>
                </mc:Choice>
                <mc:Fallback xmlns="">
                  <p:sp>
                    <p:nvSpPr>
                      <p:cNvPr id="169" name="168 CuadroTexto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885950" y="2490788"/>
                        <a:ext cx="504825" cy="369332"/>
                      </a:xfrm>
                      <a:prstGeom prst="rect">
                        <a:avLst/>
                      </a:prstGeom>
                      <a:blipFill rotWithShape="1"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s-E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154" name="153 CuadroTexto"/>
                <p:cNvSpPr txBox="1"/>
                <p:nvPr/>
              </p:nvSpPr>
              <p:spPr>
                <a:xfrm>
                  <a:off x="1387064" y="4034473"/>
                  <a:ext cx="166887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1200" i="1" dirty="0">
                      <a:solidFill>
                        <a:srgbClr val="0070C0"/>
                      </a:solidFill>
                    </a:rPr>
                    <a:t>m</a:t>
                  </a:r>
                  <a:r>
                    <a:rPr lang="es-ES" sz="1200" i="1" dirty="0" smtClean="0">
                      <a:solidFill>
                        <a:srgbClr val="0070C0"/>
                      </a:solidFill>
                    </a:rPr>
                    <a:t>-clorometilbenceno</a:t>
                  </a:r>
                  <a:endParaRPr lang="es-ES" sz="1200" i="1" dirty="0">
                    <a:solidFill>
                      <a:srgbClr val="0070C0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2" name="151 CuadroTexto"/>
                  <p:cNvSpPr txBox="1"/>
                  <p:nvPr/>
                </p:nvSpPr>
                <p:spPr>
                  <a:xfrm>
                    <a:off x="2565400" y="5842001"/>
                    <a:ext cx="5048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52" name="151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65400" y="5842001"/>
                    <a:ext cx="504825" cy="369332"/>
                  </a:xfrm>
                  <a:prstGeom prst="rect">
                    <a:avLst/>
                  </a:prstGeom>
                  <a:blipFill rotWithShape="1">
                    <a:blip r:embed="rId12"/>
                    <a:stretch>
                      <a:fillRect r="-9756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89" name="188 Grupo"/>
          <p:cNvGrpSpPr/>
          <p:nvPr/>
        </p:nvGrpSpPr>
        <p:grpSpPr>
          <a:xfrm>
            <a:off x="4820827" y="4624388"/>
            <a:ext cx="1589497" cy="1846084"/>
            <a:chOff x="1501364" y="4992688"/>
            <a:chExt cx="1589497" cy="1846084"/>
          </a:xfrm>
        </p:grpSpPr>
        <p:cxnSp>
          <p:nvCxnSpPr>
            <p:cNvPr id="190" name="189 Conector recto"/>
            <p:cNvCxnSpPr/>
            <p:nvPr/>
          </p:nvCxnSpPr>
          <p:spPr>
            <a:xfrm rot="16200000" flipV="1">
              <a:off x="2109790" y="6259515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1" name="190 Grupo"/>
            <p:cNvGrpSpPr/>
            <p:nvPr/>
          </p:nvGrpSpPr>
          <p:grpSpPr>
            <a:xfrm>
              <a:off x="1501364" y="4992688"/>
              <a:ext cx="1589497" cy="1846084"/>
              <a:chOff x="1488664" y="4929188"/>
              <a:chExt cx="1589497" cy="1846084"/>
            </a:xfrm>
          </p:grpSpPr>
          <p:grpSp>
            <p:nvGrpSpPr>
              <p:cNvPr id="192" name="191 Grupo"/>
              <p:cNvGrpSpPr/>
              <p:nvPr/>
            </p:nvGrpSpPr>
            <p:grpSpPr>
              <a:xfrm>
                <a:off x="1488664" y="4929188"/>
                <a:ext cx="1589497" cy="1846084"/>
                <a:chOff x="1387064" y="2770188"/>
                <a:chExt cx="1589497" cy="1846084"/>
              </a:xfrm>
            </p:grpSpPr>
            <p:grpSp>
              <p:nvGrpSpPr>
                <p:cNvPr id="194" name="193 Grupo"/>
                <p:cNvGrpSpPr/>
                <p:nvPr/>
              </p:nvGrpSpPr>
              <p:grpSpPr>
                <a:xfrm>
                  <a:off x="1737521" y="2770188"/>
                  <a:ext cx="704849" cy="1135857"/>
                  <a:chOff x="1775621" y="2490788"/>
                  <a:chExt cx="704849" cy="1135857"/>
                </a:xfrm>
              </p:grpSpPr>
              <p:grpSp>
                <p:nvGrpSpPr>
                  <p:cNvPr id="196" name="195 Grupo"/>
                  <p:cNvGrpSpPr/>
                  <p:nvPr/>
                </p:nvGrpSpPr>
                <p:grpSpPr>
                  <a:xfrm>
                    <a:off x="1775621" y="3009901"/>
                    <a:ext cx="704849" cy="616744"/>
                    <a:chOff x="7477921" y="5168901"/>
                    <a:chExt cx="704849" cy="616744"/>
                  </a:xfrm>
                </p:grpSpPr>
                <p:sp>
                  <p:nvSpPr>
                    <p:cNvPr id="199" name="198 Elipse"/>
                    <p:cNvSpPr/>
                    <p:nvPr/>
                  </p:nvSpPr>
                  <p:spPr>
                    <a:xfrm>
                      <a:off x="7594600" y="5233988"/>
                      <a:ext cx="441325" cy="4635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  <p:sp>
                  <p:nvSpPr>
                    <p:cNvPr id="200" name="199 Hexágono"/>
                    <p:cNvSpPr/>
                    <p:nvPr/>
                  </p:nvSpPr>
                  <p:spPr>
                    <a:xfrm rot="1800000">
                      <a:off x="7477921" y="5168901"/>
                      <a:ext cx="704849" cy="616744"/>
                    </a:xfrm>
                    <a:prstGeom prst="hexagon">
                      <a:avLst>
                        <a:gd name="adj" fmla="val 28475"/>
                        <a:gd name="vf" fmla="val 115470"/>
                      </a:avLst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</p:grpSp>
              <p:cxnSp>
                <p:nvCxnSpPr>
                  <p:cNvPr id="197" name="196 Conector recto"/>
                  <p:cNvCxnSpPr/>
                  <p:nvPr/>
                </p:nvCxnSpPr>
                <p:spPr>
                  <a:xfrm rot="5400000">
                    <a:off x="2035175" y="2870200"/>
                    <a:ext cx="180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98" name="197 CuadroTexto"/>
                      <p:cNvSpPr txBox="1"/>
                      <p:nvPr/>
                    </p:nvSpPr>
                    <p:spPr>
                      <a:xfrm>
                        <a:off x="1885950" y="2490788"/>
                        <a:ext cx="504825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s-ES" b="0" i="1" smtClean="0">
                                  <a:latin typeface="Cambria Math"/>
                                </a:rPr>
                                <m:t>𝐶𝑙</m:t>
                              </m:r>
                            </m:oMath>
                          </m:oMathPara>
                        </a14:m>
                        <a:endParaRPr lang="es-ES" dirty="0"/>
                      </a:p>
                    </p:txBody>
                  </p:sp>
                </mc:Choice>
                <mc:Fallback xmlns="">
                  <p:sp>
                    <p:nvSpPr>
                      <p:cNvPr id="198" name="197 CuadroTexto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885950" y="2490788"/>
                        <a:ext cx="504825" cy="369332"/>
                      </a:xfrm>
                      <a:prstGeom prst="rect">
                        <a:avLst/>
                      </a:prstGeom>
                      <a:blipFill rotWithShape="1">
                        <a:blip r:embed="rId1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s-E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195" name="194 CuadroTexto"/>
                <p:cNvSpPr txBox="1"/>
                <p:nvPr/>
              </p:nvSpPr>
              <p:spPr>
                <a:xfrm>
                  <a:off x="1387064" y="4339273"/>
                  <a:ext cx="158949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1200" i="1" dirty="0" smtClean="0">
                      <a:solidFill>
                        <a:srgbClr val="0070C0"/>
                      </a:solidFill>
                    </a:rPr>
                    <a:t>p-clorometilbenceno</a:t>
                  </a:r>
                  <a:endParaRPr lang="es-ES" sz="1200" i="1" dirty="0">
                    <a:solidFill>
                      <a:srgbClr val="0070C0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3" name="192 CuadroTexto"/>
                  <p:cNvSpPr txBox="1"/>
                  <p:nvPr/>
                </p:nvSpPr>
                <p:spPr>
                  <a:xfrm>
                    <a:off x="2017713" y="6189664"/>
                    <a:ext cx="5048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93" name="192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17713" y="6189664"/>
                    <a:ext cx="504825" cy="369332"/>
                  </a:xfrm>
                  <a:prstGeom prst="rect">
                    <a:avLst/>
                  </a:prstGeom>
                  <a:blipFill rotWithShape="1">
                    <a:blip r:embed="rId14"/>
                    <a:stretch>
                      <a:fillRect r="-9756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01" name="200 Grupo"/>
          <p:cNvGrpSpPr/>
          <p:nvPr/>
        </p:nvGrpSpPr>
        <p:grpSpPr>
          <a:xfrm>
            <a:off x="6549616" y="4929188"/>
            <a:ext cx="1560922" cy="1517471"/>
            <a:chOff x="1541053" y="4979988"/>
            <a:chExt cx="1560922" cy="1517471"/>
          </a:xfrm>
        </p:grpSpPr>
        <p:cxnSp>
          <p:nvCxnSpPr>
            <p:cNvPr id="202" name="201 Conector recto"/>
            <p:cNvCxnSpPr/>
            <p:nvPr/>
          </p:nvCxnSpPr>
          <p:spPr>
            <a:xfrm rot="9000000">
              <a:off x="2495552" y="5597527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3" name="202 Grupo"/>
            <p:cNvGrpSpPr/>
            <p:nvPr/>
          </p:nvGrpSpPr>
          <p:grpSpPr>
            <a:xfrm>
              <a:off x="1541053" y="4979988"/>
              <a:ext cx="1560922" cy="1517471"/>
              <a:chOff x="1528353" y="4916488"/>
              <a:chExt cx="1560922" cy="1517471"/>
            </a:xfrm>
          </p:grpSpPr>
          <p:grpSp>
            <p:nvGrpSpPr>
              <p:cNvPr id="204" name="203 Grupo"/>
              <p:cNvGrpSpPr/>
              <p:nvPr/>
            </p:nvGrpSpPr>
            <p:grpSpPr>
              <a:xfrm>
                <a:off x="1528353" y="4916488"/>
                <a:ext cx="1560922" cy="1517471"/>
                <a:chOff x="1426753" y="2757488"/>
                <a:chExt cx="1560922" cy="1517471"/>
              </a:xfrm>
            </p:grpSpPr>
            <p:grpSp>
              <p:nvGrpSpPr>
                <p:cNvPr id="206" name="205 Grupo"/>
                <p:cNvGrpSpPr/>
                <p:nvPr/>
              </p:nvGrpSpPr>
              <p:grpSpPr>
                <a:xfrm>
                  <a:off x="1737521" y="2757488"/>
                  <a:ext cx="704849" cy="1148557"/>
                  <a:chOff x="1775621" y="2478088"/>
                  <a:chExt cx="704849" cy="1148557"/>
                </a:xfrm>
              </p:grpSpPr>
              <p:grpSp>
                <p:nvGrpSpPr>
                  <p:cNvPr id="208" name="207 Grupo"/>
                  <p:cNvGrpSpPr/>
                  <p:nvPr/>
                </p:nvGrpSpPr>
                <p:grpSpPr>
                  <a:xfrm>
                    <a:off x="1775621" y="3009901"/>
                    <a:ext cx="704849" cy="616744"/>
                    <a:chOff x="7477921" y="5168901"/>
                    <a:chExt cx="704849" cy="616744"/>
                  </a:xfrm>
                </p:grpSpPr>
                <p:sp>
                  <p:nvSpPr>
                    <p:cNvPr id="211" name="210 Elipse"/>
                    <p:cNvSpPr/>
                    <p:nvPr/>
                  </p:nvSpPr>
                  <p:spPr>
                    <a:xfrm>
                      <a:off x="7594600" y="5233988"/>
                      <a:ext cx="441325" cy="4635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  <p:sp>
                  <p:nvSpPr>
                    <p:cNvPr id="212" name="211 Hexágono"/>
                    <p:cNvSpPr/>
                    <p:nvPr/>
                  </p:nvSpPr>
                  <p:spPr>
                    <a:xfrm rot="1800000">
                      <a:off x="7477921" y="5168901"/>
                      <a:ext cx="704849" cy="616744"/>
                    </a:xfrm>
                    <a:prstGeom prst="hexagon">
                      <a:avLst>
                        <a:gd name="adj" fmla="val 28475"/>
                        <a:gd name="vf" fmla="val 115470"/>
                      </a:avLst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</p:grpSp>
              <p:cxnSp>
                <p:nvCxnSpPr>
                  <p:cNvPr id="209" name="208 Conector recto"/>
                  <p:cNvCxnSpPr/>
                  <p:nvPr/>
                </p:nvCxnSpPr>
                <p:spPr>
                  <a:xfrm rot="5400000">
                    <a:off x="2035175" y="2870200"/>
                    <a:ext cx="180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10" name="209 CuadroTexto"/>
                      <p:cNvSpPr txBox="1"/>
                      <p:nvPr/>
                    </p:nvSpPr>
                    <p:spPr>
                      <a:xfrm>
                        <a:off x="1974850" y="2478088"/>
                        <a:ext cx="504825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s-ES" b="0" i="1" smtClean="0">
                                  <a:latin typeface="Cambria Math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s-ES" dirty="0"/>
                      </a:p>
                    </p:txBody>
                  </p:sp>
                </mc:Choice>
                <mc:Fallback xmlns="">
                  <p:sp>
                    <p:nvSpPr>
                      <p:cNvPr id="210" name="209 CuadroTexto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974850" y="2478088"/>
                        <a:ext cx="504825" cy="369332"/>
                      </a:xfrm>
                      <a:prstGeom prst="rect">
                        <a:avLst/>
                      </a:prstGeom>
                      <a:blipFill rotWithShape="1">
                        <a:blip r:embed="rId15"/>
                        <a:stretch>
                          <a:fillRect r="-9639" b="-166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s-E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207" name="206 CuadroTexto"/>
                <p:cNvSpPr txBox="1"/>
                <p:nvPr/>
              </p:nvSpPr>
              <p:spPr>
                <a:xfrm>
                  <a:off x="1426753" y="3997960"/>
                  <a:ext cx="156092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1200" i="1" dirty="0" smtClean="0">
                      <a:solidFill>
                        <a:srgbClr val="0070C0"/>
                      </a:solidFill>
                    </a:rPr>
                    <a:t>o-dimetilbenceno</a:t>
                  </a:r>
                  <a:endParaRPr lang="es-ES" sz="1200" i="1" dirty="0">
                    <a:solidFill>
                      <a:srgbClr val="0070C0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5" name="204 CuadroTexto"/>
                  <p:cNvSpPr txBox="1"/>
                  <p:nvPr/>
                </p:nvSpPr>
                <p:spPr>
                  <a:xfrm>
                    <a:off x="2574925" y="5260976"/>
                    <a:ext cx="5048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05" name="20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74925" y="5260976"/>
                    <a:ext cx="504825" cy="369332"/>
                  </a:xfrm>
                  <a:prstGeom prst="rect">
                    <a:avLst/>
                  </a:prstGeom>
                  <a:blipFill rotWithShape="1">
                    <a:blip r:embed="rId16"/>
                    <a:stretch>
                      <a:fillRect r="-9639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97" name="96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8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0" name="99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05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55600" y="850900"/>
            <a:ext cx="497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2.5. </a:t>
            </a:r>
            <a:r>
              <a:rPr lang="es-ES" b="1" dirty="0">
                <a:solidFill>
                  <a:srgbClr val="00B050"/>
                </a:solidFill>
              </a:rPr>
              <a:t>Hidrocarburos </a:t>
            </a:r>
            <a:r>
              <a:rPr lang="es-ES" b="1" dirty="0" smtClean="0">
                <a:solidFill>
                  <a:srgbClr val="00B050"/>
                </a:solidFill>
              </a:rPr>
              <a:t>aromáticos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55600" y="1270000"/>
            <a:ext cx="26797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Nomenclatura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55600" y="1663700"/>
            <a:ext cx="839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En el caso de que haya más de dos sustituyentes, estos recibirán los números localizadores más bajos y se nombrarán por orden alfabético:</a:t>
            </a:r>
            <a:endParaRPr lang="es-ES" dirty="0"/>
          </a:p>
        </p:txBody>
      </p:sp>
      <p:grpSp>
        <p:nvGrpSpPr>
          <p:cNvPr id="5" name="4 Grupo"/>
          <p:cNvGrpSpPr/>
          <p:nvPr/>
        </p:nvGrpSpPr>
        <p:grpSpPr>
          <a:xfrm>
            <a:off x="858426" y="2616201"/>
            <a:ext cx="2227673" cy="1584147"/>
            <a:chOff x="1468026" y="2667001"/>
            <a:chExt cx="2227673" cy="1584147"/>
          </a:xfrm>
        </p:grpSpPr>
        <p:cxnSp>
          <p:nvCxnSpPr>
            <p:cNvPr id="118" name="117 Conector recto"/>
            <p:cNvCxnSpPr/>
            <p:nvPr/>
          </p:nvCxnSpPr>
          <p:spPr>
            <a:xfrm rot="12600000" flipV="1">
              <a:off x="2276478" y="372110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0" name="119 Grupo"/>
            <p:cNvGrpSpPr/>
            <p:nvPr/>
          </p:nvGrpSpPr>
          <p:grpSpPr>
            <a:xfrm>
              <a:off x="1468026" y="2958000"/>
              <a:ext cx="2227673" cy="1293148"/>
              <a:chOff x="1577563" y="3059600"/>
              <a:chExt cx="2227673" cy="1293148"/>
            </a:xfrm>
          </p:grpSpPr>
          <p:grpSp>
            <p:nvGrpSpPr>
              <p:cNvPr id="122" name="121 Grupo"/>
              <p:cNvGrpSpPr/>
              <p:nvPr/>
            </p:nvGrpSpPr>
            <p:grpSpPr>
              <a:xfrm>
                <a:off x="1737521" y="3059600"/>
                <a:ext cx="1172367" cy="1038770"/>
                <a:chOff x="1775621" y="2780200"/>
                <a:chExt cx="1172367" cy="1038770"/>
              </a:xfrm>
            </p:grpSpPr>
            <p:grpSp>
              <p:nvGrpSpPr>
                <p:cNvPr id="124" name="123 Grupo"/>
                <p:cNvGrpSpPr/>
                <p:nvPr/>
              </p:nvGrpSpPr>
              <p:grpSpPr>
                <a:xfrm>
                  <a:off x="1775621" y="3009901"/>
                  <a:ext cx="704849" cy="616744"/>
                  <a:chOff x="7477921" y="5168901"/>
                  <a:chExt cx="704849" cy="616744"/>
                </a:xfrm>
              </p:grpSpPr>
              <p:sp>
                <p:nvSpPr>
                  <p:cNvPr id="127" name="126 Elipse"/>
                  <p:cNvSpPr/>
                  <p:nvPr/>
                </p:nvSpPr>
                <p:spPr>
                  <a:xfrm>
                    <a:off x="7594600" y="5233988"/>
                    <a:ext cx="441325" cy="4635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7" name="156 Hexágono"/>
                  <p:cNvSpPr/>
                  <p:nvPr/>
                </p:nvSpPr>
                <p:spPr>
                  <a:xfrm rot="1800000">
                    <a:off x="7477921" y="5168901"/>
                    <a:ext cx="704849" cy="616744"/>
                  </a:xfrm>
                  <a:prstGeom prst="hexagon">
                    <a:avLst>
                      <a:gd name="adj" fmla="val 28475"/>
                      <a:gd name="vf" fmla="val 115470"/>
                    </a:avLst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</p:grpSp>
            <p:cxnSp>
              <p:nvCxnSpPr>
                <p:cNvPr id="125" name="124 Conector recto"/>
                <p:cNvCxnSpPr/>
                <p:nvPr/>
              </p:nvCxnSpPr>
              <p:spPr>
                <a:xfrm rot="5400000">
                  <a:off x="2035175" y="2870200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6" name="125 CuadroTexto"/>
                    <p:cNvSpPr txBox="1"/>
                    <p:nvPr/>
                  </p:nvSpPr>
                  <p:spPr>
                    <a:xfrm>
                      <a:off x="2443163" y="3449638"/>
                      <a:ext cx="504825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𝐶𝑙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26" name="125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43163" y="3449638"/>
                      <a:ext cx="504825" cy="369332"/>
                    </a:xfrm>
                    <a:prstGeom prst="rect">
                      <a:avLst/>
                    </a:prstGeom>
                    <a:blipFill rotWithShape="1"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23" name="122 CuadroTexto"/>
              <p:cNvSpPr txBox="1"/>
              <p:nvPr/>
            </p:nvSpPr>
            <p:spPr>
              <a:xfrm>
                <a:off x="1577563" y="4075749"/>
                <a:ext cx="222767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200" i="1" dirty="0" smtClean="0">
                    <a:solidFill>
                      <a:srgbClr val="0070C0"/>
                    </a:solidFill>
                  </a:rPr>
                  <a:t>1-cloro-2-etil-3-metilbenceno</a:t>
                </a:r>
                <a:endParaRPr lang="es-ES" sz="1200" i="1" dirty="0">
                  <a:solidFill>
                    <a:srgbClr val="0070C0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120 CuadroTexto"/>
                <p:cNvSpPr txBox="1"/>
                <p:nvPr/>
              </p:nvSpPr>
              <p:spPr>
                <a:xfrm>
                  <a:off x="1833563" y="2667001"/>
                  <a:ext cx="504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21" name="12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33563" y="2667001"/>
                  <a:ext cx="504825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r="-9639"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8" name="157 Conector recto"/>
            <p:cNvCxnSpPr/>
            <p:nvPr/>
          </p:nvCxnSpPr>
          <p:spPr>
            <a:xfrm rot="9000000">
              <a:off x="2279652" y="3273428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9" name="158 CuadroTexto"/>
                <p:cNvSpPr txBox="1"/>
                <p:nvPr/>
              </p:nvSpPr>
              <p:spPr>
                <a:xfrm>
                  <a:off x="2366964" y="2995614"/>
                  <a:ext cx="127634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59" name="15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6964" y="2995614"/>
                  <a:ext cx="1276349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22 Grupo"/>
          <p:cNvGrpSpPr/>
          <p:nvPr/>
        </p:nvGrpSpPr>
        <p:grpSpPr>
          <a:xfrm>
            <a:off x="3040063" y="2260601"/>
            <a:ext cx="2840036" cy="1939746"/>
            <a:chOff x="3700463" y="2641601"/>
            <a:chExt cx="2840036" cy="1939746"/>
          </a:xfrm>
        </p:grpSpPr>
        <p:sp>
          <p:nvSpPr>
            <p:cNvPr id="167" name="166 CuadroTexto"/>
            <p:cNvSpPr txBox="1"/>
            <p:nvPr/>
          </p:nvSpPr>
          <p:spPr>
            <a:xfrm>
              <a:off x="4185826" y="4304348"/>
              <a:ext cx="23546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1-etil-3-isopropil-5-vinilbenceno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  <p:grpSp>
          <p:nvGrpSpPr>
            <p:cNvPr id="22" name="21 Grupo"/>
            <p:cNvGrpSpPr/>
            <p:nvPr/>
          </p:nvGrpSpPr>
          <p:grpSpPr>
            <a:xfrm>
              <a:off x="3700463" y="2641601"/>
              <a:ext cx="2790825" cy="1739345"/>
              <a:chOff x="3700463" y="2641601"/>
              <a:chExt cx="2790825" cy="1739345"/>
            </a:xfrm>
          </p:grpSpPr>
          <p:cxnSp>
            <p:nvCxnSpPr>
              <p:cNvPr id="161" name="160 Conector recto"/>
              <p:cNvCxnSpPr/>
              <p:nvPr/>
            </p:nvCxnSpPr>
            <p:spPr>
              <a:xfrm rot="12600000" flipV="1">
                <a:off x="4600578" y="3302002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8" name="167 Grupo"/>
              <p:cNvGrpSpPr/>
              <p:nvPr/>
            </p:nvGrpSpPr>
            <p:grpSpPr>
              <a:xfrm>
                <a:off x="4726784" y="3213101"/>
                <a:ext cx="704849" cy="616744"/>
                <a:chOff x="7477921" y="5168901"/>
                <a:chExt cx="704849" cy="616744"/>
              </a:xfrm>
            </p:grpSpPr>
            <p:sp>
              <p:nvSpPr>
                <p:cNvPr id="172" name="171 Elipse"/>
                <p:cNvSpPr/>
                <p:nvPr/>
              </p:nvSpPr>
              <p:spPr>
                <a:xfrm>
                  <a:off x="7594600" y="5233988"/>
                  <a:ext cx="441325" cy="46355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173" name="172 Hexágono"/>
                <p:cNvSpPr/>
                <p:nvPr/>
              </p:nvSpPr>
              <p:spPr>
                <a:xfrm rot="1800000">
                  <a:off x="7477921" y="5168901"/>
                  <a:ext cx="704849" cy="616744"/>
                </a:xfrm>
                <a:prstGeom prst="hexagon">
                  <a:avLst>
                    <a:gd name="adj" fmla="val 28475"/>
                    <a:gd name="vf" fmla="val 115470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cxnSp>
            <p:nvCxnSpPr>
              <p:cNvPr id="170" name="169 Conector recto"/>
              <p:cNvCxnSpPr/>
              <p:nvPr/>
            </p:nvCxnSpPr>
            <p:spPr>
              <a:xfrm flipH="1">
                <a:off x="5838338" y="2921000"/>
                <a:ext cx="79862" cy="1535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3" name="162 CuadroTexto"/>
                  <p:cNvSpPr txBox="1"/>
                  <p:nvPr/>
                </p:nvSpPr>
                <p:spPr>
                  <a:xfrm>
                    <a:off x="5859463" y="2641601"/>
                    <a:ext cx="5048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63" name="162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59463" y="2641601"/>
                    <a:ext cx="504825" cy="369332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r="-9639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64" name="163 Conector recto"/>
              <p:cNvCxnSpPr/>
              <p:nvPr/>
            </p:nvCxnSpPr>
            <p:spPr>
              <a:xfrm rot="9000000">
                <a:off x="5378452" y="3298828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5" name="164 CuadroTexto"/>
                  <p:cNvSpPr txBox="1"/>
                  <p:nvPr/>
                </p:nvSpPr>
                <p:spPr>
                  <a:xfrm>
                    <a:off x="4932364" y="4011614"/>
                    <a:ext cx="1276349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=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65" name="16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32364" y="4011614"/>
                    <a:ext cx="1276349" cy="369332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74" name="173 Conector recto"/>
              <p:cNvCxnSpPr/>
              <p:nvPr/>
            </p:nvCxnSpPr>
            <p:spPr>
              <a:xfrm rot="5400000">
                <a:off x="4986338" y="3962400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6" name="175 CuadroTexto"/>
                  <p:cNvSpPr txBox="1"/>
                  <p:nvPr/>
                </p:nvSpPr>
                <p:spPr>
                  <a:xfrm>
                    <a:off x="5465765" y="3046414"/>
                    <a:ext cx="42703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76" name="175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65765" y="3046414"/>
                    <a:ext cx="427036" cy="369332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 r="-1285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77" name="176 Conector recto"/>
              <p:cNvCxnSpPr/>
              <p:nvPr/>
            </p:nvCxnSpPr>
            <p:spPr>
              <a:xfrm flipH="1" flipV="1">
                <a:off x="5889138" y="3214200"/>
                <a:ext cx="181462" cy="243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8" name="177 CuadroTexto"/>
                  <p:cNvSpPr txBox="1"/>
                  <p:nvPr/>
                </p:nvSpPr>
                <p:spPr>
                  <a:xfrm>
                    <a:off x="5986463" y="3073401"/>
                    <a:ext cx="5048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78" name="177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86463" y="3073401"/>
                    <a:ext cx="504825" cy="369332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 r="-9639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9" name="178 CuadroTexto"/>
                  <p:cNvSpPr txBox="1"/>
                  <p:nvPr/>
                </p:nvSpPr>
                <p:spPr>
                  <a:xfrm>
                    <a:off x="3700463" y="2946401"/>
                    <a:ext cx="1277937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79" name="17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00463" y="2946401"/>
                    <a:ext cx="1277937" cy="369332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4" name="23 Grupo"/>
          <p:cNvGrpSpPr/>
          <p:nvPr/>
        </p:nvGrpSpPr>
        <p:grpSpPr>
          <a:xfrm>
            <a:off x="6057900" y="2881314"/>
            <a:ext cx="2678113" cy="1306333"/>
            <a:chOff x="6197600" y="4506914"/>
            <a:chExt cx="2678113" cy="1306333"/>
          </a:xfrm>
        </p:grpSpPr>
        <p:sp>
          <p:nvSpPr>
            <p:cNvPr id="181" name="180 CuadroTexto"/>
            <p:cNvSpPr txBox="1"/>
            <p:nvPr/>
          </p:nvSpPr>
          <p:spPr>
            <a:xfrm>
              <a:off x="6319426" y="5536248"/>
              <a:ext cx="23546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1-etil-2,4-dimetilbenceno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  <p:cxnSp>
          <p:nvCxnSpPr>
            <p:cNvPr id="183" name="182 Conector recto"/>
            <p:cNvCxnSpPr/>
            <p:nvPr/>
          </p:nvCxnSpPr>
          <p:spPr>
            <a:xfrm rot="12600000" flipV="1">
              <a:off x="7508878" y="519430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" name="183 Grupo"/>
            <p:cNvGrpSpPr/>
            <p:nvPr/>
          </p:nvGrpSpPr>
          <p:grpSpPr>
            <a:xfrm>
              <a:off x="6860384" y="4673601"/>
              <a:ext cx="704849" cy="616744"/>
              <a:chOff x="7477921" y="5168901"/>
              <a:chExt cx="704849" cy="616744"/>
            </a:xfrm>
          </p:grpSpPr>
          <p:sp>
            <p:nvSpPr>
              <p:cNvPr id="219" name="218 Elipse"/>
              <p:cNvSpPr/>
              <p:nvPr/>
            </p:nvSpPr>
            <p:spPr>
              <a:xfrm>
                <a:off x="7594600" y="5233988"/>
                <a:ext cx="441325" cy="46355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220" name="219 Hexágono"/>
              <p:cNvSpPr/>
              <p:nvPr/>
            </p:nvSpPr>
            <p:spPr>
              <a:xfrm rot="1800000">
                <a:off x="7477921" y="5168901"/>
                <a:ext cx="704849" cy="616744"/>
              </a:xfrm>
              <a:prstGeom prst="hexagon">
                <a:avLst>
                  <a:gd name="adj" fmla="val 28475"/>
                  <a:gd name="vf" fmla="val 115470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6" name="185 CuadroTexto"/>
                <p:cNvSpPr txBox="1"/>
                <p:nvPr/>
              </p:nvSpPr>
              <p:spPr>
                <a:xfrm>
                  <a:off x="7599363" y="5067301"/>
                  <a:ext cx="504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86" name="185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9363" y="5067301"/>
                  <a:ext cx="504825" cy="369332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 r="-963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7" name="186 Conector recto"/>
            <p:cNvCxnSpPr/>
            <p:nvPr/>
          </p:nvCxnSpPr>
          <p:spPr>
            <a:xfrm rot="9000000">
              <a:off x="7512052" y="4759328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8" name="217 CuadroTexto"/>
                <p:cNvSpPr txBox="1"/>
                <p:nvPr/>
              </p:nvSpPr>
              <p:spPr>
                <a:xfrm>
                  <a:off x="6197600" y="5092701"/>
                  <a:ext cx="6096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18" name="217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7600" y="5092701"/>
                  <a:ext cx="609600" cy="369332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1" name="220 Conector recto"/>
            <p:cNvCxnSpPr/>
            <p:nvPr/>
          </p:nvCxnSpPr>
          <p:spPr>
            <a:xfrm rot="9000000">
              <a:off x="6724653" y="5203828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2" name="221 CuadroTexto"/>
                <p:cNvSpPr txBox="1"/>
                <p:nvPr/>
              </p:nvSpPr>
              <p:spPr>
                <a:xfrm>
                  <a:off x="7599364" y="4506914"/>
                  <a:ext cx="127634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22" name="221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9364" y="4506914"/>
                  <a:ext cx="1276349" cy="369332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3" name="222 CuadroTexto"/>
          <p:cNvSpPr txBox="1"/>
          <p:nvPr/>
        </p:nvSpPr>
        <p:spPr>
          <a:xfrm>
            <a:off x="342900" y="4318000"/>
            <a:ext cx="786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El radical del benceno se denomina 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fenilo</a:t>
            </a:r>
            <a:r>
              <a:rPr lang="es-ES" dirty="0" smtClean="0">
                <a:sym typeface="Wingdings"/>
              </a:rPr>
              <a:t>:</a:t>
            </a:r>
            <a:endParaRPr lang="es-ES" dirty="0"/>
          </a:p>
        </p:txBody>
      </p:sp>
      <p:grpSp>
        <p:nvGrpSpPr>
          <p:cNvPr id="224" name="223 Grupo"/>
          <p:cNvGrpSpPr/>
          <p:nvPr/>
        </p:nvGrpSpPr>
        <p:grpSpPr>
          <a:xfrm>
            <a:off x="1185454" y="5053500"/>
            <a:ext cx="1329146" cy="1215359"/>
            <a:chOff x="1452154" y="3059600"/>
            <a:chExt cx="1329146" cy="1215359"/>
          </a:xfrm>
        </p:grpSpPr>
        <p:grpSp>
          <p:nvGrpSpPr>
            <p:cNvPr id="225" name="224 Grupo"/>
            <p:cNvGrpSpPr/>
            <p:nvPr/>
          </p:nvGrpSpPr>
          <p:grpSpPr>
            <a:xfrm>
              <a:off x="1737521" y="3059600"/>
              <a:ext cx="704849" cy="846445"/>
              <a:chOff x="1775621" y="2780200"/>
              <a:chExt cx="704849" cy="846445"/>
            </a:xfrm>
          </p:grpSpPr>
          <p:grpSp>
            <p:nvGrpSpPr>
              <p:cNvPr id="227" name="226 Grupo"/>
              <p:cNvGrpSpPr/>
              <p:nvPr/>
            </p:nvGrpSpPr>
            <p:grpSpPr>
              <a:xfrm>
                <a:off x="1775621" y="3009901"/>
                <a:ext cx="704849" cy="616744"/>
                <a:chOff x="7477921" y="5168901"/>
                <a:chExt cx="704849" cy="616744"/>
              </a:xfrm>
            </p:grpSpPr>
            <p:sp>
              <p:nvSpPr>
                <p:cNvPr id="230" name="229 Elipse"/>
                <p:cNvSpPr/>
                <p:nvPr/>
              </p:nvSpPr>
              <p:spPr>
                <a:xfrm>
                  <a:off x="7594600" y="5233988"/>
                  <a:ext cx="441325" cy="46355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231" name="230 Hexágono"/>
                <p:cNvSpPr/>
                <p:nvPr/>
              </p:nvSpPr>
              <p:spPr>
                <a:xfrm rot="1800000">
                  <a:off x="7477921" y="5168901"/>
                  <a:ext cx="704849" cy="616744"/>
                </a:xfrm>
                <a:prstGeom prst="hexagon">
                  <a:avLst>
                    <a:gd name="adj" fmla="val 28475"/>
                    <a:gd name="vf" fmla="val 115470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cxnSp>
            <p:nvCxnSpPr>
              <p:cNvPr id="228" name="227 Conector recto"/>
              <p:cNvCxnSpPr/>
              <p:nvPr/>
            </p:nvCxnSpPr>
            <p:spPr>
              <a:xfrm rot="5400000">
                <a:off x="2035175" y="2870200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6" name="225 CuadroTexto"/>
            <p:cNvSpPr txBox="1"/>
            <p:nvPr/>
          </p:nvSpPr>
          <p:spPr>
            <a:xfrm>
              <a:off x="1452154" y="39979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fenilo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32" name="231 Grupo"/>
          <p:cNvGrpSpPr/>
          <p:nvPr/>
        </p:nvGrpSpPr>
        <p:grpSpPr>
          <a:xfrm>
            <a:off x="2794000" y="4687888"/>
            <a:ext cx="2641600" cy="1555571"/>
            <a:chOff x="4000500" y="2681288"/>
            <a:chExt cx="2641600" cy="1555571"/>
          </a:xfrm>
        </p:grpSpPr>
        <p:grpSp>
          <p:nvGrpSpPr>
            <p:cNvPr id="233" name="232 Grupo"/>
            <p:cNvGrpSpPr/>
            <p:nvPr/>
          </p:nvGrpSpPr>
          <p:grpSpPr>
            <a:xfrm>
              <a:off x="4000500" y="2681288"/>
              <a:ext cx="2641600" cy="1169193"/>
              <a:chOff x="1498600" y="2414588"/>
              <a:chExt cx="2641600" cy="1169193"/>
            </a:xfrm>
          </p:grpSpPr>
          <p:grpSp>
            <p:nvGrpSpPr>
              <p:cNvPr id="235" name="234 Grupo"/>
              <p:cNvGrpSpPr/>
              <p:nvPr/>
            </p:nvGrpSpPr>
            <p:grpSpPr>
              <a:xfrm>
                <a:off x="2717008" y="2967037"/>
                <a:ext cx="704849" cy="616744"/>
                <a:chOff x="8419308" y="5126037"/>
                <a:chExt cx="704849" cy="616744"/>
              </a:xfrm>
            </p:grpSpPr>
            <p:sp>
              <p:nvSpPr>
                <p:cNvPr id="238" name="237 Elipse"/>
                <p:cNvSpPr/>
                <p:nvPr/>
              </p:nvSpPr>
              <p:spPr>
                <a:xfrm>
                  <a:off x="8545512" y="5200649"/>
                  <a:ext cx="441325" cy="46355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239" name="238 Hexágono"/>
                <p:cNvSpPr/>
                <p:nvPr/>
              </p:nvSpPr>
              <p:spPr>
                <a:xfrm rot="1800000">
                  <a:off x="8419308" y="5126037"/>
                  <a:ext cx="704849" cy="616744"/>
                </a:xfrm>
                <a:prstGeom prst="hexagon">
                  <a:avLst>
                    <a:gd name="adj" fmla="val 28475"/>
                    <a:gd name="vf" fmla="val 115470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cxnSp>
            <p:nvCxnSpPr>
              <p:cNvPr id="236" name="235 Conector recto"/>
              <p:cNvCxnSpPr/>
              <p:nvPr/>
            </p:nvCxnSpPr>
            <p:spPr>
              <a:xfrm rot="5400000">
                <a:off x="2974975" y="2819400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7" name="236 CuadroTexto"/>
                  <p:cNvSpPr txBox="1"/>
                  <p:nvPr/>
                </p:nvSpPr>
                <p:spPr>
                  <a:xfrm>
                    <a:off x="1498600" y="2414588"/>
                    <a:ext cx="26416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37" name="23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98600" y="2414588"/>
                    <a:ext cx="2641600" cy="369332"/>
                  </a:xfrm>
                  <a:prstGeom prst="rect">
                    <a:avLst/>
                  </a:prstGeom>
                  <a:blipFill rotWithShape="1"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34" name="233 CuadroTexto"/>
            <p:cNvSpPr txBox="1"/>
            <p:nvPr/>
          </p:nvSpPr>
          <p:spPr>
            <a:xfrm>
              <a:off x="4677954" y="39598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2-fenilbutano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40" name="239 Grupo"/>
          <p:cNvGrpSpPr/>
          <p:nvPr/>
        </p:nvGrpSpPr>
        <p:grpSpPr>
          <a:xfrm>
            <a:off x="5549900" y="4687888"/>
            <a:ext cx="2641600" cy="1555571"/>
            <a:chOff x="4000500" y="2681288"/>
            <a:chExt cx="2641600" cy="1555571"/>
          </a:xfrm>
        </p:grpSpPr>
        <p:grpSp>
          <p:nvGrpSpPr>
            <p:cNvPr id="241" name="240 Grupo"/>
            <p:cNvGrpSpPr/>
            <p:nvPr/>
          </p:nvGrpSpPr>
          <p:grpSpPr>
            <a:xfrm>
              <a:off x="4000500" y="2681288"/>
              <a:ext cx="2641600" cy="1145381"/>
              <a:chOff x="1498600" y="2414588"/>
              <a:chExt cx="2641600" cy="1145381"/>
            </a:xfrm>
          </p:grpSpPr>
          <p:grpSp>
            <p:nvGrpSpPr>
              <p:cNvPr id="243" name="242 Grupo"/>
              <p:cNvGrpSpPr/>
              <p:nvPr/>
            </p:nvGrpSpPr>
            <p:grpSpPr>
              <a:xfrm>
                <a:off x="2764634" y="2943225"/>
                <a:ext cx="704849" cy="616744"/>
                <a:chOff x="8466934" y="5102225"/>
                <a:chExt cx="704849" cy="616744"/>
              </a:xfrm>
            </p:grpSpPr>
            <p:sp>
              <p:nvSpPr>
                <p:cNvPr id="246" name="245 Elipse"/>
                <p:cNvSpPr/>
                <p:nvPr/>
              </p:nvSpPr>
              <p:spPr>
                <a:xfrm>
                  <a:off x="8593138" y="5176837"/>
                  <a:ext cx="441325" cy="46355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247" name="246 Hexágono"/>
                <p:cNvSpPr/>
                <p:nvPr/>
              </p:nvSpPr>
              <p:spPr>
                <a:xfrm rot="1800000">
                  <a:off x="8466934" y="5102225"/>
                  <a:ext cx="704849" cy="616744"/>
                </a:xfrm>
                <a:prstGeom prst="hexagon">
                  <a:avLst>
                    <a:gd name="adj" fmla="val 28475"/>
                    <a:gd name="vf" fmla="val 115470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cxnSp>
            <p:nvCxnSpPr>
              <p:cNvPr id="244" name="243 Conector recto"/>
              <p:cNvCxnSpPr/>
              <p:nvPr/>
            </p:nvCxnSpPr>
            <p:spPr>
              <a:xfrm rot="5400000">
                <a:off x="3022600" y="2800350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5" name="244 CuadroTexto"/>
                  <p:cNvSpPr txBox="1"/>
                  <p:nvPr/>
                </p:nvSpPr>
                <p:spPr>
                  <a:xfrm>
                    <a:off x="1498600" y="2414588"/>
                    <a:ext cx="26416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=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45" name="24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98600" y="2414588"/>
                    <a:ext cx="2641600" cy="369332"/>
                  </a:xfrm>
                  <a:prstGeom prst="rect">
                    <a:avLst/>
                  </a:prstGeom>
                  <a:blipFill rotWithShape="1"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42" name="241 CuadroTexto"/>
            <p:cNvSpPr txBox="1"/>
            <p:nvPr/>
          </p:nvSpPr>
          <p:spPr>
            <a:xfrm>
              <a:off x="4677954" y="39598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2-fenilbut-2-eno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72" name="71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4" name="73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41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42900" y="850900"/>
            <a:ext cx="497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2.5. </a:t>
            </a:r>
            <a:r>
              <a:rPr lang="es-ES" b="1" dirty="0">
                <a:solidFill>
                  <a:srgbClr val="00B050"/>
                </a:solidFill>
              </a:rPr>
              <a:t>Hidrocarburos </a:t>
            </a:r>
            <a:r>
              <a:rPr lang="es-ES" b="1" dirty="0" smtClean="0">
                <a:solidFill>
                  <a:srgbClr val="00B050"/>
                </a:solidFill>
              </a:rPr>
              <a:t>aromáticos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55600" y="1295400"/>
            <a:ext cx="26797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Nomenclatura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55600" y="1739900"/>
            <a:ext cx="786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Nombres propios admitidos por la IUPAC:</a:t>
            </a:r>
            <a:endParaRPr lang="es-ES" dirty="0"/>
          </a:p>
        </p:txBody>
      </p:sp>
      <p:grpSp>
        <p:nvGrpSpPr>
          <p:cNvPr id="72" name="71 Grupo"/>
          <p:cNvGrpSpPr/>
          <p:nvPr/>
        </p:nvGrpSpPr>
        <p:grpSpPr>
          <a:xfrm>
            <a:off x="2544354" y="2376488"/>
            <a:ext cx="1329146" cy="1517471"/>
            <a:chOff x="2696754" y="2744788"/>
            <a:chExt cx="1329146" cy="1517471"/>
          </a:xfrm>
        </p:grpSpPr>
        <p:grpSp>
          <p:nvGrpSpPr>
            <p:cNvPr id="73" name="72 Grupo"/>
            <p:cNvGrpSpPr/>
            <p:nvPr/>
          </p:nvGrpSpPr>
          <p:grpSpPr>
            <a:xfrm>
              <a:off x="2982121" y="2744788"/>
              <a:ext cx="704849" cy="1148557"/>
              <a:chOff x="1775621" y="2478088"/>
              <a:chExt cx="704849" cy="1148557"/>
            </a:xfrm>
          </p:grpSpPr>
          <p:grpSp>
            <p:nvGrpSpPr>
              <p:cNvPr id="75" name="74 Grupo"/>
              <p:cNvGrpSpPr/>
              <p:nvPr/>
            </p:nvGrpSpPr>
            <p:grpSpPr>
              <a:xfrm>
                <a:off x="1775621" y="3009901"/>
                <a:ext cx="704849" cy="616744"/>
                <a:chOff x="7477921" y="5168901"/>
                <a:chExt cx="704849" cy="616744"/>
              </a:xfrm>
            </p:grpSpPr>
            <p:sp>
              <p:nvSpPr>
                <p:cNvPr id="78" name="77 Elipse"/>
                <p:cNvSpPr/>
                <p:nvPr/>
              </p:nvSpPr>
              <p:spPr>
                <a:xfrm>
                  <a:off x="7594600" y="5233988"/>
                  <a:ext cx="441325" cy="46355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79" name="78 Hexágono"/>
                <p:cNvSpPr/>
                <p:nvPr/>
              </p:nvSpPr>
              <p:spPr>
                <a:xfrm rot="1800000">
                  <a:off x="7477921" y="5168901"/>
                  <a:ext cx="704849" cy="616744"/>
                </a:xfrm>
                <a:prstGeom prst="hexagon">
                  <a:avLst>
                    <a:gd name="adj" fmla="val 28475"/>
                    <a:gd name="vf" fmla="val 115470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cxnSp>
            <p:nvCxnSpPr>
              <p:cNvPr id="76" name="75 Conector recto"/>
              <p:cNvCxnSpPr/>
              <p:nvPr/>
            </p:nvCxnSpPr>
            <p:spPr>
              <a:xfrm rot="5400000">
                <a:off x="2035175" y="2870200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76 CuadroTexto"/>
                  <p:cNvSpPr txBox="1"/>
                  <p:nvPr/>
                </p:nvSpPr>
                <p:spPr>
                  <a:xfrm>
                    <a:off x="1949450" y="2478088"/>
                    <a:ext cx="5048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77" name="7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49450" y="2478088"/>
                    <a:ext cx="504825" cy="369332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 r="-8434"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74" name="73 CuadroTexto"/>
            <p:cNvSpPr txBox="1"/>
            <p:nvPr/>
          </p:nvSpPr>
          <p:spPr>
            <a:xfrm>
              <a:off x="2696754" y="39852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tolueno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5" name="14 Grupo"/>
          <p:cNvGrpSpPr/>
          <p:nvPr/>
        </p:nvGrpSpPr>
        <p:grpSpPr>
          <a:xfrm>
            <a:off x="4912521" y="2854325"/>
            <a:ext cx="1604963" cy="1052334"/>
            <a:chOff x="3350421" y="2879725"/>
            <a:chExt cx="1604963" cy="1052334"/>
          </a:xfrm>
        </p:grpSpPr>
        <p:sp>
          <p:nvSpPr>
            <p:cNvPr id="82" name="81 CuadroTexto"/>
            <p:cNvSpPr txBox="1"/>
            <p:nvPr/>
          </p:nvSpPr>
          <p:spPr>
            <a:xfrm>
              <a:off x="3446054" y="36550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bifenilo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  <p:grpSp>
          <p:nvGrpSpPr>
            <p:cNvPr id="7" name="6 Grupo"/>
            <p:cNvGrpSpPr/>
            <p:nvPr/>
          </p:nvGrpSpPr>
          <p:grpSpPr>
            <a:xfrm>
              <a:off x="3350421" y="2879725"/>
              <a:ext cx="1604963" cy="619920"/>
              <a:chOff x="3667921" y="2905125"/>
              <a:chExt cx="1604963" cy="619920"/>
            </a:xfrm>
          </p:grpSpPr>
          <p:grpSp>
            <p:nvGrpSpPr>
              <p:cNvPr id="83" name="82 Grupo"/>
              <p:cNvGrpSpPr/>
              <p:nvPr/>
            </p:nvGrpSpPr>
            <p:grpSpPr>
              <a:xfrm rot="1800000">
                <a:off x="3667921" y="2908301"/>
                <a:ext cx="704849" cy="616744"/>
                <a:chOff x="7477921" y="5168901"/>
                <a:chExt cx="704849" cy="616744"/>
              </a:xfrm>
            </p:grpSpPr>
            <p:sp>
              <p:nvSpPr>
                <p:cNvPr id="86" name="85 Elipse"/>
                <p:cNvSpPr/>
                <p:nvPr/>
              </p:nvSpPr>
              <p:spPr>
                <a:xfrm>
                  <a:off x="7594601" y="5246660"/>
                  <a:ext cx="475632" cy="459568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87" name="86 Hexágono"/>
                <p:cNvSpPr/>
                <p:nvPr/>
              </p:nvSpPr>
              <p:spPr>
                <a:xfrm rot="1800000">
                  <a:off x="7477921" y="5168901"/>
                  <a:ext cx="704849" cy="616744"/>
                </a:xfrm>
                <a:prstGeom prst="hexagon">
                  <a:avLst>
                    <a:gd name="adj" fmla="val 28475"/>
                    <a:gd name="vf" fmla="val 115470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grpSp>
            <p:nvGrpSpPr>
              <p:cNvPr id="88" name="87 Grupo"/>
              <p:cNvGrpSpPr/>
              <p:nvPr/>
            </p:nvGrpSpPr>
            <p:grpSpPr>
              <a:xfrm rot="1800000">
                <a:off x="4568035" y="2905125"/>
                <a:ext cx="704849" cy="616744"/>
                <a:chOff x="7477921" y="5168901"/>
                <a:chExt cx="704849" cy="616744"/>
              </a:xfrm>
            </p:grpSpPr>
            <p:sp>
              <p:nvSpPr>
                <p:cNvPr id="89" name="88 Elipse"/>
                <p:cNvSpPr/>
                <p:nvPr/>
              </p:nvSpPr>
              <p:spPr>
                <a:xfrm>
                  <a:off x="7594601" y="5246660"/>
                  <a:ext cx="475632" cy="459568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90" name="89 Hexágono"/>
                <p:cNvSpPr/>
                <p:nvPr/>
              </p:nvSpPr>
              <p:spPr>
                <a:xfrm rot="1800000">
                  <a:off x="7477921" y="5168901"/>
                  <a:ext cx="704849" cy="616744"/>
                </a:xfrm>
                <a:prstGeom prst="hexagon">
                  <a:avLst>
                    <a:gd name="adj" fmla="val 28475"/>
                    <a:gd name="vf" fmla="val 115470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cxnSp>
            <p:nvCxnSpPr>
              <p:cNvPr id="91" name="90 Conector recto"/>
              <p:cNvCxnSpPr/>
              <p:nvPr/>
            </p:nvCxnSpPr>
            <p:spPr>
              <a:xfrm rot="10800000">
                <a:off x="4376738" y="3213100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12 Grupo"/>
          <p:cNvGrpSpPr/>
          <p:nvPr/>
        </p:nvGrpSpPr>
        <p:grpSpPr>
          <a:xfrm>
            <a:off x="2569754" y="4522788"/>
            <a:ext cx="1329146" cy="996771"/>
            <a:chOff x="5579654" y="2909888"/>
            <a:chExt cx="1329146" cy="996771"/>
          </a:xfrm>
        </p:grpSpPr>
        <p:sp>
          <p:nvSpPr>
            <p:cNvPr id="95" name="94 CuadroTexto"/>
            <p:cNvSpPr txBox="1"/>
            <p:nvPr/>
          </p:nvSpPr>
          <p:spPr>
            <a:xfrm>
              <a:off x="5579654" y="36296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naftaleno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  <p:grpSp>
          <p:nvGrpSpPr>
            <p:cNvPr id="8" name="7 Grupo"/>
            <p:cNvGrpSpPr/>
            <p:nvPr/>
          </p:nvGrpSpPr>
          <p:grpSpPr>
            <a:xfrm>
              <a:off x="5582446" y="2909888"/>
              <a:ext cx="1317624" cy="621507"/>
              <a:chOff x="5582446" y="2909888"/>
              <a:chExt cx="1317624" cy="621507"/>
            </a:xfrm>
          </p:grpSpPr>
          <p:grpSp>
            <p:nvGrpSpPr>
              <p:cNvPr id="96" name="95 Grupo"/>
              <p:cNvGrpSpPr/>
              <p:nvPr/>
            </p:nvGrpSpPr>
            <p:grpSpPr>
              <a:xfrm>
                <a:off x="5582446" y="2914651"/>
                <a:ext cx="704849" cy="616744"/>
                <a:chOff x="7477921" y="5168901"/>
                <a:chExt cx="704849" cy="616744"/>
              </a:xfrm>
            </p:grpSpPr>
            <p:sp>
              <p:nvSpPr>
                <p:cNvPr id="99" name="98 Elipse"/>
                <p:cNvSpPr/>
                <p:nvPr/>
              </p:nvSpPr>
              <p:spPr>
                <a:xfrm>
                  <a:off x="7594600" y="5233988"/>
                  <a:ext cx="441325" cy="46355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100" name="99 Hexágono"/>
                <p:cNvSpPr/>
                <p:nvPr/>
              </p:nvSpPr>
              <p:spPr>
                <a:xfrm rot="1800000">
                  <a:off x="7477921" y="5168901"/>
                  <a:ext cx="704849" cy="616744"/>
                </a:xfrm>
                <a:prstGeom prst="hexagon">
                  <a:avLst>
                    <a:gd name="adj" fmla="val 28475"/>
                    <a:gd name="vf" fmla="val 115470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grpSp>
            <p:nvGrpSpPr>
              <p:cNvPr id="101" name="100 Grupo"/>
              <p:cNvGrpSpPr/>
              <p:nvPr/>
            </p:nvGrpSpPr>
            <p:grpSpPr>
              <a:xfrm>
                <a:off x="6195221" y="2909888"/>
                <a:ext cx="704849" cy="616744"/>
                <a:chOff x="7477921" y="5168901"/>
                <a:chExt cx="704849" cy="616744"/>
              </a:xfrm>
            </p:grpSpPr>
            <p:sp>
              <p:nvSpPr>
                <p:cNvPr id="102" name="101 Elipse"/>
                <p:cNvSpPr/>
                <p:nvPr/>
              </p:nvSpPr>
              <p:spPr>
                <a:xfrm>
                  <a:off x="7594600" y="5233988"/>
                  <a:ext cx="441325" cy="46355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103" name="102 Hexágono"/>
                <p:cNvSpPr/>
                <p:nvPr/>
              </p:nvSpPr>
              <p:spPr>
                <a:xfrm rot="1800000">
                  <a:off x="7477921" y="5168901"/>
                  <a:ext cx="704849" cy="616744"/>
                </a:xfrm>
                <a:prstGeom prst="hexagon">
                  <a:avLst>
                    <a:gd name="adj" fmla="val 28475"/>
                    <a:gd name="vf" fmla="val 115470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</p:grpSp>
      </p:grpSp>
      <p:grpSp>
        <p:nvGrpSpPr>
          <p:cNvPr id="12" name="11 Grupo"/>
          <p:cNvGrpSpPr/>
          <p:nvPr/>
        </p:nvGrpSpPr>
        <p:grpSpPr>
          <a:xfrm>
            <a:off x="4785521" y="4495801"/>
            <a:ext cx="1933574" cy="998358"/>
            <a:chOff x="2728121" y="4737101"/>
            <a:chExt cx="1933574" cy="998358"/>
          </a:xfrm>
        </p:grpSpPr>
        <p:sp>
          <p:nvSpPr>
            <p:cNvPr id="107" name="106 CuadroTexto"/>
            <p:cNvSpPr txBox="1"/>
            <p:nvPr/>
          </p:nvSpPr>
          <p:spPr>
            <a:xfrm>
              <a:off x="3166654" y="54584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antraceno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  <p:grpSp>
          <p:nvGrpSpPr>
            <p:cNvPr id="11" name="10 Grupo"/>
            <p:cNvGrpSpPr/>
            <p:nvPr/>
          </p:nvGrpSpPr>
          <p:grpSpPr>
            <a:xfrm>
              <a:off x="2728121" y="4737101"/>
              <a:ext cx="1933574" cy="616744"/>
              <a:chOff x="2728121" y="4737101"/>
              <a:chExt cx="1933574" cy="616744"/>
            </a:xfrm>
          </p:grpSpPr>
          <p:sp>
            <p:nvSpPr>
              <p:cNvPr id="112" name="111 Hexágono"/>
              <p:cNvSpPr/>
              <p:nvPr/>
            </p:nvSpPr>
            <p:spPr>
              <a:xfrm rot="1800000">
                <a:off x="2728121" y="4737101"/>
                <a:ext cx="704849" cy="616744"/>
              </a:xfrm>
              <a:prstGeom prst="hexagon">
                <a:avLst>
                  <a:gd name="adj" fmla="val 28475"/>
                  <a:gd name="vf" fmla="val 115470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cxnSp>
            <p:nvCxnSpPr>
              <p:cNvPr id="10" name="9 Conector recto"/>
              <p:cNvCxnSpPr/>
              <p:nvPr/>
            </p:nvCxnSpPr>
            <p:spPr>
              <a:xfrm rot="-1800000">
                <a:off x="2828926" y="4824413"/>
                <a:ext cx="24288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114 Conector recto"/>
              <p:cNvCxnSpPr/>
              <p:nvPr/>
            </p:nvCxnSpPr>
            <p:spPr>
              <a:xfrm rot="1800000" flipH="1">
                <a:off x="2828928" y="5267325"/>
                <a:ext cx="24288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115 Conector recto"/>
              <p:cNvCxnSpPr/>
              <p:nvPr/>
            </p:nvCxnSpPr>
            <p:spPr>
              <a:xfrm rot="-5400000">
                <a:off x="3209927" y="5048251"/>
                <a:ext cx="24288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116 Hexágono"/>
              <p:cNvSpPr/>
              <p:nvPr/>
            </p:nvSpPr>
            <p:spPr>
              <a:xfrm rot="1800000">
                <a:off x="3342483" y="4737101"/>
                <a:ext cx="704849" cy="616744"/>
              </a:xfrm>
              <a:prstGeom prst="hexagon">
                <a:avLst>
                  <a:gd name="adj" fmla="val 28475"/>
                  <a:gd name="vf" fmla="val 115470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119" name="118 Hexágono"/>
              <p:cNvSpPr/>
              <p:nvPr/>
            </p:nvSpPr>
            <p:spPr>
              <a:xfrm rot="1800000">
                <a:off x="3956846" y="4737101"/>
                <a:ext cx="704849" cy="616744"/>
              </a:xfrm>
              <a:prstGeom prst="hexagon">
                <a:avLst>
                  <a:gd name="adj" fmla="val 28475"/>
                  <a:gd name="vf" fmla="val 115470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cxnSp>
            <p:nvCxnSpPr>
              <p:cNvPr id="128" name="127 Conector recto"/>
              <p:cNvCxnSpPr/>
              <p:nvPr/>
            </p:nvCxnSpPr>
            <p:spPr>
              <a:xfrm rot="1800000" flipH="1">
                <a:off x="3681416" y="4824413"/>
                <a:ext cx="24288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128 Conector recto"/>
              <p:cNvCxnSpPr/>
              <p:nvPr/>
            </p:nvCxnSpPr>
            <p:spPr>
              <a:xfrm rot="1800000" flipH="1">
                <a:off x="4300541" y="4819651"/>
                <a:ext cx="24288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130 Conector recto"/>
              <p:cNvCxnSpPr/>
              <p:nvPr/>
            </p:nvCxnSpPr>
            <p:spPr>
              <a:xfrm rot="-1800000">
                <a:off x="3695700" y="5262562"/>
                <a:ext cx="24288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131 Conector recto"/>
              <p:cNvCxnSpPr/>
              <p:nvPr/>
            </p:nvCxnSpPr>
            <p:spPr>
              <a:xfrm rot="-1800000">
                <a:off x="4324350" y="5257799"/>
                <a:ext cx="24288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8" name="47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9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0" name="49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21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55600" y="838200"/>
            <a:ext cx="497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2.5. </a:t>
            </a:r>
            <a:r>
              <a:rPr lang="es-ES" b="1" dirty="0">
                <a:solidFill>
                  <a:srgbClr val="00B050"/>
                </a:solidFill>
              </a:rPr>
              <a:t>Hidrocarburos </a:t>
            </a:r>
            <a:r>
              <a:rPr lang="es-ES" b="1" dirty="0" smtClean="0">
                <a:solidFill>
                  <a:srgbClr val="00B050"/>
                </a:solidFill>
              </a:rPr>
              <a:t>aromáticos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48" name="4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240705"/>
              </p:ext>
            </p:extLst>
          </p:nvPr>
        </p:nvGraphicFramePr>
        <p:xfrm>
          <a:off x="469900" y="1676400"/>
          <a:ext cx="8204200" cy="3086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4200"/>
              </a:tblGrid>
              <a:tr h="3086100">
                <a:tc>
                  <a:txBody>
                    <a:bodyPr/>
                    <a:lstStyle/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9.	Nombra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 		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b)		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10.	Formula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p-diclorobenceno	    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	b)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fenilpropano o isopropilbenceno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9" name="48 CuadroTexto"/>
          <p:cNvSpPr txBox="1"/>
          <p:nvPr/>
        </p:nvSpPr>
        <p:spPr>
          <a:xfrm>
            <a:off x="381000" y="13208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Actividades</a:t>
            </a:r>
            <a:endParaRPr lang="es-ES" b="1" dirty="0">
              <a:solidFill>
                <a:srgbClr val="C00000"/>
              </a:solidFill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1310484" y="1931988"/>
            <a:ext cx="1231104" cy="1626632"/>
            <a:chOff x="2085184" y="2211388"/>
            <a:chExt cx="1231104" cy="1626632"/>
          </a:xfrm>
        </p:grpSpPr>
        <p:grpSp>
          <p:nvGrpSpPr>
            <p:cNvPr id="50" name="49 Grupo"/>
            <p:cNvGrpSpPr/>
            <p:nvPr/>
          </p:nvGrpSpPr>
          <p:grpSpPr>
            <a:xfrm>
              <a:off x="2085184" y="2211388"/>
              <a:ext cx="1231104" cy="1282145"/>
              <a:chOff x="1851821" y="4992688"/>
              <a:chExt cx="1231104" cy="1282145"/>
            </a:xfrm>
          </p:grpSpPr>
          <p:cxnSp>
            <p:nvCxnSpPr>
              <p:cNvPr id="51" name="50 Conector recto"/>
              <p:cNvCxnSpPr/>
              <p:nvPr/>
            </p:nvCxnSpPr>
            <p:spPr>
              <a:xfrm rot="12600000" flipV="1">
                <a:off x="2500315" y="6045202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2" name="51 Grupo"/>
              <p:cNvGrpSpPr/>
              <p:nvPr/>
            </p:nvGrpSpPr>
            <p:grpSpPr>
              <a:xfrm>
                <a:off x="1851821" y="4992688"/>
                <a:ext cx="1231104" cy="1282145"/>
                <a:chOff x="1839121" y="4929188"/>
                <a:chExt cx="1231104" cy="1282145"/>
              </a:xfrm>
            </p:grpSpPr>
            <p:grpSp>
              <p:nvGrpSpPr>
                <p:cNvPr id="55" name="54 Grupo"/>
                <p:cNvGrpSpPr/>
                <p:nvPr/>
              </p:nvGrpSpPr>
              <p:grpSpPr>
                <a:xfrm>
                  <a:off x="1839121" y="4929188"/>
                  <a:ext cx="704849" cy="1135857"/>
                  <a:chOff x="1775621" y="2490788"/>
                  <a:chExt cx="704849" cy="1135857"/>
                </a:xfrm>
              </p:grpSpPr>
              <p:grpSp>
                <p:nvGrpSpPr>
                  <p:cNvPr id="57" name="56 Grupo"/>
                  <p:cNvGrpSpPr/>
                  <p:nvPr/>
                </p:nvGrpSpPr>
                <p:grpSpPr>
                  <a:xfrm>
                    <a:off x="1775621" y="3009901"/>
                    <a:ext cx="704849" cy="616744"/>
                    <a:chOff x="7477921" y="5168901"/>
                    <a:chExt cx="704849" cy="616744"/>
                  </a:xfrm>
                </p:grpSpPr>
                <p:sp>
                  <p:nvSpPr>
                    <p:cNvPr id="60" name="59 Elipse"/>
                    <p:cNvSpPr/>
                    <p:nvPr/>
                  </p:nvSpPr>
                  <p:spPr>
                    <a:xfrm>
                      <a:off x="7594600" y="5233988"/>
                      <a:ext cx="441325" cy="4635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  <p:sp>
                  <p:nvSpPr>
                    <p:cNvPr id="61" name="60 Hexágono"/>
                    <p:cNvSpPr/>
                    <p:nvPr/>
                  </p:nvSpPr>
                  <p:spPr>
                    <a:xfrm rot="1800000">
                      <a:off x="7477921" y="5168901"/>
                      <a:ext cx="704849" cy="616744"/>
                    </a:xfrm>
                    <a:prstGeom prst="hexagon">
                      <a:avLst>
                        <a:gd name="adj" fmla="val 28475"/>
                        <a:gd name="vf" fmla="val 115470"/>
                      </a:avLst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</p:grpSp>
              <p:cxnSp>
                <p:nvCxnSpPr>
                  <p:cNvPr id="58" name="57 Conector recto"/>
                  <p:cNvCxnSpPr/>
                  <p:nvPr/>
                </p:nvCxnSpPr>
                <p:spPr>
                  <a:xfrm rot="5400000">
                    <a:off x="2035175" y="2870200"/>
                    <a:ext cx="180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9" name="58 CuadroTexto"/>
                      <p:cNvSpPr txBox="1"/>
                      <p:nvPr/>
                    </p:nvSpPr>
                    <p:spPr>
                      <a:xfrm>
                        <a:off x="1974850" y="2490788"/>
                        <a:ext cx="504825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s-ES" b="0" i="1" smtClean="0">
                                  <a:latin typeface="Cambria Math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s-ES" dirty="0"/>
                      </a:p>
                    </p:txBody>
                  </p:sp>
                </mc:Choice>
                <mc:Fallback xmlns="">
                  <p:sp>
                    <p:nvSpPr>
                      <p:cNvPr id="59" name="58 CuadroTexto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974850" y="2490788"/>
                        <a:ext cx="504825" cy="369332"/>
                      </a:xfrm>
                      <a:prstGeom prst="rect">
                        <a:avLst/>
                      </a:prstGeom>
                      <a:blipFill rotWithShape="1">
                        <a:blip r:embed="rId3"/>
                        <a:stretch>
                          <a:fillRect r="-9639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s-E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4" name="53 CuadroTexto"/>
                    <p:cNvSpPr txBox="1"/>
                    <p:nvPr/>
                  </p:nvSpPr>
                  <p:spPr>
                    <a:xfrm>
                      <a:off x="2565400" y="5842001"/>
                      <a:ext cx="504825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54" name="53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565400" y="5842001"/>
                      <a:ext cx="504825" cy="369332"/>
                    </a:xfrm>
                    <a:prstGeom prst="rect">
                      <a:avLst/>
                    </a:prstGeom>
                    <a:blipFill rotWithShape="1">
                      <a:blip r:embed="rId4"/>
                      <a:stretch>
                        <a:fillRect r="-8434" b="-1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cxnSp>
          <p:nvCxnSpPr>
            <p:cNvPr id="62" name="61 Conector recto"/>
            <p:cNvCxnSpPr/>
            <p:nvPr/>
          </p:nvCxnSpPr>
          <p:spPr>
            <a:xfrm rot="5400000">
              <a:off x="2349501" y="3478213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62 CuadroTexto"/>
                <p:cNvSpPr txBox="1"/>
                <p:nvPr/>
              </p:nvSpPr>
              <p:spPr>
                <a:xfrm>
                  <a:off x="2265363" y="3468688"/>
                  <a:ext cx="504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63" name="6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65363" y="3468688"/>
                  <a:ext cx="504825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r="-963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70 Grupo"/>
          <p:cNvGrpSpPr/>
          <p:nvPr/>
        </p:nvGrpSpPr>
        <p:grpSpPr>
          <a:xfrm>
            <a:off x="3482184" y="1906588"/>
            <a:ext cx="1432716" cy="1135857"/>
            <a:chOff x="1775621" y="2490788"/>
            <a:chExt cx="1432716" cy="1135857"/>
          </a:xfrm>
        </p:grpSpPr>
        <p:grpSp>
          <p:nvGrpSpPr>
            <p:cNvPr id="81" name="80 Grupo"/>
            <p:cNvGrpSpPr/>
            <p:nvPr/>
          </p:nvGrpSpPr>
          <p:grpSpPr>
            <a:xfrm>
              <a:off x="1775621" y="3009901"/>
              <a:ext cx="704849" cy="616744"/>
              <a:chOff x="7477921" y="5168901"/>
              <a:chExt cx="704849" cy="616744"/>
            </a:xfrm>
          </p:grpSpPr>
          <p:sp>
            <p:nvSpPr>
              <p:cNvPr id="92" name="91 Elipse"/>
              <p:cNvSpPr/>
              <p:nvPr/>
            </p:nvSpPr>
            <p:spPr>
              <a:xfrm>
                <a:off x="7594600" y="5233988"/>
                <a:ext cx="441325" cy="46355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93" name="92 Hexágono"/>
              <p:cNvSpPr/>
              <p:nvPr/>
            </p:nvSpPr>
            <p:spPr>
              <a:xfrm rot="1800000">
                <a:off x="7477921" y="5168901"/>
                <a:ext cx="704849" cy="616744"/>
              </a:xfrm>
              <a:prstGeom prst="hexagon">
                <a:avLst>
                  <a:gd name="adj" fmla="val 28475"/>
                  <a:gd name="vf" fmla="val 115470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cxnSp>
          <p:nvCxnSpPr>
            <p:cNvPr id="84" name="83 Conector recto"/>
            <p:cNvCxnSpPr/>
            <p:nvPr/>
          </p:nvCxnSpPr>
          <p:spPr>
            <a:xfrm rot="5400000">
              <a:off x="2035175" y="287020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84 CuadroTexto"/>
                <p:cNvSpPr txBox="1"/>
                <p:nvPr/>
              </p:nvSpPr>
              <p:spPr>
                <a:xfrm>
                  <a:off x="1974850" y="2490788"/>
                  <a:ext cx="123348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  <m:r>
                          <a:rPr lang="es-ES" b="0" i="1" smtClean="0">
                            <a:latin typeface="Cambria Math"/>
                          </a:rPr>
                          <m:t>=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5" name="8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4850" y="2490788"/>
                  <a:ext cx="1233487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26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8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98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68300" y="812800"/>
            <a:ext cx="497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2.5. </a:t>
            </a:r>
            <a:r>
              <a:rPr lang="es-ES" b="1" dirty="0">
                <a:solidFill>
                  <a:srgbClr val="00B050"/>
                </a:solidFill>
              </a:rPr>
              <a:t>Hidrocarburos </a:t>
            </a:r>
            <a:r>
              <a:rPr lang="es-ES" b="1" dirty="0" smtClean="0">
                <a:solidFill>
                  <a:srgbClr val="00B050"/>
                </a:solidFill>
              </a:rPr>
              <a:t>aromáticos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342900" y="12319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Propiedades </a:t>
            </a:r>
            <a:r>
              <a:rPr lang="es-ES" b="1" dirty="0" smtClean="0">
                <a:solidFill>
                  <a:srgbClr val="C00000"/>
                </a:solidFill>
              </a:rPr>
              <a:t>y obtención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30200" y="1689100"/>
            <a:ext cx="8356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benceno es un líquido incoloro que origina vapores tóxicos. Los del tolueno también son venenosos.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Ambas sustancias se emplean como disolventes, y el tolueno, además, como materia prima para fabricar trinitrotolueno (TNT).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En general, son insolubles en agua; sin embargo, disuelven grasa y compuestos apolares.</a:t>
            </a:r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832982"/>
              </p:ext>
            </p:extLst>
          </p:nvPr>
        </p:nvGraphicFramePr>
        <p:xfrm>
          <a:off x="787400" y="3581400"/>
          <a:ext cx="7848600" cy="2804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62150"/>
                <a:gridCol w="1962150"/>
                <a:gridCol w="1962150"/>
                <a:gridCol w="196215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Fórmula molecular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Nombre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Pto. ebullición ºC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Pto. fusión</a:t>
                      </a:r>
                      <a:r>
                        <a:rPr lang="es-ES" sz="1600" baseline="0" dirty="0" smtClean="0"/>
                        <a:t> ºC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</a:t>
                      </a:r>
                      <a:r>
                        <a:rPr lang="es-ES" sz="1600" baseline="-25000" dirty="0" smtClean="0"/>
                        <a:t>6</a:t>
                      </a:r>
                      <a:r>
                        <a:rPr lang="es-ES" sz="1600" dirty="0" smtClean="0"/>
                        <a:t>H</a:t>
                      </a:r>
                      <a:r>
                        <a:rPr lang="es-ES" sz="1600" baseline="-25000" dirty="0" smtClean="0"/>
                        <a:t>6</a:t>
                      </a:r>
                      <a:endParaRPr lang="es-ES" sz="1600" baseline="-25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benceno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80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6</a:t>
                      </a:r>
                      <a:endParaRPr lang="es-ES" sz="1600" dirty="0"/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</a:t>
                      </a:r>
                      <a:r>
                        <a:rPr lang="es-ES" sz="1600" baseline="-25000" dirty="0" smtClean="0"/>
                        <a:t>6</a:t>
                      </a:r>
                      <a:r>
                        <a:rPr lang="es-ES" sz="1600" dirty="0" smtClean="0"/>
                        <a:t>H</a:t>
                      </a:r>
                      <a:r>
                        <a:rPr lang="es-ES" sz="1600" baseline="-25000" dirty="0" smtClean="0"/>
                        <a:t>5</a:t>
                      </a:r>
                      <a:r>
                        <a:rPr lang="es-ES" sz="1600" dirty="0" smtClean="0"/>
                        <a:t>CH</a:t>
                      </a:r>
                      <a:r>
                        <a:rPr lang="es-ES" sz="1600" baseline="-25000" dirty="0" smtClean="0"/>
                        <a:t>3</a:t>
                      </a:r>
                      <a:endParaRPr lang="es-ES" sz="1600" baseline="-25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tolueno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111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--95</a:t>
                      </a:r>
                      <a:endParaRPr lang="es-ES" sz="1600" dirty="0"/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</a:t>
                      </a:r>
                      <a:r>
                        <a:rPr lang="es-ES" sz="1600" baseline="-25000" dirty="0" smtClean="0"/>
                        <a:t>10</a:t>
                      </a:r>
                      <a:r>
                        <a:rPr lang="es-ES" sz="1600" dirty="0" smtClean="0"/>
                        <a:t>H</a:t>
                      </a:r>
                      <a:r>
                        <a:rPr lang="es-ES" sz="1600" baseline="-25000" dirty="0" smtClean="0"/>
                        <a:t>8</a:t>
                      </a:r>
                      <a:endParaRPr lang="es-ES" sz="1600" baseline="-25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naftaleno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218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80</a:t>
                      </a:r>
                      <a:endParaRPr lang="es-ES" sz="1600" dirty="0"/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</a:t>
                      </a:r>
                      <a:r>
                        <a:rPr lang="es-ES" sz="1600" baseline="-25000" dirty="0" smtClean="0"/>
                        <a:t>6</a:t>
                      </a:r>
                      <a:r>
                        <a:rPr lang="es-ES" sz="1600" dirty="0" smtClean="0"/>
                        <a:t>H</a:t>
                      </a:r>
                      <a:r>
                        <a:rPr lang="es-ES" sz="1600" baseline="-25000" dirty="0" smtClean="0"/>
                        <a:t>5</a:t>
                      </a:r>
                      <a:r>
                        <a:rPr lang="es-ES" sz="1600" dirty="0" smtClean="0"/>
                        <a:t>(C</a:t>
                      </a:r>
                      <a:r>
                        <a:rPr lang="es-ES" sz="1600" baseline="-25000" dirty="0" smtClean="0"/>
                        <a:t>6</a:t>
                      </a:r>
                      <a:r>
                        <a:rPr lang="es-ES" sz="1600" dirty="0" smtClean="0"/>
                        <a:t>H</a:t>
                      </a:r>
                      <a:r>
                        <a:rPr lang="es-ES" sz="1600" baseline="-25000" dirty="0" smtClean="0"/>
                        <a:t>11</a:t>
                      </a:r>
                      <a:r>
                        <a:rPr lang="es-ES" sz="1600" dirty="0" smtClean="0"/>
                        <a:t>)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ciclohexilbenceno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238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7</a:t>
                      </a:r>
                      <a:endParaRPr lang="es-ES" sz="1600" dirty="0"/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</a:t>
                      </a:r>
                      <a:r>
                        <a:rPr lang="es-ES" sz="1600" baseline="-25000" dirty="0" smtClean="0"/>
                        <a:t>6</a:t>
                      </a:r>
                      <a:r>
                        <a:rPr lang="es-ES" sz="1600" dirty="0" smtClean="0"/>
                        <a:t>H</a:t>
                      </a:r>
                      <a:r>
                        <a:rPr lang="es-ES" sz="1600" baseline="-25000" dirty="0" smtClean="0"/>
                        <a:t>5</a:t>
                      </a:r>
                      <a:r>
                        <a:rPr lang="es-ES" sz="1600" dirty="0" smtClean="0"/>
                        <a:t>(C</a:t>
                      </a:r>
                      <a:r>
                        <a:rPr lang="es-ES" sz="1600" baseline="-25000" dirty="0" smtClean="0"/>
                        <a:t>6</a:t>
                      </a:r>
                      <a:r>
                        <a:rPr lang="es-ES" sz="1600" dirty="0" smtClean="0"/>
                        <a:t>H</a:t>
                      </a:r>
                      <a:r>
                        <a:rPr lang="es-ES" sz="1600" baseline="-25000" dirty="0" smtClean="0"/>
                        <a:t>5</a:t>
                      </a:r>
                      <a:r>
                        <a:rPr lang="es-ES" sz="1600" dirty="0" smtClean="0"/>
                        <a:t>)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bifenilo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255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69</a:t>
                      </a:r>
                      <a:endParaRPr lang="es-ES" sz="1600" dirty="0"/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</a:t>
                      </a:r>
                      <a:r>
                        <a:rPr lang="es-ES" sz="1600" baseline="-25000" dirty="0" smtClean="0"/>
                        <a:t>14</a:t>
                      </a:r>
                      <a:r>
                        <a:rPr lang="es-ES" sz="1600" dirty="0" smtClean="0"/>
                        <a:t>H</a:t>
                      </a:r>
                      <a:r>
                        <a:rPr lang="es-ES" sz="1600" baseline="-25000" dirty="0" smtClean="0"/>
                        <a:t>10</a:t>
                      </a:r>
                      <a:endParaRPr lang="es-ES" sz="1600" baseline="-25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antraceno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342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218</a:t>
                      </a:r>
                      <a:endParaRPr lang="es-ES" sz="1600" dirty="0"/>
                    </a:p>
                  </a:txBody>
                  <a:tcPr anchor="ctr" anchorCtr="1"/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0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35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15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42900" y="812800"/>
            <a:ext cx="497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2.5. </a:t>
            </a:r>
            <a:r>
              <a:rPr lang="es-ES" b="1" dirty="0">
                <a:solidFill>
                  <a:srgbClr val="00B050"/>
                </a:solidFill>
              </a:rPr>
              <a:t>Hidrocarburos </a:t>
            </a:r>
            <a:r>
              <a:rPr lang="es-ES" b="1" dirty="0" smtClean="0">
                <a:solidFill>
                  <a:srgbClr val="00B050"/>
                </a:solidFill>
              </a:rPr>
              <a:t>aromáticos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355600" y="12192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Propiedades </a:t>
            </a:r>
            <a:r>
              <a:rPr lang="es-ES" b="1" dirty="0" smtClean="0">
                <a:solidFill>
                  <a:srgbClr val="C00000"/>
                </a:solidFill>
              </a:rPr>
              <a:t>y obtención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55600" y="1651000"/>
            <a:ext cx="8420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benceno y el tolueno se obtienen como fracciones de la destilación seca de la hulla. También se encuentran en algunos petróleos.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puede preparar por deshidrogenación catalítica de cicloalcanos:</a:t>
            </a:r>
            <a:endParaRPr lang="es-ES" dirty="0"/>
          </a:p>
        </p:txBody>
      </p:sp>
      <p:grpSp>
        <p:nvGrpSpPr>
          <p:cNvPr id="5" name="4 Grupo"/>
          <p:cNvGrpSpPr/>
          <p:nvPr/>
        </p:nvGrpSpPr>
        <p:grpSpPr>
          <a:xfrm>
            <a:off x="2366554" y="2655888"/>
            <a:ext cx="1329146" cy="1504771"/>
            <a:chOff x="3230154" y="3354388"/>
            <a:chExt cx="1329146" cy="1504771"/>
          </a:xfrm>
        </p:grpSpPr>
        <p:grpSp>
          <p:nvGrpSpPr>
            <p:cNvPr id="9" name="8 Grupo"/>
            <p:cNvGrpSpPr/>
            <p:nvPr/>
          </p:nvGrpSpPr>
          <p:grpSpPr>
            <a:xfrm>
              <a:off x="3230154" y="3643800"/>
              <a:ext cx="1329146" cy="1215359"/>
              <a:chOff x="1452154" y="3059600"/>
              <a:chExt cx="1329146" cy="1215359"/>
            </a:xfrm>
          </p:grpSpPr>
          <p:grpSp>
            <p:nvGrpSpPr>
              <p:cNvPr id="10" name="9 Grupo"/>
              <p:cNvGrpSpPr/>
              <p:nvPr/>
            </p:nvGrpSpPr>
            <p:grpSpPr>
              <a:xfrm>
                <a:off x="1737521" y="3059600"/>
                <a:ext cx="704849" cy="846445"/>
                <a:chOff x="1775621" y="2780200"/>
                <a:chExt cx="704849" cy="846445"/>
              </a:xfrm>
            </p:grpSpPr>
            <p:sp>
              <p:nvSpPr>
                <p:cNvPr id="16" name="15 Hexágono"/>
                <p:cNvSpPr/>
                <p:nvPr/>
              </p:nvSpPr>
              <p:spPr>
                <a:xfrm rot="1800000">
                  <a:off x="1775621" y="3009901"/>
                  <a:ext cx="704849" cy="616744"/>
                </a:xfrm>
                <a:prstGeom prst="hexagon">
                  <a:avLst>
                    <a:gd name="adj" fmla="val 28475"/>
                    <a:gd name="vf" fmla="val 115470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cxnSp>
              <p:nvCxnSpPr>
                <p:cNvPr id="13" name="12 Conector recto"/>
                <p:cNvCxnSpPr/>
                <p:nvPr/>
              </p:nvCxnSpPr>
              <p:spPr>
                <a:xfrm rot="5400000">
                  <a:off x="2035175" y="2870200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10 CuadroTexto"/>
              <p:cNvSpPr txBox="1"/>
              <p:nvPr/>
            </p:nvSpPr>
            <p:spPr>
              <a:xfrm>
                <a:off x="1452154" y="3997960"/>
                <a:ext cx="132914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200" i="1" dirty="0" smtClean="0">
                    <a:solidFill>
                      <a:srgbClr val="0070C0"/>
                    </a:solidFill>
                  </a:rPr>
                  <a:t>metilciclohexano</a:t>
                </a:r>
                <a:endParaRPr lang="es-ES" sz="1200" i="1" dirty="0">
                  <a:solidFill>
                    <a:srgbClr val="0070C0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16 CuadroTexto"/>
                <p:cNvSpPr txBox="1"/>
                <p:nvPr/>
              </p:nvSpPr>
              <p:spPr>
                <a:xfrm>
                  <a:off x="3719513" y="3354388"/>
                  <a:ext cx="504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7" name="1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9513" y="3354388"/>
                  <a:ext cx="504825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r="-9639"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" name="7 Conector recto de flecha"/>
          <p:cNvCxnSpPr/>
          <p:nvPr/>
        </p:nvCxnSpPr>
        <p:spPr>
          <a:xfrm>
            <a:off x="3848100" y="3441700"/>
            <a:ext cx="63500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3886200" y="3162300"/>
            <a:ext cx="55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rgbClr val="FF0000"/>
                </a:solidFill>
              </a:rPr>
              <a:t>calor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3975100" y="3390901"/>
            <a:ext cx="406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rgbClr val="0070C0"/>
                </a:solidFill>
              </a:rPr>
              <a:t>Ni</a:t>
            </a:r>
            <a:endParaRPr lang="es-ES" sz="1200" dirty="0">
              <a:solidFill>
                <a:srgbClr val="0070C0"/>
              </a:solidFill>
            </a:endParaRPr>
          </a:p>
        </p:txBody>
      </p:sp>
      <p:grpSp>
        <p:nvGrpSpPr>
          <p:cNvPr id="20" name="19 Grupo"/>
          <p:cNvGrpSpPr/>
          <p:nvPr/>
        </p:nvGrpSpPr>
        <p:grpSpPr>
          <a:xfrm>
            <a:off x="4754154" y="2605088"/>
            <a:ext cx="833846" cy="1555572"/>
            <a:chOff x="4754154" y="2960688"/>
            <a:chExt cx="833846" cy="1555572"/>
          </a:xfrm>
        </p:grpSpPr>
        <p:grpSp>
          <p:nvGrpSpPr>
            <p:cNvPr id="22" name="21 Grupo"/>
            <p:cNvGrpSpPr/>
            <p:nvPr/>
          </p:nvGrpSpPr>
          <p:grpSpPr>
            <a:xfrm>
              <a:off x="4754154" y="3505201"/>
              <a:ext cx="833846" cy="1011059"/>
              <a:chOff x="2684054" y="4737101"/>
              <a:chExt cx="833846" cy="1011059"/>
            </a:xfrm>
          </p:grpSpPr>
          <p:sp>
            <p:nvSpPr>
              <p:cNvPr id="23" name="22 CuadroTexto"/>
              <p:cNvSpPr txBox="1"/>
              <p:nvPr/>
            </p:nvSpPr>
            <p:spPr>
              <a:xfrm>
                <a:off x="2684054" y="5471161"/>
                <a:ext cx="83384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200" i="1" dirty="0" smtClean="0">
                    <a:solidFill>
                      <a:srgbClr val="0070C0"/>
                    </a:solidFill>
                  </a:rPr>
                  <a:t>tolueno</a:t>
                </a:r>
                <a:endParaRPr lang="es-ES" sz="1200" i="1" dirty="0">
                  <a:solidFill>
                    <a:srgbClr val="0070C0"/>
                  </a:solidFill>
                </a:endParaRPr>
              </a:p>
            </p:txBody>
          </p:sp>
          <p:grpSp>
            <p:nvGrpSpPr>
              <p:cNvPr id="24" name="23 Grupo"/>
              <p:cNvGrpSpPr/>
              <p:nvPr/>
            </p:nvGrpSpPr>
            <p:grpSpPr>
              <a:xfrm>
                <a:off x="2728121" y="4737101"/>
                <a:ext cx="704849" cy="616744"/>
                <a:chOff x="2728121" y="4737101"/>
                <a:chExt cx="704849" cy="616744"/>
              </a:xfrm>
            </p:grpSpPr>
            <p:sp>
              <p:nvSpPr>
                <p:cNvPr id="25" name="24 Hexágono"/>
                <p:cNvSpPr/>
                <p:nvPr/>
              </p:nvSpPr>
              <p:spPr>
                <a:xfrm rot="1800000">
                  <a:off x="2728121" y="4737101"/>
                  <a:ext cx="704849" cy="616744"/>
                </a:xfrm>
                <a:prstGeom prst="hexagon">
                  <a:avLst>
                    <a:gd name="adj" fmla="val 28475"/>
                    <a:gd name="vf" fmla="val 115470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cxnSp>
              <p:nvCxnSpPr>
                <p:cNvPr id="26" name="25 Conector recto"/>
                <p:cNvCxnSpPr/>
                <p:nvPr/>
              </p:nvCxnSpPr>
              <p:spPr>
                <a:xfrm rot="-1800000">
                  <a:off x="2828926" y="4824413"/>
                  <a:ext cx="242887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26 Conector recto"/>
                <p:cNvCxnSpPr/>
                <p:nvPr/>
              </p:nvCxnSpPr>
              <p:spPr>
                <a:xfrm rot="1800000" flipH="1">
                  <a:off x="2828928" y="5267325"/>
                  <a:ext cx="242887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-5400000">
                  <a:off x="3209927" y="5048251"/>
                  <a:ext cx="242887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35" name="34 Conector recto"/>
            <p:cNvCxnSpPr/>
            <p:nvPr/>
          </p:nvCxnSpPr>
          <p:spPr>
            <a:xfrm rot="5400000">
              <a:off x="5057775" y="335280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35 CuadroTexto"/>
                <p:cNvSpPr txBox="1"/>
                <p:nvPr/>
              </p:nvSpPr>
              <p:spPr>
                <a:xfrm>
                  <a:off x="4976813" y="2960688"/>
                  <a:ext cx="504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6" name="35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76813" y="2960688"/>
                  <a:ext cx="504825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r="-963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36 CuadroTexto"/>
              <p:cNvSpPr txBox="1"/>
              <p:nvPr/>
            </p:nvSpPr>
            <p:spPr>
              <a:xfrm>
                <a:off x="5511800" y="3251200"/>
                <a:ext cx="825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+3 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7" name="3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800" y="3251200"/>
                <a:ext cx="8255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39 CuadroTexto"/>
          <p:cNvSpPr txBox="1"/>
          <p:nvPr/>
        </p:nvSpPr>
        <p:spPr>
          <a:xfrm>
            <a:off x="355600" y="4292600"/>
            <a:ext cx="8115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hidrocarburos aromáticos difícilmente dan adiciones al doble enlace.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Más fácil resultan las sustituciones de un hidrógeno por otro átomo: </a:t>
            </a:r>
            <a:endParaRPr lang="es-ES" dirty="0"/>
          </a:p>
        </p:txBody>
      </p:sp>
      <p:grpSp>
        <p:nvGrpSpPr>
          <p:cNvPr id="41" name="40 Grupo"/>
          <p:cNvGrpSpPr/>
          <p:nvPr/>
        </p:nvGrpSpPr>
        <p:grpSpPr>
          <a:xfrm>
            <a:off x="2715421" y="5321300"/>
            <a:ext cx="997742" cy="794545"/>
            <a:chOff x="4798221" y="3327400"/>
            <a:chExt cx="997742" cy="794545"/>
          </a:xfrm>
        </p:grpSpPr>
        <p:grpSp>
          <p:nvGrpSpPr>
            <p:cNvPr id="46" name="45 Grupo"/>
            <p:cNvGrpSpPr/>
            <p:nvPr/>
          </p:nvGrpSpPr>
          <p:grpSpPr>
            <a:xfrm>
              <a:off x="4798221" y="3505201"/>
              <a:ext cx="704849" cy="616744"/>
              <a:chOff x="2728121" y="4737101"/>
              <a:chExt cx="704849" cy="616744"/>
            </a:xfrm>
          </p:grpSpPr>
          <p:sp>
            <p:nvSpPr>
              <p:cNvPr id="47" name="46 Hexágono"/>
              <p:cNvSpPr/>
              <p:nvPr/>
            </p:nvSpPr>
            <p:spPr>
              <a:xfrm rot="1800000">
                <a:off x="2728121" y="4737101"/>
                <a:ext cx="704849" cy="616744"/>
              </a:xfrm>
              <a:prstGeom prst="hexagon">
                <a:avLst>
                  <a:gd name="adj" fmla="val 28475"/>
                  <a:gd name="vf" fmla="val 115470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cxnSp>
            <p:nvCxnSpPr>
              <p:cNvPr id="48" name="47 Conector recto"/>
              <p:cNvCxnSpPr/>
              <p:nvPr/>
            </p:nvCxnSpPr>
            <p:spPr>
              <a:xfrm rot="-1800000">
                <a:off x="2828926" y="4824413"/>
                <a:ext cx="24288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48 Conector recto"/>
              <p:cNvCxnSpPr/>
              <p:nvPr/>
            </p:nvCxnSpPr>
            <p:spPr>
              <a:xfrm rot="1800000" flipH="1">
                <a:off x="2828928" y="5267325"/>
                <a:ext cx="24288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49 Conector recto"/>
              <p:cNvCxnSpPr/>
              <p:nvPr/>
            </p:nvCxnSpPr>
            <p:spPr>
              <a:xfrm rot="-5400000">
                <a:off x="3209927" y="5048251"/>
                <a:ext cx="24288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3" name="42 Conector recto"/>
            <p:cNvCxnSpPr/>
            <p:nvPr/>
          </p:nvCxnSpPr>
          <p:spPr>
            <a:xfrm rot="9000000">
              <a:off x="5438775" y="3590924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43 CuadroTexto"/>
                <p:cNvSpPr txBox="1"/>
                <p:nvPr/>
              </p:nvSpPr>
              <p:spPr>
                <a:xfrm>
                  <a:off x="5519739" y="3327400"/>
                  <a:ext cx="2762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4" name="43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9739" y="3327400"/>
                  <a:ext cx="276224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r="-2444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37 CuadroTexto"/>
              <p:cNvSpPr txBox="1"/>
              <p:nvPr/>
            </p:nvSpPr>
            <p:spPr>
              <a:xfrm>
                <a:off x="3390900" y="5511800"/>
                <a:ext cx="2070100" cy="466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+ </m:t>
                      </m:r>
                      <m:r>
                        <a:rPr lang="es-ES" b="0" i="1" smtClean="0">
                          <a:latin typeface="Cambria Math"/>
                        </a:rPr>
                        <m:t>𝐻𝑁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 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brk m:alnAt="2"/>
                            </m:rPr>
                            <a:rPr lang="es-ES" b="0" i="1" smtClean="0">
                              <a:latin typeface="Cambria Math"/>
                            </a:rPr>
                            <m:t>𝑆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e>
                      </m:groupCh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8" name="3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0900" y="5511800"/>
                <a:ext cx="2070100" cy="46609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50 CuadroTexto"/>
          <p:cNvSpPr txBox="1"/>
          <p:nvPr/>
        </p:nvSpPr>
        <p:spPr>
          <a:xfrm>
            <a:off x="4737100" y="5778501"/>
            <a:ext cx="571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rgbClr val="FF0000"/>
                </a:solidFill>
              </a:rPr>
              <a:t>60 ºC</a:t>
            </a:r>
            <a:endParaRPr lang="es-ES" sz="1200" dirty="0">
              <a:solidFill>
                <a:srgbClr val="FF0000"/>
              </a:solidFill>
            </a:endParaRPr>
          </a:p>
        </p:txBody>
      </p:sp>
      <p:grpSp>
        <p:nvGrpSpPr>
          <p:cNvPr id="52" name="51 Grupo"/>
          <p:cNvGrpSpPr/>
          <p:nvPr/>
        </p:nvGrpSpPr>
        <p:grpSpPr>
          <a:xfrm>
            <a:off x="5331621" y="5346700"/>
            <a:ext cx="1335880" cy="794545"/>
            <a:chOff x="4798221" y="3327400"/>
            <a:chExt cx="1335880" cy="794545"/>
          </a:xfrm>
        </p:grpSpPr>
        <p:grpSp>
          <p:nvGrpSpPr>
            <p:cNvPr id="53" name="52 Grupo"/>
            <p:cNvGrpSpPr/>
            <p:nvPr/>
          </p:nvGrpSpPr>
          <p:grpSpPr>
            <a:xfrm>
              <a:off x="4798221" y="3505201"/>
              <a:ext cx="704849" cy="616744"/>
              <a:chOff x="2728121" y="4737101"/>
              <a:chExt cx="704849" cy="616744"/>
            </a:xfrm>
          </p:grpSpPr>
          <p:sp>
            <p:nvSpPr>
              <p:cNvPr id="56" name="55 Hexágono"/>
              <p:cNvSpPr/>
              <p:nvPr/>
            </p:nvSpPr>
            <p:spPr>
              <a:xfrm rot="1800000">
                <a:off x="2728121" y="4737101"/>
                <a:ext cx="704849" cy="616744"/>
              </a:xfrm>
              <a:prstGeom prst="hexagon">
                <a:avLst>
                  <a:gd name="adj" fmla="val 28475"/>
                  <a:gd name="vf" fmla="val 115470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-1800000">
                <a:off x="2828926" y="4824413"/>
                <a:ext cx="24288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57 Conector recto"/>
              <p:cNvCxnSpPr/>
              <p:nvPr/>
            </p:nvCxnSpPr>
            <p:spPr>
              <a:xfrm rot="1800000" flipH="1">
                <a:off x="2828928" y="5267325"/>
                <a:ext cx="24288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-5400000">
                <a:off x="3209927" y="5048251"/>
                <a:ext cx="24288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4" name="53 Conector recto"/>
            <p:cNvCxnSpPr/>
            <p:nvPr/>
          </p:nvCxnSpPr>
          <p:spPr>
            <a:xfrm rot="9000000">
              <a:off x="5438775" y="3590924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54 CuadroTexto"/>
                <p:cNvSpPr txBox="1"/>
                <p:nvPr/>
              </p:nvSpPr>
              <p:spPr>
                <a:xfrm>
                  <a:off x="5519739" y="3327400"/>
                  <a:ext cx="61436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𝑁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𝑂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5" name="5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9739" y="3327400"/>
                  <a:ext cx="614362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59 CuadroTexto"/>
              <p:cNvSpPr txBox="1"/>
              <p:nvPr/>
            </p:nvSpPr>
            <p:spPr>
              <a:xfrm>
                <a:off x="6553200" y="5600700"/>
                <a:ext cx="10287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+ 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𝑂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0" name="5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00" y="5600700"/>
                <a:ext cx="1028700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60 CuadroTexto"/>
          <p:cNvSpPr txBox="1"/>
          <p:nvPr/>
        </p:nvSpPr>
        <p:spPr>
          <a:xfrm>
            <a:off x="5008154" y="6195060"/>
            <a:ext cx="13291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i="1" dirty="0" smtClean="0">
                <a:solidFill>
                  <a:srgbClr val="0070C0"/>
                </a:solidFill>
              </a:rPr>
              <a:t>nitrobenceno</a:t>
            </a:r>
            <a:endParaRPr lang="es-ES" sz="1200" i="1" dirty="0">
              <a:solidFill>
                <a:srgbClr val="0070C0"/>
              </a:solidFill>
            </a:endParaRPr>
          </a:p>
        </p:txBody>
      </p:sp>
      <p:sp>
        <p:nvSpPr>
          <p:cNvPr id="62" name="61 CuadroTexto"/>
          <p:cNvSpPr txBox="1"/>
          <p:nvPr/>
        </p:nvSpPr>
        <p:spPr>
          <a:xfrm>
            <a:off x="711200" y="4864100"/>
            <a:ext cx="218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Ejemplo: 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nitración</a:t>
            </a:r>
            <a:endParaRPr lang="es-E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62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5" name="64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23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42900" y="914400"/>
            <a:ext cx="835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Son hidrocarburos de cuyos átomos de hidrógeno uno o más han sido sustituidos por uno o más átomos de halógeno (Cl y Br principalmente).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Su grupo funcional es </a:t>
            </a: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X</a:t>
            </a:r>
            <a:r>
              <a:rPr lang="es-ES" dirty="0" smtClean="0">
                <a:sym typeface="Wingdings"/>
              </a:rPr>
              <a:t>, donde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X</a:t>
            </a:r>
            <a:r>
              <a:rPr lang="es-ES" dirty="0" smtClean="0">
                <a:sym typeface="Wingdings"/>
              </a:rPr>
              <a:t> es un halógeno. </a:t>
            </a:r>
            <a:endParaRPr lang="es-ES" dirty="0"/>
          </a:p>
        </p:txBody>
      </p:sp>
      <p:sp>
        <p:nvSpPr>
          <p:cNvPr id="63" name="62 CuadroTexto"/>
          <p:cNvSpPr txBox="1"/>
          <p:nvPr/>
        </p:nvSpPr>
        <p:spPr>
          <a:xfrm>
            <a:off x="342900" y="19939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Nomenclatura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64" name="63 CuadroTexto"/>
          <p:cNvSpPr txBox="1"/>
          <p:nvPr/>
        </p:nvSpPr>
        <p:spPr>
          <a:xfrm>
            <a:off x="342900" y="2451100"/>
            <a:ext cx="8420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nombran anteponiendo al nombre del hidrocarburo el del halógeno, y si hay más de uno, se numeran, siempre con los localizadores más bajos posibles:</a:t>
            </a:r>
            <a:endParaRPr lang="es-ES" dirty="0"/>
          </a:p>
        </p:txBody>
      </p:sp>
      <p:grpSp>
        <p:nvGrpSpPr>
          <p:cNvPr id="12" name="11 Grupo"/>
          <p:cNvGrpSpPr/>
          <p:nvPr/>
        </p:nvGrpSpPr>
        <p:grpSpPr>
          <a:xfrm>
            <a:off x="2095500" y="3289300"/>
            <a:ext cx="2235200" cy="693559"/>
            <a:chOff x="1892300" y="3886200"/>
            <a:chExt cx="2235200" cy="6935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3 CuadroTexto"/>
                <p:cNvSpPr txBox="1"/>
                <p:nvPr/>
              </p:nvSpPr>
              <p:spPr>
                <a:xfrm>
                  <a:off x="1892300" y="3886200"/>
                  <a:ext cx="2235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𝐶𝑙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" name="3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92300" y="3886200"/>
                  <a:ext cx="2235200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6" name="65 CuadroTexto"/>
            <p:cNvSpPr txBox="1"/>
            <p:nvPr/>
          </p:nvSpPr>
          <p:spPr>
            <a:xfrm>
              <a:off x="2391954" y="43027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cloroetano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7" name="6 Grupo"/>
          <p:cNvGrpSpPr/>
          <p:nvPr/>
        </p:nvGrpSpPr>
        <p:grpSpPr>
          <a:xfrm>
            <a:off x="4724400" y="3302000"/>
            <a:ext cx="2235200" cy="668159"/>
            <a:chOff x="4660900" y="3898900"/>
            <a:chExt cx="2235200" cy="6681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64 CuadroTexto"/>
                <p:cNvSpPr txBox="1"/>
                <p:nvPr/>
              </p:nvSpPr>
              <p:spPr>
                <a:xfrm>
                  <a:off x="4660900" y="3898900"/>
                  <a:ext cx="2235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𝐶𝑙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65" name="6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60900" y="3898900"/>
                  <a:ext cx="2235200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66 CuadroTexto"/>
            <p:cNvSpPr txBox="1"/>
            <p:nvPr/>
          </p:nvSpPr>
          <p:spPr>
            <a:xfrm>
              <a:off x="5122454" y="42900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1,1-dicloroetano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aphicFrame>
        <p:nvGraphicFramePr>
          <p:cNvPr id="68" name="6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484989"/>
              </p:ext>
            </p:extLst>
          </p:nvPr>
        </p:nvGraphicFramePr>
        <p:xfrm>
          <a:off x="546100" y="4292600"/>
          <a:ext cx="8229600" cy="208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2082800">
                <a:tc>
                  <a:txBody>
                    <a:bodyPr/>
                    <a:lstStyle/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11.	Nombra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 		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b)		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12.	Formula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1,2-dicloroetano	    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	b)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1,1-dicloreteno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9" name="68 CuadroTexto"/>
          <p:cNvSpPr txBox="1"/>
          <p:nvPr/>
        </p:nvSpPr>
        <p:spPr>
          <a:xfrm>
            <a:off x="419100" y="39116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Actividades</a:t>
            </a:r>
            <a:endParaRPr lang="es-ES" b="1" dirty="0">
              <a:solidFill>
                <a:srgbClr val="C00000"/>
              </a:solidFill>
            </a:endParaRPr>
          </a:p>
        </p:txBody>
      </p:sp>
      <p:grpSp>
        <p:nvGrpSpPr>
          <p:cNvPr id="78" name="77 Grupo"/>
          <p:cNvGrpSpPr/>
          <p:nvPr/>
        </p:nvGrpSpPr>
        <p:grpSpPr>
          <a:xfrm>
            <a:off x="1323184" y="4549776"/>
            <a:ext cx="1140617" cy="804069"/>
            <a:chOff x="1851821" y="5324476"/>
            <a:chExt cx="1140617" cy="804069"/>
          </a:xfrm>
        </p:grpSpPr>
        <p:cxnSp>
          <p:nvCxnSpPr>
            <p:cNvPr id="79" name="78 Conector recto"/>
            <p:cNvCxnSpPr/>
            <p:nvPr/>
          </p:nvCxnSpPr>
          <p:spPr>
            <a:xfrm rot="9000000">
              <a:off x="2495552" y="5597527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79 Grupo"/>
            <p:cNvGrpSpPr/>
            <p:nvPr/>
          </p:nvGrpSpPr>
          <p:grpSpPr>
            <a:xfrm>
              <a:off x="1851821" y="5324476"/>
              <a:ext cx="1140617" cy="804069"/>
              <a:chOff x="1839121" y="5260976"/>
              <a:chExt cx="1140617" cy="804069"/>
            </a:xfrm>
          </p:grpSpPr>
          <p:grpSp>
            <p:nvGrpSpPr>
              <p:cNvPr id="85" name="84 Grupo"/>
              <p:cNvGrpSpPr/>
              <p:nvPr/>
            </p:nvGrpSpPr>
            <p:grpSpPr>
              <a:xfrm>
                <a:off x="1839121" y="5448301"/>
                <a:ext cx="704849" cy="616744"/>
                <a:chOff x="7477921" y="5168901"/>
                <a:chExt cx="704849" cy="616744"/>
              </a:xfrm>
            </p:grpSpPr>
            <p:sp>
              <p:nvSpPr>
                <p:cNvPr id="88" name="87 Elipse"/>
                <p:cNvSpPr/>
                <p:nvPr/>
              </p:nvSpPr>
              <p:spPr>
                <a:xfrm>
                  <a:off x="7594600" y="5233988"/>
                  <a:ext cx="441325" cy="46355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89" name="88 Hexágono"/>
                <p:cNvSpPr/>
                <p:nvPr/>
              </p:nvSpPr>
              <p:spPr>
                <a:xfrm rot="1800000">
                  <a:off x="7477921" y="5168901"/>
                  <a:ext cx="704849" cy="616744"/>
                </a:xfrm>
                <a:prstGeom prst="hexagon">
                  <a:avLst>
                    <a:gd name="adj" fmla="val 28475"/>
                    <a:gd name="vf" fmla="val 115470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81 CuadroTexto"/>
                  <p:cNvSpPr txBox="1"/>
                  <p:nvPr/>
                </p:nvSpPr>
                <p:spPr>
                  <a:xfrm>
                    <a:off x="2574926" y="5260976"/>
                    <a:ext cx="40481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𝐶𝑙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82" name="81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74926" y="5260976"/>
                    <a:ext cx="404812" cy="369332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14 CuadroTexto"/>
              <p:cNvSpPr txBox="1"/>
              <p:nvPr/>
            </p:nvSpPr>
            <p:spPr>
              <a:xfrm>
                <a:off x="3517900" y="4508500"/>
                <a:ext cx="17907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𝐶𝑙𝐶𝐻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𝐶𝐻𝐶𝑙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5" name="1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900" y="4508500"/>
                <a:ext cx="179070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23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Halogenuros de alquilo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5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4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CuadroTexto"/>
          <p:cNvSpPr txBox="1"/>
          <p:nvPr/>
        </p:nvSpPr>
        <p:spPr>
          <a:xfrm>
            <a:off x="406400" y="8128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Propiedades </a:t>
            </a:r>
            <a:r>
              <a:rPr lang="es-ES" b="1" dirty="0" smtClean="0">
                <a:solidFill>
                  <a:srgbClr val="C00000"/>
                </a:solidFill>
              </a:rPr>
              <a:t>y obtención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81000" y="1206500"/>
            <a:ext cx="8305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Tienen un punto de ebullición considerablemente más alto que los alcanos de igual número de átomos de carbono. Dentro de una serie aumenta con la masa atómica del halógeno.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Son insolubles en agua y solubles en benceno, éter, cloroformo, CCl</a:t>
            </a:r>
            <a:r>
              <a:rPr lang="es-ES" baseline="-25000" dirty="0" smtClean="0">
                <a:sym typeface="Wingdings"/>
              </a:rPr>
              <a:t>4</a:t>
            </a:r>
            <a:r>
              <a:rPr lang="es-ES" dirty="0" smtClean="0">
                <a:sym typeface="Wingdings"/>
              </a:rPr>
              <a:t>,…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triclorometano, o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cloroformo CHCl</a:t>
            </a:r>
            <a:r>
              <a:rPr lang="es-ES" b="1" baseline="-25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3</a:t>
            </a:r>
            <a:r>
              <a:rPr lang="es-ES" dirty="0" smtClean="0">
                <a:sym typeface="Wingdings"/>
              </a:rPr>
              <a:t>, se utilizó como anestésico (en desuso por causar problemas al organismo)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clorofluorcarbonos fueron empleados como refrigerantes </a:t>
            </a:r>
            <a:r>
              <a:rPr lang="es-ES" dirty="0">
                <a:sym typeface="Wingdings"/>
              </a:rPr>
              <a:t>(</a:t>
            </a:r>
            <a:r>
              <a:rPr lang="es-ES" dirty="0" smtClean="0">
                <a:sym typeface="Wingdings"/>
              </a:rPr>
              <a:t>en desuso).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DDT</a:t>
            </a:r>
            <a:r>
              <a:rPr lang="es-ES" dirty="0" smtClean="0">
                <a:sym typeface="Wingdings"/>
              </a:rPr>
              <a:t> [1,1,1-tricloro-2,2-di(p-clorofenil)etano] fue muy utilizado como insecticida (en desuso por toxicidad)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obtienen por 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sustitución</a:t>
            </a:r>
            <a:r>
              <a:rPr lang="es-ES" dirty="0" smtClean="0">
                <a:sym typeface="Wingdings"/>
              </a:rPr>
              <a:t> de grupos –OH de alcoholes o de –H de hidrocarburos por halógenos o por 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adición</a:t>
            </a:r>
            <a:r>
              <a:rPr lang="es-ES" dirty="0" smtClean="0">
                <a:sym typeface="Wingdings"/>
              </a:rPr>
              <a:t> de halogenuros de hidrógeno o halógenos a alquenos y alquinos: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26 CuadroTexto"/>
              <p:cNvSpPr txBox="1"/>
              <p:nvPr/>
            </p:nvSpPr>
            <p:spPr>
              <a:xfrm>
                <a:off x="1181100" y="5359400"/>
                <a:ext cx="2235200" cy="464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𝑂𝐻</m:t>
                      </m:r>
                      <m:r>
                        <a:rPr lang="es-ES" b="0" i="1" smtClean="0">
                          <a:latin typeface="Cambria Math"/>
                        </a:rPr>
                        <m:t> 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groupCh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𝑋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7" name="2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100" y="5359400"/>
                <a:ext cx="2235200" cy="46448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28 CuadroTexto"/>
              <p:cNvSpPr txBox="1"/>
              <p:nvPr/>
            </p:nvSpPr>
            <p:spPr>
              <a:xfrm>
                <a:off x="1117600" y="5842000"/>
                <a:ext cx="2489200" cy="464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𝐻</m:t>
                      </m:r>
                      <m:r>
                        <a:rPr lang="es-ES" b="0" i="1" smtClean="0">
                          <a:latin typeface="Cambria Math"/>
                        </a:rPr>
                        <m:t> 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groupCh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𝑋</m:t>
                      </m:r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</a:rPr>
                        <m:t>𝐻𝑋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9" name="2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600" y="5842000"/>
                <a:ext cx="2489200" cy="46448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8 Grupo"/>
          <p:cNvGrpSpPr/>
          <p:nvPr/>
        </p:nvGrpSpPr>
        <p:grpSpPr>
          <a:xfrm>
            <a:off x="5930900" y="4737100"/>
            <a:ext cx="2743200" cy="839232"/>
            <a:chOff x="5041900" y="4724400"/>
            <a:chExt cx="2743200" cy="8392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29 CuadroTexto"/>
                <p:cNvSpPr txBox="1"/>
                <p:nvPr/>
              </p:nvSpPr>
              <p:spPr>
                <a:xfrm>
                  <a:off x="5041900" y="4724400"/>
                  <a:ext cx="2743200" cy="4644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=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  </m:t>
                        </m:r>
                        <m:groupChr>
                          <m:groupChrPr>
                            <m:chr m:val="→"/>
                            <m:vertJc m:val="bot"/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𝐻𝑋</m:t>
                            </m:r>
                          </m:e>
                        </m:groupChr>
                        <m:r>
                          <a:rPr lang="es-ES" b="0" i="1" smtClean="0">
                            <a:latin typeface="Cambria Math"/>
                          </a:rPr>
                          <m:t> 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0" name="29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1900" y="4724400"/>
                  <a:ext cx="2743200" cy="464486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33 Conector recto"/>
            <p:cNvCxnSpPr/>
            <p:nvPr/>
          </p:nvCxnSpPr>
          <p:spPr>
            <a:xfrm rot="5400000">
              <a:off x="5331850" y="4815450"/>
              <a:ext cx="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34 Conector recto"/>
            <p:cNvCxnSpPr/>
            <p:nvPr/>
          </p:nvCxnSpPr>
          <p:spPr>
            <a:xfrm rot="5400000">
              <a:off x="5789050" y="4815450"/>
              <a:ext cx="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35 Conector recto"/>
            <p:cNvCxnSpPr/>
            <p:nvPr/>
          </p:nvCxnSpPr>
          <p:spPr>
            <a:xfrm rot="5400000">
              <a:off x="6868550" y="4828150"/>
              <a:ext cx="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36 Conector recto"/>
            <p:cNvCxnSpPr/>
            <p:nvPr/>
          </p:nvCxnSpPr>
          <p:spPr>
            <a:xfrm rot="5400000">
              <a:off x="7287650" y="4828150"/>
              <a:ext cx="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37 Conector recto"/>
            <p:cNvCxnSpPr/>
            <p:nvPr/>
          </p:nvCxnSpPr>
          <p:spPr>
            <a:xfrm rot="5400000">
              <a:off x="6868550" y="5196450"/>
              <a:ext cx="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38 Conector recto"/>
            <p:cNvCxnSpPr/>
            <p:nvPr/>
          </p:nvCxnSpPr>
          <p:spPr>
            <a:xfrm rot="5400000">
              <a:off x="7274950" y="5209150"/>
              <a:ext cx="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39 CuadroTexto"/>
                <p:cNvSpPr txBox="1"/>
                <p:nvPr/>
              </p:nvSpPr>
              <p:spPr>
                <a:xfrm>
                  <a:off x="6777039" y="5194300"/>
                  <a:ext cx="2762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0" name="39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7039" y="5194300"/>
                  <a:ext cx="276224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r="-2444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40 CuadroTexto"/>
                <p:cNvSpPr txBox="1"/>
                <p:nvPr/>
              </p:nvSpPr>
              <p:spPr>
                <a:xfrm>
                  <a:off x="7170739" y="5194300"/>
                  <a:ext cx="2762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𝑋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1" name="4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0739" y="5194300"/>
                  <a:ext cx="276224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r="-2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9 Grupo"/>
          <p:cNvGrpSpPr/>
          <p:nvPr/>
        </p:nvGrpSpPr>
        <p:grpSpPr>
          <a:xfrm>
            <a:off x="4038600" y="5270500"/>
            <a:ext cx="2908300" cy="1144032"/>
            <a:chOff x="4965700" y="5359400"/>
            <a:chExt cx="2908300" cy="11440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30 CuadroTexto"/>
                <p:cNvSpPr txBox="1"/>
                <p:nvPr/>
              </p:nvSpPr>
              <p:spPr>
                <a:xfrm>
                  <a:off x="4965700" y="5638800"/>
                  <a:ext cx="2908300" cy="4644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  <a:ea typeface="Cambria Math"/>
                          </a:rPr>
                          <m:t>≡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  </m:t>
                        </m:r>
                        <m:groupChr>
                          <m:groupChrPr>
                            <m:chr m:val="→"/>
                            <m:vertJc m:val="bot"/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m:rPr>
                                <m:brk m:alnAt="2"/>
                              </m:rP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groupChr>
                        <m:r>
                          <a:rPr lang="es-ES" b="0" i="1" smtClean="0">
                            <a:latin typeface="Cambria Math"/>
                          </a:rPr>
                          <m:t> 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1" name="3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5700" y="5638800"/>
                  <a:ext cx="2908300" cy="464486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42 Conector recto"/>
            <p:cNvCxnSpPr/>
            <p:nvPr/>
          </p:nvCxnSpPr>
          <p:spPr>
            <a:xfrm rot="5400000">
              <a:off x="6919350" y="6110850"/>
              <a:ext cx="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43 Conector recto"/>
            <p:cNvCxnSpPr/>
            <p:nvPr/>
          </p:nvCxnSpPr>
          <p:spPr>
            <a:xfrm rot="5400000">
              <a:off x="7325750" y="6110850"/>
              <a:ext cx="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44 Conector recto"/>
            <p:cNvCxnSpPr/>
            <p:nvPr/>
          </p:nvCxnSpPr>
          <p:spPr>
            <a:xfrm rot="5400000">
              <a:off x="6919350" y="5729850"/>
              <a:ext cx="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45 Conector recto"/>
            <p:cNvCxnSpPr/>
            <p:nvPr/>
          </p:nvCxnSpPr>
          <p:spPr>
            <a:xfrm rot="5400000">
              <a:off x="7325750" y="5704450"/>
              <a:ext cx="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46 CuadroTexto"/>
                <p:cNvSpPr txBox="1"/>
                <p:nvPr/>
              </p:nvSpPr>
              <p:spPr>
                <a:xfrm>
                  <a:off x="6840539" y="5372100"/>
                  <a:ext cx="2762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𝑋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7" name="4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0539" y="5372100"/>
                  <a:ext cx="276224" cy="36933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r="-2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47 CuadroTexto"/>
                <p:cNvSpPr txBox="1"/>
                <p:nvPr/>
              </p:nvSpPr>
              <p:spPr>
                <a:xfrm>
                  <a:off x="7234239" y="5359400"/>
                  <a:ext cx="2762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𝑋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8" name="47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4239" y="5359400"/>
                  <a:ext cx="276224" cy="369332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r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48 CuadroTexto"/>
                <p:cNvSpPr txBox="1"/>
                <p:nvPr/>
              </p:nvSpPr>
              <p:spPr>
                <a:xfrm>
                  <a:off x="6840539" y="6121400"/>
                  <a:ext cx="2762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𝑋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9" name="4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0539" y="6121400"/>
                  <a:ext cx="276224" cy="369332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 r="-200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49 CuadroTexto"/>
                <p:cNvSpPr txBox="1"/>
                <p:nvPr/>
              </p:nvSpPr>
              <p:spPr>
                <a:xfrm>
                  <a:off x="7234239" y="6134100"/>
                  <a:ext cx="2762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𝑋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0" name="49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4239" y="6134100"/>
                  <a:ext cx="276224" cy="369332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 r="-1777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10 CuadroTexto"/>
          <p:cNvSpPr txBox="1"/>
          <p:nvPr/>
        </p:nvSpPr>
        <p:spPr>
          <a:xfrm>
            <a:off x="1714500" y="5016500"/>
            <a:ext cx="1168400" cy="33855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i="1" dirty="0" smtClean="0">
                <a:solidFill>
                  <a:schemeClr val="bg1"/>
                </a:solidFill>
              </a:rPr>
              <a:t>sustitución</a:t>
            </a:r>
            <a:endParaRPr lang="es-ES" sz="1600" i="1" dirty="0">
              <a:solidFill>
                <a:schemeClr val="bg1"/>
              </a:solidFill>
            </a:endParaRPr>
          </a:p>
        </p:txBody>
      </p:sp>
      <p:sp>
        <p:nvSpPr>
          <p:cNvPr id="53" name="52 CuadroTexto"/>
          <p:cNvSpPr txBox="1"/>
          <p:nvPr/>
        </p:nvSpPr>
        <p:spPr>
          <a:xfrm>
            <a:off x="4749800" y="4978400"/>
            <a:ext cx="1066800" cy="33855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i="1" dirty="0" smtClean="0">
                <a:solidFill>
                  <a:schemeClr val="bg1"/>
                </a:solidFill>
              </a:rPr>
              <a:t>adición</a:t>
            </a:r>
            <a:endParaRPr lang="es-ES" sz="1600" i="1" dirty="0">
              <a:solidFill>
                <a:schemeClr val="bg1"/>
              </a:solidFill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Halogenuros de alquilo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30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CuadroTexto"/>
          <p:cNvSpPr txBox="1"/>
          <p:nvPr/>
        </p:nvSpPr>
        <p:spPr>
          <a:xfrm>
            <a:off x="406400" y="8636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Propiedades </a:t>
            </a:r>
            <a:r>
              <a:rPr lang="es-ES" b="1" dirty="0" smtClean="0">
                <a:solidFill>
                  <a:srgbClr val="C00000"/>
                </a:solidFill>
              </a:rPr>
              <a:t>y obtención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06400" y="1308100"/>
            <a:ext cx="83693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Dan, principalmente, dos tipos de reacciones:</a:t>
            </a:r>
          </a:p>
          <a:p>
            <a:pPr marL="622300" indent="-622300" algn="just">
              <a:tabLst>
                <a:tab pos="3556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"/>
              </a:rPr>
              <a:t>	De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sustitución</a:t>
            </a:r>
            <a:r>
              <a:rPr lang="es-ES" dirty="0" smtClean="0">
                <a:sym typeface="Wingdings"/>
              </a:rPr>
              <a:t>:</a:t>
            </a:r>
          </a:p>
          <a:p>
            <a:pPr marL="622300" indent="-622300" algn="just">
              <a:tabLst>
                <a:tab pos="355600" algn="l"/>
              </a:tabLst>
            </a:pPr>
            <a:endParaRPr lang="es-ES" dirty="0">
              <a:sym typeface="Wingdings"/>
            </a:endParaRPr>
          </a:p>
          <a:p>
            <a:pPr marL="622300" indent="-622300" algn="just">
              <a:tabLst>
                <a:tab pos="355600" algn="l"/>
              </a:tabLst>
            </a:pPr>
            <a:endParaRPr lang="es-ES" dirty="0" smtClean="0">
              <a:sym typeface="Wingdings"/>
            </a:endParaRPr>
          </a:p>
          <a:p>
            <a:pPr marL="622300" indent="-622300" algn="just">
              <a:tabLst>
                <a:tab pos="355600" algn="l"/>
              </a:tabLst>
            </a:pPr>
            <a:r>
              <a:rPr lang="es-ES" dirty="0" smtClean="0">
                <a:sym typeface="Wingdings"/>
              </a:rPr>
              <a:t>		donde </a:t>
            </a:r>
            <a:r>
              <a:rPr lang="es-E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Z</a:t>
            </a:r>
            <a:r>
              <a:rPr lang="es-ES" dirty="0" smtClean="0">
                <a:sym typeface="Wingdings"/>
              </a:rPr>
              <a:t> puede ser </a:t>
            </a:r>
            <a:r>
              <a:rPr lang="es-E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H</a:t>
            </a:r>
            <a:r>
              <a:rPr lang="es-ES" b="1" i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2</a:t>
            </a:r>
            <a:r>
              <a:rPr lang="es-E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O</a:t>
            </a:r>
            <a:r>
              <a:rPr lang="es-ES" dirty="0" smtClean="0">
                <a:sym typeface="Wingdings"/>
              </a:rPr>
              <a:t>, </a:t>
            </a:r>
            <a:r>
              <a:rPr lang="es-E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NH</a:t>
            </a:r>
            <a:r>
              <a:rPr lang="es-ES" b="1" i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3</a:t>
            </a:r>
            <a:r>
              <a:rPr lang="es-ES" dirty="0" smtClean="0">
                <a:sym typeface="Wingdings"/>
              </a:rPr>
              <a:t> o un </a:t>
            </a:r>
            <a:r>
              <a:rPr lang="es-E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ácido orgánico</a:t>
            </a:r>
            <a:r>
              <a:rPr lang="es-ES" dirty="0" smtClean="0">
                <a:sym typeface="Wingdings"/>
              </a:rPr>
              <a:t>.</a:t>
            </a:r>
          </a:p>
          <a:p>
            <a:pPr marL="622300" indent="-622300" algn="just">
              <a:tabLst>
                <a:tab pos="3556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"/>
              </a:rPr>
              <a:t>	De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eliminación</a:t>
            </a:r>
            <a:r>
              <a:rPr lang="es-ES" dirty="0" smtClean="0">
                <a:sym typeface="Wingdings"/>
              </a:rPr>
              <a:t>:</a:t>
            </a:r>
          </a:p>
          <a:p>
            <a:pPr marL="622300" indent="-622300" algn="just">
              <a:tabLst>
                <a:tab pos="355600" algn="l"/>
              </a:tabLst>
            </a:pPr>
            <a:endParaRPr lang="es-ES" dirty="0">
              <a:sym typeface="Wingdings"/>
            </a:endParaRPr>
          </a:p>
          <a:p>
            <a:pPr marL="622300" indent="-622300" algn="just">
              <a:tabLst>
                <a:tab pos="355600" algn="l"/>
              </a:tabLst>
            </a:pPr>
            <a:endParaRPr lang="es-ES" dirty="0" smtClean="0">
              <a:sym typeface="Wingdings"/>
            </a:endParaRPr>
          </a:p>
          <a:p>
            <a:pPr marL="622300" indent="-622300" algn="just">
              <a:tabLst>
                <a:tab pos="355600" algn="l"/>
              </a:tabLst>
            </a:pPr>
            <a:endParaRPr lang="es-ES" dirty="0" smtClean="0">
              <a:sym typeface="Wingdings"/>
            </a:endParaRPr>
          </a:p>
          <a:p>
            <a:pPr marL="622300" indent="-622300" algn="just">
              <a:tabLst>
                <a:tab pos="355600" algn="l"/>
              </a:tabLst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Algunos halogenuros de alquilo dan reacciones de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polimerización</a:t>
            </a:r>
            <a:r>
              <a:rPr lang="es-ES" dirty="0" smtClean="0">
                <a:sym typeface="Wingdings"/>
              </a:rPr>
              <a:t> (combinación de muchas moléculas pequeñas,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monómeros</a:t>
            </a:r>
            <a:r>
              <a:rPr lang="es-ES" dirty="0" smtClean="0">
                <a:sym typeface="Wingdings"/>
              </a:rPr>
              <a:t>, para formar otras más grandes):</a:t>
            </a:r>
          </a:p>
          <a:p>
            <a:pPr marL="622300" indent="-622300" algn="just">
              <a:tabLst>
                <a:tab pos="3556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"/>
              </a:rPr>
              <a:t>	El </a:t>
            </a:r>
            <a:r>
              <a:rPr lang="es-ES" b="1" dirty="0" smtClean="0">
                <a:solidFill>
                  <a:srgbClr val="00B050"/>
                </a:solidFill>
                <a:sym typeface="Wingdings"/>
              </a:rPr>
              <a:t>teflón</a:t>
            </a:r>
            <a:r>
              <a:rPr lang="es-ES" dirty="0" smtClean="0">
                <a:sym typeface="Wingdings"/>
              </a:rPr>
              <a:t>, </a:t>
            </a:r>
            <a:r>
              <a:rPr lang="es-ES" i="1" dirty="0" smtClean="0">
                <a:sym typeface="Wingdings"/>
              </a:rPr>
              <a:t>(-CF</a:t>
            </a:r>
            <a:r>
              <a:rPr lang="es-ES" i="1" baseline="-25000" dirty="0" smtClean="0">
                <a:sym typeface="Wingdings"/>
              </a:rPr>
              <a:t>2</a:t>
            </a:r>
            <a:r>
              <a:rPr lang="es-ES" i="1" dirty="0" smtClean="0">
                <a:sym typeface="Wingdings"/>
              </a:rPr>
              <a:t>-CF</a:t>
            </a:r>
            <a:r>
              <a:rPr lang="es-ES" i="1" baseline="-25000" dirty="0" smtClean="0">
                <a:sym typeface="Wingdings"/>
              </a:rPr>
              <a:t>2</a:t>
            </a:r>
            <a:r>
              <a:rPr lang="es-ES" i="1" dirty="0" smtClean="0">
                <a:sym typeface="Wingdings"/>
              </a:rPr>
              <a:t>)</a:t>
            </a:r>
            <a:r>
              <a:rPr lang="es-ES" i="1" baseline="-25000" dirty="0" smtClean="0">
                <a:sym typeface="Wingdings"/>
              </a:rPr>
              <a:t>n</a:t>
            </a:r>
            <a:r>
              <a:rPr lang="es-ES" dirty="0" smtClean="0">
                <a:sym typeface="Wingdings"/>
              </a:rPr>
              <a:t>, se utiliza como revestimiento antiadherente.</a:t>
            </a:r>
          </a:p>
          <a:p>
            <a:pPr marL="622300" indent="-622300" algn="just">
              <a:tabLst>
                <a:tab pos="3556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"/>
              </a:rPr>
              <a:t>	El </a:t>
            </a:r>
            <a:r>
              <a:rPr lang="es-ES" b="1" dirty="0" smtClean="0">
                <a:solidFill>
                  <a:srgbClr val="00B050"/>
                </a:solidFill>
                <a:sym typeface="Wingdings"/>
              </a:rPr>
              <a:t>PVC</a:t>
            </a:r>
            <a:r>
              <a:rPr lang="es-ES" dirty="0" smtClean="0">
                <a:sym typeface="Wingdings"/>
              </a:rPr>
              <a:t>, </a:t>
            </a:r>
            <a:r>
              <a:rPr lang="es-ES" i="1" dirty="0" smtClean="0">
                <a:sym typeface="Wingdings"/>
              </a:rPr>
              <a:t>(-CH</a:t>
            </a:r>
            <a:r>
              <a:rPr lang="es-ES" i="1" baseline="-25000" dirty="0" smtClean="0">
                <a:sym typeface="Wingdings"/>
              </a:rPr>
              <a:t>2</a:t>
            </a:r>
            <a:r>
              <a:rPr lang="es-ES" i="1" dirty="0" smtClean="0">
                <a:sym typeface="Wingdings"/>
              </a:rPr>
              <a:t>-CHCl-)</a:t>
            </a:r>
            <a:r>
              <a:rPr lang="es-ES" i="1" baseline="-25000" dirty="0" smtClean="0">
                <a:sym typeface="Wingdings"/>
              </a:rPr>
              <a:t>n</a:t>
            </a:r>
            <a:r>
              <a:rPr lang="es-ES" dirty="0" smtClean="0">
                <a:sym typeface="Wingdings"/>
              </a:rPr>
              <a:t>, que al solidificarse, se forma un producto muy duro.</a:t>
            </a:r>
          </a:p>
          <a:p>
            <a:pPr marL="622300" indent="-622300" algn="just">
              <a:tabLst>
                <a:tab pos="3556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"/>
              </a:rPr>
              <a:t>	El </a:t>
            </a:r>
            <a:r>
              <a:rPr lang="es-ES" b="1" dirty="0" smtClean="0">
                <a:solidFill>
                  <a:srgbClr val="00B050"/>
                </a:solidFill>
                <a:sym typeface="Wingdings"/>
              </a:rPr>
              <a:t>neopreno</a:t>
            </a:r>
            <a:r>
              <a:rPr lang="es-ES" dirty="0" smtClean="0">
                <a:sym typeface="Wingdings"/>
              </a:rPr>
              <a:t>, </a:t>
            </a:r>
            <a:r>
              <a:rPr lang="es-ES" i="1" dirty="0" smtClean="0">
                <a:sym typeface="Wingdings"/>
              </a:rPr>
              <a:t>(-CH</a:t>
            </a:r>
            <a:r>
              <a:rPr lang="es-ES" i="1" baseline="-25000" dirty="0" smtClean="0">
                <a:sym typeface="Wingdings"/>
              </a:rPr>
              <a:t>2</a:t>
            </a:r>
            <a:r>
              <a:rPr lang="es-ES" i="1" dirty="0" smtClean="0">
                <a:sym typeface="Wingdings"/>
              </a:rPr>
              <a:t>-CCl=CH-CH</a:t>
            </a:r>
            <a:r>
              <a:rPr lang="es-ES" i="1" baseline="-25000" dirty="0" smtClean="0">
                <a:sym typeface="Wingdings"/>
              </a:rPr>
              <a:t>2</a:t>
            </a:r>
            <a:r>
              <a:rPr lang="es-ES" i="1" dirty="0" smtClean="0">
                <a:sym typeface="Wingdings"/>
              </a:rPr>
              <a:t>-)</a:t>
            </a:r>
            <a:r>
              <a:rPr lang="es-ES" i="1" baseline="-25000" dirty="0" smtClean="0">
                <a:sym typeface="Wingdings"/>
              </a:rPr>
              <a:t>n</a:t>
            </a:r>
            <a:r>
              <a:rPr lang="es-ES" dirty="0" smtClean="0">
                <a:sym typeface="Wingdings"/>
              </a:rPr>
              <a:t>, tiene propiedades del caucho natural, aunque es más duro y resistente al petróleo, las grasas y el calor.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31 CuadroTexto"/>
              <p:cNvSpPr txBox="1"/>
              <p:nvPr/>
            </p:nvSpPr>
            <p:spPr>
              <a:xfrm>
                <a:off x="2844800" y="1917700"/>
                <a:ext cx="32639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𝑋</m:t>
                      </m:r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</a:rPr>
                        <m:t>𝑍</m:t>
                      </m:r>
                      <m:r>
                        <a:rPr lang="es-ES" b="0" i="1" smtClean="0">
                          <a:latin typeface="Cambria Math"/>
                        </a:rPr>
                        <m:t> →</m:t>
                      </m:r>
                      <m:r>
                        <a:rPr lang="es-ES" b="0" i="1" smtClean="0">
                          <a:latin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𝑍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</a:rPr>
                        <m:t>𝐻𝑋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2" name="3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800" y="1917700"/>
                <a:ext cx="32639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1 Grupo"/>
          <p:cNvGrpSpPr/>
          <p:nvPr/>
        </p:nvGrpSpPr>
        <p:grpSpPr>
          <a:xfrm>
            <a:off x="2959100" y="3105150"/>
            <a:ext cx="3429000" cy="807482"/>
            <a:chOff x="3352800" y="3460750"/>
            <a:chExt cx="3429000" cy="807482"/>
          </a:xfrm>
        </p:grpSpPr>
        <p:grpSp>
          <p:nvGrpSpPr>
            <p:cNvPr id="8" name="7 Grupo"/>
            <p:cNvGrpSpPr/>
            <p:nvPr/>
          </p:nvGrpSpPr>
          <p:grpSpPr>
            <a:xfrm>
              <a:off x="3352800" y="3473450"/>
              <a:ext cx="3429000" cy="794782"/>
              <a:chOff x="5638800" y="5581650"/>
              <a:chExt cx="3429000" cy="79478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8 CuadroTexto"/>
                  <p:cNvSpPr txBox="1"/>
                  <p:nvPr/>
                </p:nvSpPr>
                <p:spPr>
                  <a:xfrm>
                    <a:off x="5638800" y="5638800"/>
                    <a:ext cx="34290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 →−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− +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𝐻𝑋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9" name="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38800" y="5638800"/>
                    <a:ext cx="3429000" cy="36933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0" name="9 Conector recto"/>
              <p:cNvCxnSpPr/>
              <p:nvPr/>
            </p:nvCxnSpPr>
            <p:spPr>
              <a:xfrm rot="5400000">
                <a:off x="6106550" y="6009250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10 Conector recto"/>
              <p:cNvCxnSpPr/>
              <p:nvPr/>
            </p:nvCxnSpPr>
            <p:spPr>
              <a:xfrm rot="5400000">
                <a:off x="6512950" y="5983850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11 Conector recto"/>
              <p:cNvCxnSpPr/>
              <p:nvPr/>
            </p:nvCxnSpPr>
            <p:spPr>
              <a:xfrm rot="5400000">
                <a:off x="6106550" y="5653650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12 Conector recto"/>
              <p:cNvCxnSpPr/>
              <p:nvPr/>
            </p:nvCxnSpPr>
            <p:spPr>
              <a:xfrm rot="5400000">
                <a:off x="6525650" y="5653650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16 CuadroTexto"/>
                  <p:cNvSpPr txBox="1"/>
                  <p:nvPr/>
                </p:nvSpPr>
                <p:spPr>
                  <a:xfrm>
                    <a:off x="6015039" y="6007100"/>
                    <a:ext cx="27622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7" name="1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15039" y="6007100"/>
                    <a:ext cx="276224" cy="369332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 r="-24444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18 CuadroTexto"/>
                  <p:cNvSpPr txBox="1"/>
                  <p:nvPr/>
                </p:nvSpPr>
                <p:spPr>
                  <a:xfrm>
                    <a:off x="6396039" y="6007100"/>
                    <a:ext cx="27622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𝑋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9" name="1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96039" y="6007100"/>
                    <a:ext cx="276224" cy="369332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r="-17391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0" name="19 Conector recto"/>
            <p:cNvCxnSpPr/>
            <p:nvPr/>
          </p:nvCxnSpPr>
          <p:spPr>
            <a:xfrm rot="5400000">
              <a:off x="5077850" y="3532750"/>
              <a:ext cx="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 rot="5400000">
              <a:off x="5496950" y="3532750"/>
              <a:ext cx="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21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Halogenuros de alquilo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99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CuadroTexto"/>
          <p:cNvSpPr txBox="1"/>
          <p:nvPr/>
        </p:nvSpPr>
        <p:spPr>
          <a:xfrm>
            <a:off x="342900" y="876300"/>
            <a:ext cx="848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Están formados por aquellas sustancias orgánicas que, además de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carbono</a:t>
            </a:r>
            <a:r>
              <a:rPr lang="es-ES" dirty="0" smtClean="0">
                <a:sym typeface="Wingdings"/>
              </a:rPr>
              <a:t> e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hidrógeno</a:t>
            </a:r>
            <a:r>
              <a:rPr lang="es-ES" dirty="0" smtClean="0">
                <a:sym typeface="Wingdings"/>
              </a:rPr>
              <a:t>, poseen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oxígeno</a:t>
            </a:r>
            <a:r>
              <a:rPr lang="es-ES" dirty="0" smtClean="0">
                <a:sym typeface="Wingdings"/>
              </a:rPr>
              <a:t> en su estructura.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átomo de oxígeno da lugar a diferentes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grupos funcionales</a:t>
            </a:r>
            <a:r>
              <a:rPr lang="es-ES" dirty="0" smtClean="0">
                <a:sym typeface="Wingdings"/>
              </a:rPr>
              <a:t>.</a:t>
            </a:r>
            <a:endParaRPr lang="es-ES" dirty="0"/>
          </a:p>
        </p:txBody>
      </p:sp>
      <p:sp>
        <p:nvSpPr>
          <p:cNvPr id="2" name="1 CuadroTexto"/>
          <p:cNvSpPr txBox="1"/>
          <p:nvPr/>
        </p:nvSpPr>
        <p:spPr>
          <a:xfrm>
            <a:off x="368300" y="1993900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4.1. </a:t>
            </a:r>
            <a:r>
              <a:rPr lang="es-ES" b="1" dirty="0" smtClean="0">
                <a:solidFill>
                  <a:srgbClr val="00B050"/>
                </a:solidFill>
              </a:rPr>
              <a:t>Alcoholes y fenoles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55600" y="2489200"/>
            <a:ext cx="838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grupo funcional </a:t>
            </a:r>
            <a:r>
              <a:rPr lang="es-ES" dirty="0" smtClean="0">
                <a:sym typeface="Wingdings"/>
              </a:rPr>
              <a:t>de alcoholes y fenoles es el </a:t>
            </a: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OH </a:t>
            </a:r>
            <a:r>
              <a:rPr lang="es-ES" dirty="0" smtClean="0">
                <a:sym typeface="Wingdings"/>
              </a:rPr>
              <a:t>(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grupo hidroxilo</a:t>
            </a:r>
            <a:r>
              <a:rPr lang="es-ES" dirty="0" smtClean="0">
                <a:sym typeface="Wingdings"/>
              </a:rPr>
              <a:t>):</a:t>
            </a:r>
          </a:p>
          <a:p>
            <a:pPr marL="622300" indent="-622300" algn="just">
              <a:tabLst>
                <a:tab pos="3556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"/>
              </a:rPr>
              <a:t>	Los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alcoholes</a:t>
            </a:r>
            <a:r>
              <a:rPr lang="es-ES" dirty="0" smtClean="0">
                <a:sym typeface="Wingdings"/>
              </a:rPr>
              <a:t> pueden considerarse derivados de los hidrocarburos saturados al sustituir un hidrógeno por un grupo -OH.</a:t>
            </a:r>
          </a:p>
          <a:p>
            <a:pPr marL="622300" indent="-622300" algn="just">
              <a:tabLst>
                <a:tab pos="3556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"/>
              </a:rPr>
              <a:t>	Los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fenoles</a:t>
            </a:r>
            <a:r>
              <a:rPr lang="es-ES" dirty="0" smtClean="0">
                <a:sym typeface="Wingdings"/>
              </a:rPr>
              <a:t> por su parte, son derivados del benceno que resultan de sustituir uno o más átomos de hidrógeno del benceno por uno o más grupos -OH.</a:t>
            </a:r>
            <a:endParaRPr lang="es-ES" dirty="0"/>
          </a:p>
        </p:txBody>
      </p:sp>
      <p:grpSp>
        <p:nvGrpSpPr>
          <p:cNvPr id="3" name="2 Grupo"/>
          <p:cNvGrpSpPr/>
          <p:nvPr/>
        </p:nvGrpSpPr>
        <p:grpSpPr>
          <a:xfrm>
            <a:off x="2036763" y="4519137"/>
            <a:ext cx="2255837" cy="1838622"/>
            <a:chOff x="2011363" y="4341337"/>
            <a:chExt cx="2255837" cy="183862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363" y="4341337"/>
              <a:ext cx="2255837" cy="1548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9 CuadroTexto"/>
            <p:cNvSpPr txBox="1"/>
            <p:nvPr/>
          </p:nvSpPr>
          <p:spPr>
            <a:xfrm>
              <a:off x="2404654" y="59029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etanol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5454650" y="4318000"/>
            <a:ext cx="1682196" cy="2090559"/>
            <a:chOff x="5429250" y="4140200"/>
            <a:chExt cx="1682196" cy="2090559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9250" y="4140200"/>
              <a:ext cx="1682196" cy="17510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10 CuadroTexto"/>
            <p:cNvSpPr txBox="1"/>
            <p:nvPr/>
          </p:nvSpPr>
          <p:spPr>
            <a:xfrm>
              <a:off x="5655854" y="59537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fenol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5" name="14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oxigenados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6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40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54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5600" y="838200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4.1. </a:t>
            </a:r>
            <a:r>
              <a:rPr lang="es-ES" b="1" dirty="0" smtClean="0">
                <a:solidFill>
                  <a:srgbClr val="00B050"/>
                </a:solidFill>
              </a:rPr>
              <a:t>Alcoholes y fenoles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30200" y="1765300"/>
            <a:ext cx="8432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alcoholes</a:t>
            </a:r>
            <a:r>
              <a:rPr lang="es-ES" dirty="0" smtClean="0">
                <a:sym typeface="Wingdings"/>
              </a:rPr>
              <a:t> se nombran añadiendo la terminación </a:t>
            </a: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ol </a:t>
            </a:r>
            <a:r>
              <a:rPr lang="es-ES" dirty="0" smtClean="0">
                <a:sym typeface="Wingdings"/>
              </a:rPr>
              <a:t>al nombre del hidrocarburo y determinando numéricamente la posición que ocupa.</a:t>
            </a: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533400" indent="-533400" algn="just">
              <a:tabLst>
                <a:tab pos="3556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Alcoholes primarios</a:t>
            </a:r>
            <a:r>
              <a:rPr lang="es-ES" dirty="0" smtClean="0">
                <a:sym typeface="Wingdings"/>
              </a:rPr>
              <a:t>. </a:t>
            </a:r>
            <a:r>
              <a:rPr lang="es-ES" dirty="0">
                <a:sym typeface="Wingdings"/>
              </a:rPr>
              <a:t>E</a:t>
            </a:r>
            <a:r>
              <a:rPr lang="es-ES" dirty="0" smtClean="0">
                <a:sym typeface="Wingdings"/>
              </a:rPr>
              <a:t>stán unidos a un radical, R-CH</a:t>
            </a:r>
            <a:r>
              <a:rPr lang="es-ES" baseline="-25000" dirty="0" smtClean="0">
                <a:sym typeface="Wingdings"/>
              </a:rPr>
              <a:t>2</a:t>
            </a:r>
            <a:r>
              <a:rPr lang="es-ES" dirty="0" smtClean="0">
                <a:sym typeface="Wingdings"/>
              </a:rPr>
              <a:t>-OH:</a:t>
            </a:r>
          </a:p>
          <a:p>
            <a:pPr marL="622300" indent="-622300" algn="just">
              <a:tabLst>
                <a:tab pos="355600" algn="l"/>
              </a:tabLst>
            </a:pPr>
            <a:endParaRPr lang="es-ES" dirty="0">
              <a:sym typeface="Wingdings"/>
            </a:endParaRPr>
          </a:p>
          <a:p>
            <a:pPr marL="622300" indent="-622300" algn="just">
              <a:tabLst>
                <a:tab pos="355600" algn="l"/>
              </a:tabLst>
            </a:pPr>
            <a:endParaRPr lang="es-ES" dirty="0" smtClean="0">
              <a:sym typeface="Wingdings"/>
            </a:endParaRPr>
          </a:p>
          <a:p>
            <a:pPr marL="622300" indent="-622300" algn="just">
              <a:tabLst>
                <a:tab pos="355600" algn="l"/>
              </a:tabLst>
            </a:pPr>
            <a:endParaRPr lang="es-ES" dirty="0">
              <a:sym typeface="Wingdings"/>
            </a:endParaRPr>
          </a:p>
          <a:p>
            <a:pPr marL="533400" indent="-533400" algn="just">
              <a:tabLst>
                <a:tab pos="355600" algn="l"/>
              </a:tabLst>
            </a:pPr>
            <a:r>
              <a:rPr lang="es-ES" dirty="0" smtClean="0">
                <a:sym typeface="Wingdings"/>
              </a:rPr>
              <a:t>	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Alcoholes secundarios</a:t>
            </a:r>
            <a:r>
              <a:rPr lang="es-ES" dirty="0" smtClean="0">
                <a:sym typeface="Wingdings"/>
              </a:rPr>
              <a:t>. </a:t>
            </a:r>
            <a:r>
              <a:rPr lang="es-ES" dirty="0">
                <a:sym typeface="Wingdings"/>
              </a:rPr>
              <a:t>S</a:t>
            </a:r>
            <a:r>
              <a:rPr lang="es-ES" dirty="0" smtClean="0">
                <a:sym typeface="Wingdings"/>
              </a:rPr>
              <a:t>e encuentran unidos a dos radicales, R-CHOH-R’:</a:t>
            </a:r>
          </a:p>
          <a:p>
            <a:pPr marL="622300" indent="-622300" algn="just">
              <a:tabLst>
                <a:tab pos="355600" algn="l"/>
              </a:tabLst>
            </a:pPr>
            <a:endParaRPr lang="es-ES" dirty="0" smtClean="0"/>
          </a:p>
          <a:p>
            <a:pPr marL="622300" indent="-622300" algn="just">
              <a:tabLst>
                <a:tab pos="355600" algn="l"/>
              </a:tabLst>
            </a:pPr>
            <a:endParaRPr lang="es-ES" dirty="0"/>
          </a:p>
          <a:p>
            <a:pPr marL="622300" indent="-622300" algn="just">
              <a:tabLst>
                <a:tab pos="355600" algn="l"/>
              </a:tabLst>
            </a:pPr>
            <a:endParaRPr lang="es-ES" dirty="0" smtClean="0"/>
          </a:p>
          <a:p>
            <a:pPr marL="533400" indent="-533400" algn="just">
              <a:tabLst>
                <a:tab pos="355600" algn="l"/>
              </a:tabLst>
            </a:pPr>
            <a:r>
              <a:rPr lang="es-ES" dirty="0"/>
              <a:t>	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Alcoholes terciarios</a:t>
            </a:r>
            <a:r>
              <a:rPr lang="es-ES" dirty="0" smtClean="0">
                <a:sym typeface="Wingdings"/>
              </a:rPr>
              <a:t>. Están unidos a tres radicales: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368300" y="1295400"/>
            <a:ext cx="172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Nomenclatura</a:t>
            </a:r>
            <a:endParaRPr lang="es-ES" b="1" dirty="0">
              <a:solidFill>
                <a:srgbClr val="C00000"/>
              </a:solidFill>
            </a:endParaRPr>
          </a:p>
        </p:txBody>
      </p:sp>
      <p:grpSp>
        <p:nvGrpSpPr>
          <p:cNvPr id="9" name="8 Grupo"/>
          <p:cNvGrpSpPr/>
          <p:nvPr/>
        </p:nvGrpSpPr>
        <p:grpSpPr>
          <a:xfrm>
            <a:off x="2362200" y="2997200"/>
            <a:ext cx="1993900" cy="617359"/>
            <a:chOff x="2374900" y="3060700"/>
            <a:chExt cx="1993900" cy="6173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7 CuadroTexto"/>
                <p:cNvSpPr txBox="1"/>
                <p:nvPr/>
              </p:nvSpPr>
              <p:spPr>
                <a:xfrm>
                  <a:off x="2374900" y="3060700"/>
                  <a:ext cx="1993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𝑂𝐻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" name="7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4900" y="3060700"/>
                  <a:ext cx="1993900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16 CuadroTexto"/>
            <p:cNvSpPr txBox="1"/>
            <p:nvPr/>
          </p:nvSpPr>
          <p:spPr>
            <a:xfrm>
              <a:off x="2709454" y="34010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etanol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4572000" y="2997200"/>
            <a:ext cx="2286000" cy="604659"/>
            <a:chOff x="4584700" y="3060700"/>
            <a:chExt cx="2286000" cy="6046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15 CuadroTexto"/>
                <p:cNvSpPr txBox="1"/>
                <p:nvPr/>
              </p:nvSpPr>
              <p:spPr>
                <a:xfrm>
                  <a:off x="4584700" y="3060700"/>
                  <a:ext cx="2286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𝑂𝐻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6" name="15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4700" y="3060700"/>
                  <a:ext cx="2286000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18 CuadroTexto"/>
            <p:cNvSpPr txBox="1"/>
            <p:nvPr/>
          </p:nvSpPr>
          <p:spPr>
            <a:xfrm>
              <a:off x="5008154" y="33883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1-propanol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1" name="20 Grupo"/>
          <p:cNvGrpSpPr/>
          <p:nvPr/>
        </p:nvGrpSpPr>
        <p:grpSpPr>
          <a:xfrm>
            <a:off x="2120900" y="4076700"/>
            <a:ext cx="2336800" cy="604659"/>
            <a:chOff x="2374900" y="3060700"/>
            <a:chExt cx="2336800" cy="6046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22 CuadroTexto"/>
                <p:cNvSpPr txBox="1"/>
                <p:nvPr/>
              </p:nvSpPr>
              <p:spPr>
                <a:xfrm>
                  <a:off x="2374900" y="3060700"/>
                  <a:ext cx="23368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𝐶𝐻𝑂𝐻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3" name="2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4900" y="3060700"/>
                  <a:ext cx="2336800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23 CuadroTexto"/>
            <p:cNvSpPr txBox="1"/>
            <p:nvPr/>
          </p:nvSpPr>
          <p:spPr>
            <a:xfrm>
              <a:off x="2849154" y="33883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p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ropan-2-ol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5" name="24 Grupo"/>
          <p:cNvGrpSpPr/>
          <p:nvPr/>
        </p:nvGrpSpPr>
        <p:grpSpPr>
          <a:xfrm>
            <a:off x="4597400" y="4064000"/>
            <a:ext cx="3276600" cy="604659"/>
            <a:chOff x="2374900" y="3060700"/>
            <a:chExt cx="2336800" cy="6046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25 CuadroTexto"/>
                <p:cNvSpPr txBox="1"/>
                <p:nvPr/>
              </p:nvSpPr>
              <p:spPr>
                <a:xfrm>
                  <a:off x="2374900" y="3060700"/>
                  <a:ext cx="23368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𝑂𝐻𝐶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𝐶𝐻𝑂𝐻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𝑂𝐻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6" name="25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4900" y="3060700"/>
                  <a:ext cx="2336800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26 CuadroTexto"/>
            <p:cNvSpPr txBox="1"/>
            <p:nvPr/>
          </p:nvSpPr>
          <p:spPr>
            <a:xfrm>
              <a:off x="2849154" y="3388360"/>
              <a:ext cx="1329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propano-1,2,3-triol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2197100" y="5257800"/>
            <a:ext cx="1447800" cy="1131332"/>
            <a:chOff x="1993900" y="5207000"/>
            <a:chExt cx="1447800" cy="11313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31 CuadroTexto"/>
                <p:cNvSpPr txBox="1"/>
                <p:nvPr/>
              </p:nvSpPr>
              <p:spPr>
                <a:xfrm>
                  <a:off x="2451100" y="5207000"/>
                  <a:ext cx="3683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𝑅</m:t>
                        </m:r>
                        <m:r>
                          <a:rPr lang="es-ES" b="0" i="1" smtClean="0">
                            <a:latin typeface="Cambria Math"/>
                          </a:rPr>
                          <m:t>′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2" name="31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1100" y="5207000"/>
                  <a:ext cx="368300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r="-655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9" name="38 Conector recto"/>
            <p:cNvCxnSpPr/>
            <p:nvPr/>
          </p:nvCxnSpPr>
          <p:spPr>
            <a:xfrm rot="5400000">
              <a:off x="2537850" y="5945750"/>
              <a:ext cx="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39 Grupo"/>
            <p:cNvGrpSpPr/>
            <p:nvPr/>
          </p:nvGrpSpPr>
          <p:grpSpPr>
            <a:xfrm>
              <a:off x="1993900" y="5505450"/>
              <a:ext cx="1447800" cy="439182"/>
              <a:chOff x="3708400" y="3321050"/>
              <a:chExt cx="1447800" cy="43918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40 CuadroTexto"/>
                  <p:cNvSpPr txBox="1"/>
                  <p:nvPr/>
                </p:nvSpPr>
                <p:spPr>
                  <a:xfrm>
                    <a:off x="3708400" y="3390900"/>
                    <a:ext cx="14478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𝑂𝐻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41" name="40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08400" y="3390900"/>
                    <a:ext cx="1447800" cy="369332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2" name="41 Conector recto"/>
              <p:cNvCxnSpPr/>
              <p:nvPr/>
            </p:nvCxnSpPr>
            <p:spPr>
              <a:xfrm rot="5400000">
                <a:off x="4252350" y="3393050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42 CuadroTexto"/>
                <p:cNvSpPr txBox="1"/>
                <p:nvPr/>
              </p:nvSpPr>
              <p:spPr>
                <a:xfrm>
                  <a:off x="2451100" y="5969000"/>
                  <a:ext cx="3683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𝑅</m:t>
                        </m:r>
                        <m:r>
                          <a:rPr lang="es-ES" b="0" i="1" smtClean="0">
                            <a:latin typeface="Cambria Math"/>
                          </a:rPr>
                          <m:t>′′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3" name="4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1100" y="5969000"/>
                  <a:ext cx="368300" cy="36933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r="-2295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14 Grupo"/>
          <p:cNvGrpSpPr/>
          <p:nvPr/>
        </p:nvGrpSpPr>
        <p:grpSpPr>
          <a:xfrm>
            <a:off x="4546600" y="5041900"/>
            <a:ext cx="1803400" cy="1366660"/>
            <a:chOff x="6108700" y="5041900"/>
            <a:chExt cx="1803400" cy="1366660"/>
          </a:xfrm>
        </p:grpSpPr>
        <p:grpSp>
          <p:nvGrpSpPr>
            <p:cNvPr id="44" name="43 Grupo"/>
            <p:cNvGrpSpPr/>
            <p:nvPr/>
          </p:nvGrpSpPr>
          <p:grpSpPr>
            <a:xfrm>
              <a:off x="6108700" y="5041900"/>
              <a:ext cx="1803400" cy="1131332"/>
              <a:chOff x="1663700" y="5207000"/>
              <a:chExt cx="1803400" cy="11313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44 CuadroTexto"/>
                  <p:cNvSpPr txBox="1"/>
                  <p:nvPr/>
                </p:nvSpPr>
                <p:spPr>
                  <a:xfrm>
                    <a:off x="2451100" y="5207000"/>
                    <a:ext cx="5588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45" name="4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51100" y="5207000"/>
                    <a:ext cx="558800" cy="369332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6" name="45 Conector recto"/>
              <p:cNvCxnSpPr/>
              <p:nvPr/>
            </p:nvCxnSpPr>
            <p:spPr>
              <a:xfrm rot="5400000">
                <a:off x="2537850" y="5945750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46 Grupo"/>
              <p:cNvGrpSpPr/>
              <p:nvPr/>
            </p:nvGrpSpPr>
            <p:grpSpPr>
              <a:xfrm>
                <a:off x="1663700" y="5505450"/>
                <a:ext cx="1803400" cy="439182"/>
                <a:chOff x="3378200" y="3321050"/>
                <a:chExt cx="1803400" cy="43918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9" name="48 CuadroTexto"/>
                    <p:cNvSpPr txBox="1"/>
                    <p:nvPr/>
                  </p:nvSpPr>
                  <p:spPr>
                    <a:xfrm>
                      <a:off x="3378200" y="3390900"/>
                      <a:ext cx="18034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𝑂𝐻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49" name="48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78200" y="3390900"/>
                      <a:ext cx="1803400" cy="369332"/>
                    </a:xfrm>
                    <a:prstGeom prst="rect">
                      <a:avLst/>
                    </a:prstGeom>
                    <a:blipFill rotWithShape="1">
                      <a:blip r:embed="rId1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50" name="49 Conector recto"/>
                <p:cNvCxnSpPr/>
                <p:nvPr/>
              </p:nvCxnSpPr>
              <p:spPr>
                <a:xfrm rot="5400000">
                  <a:off x="4252350" y="3393050"/>
                  <a:ext cx="144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47 CuadroTexto"/>
                  <p:cNvSpPr txBox="1"/>
                  <p:nvPr/>
                </p:nvSpPr>
                <p:spPr>
                  <a:xfrm>
                    <a:off x="2451100" y="5969000"/>
                    <a:ext cx="5207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48" name="47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51100" y="5969000"/>
                    <a:ext cx="520700" cy="369332"/>
                  </a:xfrm>
                  <a:prstGeom prst="rect">
                    <a:avLst/>
                  </a:prstGeom>
                  <a:blipFill rotWithShape="1">
                    <a:blip r:embed="rId12"/>
                    <a:stretch>
                      <a:fillRect r="-5882"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51" name="50 CuadroTexto"/>
            <p:cNvSpPr txBox="1"/>
            <p:nvPr/>
          </p:nvSpPr>
          <p:spPr>
            <a:xfrm>
              <a:off x="6379987" y="6131561"/>
              <a:ext cx="13416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m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etilpropan-2-ol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6" name="35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oxigenados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7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41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9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17500" y="825500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4.1. </a:t>
            </a:r>
            <a:r>
              <a:rPr lang="es-ES" b="1" dirty="0" smtClean="0">
                <a:solidFill>
                  <a:srgbClr val="00B050"/>
                </a:solidFill>
              </a:rPr>
              <a:t>Alcoholes y fenoles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92100" y="1765300"/>
            <a:ext cx="850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Cuando haya que nombrar al grupo -OH como radical, se empleará el prefijo 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hidroxi-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nomenclatura de los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fenoles</a:t>
            </a:r>
            <a:r>
              <a:rPr lang="es-ES" dirty="0" smtClean="0">
                <a:sym typeface="Wingdings"/>
              </a:rPr>
              <a:t> sigue las normas de los derivados bencénicos: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17500" y="1270000"/>
            <a:ext cx="172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Nomenclatura</a:t>
            </a:r>
            <a:endParaRPr lang="es-ES" b="1" dirty="0">
              <a:solidFill>
                <a:srgbClr val="C00000"/>
              </a:solidFill>
            </a:endParaRPr>
          </a:p>
        </p:txBody>
      </p:sp>
      <p:grpSp>
        <p:nvGrpSpPr>
          <p:cNvPr id="56" name="55 Grupo"/>
          <p:cNvGrpSpPr/>
          <p:nvPr/>
        </p:nvGrpSpPr>
        <p:grpSpPr>
          <a:xfrm>
            <a:off x="2041116" y="3151188"/>
            <a:ext cx="1398997" cy="1479372"/>
            <a:chOff x="1693453" y="4979988"/>
            <a:chExt cx="1398997" cy="1479372"/>
          </a:xfrm>
        </p:grpSpPr>
        <p:cxnSp>
          <p:nvCxnSpPr>
            <p:cNvPr id="57" name="56 Conector recto"/>
            <p:cNvCxnSpPr/>
            <p:nvPr/>
          </p:nvCxnSpPr>
          <p:spPr>
            <a:xfrm rot="9000000">
              <a:off x="2495552" y="5597527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57 Grupo"/>
            <p:cNvGrpSpPr/>
            <p:nvPr/>
          </p:nvGrpSpPr>
          <p:grpSpPr>
            <a:xfrm>
              <a:off x="1693453" y="4979988"/>
              <a:ext cx="1398997" cy="1479372"/>
              <a:chOff x="1680753" y="4916488"/>
              <a:chExt cx="1398997" cy="1479372"/>
            </a:xfrm>
          </p:grpSpPr>
          <p:grpSp>
            <p:nvGrpSpPr>
              <p:cNvPr id="59" name="58 Grupo"/>
              <p:cNvGrpSpPr/>
              <p:nvPr/>
            </p:nvGrpSpPr>
            <p:grpSpPr>
              <a:xfrm>
                <a:off x="1680753" y="4916488"/>
                <a:ext cx="1057684" cy="1479372"/>
                <a:chOff x="1579153" y="2757488"/>
                <a:chExt cx="1057684" cy="1479372"/>
              </a:xfrm>
            </p:grpSpPr>
            <p:grpSp>
              <p:nvGrpSpPr>
                <p:cNvPr id="61" name="60 Grupo"/>
                <p:cNvGrpSpPr/>
                <p:nvPr/>
              </p:nvGrpSpPr>
              <p:grpSpPr>
                <a:xfrm>
                  <a:off x="1737521" y="2757488"/>
                  <a:ext cx="704849" cy="1148557"/>
                  <a:chOff x="1775621" y="2478088"/>
                  <a:chExt cx="704849" cy="1148557"/>
                </a:xfrm>
              </p:grpSpPr>
              <p:grpSp>
                <p:nvGrpSpPr>
                  <p:cNvPr id="63" name="62 Grupo"/>
                  <p:cNvGrpSpPr/>
                  <p:nvPr/>
                </p:nvGrpSpPr>
                <p:grpSpPr>
                  <a:xfrm>
                    <a:off x="1775621" y="3009901"/>
                    <a:ext cx="704849" cy="616744"/>
                    <a:chOff x="7477921" y="5168901"/>
                    <a:chExt cx="704849" cy="616744"/>
                  </a:xfrm>
                </p:grpSpPr>
                <p:sp>
                  <p:nvSpPr>
                    <p:cNvPr id="66" name="65 Elipse"/>
                    <p:cNvSpPr/>
                    <p:nvPr/>
                  </p:nvSpPr>
                  <p:spPr>
                    <a:xfrm>
                      <a:off x="7594600" y="5233988"/>
                      <a:ext cx="465137" cy="4635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  <p:sp>
                  <p:nvSpPr>
                    <p:cNvPr id="67" name="66 Hexágono"/>
                    <p:cNvSpPr/>
                    <p:nvPr/>
                  </p:nvSpPr>
                  <p:spPr>
                    <a:xfrm rot="1800000">
                      <a:off x="7477921" y="5168901"/>
                      <a:ext cx="704849" cy="616744"/>
                    </a:xfrm>
                    <a:prstGeom prst="hexagon">
                      <a:avLst>
                        <a:gd name="adj" fmla="val 28475"/>
                        <a:gd name="vf" fmla="val 115470"/>
                      </a:avLst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</p:grpSp>
              <p:cxnSp>
                <p:nvCxnSpPr>
                  <p:cNvPr id="64" name="63 Conector recto"/>
                  <p:cNvCxnSpPr/>
                  <p:nvPr/>
                </p:nvCxnSpPr>
                <p:spPr>
                  <a:xfrm rot="5400000">
                    <a:off x="2035175" y="2870200"/>
                    <a:ext cx="180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5" name="64 CuadroTexto"/>
                      <p:cNvSpPr txBox="1"/>
                      <p:nvPr/>
                    </p:nvSpPr>
                    <p:spPr>
                      <a:xfrm>
                        <a:off x="1962150" y="2478088"/>
                        <a:ext cx="504825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s-ES" b="0" i="1" smtClean="0">
                                  <a:latin typeface="Cambria Math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s-ES" dirty="0"/>
                      </a:p>
                    </p:txBody>
                  </p:sp>
                </mc:Choice>
                <mc:Fallback xmlns="">
                  <p:sp>
                    <p:nvSpPr>
                      <p:cNvPr id="65" name="64 CuadroTexto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962150" y="2478088"/>
                        <a:ext cx="504825" cy="369332"/>
                      </a:xfrm>
                      <a:prstGeom prst="rect">
                        <a:avLst/>
                      </a:prstGeom>
                      <a:blipFill rotWithShape="1">
                        <a:blip r:embed="rId4"/>
                        <a:stretch>
                          <a:fillRect r="-9639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s-E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62" name="61 CuadroTexto"/>
                <p:cNvSpPr txBox="1"/>
                <p:nvPr/>
              </p:nvSpPr>
              <p:spPr>
                <a:xfrm>
                  <a:off x="1579153" y="3959861"/>
                  <a:ext cx="105768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1200" i="1" dirty="0" smtClean="0">
                      <a:solidFill>
                        <a:srgbClr val="0070C0"/>
                      </a:solidFill>
                    </a:rPr>
                    <a:t>o-metilfenol</a:t>
                  </a:r>
                  <a:endParaRPr lang="es-ES" sz="1200" i="1" dirty="0">
                    <a:solidFill>
                      <a:srgbClr val="0070C0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59 CuadroTexto"/>
                  <p:cNvSpPr txBox="1"/>
                  <p:nvPr/>
                </p:nvSpPr>
                <p:spPr>
                  <a:xfrm>
                    <a:off x="2574925" y="5260976"/>
                    <a:ext cx="5048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𝑂𝐻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60" name="5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74925" y="5260976"/>
                    <a:ext cx="504825" cy="369332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68" name="67 Grupo"/>
          <p:cNvGrpSpPr/>
          <p:nvPr/>
        </p:nvGrpSpPr>
        <p:grpSpPr>
          <a:xfrm>
            <a:off x="3716338" y="3151187"/>
            <a:ext cx="1341437" cy="1463498"/>
            <a:chOff x="1438275" y="5335587"/>
            <a:chExt cx="1341437" cy="1463498"/>
          </a:xfrm>
        </p:grpSpPr>
        <p:cxnSp>
          <p:nvCxnSpPr>
            <p:cNvPr id="69" name="68 Conector recto"/>
            <p:cNvCxnSpPr/>
            <p:nvPr/>
          </p:nvCxnSpPr>
          <p:spPr>
            <a:xfrm rot="12600000" flipV="1">
              <a:off x="1733553" y="5597527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69 Grupo"/>
            <p:cNvGrpSpPr/>
            <p:nvPr/>
          </p:nvGrpSpPr>
          <p:grpSpPr>
            <a:xfrm>
              <a:off x="1438275" y="5335587"/>
              <a:ext cx="1341437" cy="1463498"/>
              <a:chOff x="1425575" y="5272087"/>
              <a:chExt cx="1341437" cy="1463498"/>
            </a:xfrm>
          </p:grpSpPr>
          <p:grpSp>
            <p:nvGrpSpPr>
              <p:cNvPr id="71" name="70 Grupo"/>
              <p:cNvGrpSpPr/>
              <p:nvPr/>
            </p:nvGrpSpPr>
            <p:grpSpPr>
              <a:xfrm>
                <a:off x="1425575" y="5272087"/>
                <a:ext cx="1341437" cy="1463498"/>
                <a:chOff x="1323975" y="3113087"/>
                <a:chExt cx="1341437" cy="1463498"/>
              </a:xfrm>
            </p:grpSpPr>
            <p:grpSp>
              <p:nvGrpSpPr>
                <p:cNvPr id="73" name="72 Grupo"/>
                <p:cNvGrpSpPr/>
                <p:nvPr/>
              </p:nvGrpSpPr>
              <p:grpSpPr>
                <a:xfrm>
                  <a:off x="1323975" y="3113087"/>
                  <a:ext cx="1118395" cy="1017101"/>
                  <a:chOff x="1362075" y="2833687"/>
                  <a:chExt cx="1118395" cy="1017101"/>
                </a:xfrm>
              </p:grpSpPr>
              <p:grpSp>
                <p:nvGrpSpPr>
                  <p:cNvPr id="75" name="74 Grupo"/>
                  <p:cNvGrpSpPr/>
                  <p:nvPr/>
                </p:nvGrpSpPr>
                <p:grpSpPr>
                  <a:xfrm>
                    <a:off x="1775621" y="3009901"/>
                    <a:ext cx="704849" cy="616744"/>
                    <a:chOff x="7477921" y="5168901"/>
                    <a:chExt cx="704849" cy="616744"/>
                  </a:xfrm>
                </p:grpSpPr>
                <p:sp>
                  <p:nvSpPr>
                    <p:cNvPr id="78" name="77 Elipse"/>
                    <p:cNvSpPr/>
                    <p:nvPr/>
                  </p:nvSpPr>
                  <p:spPr>
                    <a:xfrm>
                      <a:off x="7594600" y="5233988"/>
                      <a:ext cx="441325" cy="4635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  <p:sp>
                  <p:nvSpPr>
                    <p:cNvPr id="79" name="78 Hexágono"/>
                    <p:cNvSpPr/>
                    <p:nvPr/>
                  </p:nvSpPr>
                  <p:spPr>
                    <a:xfrm rot="1800000">
                      <a:off x="7477921" y="5168901"/>
                      <a:ext cx="704849" cy="616744"/>
                    </a:xfrm>
                    <a:prstGeom prst="hexagon">
                      <a:avLst>
                        <a:gd name="adj" fmla="val 28475"/>
                        <a:gd name="vf" fmla="val 115470"/>
                      </a:avLst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</p:grpSp>
              <p:cxnSp>
                <p:nvCxnSpPr>
                  <p:cNvPr id="76" name="75 Conector recto"/>
                  <p:cNvCxnSpPr/>
                  <p:nvPr/>
                </p:nvCxnSpPr>
                <p:spPr>
                  <a:xfrm rot="5400000">
                    <a:off x="2039938" y="3760788"/>
                    <a:ext cx="180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7" name="76 CuadroTexto"/>
                      <p:cNvSpPr txBox="1"/>
                      <p:nvPr/>
                    </p:nvSpPr>
                    <p:spPr>
                      <a:xfrm>
                        <a:off x="1362075" y="2833687"/>
                        <a:ext cx="404813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s-ES" b="0" i="1" smtClean="0">
                                  <a:latin typeface="Cambria Math"/>
                                </a:rPr>
                                <m:t>𝐶𝑙</m:t>
                              </m:r>
                            </m:oMath>
                          </m:oMathPara>
                        </a14:m>
                        <a:endParaRPr lang="es-ES" dirty="0"/>
                      </a:p>
                    </p:txBody>
                  </p:sp>
                </mc:Choice>
                <mc:Fallback xmlns="">
                  <p:sp>
                    <p:nvSpPr>
                      <p:cNvPr id="77" name="76 CuadroTexto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62075" y="2833687"/>
                        <a:ext cx="404813" cy="369332"/>
                      </a:xfrm>
                      <a:prstGeom prst="rect">
                        <a:avLst/>
                      </a:prstGeom>
                      <a:blipFill rotWithShape="1"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s-E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74" name="73 CuadroTexto"/>
                <p:cNvSpPr txBox="1"/>
                <p:nvPr/>
              </p:nvSpPr>
              <p:spPr>
                <a:xfrm>
                  <a:off x="1410878" y="4299586"/>
                  <a:ext cx="125453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1200" i="1" dirty="0" smtClean="0">
                      <a:solidFill>
                        <a:srgbClr val="0070C0"/>
                      </a:solidFill>
                    </a:rPr>
                    <a:t>m-clorofenol</a:t>
                  </a:r>
                  <a:endParaRPr lang="es-ES" sz="1200" i="1" dirty="0">
                    <a:solidFill>
                      <a:srgbClr val="0070C0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71 CuadroTexto"/>
                  <p:cNvSpPr txBox="1"/>
                  <p:nvPr/>
                </p:nvSpPr>
                <p:spPr>
                  <a:xfrm>
                    <a:off x="2022475" y="6194426"/>
                    <a:ext cx="5048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𝑂𝐻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72" name="71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2475" y="6194426"/>
                    <a:ext cx="504825" cy="369332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93" name="92 Grupo"/>
          <p:cNvGrpSpPr/>
          <p:nvPr/>
        </p:nvGrpSpPr>
        <p:grpSpPr>
          <a:xfrm>
            <a:off x="5392327" y="3022601"/>
            <a:ext cx="1465673" cy="1584147"/>
            <a:chOff x="1468027" y="2667001"/>
            <a:chExt cx="1465673" cy="1584147"/>
          </a:xfrm>
        </p:grpSpPr>
        <p:cxnSp>
          <p:nvCxnSpPr>
            <p:cNvPr id="94" name="93 Conector recto"/>
            <p:cNvCxnSpPr/>
            <p:nvPr/>
          </p:nvCxnSpPr>
          <p:spPr>
            <a:xfrm rot="12600000" flipV="1">
              <a:off x="2276478" y="372110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5" name="94 Grupo"/>
            <p:cNvGrpSpPr/>
            <p:nvPr/>
          </p:nvGrpSpPr>
          <p:grpSpPr>
            <a:xfrm>
              <a:off x="1468027" y="2958000"/>
              <a:ext cx="1465673" cy="1293148"/>
              <a:chOff x="1577564" y="3059600"/>
              <a:chExt cx="1465673" cy="1293148"/>
            </a:xfrm>
          </p:grpSpPr>
          <p:grpSp>
            <p:nvGrpSpPr>
              <p:cNvPr id="99" name="98 Grupo"/>
              <p:cNvGrpSpPr/>
              <p:nvPr/>
            </p:nvGrpSpPr>
            <p:grpSpPr>
              <a:xfrm>
                <a:off x="1737521" y="3059600"/>
                <a:ext cx="1305716" cy="1038770"/>
                <a:chOff x="1775621" y="2780200"/>
                <a:chExt cx="1305716" cy="1038770"/>
              </a:xfrm>
            </p:grpSpPr>
            <p:grpSp>
              <p:nvGrpSpPr>
                <p:cNvPr id="101" name="100 Grupo"/>
                <p:cNvGrpSpPr/>
                <p:nvPr/>
              </p:nvGrpSpPr>
              <p:grpSpPr>
                <a:xfrm>
                  <a:off x="1775621" y="3009901"/>
                  <a:ext cx="704849" cy="616744"/>
                  <a:chOff x="7477921" y="5168901"/>
                  <a:chExt cx="704849" cy="616744"/>
                </a:xfrm>
              </p:grpSpPr>
              <p:sp>
                <p:nvSpPr>
                  <p:cNvPr id="104" name="103 Elipse"/>
                  <p:cNvSpPr/>
                  <p:nvPr/>
                </p:nvSpPr>
                <p:spPr>
                  <a:xfrm>
                    <a:off x="7594600" y="5233988"/>
                    <a:ext cx="441325" cy="4635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5" name="104 Hexágono"/>
                  <p:cNvSpPr/>
                  <p:nvPr/>
                </p:nvSpPr>
                <p:spPr>
                  <a:xfrm rot="1800000">
                    <a:off x="7477921" y="5168901"/>
                    <a:ext cx="704849" cy="616744"/>
                  </a:xfrm>
                  <a:prstGeom prst="hexagon">
                    <a:avLst>
                      <a:gd name="adj" fmla="val 28475"/>
                      <a:gd name="vf" fmla="val 115470"/>
                    </a:avLst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</p:grpSp>
            <p:cxnSp>
              <p:nvCxnSpPr>
                <p:cNvPr id="102" name="101 Conector recto"/>
                <p:cNvCxnSpPr/>
                <p:nvPr/>
              </p:nvCxnSpPr>
              <p:spPr>
                <a:xfrm rot="5400000">
                  <a:off x="2035175" y="2870200"/>
                  <a:ext cx="180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3" name="102 CuadroTexto"/>
                    <p:cNvSpPr txBox="1"/>
                    <p:nvPr/>
                  </p:nvSpPr>
                  <p:spPr>
                    <a:xfrm>
                      <a:off x="2519363" y="3449638"/>
                      <a:ext cx="561974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03" name="102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519363" y="3449638"/>
                      <a:ext cx="561974" cy="369332"/>
                    </a:xfrm>
                    <a:prstGeom prst="rect">
                      <a:avLst/>
                    </a:prstGeom>
                    <a:blipFill rotWithShape="1">
                      <a:blip r:embed="rId8"/>
                      <a:stretch>
                        <a:fillRect b="-1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00" name="99 CuadroTexto"/>
              <p:cNvSpPr txBox="1"/>
              <p:nvPr/>
            </p:nvSpPr>
            <p:spPr>
              <a:xfrm>
                <a:off x="1577564" y="4075749"/>
                <a:ext cx="133867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200" i="1" dirty="0" smtClean="0">
                    <a:solidFill>
                      <a:srgbClr val="0070C0"/>
                    </a:solidFill>
                  </a:rPr>
                  <a:t>2,6-dimetilfenol</a:t>
                </a:r>
                <a:endParaRPr lang="es-ES" sz="1200" i="1" dirty="0">
                  <a:solidFill>
                    <a:srgbClr val="0070C0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95 CuadroTexto"/>
                <p:cNvSpPr txBox="1"/>
                <p:nvPr/>
              </p:nvSpPr>
              <p:spPr>
                <a:xfrm>
                  <a:off x="1833563" y="2667001"/>
                  <a:ext cx="504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21" name="12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33563" y="2667001"/>
                  <a:ext cx="504825" cy="36933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r="-9639"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96 Conector recto"/>
            <p:cNvCxnSpPr/>
            <p:nvPr/>
          </p:nvCxnSpPr>
          <p:spPr>
            <a:xfrm rot="9000000">
              <a:off x="2279652" y="3273428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97 CuadroTexto"/>
                <p:cNvSpPr txBox="1"/>
                <p:nvPr/>
              </p:nvSpPr>
              <p:spPr>
                <a:xfrm>
                  <a:off x="2366965" y="2995614"/>
                  <a:ext cx="56673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𝑂𝐻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98" name="97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6965" y="2995614"/>
                  <a:ext cx="566735" cy="369332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6" name="105 Grupo"/>
          <p:cNvGrpSpPr/>
          <p:nvPr/>
        </p:nvGrpSpPr>
        <p:grpSpPr>
          <a:xfrm>
            <a:off x="7070316" y="3036888"/>
            <a:ext cx="1500597" cy="1740238"/>
            <a:chOff x="1591853" y="4979988"/>
            <a:chExt cx="1500597" cy="1740238"/>
          </a:xfrm>
        </p:grpSpPr>
        <p:cxnSp>
          <p:nvCxnSpPr>
            <p:cNvPr id="107" name="106 Conector recto"/>
            <p:cNvCxnSpPr/>
            <p:nvPr/>
          </p:nvCxnSpPr>
          <p:spPr>
            <a:xfrm rot="9000000">
              <a:off x="2495552" y="5597527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8" name="107 Grupo"/>
            <p:cNvGrpSpPr/>
            <p:nvPr/>
          </p:nvGrpSpPr>
          <p:grpSpPr>
            <a:xfrm>
              <a:off x="1591853" y="4979988"/>
              <a:ext cx="1500597" cy="1740238"/>
              <a:chOff x="1579153" y="4916488"/>
              <a:chExt cx="1500597" cy="1740238"/>
            </a:xfrm>
          </p:grpSpPr>
          <p:grpSp>
            <p:nvGrpSpPr>
              <p:cNvPr id="109" name="108 Grupo"/>
              <p:cNvGrpSpPr/>
              <p:nvPr/>
            </p:nvGrpSpPr>
            <p:grpSpPr>
              <a:xfrm>
                <a:off x="1579153" y="4916488"/>
                <a:ext cx="1489484" cy="1740238"/>
                <a:chOff x="1477553" y="2757488"/>
                <a:chExt cx="1489484" cy="1740238"/>
              </a:xfrm>
            </p:grpSpPr>
            <p:grpSp>
              <p:nvGrpSpPr>
                <p:cNvPr id="111" name="110 Grupo"/>
                <p:cNvGrpSpPr/>
                <p:nvPr/>
              </p:nvGrpSpPr>
              <p:grpSpPr>
                <a:xfrm>
                  <a:off x="1737521" y="2757488"/>
                  <a:ext cx="704849" cy="1148557"/>
                  <a:chOff x="1775621" y="2478088"/>
                  <a:chExt cx="704849" cy="1148557"/>
                </a:xfrm>
              </p:grpSpPr>
              <p:grpSp>
                <p:nvGrpSpPr>
                  <p:cNvPr id="113" name="112 Grupo"/>
                  <p:cNvGrpSpPr/>
                  <p:nvPr/>
                </p:nvGrpSpPr>
                <p:grpSpPr>
                  <a:xfrm>
                    <a:off x="1775621" y="3009901"/>
                    <a:ext cx="704849" cy="616744"/>
                    <a:chOff x="7477921" y="5168901"/>
                    <a:chExt cx="704849" cy="616744"/>
                  </a:xfrm>
                </p:grpSpPr>
                <p:sp>
                  <p:nvSpPr>
                    <p:cNvPr id="116" name="115 Elipse"/>
                    <p:cNvSpPr/>
                    <p:nvPr/>
                  </p:nvSpPr>
                  <p:spPr>
                    <a:xfrm>
                      <a:off x="7594600" y="5233988"/>
                      <a:ext cx="441325" cy="4635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  <p:sp>
                  <p:nvSpPr>
                    <p:cNvPr id="117" name="116 Hexágono"/>
                    <p:cNvSpPr/>
                    <p:nvPr/>
                  </p:nvSpPr>
                  <p:spPr>
                    <a:xfrm rot="1800000">
                      <a:off x="7477921" y="5168901"/>
                      <a:ext cx="704849" cy="616744"/>
                    </a:xfrm>
                    <a:prstGeom prst="hexagon">
                      <a:avLst>
                        <a:gd name="adj" fmla="val 28475"/>
                        <a:gd name="vf" fmla="val 115470"/>
                      </a:avLst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</p:grpSp>
              <p:cxnSp>
                <p:nvCxnSpPr>
                  <p:cNvPr id="114" name="113 Conector recto"/>
                  <p:cNvCxnSpPr/>
                  <p:nvPr/>
                </p:nvCxnSpPr>
                <p:spPr>
                  <a:xfrm rot="5400000">
                    <a:off x="2035175" y="2870200"/>
                    <a:ext cx="180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5" name="114 CuadroTexto"/>
                      <p:cNvSpPr txBox="1"/>
                      <p:nvPr/>
                    </p:nvSpPr>
                    <p:spPr>
                      <a:xfrm>
                        <a:off x="1962150" y="2478088"/>
                        <a:ext cx="504825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s-ES" b="0" i="1" smtClean="0">
                                  <a:latin typeface="Cambria Math"/>
                                </a:rPr>
                                <m:t>𝑂𝐻</m:t>
                              </m:r>
                            </m:oMath>
                          </m:oMathPara>
                        </a14:m>
                        <a:endParaRPr lang="es-ES" dirty="0"/>
                      </a:p>
                    </p:txBody>
                  </p:sp>
                </mc:Choice>
                <mc:Fallback xmlns="">
                  <p:sp>
                    <p:nvSpPr>
                      <p:cNvPr id="115" name="114 CuadroTexto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962150" y="2478088"/>
                        <a:ext cx="504825" cy="369332"/>
                      </a:xfrm>
                      <a:prstGeom prst="rect">
                        <a:avLst/>
                      </a:prstGeom>
                      <a:blipFill rotWithShape="1"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s-E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112" name="111 CuadroTexto"/>
                <p:cNvSpPr txBox="1"/>
                <p:nvPr/>
              </p:nvSpPr>
              <p:spPr>
                <a:xfrm>
                  <a:off x="1477553" y="4036061"/>
                  <a:ext cx="148948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1200" i="1" dirty="0">
                      <a:solidFill>
                        <a:srgbClr val="0070C0"/>
                      </a:solidFill>
                    </a:rPr>
                    <a:t>o</a:t>
                  </a:r>
                  <a:r>
                    <a:rPr lang="es-ES" sz="1200" i="1" dirty="0" smtClean="0">
                      <a:solidFill>
                        <a:srgbClr val="0070C0"/>
                      </a:solidFill>
                    </a:rPr>
                    <a:t>-dihidroxibenceno</a:t>
                  </a:r>
                </a:p>
                <a:p>
                  <a:pPr algn="ctr"/>
                  <a:r>
                    <a:rPr lang="es-ES" sz="1200" i="1" dirty="0">
                      <a:solidFill>
                        <a:srgbClr val="0070C0"/>
                      </a:solidFill>
                    </a:rPr>
                    <a:t>o</a:t>
                  </a:r>
                  <a:r>
                    <a:rPr lang="es-ES" sz="1200" i="1" dirty="0" smtClean="0">
                      <a:solidFill>
                        <a:srgbClr val="0070C0"/>
                      </a:solidFill>
                    </a:rPr>
                    <a:t>-hidroxifenol</a:t>
                  </a:r>
                  <a:endParaRPr lang="es-ES" sz="1200" i="1" dirty="0">
                    <a:solidFill>
                      <a:srgbClr val="0070C0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0" name="109 CuadroTexto"/>
                  <p:cNvSpPr txBox="1"/>
                  <p:nvPr/>
                </p:nvSpPr>
                <p:spPr>
                  <a:xfrm>
                    <a:off x="2574925" y="5260976"/>
                    <a:ext cx="5048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𝑂𝐻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10" name="10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74925" y="5260976"/>
                    <a:ext cx="504825" cy="369332"/>
                  </a:xfrm>
                  <a:prstGeom prst="rect">
                    <a:avLst/>
                  </a:prstGeom>
                  <a:blipFill rotWithShape="1"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3" name="2 Grupo"/>
          <p:cNvGrpSpPr/>
          <p:nvPr/>
        </p:nvGrpSpPr>
        <p:grpSpPr>
          <a:xfrm>
            <a:off x="906054" y="3163888"/>
            <a:ext cx="770346" cy="1479372"/>
            <a:chOff x="893354" y="2935288"/>
            <a:chExt cx="770346" cy="1479372"/>
          </a:xfrm>
        </p:grpSpPr>
        <p:grpSp>
          <p:nvGrpSpPr>
            <p:cNvPr id="36" name="35 Grupo"/>
            <p:cNvGrpSpPr/>
            <p:nvPr/>
          </p:nvGrpSpPr>
          <p:grpSpPr>
            <a:xfrm>
              <a:off x="893354" y="2935288"/>
              <a:ext cx="770346" cy="1479372"/>
              <a:chOff x="3484154" y="3354388"/>
              <a:chExt cx="770346" cy="1479372"/>
            </a:xfrm>
          </p:grpSpPr>
          <p:grpSp>
            <p:nvGrpSpPr>
              <p:cNvPr id="37" name="36 Grupo"/>
              <p:cNvGrpSpPr/>
              <p:nvPr/>
            </p:nvGrpSpPr>
            <p:grpSpPr>
              <a:xfrm>
                <a:off x="3484154" y="3643800"/>
                <a:ext cx="770346" cy="1189960"/>
                <a:chOff x="1706154" y="3059600"/>
                <a:chExt cx="770346" cy="1189960"/>
              </a:xfrm>
            </p:grpSpPr>
            <p:grpSp>
              <p:nvGrpSpPr>
                <p:cNvPr id="52" name="51 Grupo"/>
                <p:cNvGrpSpPr/>
                <p:nvPr/>
              </p:nvGrpSpPr>
              <p:grpSpPr>
                <a:xfrm>
                  <a:off x="1737521" y="3059600"/>
                  <a:ext cx="704849" cy="846445"/>
                  <a:chOff x="1775621" y="2780200"/>
                  <a:chExt cx="704849" cy="846445"/>
                </a:xfrm>
              </p:grpSpPr>
              <p:sp>
                <p:nvSpPr>
                  <p:cNvPr id="54" name="53 Hexágono"/>
                  <p:cNvSpPr/>
                  <p:nvPr/>
                </p:nvSpPr>
                <p:spPr>
                  <a:xfrm rot="1800000">
                    <a:off x="1775621" y="3009901"/>
                    <a:ext cx="704849" cy="616744"/>
                  </a:xfrm>
                  <a:prstGeom prst="hexagon">
                    <a:avLst>
                      <a:gd name="adj" fmla="val 28475"/>
                      <a:gd name="vf" fmla="val 115470"/>
                    </a:avLst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cxnSp>
                <p:nvCxnSpPr>
                  <p:cNvPr id="55" name="54 Conector recto"/>
                  <p:cNvCxnSpPr/>
                  <p:nvPr/>
                </p:nvCxnSpPr>
                <p:spPr>
                  <a:xfrm rot="5400000">
                    <a:off x="2035175" y="2870200"/>
                    <a:ext cx="180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3" name="52 CuadroTexto"/>
                <p:cNvSpPr txBox="1"/>
                <p:nvPr/>
              </p:nvSpPr>
              <p:spPr>
                <a:xfrm>
                  <a:off x="1706154" y="3972561"/>
                  <a:ext cx="77034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1200" i="1" dirty="0" smtClean="0">
                      <a:solidFill>
                        <a:srgbClr val="0070C0"/>
                      </a:solidFill>
                    </a:rPr>
                    <a:t>fenol</a:t>
                  </a:r>
                  <a:endParaRPr lang="es-ES" sz="1200" i="1" dirty="0">
                    <a:solidFill>
                      <a:srgbClr val="0070C0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37 CuadroTexto"/>
                  <p:cNvSpPr txBox="1"/>
                  <p:nvPr/>
                </p:nvSpPr>
                <p:spPr>
                  <a:xfrm>
                    <a:off x="3719513" y="3354388"/>
                    <a:ext cx="5048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𝑂𝐻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8" name="37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19513" y="3354388"/>
                    <a:ext cx="504825" cy="369332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80" name="79 Elipse"/>
            <p:cNvSpPr/>
            <p:nvPr/>
          </p:nvSpPr>
          <p:spPr>
            <a:xfrm>
              <a:off x="1046163" y="3519488"/>
              <a:ext cx="465137" cy="46355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81" name="80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oxigenados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2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42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3" name="82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80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30200" y="863600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4.1. </a:t>
            </a:r>
            <a:r>
              <a:rPr lang="es-ES" b="1" dirty="0" smtClean="0">
                <a:solidFill>
                  <a:srgbClr val="00B050"/>
                </a:solidFill>
              </a:rPr>
              <a:t>Alcoholes y fenoles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80" name="7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229457"/>
              </p:ext>
            </p:extLst>
          </p:nvPr>
        </p:nvGraphicFramePr>
        <p:xfrm>
          <a:off x="482600" y="1727200"/>
          <a:ext cx="81915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1500"/>
              </a:tblGrid>
              <a:tr h="2082800">
                <a:tc>
                  <a:txBody>
                    <a:bodyPr/>
                    <a:lstStyle/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13.	Nombra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 			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	b)		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c)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14.	Formula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2,2-dimetilpentan-3-ol	    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	b)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o-clorofenol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c)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propano-1,2-diol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1" name="80 CuadroTexto"/>
          <p:cNvSpPr txBox="1"/>
          <p:nvPr/>
        </p:nvSpPr>
        <p:spPr>
          <a:xfrm>
            <a:off x="381000" y="13589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Actividades</a:t>
            </a:r>
            <a:endParaRPr lang="es-ES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CuadroTexto"/>
              <p:cNvSpPr txBox="1"/>
              <p:nvPr/>
            </p:nvSpPr>
            <p:spPr>
              <a:xfrm>
                <a:off x="1206500" y="1968500"/>
                <a:ext cx="3162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𝐶𝐻𝑂𝐻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𝐶𝐻𝑂𝐻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" name="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500" y="1968500"/>
                <a:ext cx="3162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3 Grupo"/>
          <p:cNvGrpSpPr/>
          <p:nvPr/>
        </p:nvGrpSpPr>
        <p:grpSpPr>
          <a:xfrm>
            <a:off x="1016000" y="2476500"/>
            <a:ext cx="3162300" cy="777320"/>
            <a:chOff x="1536700" y="2946400"/>
            <a:chExt cx="3162300" cy="7773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81 CuadroTexto"/>
                <p:cNvSpPr txBox="1"/>
                <p:nvPr/>
              </p:nvSpPr>
              <p:spPr>
                <a:xfrm>
                  <a:off x="1536700" y="2946400"/>
                  <a:ext cx="31623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𝐶𝐻𝑂𝐻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2" name="81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36700" y="2946400"/>
                  <a:ext cx="3162300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3" name="82 Conector recto"/>
            <p:cNvCxnSpPr/>
            <p:nvPr/>
          </p:nvCxnSpPr>
          <p:spPr>
            <a:xfrm rot="5400000">
              <a:off x="2446338" y="331470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83 CuadroTexto"/>
                <p:cNvSpPr txBox="1"/>
                <p:nvPr/>
              </p:nvSpPr>
              <p:spPr>
                <a:xfrm>
                  <a:off x="2360613" y="3354388"/>
                  <a:ext cx="504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4" name="83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0613" y="3354388"/>
                  <a:ext cx="504825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r="-8434"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5" name="84 Grupo"/>
          <p:cNvGrpSpPr/>
          <p:nvPr/>
        </p:nvGrpSpPr>
        <p:grpSpPr>
          <a:xfrm>
            <a:off x="1181100" y="3187700"/>
            <a:ext cx="3162300" cy="790020"/>
            <a:chOff x="1536700" y="2946400"/>
            <a:chExt cx="3162300" cy="7900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85 CuadroTexto"/>
                <p:cNvSpPr txBox="1"/>
                <p:nvPr/>
              </p:nvSpPr>
              <p:spPr>
                <a:xfrm>
                  <a:off x="1536700" y="2946400"/>
                  <a:ext cx="31623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𝑂𝐻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𝐶𝐻𝑂𝐻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6" name="85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36700" y="2946400"/>
                  <a:ext cx="3162300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7" name="86 Conector recto"/>
            <p:cNvCxnSpPr/>
            <p:nvPr/>
          </p:nvCxnSpPr>
          <p:spPr>
            <a:xfrm rot="5400000">
              <a:off x="2624138" y="334010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87 CuadroTexto"/>
                <p:cNvSpPr txBox="1"/>
                <p:nvPr/>
              </p:nvSpPr>
              <p:spPr>
                <a:xfrm>
                  <a:off x="2563813" y="3367088"/>
                  <a:ext cx="504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8" name="87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63813" y="3367088"/>
                  <a:ext cx="504825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r="-9639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" name="16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oxigenados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9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43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37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30200" y="838200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4.1. </a:t>
            </a:r>
            <a:r>
              <a:rPr lang="es-ES" b="1" dirty="0" smtClean="0">
                <a:solidFill>
                  <a:srgbClr val="00B050"/>
                </a:solidFill>
              </a:rPr>
              <a:t>Alcoholes y fenoles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30200" y="1295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Propiedades y obtención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30200" y="1714500"/>
            <a:ext cx="84201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Tienen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elevado punto de ebullición</a:t>
            </a: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</a:t>
            </a:r>
            <a:r>
              <a:rPr lang="es-ES" dirty="0" smtClean="0">
                <a:sym typeface="Wingdings"/>
              </a:rPr>
              <a:t>y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muy solubles en agua </a:t>
            </a:r>
            <a:r>
              <a:rPr lang="es-ES" dirty="0" smtClean="0">
                <a:sym typeface="Wingdings"/>
              </a:rPr>
              <a:t>los primeros de la serie (entre los cuatro o cinco átomos de carbono).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primeros de la serie son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líquidos incoloros</a:t>
            </a:r>
            <a:r>
              <a:rPr lang="es-ES" dirty="0" smtClean="0">
                <a:sym typeface="Wingdings"/>
              </a:rPr>
              <a:t>, de olor suave. Desde el de cuatro de átomos de carbono hasta el de once son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aceitosos</a:t>
            </a:r>
            <a:r>
              <a:rPr lang="es-ES" dirty="0" smtClean="0">
                <a:sym typeface="Wingdings"/>
              </a:rPr>
              <a:t>, insolubles en agua y de olor agradable. Los superiores son sólidos y carecen de olor.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utilizan como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disolventes</a:t>
            </a:r>
            <a:r>
              <a:rPr lang="es-ES" dirty="0" smtClean="0">
                <a:sym typeface="Wingdings"/>
              </a:rPr>
              <a:t> en la fabricación de barnices y pinturas y como combustibles y materia prima en la obtención de otros productos.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fenol</a:t>
            </a:r>
            <a:r>
              <a:rPr lang="es-E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</a:t>
            </a:r>
            <a:r>
              <a:rPr lang="es-ES" dirty="0" smtClean="0">
                <a:sym typeface="Wingdings"/>
              </a:rPr>
              <a:t>es un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sólido cristalino </a:t>
            </a:r>
            <a:r>
              <a:rPr lang="es-ES" dirty="0" smtClean="0">
                <a:sym typeface="Wingdings"/>
              </a:rPr>
              <a:t>que se usa como desinfectante y antiséptico.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Hay varias formas de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obtener</a:t>
            </a:r>
            <a:r>
              <a:rPr lang="es-ES" dirty="0" smtClean="0">
                <a:sym typeface="Wingdings"/>
              </a:rPr>
              <a:t> los alcoholes simples: </a:t>
            </a:r>
            <a:r>
              <a:rPr lang="es-ES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hidratación</a:t>
            </a:r>
            <a:r>
              <a:rPr lang="es-ES" dirty="0" smtClean="0">
                <a:sym typeface="Wingdings"/>
              </a:rPr>
              <a:t> del alquenos, </a:t>
            </a:r>
            <a:r>
              <a:rPr lang="es-ES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oxidación</a:t>
            </a:r>
            <a:r>
              <a:rPr lang="es-ES" dirty="0" smtClean="0">
                <a:sym typeface="Wingdings"/>
              </a:rPr>
              <a:t> de alquenos y </a:t>
            </a:r>
            <a:r>
              <a:rPr lang="es-ES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fermentación</a:t>
            </a:r>
            <a:r>
              <a:rPr lang="es-ES" dirty="0" smtClean="0">
                <a:sym typeface="Wingdings"/>
              </a:rPr>
              <a:t> de carbohidratos con levaduras.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Las reacciones más importantes son de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sustitución</a:t>
            </a:r>
            <a:r>
              <a:rPr lang="es-ES" dirty="0" smtClean="0">
                <a:sym typeface="Wingdings"/>
              </a:rPr>
              <a:t> del -OH y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eliminación</a:t>
            </a:r>
            <a:r>
              <a:rPr lang="es-ES" dirty="0" smtClean="0">
                <a:sym typeface="Wingdings"/>
              </a:rPr>
              <a:t> de una molécula de agua: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18 CuadroTexto"/>
              <p:cNvSpPr txBox="1"/>
              <p:nvPr/>
            </p:nvSpPr>
            <p:spPr>
              <a:xfrm>
                <a:off x="914400" y="5702300"/>
                <a:ext cx="3162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𝑂𝐻</m:t>
                      </m:r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</a:rPr>
                        <m:t>𝐻𝑋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𝑋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𝑂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9" name="1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5702300"/>
                <a:ext cx="3162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19 Grupo"/>
          <p:cNvGrpSpPr/>
          <p:nvPr/>
        </p:nvGrpSpPr>
        <p:grpSpPr>
          <a:xfrm>
            <a:off x="4546600" y="5607050"/>
            <a:ext cx="3429000" cy="807482"/>
            <a:chOff x="3390900" y="3460750"/>
            <a:chExt cx="3429000" cy="807482"/>
          </a:xfrm>
        </p:grpSpPr>
        <p:grpSp>
          <p:nvGrpSpPr>
            <p:cNvPr id="21" name="20 Grupo"/>
            <p:cNvGrpSpPr/>
            <p:nvPr/>
          </p:nvGrpSpPr>
          <p:grpSpPr>
            <a:xfrm>
              <a:off x="3390900" y="3473450"/>
              <a:ext cx="3429000" cy="794782"/>
              <a:chOff x="5676900" y="5581650"/>
              <a:chExt cx="3429000" cy="79478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23 CuadroTexto"/>
                  <p:cNvSpPr txBox="1"/>
                  <p:nvPr/>
                </p:nvSpPr>
                <p:spPr>
                  <a:xfrm>
                    <a:off x="5676900" y="5651500"/>
                    <a:ext cx="34290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 →−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− +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𝑂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4" name="23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76900" y="5651500"/>
                    <a:ext cx="3429000" cy="36933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5" name="24 Conector recto"/>
              <p:cNvCxnSpPr/>
              <p:nvPr/>
            </p:nvCxnSpPr>
            <p:spPr>
              <a:xfrm rot="5400000">
                <a:off x="6106550" y="6009250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 rot="5400000">
                <a:off x="6512950" y="5983850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26 Conector recto"/>
              <p:cNvCxnSpPr/>
              <p:nvPr/>
            </p:nvCxnSpPr>
            <p:spPr>
              <a:xfrm rot="5400000">
                <a:off x="6106550" y="5653650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6525650" y="5653650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28 CuadroTexto"/>
                  <p:cNvSpPr txBox="1"/>
                  <p:nvPr/>
                </p:nvSpPr>
                <p:spPr>
                  <a:xfrm>
                    <a:off x="6015039" y="6007100"/>
                    <a:ext cx="27622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7" name="1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15039" y="6007100"/>
                    <a:ext cx="276224" cy="369332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 r="-24444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29 CuadroTexto"/>
                  <p:cNvSpPr txBox="1"/>
                  <p:nvPr/>
                </p:nvSpPr>
                <p:spPr>
                  <a:xfrm>
                    <a:off x="6396039" y="6007100"/>
                    <a:ext cx="27622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𝑂𝐻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0" name="2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96039" y="6007100"/>
                    <a:ext cx="276224" cy="369332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r="-82222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2" name="21 Conector recto"/>
            <p:cNvCxnSpPr/>
            <p:nvPr/>
          </p:nvCxnSpPr>
          <p:spPr>
            <a:xfrm rot="5400000">
              <a:off x="5077850" y="3532750"/>
              <a:ext cx="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22 Conector recto"/>
            <p:cNvCxnSpPr/>
            <p:nvPr/>
          </p:nvCxnSpPr>
          <p:spPr>
            <a:xfrm rot="5400000">
              <a:off x="5496950" y="3532750"/>
              <a:ext cx="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30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oxigenados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2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44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8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42900" y="825500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4.2. </a:t>
            </a:r>
            <a:r>
              <a:rPr lang="es-ES" b="1" dirty="0" smtClean="0">
                <a:solidFill>
                  <a:srgbClr val="00B050"/>
                </a:solidFill>
              </a:rPr>
              <a:t>Éteres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17500" y="1282700"/>
            <a:ext cx="843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Resultan de la unión de dos radicales alquilos a un átomo de oxígeno.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Su grupo funcional es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-O-</a:t>
            </a:r>
            <a:r>
              <a:rPr lang="es-ES" dirty="0" smtClean="0">
                <a:sym typeface="Wingdings"/>
              </a:rPr>
              <a:t>.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55600" y="2108200"/>
            <a:ext cx="17907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Nomenclatura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55600" y="2578100"/>
            <a:ext cx="838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pueden nombrar intercalando el término </a:t>
            </a: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oxi- </a:t>
            </a:r>
            <a:r>
              <a:rPr lang="es-ES" dirty="0" smtClean="0">
                <a:sym typeface="Wingdings"/>
              </a:rPr>
              <a:t>entre los nombres de los dos radicales ligados al oxígeno.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Otra forma es utilizando la terminación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-éter </a:t>
            </a:r>
            <a:r>
              <a:rPr lang="es-ES" dirty="0" smtClean="0">
                <a:sym typeface="Wingdings"/>
              </a:rPr>
              <a:t>después del nombre de los dos radicales, siempre en orden alfabético. Cuando los dos radicales son iguales se antepone el prefijo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-di </a:t>
            </a:r>
            <a:r>
              <a:rPr lang="es-ES" dirty="0" smtClean="0">
                <a:sym typeface="Wingdings"/>
              </a:rPr>
              <a:t>al nombre del radical, seguido de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-éter</a:t>
            </a:r>
            <a:r>
              <a:rPr lang="es-ES" dirty="0" smtClean="0">
                <a:sym typeface="Wingdings"/>
              </a:rPr>
              <a:t>:</a:t>
            </a:r>
          </a:p>
        </p:txBody>
      </p:sp>
      <p:grpSp>
        <p:nvGrpSpPr>
          <p:cNvPr id="7" name="6 Grupo"/>
          <p:cNvGrpSpPr/>
          <p:nvPr/>
        </p:nvGrpSpPr>
        <p:grpSpPr>
          <a:xfrm>
            <a:off x="1168400" y="4178300"/>
            <a:ext cx="3162300" cy="802026"/>
            <a:chOff x="1168400" y="4178300"/>
            <a:chExt cx="3162300" cy="8020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8 CuadroTexto"/>
                <p:cNvSpPr txBox="1"/>
                <p:nvPr/>
              </p:nvSpPr>
              <p:spPr>
                <a:xfrm>
                  <a:off x="1168400" y="4178300"/>
                  <a:ext cx="31623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𝑂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9" name="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400" y="4178300"/>
                  <a:ext cx="3162300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10 CuadroTexto"/>
            <p:cNvSpPr txBox="1"/>
            <p:nvPr/>
          </p:nvSpPr>
          <p:spPr>
            <a:xfrm>
              <a:off x="1536700" y="4518661"/>
              <a:ext cx="22987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etano-oxi-metano</a:t>
              </a:r>
            </a:p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é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ter metiletílico </a:t>
              </a:r>
              <a:r>
                <a:rPr lang="es-ES" sz="1200" dirty="0" smtClean="0"/>
                <a:t>o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 etilmetiléter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4483100" y="4178300"/>
            <a:ext cx="3162300" cy="814726"/>
            <a:chOff x="4483100" y="4178300"/>
            <a:chExt cx="3162300" cy="8147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9 CuadroTexto"/>
                <p:cNvSpPr txBox="1"/>
                <p:nvPr/>
              </p:nvSpPr>
              <p:spPr>
                <a:xfrm>
                  <a:off x="4483100" y="4178300"/>
                  <a:ext cx="31623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i="1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𝑂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0" name="9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83100" y="4178300"/>
                  <a:ext cx="3162300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11 CuadroTexto"/>
            <p:cNvSpPr txBox="1"/>
            <p:nvPr/>
          </p:nvSpPr>
          <p:spPr>
            <a:xfrm>
              <a:off x="4965700" y="4531361"/>
              <a:ext cx="22987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etano-oxi-etano</a:t>
              </a:r>
            </a:p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é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ter dietílico </a:t>
              </a:r>
              <a:r>
                <a:rPr lang="es-ES" sz="1200" dirty="0" smtClean="0"/>
                <a:t>o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 dietiléter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5" name="14 CuadroTexto"/>
          <p:cNvSpPr txBox="1"/>
          <p:nvPr/>
        </p:nvSpPr>
        <p:spPr>
          <a:xfrm>
            <a:off x="406400" y="5029200"/>
            <a:ext cx="18923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Propiedades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81000" y="5422900"/>
            <a:ext cx="8369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Son compuestos estables y de poca actividad, por lo que se emplean como disolventes.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mayoría son líquidos muy volátiles e inflamables.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oxigenados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9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45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88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5600" y="863600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4.3. </a:t>
            </a:r>
            <a:r>
              <a:rPr lang="es-ES" b="1" dirty="0" smtClean="0">
                <a:solidFill>
                  <a:srgbClr val="00B050"/>
                </a:solidFill>
              </a:rPr>
              <a:t>Aldehídos y cetonas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55600" y="1333500"/>
            <a:ext cx="838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caracterizan por tener como grupo funcional un doble enlace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C=O</a:t>
            </a:r>
            <a:r>
              <a:rPr lang="es-ES" dirty="0" smtClean="0">
                <a:sym typeface="Wingdings"/>
              </a:rPr>
              <a:t> (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grupo carbonilo</a:t>
            </a:r>
            <a:r>
              <a:rPr lang="es-ES" dirty="0" smtClean="0">
                <a:sym typeface="Wingdings"/>
              </a:rPr>
              <a:t>).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En los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aldehídos</a:t>
            </a:r>
            <a:r>
              <a:rPr lang="es-ES" dirty="0" smtClean="0">
                <a:sym typeface="Wingdings"/>
              </a:rPr>
              <a:t> el grupo carbonilo se encuentra en el extremo de la cadena (carbono primario). La fórmula general es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R-CHO</a:t>
            </a:r>
            <a:r>
              <a:rPr lang="es-ES" dirty="0" smtClean="0">
                <a:sym typeface="Wingdings"/>
              </a:rPr>
              <a:t>. 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En las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cetonas</a:t>
            </a:r>
            <a:r>
              <a:rPr lang="es-ES" dirty="0" smtClean="0">
                <a:sym typeface="Wingdings"/>
              </a:rPr>
              <a:t> el grupo carbonilo se halla en un carbono secundario. La fórmula general es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R-CO-R’</a:t>
            </a:r>
            <a:r>
              <a:rPr lang="es-ES" dirty="0" smtClean="0">
                <a:sym typeface="Wingdings"/>
              </a:rPr>
              <a:t>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393700" y="3225800"/>
            <a:ext cx="17907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Nomenclatura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06400" y="3695700"/>
            <a:ext cx="833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aldehídos</a:t>
            </a:r>
            <a:r>
              <a:rPr lang="es-ES" dirty="0" smtClean="0">
                <a:sym typeface="Wingdings"/>
              </a:rPr>
              <a:t> se nombran añadiendo la terminación </a:t>
            </a: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al </a:t>
            </a:r>
            <a:r>
              <a:rPr lang="es-ES" dirty="0" smtClean="0">
                <a:sym typeface="Wingdings"/>
              </a:rPr>
              <a:t>a la denominación del hidrocarburo, aunque la IUPAC admite ciertos nombres propios: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Si el aldehído no está en la cadena principal, se nombrará como </a:t>
            </a:r>
            <a:r>
              <a:rPr lang="es-ES" b="1" i="1" dirty="0" smtClean="0">
                <a:solidFill>
                  <a:srgbClr val="00B050"/>
                </a:solidFill>
                <a:sym typeface="Wingdings"/>
              </a:rPr>
              <a:t>formil</a:t>
            </a:r>
            <a:r>
              <a:rPr lang="es-ES" dirty="0" smtClean="0">
                <a:sym typeface="Wingdings"/>
              </a:rPr>
              <a:t>.</a:t>
            </a:r>
          </a:p>
        </p:txBody>
      </p:sp>
      <p:grpSp>
        <p:nvGrpSpPr>
          <p:cNvPr id="57" name="56 Grupo"/>
          <p:cNvGrpSpPr/>
          <p:nvPr/>
        </p:nvGrpSpPr>
        <p:grpSpPr>
          <a:xfrm>
            <a:off x="965200" y="4368800"/>
            <a:ext cx="1231900" cy="1106826"/>
            <a:chOff x="965200" y="4368800"/>
            <a:chExt cx="1231900" cy="1106826"/>
          </a:xfrm>
        </p:grpSpPr>
        <p:grpSp>
          <p:nvGrpSpPr>
            <p:cNvPr id="25" name="24 Grupo"/>
            <p:cNvGrpSpPr/>
            <p:nvPr/>
          </p:nvGrpSpPr>
          <p:grpSpPr>
            <a:xfrm>
              <a:off x="965200" y="4368800"/>
              <a:ext cx="1208087" cy="702707"/>
              <a:chOff x="1371600" y="4381500"/>
              <a:chExt cx="1208087" cy="70270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16 CuadroTexto"/>
                  <p:cNvSpPr txBox="1"/>
                  <p:nvPr/>
                </p:nvSpPr>
                <p:spPr>
                  <a:xfrm>
                    <a:off x="1371600" y="4597400"/>
                    <a:ext cx="8890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7" name="1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71600" y="4597400"/>
                    <a:ext cx="889000" cy="369332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18 CuadroTexto"/>
                  <p:cNvSpPr txBox="1"/>
                  <p:nvPr/>
                </p:nvSpPr>
                <p:spPr>
                  <a:xfrm>
                    <a:off x="2209800" y="4381500"/>
                    <a:ext cx="2667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𝑂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9" name="1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09800" y="4381500"/>
                    <a:ext cx="266700" cy="36933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r="-2272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19 CuadroTexto"/>
                  <p:cNvSpPr txBox="1"/>
                  <p:nvPr/>
                </p:nvSpPr>
                <p:spPr>
                  <a:xfrm>
                    <a:off x="2185987" y="4714875"/>
                    <a:ext cx="3937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0" name="1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85987" y="4714875"/>
                    <a:ext cx="393700" cy="369332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24" name="23 Grupo"/>
              <p:cNvGrpSpPr/>
              <p:nvPr/>
            </p:nvGrpSpPr>
            <p:grpSpPr>
              <a:xfrm rot="-1800000">
                <a:off x="2138362" y="4643438"/>
                <a:ext cx="145588" cy="46037"/>
                <a:chOff x="2433637" y="4695825"/>
                <a:chExt cx="145588" cy="46037"/>
              </a:xfrm>
            </p:grpSpPr>
            <p:cxnSp>
              <p:nvCxnSpPr>
                <p:cNvPr id="21" name="20 Conector recto"/>
                <p:cNvCxnSpPr/>
                <p:nvPr/>
              </p:nvCxnSpPr>
              <p:spPr>
                <a:xfrm>
                  <a:off x="2435225" y="4695825"/>
                  <a:ext cx="144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21 Conector recto"/>
                <p:cNvCxnSpPr/>
                <p:nvPr/>
              </p:nvCxnSpPr>
              <p:spPr>
                <a:xfrm>
                  <a:off x="2433637" y="4741862"/>
                  <a:ext cx="144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3" name="22 Conector recto"/>
              <p:cNvCxnSpPr/>
              <p:nvPr/>
            </p:nvCxnSpPr>
            <p:spPr>
              <a:xfrm rot="1800000">
                <a:off x="2144712" y="4876800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49 CuadroTexto"/>
            <p:cNvSpPr txBox="1"/>
            <p:nvPr/>
          </p:nvSpPr>
          <p:spPr>
            <a:xfrm>
              <a:off x="1028700" y="5013961"/>
              <a:ext cx="1168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m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etanal</a:t>
              </a:r>
            </a:p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formaldehído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6" name="55 Grupo"/>
          <p:cNvGrpSpPr/>
          <p:nvPr/>
        </p:nvGrpSpPr>
        <p:grpSpPr>
          <a:xfrm>
            <a:off x="2552700" y="4368800"/>
            <a:ext cx="1422400" cy="1106826"/>
            <a:chOff x="2552700" y="4368800"/>
            <a:chExt cx="1422400" cy="1106826"/>
          </a:xfrm>
        </p:grpSpPr>
        <p:grpSp>
          <p:nvGrpSpPr>
            <p:cNvPr id="26" name="25 Grupo"/>
            <p:cNvGrpSpPr/>
            <p:nvPr/>
          </p:nvGrpSpPr>
          <p:grpSpPr>
            <a:xfrm>
              <a:off x="2552700" y="4368800"/>
              <a:ext cx="1398587" cy="702707"/>
              <a:chOff x="1181100" y="4381500"/>
              <a:chExt cx="1398587" cy="70270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26 CuadroTexto"/>
                  <p:cNvSpPr txBox="1"/>
                  <p:nvPr/>
                </p:nvSpPr>
                <p:spPr>
                  <a:xfrm>
                    <a:off x="1181100" y="4597400"/>
                    <a:ext cx="10795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7" name="2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81100" y="4597400"/>
                    <a:ext cx="1079500" cy="369332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27 CuadroTexto"/>
                  <p:cNvSpPr txBox="1"/>
                  <p:nvPr/>
                </p:nvSpPr>
                <p:spPr>
                  <a:xfrm>
                    <a:off x="2209800" y="4381500"/>
                    <a:ext cx="2667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𝑂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8" name="27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09800" y="4381500"/>
                    <a:ext cx="266700" cy="369332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r="-25581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28 CuadroTexto"/>
                  <p:cNvSpPr txBox="1"/>
                  <p:nvPr/>
                </p:nvSpPr>
                <p:spPr>
                  <a:xfrm>
                    <a:off x="2185987" y="4714875"/>
                    <a:ext cx="3937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9" name="2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85987" y="4714875"/>
                    <a:ext cx="393700" cy="369332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30" name="29 Grupo"/>
              <p:cNvGrpSpPr/>
              <p:nvPr/>
            </p:nvGrpSpPr>
            <p:grpSpPr>
              <a:xfrm rot="-1800000">
                <a:off x="2138362" y="4643438"/>
                <a:ext cx="145588" cy="46037"/>
                <a:chOff x="2433637" y="4695825"/>
                <a:chExt cx="145588" cy="46037"/>
              </a:xfrm>
            </p:grpSpPr>
            <p:cxnSp>
              <p:nvCxnSpPr>
                <p:cNvPr id="32" name="31 Conector recto"/>
                <p:cNvCxnSpPr/>
                <p:nvPr/>
              </p:nvCxnSpPr>
              <p:spPr>
                <a:xfrm>
                  <a:off x="2435225" y="4695825"/>
                  <a:ext cx="144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32 Conector recto"/>
                <p:cNvCxnSpPr/>
                <p:nvPr/>
              </p:nvCxnSpPr>
              <p:spPr>
                <a:xfrm>
                  <a:off x="2433637" y="4741862"/>
                  <a:ext cx="144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30 Conector recto"/>
              <p:cNvCxnSpPr/>
              <p:nvPr/>
            </p:nvCxnSpPr>
            <p:spPr>
              <a:xfrm rot="1800000">
                <a:off x="2144712" y="4876800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50 CuadroTexto"/>
            <p:cNvSpPr txBox="1"/>
            <p:nvPr/>
          </p:nvSpPr>
          <p:spPr>
            <a:xfrm>
              <a:off x="2806700" y="5013961"/>
              <a:ext cx="1168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etanal</a:t>
              </a:r>
            </a:p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acetaldehído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5" name="54 Grupo"/>
          <p:cNvGrpSpPr/>
          <p:nvPr/>
        </p:nvGrpSpPr>
        <p:grpSpPr>
          <a:xfrm>
            <a:off x="4191000" y="4343400"/>
            <a:ext cx="2071687" cy="1119526"/>
            <a:chOff x="4191000" y="4343400"/>
            <a:chExt cx="2071687" cy="1119526"/>
          </a:xfrm>
        </p:grpSpPr>
        <p:grpSp>
          <p:nvGrpSpPr>
            <p:cNvPr id="34" name="33 Grupo"/>
            <p:cNvGrpSpPr/>
            <p:nvPr/>
          </p:nvGrpSpPr>
          <p:grpSpPr>
            <a:xfrm>
              <a:off x="4191000" y="4343400"/>
              <a:ext cx="2071687" cy="702707"/>
              <a:chOff x="508000" y="4381500"/>
              <a:chExt cx="2071687" cy="70270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34 CuadroTexto"/>
                  <p:cNvSpPr txBox="1"/>
                  <p:nvPr/>
                </p:nvSpPr>
                <p:spPr>
                  <a:xfrm>
                    <a:off x="508000" y="4597400"/>
                    <a:ext cx="17145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5" name="3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8000" y="4597400"/>
                    <a:ext cx="1714500" cy="369332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35 CuadroTexto"/>
                  <p:cNvSpPr txBox="1"/>
                  <p:nvPr/>
                </p:nvSpPr>
                <p:spPr>
                  <a:xfrm>
                    <a:off x="2209800" y="4381500"/>
                    <a:ext cx="2667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𝑂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6" name="35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09800" y="4381500"/>
                    <a:ext cx="266700" cy="369332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 r="-25581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36 CuadroTexto"/>
                  <p:cNvSpPr txBox="1"/>
                  <p:nvPr/>
                </p:nvSpPr>
                <p:spPr>
                  <a:xfrm>
                    <a:off x="2185987" y="4714875"/>
                    <a:ext cx="3937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7" name="3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85987" y="4714875"/>
                    <a:ext cx="393700" cy="369332"/>
                  </a:xfrm>
                  <a:prstGeom prst="rect">
                    <a:avLst/>
                  </a:prstGeom>
                  <a:blipFill rotWithShape="1"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38" name="37 Grupo"/>
              <p:cNvGrpSpPr/>
              <p:nvPr/>
            </p:nvGrpSpPr>
            <p:grpSpPr>
              <a:xfrm rot="-1800000">
                <a:off x="2138362" y="4643438"/>
                <a:ext cx="145588" cy="46037"/>
                <a:chOff x="2433637" y="4695825"/>
                <a:chExt cx="145588" cy="46037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2435225" y="4695825"/>
                  <a:ext cx="144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2433637" y="4741862"/>
                  <a:ext cx="144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9" name="38 Conector recto"/>
              <p:cNvCxnSpPr/>
              <p:nvPr/>
            </p:nvCxnSpPr>
            <p:spPr>
              <a:xfrm rot="1800000">
                <a:off x="2144712" y="4876800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51 CuadroTexto"/>
            <p:cNvSpPr txBox="1"/>
            <p:nvPr/>
          </p:nvSpPr>
          <p:spPr>
            <a:xfrm>
              <a:off x="4673600" y="5001261"/>
              <a:ext cx="1295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propanal</a:t>
              </a:r>
            </a:p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propinoaldehído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4" name="53 Grupo"/>
          <p:cNvGrpSpPr/>
          <p:nvPr/>
        </p:nvGrpSpPr>
        <p:grpSpPr>
          <a:xfrm>
            <a:off x="6515100" y="4521200"/>
            <a:ext cx="2184400" cy="731660"/>
            <a:chOff x="6515100" y="4521200"/>
            <a:chExt cx="2184400" cy="7316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42 CuadroTexto"/>
                <p:cNvSpPr txBox="1"/>
                <p:nvPr/>
              </p:nvSpPr>
              <p:spPr>
                <a:xfrm>
                  <a:off x="6515100" y="4521200"/>
                  <a:ext cx="21844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𝐶𝐻𝑂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𝐶𝐻𝑂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3" name="4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100" y="4521200"/>
                  <a:ext cx="2184400" cy="369332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52 CuadroTexto"/>
            <p:cNvSpPr txBox="1"/>
            <p:nvPr/>
          </p:nvSpPr>
          <p:spPr>
            <a:xfrm>
              <a:off x="6972300" y="4975861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propanodial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42" name="41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oxigenados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46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1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5600" y="863600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4.3. </a:t>
            </a:r>
            <a:r>
              <a:rPr lang="es-ES" b="1" dirty="0" smtClean="0">
                <a:solidFill>
                  <a:srgbClr val="00B050"/>
                </a:solidFill>
              </a:rPr>
              <a:t>Aldehídos y cetonas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68300" y="1320800"/>
            <a:ext cx="17907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Nomenclatura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81000" y="1854200"/>
            <a:ext cx="8382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Las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cetonas</a:t>
            </a: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</a:t>
            </a:r>
            <a:r>
              <a:rPr lang="es-ES" dirty="0" smtClean="0">
                <a:sym typeface="Wingdings"/>
              </a:rPr>
              <a:t>se nombran con la terminación </a:t>
            </a: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ona</a:t>
            </a:r>
            <a:r>
              <a:rPr lang="es-ES" dirty="0" smtClean="0">
                <a:sym typeface="Wingdings"/>
              </a:rPr>
              <a:t>, anteponiendo el nombre del hidrocarburo del que derivan.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También se suelen nombrar anteponiendo la palabra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cetona</a:t>
            </a:r>
            <a:r>
              <a:rPr lang="es-ES" dirty="0" smtClean="0">
                <a:sym typeface="Wingdings"/>
              </a:rPr>
              <a:t> a los nombres de los radicales.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cetona más sencilla es la de tres átomos de carbono, llamada propanona o acetona (aceptada por la IUPAC).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Si el grupo cetona actúa como radical se usará el prefijo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oxo-</a:t>
            </a:r>
            <a:r>
              <a:rPr lang="es-ES" dirty="0" smtClean="0">
                <a:sym typeface="Wingdings"/>
              </a:rPr>
              <a:t>.</a:t>
            </a:r>
          </a:p>
        </p:txBody>
      </p:sp>
      <p:grpSp>
        <p:nvGrpSpPr>
          <p:cNvPr id="9" name="8 Grupo"/>
          <p:cNvGrpSpPr/>
          <p:nvPr/>
        </p:nvGrpSpPr>
        <p:grpSpPr>
          <a:xfrm>
            <a:off x="1016000" y="3784600"/>
            <a:ext cx="1905000" cy="827426"/>
            <a:chOff x="6794500" y="4521200"/>
            <a:chExt cx="1905000" cy="8274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9 CuadroTexto"/>
                <p:cNvSpPr txBox="1"/>
                <p:nvPr/>
              </p:nvSpPr>
              <p:spPr>
                <a:xfrm>
                  <a:off x="6794500" y="4521200"/>
                  <a:ext cx="1905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0" name="9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94500" y="4521200"/>
                  <a:ext cx="1905000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10 CuadroTexto"/>
            <p:cNvSpPr txBox="1"/>
            <p:nvPr/>
          </p:nvSpPr>
          <p:spPr>
            <a:xfrm>
              <a:off x="7061200" y="4886961"/>
              <a:ext cx="1295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propanona acetona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3136900" y="3771900"/>
            <a:ext cx="2552700" cy="642760"/>
            <a:chOff x="6515100" y="4521200"/>
            <a:chExt cx="2552700" cy="6427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12 CuadroTexto"/>
                <p:cNvSpPr txBox="1"/>
                <p:nvPr/>
              </p:nvSpPr>
              <p:spPr>
                <a:xfrm>
                  <a:off x="6515100" y="4521200"/>
                  <a:ext cx="25527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3" name="1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100" y="4521200"/>
                  <a:ext cx="2552700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14 CuadroTexto"/>
            <p:cNvSpPr txBox="1"/>
            <p:nvPr/>
          </p:nvSpPr>
          <p:spPr>
            <a:xfrm>
              <a:off x="6972300" y="4886961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butanona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5842000" y="3784600"/>
            <a:ext cx="2552700" cy="642760"/>
            <a:chOff x="6515100" y="4521200"/>
            <a:chExt cx="2552700" cy="6427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16 CuadroTexto"/>
                <p:cNvSpPr txBox="1"/>
                <p:nvPr/>
              </p:nvSpPr>
              <p:spPr>
                <a:xfrm>
                  <a:off x="6515100" y="4521200"/>
                  <a:ext cx="25527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𝑂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7" name="1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100" y="4521200"/>
                  <a:ext cx="2552700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18 CuadroTexto"/>
            <p:cNvSpPr txBox="1"/>
            <p:nvPr/>
          </p:nvSpPr>
          <p:spPr>
            <a:xfrm>
              <a:off x="6972300" y="4886961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butanodiona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0" name="19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oxigenados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1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47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87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17500" y="850900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4.3. </a:t>
            </a:r>
            <a:r>
              <a:rPr lang="es-ES" b="1" dirty="0" smtClean="0">
                <a:solidFill>
                  <a:srgbClr val="00B050"/>
                </a:solidFill>
              </a:rPr>
              <a:t>Aldehídos y cetonas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20" name="1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427639"/>
              </p:ext>
            </p:extLst>
          </p:nvPr>
        </p:nvGraphicFramePr>
        <p:xfrm>
          <a:off x="482600" y="1727200"/>
          <a:ext cx="82169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6900"/>
              </a:tblGrid>
              <a:tr h="2082800">
                <a:tc>
                  <a:txBody>
                    <a:bodyPr/>
                    <a:lstStyle/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15.	Nombra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 			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	b)		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16.	Formula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metilpropanodial    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	b)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pentan-2-ona</a:t>
                      </a:r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20 CuadroTexto"/>
          <p:cNvSpPr txBox="1"/>
          <p:nvPr/>
        </p:nvSpPr>
        <p:spPr>
          <a:xfrm>
            <a:off x="355600" y="13589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Actividades</a:t>
            </a:r>
            <a:endParaRPr lang="es-ES" b="1" dirty="0">
              <a:solidFill>
                <a:srgbClr val="C00000"/>
              </a:solidFill>
            </a:endParaRPr>
          </a:p>
        </p:txBody>
      </p:sp>
      <p:grpSp>
        <p:nvGrpSpPr>
          <p:cNvPr id="22" name="21 Grupo"/>
          <p:cNvGrpSpPr/>
          <p:nvPr/>
        </p:nvGrpSpPr>
        <p:grpSpPr>
          <a:xfrm>
            <a:off x="1143000" y="1993900"/>
            <a:ext cx="2273300" cy="777320"/>
            <a:chOff x="1536700" y="2946400"/>
            <a:chExt cx="2273300" cy="7773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22 CuadroTexto"/>
                <p:cNvSpPr txBox="1"/>
                <p:nvPr/>
              </p:nvSpPr>
              <p:spPr>
                <a:xfrm>
                  <a:off x="1536700" y="2946400"/>
                  <a:ext cx="22733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𝐶𝐻𝑂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3" name="2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36700" y="2946400"/>
                  <a:ext cx="2273300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23 Conector recto"/>
            <p:cNvCxnSpPr/>
            <p:nvPr/>
          </p:nvCxnSpPr>
          <p:spPr>
            <a:xfrm rot="5400000">
              <a:off x="2446338" y="331470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24 CuadroTexto"/>
                <p:cNvSpPr txBox="1"/>
                <p:nvPr/>
              </p:nvSpPr>
              <p:spPr>
                <a:xfrm>
                  <a:off x="2360613" y="3354388"/>
                  <a:ext cx="504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4" name="83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0613" y="3354388"/>
                  <a:ext cx="504825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r="-8434"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25 Grupo"/>
          <p:cNvGrpSpPr/>
          <p:nvPr/>
        </p:nvGrpSpPr>
        <p:grpSpPr>
          <a:xfrm>
            <a:off x="1058544" y="2672261"/>
            <a:ext cx="3132456" cy="1156732"/>
            <a:chOff x="1439544" y="2405561"/>
            <a:chExt cx="3132456" cy="1156732"/>
          </a:xfrm>
        </p:grpSpPr>
        <p:grpSp>
          <p:nvGrpSpPr>
            <p:cNvPr id="27" name="26 Grupo"/>
            <p:cNvGrpSpPr/>
            <p:nvPr/>
          </p:nvGrpSpPr>
          <p:grpSpPr>
            <a:xfrm>
              <a:off x="1439544" y="2786561"/>
              <a:ext cx="3132456" cy="775732"/>
              <a:chOff x="863599" y="2616200"/>
              <a:chExt cx="3132456" cy="7757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29 CuadroTexto"/>
                  <p:cNvSpPr txBox="1"/>
                  <p:nvPr/>
                </p:nvSpPr>
                <p:spPr>
                  <a:xfrm>
                    <a:off x="863599" y="2616200"/>
                    <a:ext cx="313245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𝐶𝑂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𝑂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0" name="2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3599" y="2616200"/>
                    <a:ext cx="3132456" cy="369332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30 CuadroTexto"/>
                  <p:cNvSpPr txBox="1"/>
                  <p:nvPr/>
                </p:nvSpPr>
                <p:spPr>
                  <a:xfrm>
                    <a:off x="2298700" y="3022600"/>
                    <a:ext cx="596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78" name="77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8700" y="3022600"/>
                    <a:ext cx="596900" cy="36933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2" name="31 Conector recto"/>
              <p:cNvCxnSpPr/>
              <p:nvPr/>
            </p:nvCxnSpPr>
            <p:spPr>
              <a:xfrm>
                <a:off x="2463800" y="293370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27 Conector recto"/>
            <p:cNvCxnSpPr/>
            <p:nvPr/>
          </p:nvCxnSpPr>
          <p:spPr>
            <a:xfrm>
              <a:off x="3027045" y="2710361"/>
              <a:ext cx="0" cy="1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28 CuadroTexto"/>
                <p:cNvSpPr txBox="1"/>
                <p:nvPr/>
              </p:nvSpPr>
              <p:spPr>
                <a:xfrm>
                  <a:off x="2849245" y="2405561"/>
                  <a:ext cx="596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9" name="2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9245" y="2405561"/>
                  <a:ext cx="596900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18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oxigenados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48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99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17500" y="838200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4.3. </a:t>
            </a:r>
            <a:r>
              <a:rPr lang="es-ES" b="1" dirty="0" smtClean="0">
                <a:solidFill>
                  <a:srgbClr val="00B050"/>
                </a:solidFill>
              </a:rPr>
              <a:t>Aldehídos y cetonas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330200" y="12700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Propiedades y obtención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342900" y="1739900"/>
            <a:ext cx="84709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aldehídos y cetonas tienen un punto de ebullición más elevado que los compuestos no polares de parecida masa molecular.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Sus moléculas no pueden unirse por puentes de hidrógeno, por lo que su punto de ebullición es inferior al de los alcoholes de parecida masa molecular.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aldehídos y cetonas inferiores son solubles en agua.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Con excepción de los términos superiores, los aldehídos y cetonas alifáticas son líquidos.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metanal , o formaldehído, se emplea como germicida.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acetona es un líquido de olor agradable , muy volátil y miscible con el agua y la gasolina.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obtienen a partir de la oxidación de alcoholes.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Son muy reactivos. Se oxidan fácilmente, sobre todo los aldehídos: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34 CuadroTexto"/>
              <p:cNvSpPr txBox="1"/>
              <p:nvPr/>
            </p:nvSpPr>
            <p:spPr>
              <a:xfrm>
                <a:off x="2044700" y="4838700"/>
                <a:ext cx="5029200" cy="466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𝑂𝐻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s-ES" b="0" i="1" smtClean="0">
                              <a:latin typeface="Cambria Math"/>
                            </a:rPr>
                            <m:t>𝐾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𝑀𝑛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e>
                      </m:groupChr>
                      <m:r>
                        <a:rPr lang="es-ES" i="1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−</m:t>
                      </m:r>
                      <m:r>
                        <a:rPr lang="es-ES" i="1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−</m:t>
                      </m:r>
                      <m:r>
                        <a:rPr lang="es-ES" i="1">
                          <a:latin typeface="Cambria Math"/>
                        </a:rPr>
                        <m:t>𝐶𝐻𝑂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5" name="3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4700" y="4838700"/>
                <a:ext cx="5029200" cy="46609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36 CuadroTexto"/>
              <p:cNvSpPr txBox="1"/>
              <p:nvPr/>
            </p:nvSpPr>
            <p:spPr>
              <a:xfrm>
                <a:off x="1981200" y="5778500"/>
                <a:ext cx="5029200" cy="466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𝐶𝐻𝑂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s-ES" b="0" i="1" smtClean="0">
                              <a:latin typeface="Cambria Math"/>
                            </a:rPr>
                            <m:t>𝐾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𝑀𝑛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e>
                      </m:groupChr>
                      <m:r>
                        <a:rPr lang="es-ES" i="1" smtClean="0">
                          <a:latin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𝐶𝑂𝑂𝐻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7" name="3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5778500"/>
                <a:ext cx="5029200" cy="46609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9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oxigenados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49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33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04800" y="850900"/>
            <a:ext cx="363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4.4. </a:t>
            </a:r>
            <a:r>
              <a:rPr lang="es-ES" b="1" dirty="0" smtClean="0">
                <a:solidFill>
                  <a:srgbClr val="00B050"/>
                </a:solidFill>
              </a:rPr>
              <a:t>Ácidos carboxílicos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17500" y="1346200"/>
            <a:ext cx="8445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grupo funcional es el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grupo carboxilo</a:t>
            </a:r>
            <a:r>
              <a:rPr lang="es-ES" dirty="0" smtClean="0">
                <a:sym typeface="Wingdings"/>
              </a:rPr>
              <a:t>,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-COOH</a:t>
            </a:r>
            <a:r>
              <a:rPr lang="es-ES" dirty="0" smtClean="0">
                <a:sym typeface="Wingdings"/>
              </a:rPr>
              <a:t>, que solo puede ir en carbonos del extremo de la cadena.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Su fórmula general es:</a:t>
            </a:r>
          </a:p>
        </p:txBody>
      </p:sp>
      <p:grpSp>
        <p:nvGrpSpPr>
          <p:cNvPr id="12" name="11 Grupo"/>
          <p:cNvGrpSpPr/>
          <p:nvPr/>
        </p:nvGrpSpPr>
        <p:grpSpPr>
          <a:xfrm>
            <a:off x="3429000" y="2222500"/>
            <a:ext cx="1258887" cy="702707"/>
            <a:chOff x="1371600" y="4381500"/>
            <a:chExt cx="1258887" cy="7027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14 CuadroTexto"/>
                <p:cNvSpPr txBox="1"/>
                <p:nvPr/>
              </p:nvSpPr>
              <p:spPr>
                <a:xfrm>
                  <a:off x="1371600" y="4597400"/>
                  <a:ext cx="889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𝑅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5" name="1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1600" y="4597400"/>
                  <a:ext cx="889000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15 CuadroTexto"/>
                <p:cNvSpPr txBox="1"/>
                <p:nvPr/>
              </p:nvSpPr>
              <p:spPr>
                <a:xfrm>
                  <a:off x="2209800" y="4381500"/>
                  <a:ext cx="2667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𝑂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9" name="1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09800" y="4381500"/>
                  <a:ext cx="266700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r="-2272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16 CuadroTexto"/>
                <p:cNvSpPr txBox="1"/>
                <p:nvPr/>
              </p:nvSpPr>
              <p:spPr>
                <a:xfrm>
                  <a:off x="2236787" y="4714875"/>
                  <a:ext cx="3937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𝑂𝐻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7" name="1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36787" y="4714875"/>
                  <a:ext cx="393700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r="-27692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0" name="19 Grupo"/>
            <p:cNvGrpSpPr/>
            <p:nvPr/>
          </p:nvGrpSpPr>
          <p:grpSpPr>
            <a:xfrm rot="-1800000">
              <a:off x="2138362" y="4643438"/>
              <a:ext cx="145588" cy="46037"/>
              <a:chOff x="2433637" y="4695825"/>
              <a:chExt cx="145588" cy="46037"/>
            </a:xfrm>
          </p:grpSpPr>
          <p:cxnSp>
            <p:nvCxnSpPr>
              <p:cNvPr id="22" name="21 Conector recto"/>
              <p:cNvCxnSpPr/>
              <p:nvPr/>
            </p:nvCxnSpPr>
            <p:spPr>
              <a:xfrm>
                <a:off x="2435225" y="4695825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22 Conector recto"/>
              <p:cNvCxnSpPr/>
              <p:nvPr/>
            </p:nvCxnSpPr>
            <p:spPr>
              <a:xfrm>
                <a:off x="2433637" y="4741862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20 Conector recto"/>
            <p:cNvCxnSpPr/>
            <p:nvPr/>
          </p:nvCxnSpPr>
          <p:spPr>
            <a:xfrm rot="1800000">
              <a:off x="2144712" y="4876800"/>
              <a:ext cx="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23 CuadroTexto"/>
          <p:cNvSpPr txBox="1"/>
          <p:nvPr/>
        </p:nvSpPr>
        <p:spPr>
          <a:xfrm>
            <a:off x="381000" y="29337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Nomenclatura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381000" y="3340100"/>
            <a:ext cx="8420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designa con la terminación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-oico</a:t>
            </a:r>
            <a:r>
              <a:rPr lang="es-ES" dirty="0" smtClean="0">
                <a:sym typeface="Wingdings"/>
              </a:rPr>
              <a:t>, que se une al nombre del hidrocarburo y anteponiendo el término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ácido</a:t>
            </a:r>
            <a:r>
              <a:rPr lang="es-ES" dirty="0" smtClean="0">
                <a:sym typeface="Wingdings"/>
              </a:rPr>
              <a:t>:</a:t>
            </a:r>
          </a:p>
        </p:txBody>
      </p:sp>
      <p:grpSp>
        <p:nvGrpSpPr>
          <p:cNvPr id="26" name="25 Grupo"/>
          <p:cNvGrpSpPr/>
          <p:nvPr/>
        </p:nvGrpSpPr>
        <p:grpSpPr>
          <a:xfrm>
            <a:off x="1003300" y="4013200"/>
            <a:ext cx="1905000" cy="776626"/>
            <a:chOff x="6794500" y="4521200"/>
            <a:chExt cx="1905000" cy="7766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26 CuadroTexto"/>
                <p:cNvSpPr txBox="1"/>
                <p:nvPr/>
              </p:nvSpPr>
              <p:spPr>
                <a:xfrm>
                  <a:off x="6794500" y="4521200"/>
                  <a:ext cx="1905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𝐻𝐶𝑂𝑂𝐻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7" name="2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94500" y="4521200"/>
                  <a:ext cx="1905000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27 CuadroTexto"/>
            <p:cNvSpPr txBox="1"/>
            <p:nvPr/>
          </p:nvSpPr>
          <p:spPr>
            <a:xfrm>
              <a:off x="7099300" y="4836161"/>
              <a:ext cx="1295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á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cido metanoico ácido fórmico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9" name="28 Grupo"/>
          <p:cNvGrpSpPr/>
          <p:nvPr/>
        </p:nvGrpSpPr>
        <p:grpSpPr>
          <a:xfrm>
            <a:off x="2768600" y="4051300"/>
            <a:ext cx="1905000" cy="776626"/>
            <a:chOff x="6794500" y="4521200"/>
            <a:chExt cx="1905000" cy="7766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29 CuadroTexto"/>
                <p:cNvSpPr txBox="1"/>
                <p:nvPr/>
              </p:nvSpPr>
              <p:spPr>
                <a:xfrm>
                  <a:off x="6794500" y="4521200"/>
                  <a:ext cx="1905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𝐶𝑂𝑂𝐻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0" name="29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94500" y="4521200"/>
                  <a:ext cx="1905000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30 CuadroTexto"/>
            <p:cNvSpPr txBox="1"/>
            <p:nvPr/>
          </p:nvSpPr>
          <p:spPr>
            <a:xfrm>
              <a:off x="7099300" y="4836161"/>
              <a:ext cx="1295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á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cido etanoico ácido acético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2" name="31 Grupo"/>
          <p:cNvGrpSpPr/>
          <p:nvPr/>
        </p:nvGrpSpPr>
        <p:grpSpPr>
          <a:xfrm>
            <a:off x="4711700" y="4051300"/>
            <a:ext cx="3175000" cy="827426"/>
            <a:chOff x="6794500" y="4521200"/>
            <a:chExt cx="3175000" cy="8274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33 CuadroTexto"/>
                <p:cNvSpPr txBox="1"/>
                <p:nvPr/>
              </p:nvSpPr>
              <p:spPr>
                <a:xfrm>
                  <a:off x="6794500" y="4521200"/>
                  <a:ext cx="3175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i="1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𝐶𝑂𝑂𝐻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4" name="33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94500" y="4521200"/>
                  <a:ext cx="3175000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35 CuadroTexto"/>
            <p:cNvSpPr txBox="1"/>
            <p:nvPr/>
          </p:nvSpPr>
          <p:spPr>
            <a:xfrm>
              <a:off x="7734300" y="4886961"/>
              <a:ext cx="1295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á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cido butanoico ácido butírico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8" name="37 Grupo"/>
          <p:cNvGrpSpPr/>
          <p:nvPr/>
        </p:nvGrpSpPr>
        <p:grpSpPr>
          <a:xfrm>
            <a:off x="1193800" y="5295900"/>
            <a:ext cx="2413000" cy="827426"/>
            <a:chOff x="7353300" y="4521200"/>
            <a:chExt cx="2413000" cy="8274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38 CuadroTexto"/>
                <p:cNvSpPr txBox="1"/>
                <p:nvPr/>
              </p:nvSpPr>
              <p:spPr>
                <a:xfrm>
                  <a:off x="7353300" y="4521200"/>
                  <a:ext cx="2413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i="1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𝐶𝑂𝑂𝐻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9" name="3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53300" y="4521200"/>
                  <a:ext cx="2413000" cy="36933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39 CuadroTexto"/>
            <p:cNvSpPr txBox="1"/>
            <p:nvPr/>
          </p:nvSpPr>
          <p:spPr>
            <a:xfrm>
              <a:off x="7734300" y="4886961"/>
              <a:ext cx="15113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á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cido propanoico ácido propiónico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41" name="40 Grupo"/>
          <p:cNvGrpSpPr/>
          <p:nvPr/>
        </p:nvGrpSpPr>
        <p:grpSpPr>
          <a:xfrm>
            <a:off x="3619500" y="5308600"/>
            <a:ext cx="2413000" cy="827426"/>
            <a:chOff x="7353300" y="4521200"/>
            <a:chExt cx="2413000" cy="8274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41 CuadroTexto"/>
                <p:cNvSpPr txBox="1"/>
                <p:nvPr/>
              </p:nvSpPr>
              <p:spPr>
                <a:xfrm>
                  <a:off x="7353300" y="4521200"/>
                  <a:ext cx="2413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=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𝐻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𝐶𝑂𝑂𝐻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2" name="41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53300" y="4521200"/>
                  <a:ext cx="2413000" cy="369332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42 CuadroTexto"/>
            <p:cNvSpPr txBox="1"/>
            <p:nvPr/>
          </p:nvSpPr>
          <p:spPr>
            <a:xfrm>
              <a:off x="7734300" y="4886961"/>
              <a:ext cx="15113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á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cido propenoico ácido acrílico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" name="2 Grupo"/>
          <p:cNvGrpSpPr/>
          <p:nvPr/>
        </p:nvGrpSpPr>
        <p:grpSpPr>
          <a:xfrm>
            <a:off x="6121400" y="4916488"/>
            <a:ext cx="1511300" cy="1453972"/>
            <a:chOff x="6121400" y="4916488"/>
            <a:chExt cx="1511300" cy="1453972"/>
          </a:xfrm>
        </p:grpSpPr>
        <p:grpSp>
          <p:nvGrpSpPr>
            <p:cNvPr id="51" name="50 Grupo"/>
            <p:cNvGrpSpPr/>
            <p:nvPr/>
          </p:nvGrpSpPr>
          <p:grpSpPr>
            <a:xfrm>
              <a:off x="6428584" y="4916488"/>
              <a:ext cx="1000916" cy="1135857"/>
              <a:chOff x="1775621" y="2490788"/>
              <a:chExt cx="1000916" cy="1135857"/>
            </a:xfrm>
          </p:grpSpPr>
          <p:grpSp>
            <p:nvGrpSpPr>
              <p:cNvPr id="52" name="51 Grupo"/>
              <p:cNvGrpSpPr/>
              <p:nvPr/>
            </p:nvGrpSpPr>
            <p:grpSpPr>
              <a:xfrm>
                <a:off x="1775621" y="3009901"/>
                <a:ext cx="704849" cy="616744"/>
                <a:chOff x="7477921" y="5168901"/>
                <a:chExt cx="704849" cy="616744"/>
              </a:xfrm>
            </p:grpSpPr>
            <p:sp>
              <p:nvSpPr>
                <p:cNvPr id="55" name="54 Elipse"/>
                <p:cNvSpPr/>
                <p:nvPr/>
              </p:nvSpPr>
              <p:spPr>
                <a:xfrm>
                  <a:off x="7594600" y="5233988"/>
                  <a:ext cx="441325" cy="46355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56" name="55 Hexágono"/>
                <p:cNvSpPr/>
                <p:nvPr/>
              </p:nvSpPr>
              <p:spPr>
                <a:xfrm rot="1800000">
                  <a:off x="7477921" y="5168901"/>
                  <a:ext cx="704849" cy="616744"/>
                </a:xfrm>
                <a:prstGeom prst="hexagon">
                  <a:avLst>
                    <a:gd name="adj" fmla="val 28475"/>
                    <a:gd name="vf" fmla="val 115470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cxnSp>
            <p:nvCxnSpPr>
              <p:cNvPr id="53" name="52 Conector recto"/>
              <p:cNvCxnSpPr/>
              <p:nvPr/>
            </p:nvCxnSpPr>
            <p:spPr>
              <a:xfrm rot="5400000">
                <a:off x="2035175" y="2870200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53 CuadroTexto"/>
                  <p:cNvSpPr txBox="1"/>
                  <p:nvPr/>
                </p:nvSpPr>
                <p:spPr>
                  <a:xfrm>
                    <a:off x="1974850" y="2490788"/>
                    <a:ext cx="801687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𝐶𝑂𝑂𝐻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4" name="53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74850" y="2490788"/>
                    <a:ext cx="801687" cy="369332"/>
                  </a:xfrm>
                  <a:prstGeom prst="rect">
                    <a:avLst/>
                  </a:prstGeom>
                  <a:blipFill rotWithShape="1"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57" name="56 CuadroTexto"/>
            <p:cNvSpPr txBox="1"/>
            <p:nvPr/>
          </p:nvSpPr>
          <p:spPr>
            <a:xfrm>
              <a:off x="6121400" y="6093461"/>
              <a:ext cx="15113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á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cido benzoico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44" name="43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oxigenados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5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50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74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30200" y="863600"/>
            <a:ext cx="363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4.4. </a:t>
            </a:r>
            <a:r>
              <a:rPr lang="es-ES" b="1" dirty="0" smtClean="0">
                <a:solidFill>
                  <a:srgbClr val="00B050"/>
                </a:solidFill>
              </a:rPr>
              <a:t>Ácidos carboxílicos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44" name="4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817230"/>
              </p:ext>
            </p:extLst>
          </p:nvPr>
        </p:nvGraphicFramePr>
        <p:xfrm>
          <a:off x="457200" y="1727200"/>
          <a:ext cx="8229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2082800">
                <a:tc>
                  <a:txBody>
                    <a:bodyPr/>
                    <a:lstStyle/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17.	Nombra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 			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	b)		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18.	Formula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ácido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hexa-2,5-dienoico  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	b)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ácido pent-2-enodioico</a:t>
                      </a:r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5" name="44 CuadroTexto"/>
          <p:cNvSpPr txBox="1"/>
          <p:nvPr/>
        </p:nvSpPr>
        <p:spPr>
          <a:xfrm>
            <a:off x="330200" y="13589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Actividades</a:t>
            </a:r>
            <a:endParaRPr lang="es-ES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46 CuadroTexto"/>
              <p:cNvSpPr txBox="1"/>
              <p:nvPr/>
            </p:nvSpPr>
            <p:spPr>
              <a:xfrm>
                <a:off x="1231900" y="1968500"/>
                <a:ext cx="2413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𝐶𝑂𝑂𝐻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𝐶𝑂𝑂𝐻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7" name="4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900" y="1968500"/>
                <a:ext cx="24130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48 Grupo"/>
          <p:cNvGrpSpPr/>
          <p:nvPr/>
        </p:nvGrpSpPr>
        <p:grpSpPr>
          <a:xfrm>
            <a:off x="1358900" y="2451100"/>
            <a:ext cx="2273300" cy="790020"/>
            <a:chOff x="1600200" y="2933700"/>
            <a:chExt cx="2273300" cy="7900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49 CuadroTexto"/>
                <p:cNvSpPr txBox="1"/>
                <p:nvPr/>
              </p:nvSpPr>
              <p:spPr>
                <a:xfrm>
                  <a:off x="1600200" y="2933700"/>
                  <a:ext cx="22733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𝐶𝑂𝑂𝐻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0" name="49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0200" y="2933700"/>
                  <a:ext cx="2273300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57 Conector recto"/>
            <p:cNvCxnSpPr/>
            <p:nvPr/>
          </p:nvCxnSpPr>
          <p:spPr>
            <a:xfrm rot="5400000">
              <a:off x="2446338" y="3314700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58 CuadroTexto"/>
                <p:cNvSpPr txBox="1"/>
                <p:nvPr/>
              </p:nvSpPr>
              <p:spPr>
                <a:xfrm>
                  <a:off x="2360613" y="3354388"/>
                  <a:ext cx="504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4" name="83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0613" y="3354388"/>
                  <a:ext cx="504825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r="-8434"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12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oxigenados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5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51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35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30200" y="863600"/>
            <a:ext cx="363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4.4. </a:t>
            </a:r>
            <a:r>
              <a:rPr lang="es-ES" b="1" dirty="0" smtClean="0">
                <a:solidFill>
                  <a:srgbClr val="00B050"/>
                </a:solidFill>
              </a:rPr>
              <a:t>Ácidos carboxílicos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55600" y="13335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Propiedades y obtención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68300" y="1790700"/>
            <a:ext cx="838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Son los principales compuestos orgánicos que presentan acidez apreciable. Son sustancias polares.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primeros de la serie son solubles en agua, el de cinco carbonos es parcialmente soluble y los superiores casi insolubles. Todos son solubles en  éter, alcohol y benceno.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Sus puntos de ebullición son más elevados que los de los alcoholes de parecida masa molar.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primeros son líquidos de olor fuerte y los superiores son sólidos.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ácidos grasos son ácidos carboxílicos de cadena larga.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suelen obtener por oxidación de alcoholes primarios: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reacción más importantes es la 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esterificación</a:t>
            </a:r>
            <a:r>
              <a:rPr lang="es-ES" dirty="0" smtClean="0">
                <a:sym typeface="Wingdings"/>
              </a:rPr>
              <a:t>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15 CuadroTexto"/>
              <p:cNvSpPr txBox="1"/>
              <p:nvPr/>
            </p:nvSpPr>
            <p:spPr>
              <a:xfrm>
                <a:off x="2133600" y="4610100"/>
                <a:ext cx="5029200" cy="466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𝑂𝐻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s-ES" b="0" i="1" smtClean="0">
                              <a:latin typeface="Cambria Math"/>
                            </a:rPr>
                            <m:t>𝐾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𝑀𝑛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e>
                      </m:groupChr>
                      <m:r>
                        <a:rPr lang="es-ES" i="1" smtClean="0">
                          <a:latin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𝐶𝑂𝑂𝐻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6" name="1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4610100"/>
                <a:ext cx="5029200" cy="46609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3 Grupo"/>
          <p:cNvGrpSpPr/>
          <p:nvPr/>
        </p:nvGrpSpPr>
        <p:grpSpPr>
          <a:xfrm>
            <a:off x="1397000" y="5549900"/>
            <a:ext cx="6311900" cy="483632"/>
            <a:chOff x="1346200" y="5613400"/>
            <a:chExt cx="6311900" cy="4836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16 CuadroTexto"/>
                <p:cNvSpPr txBox="1"/>
                <p:nvPr/>
              </p:nvSpPr>
              <p:spPr>
                <a:xfrm>
                  <a:off x="1346200" y="5727700"/>
                  <a:ext cx="6311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𝑅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𝐶𝑂𝑂𝐻</m:t>
                        </m:r>
                        <m:r>
                          <a:rPr lang="es-ES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es-ES" b="0" i="1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𝑂𝐻</m:t>
                        </m:r>
                        <m:r>
                          <a:rPr lang="es-ES" b="0" i="1" smtClean="0">
                            <a:latin typeface="Cambria Math"/>
                            <a:ea typeface="Cambria Math"/>
                          </a:rPr>
                          <m:t>⇄</m:t>
                        </m:r>
                        <m:r>
                          <a:rPr lang="es-ES" i="1" smtClean="0">
                            <a:latin typeface="Cambria Math"/>
                          </a:rPr>
                          <m:t>𝑅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𝐶𝑂𝑂</m:t>
                        </m:r>
                        <m:sSup>
                          <m:sSup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es-ES" b="0" i="1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s-ES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𝑂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7" name="1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46200" y="5727700"/>
                  <a:ext cx="6311900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2 CuadroTexto"/>
                <p:cNvSpPr txBox="1"/>
                <p:nvPr/>
              </p:nvSpPr>
              <p:spPr>
                <a:xfrm>
                  <a:off x="4508500" y="5613400"/>
                  <a:ext cx="393700" cy="254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s-ES" sz="105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sz="1050" b="0" i="1" smtClean="0">
                                <a:latin typeface="Cambria Math"/>
                              </a:rPr>
                              <m:t>𝐻</m:t>
                            </m:r>
                          </m:e>
                          <m:sup>
                            <m:r>
                              <a:rPr lang="es-ES" sz="1050" b="0" i="1" smtClean="0">
                                <a:latin typeface="Cambria Math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es-ES" sz="1050" dirty="0"/>
                </a:p>
              </p:txBody>
            </p:sp>
          </mc:Choice>
          <mc:Fallback xmlns="">
            <p:sp>
              <p:nvSpPr>
                <p:cNvPr id="3" name="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08500" y="5613400"/>
                  <a:ext cx="393700" cy="254000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11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oxigenados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9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52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23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30200" y="825500"/>
            <a:ext cx="363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4.5. </a:t>
            </a:r>
            <a:r>
              <a:rPr lang="es-ES" b="1" dirty="0">
                <a:solidFill>
                  <a:srgbClr val="00B050"/>
                </a:solidFill>
              </a:rPr>
              <a:t>É</a:t>
            </a:r>
            <a:r>
              <a:rPr lang="es-ES" b="1" dirty="0" smtClean="0">
                <a:solidFill>
                  <a:srgbClr val="00B050"/>
                </a:solidFill>
              </a:rPr>
              <a:t>steres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42900" y="1308100"/>
            <a:ext cx="843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Resultan de reemplazar el hidrógeno del grupo carboxílico de los ácidos orgánicos por un radical.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grupo funcional que caracteriza a los ésteres es el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-COO-</a:t>
            </a:r>
            <a:r>
              <a:rPr lang="es-ES" dirty="0" smtClean="0">
                <a:sym typeface="Wingdings"/>
              </a:rPr>
              <a:t>, y su fórmula general es:</a:t>
            </a:r>
          </a:p>
        </p:txBody>
      </p:sp>
      <p:grpSp>
        <p:nvGrpSpPr>
          <p:cNvPr id="19" name="18 Grupo"/>
          <p:cNvGrpSpPr/>
          <p:nvPr/>
        </p:nvGrpSpPr>
        <p:grpSpPr>
          <a:xfrm>
            <a:off x="3556000" y="2451100"/>
            <a:ext cx="1689100" cy="702707"/>
            <a:chOff x="1371600" y="4381500"/>
            <a:chExt cx="1689100" cy="7027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19 CuadroTexto"/>
                <p:cNvSpPr txBox="1"/>
                <p:nvPr/>
              </p:nvSpPr>
              <p:spPr>
                <a:xfrm>
                  <a:off x="1371600" y="4597400"/>
                  <a:ext cx="889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𝑅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0" name="19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1600" y="4597400"/>
                  <a:ext cx="889000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20 CuadroTexto"/>
                <p:cNvSpPr txBox="1"/>
                <p:nvPr/>
              </p:nvSpPr>
              <p:spPr>
                <a:xfrm>
                  <a:off x="2209800" y="4381500"/>
                  <a:ext cx="2667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𝑂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9" name="1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09800" y="4381500"/>
                  <a:ext cx="266700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r="-2272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21 CuadroTexto"/>
                <p:cNvSpPr txBox="1"/>
                <p:nvPr/>
              </p:nvSpPr>
              <p:spPr>
                <a:xfrm>
                  <a:off x="2198686" y="4714875"/>
                  <a:ext cx="86201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𝑂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𝑅</m:t>
                        </m:r>
                        <m:r>
                          <a:rPr lang="es-ES" b="0" i="1" smtClean="0">
                            <a:latin typeface="Cambria Math"/>
                          </a:rPr>
                          <m:t>′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2" name="21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8686" y="4714875"/>
                  <a:ext cx="862014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3" name="22 Grupo"/>
            <p:cNvGrpSpPr/>
            <p:nvPr/>
          </p:nvGrpSpPr>
          <p:grpSpPr>
            <a:xfrm rot="-1800000">
              <a:off x="2138362" y="4643438"/>
              <a:ext cx="145588" cy="46037"/>
              <a:chOff x="2433637" y="4695825"/>
              <a:chExt cx="145588" cy="46037"/>
            </a:xfrm>
          </p:grpSpPr>
          <p:cxnSp>
            <p:nvCxnSpPr>
              <p:cNvPr id="25" name="24 Conector recto"/>
              <p:cNvCxnSpPr/>
              <p:nvPr/>
            </p:nvCxnSpPr>
            <p:spPr>
              <a:xfrm>
                <a:off x="2435225" y="4695825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2433637" y="4741862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23 Conector recto"/>
            <p:cNvCxnSpPr/>
            <p:nvPr/>
          </p:nvCxnSpPr>
          <p:spPr>
            <a:xfrm rot="1800000">
              <a:off x="2144712" y="4876800"/>
              <a:ext cx="14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26 CuadroTexto"/>
          <p:cNvSpPr txBox="1"/>
          <p:nvPr/>
        </p:nvSpPr>
        <p:spPr>
          <a:xfrm>
            <a:off x="381000" y="32639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Nomenclatura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355600" y="3619500"/>
            <a:ext cx="833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nombran sustituyendo la terminación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-oico </a:t>
            </a:r>
            <a:r>
              <a:rPr lang="es-ES" dirty="0" smtClean="0">
                <a:sym typeface="Wingdings"/>
              </a:rPr>
              <a:t>del ácido del que derivan por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-ato</a:t>
            </a:r>
            <a:r>
              <a:rPr lang="es-ES" dirty="0" smtClean="0">
                <a:sym typeface="Wingdings"/>
              </a:rPr>
              <a:t>, seguido de la preposición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de</a:t>
            </a:r>
            <a:r>
              <a:rPr lang="es-ES" dirty="0" smtClean="0">
                <a:sym typeface="Wingdings"/>
              </a:rPr>
              <a:t> y del nombre del radical terminado en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-ilo</a:t>
            </a:r>
            <a:r>
              <a:rPr lang="es-ES" dirty="0" smtClean="0">
                <a:sym typeface="Wingdings"/>
              </a:rPr>
              <a:t>:</a:t>
            </a:r>
          </a:p>
        </p:txBody>
      </p:sp>
      <p:grpSp>
        <p:nvGrpSpPr>
          <p:cNvPr id="29" name="28 Grupo"/>
          <p:cNvGrpSpPr/>
          <p:nvPr/>
        </p:nvGrpSpPr>
        <p:grpSpPr>
          <a:xfrm>
            <a:off x="812800" y="4762500"/>
            <a:ext cx="1905000" cy="776626"/>
            <a:chOff x="6794500" y="4521200"/>
            <a:chExt cx="1905000" cy="7766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29 CuadroTexto"/>
                <p:cNvSpPr txBox="1"/>
                <p:nvPr/>
              </p:nvSpPr>
              <p:spPr>
                <a:xfrm>
                  <a:off x="6794500" y="4521200"/>
                  <a:ext cx="1905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𝐶𝑂𝑂𝐶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0" name="29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94500" y="4521200"/>
                  <a:ext cx="1905000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30 CuadroTexto"/>
            <p:cNvSpPr txBox="1"/>
            <p:nvPr/>
          </p:nvSpPr>
          <p:spPr>
            <a:xfrm>
              <a:off x="6807200" y="4836161"/>
              <a:ext cx="1778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e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tanoato de metilo</a:t>
              </a:r>
            </a:p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a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cetato de metilo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2" name="31 Grupo"/>
          <p:cNvGrpSpPr/>
          <p:nvPr/>
        </p:nvGrpSpPr>
        <p:grpSpPr>
          <a:xfrm>
            <a:off x="2692400" y="4749800"/>
            <a:ext cx="4178300" cy="642760"/>
            <a:chOff x="6794500" y="4521200"/>
            <a:chExt cx="3175000" cy="6427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32 CuadroTexto"/>
                <p:cNvSpPr txBox="1"/>
                <p:nvPr/>
              </p:nvSpPr>
              <p:spPr>
                <a:xfrm>
                  <a:off x="6794500" y="4521200"/>
                  <a:ext cx="3175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i="1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𝐶𝑂𝑂𝐶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3" name="3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94500" y="4521200"/>
                  <a:ext cx="3175000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33 CuadroTexto"/>
            <p:cNvSpPr txBox="1"/>
            <p:nvPr/>
          </p:nvSpPr>
          <p:spPr>
            <a:xfrm>
              <a:off x="7734300" y="4886961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butanoato de etilo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5" name="34 Grupo"/>
          <p:cNvGrpSpPr/>
          <p:nvPr/>
        </p:nvGrpSpPr>
        <p:grpSpPr>
          <a:xfrm>
            <a:off x="6502400" y="4738688"/>
            <a:ext cx="1549400" cy="1453972"/>
            <a:chOff x="6121400" y="4916488"/>
            <a:chExt cx="1549400" cy="1453972"/>
          </a:xfrm>
        </p:grpSpPr>
        <p:grpSp>
          <p:nvGrpSpPr>
            <p:cNvPr id="36" name="35 Grupo"/>
            <p:cNvGrpSpPr/>
            <p:nvPr/>
          </p:nvGrpSpPr>
          <p:grpSpPr>
            <a:xfrm>
              <a:off x="6428584" y="4916488"/>
              <a:ext cx="1242216" cy="1135857"/>
              <a:chOff x="1775621" y="2490788"/>
              <a:chExt cx="1242216" cy="1135857"/>
            </a:xfrm>
          </p:grpSpPr>
          <p:grpSp>
            <p:nvGrpSpPr>
              <p:cNvPr id="38" name="37 Grupo"/>
              <p:cNvGrpSpPr/>
              <p:nvPr/>
            </p:nvGrpSpPr>
            <p:grpSpPr>
              <a:xfrm>
                <a:off x="1775621" y="3009901"/>
                <a:ext cx="704849" cy="616744"/>
                <a:chOff x="7477921" y="5168901"/>
                <a:chExt cx="704849" cy="616744"/>
              </a:xfrm>
            </p:grpSpPr>
            <p:sp>
              <p:nvSpPr>
                <p:cNvPr id="41" name="40 Elipse"/>
                <p:cNvSpPr/>
                <p:nvPr/>
              </p:nvSpPr>
              <p:spPr>
                <a:xfrm>
                  <a:off x="7594600" y="5233988"/>
                  <a:ext cx="441325" cy="46355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42" name="41 Hexágono"/>
                <p:cNvSpPr/>
                <p:nvPr/>
              </p:nvSpPr>
              <p:spPr>
                <a:xfrm rot="1800000">
                  <a:off x="7477921" y="5168901"/>
                  <a:ext cx="704849" cy="616744"/>
                </a:xfrm>
                <a:prstGeom prst="hexagon">
                  <a:avLst>
                    <a:gd name="adj" fmla="val 28475"/>
                    <a:gd name="vf" fmla="val 115470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cxnSp>
            <p:nvCxnSpPr>
              <p:cNvPr id="39" name="38 Conector recto"/>
              <p:cNvCxnSpPr/>
              <p:nvPr/>
            </p:nvCxnSpPr>
            <p:spPr>
              <a:xfrm rot="5400000">
                <a:off x="2035175" y="2870200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39 CuadroTexto"/>
                  <p:cNvSpPr txBox="1"/>
                  <p:nvPr/>
                </p:nvSpPr>
                <p:spPr>
                  <a:xfrm>
                    <a:off x="1974850" y="2490788"/>
                    <a:ext cx="1042987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𝐶𝑂𝑂𝐶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40" name="3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74850" y="2490788"/>
                    <a:ext cx="1042987" cy="369332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7" name="36 CuadroTexto"/>
            <p:cNvSpPr txBox="1"/>
            <p:nvPr/>
          </p:nvSpPr>
          <p:spPr>
            <a:xfrm>
              <a:off x="6121400" y="6093461"/>
              <a:ext cx="15113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b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enzoato de metilo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43" name="42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oxigenados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53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56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17500" y="838200"/>
            <a:ext cx="363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4.5. </a:t>
            </a:r>
            <a:r>
              <a:rPr lang="es-ES" b="1" dirty="0">
                <a:solidFill>
                  <a:srgbClr val="00B050"/>
                </a:solidFill>
              </a:rPr>
              <a:t>É</a:t>
            </a:r>
            <a:r>
              <a:rPr lang="es-ES" b="1" dirty="0" smtClean="0">
                <a:solidFill>
                  <a:srgbClr val="00B050"/>
                </a:solidFill>
              </a:rPr>
              <a:t>steres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43" name="4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711082"/>
              </p:ext>
            </p:extLst>
          </p:nvPr>
        </p:nvGraphicFramePr>
        <p:xfrm>
          <a:off x="444500" y="1651000"/>
          <a:ext cx="82296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2082800">
                <a:tc>
                  <a:txBody>
                    <a:bodyPr/>
                    <a:lstStyle/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19.	Nombra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 			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	b)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	c)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	d)		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20.	Formula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benzoato de etilo</a:t>
                      </a:r>
                      <a:endParaRPr lang="es-ES" sz="16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	b)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metanoato de etilo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c)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 acetato de metilo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d)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 propanotao</a:t>
                      </a:r>
                      <a:r>
                        <a:rPr lang="es-ES" sz="1600" b="0" baseline="0" dirty="0" smtClean="0">
                          <a:solidFill>
                            <a:schemeClr val="tx1"/>
                          </a:solidFill>
                        </a:rPr>
                        <a:t> de isopropilo</a:t>
                      </a: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4" name="43 CuadroTexto"/>
          <p:cNvSpPr txBox="1"/>
          <p:nvPr/>
        </p:nvSpPr>
        <p:spPr>
          <a:xfrm>
            <a:off x="342900" y="12827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Actividades</a:t>
            </a:r>
            <a:endParaRPr lang="es-ES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45 CuadroTexto"/>
              <p:cNvSpPr txBox="1"/>
              <p:nvPr/>
            </p:nvSpPr>
            <p:spPr>
              <a:xfrm>
                <a:off x="1181100" y="1892300"/>
                <a:ext cx="2857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𝐶𝑂𝑂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6" name="4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100" y="1892300"/>
                <a:ext cx="28575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47 CuadroTexto"/>
              <p:cNvSpPr txBox="1"/>
              <p:nvPr/>
            </p:nvSpPr>
            <p:spPr>
              <a:xfrm>
                <a:off x="1193800" y="2374900"/>
                <a:ext cx="16637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𝐻𝐶𝑂𝑂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8" name="4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800" y="2374900"/>
                <a:ext cx="1663700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48 CuadroTexto"/>
              <p:cNvSpPr txBox="1"/>
              <p:nvPr/>
            </p:nvSpPr>
            <p:spPr>
              <a:xfrm>
                <a:off x="1206500" y="2844800"/>
                <a:ext cx="48387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−</m:t>
                      </m:r>
                      <m:r>
                        <a:rPr lang="es-ES" i="1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i="1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i="1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𝐶𝑂𝑂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9" name="4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500" y="2844800"/>
                <a:ext cx="4838700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49 CuadroTexto"/>
              <p:cNvSpPr txBox="1"/>
              <p:nvPr/>
            </p:nvSpPr>
            <p:spPr>
              <a:xfrm>
                <a:off x="1219200" y="3327400"/>
                <a:ext cx="28067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𝐶𝑂𝑂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0" name="4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3327400"/>
                <a:ext cx="2806700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11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oxigenados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54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17500" y="850900"/>
            <a:ext cx="363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4.5. </a:t>
            </a:r>
            <a:r>
              <a:rPr lang="es-ES" b="1" dirty="0">
                <a:solidFill>
                  <a:srgbClr val="00B050"/>
                </a:solidFill>
              </a:rPr>
              <a:t>É</a:t>
            </a:r>
            <a:r>
              <a:rPr lang="es-ES" b="1" dirty="0" smtClean="0">
                <a:solidFill>
                  <a:srgbClr val="00B050"/>
                </a:solidFill>
              </a:rPr>
              <a:t>steres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30200" y="13081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Propiedades y obtención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42900" y="1778000"/>
            <a:ext cx="83947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ésteres de baja masa molecular son líquidos neutros incoloros y de olor agradable, los de mayor masa molar son grasos, céreos o cristalinos.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ésteres de la glicerina (1,2,3-propanotriol) constituyen las grasas y aceites.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ácido esteárico da lugar a la oleína, que es líquida a temperatura ambiente (funde a –5 ºC). El aceite de oliva contiene un 75 % de oleína.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Por saponificación de los glicéridos naturales (ésteres de la glicerina) se obtiene glicerina y jabón.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Los ésteres se preparan por la acción de un ácido sobre un alcohol (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esterificación</a:t>
            </a:r>
            <a:r>
              <a:rPr lang="es-ES" dirty="0" smtClean="0">
                <a:sym typeface="Wingdings"/>
              </a:rPr>
              <a:t>), con lo que se separa una molécula de agua:</a:t>
            </a:r>
            <a:endParaRPr lang="es-ES" dirty="0"/>
          </a:p>
        </p:txBody>
      </p:sp>
      <p:grpSp>
        <p:nvGrpSpPr>
          <p:cNvPr id="3" name="2 Grupo"/>
          <p:cNvGrpSpPr/>
          <p:nvPr/>
        </p:nvGrpSpPr>
        <p:grpSpPr>
          <a:xfrm>
            <a:off x="457200" y="4787900"/>
            <a:ext cx="8280400" cy="655460"/>
            <a:chOff x="457200" y="4787900"/>
            <a:chExt cx="8280400" cy="655460"/>
          </a:xfrm>
        </p:grpSpPr>
        <p:grpSp>
          <p:nvGrpSpPr>
            <p:cNvPr id="15" name="14 Grupo"/>
            <p:cNvGrpSpPr/>
            <p:nvPr/>
          </p:nvGrpSpPr>
          <p:grpSpPr>
            <a:xfrm>
              <a:off x="457200" y="4787900"/>
              <a:ext cx="8280400" cy="655460"/>
              <a:chOff x="6667500" y="4521200"/>
              <a:chExt cx="3175000" cy="65546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15 CuadroTexto"/>
                  <p:cNvSpPr txBox="1"/>
                  <p:nvPr/>
                </p:nvSpPr>
                <p:spPr>
                  <a:xfrm>
                    <a:off x="6667500" y="4521200"/>
                    <a:ext cx="3175000" cy="63998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i="1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𝐶𝑂𝑂𝐻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+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𝑂𝐻𝐶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⟶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i="1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𝐶𝑂𝑂𝐻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i="1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𝑂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6" name="15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67500" y="4521200"/>
                    <a:ext cx="3175000" cy="639983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7" name="16 CuadroTexto"/>
              <p:cNvSpPr txBox="1"/>
              <p:nvPr/>
            </p:nvSpPr>
            <p:spPr>
              <a:xfrm>
                <a:off x="6702360" y="4899661"/>
                <a:ext cx="46671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200" i="1" dirty="0">
                    <a:solidFill>
                      <a:srgbClr val="0070C0"/>
                    </a:solidFill>
                  </a:rPr>
                  <a:t>á</a:t>
                </a:r>
                <a:r>
                  <a:rPr lang="es-ES" sz="1200" i="1" dirty="0" smtClean="0">
                    <a:solidFill>
                      <a:srgbClr val="0070C0"/>
                    </a:solidFill>
                  </a:rPr>
                  <a:t>cido etanoico</a:t>
                </a:r>
                <a:endParaRPr lang="es-ES" sz="1200" i="1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9" name="18 CuadroTexto"/>
            <p:cNvSpPr txBox="1"/>
            <p:nvPr/>
          </p:nvSpPr>
          <p:spPr>
            <a:xfrm>
              <a:off x="2516615" y="5166361"/>
              <a:ext cx="12171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p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ropan-1-ol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5513815" y="5166361"/>
              <a:ext cx="1496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e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tanoato de propilo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1" name="20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oxigenados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2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55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93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68300" y="13589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5.1. </a:t>
            </a:r>
            <a:r>
              <a:rPr lang="es-ES" b="1" dirty="0" smtClean="0">
                <a:solidFill>
                  <a:srgbClr val="00B050"/>
                </a:solidFill>
              </a:rPr>
              <a:t>Aminas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19100" y="41783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Nomenclatura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355600" y="863600"/>
            <a:ext cx="779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Son aquellos que contienen nitrógeno en su estructura molecular.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355600" y="1828800"/>
            <a:ext cx="8407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pueden considerar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derivados del amoníaco </a:t>
            </a:r>
            <a:r>
              <a:rPr lang="es-ES" dirty="0" smtClean="0">
                <a:sym typeface="Wingdings"/>
              </a:rPr>
              <a:t>(NH</a:t>
            </a:r>
            <a:r>
              <a:rPr lang="es-ES" baseline="-25000" dirty="0" smtClean="0">
                <a:sym typeface="Wingdings"/>
              </a:rPr>
              <a:t>3</a:t>
            </a:r>
            <a:r>
              <a:rPr lang="es-ES" dirty="0" smtClean="0">
                <a:sym typeface="Wingdings"/>
              </a:rPr>
              <a:t>), que se obtienen al sustituir uno, dos o sus tres átomos de hidrógeno por radicales.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Cuando es un hidrógeno el que es reemplazado por un radical, se forman aminas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primarias</a:t>
            </a:r>
            <a:r>
              <a:rPr lang="es-ES" dirty="0" smtClean="0">
                <a:sym typeface="Wingdings"/>
              </a:rPr>
              <a:t>,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secundarias</a:t>
            </a:r>
            <a:r>
              <a:rPr lang="es-ES" dirty="0" smtClean="0">
                <a:sym typeface="Wingdings"/>
              </a:rPr>
              <a:t> si son dos, y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terciarias</a:t>
            </a:r>
            <a:r>
              <a:rPr lang="es-ES" dirty="0" smtClean="0">
                <a:sym typeface="Wingdings"/>
              </a:rPr>
              <a:t> al sustituir los tres hidrógenos.</a:t>
            </a:r>
          </a:p>
        </p:txBody>
      </p:sp>
      <p:grpSp>
        <p:nvGrpSpPr>
          <p:cNvPr id="11" name="10 Grupo"/>
          <p:cNvGrpSpPr/>
          <p:nvPr/>
        </p:nvGrpSpPr>
        <p:grpSpPr>
          <a:xfrm>
            <a:off x="1714500" y="3543300"/>
            <a:ext cx="1663700" cy="617360"/>
            <a:chOff x="1549400" y="3708400"/>
            <a:chExt cx="1663700" cy="6173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22 CuadroTexto"/>
                <p:cNvSpPr txBox="1"/>
                <p:nvPr/>
              </p:nvSpPr>
              <p:spPr>
                <a:xfrm>
                  <a:off x="1549400" y="3708400"/>
                  <a:ext cx="16637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𝑅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𝑁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3" name="2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9400" y="3708400"/>
                  <a:ext cx="1663700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36 CuadroTexto"/>
            <p:cNvSpPr txBox="1"/>
            <p:nvPr/>
          </p:nvSpPr>
          <p:spPr>
            <a:xfrm>
              <a:off x="1678415" y="4048761"/>
              <a:ext cx="12806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a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mina primaria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3875515" y="3251200"/>
            <a:ext cx="1407685" cy="909460"/>
            <a:chOff x="3837415" y="3454400"/>
            <a:chExt cx="1407685" cy="909460"/>
          </a:xfrm>
        </p:grpSpPr>
        <p:grpSp>
          <p:nvGrpSpPr>
            <p:cNvPr id="8" name="7 Grupo"/>
            <p:cNvGrpSpPr/>
            <p:nvPr/>
          </p:nvGrpSpPr>
          <p:grpSpPr>
            <a:xfrm>
              <a:off x="4114800" y="3454400"/>
              <a:ext cx="952500" cy="724932"/>
              <a:chOff x="4114800" y="3454400"/>
              <a:chExt cx="952500" cy="7249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23 CuadroTexto"/>
                  <p:cNvSpPr txBox="1"/>
                  <p:nvPr/>
                </p:nvSpPr>
                <p:spPr>
                  <a:xfrm>
                    <a:off x="4559300" y="3657600"/>
                    <a:ext cx="5080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𝑁𝐻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4" name="23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59300" y="3657600"/>
                    <a:ext cx="508000" cy="36933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r="-119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" name="3 Conector recto"/>
              <p:cNvCxnSpPr/>
              <p:nvPr/>
            </p:nvCxnSpPr>
            <p:spPr>
              <a:xfrm rot="1800000">
                <a:off x="4432301" y="3721101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 rot="19800000" flipV="1">
                <a:off x="4432301" y="3962400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26 CuadroTexto"/>
                  <p:cNvSpPr txBox="1"/>
                  <p:nvPr/>
                </p:nvSpPr>
                <p:spPr>
                  <a:xfrm>
                    <a:off x="4114800" y="3454400"/>
                    <a:ext cx="4064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𝑅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7" name="2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14800" y="3454400"/>
                    <a:ext cx="406400" cy="369332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27 CuadroTexto"/>
                  <p:cNvSpPr txBox="1"/>
                  <p:nvPr/>
                </p:nvSpPr>
                <p:spPr>
                  <a:xfrm>
                    <a:off x="4152900" y="3810000"/>
                    <a:ext cx="4064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′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8" name="27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52900" y="3810000"/>
                    <a:ext cx="406400" cy="369332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r="-1515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8" name="37 CuadroTexto"/>
            <p:cNvSpPr txBox="1"/>
            <p:nvPr/>
          </p:nvSpPr>
          <p:spPr>
            <a:xfrm>
              <a:off x="3837415" y="4086861"/>
              <a:ext cx="14076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a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mina secundaria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5958315" y="3175000"/>
            <a:ext cx="1407685" cy="985660"/>
            <a:chOff x="5907515" y="3416300"/>
            <a:chExt cx="1407685" cy="985660"/>
          </a:xfrm>
        </p:grpSpPr>
        <p:grpSp>
          <p:nvGrpSpPr>
            <p:cNvPr id="7" name="6 Grupo"/>
            <p:cNvGrpSpPr/>
            <p:nvPr/>
          </p:nvGrpSpPr>
          <p:grpSpPr>
            <a:xfrm>
              <a:off x="6210300" y="3416300"/>
              <a:ext cx="889000" cy="788432"/>
              <a:chOff x="6210300" y="3416300"/>
              <a:chExt cx="889000" cy="7884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28 CuadroTexto"/>
                  <p:cNvSpPr txBox="1"/>
                  <p:nvPr/>
                </p:nvSpPr>
                <p:spPr>
                  <a:xfrm>
                    <a:off x="6769100" y="3632200"/>
                    <a:ext cx="3302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𝑁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9" name="2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69100" y="3632200"/>
                    <a:ext cx="330200" cy="369332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r="-3704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0" name="29 Conector recto"/>
              <p:cNvCxnSpPr/>
              <p:nvPr/>
            </p:nvCxnSpPr>
            <p:spPr>
              <a:xfrm rot="1800000">
                <a:off x="6604001" y="3708401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30 Conector recto"/>
              <p:cNvCxnSpPr/>
              <p:nvPr/>
            </p:nvCxnSpPr>
            <p:spPr>
              <a:xfrm rot="19800000" flipV="1">
                <a:off x="6604001" y="3949700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/>
              <p:nvPr/>
            </p:nvCxnSpPr>
            <p:spPr>
              <a:xfrm>
                <a:off x="6578601" y="3822701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32 CuadroTexto"/>
                  <p:cNvSpPr txBox="1"/>
                  <p:nvPr/>
                </p:nvSpPr>
                <p:spPr>
                  <a:xfrm>
                    <a:off x="6248400" y="3835400"/>
                    <a:ext cx="4064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′′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3" name="32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48400" y="3835400"/>
                    <a:ext cx="406400" cy="369332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 r="-1194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33 CuadroTexto"/>
                  <p:cNvSpPr txBox="1"/>
                  <p:nvPr/>
                </p:nvSpPr>
                <p:spPr>
                  <a:xfrm>
                    <a:off x="6235700" y="3632200"/>
                    <a:ext cx="4064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′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4" name="33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35700" y="3632200"/>
                    <a:ext cx="406400" cy="369332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 r="-1493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34 CuadroTexto"/>
                  <p:cNvSpPr txBox="1"/>
                  <p:nvPr/>
                </p:nvSpPr>
                <p:spPr>
                  <a:xfrm>
                    <a:off x="6210300" y="3416300"/>
                    <a:ext cx="4064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𝑅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5" name="3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10300" y="3416300"/>
                    <a:ext cx="406400" cy="369332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9" name="38 CuadroTexto"/>
            <p:cNvSpPr txBox="1"/>
            <p:nvPr/>
          </p:nvSpPr>
          <p:spPr>
            <a:xfrm>
              <a:off x="5907515" y="4124961"/>
              <a:ext cx="14076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a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mina terciaria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40" name="39 CuadroTexto"/>
          <p:cNvSpPr txBox="1"/>
          <p:nvPr/>
        </p:nvSpPr>
        <p:spPr>
          <a:xfrm>
            <a:off x="431800" y="4584700"/>
            <a:ext cx="833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nombran anteponiendo a la terminación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-amina</a:t>
            </a:r>
            <a:r>
              <a:rPr lang="es-ES" dirty="0" smtClean="0">
                <a:sym typeface="Wingdings"/>
              </a:rPr>
              <a:t>, por orden alfabético, los nombres de los radicales. Si hubiera varios repetidos, se emplearán los prefijos </a:t>
            </a:r>
            <a:r>
              <a:rPr lang="es-ES" i="1" dirty="0" smtClean="0">
                <a:sym typeface="Wingdings"/>
              </a:rPr>
              <a:t>di-, tri-</a:t>
            </a:r>
            <a:r>
              <a:rPr lang="es-ES" dirty="0" smtClean="0">
                <a:sym typeface="Wingdings"/>
              </a:rPr>
              <a:t>, etc.</a:t>
            </a:r>
          </a:p>
        </p:txBody>
      </p:sp>
      <p:grpSp>
        <p:nvGrpSpPr>
          <p:cNvPr id="41" name="40 Grupo"/>
          <p:cNvGrpSpPr/>
          <p:nvPr/>
        </p:nvGrpSpPr>
        <p:grpSpPr>
          <a:xfrm>
            <a:off x="914400" y="5816600"/>
            <a:ext cx="1663700" cy="617360"/>
            <a:chOff x="1549400" y="3708400"/>
            <a:chExt cx="1663700" cy="6173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41 CuadroTexto"/>
                <p:cNvSpPr txBox="1"/>
                <p:nvPr/>
              </p:nvSpPr>
              <p:spPr>
                <a:xfrm>
                  <a:off x="1549400" y="3708400"/>
                  <a:ext cx="16637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𝑁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2" name="41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9400" y="3708400"/>
                  <a:ext cx="1663700" cy="369332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42 CuadroTexto"/>
            <p:cNvSpPr txBox="1"/>
            <p:nvPr/>
          </p:nvSpPr>
          <p:spPr>
            <a:xfrm>
              <a:off x="1678415" y="4048761"/>
              <a:ext cx="12806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metilamina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44" name="43 Grupo"/>
          <p:cNvGrpSpPr/>
          <p:nvPr/>
        </p:nvGrpSpPr>
        <p:grpSpPr>
          <a:xfrm>
            <a:off x="2463800" y="5511800"/>
            <a:ext cx="1828800" cy="896760"/>
            <a:chOff x="3238500" y="3454400"/>
            <a:chExt cx="1828800" cy="896760"/>
          </a:xfrm>
        </p:grpSpPr>
        <p:grpSp>
          <p:nvGrpSpPr>
            <p:cNvPr id="45" name="44 Grupo"/>
            <p:cNvGrpSpPr/>
            <p:nvPr/>
          </p:nvGrpSpPr>
          <p:grpSpPr>
            <a:xfrm>
              <a:off x="3238500" y="3454400"/>
              <a:ext cx="1828800" cy="724932"/>
              <a:chOff x="3238500" y="3454400"/>
              <a:chExt cx="1828800" cy="7249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46 CuadroTexto"/>
                  <p:cNvSpPr txBox="1"/>
                  <p:nvPr/>
                </p:nvSpPr>
                <p:spPr>
                  <a:xfrm>
                    <a:off x="4559300" y="3657600"/>
                    <a:ext cx="5080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𝑁𝐻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47" name="4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59300" y="3657600"/>
                    <a:ext cx="508000" cy="369332"/>
                  </a:xfrm>
                  <a:prstGeom prst="rect">
                    <a:avLst/>
                  </a:prstGeom>
                  <a:blipFill rotWithShape="1">
                    <a:blip r:embed="rId12"/>
                    <a:stretch>
                      <a:fillRect r="-1205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8" name="47 Conector recto"/>
              <p:cNvCxnSpPr/>
              <p:nvPr/>
            </p:nvCxnSpPr>
            <p:spPr>
              <a:xfrm rot="1800000">
                <a:off x="4432301" y="3721101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48 Conector recto"/>
              <p:cNvCxnSpPr/>
              <p:nvPr/>
            </p:nvCxnSpPr>
            <p:spPr>
              <a:xfrm rot="19800000" flipV="1">
                <a:off x="4432301" y="3962400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49 CuadroTexto"/>
                  <p:cNvSpPr txBox="1"/>
                  <p:nvPr/>
                </p:nvSpPr>
                <p:spPr>
                  <a:xfrm>
                    <a:off x="3898900" y="3454400"/>
                    <a:ext cx="6223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0" name="4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98900" y="3454400"/>
                    <a:ext cx="622300" cy="369332"/>
                  </a:xfrm>
                  <a:prstGeom prst="rect">
                    <a:avLst/>
                  </a:prstGeom>
                  <a:blipFill rotWithShape="1"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50 CuadroTexto"/>
                  <p:cNvSpPr txBox="1"/>
                  <p:nvPr/>
                </p:nvSpPr>
                <p:spPr>
                  <a:xfrm>
                    <a:off x="3238500" y="3810000"/>
                    <a:ext cx="13208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1" name="50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38500" y="3810000"/>
                    <a:ext cx="1320800" cy="369332"/>
                  </a:xfrm>
                  <a:prstGeom prst="rect">
                    <a:avLst/>
                  </a:prstGeom>
                  <a:blipFill rotWithShape="1"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6" name="45 CuadroTexto"/>
            <p:cNvSpPr txBox="1"/>
            <p:nvPr/>
          </p:nvSpPr>
          <p:spPr>
            <a:xfrm>
              <a:off x="3608815" y="4074161"/>
              <a:ext cx="14076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etilmetilamina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2" name="51 Grupo"/>
          <p:cNvGrpSpPr/>
          <p:nvPr/>
        </p:nvGrpSpPr>
        <p:grpSpPr>
          <a:xfrm>
            <a:off x="4343400" y="5283200"/>
            <a:ext cx="2552700" cy="1138060"/>
            <a:chOff x="4546600" y="3365500"/>
            <a:chExt cx="2552700" cy="1138060"/>
          </a:xfrm>
        </p:grpSpPr>
        <p:grpSp>
          <p:nvGrpSpPr>
            <p:cNvPr id="53" name="52 Grupo"/>
            <p:cNvGrpSpPr/>
            <p:nvPr/>
          </p:nvGrpSpPr>
          <p:grpSpPr>
            <a:xfrm>
              <a:off x="4546600" y="3365500"/>
              <a:ext cx="2552700" cy="877332"/>
              <a:chOff x="4546600" y="3365500"/>
              <a:chExt cx="2552700" cy="8773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54 CuadroTexto"/>
                  <p:cNvSpPr txBox="1"/>
                  <p:nvPr/>
                </p:nvSpPr>
                <p:spPr>
                  <a:xfrm>
                    <a:off x="6769100" y="3632200"/>
                    <a:ext cx="3302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𝑁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5" name="5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69100" y="3632200"/>
                    <a:ext cx="330200" cy="369332"/>
                  </a:xfrm>
                  <a:prstGeom prst="rect">
                    <a:avLst/>
                  </a:prstGeom>
                  <a:blipFill rotWithShape="1">
                    <a:blip r:embed="rId15"/>
                    <a:stretch>
                      <a:fillRect r="-5556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6" name="55 Conector recto"/>
              <p:cNvCxnSpPr/>
              <p:nvPr/>
            </p:nvCxnSpPr>
            <p:spPr>
              <a:xfrm>
                <a:off x="6616700" y="3619500"/>
                <a:ext cx="155243" cy="13390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56 Conector recto"/>
              <p:cNvCxnSpPr/>
              <p:nvPr/>
            </p:nvCxnSpPr>
            <p:spPr>
              <a:xfrm flipV="1">
                <a:off x="6642100" y="3930100"/>
                <a:ext cx="117143" cy="11536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57 Conector recto"/>
              <p:cNvCxnSpPr/>
              <p:nvPr/>
            </p:nvCxnSpPr>
            <p:spPr>
              <a:xfrm>
                <a:off x="6578601" y="3822701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58 CuadroTexto"/>
                  <p:cNvSpPr txBox="1"/>
                  <p:nvPr/>
                </p:nvSpPr>
                <p:spPr>
                  <a:xfrm>
                    <a:off x="4546600" y="3873500"/>
                    <a:ext cx="2120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r>
                            <a:rPr lang="es-E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9" name="5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46600" y="3873500"/>
                    <a:ext cx="2120900" cy="369332"/>
                  </a:xfrm>
                  <a:prstGeom prst="rect">
                    <a:avLst/>
                  </a:prstGeom>
                  <a:blipFill rotWithShape="1"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59 CuadroTexto"/>
                  <p:cNvSpPr txBox="1"/>
                  <p:nvPr/>
                </p:nvSpPr>
                <p:spPr>
                  <a:xfrm>
                    <a:off x="5207000" y="3632200"/>
                    <a:ext cx="14351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r>
                            <a:rPr lang="es-E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60" name="5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07000" y="3632200"/>
                    <a:ext cx="1435100" cy="369332"/>
                  </a:xfrm>
                  <a:prstGeom prst="rect">
                    <a:avLst/>
                  </a:prstGeom>
                  <a:blipFill rotWithShape="1"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60 CuadroTexto"/>
                  <p:cNvSpPr txBox="1"/>
                  <p:nvPr/>
                </p:nvSpPr>
                <p:spPr>
                  <a:xfrm>
                    <a:off x="5981700" y="3365500"/>
                    <a:ext cx="6350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61" name="60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81700" y="3365500"/>
                    <a:ext cx="635000" cy="369332"/>
                  </a:xfrm>
                  <a:prstGeom prst="rect">
                    <a:avLst/>
                  </a:prstGeom>
                  <a:blipFill rotWithShape="1">
                    <a:blip r:embed="rId18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54" name="53 CuadroTexto"/>
            <p:cNvSpPr txBox="1"/>
            <p:nvPr/>
          </p:nvSpPr>
          <p:spPr>
            <a:xfrm>
              <a:off x="5259815" y="4226561"/>
              <a:ext cx="15727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etilmetilpropilamina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7" name="66 Grupo"/>
          <p:cNvGrpSpPr/>
          <p:nvPr/>
        </p:nvGrpSpPr>
        <p:grpSpPr>
          <a:xfrm>
            <a:off x="6935788" y="5321300"/>
            <a:ext cx="1655763" cy="1112660"/>
            <a:chOff x="6121400" y="5257800"/>
            <a:chExt cx="1655763" cy="1112660"/>
          </a:xfrm>
        </p:grpSpPr>
        <p:grpSp>
          <p:nvGrpSpPr>
            <p:cNvPr id="68" name="67 Grupo"/>
            <p:cNvGrpSpPr/>
            <p:nvPr/>
          </p:nvGrpSpPr>
          <p:grpSpPr>
            <a:xfrm>
              <a:off x="6428584" y="5257800"/>
              <a:ext cx="1348579" cy="794545"/>
              <a:chOff x="1775621" y="2832100"/>
              <a:chExt cx="1348579" cy="794545"/>
            </a:xfrm>
          </p:grpSpPr>
          <p:grpSp>
            <p:nvGrpSpPr>
              <p:cNvPr id="70" name="69 Grupo"/>
              <p:cNvGrpSpPr/>
              <p:nvPr/>
            </p:nvGrpSpPr>
            <p:grpSpPr>
              <a:xfrm>
                <a:off x="1775621" y="3009901"/>
                <a:ext cx="704849" cy="616744"/>
                <a:chOff x="7477921" y="5168901"/>
                <a:chExt cx="704849" cy="616744"/>
              </a:xfrm>
            </p:grpSpPr>
            <p:sp>
              <p:nvSpPr>
                <p:cNvPr id="73" name="72 Elipse"/>
                <p:cNvSpPr/>
                <p:nvPr/>
              </p:nvSpPr>
              <p:spPr>
                <a:xfrm>
                  <a:off x="7594600" y="5233988"/>
                  <a:ext cx="441325" cy="46355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74" name="73 Hexágono"/>
                <p:cNvSpPr/>
                <p:nvPr/>
              </p:nvSpPr>
              <p:spPr>
                <a:xfrm rot="1800000">
                  <a:off x="7477921" y="5168901"/>
                  <a:ext cx="704849" cy="616744"/>
                </a:xfrm>
                <a:prstGeom prst="hexagon">
                  <a:avLst>
                    <a:gd name="adj" fmla="val 28475"/>
                    <a:gd name="vf" fmla="val 115470"/>
                  </a:avLst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cxnSp>
            <p:nvCxnSpPr>
              <p:cNvPr id="71" name="70 Conector recto"/>
              <p:cNvCxnSpPr/>
              <p:nvPr/>
            </p:nvCxnSpPr>
            <p:spPr>
              <a:xfrm flipH="1">
                <a:off x="2431562" y="3063875"/>
                <a:ext cx="130662" cy="773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71 CuadroTexto"/>
                  <p:cNvSpPr txBox="1"/>
                  <p:nvPr/>
                </p:nvSpPr>
                <p:spPr>
                  <a:xfrm>
                    <a:off x="2500313" y="2832100"/>
                    <a:ext cx="623887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𝑁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72" name="71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00313" y="2832100"/>
                    <a:ext cx="623887" cy="369332"/>
                  </a:xfrm>
                  <a:prstGeom prst="rect">
                    <a:avLst/>
                  </a:prstGeom>
                  <a:blipFill rotWithShape="1"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69" name="68 CuadroTexto"/>
            <p:cNvSpPr txBox="1"/>
            <p:nvPr/>
          </p:nvSpPr>
          <p:spPr>
            <a:xfrm>
              <a:off x="6121400" y="6093461"/>
              <a:ext cx="15113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f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enilamina </a:t>
              </a:r>
              <a:r>
                <a:rPr lang="es-ES" sz="1200" dirty="0" smtClean="0"/>
                <a:t>o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 anilina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62" name="61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nitrogenados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56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4" name="63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91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68300" y="8636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5.1. </a:t>
            </a:r>
            <a:r>
              <a:rPr lang="es-ES" b="1" dirty="0" smtClean="0">
                <a:solidFill>
                  <a:srgbClr val="00B050"/>
                </a:solidFill>
              </a:rPr>
              <a:t>Aminas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62" name="6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496110"/>
              </p:ext>
            </p:extLst>
          </p:nvPr>
        </p:nvGraphicFramePr>
        <p:xfrm>
          <a:off x="495300" y="1701800"/>
          <a:ext cx="81915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1500"/>
              </a:tblGrid>
              <a:tr h="2082800">
                <a:tc>
                  <a:txBody>
                    <a:bodyPr/>
                    <a:lstStyle/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21.	Nombra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 			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	b)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22.	Formula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trimetilamina</a:t>
                      </a:r>
                      <a:endParaRPr lang="es-ES" sz="16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	b)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dimetilfenilamina</a:t>
                      </a:r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3" name="62 CuadroTexto"/>
          <p:cNvSpPr txBox="1"/>
          <p:nvPr/>
        </p:nvSpPr>
        <p:spPr>
          <a:xfrm>
            <a:off x="393700" y="13335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Actividades</a:t>
            </a:r>
            <a:endParaRPr lang="es-ES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64 CuadroTexto"/>
              <p:cNvSpPr txBox="1"/>
              <p:nvPr/>
            </p:nvSpPr>
            <p:spPr>
              <a:xfrm>
                <a:off x="1181100" y="1955800"/>
                <a:ext cx="1892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𝑁𝐻</m:t>
                      </m:r>
                      <m:r>
                        <a:rPr lang="es-ES" i="1">
                          <a:latin typeface="Cambria Math"/>
                        </a:rPr>
                        <m:t>−</m:t>
                      </m:r>
                      <m:r>
                        <a:rPr lang="es-ES" i="1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5" name="6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100" y="1955800"/>
                <a:ext cx="1892300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6" name="75 Grupo"/>
          <p:cNvGrpSpPr/>
          <p:nvPr/>
        </p:nvGrpSpPr>
        <p:grpSpPr>
          <a:xfrm>
            <a:off x="1012825" y="2424113"/>
            <a:ext cx="2697162" cy="1092992"/>
            <a:chOff x="855662" y="2609851"/>
            <a:chExt cx="2697162" cy="1092992"/>
          </a:xfrm>
        </p:grpSpPr>
        <p:grpSp>
          <p:nvGrpSpPr>
            <p:cNvPr id="78" name="77 Grupo"/>
            <p:cNvGrpSpPr/>
            <p:nvPr/>
          </p:nvGrpSpPr>
          <p:grpSpPr>
            <a:xfrm>
              <a:off x="2156621" y="3086099"/>
              <a:ext cx="704849" cy="616744"/>
              <a:chOff x="7858921" y="5245099"/>
              <a:chExt cx="704849" cy="616744"/>
            </a:xfrm>
          </p:grpSpPr>
          <p:sp>
            <p:nvSpPr>
              <p:cNvPr id="81" name="80 Elipse"/>
              <p:cNvSpPr/>
              <p:nvPr/>
            </p:nvSpPr>
            <p:spPr>
              <a:xfrm>
                <a:off x="7985125" y="5319713"/>
                <a:ext cx="441325" cy="46355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82" name="81 Hexágono"/>
              <p:cNvSpPr/>
              <p:nvPr/>
            </p:nvSpPr>
            <p:spPr>
              <a:xfrm rot="1800000">
                <a:off x="7858921" y="5245099"/>
                <a:ext cx="704849" cy="616744"/>
              </a:xfrm>
              <a:prstGeom prst="hexagon">
                <a:avLst>
                  <a:gd name="adj" fmla="val 28475"/>
                  <a:gd name="vf" fmla="val 115470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cxnSp>
          <p:nvCxnSpPr>
            <p:cNvPr id="79" name="78 Conector recto"/>
            <p:cNvCxnSpPr/>
            <p:nvPr/>
          </p:nvCxnSpPr>
          <p:spPr>
            <a:xfrm>
              <a:off x="2506662" y="2922588"/>
              <a:ext cx="1100" cy="1233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79 CuadroTexto"/>
                <p:cNvSpPr txBox="1"/>
                <p:nvPr/>
              </p:nvSpPr>
              <p:spPr>
                <a:xfrm>
                  <a:off x="855662" y="2609851"/>
                  <a:ext cx="269716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𝑁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80" name="79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5662" y="2609851"/>
                  <a:ext cx="2697162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" name="14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nitrogenados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6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57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37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5600" y="8636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5.1. </a:t>
            </a:r>
            <a:r>
              <a:rPr lang="es-ES" b="1" dirty="0" smtClean="0">
                <a:solidFill>
                  <a:srgbClr val="00B050"/>
                </a:solidFill>
              </a:rPr>
              <a:t>Aminas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63" name="62 CuadroTexto"/>
          <p:cNvSpPr txBox="1"/>
          <p:nvPr/>
        </p:nvSpPr>
        <p:spPr>
          <a:xfrm>
            <a:off x="368300" y="13208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Propiedades y obtención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42900" y="1790700"/>
            <a:ext cx="8407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A medida que aumenta la masa molecular, la aminas pasan de gaseosas a líquidas o sólidas.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Las de menos masa molecular son solubles en agua.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Las aminas alifáticas tienen un fuerte olor a pescado. Se emplean en la fabricación de colorantes y detergentes.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anilina</a:t>
            </a:r>
            <a:r>
              <a:rPr lang="es-ES" dirty="0" smtClean="0">
                <a:sym typeface="Wingdings"/>
              </a:rPr>
              <a:t> es un líquido incoloro, poco soluble en agua y de olor débil. Es un producto tóxico que se utiliza en la fabricación de colorantes,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obtienen principalmente mediante la alquilación del amoníaco (síntesis de Hoofman):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Poseen un carácter básico mayor que el amoníaco, por lo que se unen fácilmente con ácidos para formar sales de amonio: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15 CuadroTexto"/>
              <p:cNvSpPr txBox="1"/>
              <p:nvPr/>
            </p:nvSpPr>
            <p:spPr>
              <a:xfrm>
                <a:off x="2844800" y="4318000"/>
                <a:ext cx="3403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𝑋</m:t>
                      </m:r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</a:rPr>
                        <m:t>𝑁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i="1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𝑁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</a:rPr>
                        <m:t>𝐻𝑋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6" name="1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800" y="4318000"/>
                <a:ext cx="34036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16 CuadroTexto"/>
              <p:cNvSpPr txBox="1"/>
              <p:nvPr/>
            </p:nvSpPr>
            <p:spPr>
              <a:xfrm>
                <a:off x="2514600" y="5664200"/>
                <a:ext cx="4229100" cy="3770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𝑁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𝑂</m:t>
                      </m:r>
                      <m:r>
                        <a:rPr lang="es-ES" i="1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𝑁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b>
                          </m:sSub>
                        </m:e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</a:rPr>
                        <m:t>𝑂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7" name="1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00" y="5664200"/>
                <a:ext cx="4229100" cy="377091"/>
              </a:xfrm>
              <a:prstGeom prst="rect">
                <a:avLst/>
              </a:prstGeom>
              <a:blipFill rotWithShape="1">
                <a:blip r:embed="rId4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9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nitrogenados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58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20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5600" y="8509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5.2. </a:t>
            </a:r>
            <a:r>
              <a:rPr lang="es-ES" b="1" dirty="0" smtClean="0">
                <a:solidFill>
                  <a:srgbClr val="00B050"/>
                </a:solidFill>
              </a:rPr>
              <a:t>Amidas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355600" y="1320800"/>
            <a:ext cx="8458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Son derivados de los ácidos carboxílicos.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Su grupo funcional resulta de sustituir el grupo hidroxilo (--OH) del grupo ácido por un grupo amino (--NH</a:t>
            </a:r>
            <a:r>
              <a:rPr lang="es-ES" baseline="-25000" dirty="0" smtClean="0">
                <a:sym typeface="Wingdings"/>
              </a:rPr>
              <a:t>2</a:t>
            </a:r>
            <a:r>
              <a:rPr lang="es-ES" dirty="0" smtClean="0">
                <a:sym typeface="Wingdings"/>
              </a:rPr>
              <a:t>) o , en general, por varios radicales aminosustituidos: NHR, NRR’; se forman así las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amidas sencillas</a:t>
            </a:r>
            <a:r>
              <a:rPr lang="es-ES" dirty="0" smtClean="0">
                <a:sym typeface="Wingdings"/>
              </a:rPr>
              <a:t>,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las N-sustituidas</a:t>
            </a:r>
            <a:r>
              <a:rPr lang="es-ES" dirty="0" smtClean="0">
                <a:sym typeface="Wingdings"/>
              </a:rPr>
              <a:t> y las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N,N-disustituidas</a:t>
            </a:r>
            <a:r>
              <a:rPr lang="es-ES" dirty="0" smtClean="0">
                <a:sym typeface="Wingdings"/>
              </a:rPr>
              <a:t>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 que caracteriza a una amida es la unión de un nitrógeno con el carbono de un grupo carbonilo.</a:t>
            </a:r>
          </a:p>
        </p:txBody>
      </p:sp>
      <p:grpSp>
        <p:nvGrpSpPr>
          <p:cNvPr id="16" name="15 Grupo"/>
          <p:cNvGrpSpPr/>
          <p:nvPr/>
        </p:nvGrpSpPr>
        <p:grpSpPr>
          <a:xfrm>
            <a:off x="1701800" y="2971800"/>
            <a:ext cx="1892300" cy="1531760"/>
            <a:chOff x="1689100" y="3200400"/>
            <a:chExt cx="1892300" cy="1531760"/>
          </a:xfrm>
        </p:grpSpPr>
        <p:grpSp>
          <p:nvGrpSpPr>
            <p:cNvPr id="5" name="4 Grupo"/>
            <p:cNvGrpSpPr/>
            <p:nvPr/>
          </p:nvGrpSpPr>
          <p:grpSpPr>
            <a:xfrm>
              <a:off x="1917700" y="3200400"/>
              <a:ext cx="1473200" cy="1531760"/>
              <a:chOff x="1943100" y="3251200"/>
              <a:chExt cx="1473200" cy="1531760"/>
            </a:xfrm>
          </p:grpSpPr>
          <p:grpSp>
            <p:nvGrpSpPr>
              <p:cNvPr id="62" name="61 Grupo"/>
              <p:cNvGrpSpPr/>
              <p:nvPr/>
            </p:nvGrpSpPr>
            <p:grpSpPr>
              <a:xfrm>
                <a:off x="1943100" y="3251200"/>
                <a:ext cx="1473200" cy="702707"/>
                <a:chOff x="1371600" y="4381500"/>
                <a:chExt cx="1473200" cy="70270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3" name="62 CuadroTexto"/>
                    <p:cNvSpPr txBox="1"/>
                    <p:nvPr/>
                  </p:nvSpPr>
                  <p:spPr>
                    <a:xfrm>
                      <a:off x="1371600" y="4597400"/>
                      <a:ext cx="8890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𝑅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20" name="19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371600" y="4597400"/>
                      <a:ext cx="889000" cy="369332"/>
                    </a:xfrm>
                    <a:prstGeom prst="rect">
                      <a:avLst/>
                    </a:prstGeom>
                    <a:blipFill rotWithShape="1"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4" name="63 CuadroTexto"/>
                    <p:cNvSpPr txBox="1"/>
                    <p:nvPr/>
                  </p:nvSpPr>
                  <p:spPr>
                    <a:xfrm>
                      <a:off x="2209800" y="4381500"/>
                      <a:ext cx="2667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𝑂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9" name="18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09800" y="4381500"/>
                      <a:ext cx="266700" cy="369332"/>
                    </a:xfrm>
                    <a:prstGeom prst="rect">
                      <a:avLst/>
                    </a:prstGeom>
                    <a:blipFill rotWithShape="1">
                      <a:blip r:embed="rId4"/>
                      <a:stretch>
                        <a:fillRect r="-2272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5" name="64 CuadroTexto"/>
                    <p:cNvSpPr txBox="1"/>
                    <p:nvPr/>
                  </p:nvSpPr>
                  <p:spPr>
                    <a:xfrm>
                      <a:off x="2198686" y="4714875"/>
                      <a:ext cx="646114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𝑁</m:t>
                            </m:r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65" name="64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198686" y="4714875"/>
                      <a:ext cx="646114" cy="369332"/>
                    </a:xfrm>
                    <a:prstGeom prst="rect">
                      <a:avLst/>
                    </a:prstGeom>
                    <a:blipFill rotWithShape="1">
                      <a:blip r:embed="rId5"/>
                      <a:stretch>
                        <a:fillRect b="-1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66" name="65 Grupo"/>
                <p:cNvGrpSpPr/>
                <p:nvPr/>
              </p:nvGrpSpPr>
              <p:grpSpPr>
                <a:xfrm rot="-1800000">
                  <a:off x="2138362" y="4643438"/>
                  <a:ext cx="145588" cy="46037"/>
                  <a:chOff x="2433637" y="4695825"/>
                  <a:chExt cx="145588" cy="46037"/>
                </a:xfrm>
              </p:grpSpPr>
              <p:cxnSp>
                <p:nvCxnSpPr>
                  <p:cNvPr id="76" name="75 Conector recto"/>
                  <p:cNvCxnSpPr/>
                  <p:nvPr/>
                </p:nvCxnSpPr>
                <p:spPr>
                  <a:xfrm>
                    <a:off x="2435225" y="4695825"/>
                    <a:ext cx="144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76 Conector recto"/>
                  <p:cNvCxnSpPr/>
                  <p:nvPr/>
                </p:nvCxnSpPr>
                <p:spPr>
                  <a:xfrm>
                    <a:off x="2433637" y="4741862"/>
                    <a:ext cx="144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75" name="74 Conector recto"/>
                <p:cNvCxnSpPr/>
                <p:nvPr/>
              </p:nvCxnSpPr>
              <p:spPr>
                <a:xfrm rot="1800000">
                  <a:off x="2144712" y="4876800"/>
                  <a:ext cx="144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5" name="104 CuadroTexto"/>
              <p:cNvSpPr txBox="1"/>
              <p:nvPr/>
            </p:nvSpPr>
            <p:spPr>
              <a:xfrm>
                <a:off x="2034015" y="4505961"/>
                <a:ext cx="12806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200" i="1" dirty="0" smtClean="0">
                    <a:solidFill>
                      <a:srgbClr val="0070C0"/>
                    </a:solidFill>
                  </a:rPr>
                  <a:t>amida sencilla</a:t>
                </a:r>
                <a:endParaRPr lang="es-ES" sz="1200" i="1" dirty="0">
                  <a:solidFill>
                    <a:srgbClr val="0070C0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107 CuadroTexto"/>
                <p:cNvSpPr txBox="1"/>
                <p:nvPr/>
              </p:nvSpPr>
              <p:spPr>
                <a:xfrm>
                  <a:off x="1689100" y="4038600"/>
                  <a:ext cx="18923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𝑅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𝐶𝑂𝑁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08" name="107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89100" y="4038600"/>
                  <a:ext cx="1892300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16 Grupo"/>
          <p:cNvGrpSpPr/>
          <p:nvPr/>
        </p:nvGrpSpPr>
        <p:grpSpPr>
          <a:xfrm>
            <a:off x="3543300" y="2984500"/>
            <a:ext cx="1892300" cy="1506360"/>
            <a:chOff x="3530600" y="3213100"/>
            <a:chExt cx="1892300" cy="1506360"/>
          </a:xfrm>
        </p:grpSpPr>
        <p:grpSp>
          <p:nvGrpSpPr>
            <p:cNvPr id="13" name="12 Grupo"/>
            <p:cNvGrpSpPr/>
            <p:nvPr/>
          </p:nvGrpSpPr>
          <p:grpSpPr>
            <a:xfrm>
              <a:off x="3721100" y="3213100"/>
              <a:ext cx="1498600" cy="1506360"/>
              <a:chOff x="3721100" y="3213100"/>
              <a:chExt cx="1498600" cy="1506360"/>
            </a:xfrm>
          </p:grpSpPr>
          <p:grpSp>
            <p:nvGrpSpPr>
              <p:cNvPr id="78" name="77 Grupo"/>
              <p:cNvGrpSpPr/>
              <p:nvPr/>
            </p:nvGrpSpPr>
            <p:grpSpPr>
              <a:xfrm>
                <a:off x="3721100" y="3213100"/>
                <a:ext cx="1473200" cy="702707"/>
                <a:chOff x="1371600" y="4381500"/>
                <a:chExt cx="1473200" cy="70270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9" name="78 CuadroTexto"/>
                    <p:cNvSpPr txBox="1"/>
                    <p:nvPr/>
                  </p:nvSpPr>
                  <p:spPr>
                    <a:xfrm>
                      <a:off x="1371600" y="4597400"/>
                      <a:ext cx="8890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𝑅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20" name="19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371600" y="4597400"/>
                      <a:ext cx="889000" cy="369332"/>
                    </a:xfrm>
                    <a:prstGeom prst="rect">
                      <a:avLst/>
                    </a:prstGeom>
                    <a:blipFill rotWithShape="1"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0" name="79 CuadroTexto"/>
                    <p:cNvSpPr txBox="1"/>
                    <p:nvPr/>
                  </p:nvSpPr>
                  <p:spPr>
                    <a:xfrm>
                      <a:off x="2209800" y="4381500"/>
                      <a:ext cx="2667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𝑂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9" name="18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09800" y="4381500"/>
                      <a:ext cx="266700" cy="369332"/>
                    </a:xfrm>
                    <a:prstGeom prst="rect">
                      <a:avLst/>
                    </a:prstGeom>
                    <a:blipFill rotWithShape="1">
                      <a:blip r:embed="rId4"/>
                      <a:stretch>
                        <a:fillRect r="-2272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1" name="80 CuadroTexto"/>
                    <p:cNvSpPr txBox="1"/>
                    <p:nvPr/>
                  </p:nvSpPr>
                  <p:spPr>
                    <a:xfrm>
                      <a:off x="2198686" y="4714875"/>
                      <a:ext cx="646114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𝑁𝑅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′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81" name="80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198686" y="4714875"/>
                      <a:ext cx="646114" cy="369332"/>
                    </a:xfrm>
                    <a:prstGeom prst="rect">
                      <a:avLst/>
                    </a:prstGeom>
                    <a:blipFill rotWithShape="1"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82" name="81 Grupo"/>
                <p:cNvGrpSpPr/>
                <p:nvPr/>
              </p:nvGrpSpPr>
              <p:grpSpPr>
                <a:xfrm rot="-1800000">
                  <a:off x="2138362" y="4643438"/>
                  <a:ext cx="145588" cy="46037"/>
                  <a:chOff x="2433637" y="4695825"/>
                  <a:chExt cx="145588" cy="46037"/>
                </a:xfrm>
              </p:grpSpPr>
              <p:cxnSp>
                <p:nvCxnSpPr>
                  <p:cNvPr id="84" name="83 Conector recto"/>
                  <p:cNvCxnSpPr/>
                  <p:nvPr/>
                </p:nvCxnSpPr>
                <p:spPr>
                  <a:xfrm>
                    <a:off x="2435225" y="4695825"/>
                    <a:ext cx="144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84 Conector recto"/>
                  <p:cNvCxnSpPr/>
                  <p:nvPr/>
                </p:nvCxnSpPr>
                <p:spPr>
                  <a:xfrm>
                    <a:off x="2433637" y="4741862"/>
                    <a:ext cx="144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83" name="82 Conector recto"/>
                <p:cNvCxnSpPr/>
                <p:nvPr/>
              </p:nvCxnSpPr>
              <p:spPr>
                <a:xfrm rot="1800000">
                  <a:off x="2144712" y="4876800"/>
                  <a:ext cx="144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6" name="105 CuadroTexto"/>
              <p:cNvSpPr txBox="1"/>
              <p:nvPr/>
            </p:nvSpPr>
            <p:spPr>
              <a:xfrm>
                <a:off x="3723115" y="4442461"/>
                <a:ext cx="14965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200" i="1" dirty="0" smtClean="0">
                    <a:solidFill>
                      <a:srgbClr val="0070C0"/>
                    </a:solidFill>
                  </a:rPr>
                  <a:t>amida N-sustituida</a:t>
                </a:r>
                <a:endParaRPr lang="es-ES" sz="1200" i="1" dirty="0">
                  <a:solidFill>
                    <a:srgbClr val="0070C0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108 CuadroTexto"/>
                <p:cNvSpPr txBox="1"/>
                <p:nvPr/>
              </p:nvSpPr>
              <p:spPr>
                <a:xfrm>
                  <a:off x="3530600" y="4013200"/>
                  <a:ext cx="18923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𝑅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𝐶𝑂𝑁𝐻𝑅</m:t>
                        </m:r>
                        <m:r>
                          <a:rPr lang="es-ES" b="0" i="1" smtClean="0">
                            <a:latin typeface="Cambria Math"/>
                          </a:rPr>
                          <m:t>′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09" name="10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30600" y="4013200"/>
                  <a:ext cx="1892300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18 Grupo"/>
          <p:cNvGrpSpPr/>
          <p:nvPr/>
        </p:nvGrpSpPr>
        <p:grpSpPr>
          <a:xfrm>
            <a:off x="5613400" y="2832100"/>
            <a:ext cx="1892300" cy="1646060"/>
            <a:chOff x="5600700" y="3060700"/>
            <a:chExt cx="1892300" cy="1646060"/>
          </a:xfrm>
        </p:grpSpPr>
        <p:grpSp>
          <p:nvGrpSpPr>
            <p:cNvPr id="15" name="14 Grupo"/>
            <p:cNvGrpSpPr/>
            <p:nvPr/>
          </p:nvGrpSpPr>
          <p:grpSpPr>
            <a:xfrm>
              <a:off x="5653515" y="3060700"/>
              <a:ext cx="1814085" cy="1646060"/>
              <a:chOff x="5628115" y="3136900"/>
              <a:chExt cx="1814085" cy="1646060"/>
            </a:xfrm>
          </p:grpSpPr>
          <p:grpSp>
            <p:nvGrpSpPr>
              <p:cNvPr id="3" name="2 Grupo"/>
              <p:cNvGrpSpPr/>
              <p:nvPr/>
            </p:nvGrpSpPr>
            <p:grpSpPr>
              <a:xfrm>
                <a:off x="5638800" y="3136900"/>
                <a:ext cx="1600200" cy="890032"/>
                <a:chOff x="5638800" y="3136900"/>
                <a:chExt cx="1600200" cy="890032"/>
              </a:xfrm>
            </p:grpSpPr>
            <p:grpSp>
              <p:nvGrpSpPr>
                <p:cNvPr id="86" name="85 Grupo"/>
                <p:cNvGrpSpPr/>
                <p:nvPr/>
              </p:nvGrpSpPr>
              <p:grpSpPr>
                <a:xfrm>
                  <a:off x="5638800" y="3136900"/>
                  <a:ext cx="1231900" cy="702707"/>
                  <a:chOff x="1371600" y="4381500"/>
                  <a:chExt cx="1231900" cy="702707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7" name="86 CuadroTexto"/>
                      <p:cNvSpPr txBox="1"/>
                      <p:nvPr/>
                    </p:nvSpPr>
                    <p:spPr>
                      <a:xfrm>
                        <a:off x="1371600" y="4597400"/>
                        <a:ext cx="889000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s-ES" b="0" i="1" smtClean="0">
                                  <a:latin typeface="Cambria Math"/>
                                </a:rPr>
                                <m:t>𝑅</m:t>
                              </m:r>
                              <m:r>
                                <a:rPr lang="es-E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0" i="1" smtClean="0">
                                  <a:latin typeface="Cambria Math"/>
                                </a:rPr>
                                <m:t>𝐶</m:t>
                              </m:r>
                            </m:oMath>
                          </m:oMathPara>
                        </a14:m>
                        <a:endParaRPr lang="es-ES" dirty="0"/>
                      </a:p>
                    </p:txBody>
                  </p:sp>
                </mc:Choice>
                <mc:Fallback xmlns="">
                  <p:sp>
                    <p:nvSpPr>
                      <p:cNvPr id="20" name="19 CuadroTexto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71600" y="4597400"/>
                        <a:ext cx="889000" cy="369332"/>
                      </a:xfrm>
                      <a:prstGeom prst="rect">
                        <a:avLst/>
                      </a:prstGeom>
                      <a:blipFill rotWithShape="1"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s-E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8" name="87 CuadroTexto"/>
                      <p:cNvSpPr txBox="1"/>
                      <p:nvPr/>
                    </p:nvSpPr>
                    <p:spPr>
                      <a:xfrm>
                        <a:off x="2209800" y="4381500"/>
                        <a:ext cx="266700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s-ES" b="0" i="1" smtClean="0">
                                  <a:latin typeface="Cambria Math"/>
                                </a:rPr>
                                <m:t>𝑂</m:t>
                              </m:r>
                            </m:oMath>
                          </m:oMathPara>
                        </a14:m>
                        <a:endParaRPr lang="es-ES" dirty="0"/>
                      </a:p>
                    </p:txBody>
                  </p:sp>
                </mc:Choice>
                <mc:Fallback xmlns="">
                  <p:sp>
                    <p:nvSpPr>
                      <p:cNvPr id="19" name="18 CuadroTexto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209800" y="4381500"/>
                        <a:ext cx="266700" cy="369332"/>
                      </a:xfrm>
                      <a:prstGeom prst="rect">
                        <a:avLst/>
                      </a:prstGeom>
                      <a:blipFill rotWithShape="1">
                        <a:blip r:embed="rId4"/>
                        <a:stretch>
                          <a:fillRect r="-2272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s-E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9" name="88 CuadroTexto"/>
                      <p:cNvSpPr txBox="1"/>
                      <p:nvPr/>
                    </p:nvSpPr>
                    <p:spPr>
                      <a:xfrm>
                        <a:off x="2198686" y="4714875"/>
                        <a:ext cx="404814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s-ES" b="0" i="1" smtClean="0">
                                  <a:latin typeface="Cambria Math"/>
                                </a:rPr>
                                <m:t>𝑁</m:t>
                              </m:r>
                            </m:oMath>
                          </m:oMathPara>
                        </a14:m>
                        <a:endParaRPr lang="es-ES" dirty="0"/>
                      </a:p>
                    </p:txBody>
                  </p:sp>
                </mc:Choice>
                <mc:Fallback xmlns="">
                  <p:sp>
                    <p:nvSpPr>
                      <p:cNvPr id="89" name="88 CuadroTexto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198686" y="4714875"/>
                        <a:ext cx="404814" cy="369332"/>
                      </a:xfrm>
                      <a:prstGeom prst="rect">
                        <a:avLst/>
                      </a:prstGeom>
                      <a:blipFill rotWithShape="1"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s-E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grpSp>
                <p:nvGrpSpPr>
                  <p:cNvPr id="90" name="89 Grupo"/>
                  <p:cNvGrpSpPr/>
                  <p:nvPr/>
                </p:nvGrpSpPr>
                <p:grpSpPr>
                  <a:xfrm rot="-1800000">
                    <a:off x="2138362" y="4643438"/>
                    <a:ext cx="145588" cy="46037"/>
                    <a:chOff x="2433637" y="4695825"/>
                    <a:chExt cx="145588" cy="46037"/>
                  </a:xfrm>
                </p:grpSpPr>
                <p:cxnSp>
                  <p:nvCxnSpPr>
                    <p:cNvPr id="92" name="91 Conector recto"/>
                    <p:cNvCxnSpPr/>
                    <p:nvPr/>
                  </p:nvCxnSpPr>
                  <p:spPr>
                    <a:xfrm>
                      <a:off x="2435225" y="4695825"/>
                      <a:ext cx="144000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" name="92 Conector recto"/>
                    <p:cNvCxnSpPr/>
                    <p:nvPr/>
                  </p:nvCxnSpPr>
                  <p:spPr>
                    <a:xfrm>
                      <a:off x="2433637" y="4741862"/>
                      <a:ext cx="144000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91" name="90 Conector recto"/>
                  <p:cNvCxnSpPr/>
                  <p:nvPr/>
                </p:nvCxnSpPr>
                <p:spPr>
                  <a:xfrm rot="1800000">
                    <a:off x="2144712" y="4876800"/>
                    <a:ext cx="144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94" name="93 Conector recto"/>
                <p:cNvCxnSpPr/>
                <p:nvPr/>
              </p:nvCxnSpPr>
              <p:spPr>
                <a:xfrm rot="1800000">
                  <a:off x="6767512" y="3784600"/>
                  <a:ext cx="144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94 Conector recto"/>
                <p:cNvCxnSpPr/>
                <p:nvPr/>
              </p:nvCxnSpPr>
              <p:spPr>
                <a:xfrm rot="19800000" flipV="1">
                  <a:off x="6767511" y="3594099"/>
                  <a:ext cx="144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7" name="96 CuadroTexto"/>
                    <p:cNvSpPr txBox="1"/>
                    <p:nvPr/>
                  </p:nvSpPr>
                  <p:spPr>
                    <a:xfrm>
                      <a:off x="6870700" y="3327400"/>
                      <a:ext cx="3683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𝑅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′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97" name="96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870700" y="3327400"/>
                      <a:ext cx="368300" cy="369332"/>
                    </a:xfrm>
                    <a:prstGeom prst="rect">
                      <a:avLst/>
                    </a:prstGeom>
                    <a:blipFill rotWithShape="1">
                      <a:blip r:embed="rId10"/>
                      <a:stretch>
                        <a:fillRect r="-655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4" name="103 CuadroTexto"/>
                    <p:cNvSpPr txBox="1"/>
                    <p:nvPr/>
                  </p:nvSpPr>
                  <p:spPr>
                    <a:xfrm>
                      <a:off x="6870700" y="3657600"/>
                      <a:ext cx="3683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𝑅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′′</m:t>
                            </m:r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104" name="103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870700" y="3657600"/>
                      <a:ext cx="368300" cy="369332"/>
                    </a:xfrm>
                    <a:prstGeom prst="rect">
                      <a:avLst/>
                    </a:prstGeom>
                    <a:blipFill rotWithShape="1">
                      <a:blip r:embed="rId11"/>
                      <a:stretch>
                        <a:fillRect r="-2295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07" name="106 CuadroTexto"/>
              <p:cNvSpPr txBox="1"/>
              <p:nvPr/>
            </p:nvSpPr>
            <p:spPr>
              <a:xfrm>
                <a:off x="5628115" y="4505961"/>
                <a:ext cx="18140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200" i="1" dirty="0" smtClean="0">
                    <a:solidFill>
                      <a:srgbClr val="0070C0"/>
                    </a:solidFill>
                  </a:rPr>
                  <a:t>amida N,N-disustituida</a:t>
                </a:r>
                <a:endParaRPr lang="es-ES" sz="1200" i="1" dirty="0">
                  <a:solidFill>
                    <a:srgbClr val="0070C0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109 CuadroTexto"/>
                <p:cNvSpPr txBox="1"/>
                <p:nvPr/>
              </p:nvSpPr>
              <p:spPr>
                <a:xfrm>
                  <a:off x="5600700" y="3962400"/>
                  <a:ext cx="18923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𝑅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𝐶𝑂𝑁</m:t>
                        </m:r>
                        <m:sSup>
                          <m:sSup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es-ES" b="0" i="1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s-ES" b="0" i="1" smtClean="0">
                            <a:latin typeface="Cambria Math"/>
                          </a:rPr>
                          <m:t>𝑅</m:t>
                        </m:r>
                        <m:r>
                          <a:rPr lang="es-ES" b="0" i="1" smtClean="0">
                            <a:latin typeface="Cambria Math"/>
                          </a:rPr>
                          <m:t>′′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110" name="109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0700" y="3962400"/>
                  <a:ext cx="1892300" cy="369332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8" name="47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nitrogenados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9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59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0" name="49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6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68300" y="8382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5.2. </a:t>
            </a:r>
            <a:r>
              <a:rPr lang="es-ES" b="1" dirty="0" smtClean="0">
                <a:solidFill>
                  <a:srgbClr val="00B050"/>
                </a:solidFill>
              </a:rPr>
              <a:t>Amidas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381000" y="1295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Nomenclatura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368300" y="1765300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nombran anteponiendo a la terminación </a:t>
            </a:r>
            <a:r>
              <a:rPr lang="es-E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-amida </a:t>
            </a:r>
            <a:r>
              <a:rPr lang="es-ES" dirty="0" smtClean="0">
                <a:sym typeface="Wingdings"/>
              </a:rPr>
              <a:t>el nombre del ácido del que derivan.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En el caso de las amidas sustituidas se han de nombrar todos los radicales unidos al nitrógeno anteponiendo la letra N:</a:t>
            </a:r>
          </a:p>
        </p:txBody>
      </p:sp>
      <p:grpSp>
        <p:nvGrpSpPr>
          <p:cNvPr id="4" name="3 Grupo"/>
          <p:cNvGrpSpPr/>
          <p:nvPr/>
        </p:nvGrpSpPr>
        <p:grpSpPr>
          <a:xfrm>
            <a:off x="1270000" y="3111500"/>
            <a:ext cx="1892300" cy="617360"/>
            <a:chOff x="1282700" y="3263900"/>
            <a:chExt cx="1892300" cy="6173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46 CuadroTexto"/>
                <p:cNvSpPr txBox="1"/>
                <p:nvPr/>
              </p:nvSpPr>
              <p:spPr>
                <a:xfrm>
                  <a:off x="1282700" y="3263900"/>
                  <a:ext cx="18923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𝐶𝑂𝑁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7" name="4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82700" y="3263900"/>
                  <a:ext cx="1892300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49 CuadroTexto"/>
            <p:cNvSpPr txBox="1"/>
            <p:nvPr/>
          </p:nvSpPr>
          <p:spPr>
            <a:xfrm>
              <a:off x="1602215" y="3604261"/>
              <a:ext cx="12806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etanoamida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7" name="6 Grupo"/>
          <p:cNvGrpSpPr/>
          <p:nvPr/>
        </p:nvGrpSpPr>
        <p:grpSpPr>
          <a:xfrm>
            <a:off x="3302000" y="3086100"/>
            <a:ext cx="2374900" cy="655460"/>
            <a:chOff x="3314700" y="3238500"/>
            <a:chExt cx="2374900" cy="6554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47 CuadroTexto"/>
                <p:cNvSpPr txBox="1"/>
                <p:nvPr/>
              </p:nvSpPr>
              <p:spPr>
                <a:xfrm>
                  <a:off x="3314700" y="3238500"/>
                  <a:ext cx="2374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i="1" smtClean="0">
                            <a:latin typeface="Cambria Math"/>
                          </a:rPr>
                          <m:t>𝑁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𝐶𝑂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𝐶𝑂𝑁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8" name="47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14700" y="3238500"/>
                  <a:ext cx="2374900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50 CuadroTexto"/>
            <p:cNvSpPr txBox="1"/>
            <p:nvPr/>
          </p:nvSpPr>
          <p:spPr>
            <a:xfrm>
              <a:off x="3786615" y="3616961"/>
              <a:ext cx="12806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etanodiamida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5994400" y="3048000"/>
            <a:ext cx="2108200" cy="642760"/>
            <a:chOff x="6007100" y="3200400"/>
            <a:chExt cx="2108200" cy="6427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48 CuadroTexto"/>
                <p:cNvSpPr txBox="1"/>
                <p:nvPr/>
              </p:nvSpPr>
              <p:spPr>
                <a:xfrm>
                  <a:off x="6007100" y="3200400"/>
                  <a:ext cx="2108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𝐶𝑂𝑁𝐻𝐶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9" name="4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7100" y="3200400"/>
                  <a:ext cx="2108200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51 CuadroTexto"/>
            <p:cNvSpPr txBox="1"/>
            <p:nvPr/>
          </p:nvSpPr>
          <p:spPr>
            <a:xfrm>
              <a:off x="6237715" y="3566161"/>
              <a:ext cx="17886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N-metiletanoamida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aphicFrame>
        <p:nvGraphicFramePr>
          <p:cNvPr id="56" name="5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102152"/>
              </p:ext>
            </p:extLst>
          </p:nvPr>
        </p:nvGraphicFramePr>
        <p:xfrm>
          <a:off x="469900" y="4445000"/>
          <a:ext cx="8242300" cy="162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42300"/>
              </a:tblGrid>
              <a:tr h="1625600">
                <a:tc>
                  <a:txBody>
                    <a:bodyPr/>
                    <a:lstStyle/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23.	Nombra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			b)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 			</a:t>
                      </a:r>
                    </a:p>
                    <a:p>
                      <a:pPr marL="355600" indent="-355600">
                        <a:buNone/>
                      </a:pPr>
                      <a:endParaRPr lang="es-E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24.	Formula los siguientes compuestos:</a:t>
                      </a: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a)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acetamida</a:t>
                      </a:r>
                      <a:endParaRPr lang="es-ES" sz="16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marL="355600" indent="-355600">
                        <a:buNone/>
                      </a:pPr>
                      <a:r>
                        <a:rPr lang="es-ES" sz="1600" b="0" dirty="0" smtClean="0">
                          <a:solidFill>
                            <a:srgbClr val="00B050"/>
                          </a:solidFill>
                        </a:rPr>
                        <a:t>	b) 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</a:rPr>
                        <a:t>N-etilpropanoamida</a:t>
                      </a:r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7" name="56 CuadroTexto"/>
          <p:cNvSpPr txBox="1"/>
          <p:nvPr/>
        </p:nvSpPr>
        <p:spPr>
          <a:xfrm>
            <a:off x="381000" y="40767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Actividades</a:t>
            </a:r>
            <a:endParaRPr lang="es-ES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58 CuadroTexto"/>
              <p:cNvSpPr txBox="1"/>
              <p:nvPr/>
            </p:nvSpPr>
            <p:spPr>
              <a:xfrm>
                <a:off x="1054100" y="4686300"/>
                <a:ext cx="12827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𝐻𝐶𝑂𝑁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9" name="5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100" y="4686300"/>
                <a:ext cx="1282700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66 CuadroTexto"/>
              <p:cNvSpPr txBox="1"/>
              <p:nvPr/>
            </p:nvSpPr>
            <p:spPr>
              <a:xfrm>
                <a:off x="3505200" y="4686300"/>
                <a:ext cx="28067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</a:rPr>
                        <m:t>𝐶𝑂𝑁𝐻𝐶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7" name="6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4686300"/>
                <a:ext cx="2806700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20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nitrogenados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2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60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17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17500" y="850900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5.2. </a:t>
            </a:r>
            <a:r>
              <a:rPr lang="es-ES" b="1" dirty="0" smtClean="0">
                <a:solidFill>
                  <a:srgbClr val="00B050"/>
                </a:solidFill>
              </a:rPr>
              <a:t>Amidas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330200" y="1295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Propiedades y obtención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342900" y="1765300"/>
            <a:ext cx="83947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Son sólidos cristalinos a temperatura ambiente, excepto la metanamida, que es líquida.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Sus puntos de fusión son más altos que los de los ácidos de los que proceden.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obtienen fácilmente tratando amoníaco con ácidos o con ésteres: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Presentan gran estabilidad </a:t>
            </a:r>
            <a:r>
              <a:rPr lang="es-ES" dirty="0">
                <a:sym typeface="Wingdings"/>
              </a:rPr>
              <a:t>q</a:t>
            </a:r>
            <a:r>
              <a:rPr lang="es-ES" dirty="0" smtClean="0">
                <a:sym typeface="Wingdings"/>
              </a:rPr>
              <a:t>uímica: resisten bien la acción del agua , de los ácidos y de las bases diluidas.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De las amidas poliméricas o poliamidas, el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nailon</a:t>
            </a:r>
            <a:r>
              <a:rPr lang="es-ES" dirty="0" smtClean="0">
                <a:sym typeface="Wingdings"/>
              </a:rPr>
              <a:t> es la más conocida.</a:t>
            </a:r>
          </a:p>
        </p:txBody>
      </p:sp>
      <p:grpSp>
        <p:nvGrpSpPr>
          <p:cNvPr id="3" name="2 Grupo"/>
          <p:cNvGrpSpPr/>
          <p:nvPr/>
        </p:nvGrpSpPr>
        <p:grpSpPr>
          <a:xfrm>
            <a:off x="1943100" y="3276600"/>
            <a:ext cx="5118100" cy="753507"/>
            <a:chOff x="2311400" y="3403600"/>
            <a:chExt cx="5118100" cy="753507"/>
          </a:xfrm>
        </p:grpSpPr>
        <p:grpSp>
          <p:nvGrpSpPr>
            <p:cNvPr id="24" name="23 Grupo"/>
            <p:cNvGrpSpPr/>
            <p:nvPr/>
          </p:nvGrpSpPr>
          <p:grpSpPr>
            <a:xfrm>
              <a:off x="2311400" y="3454400"/>
              <a:ext cx="1473200" cy="702707"/>
              <a:chOff x="1371600" y="4381500"/>
              <a:chExt cx="1473200" cy="70270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25 CuadroTexto"/>
                  <p:cNvSpPr txBox="1"/>
                  <p:nvPr/>
                </p:nvSpPr>
                <p:spPr>
                  <a:xfrm>
                    <a:off x="1371600" y="4597400"/>
                    <a:ext cx="8890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0" name="1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71600" y="4597400"/>
                    <a:ext cx="889000" cy="369332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26 CuadroTexto"/>
                  <p:cNvSpPr txBox="1"/>
                  <p:nvPr/>
                </p:nvSpPr>
                <p:spPr>
                  <a:xfrm>
                    <a:off x="2209800" y="4381500"/>
                    <a:ext cx="2667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𝑂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9" name="1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09800" y="4381500"/>
                    <a:ext cx="266700" cy="36933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r="-2272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27 CuadroTexto"/>
                  <p:cNvSpPr txBox="1"/>
                  <p:nvPr/>
                </p:nvSpPr>
                <p:spPr>
                  <a:xfrm>
                    <a:off x="2198686" y="4714875"/>
                    <a:ext cx="64611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𝑂𝑅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′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8" name="27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98686" y="4714875"/>
                    <a:ext cx="646114" cy="369332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29" name="28 Grupo"/>
              <p:cNvGrpSpPr/>
              <p:nvPr/>
            </p:nvGrpSpPr>
            <p:grpSpPr>
              <a:xfrm rot="-1800000">
                <a:off x="2138362" y="4643438"/>
                <a:ext cx="145588" cy="46037"/>
                <a:chOff x="2433637" y="4695825"/>
                <a:chExt cx="145588" cy="46037"/>
              </a:xfrm>
            </p:grpSpPr>
            <p:cxnSp>
              <p:nvCxnSpPr>
                <p:cNvPr id="31" name="30 Conector recto"/>
                <p:cNvCxnSpPr/>
                <p:nvPr/>
              </p:nvCxnSpPr>
              <p:spPr>
                <a:xfrm>
                  <a:off x="2435225" y="4695825"/>
                  <a:ext cx="144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/>
                <p:nvPr/>
              </p:nvCxnSpPr>
              <p:spPr>
                <a:xfrm>
                  <a:off x="2433637" y="4741862"/>
                  <a:ext cx="144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0" name="29 Conector recto"/>
              <p:cNvCxnSpPr/>
              <p:nvPr/>
            </p:nvCxnSpPr>
            <p:spPr>
              <a:xfrm rot="1800000">
                <a:off x="2144712" y="4876800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33 CuadroTexto"/>
                <p:cNvSpPr txBox="1"/>
                <p:nvPr/>
              </p:nvSpPr>
              <p:spPr>
                <a:xfrm>
                  <a:off x="3721100" y="3606800"/>
                  <a:ext cx="11557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+</m:t>
                        </m:r>
                        <m:r>
                          <a:rPr lang="es-ES" b="0" i="1" smtClean="0">
                            <a:latin typeface="Cambria Math"/>
                          </a:rPr>
                          <m:t>𝑁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 </m:t>
                        </m:r>
                        <m:r>
                          <a:rPr lang="es-ES" b="0" i="1" smtClean="0">
                            <a:latin typeface="Cambria Math"/>
                            <a:ea typeface="Cambria Math"/>
                          </a:rPr>
                          <m:t>→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4" name="33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1100" y="3606800"/>
                  <a:ext cx="1155700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6" name="35 Grupo"/>
            <p:cNvGrpSpPr/>
            <p:nvPr/>
          </p:nvGrpSpPr>
          <p:grpSpPr>
            <a:xfrm>
              <a:off x="4813300" y="3403600"/>
              <a:ext cx="1358900" cy="702707"/>
              <a:chOff x="1371600" y="4381500"/>
              <a:chExt cx="1473200" cy="70270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36 CuadroTexto"/>
                  <p:cNvSpPr txBox="1"/>
                  <p:nvPr/>
                </p:nvSpPr>
                <p:spPr>
                  <a:xfrm>
                    <a:off x="1371600" y="4597400"/>
                    <a:ext cx="8890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0" name="1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71600" y="4597400"/>
                    <a:ext cx="889000" cy="369332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37 CuadroTexto"/>
                  <p:cNvSpPr txBox="1"/>
                  <p:nvPr/>
                </p:nvSpPr>
                <p:spPr>
                  <a:xfrm>
                    <a:off x="2209800" y="4381500"/>
                    <a:ext cx="2667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𝑂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9" name="1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09800" y="4381500"/>
                    <a:ext cx="266700" cy="36933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r="-2272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38 CuadroTexto"/>
                  <p:cNvSpPr txBox="1"/>
                  <p:nvPr/>
                </p:nvSpPr>
                <p:spPr>
                  <a:xfrm>
                    <a:off x="2198687" y="4714875"/>
                    <a:ext cx="64611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𝑁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39" name="3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98687" y="4714875"/>
                    <a:ext cx="646113" cy="369332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40" name="39 Grupo"/>
              <p:cNvGrpSpPr/>
              <p:nvPr/>
            </p:nvGrpSpPr>
            <p:grpSpPr>
              <a:xfrm rot="-1800000">
                <a:off x="2138362" y="4643438"/>
                <a:ext cx="145588" cy="46037"/>
                <a:chOff x="2433637" y="4695825"/>
                <a:chExt cx="145588" cy="46037"/>
              </a:xfrm>
            </p:grpSpPr>
            <p:cxnSp>
              <p:nvCxnSpPr>
                <p:cNvPr id="42" name="41 Conector recto"/>
                <p:cNvCxnSpPr/>
                <p:nvPr/>
              </p:nvCxnSpPr>
              <p:spPr>
                <a:xfrm>
                  <a:off x="2435225" y="4695825"/>
                  <a:ext cx="144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42 Conector recto"/>
                <p:cNvCxnSpPr/>
                <p:nvPr/>
              </p:nvCxnSpPr>
              <p:spPr>
                <a:xfrm>
                  <a:off x="2433637" y="4741862"/>
                  <a:ext cx="144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1" name="40 Conector recto"/>
              <p:cNvCxnSpPr/>
              <p:nvPr/>
            </p:nvCxnSpPr>
            <p:spPr>
              <a:xfrm rot="1800000">
                <a:off x="2144712" y="4876800"/>
                <a:ext cx="1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43 CuadroTexto"/>
                <p:cNvSpPr txBox="1"/>
                <p:nvPr/>
              </p:nvSpPr>
              <p:spPr>
                <a:xfrm>
                  <a:off x="6070600" y="3594100"/>
                  <a:ext cx="1358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+ </m:t>
                        </m:r>
                        <m:r>
                          <a:rPr lang="es-ES" b="0" i="1" smtClean="0">
                            <a:latin typeface="Cambria Math"/>
                          </a:rPr>
                          <m:t>𝑅</m:t>
                        </m:r>
                        <m:r>
                          <a:rPr lang="es-ES" b="0" i="1" smtClean="0">
                            <a:latin typeface="Cambria Math"/>
                          </a:rPr>
                          <m:t>′−</m:t>
                        </m:r>
                        <m:r>
                          <a:rPr lang="es-ES" b="0" i="1" smtClean="0">
                            <a:latin typeface="Cambria Math"/>
                          </a:rPr>
                          <m:t>𝑂𝐻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4" name="43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70600" y="3594100"/>
                  <a:ext cx="1358900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3" name="32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Compuestos nitrogenados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5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61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88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81000" y="2247900"/>
            <a:ext cx="37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6.1. </a:t>
            </a:r>
            <a:r>
              <a:rPr lang="es-ES" b="1" dirty="0">
                <a:solidFill>
                  <a:srgbClr val="00B050"/>
                </a:solidFill>
              </a:rPr>
              <a:t>I</a:t>
            </a:r>
            <a:r>
              <a:rPr lang="es-ES" b="1" dirty="0" smtClean="0">
                <a:solidFill>
                  <a:srgbClr val="00B050"/>
                </a:solidFill>
              </a:rPr>
              <a:t>somería plana o estructural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381000" y="2641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De cadena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381000" y="927100"/>
            <a:ext cx="840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conoce como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isomería</a:t>
            </a:r>
            <a:r>
              <a:rPr lang="es-ES" dirty="0" smtClean="0">
                <a:sym typeface="Wingdings"/>
              </a:rPr>
              <a:t> la propiedad que tienen ciertos compuestos de poseer la misma fórmula molecular, pero distinta fórmula estructural, presentando, por tanto, propiedades físicas y químicas diferentes.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A estos compuestos se les llama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isómeros</a:t>
            </a:r>
            <a:r>
              <a:rPr lang="es-ES" dirty="0" smtClean="0">
                <a:sym typeface="Wingdings"/>
              </a:rPr>
              <a:t>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68300" y="3086100"/>
            <a:ext cx="8420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En esta isomería, los isómeros poseen el mismo grupo funcional, pero los carbonos de la cadena se ordenan de forma distinta, ya sea de manera lineal o ramificada:</a:t>
            </a:r>
          </a:p>
        </p:txBody>
      </p:sp>
      <p:grpSp>
        <p:nvGrpSpPr>
          <p:cNvPr id="4" name="3 Grupo"/>
          <p:cNvGrpSpPr/>
          <p:nvPr/>
        </p:nvGrpSpPr>
        <p:grpSpPr>
          <a:xfrm>
            <a:off x="1612900" y="4216400"/>
            <a:ext cx="2730500" cy="617360"/>
            <a:chOff x="1752600" y="4191000"/>
            <a:chExt cx="2730500" cy="6173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8 CuadroTexto"/>
                <p:cNvSpPr txBox="1"/>
                <p:nvPr/>
              </p:nvSpPr>
              <p:spPr>
                <a:xfrm>
                  <a:off x="1752600" y="4191000"/>
                  <a:ext cx="27305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9" name="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52600" y="4191000"/>
                  <a:ext cx="2730500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9 CuadroTexto"/>
            <p:cNvSpPr txBox="1"/>
            <p:nvPr/>
          </p:nvSpPr>
          <p:spPr>
            <a:xfrm>
              <a:off x="2273301" y="4531361"/>
              <a:ext cx="1943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n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-butano (C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4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H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10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)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5562600" y="3911600"/>
            <a:ext cx="2730501" cy="922160"/>
            <a:chOff x="5702300" y="4051300"/>
            <a:chExt cx="2730501" cy="922160"/>
          </a:xfrm>
        </p:grpSpPr>
        <p:grpSp>
          <p:nvGrpSpPr>
            <p:cNvPr id="3" name="2 Grupo"/>
            <p:cNvGrpSpPr/>
            <p:nvPr/>
          </p:nvGrpSpPr>
          <p:grpSpPr>
            <a:xfrm>
              <a:off x="6146800" y="4051300"/>
              <a:ext cx="1866900" cy="712232"/>
              <a:chOff x="6146800" y="4051300"/>
              <a:chExt cx="1866900" cy="7122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10 CuadroTexto"/>
                  <p:cNvSpPr txBox="1"/>
                  <p:nvPr/>
                </p:nvSpPr>
                <p:spPr>
                  <a:xfrm>
                    <a:off x="6756400" y="4216400"/>
                    <a:ext cx="12573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 smtClean="0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1" name="10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56400" y="4216400"/>
                    <a:ext cx="1257300" cy="36933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11 Conector recto"/>
              <p:cNvCxnSpPr/>
              <p:nvPr/>
            </p:nvCxnSpPr>
            <p:spPr>
              <a:xfrm rot="1800000">
                <a:off x="6758329" y="4318001"/>
                <a:ext cx="13282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12 Conector recto"/>
              <p:cNvCxnSpPr/>
              <p:nvPr/>
            </p:nvCxnSpPr>
            <p:spPr>
              <a:xfrm rot="19800000" flipV="1">
                <a:off x="6758329" y="4533900"/>
                <a:ext cx="13282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14 CuadroTexto"/>
                  <p:cNvSpPr txBox="1"/>
                  <p:nvPr/>
                </p:nvSpPr>
                <p:spPr>
                  <a:xfrm>
                    <a:off x="6146800" y="4394200"/>
                    <a:ext cx="6985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5" name="1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46800" y="4394200"/>
                    <a:ext cx="698500" cy="369332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15 CuadroTexto"/>
                  <p:cNvSpPr txBox="1"/>
                  <p:nvPr/>
                </p:nvSpPr>
                <p:spPr>
                  <a:xfrm>
                    <a:off x="6159500" y="4051300"/>
                    <a:ext cx="6985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16" name="15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59500" y="4051300"/>
                    <a:ext cx="698500" cy="369332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7" name="16 CuadroTexto"/>
            <p:cNvSpPr txBox="1"/>
            <p:nvPr/>
          </p:nvSpPr>
          <p:spPr>
            <a:xfrm>
              <a:off x="5702300" y="4696461"/>
              <a:ext cx="27305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metilpropano </a:t>
              </a:r>
              <a:r>
                <a:rPr lang="es-ES" sz="1200" dirty="0" smtClean="0"/>
                <a:t>o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 isobutano (C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4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H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10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)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1" name="30 Grupo"/>
          <p:cNvGrpSpPr/>
          <p:nvPr/>
        </p:nvGrpSpPr>
        <p:grpSpPr>
          <a:xfrm>
            <a:off x="1071244" y="5263061"/>
            <a:ext cx="3894456" cy="1043899"/>
            <a:chOff x="880744" y="5021761"/>
            <a:chExt cx="3894456" cy="1043899"/>
          </a:xfrm>
        </p:grpSpPr>
        <p:grpSp>
          <p:nvGrpSpPr>
            <p:cNvPr id="20" name="19 Grupo"/>
            <p:cNvGrpSpPr/>
            <p:nvPr/>
          </p:nvGrpSpPr>
          <p:grpSpPr>
            <a:xfrm>
              <a:off x="880744" y="5021761"/>
              <a:ext cx="3894456" cy="750332"/>
              <a:chOff x="888999" y="2590800"/>
              <a:chExt cx="3894456" cy="7503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20 CuadroTexto"/>
                  <p:cNvSpPr txBox="1"/>
                  <p:nvPr/>
                </p:nvSpPr>
                <p:spPr>
                  <a:xfrm>
                    <a:off x="888999" y="2590800"/>
                    <a:ext cx="389445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=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𝐶𝐻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1" name="20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88999" y="2590800"/>
                    <a:ext cx="3894456" cy="369332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21 CuadroTexto"/>
                  <p:cNvSpPr txBox="1"/>
                  <p:nvPr/>
                </p:nvSpPr>
                <p:spPr>
                  <a:xfrm>
                    <a:off x="2032000" y="2971800"/>
                    <a:ext cx="596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2" name="21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2000" y="2971800"/>
                    <a:ext cx="596900" cy="369332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3" name="22 Conector recto"/>
              <p:cNvCxnSpPr/>
              <p:nvPr/>
            </p:nvCxnSpPr>
            <p:spPr>
              <a:xfrm>
                <a:off x="2209800" y="2882900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23 CuadroTexto"/>
            <p:cNvSpPr txBox="1"/>
            <p:nvPr/>
          </p:nvSpPr>
          <p:spPr>
            <a:xfrm>
              <a:off x="1892301" y="5788661"/>
              <a:ext cx="1943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2-metilpent-2-eno (C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6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H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12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)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9" name="18 Grupo"/>
          <p:cNvGrpSpPr/>
          <p:nvPr/>
        </p:nvGrpSpPr>
        <p:grpSpPr>
          <a:xfrm>
            <a:off x="5524500" y="4920161"/>
            <a:ext cx="2374900" cy="1386799"/>
            <a:chOff x="5664200" y="4894761"/>
            <a:chExt cx="2374900" cy="1386799"/>
          </a:xfrm>
        </p:grpSpPr>
        <p:grpSp>
          <p:nvGrpSpPr>
            <p:cNvPr id="7" name="6 Grupo"/>
            <p:cNvGrpSpPr/>
            <p:nvPr/>
          </p:nvGrpSpPr>
          <p:grpSpPr>
            <a:xfrm>
              <a:off x="5664200" y="4894761"/>
              <a:ext cx="2374900" cy="1156732"/>
              <a:chOff x="5676900" y="4678861"/>
              <a:chExt cx="2374900" cy="1156732"/>
            </a:xfrm>
          </p:grpSpPr>
          <p:grpSp>
            <p:nvGrpSpPr>
              <p:cNvPr id="25" name="24 Grupo"/>
              <p:cNvGrpSpPr/>
              <p:nvPr/>
            </p:nvGrpSpPr>
            <p:grpSpPr>
              <a:xfrm>
                <a:off x="5676900" y="5085261"/>
                <a:ext cx="2374900" cy="750332"/>
                <a:chOff x="1659255" y="2590800"/>
                <a:chExt cx="2374900" cy="75033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6" name="25 CuadroTexto"/>
                    <p:cNvSpPr txBox="1"/>
                    <p:nvPr/>
                  </p:nvSpPr>
                  <p:spPr>
                    <a:xfrm>
                      <a:off x="1659255" y="2590800"/>
                      <a:ext cx="23749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b="0" i="1" smtClean="0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𝐶𝐻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=</m:t>
                            </m:r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26" name="25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659255" y="2590800"/>
                      <a:ext cx="2374900" cy="369332"/>
                    </a:xfrm>
                    <a:prstGeom prst="rect">
                      <a:avLst/>
                    </a:prstGeom>
                    <a:blipFill rotWithShape="1">
                      <a:blip r:embed="rId9"/>
                      <a:stretch>
                        <a:fillRect b="-1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26 CuadroTexto"/>
                    <p:cNvSpPr txBox="1"/>
                    <p:nvPr/>
                  </p:nvSpPr>
                  <p:spPr>
                    <a:xfrm>
                      <a:off x="2362200" y="2971800"/>
                      <a:ext cx="5969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ES" i="1">
                                <a:latin typeface="Cambria Math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s-ES" i="1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s-ES" dirty="0"/>
                    </a:p>
                  </p:txBody>
                </p:sp>
              </mc:Choice>
              <mc:Fallback xmlns="">
                <p:sp>
                  <p:nvSpPr>
                    <p:cNvPr id="27" name="26 CuadroTexto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362200" y="2971800"/>
                      <a:ext cx="596900" cy="369332"/>
                    </a:xfrm>
                    <a:prstGeom prst="rect">
                      <a:avLst/>
                    </a:prstGeom>
                    <a:blipFill rotWithShape="1"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8" name="27 Conector recto"/>
                <p:cNvCxnSpPr/>
                <p:nvPr/>
              </p:nvCxnSpPr>
              <p:spPr>
                <a:xfrm>
                  <a:off x="2527300" y="2882900"/>
                  <a:ext cx="0" cy="144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28 CuadroTexto"/>
                  <p:cNvSpPr txBox="1"/>
                  <p:nvPr/>
                </p:nvSpPr>
                <p:spPr>
                  <a:xfrm>
                    <a:off x="6392545" y="4678861"/>
                    <a:ext cx="5969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29" name="2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92545" y="4678861"/>
                    <a:ext cx="596900" cy="369332"/>
                  </a:xfrm>
                  <a:prstGeom prst="rect">
                    <a:avLst/>
                  </a:prstGeom>
                  <a:blipFill rotWithShape="1"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0" name="29 Conector recto"/>
              <p:cNvCxnSpPr/>
              <p:nvPr/>
            </p:nvCxnSpPr>
            <p:spPr>
              <a:xfrm>
                <a:off x="6557645" y="5009061"/>
                <a:ext cx="0" cy="144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31 CuadroTexto"/>
            <p:cNvSpPr txBox="1"/>
            <p:nvPr/>
          </p:nvSpPr>
          <p:spPr>
            <a:xfrm>
              <a:off x="5842000" y="6004561"/>
              <a:ext cx="20700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3,3-dimetilbut-1-eno (C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6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H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12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)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5" name="34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Isomería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6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62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04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30200" y="838200"/>
            <a:ext cx="37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6.1. </a:t>
            </a:r>
            <a:r>
              <a:rPr lang="es-ES" b="1" dirty="0">
                <a:solidFill>
                  <a:srgbClr val="00B050"/>
                </a:solidFill>
              </a:rPr>
              <a:t>I</a:t>
            </a:r>
            <a:r>
              <a:rPr lang="es-ES" b="1" dirty="0" smtClean="0">
                <a:solidFill>
                  <a:srgbClr val="00B050"/>
                </a:solidFill>
              </a:rPr>
              <a:t>somería plana o estructural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342900" y="12700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De posición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42900" y="1714500"/>
            <a:ext cx="835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presenta en aquellos compuestos que tienen igual grupo funcional, pero que difieren en la posición del mismo en la cadena carbonada:</a:t>
            </a:r>
          </a:p>
        </p:txBody>
      </p:sp>
      <p:grpSp>
        <p:nvGrpSpPr>
          <p:cNvPr id="4" name="3 Grupo"/>
          <p:cNvGrpSpPr/>
          <p:nvPr/>
        </p:nvGrpSpPr>
        <p:grpSpPr>
          <a:xfrm>
            <a:off x="1676400" y="2527300"/>
            <a:ext cx="2730500" cy="617360"/>
            <a:chOff x="1752600" y="4191000"/>
            <a:chExt cx="2730500" cy="6173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8 CuadroTexto"/>
                <p:cNvSpPr txBox="1"/>
                <p:nvPr/>
              </p:nvSpPr>
              <p:spPr>
                <a:xfrm>
                  <a:off x="1752600" y="4191000"/>
                  <a:ext cx="27305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𝐶𝐻</m:t>
                        </m:r>
                        <m:r>
                          <a:rPr lang="es-ES" b="0" i="1" smtClean="0">
                            <a:latin typeface="Cambria Math"/>
                          </a:rPr>
                          <m:t>=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𝐻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9" name="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52600" y="4191000"/>
                  <a:ext cx="2730500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9 CuadroTexto"/>
            <p:cNvSpPr txBox="1"/>
            <p:nvPr/>
          </p:nvSpPr>
          <p:spPr>
            <a:xfrm>
              <a:off x="2273301" y="4531361"/>
              <a:ext cx="1943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b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ut-2-eno (C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4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H</a:t>
              </a:r>
              <a:r>
                <a:rPr lang="es-ES" sz="1200" i="1" baseline="-25000" dirty="0">
                  <a:solidFill>
                    <a:srgbClr val="0070C0"/>
                  </a:solidFill>
                </a:rPr>
                <a:t>8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)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5" name="34 Grupo"/>
          <p:cNvGrpSpPr/>
          <p:nvPr/>
        </p:nvGrpSpPr>
        <p:grpSpPr>
          <a:xfrm>
            <a:off x="5372100" y="2540000"/>
            <a:ext cx="2730500" cy="617360"/>
            <a:chOff x="1752600" y="4191000"/>
            <a:chExt cx="2730500" cy="6173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35 CuadroTexto"/>
                <p:cNvSpPr txBox="1"/>
                <p:nvPr/>
              </p:nvSpPr>
              <p:spPr>
                <a:xfrm>
                  <a:off x="1752600" y="4191000"/>
                  <a:ext cx="27305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r>
                          <a:rPr lang="es-ES" b="0" i="1" smtClean="0">
                            <a:latin typeface="Cambria Math"/>
                          </a:rPr>
                          <m:t>𝐻</m:t>
                        </m:r>
                        <m:r>
                          <a:rPr lang="es-ES" b="0" i="1" smtClean="0">
                            <a:latin typeface="Cambria Math"/>
                          </a:rPr>
                          <m:t>=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6" name="35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52600" y="4191000"/>
                  <a:ext cx="2730500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36 CuadroTexto"/>
            <p:cNvSpPr txBox="1"/>
            <p:nvPr/>
          </p:nvSpPr>
          <p:spPr>
            <a:xfrm>
              <a:off x="2273301" y="4531361"/>
              <a:ext cx="1943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but-1-eno (C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4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H</a:t>
              </a:r>
              <a:r>
                <a:rPr lang="es-ES" sz="1200" i="1" baseline="-25000" dirty="0">
                  <a:solidFill>
                    <a:srgbClr val="0070C0"/>
                  </a:solidFill>
                </a:rPr>
                <a:t>8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)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8" name="37 Grupo"/>
          <p:cNvGrpSpPr/>
          <p:nvPr/>
        </p:nvGrpSpPr>
        <p:grpSpPr>
          <a:xfrm>
            <a:off x="990600" y="3225800"/>
            <a:ext cx="3543300" cy="630060"/>
            <a:chOff x="1752600" y="4191000"/>
            <a:chExt cx="3543300" cy="6300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38 CuadroTexto"/>
                <p:cNvSpPr txBox="1"/>
                <p:nvPr/>
              </p:nvSpPr>
              <p:spPr>
                <a:xfrm>
                  <a:off x="1752600" y="4191000"/>
                  <a:ext cx="35433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i="1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9" name="3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52600" y="4191000"/>
                  <a:ext cx="3543300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39 CuadroTexto"/>
            <p:cNvSpPr txBox="1"/>
            <p:nvPr/>
          </p:nvSpPr>
          <p:spPr>
            <a:xfrm>
              <a:off x="2413001" y="4544061"/>
              <a:ext cx="1943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p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entan-2-ona (C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5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H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10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O)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41" name="40 Grupo"/>
          <p:cNvGrpSpPr/>
          <p:nvPr/>
        </p:nvGrpSpPr>
        <p:grpSpPr>
          <a:xfrm>
            <a:off x="4737100" y="3238500"/>
            <a:ext cx="3543300" cy="630060"/>
            <a:chOff x="1752600" y="4191000"/>
            <a:chExt cx="3543300" cy="6300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41 CuadroTexto"/>
                <p:cNvSpPr txBox="1"/>
                <p:nvPr/>
              </p:nvSpPr>
              <p:spPr>
                <a:xfrm>
                  <a:off x="1752600" y="4191000"/>
                  <a:ext cx="35433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i="1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</m:t>
                        </m:r>
                        <m:r>
                          <a:rPr lang="es-ES" i="1">
                            <a:latin typeface="Cambria Math"/>
                          </a:rPr>
                          <m:t>−</m:t>
                        </m:r>
                        <m:r>
                          <a:rPr lang="es-ES" i="1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2" name="41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52600" y="4191000"/>
                  <a:ext cx="3543300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42 CuadroTexto"/>
            <p:cNvSpPr txBox="1"/>
            <p:nvPr/>
          </p:nvSpPr>
          <p:spPr>
            <a:xfrm>
              <a:off x="2413001" y="4544061"/>
              <a:ext cx="1943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pentan-3-ona (C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5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H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10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O)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44" name="43 CuadroTexto"/>
          <p:cNvSpPr txBox="1"/>
          <p:nvPr/>
        </p:nvSpPr>
        <p:spPr>
          <a:xfrm>
            <a:off x="393700" y="39497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De función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419100" y="4356100"/>
            <a:ext cx="796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Presentan distintos grupos funcionales:</a:t>
            </a:r>
          </a:p>
        </p:txBody>
      </p:sp>
      <p:grpSp>
        <p:nvGrpSpPr>
          <p:cNvPr id="48" name="47 Grupo"/>
          <p:cNvGrpSpPr/>
          <p:nvPr/>
        </p:nvGrpSpPr>
        <p:grpSpPr>
          <a:xfrm>
            <a:off x="1651000" y="4775200"/>
            <a:ext cx="2730500" cy="617360"/>
            <a:chOff x="1752600" y="4191000"/>
            <a:chExt cx="2730500" cy="6173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48 CuadroTexto"/>
                <p:cNvSpPr txBox="1"/>
                <p:nvPr/>
              </p:nvSpPr>
              <p:spPr>
                <a:xfrm>
                  <a:off x="1752600" y="4191000"/>
                  <a:ext cx="27305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𝐶𝐻𝑂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49" name="4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52600" y="4191000"/>
                  <a:ext cx="2730500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49 CuadroTexto"/>
            <p:cNvSpPr txBox="1"/>
            <p:nvPr/>
          </p:nvSpPr>
          <p:spPr>
            <a:xfrm>
              <a:off x="2273301" y="4531361"/>
              <a:ext cx="1943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propanal (C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3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H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6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O)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1" name="50 Grupo"/>
          <p:cNvGrpSpPr/>
          <p:nvPr/>
        </p:nvGrpSpPr>
        <p:grpSpPr>
          <a:xfrm>
            <a:off x="4762500" y="4787900"/>
            <a:ext cx="2730500" cy="617360"/>
            <a:chOff x="1752600" y="4191000"/>
            <a:chExt cx="2730500" cy="6173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51 CuadroTexto"/>
                <p:cNvSpPr txBox="1"/>
                <p:nvPr/>
              </p:nvSpPr>
              <p:spPr>
                <a:xfrm>
                  <a:off x="1752600" y="4191000"/>
                  <a:ext cx="27305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𝐶𝑂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2" name="51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52600" y="4191000"/>
                  <a:ext cx="2730500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52 CuadroTexto"/>
            <p:cNvSpPr txBox="1"/>
            <p:nvPr/>
          </p:nvSpPr>
          <p:spPr>
            <a:xfrm>
              <a:off x="2057400" y="4531361"/>
              <a:ext cx="21589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p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ropanona </a:t>
              </a:r>
              <a:r>
                <a:rPr lang="es-ES" sz="1200" dirty="0" smtClean="0"/>
                <a:t>o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 acetona (C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3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H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6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O)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4" name="53 Grupo"/>
          <p:cNvGrpSpPr/>
          <p:nvPr/>
        </p:nvGrpSpPr>
        <p:grpSpPr>
          <a:xfrm>
            <a:off x="1651000" y="5562600"/>
            <a:ext cx="2730500" cy="617360"/>
            <a:chOff x="1752600" y="4191000"/>
            <a:chExt cx="2730500" cy="6173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54 CuadroTexto"/>
                <p:cNvSpPr txBox="1"/>
                <p:nvPr/>
              </p:nvSpPr>
              <p:spPr>
                <a:xfrm>
                  <a:off x="1752600" y="4191000"/>
                  <a:ext cx="27305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𝑂𝐻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5" name="5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52600" y="4191000"/>
                  <a:ext cx="2730500" cy="36933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" name="55 CuadroTexto"/>
            <p:cNvSpPr txBox="1"/>
            <p:nvPr/>
          </p:nvSpPr>
          <p:spPr>
            <a:xfrm>
              <a:off x="2133601" y="4531361"/>
              <a:ext cx="1943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etanol (C</a:t>
              </a:r>
              <a:r>
                <a:rPr lang="es-ES" sz="1200" i="1" baseline="-25000" dirty="0">
                  <a:solidFill>
                    <a:srgbClr val="0070C0"/>
                  </a:solidFill>
                </a:rPr>
                <a:t>2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H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6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O)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7" name="56 Grupo"/>
          <p:cNvGrpSpPr/>
          <p:nvPr/>
        </p:nvGrpSpPr>
        <p:grpSpPr>
          <a:xfrm>
            <a:off x="4686300" y="5588000"/>
            <a:ext cx="2730500" cy="617360"/>
            <a:chOff x="1752600" y="4191000"/>
            <a:chExt cx="2730500" cy="6173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57 CuadroTexto"/>
                <p:cNvSpPr txBox="1"/>
                <p:nvPr/>
              </p:nvSpPr>
              <p:spPr>
                <a:xfrm>
                  <a:off x="1752600" y="4191000"/>
                  <a:ext cx="27305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𝑂</m:t>
                        </m:r>
                        <m:r>
                          <a:rPr lang="es-ES" b="0" i="1" smtClean="0">
                            <a:latin typeface="Cambria Math"/>
                          </a:rPr>
                          <m:t>−</m:t>
                        </m:r>
                        <m:r>
                          <a:rPr lang="es-ES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58" name="57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52600" y="4191000"/>
                  <a:ext cx="2730500" cy="369332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58 CuadroTexto"/>
            <p:cNvSpPr txBox="1"/>
            <p:nvPr/>
          </p:nvSpPr>
          <p:spPr>
            <a:xfrm>
              <a:off x="2133601" y="4531361"/>
              <a:ext cx="1943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é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ter dimetílico (C</a:t>
              </a:r>
              <a:r>
                <a:rPr lang="es-ES" sz="1200" i="1" baseline="-25000" dirty="0">
                  <a:solidFill>
                    <a:srgbClr val="0070C0"/>
                  </a:solidFill>
                </a:rPr>
                <a:t>2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H</a:t>
              </a:r>
              <a:r>
                <a:rPr lang="es-ES" sz="1200" i="1" baseline="-25000" dirty="0" smtClean="0">
                  <a:solidFill>
                    <a:srgbClr val="0070C0"/>
                  </a:solidFill>
                </a:rPr>
                <a:t>6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O)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4" name="33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Isomería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6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63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0" name="59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38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30200" y="800100"/>
            <a:ext cx="496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6.2. </a:t>
            </a:r>
            <a:r>
              <a:rPr lang="es-ES" b="1" dirty="0" smtClean="0">
                <a:solidFill>
                  <a:srgbClr val="00B050"/>
                </a:solidFill>
              </a:rPr>
              <a:t>Isomería espacial o estereoisomería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368300" y="2146300"/>
            <a:ext cx="317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Geométrica o cis-trans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30200" y="1282700"/>
            <a:ext cx="8470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Estos isómeros presentan la misma fórmula molecular y estructura, pero difieren en la orientación en el espacio de los átomos.</a:t>
            </a:r>
          </a:p>
        </p:txBody>
      </p:sp>
      <p:sp>
        <p:nvSpPr>
          <p:cNvPr id="34" name="33 CuadroTexto"/>
          <p:cNvSpPr txBox="1"/>
          <p:nvPr/>
        </p:nvSpPr>
        <p:spPr>
          <a:xfrm>
            <a:off x="381000" y="2590800"/>
            <a:ext cx="796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Tiene lugar cuando hay dobles enlaces, que no tiene libre rotación:</a:t>
            </a:r>
          </a:p>
        </p:txBody>
      </p:sp>
      <p:grpSp>
        <p:nvGrpSpPr>
          <p:cNvPr id="3" name="2 Grupo"/>
          <p:cNvGrpSpPr/>
          <p:nvPr/>
        </p:nvGrpSpPr>
        <p:grpSpPr>
          <a:xfrm>
            <a:off x="2052637" y="3170238"/>
            <a:ext cx="1973264" cy="2146122"/>
            <a:chOff x="2052637" y="3170238"/>
            <a:chExt cx="1973264" cy="214612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952"/>
            <a:stretch/>
          </p:blipFill>
          <p:spPr bwMode="auto">
            <a:xfrm>
              <a:off x="2052637" y="3170238"/>
              <a:ext cx="1973263" cy="1833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0" name="59 CuadroTexto"/>
            <p:cNvSpPr txBox="1"/>
            <p:nvPr/>
          </p:nvSpPr>
          <p:spPr>
            <a:xfrm>
              <a:off x="2082801" y="5039361"/>
              <a:ext cx="1943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>
                  <a:solidFill>
                    <a:srgbClr val="0070C0"/>
                  </a:solidFill>
                </a:rPr>
                <a:t>c</a:t>
              </a:r>
              <a:r>
                <a:rPr lang="es-ES" sz="1200" i="1" dirty="0" smtClean="0">
                  <a:solidFill>
                    <a:srgbClr val="0070C0"/>
                  </a:solidFill>
                </a:rPr>
                <a:t>is-1,2-dicloroeteno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5181599" y="3119438"/>
            <a:ext cx="2006602" cy="2209622"/>
            <a:chOff x="5181599" y="3119438"/>
            <a:chExt cx="2006602" cy="2209622"/>
          </a:xfrm>
        </p:grpSpPr>
        <p:pic>
          <p:nvPicPr>
            <p:cNvPr id="4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48"/>
            <a:stretch/>
          </p:blipFill>
          <p:spPr bwMode="auto">
            <a:xfrm>
              <a:off x="5181599" y="3119438"/>
              <a:ext cx="1969495" cy="1833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1" name="60 CuadroTexto"/>
            <p:cNvSpPr txBox="1"/>
            <p:nvPr/>
          </p:nvSpPr>
          <p:spPr>
            <a:xfrm>
              <a:off x="5245101" y="5052061"/>
              <a:ext cx="1943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i="1" dirty="0" smtClean="0">
                  <a:solidFill>
                    <a:srgbClr val="0070C0"/>
                  </a:solidFill>
                </a:rPr>
                <a:t>trans-1,2-dicloroeteno</a:t>
              </a:r>
              <a:endParaRPr lang="es-ES" sz="12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62" name="61 CuadroTexto"/>
          <p:cNvSpPr txBox="1"/>
          <p:nvPr/>
        </p:nvSpPr>
        <p:spPr>
          <a:xfrm>
            <a:off x="381000" y="5486400"/>
            <a:ext cx="835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isómero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cis</a:t>
            </a:r>
            <a:r>
              <a:rPr lang="es-ES" dirty="0" smtClean="0">
                <a:sym typeface="Wingdings"/>
              </a:rPr>
              <a:t> es aquél en el que los grupos voluminosos quedan del mismo lado, mientras que en el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trans</a:t>
            </a:r>
            <a:r>
              <a:rPr lang="es-ES" dirty="0" smtClean="0">
                <a:sym typeface="Wingdings"/>
              </a:rPr>
              <a:t> están situados en lados opuestos.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Isomería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64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66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30200" y="838200"/>
            <a:ext cx="496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6.2. </a:t>
            </a:r>
            <a:r>
              <a:rPr lang="es-ES" b="1" dirty="0" smtClean="0">
                <a:solidFill>
                  <a:srgbClr val="00B050"/>
                </a:solidFill>
              </a:rPr>
              <a:t>Isomería espacial o estereoisomería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330200" y="1282700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Óptica o enantiómera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342900" y="1727200"/>
            <a:ext cx="8407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presenta cuando hay algún carbono asimétrico, es decir, tiene cuatro átomos o grupos de átomos distintos unidos a él.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Son conocidos como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isómeros ópticos </a:t>
            </a:r>
            <a:r>
              <a:rPr lang="es-ES" dirty="0" smtClean="0">
                <a:sym typeface="Wingdings"/>
              </a:rPr>
              <a:t>o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enantiómeros</a:t>
            </a:r>
            <a:r>
              <a:rPr lang="es-ES" dirty="0" smtClean="0">
                <a:sym typeface="Wingdings"/>
              </a:rPr>
              <a:t>, son imágenes especulares no superponibles.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Tienen la propiedad de ser ópticamente activos: sin son atravesados por una haz de luz polarizada, hacen girar el plano de polarización a la derecha (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sustancia dextrógira</a:t>
            </a:r>
            <a:r>
              <a:rPr lang="es-ES" dirty="0" smtClean="0">
                <a:sym typeface="Wingdings"/>
              </a:rPr>
              <a:t>) o a la izquierda (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sustancia levógira</a:t>
            </a:r>
            <a:r>
              <a:rPr lang="es-ES" dirty="0" smtClean="0">
                <a:sym typeface="Wingdings"/>
              </a:rPr>
              <a:t>).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75" y="4016374"/>
            <a:ext cx="3226360" cy="219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Isomería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0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65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63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17500" y="876300"/>
            <a:ext cx="496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7.1. </a:t>
            </a:r>
            <a:r>
              <a:rPr lang="es-ES" b="1" dirty="0" smtClean="0">
                <a:solidFill>
                  <a:srgbClr val="00B050"/>
                </a:solidFill>
              </a:rPr>
              <a:t>Origen, localización y composición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763" y="2458348"/>
            <a:ext cx="2103437" cy="2469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3" y="1768474"/>
            <a:ext cx="3626654" cy="188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Flecha curvada hacia arriba"/>
          <p:cNvSpPr/>
          <p:nvPr/>
        </p:nvSpPr>
        <p:spPr>
          <a:xfrm rot="4851202" flipH="1">
            <a:off x="1675644" y="3267545"/>
            <a:ext cx="1216504" cy="558800"/>
          </a:xfrm>
          <a:prstGeom prst="curvedUp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3568700"/>
            <a:ext cx="1358900" cy="11303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Flecha curvada hacia abajo"/>
          <p:cNvSpPr/>
          <p:nvPr/>
        </p:nvSpPr>
        <p:spPr>
          <a:xfrm>
            <a:off x="4699000" y="1955800"/>
            <a:ext cx="1676400" cy="596900"/>
          </a:xfrm>
          <a:prstGeom prst="curvedDown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44500" y="3492500"/>
            <a:ext cx="1460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Procede de la descomposición anaeróbica del microplancton</a:t>
            </a:r>
            <a:endParaRPr lang="es-ES" sz="1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6172200" y="1054100"/>
            <a:ext cx="18161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Las grasas de los microrganismos se convierten en ácidos grasos que dan lugar a los hidrocarburos</a:t>
            </a:r>
            <a:endParaRPr lang="es-ES" sz="14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6299200" y="4965700"/>
            <a:ext cx="195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Suele hallarse en bolsas entre dos capas arcillosas y se utiliza la extracción directa</a:t>
            </a:r>
            <a:endParaRPr lang="es-ES" sz="14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635000" y="5080000"/>
            <a:ext cx="4737100" cy="1169551"/>
          </a:xfrm>
          <a:prstGeom prst="rect">
            <a:avLst/>
          </a:prstGeom>
          <a:solidFill>
            <a:srgbClr val="FFFF99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Es un líquido oleoso de color variable que arde con dificultad. Contiene, en general, una mezcla de hidrocarburos gaseosos, líquidos o sólidos, con algunas impurezas. Los hidrocarburos suponen del 90 al 95 % del petróleo crudo.</a:t>
            </a:r>
            <a:endParaRPr lang="es-ES" sz="1400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7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petróleo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6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66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30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5600" y="838200"/>
            <a:ext cx="496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7.2. </a:t>
            </a:r>
            <a:r>
              <a:rPr lang="es-ES" b="1" dirty="0">
                <a:solidFill>
                  <a:srgbClr val="00B050"/>
                </a:solidFill>
              </a:rPr>
              <a:t>R</a:t>
            </a:r>
            <a:r>
              <a:rPr lang="es-ES" b="1" dirty="0" smtClean="0">
                <a:solidFill>
                  <a:srgbClr val="00B050"/>
                </a:solidFill>
              </a:rPr>
              <a:t>efinado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7" name="Picture 7" descr="P3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1560513"/>
            <a:ext cx="5529262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54088" y="5362575"/>
            <a:ext cx="18319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sz="1200" b="1" dirty="0">
                <a:latin typeface="+mn-lt"/>
              </a:rPr>
              <a:t>ENTRADA DE </a:t>
            </a:r>
          </a:p>
          <a:p>
            <a:pPr algn="ctr">
              <a:spcBef>
                <a:spcPct val="50000"/>
              </a:spcBef>
            </a:pPr>
            <a:r>
              <a:rPr lang="es-ES_tradnl" sz="1200" b="1" dirty="0">
                <a:latin typeface="+mn-lt"/>
              </a:rPr>
              <a:t>PETRÓLEO BRUTO</a:t>
            </a:r>
            <a:endParaRPr lang="es-ES_tradnl" b="1" dirty="0">
              <a:latin typeface="+mn-lt"/>
            </a:endParaRPr>
          </a:p>
        </p:txBody>
      </p:sp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5480050" y="5756276"/>
            <a:ext cx="968375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s-ES_tradnl" sz="1400" b="1" dirty="0">
                <a:latin typeface="+mn-lt"/>
              </a:rPr>
              <a:t>Residuo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s-ES_tradnl" sz="1400" b="1" dirty="0">
                <a:latin typeface="+mn-lt"/>
              </a:rPr>
              <a:t>no volátil</a:t>
            </a:r>
            <a:endParaRPr lang="es-ES_tradnl" b="1" dirty="0">
              <a:latin typeface="+mn-lt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2735263" y="3967163"/>
            <a:ext cx="7604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ES_tradnl" sz="1200" b="1" dirty="0">
                <a:latin typeface="Times New Roman" pitchFamily="18" charset="0"/>
              </a:rPr>
              <a:t>HORNO</a:t>
            </a:r>
            <a:endParaRPr lang="es-ES_tradnl" b="1" dirty="0">
              <a:latin typeface="Times New Roman" pitchFamily="18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3421063" y="1738313"/>
            <a:ext cx="1393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sz="1200" b="1">
                <a:latin typeface="Times New Roman" pitchFamily="18" charset="0"/>
              </a:rPr>
              <a:t>COLUMNA DE DESTILACION</a:t>
            </a: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6577011" y="5453069"/>
            <a:ext cx="8731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ES_tradnl">
                <a:solidFill>
                  <a:srgbClr val="0000FF"/>
                </a:solidFill>
                <a:latin typeface="+mn-lt"/>
              </a:rPr>
              <a:t>Asfalto</a:t>
            </a:r>
          </a:p>
        </p:txBody>
      </p:sp>
      <p:grpSp>
        <p:nvGrpSpPr>
          <p:cNvPr id="16" name="Group 18"/>
          <p:cNvGrpSpPr>
            <a:grpSpLocks/>
          </p:cNvGrpSpPr>
          <p:nvPr/>
        </p:nvGrpSpPr>
        <p:grpSpPr bwMode="auto">
          <a:xfrm>
            <a:off x="5592765" y="2197100"/>
            <a:ext cx="2709863" cy="620713"/>
            <a:chOff x="3920" y="1077"/>
            <a:chExt cx="1707" cy="391"/>
          </a:xfrm>
        </p:grpSpPr>
        <p:sp>
          <p:nvSpPr>
            <p:cNvPr id="17" name="Text Box 19"/>
            <p:cNvSpPr txBox="1">
              <a:spLocks noChangeArrowheads="1"/>
            </p:cNvSpPr>
            <p:nvPr/>
          </p:nvSpPr>
          <p:spPr bwMode="auto">
            <a:xfrm>
              <a:off x="4560" y="1235"/>
              <a:ext cx="65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s-ES_tradnl" dirty="0">
                  <a:solidFill>
                    <a:srgbClr val="0000FF"/>
                  </a:solidFill>
                  <a:latin typeface="+mn-lt"/>
                </a:rPr>
                <a:t>Gasolina</a:t>
              </a:r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3920" y="1077"/>
              <a:ext cx="70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_tradnl" sz="1400" dirty="0">
                  <a:latin typeface="+mn-lt"/>
                </a:rPr>
                <a:t>75 - 200 </a:t>
              </a:r>
              <a:r>
                <a:rPr lang="es-ES_tradnl" sz="1400" dirty="0">
                  <a:latin typeface="+mn-lt"/>
                  <a:sym typeface="Symbol" pitchFamily="18" charset="2"/>
                </a:rPr>
                <a:t>C</a:t>
              </a:r>
            </a:p>
          </p:txBody>
        </p:sp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5206" y="1246"/>
              <a:ext cx="42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s-ES_tradnl" sz="1400" dirty="0"/>
                <a:t>C</a:t>
              </a:r>
              <a:r>
                <a:rPr lang="es-ES_tradnl" sz="1400" baseline="-25000" dirty="0"/>
                <a:t>6</a:t>
              </a:r>
              <a:r>
                <a:rPr lang="es-ES_tradnl" sz="1400" dirty="0"/>
                <a:t>-C</a:t>
              </a:r>
              <a:r>
                <a:rPr lang="es-ES_tradnl" sz="1600" baseline="-25000" dirty="0"/>
                <a:t>12</a:t>
              </a:r>
            </a:p>
          </p:txBody>
        </p:sp>
      </p:grpSp>
      <p:grpSp>
        <p:nvGrpSpPr>
          <p:cNvPr id="21" name="Group 22"/>
          <p:cNvGrpSpPr>
            <a:grpSpLocks/>
          </p:cNvGrpSpPr>
          <p:nvPr/>
        </p:nvGrpSpPr>
        <p:grpSpPr bwMode="auto">
          <a:xfrm>
            <a:off x="5437189" y="2506664"/>
            <a:ext cx="3148013" cy="1055688"/>
            <a:chOff x="3822" y="1272"/>
            <a:chExt cx="1983" cy="665"/>
          </a:xfrm>
        </p:grpSpPr>
        <p:sp>
          <p:nvSpPr>
            <p:cNvPr id="22" name="Text Box 23"/>
            <p:cNvSpPr txBox="1">
              <a:spLocks noChangeArrowheads="1"/>
            </p:cNvSpPr>
            <p:nvPr/>
          </p:nvSpPr>
          <p:spPr bwMode="auto">
            <a:xfrm>
              <a:off x="4566" y="1704"/>
              <a:ext cx="78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s-ES_tradnl" dirty="0">
                  <a:solidFill>
                    <a:srgbClr val="0000FF"/>
                  </a:solidFill>
                  <a:latin typeface="+mn-lt"/>
                </a:rPr>
                <a:t>Queroseno</a:t>
              </a:r>
            </a:p>
          </p:txBody>
        </p:sp>
        <p:sp>
          <p:nvSpPr>
            <p:cNvPr id="23" name="Rectangle 24"/>
            <p:cNvSpPr>
              <a:spLocks noChangeArrowheads="1"/>
            </p:cNvSpPr>
            <p:nvPr/>
          </p:nvSpPr>
          <p:spPr bwMode="auto">
            <a:xfrm>
              <a:off x="5339" y="1710"/>
              <a:ext cx="46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s-ES_tradnl" sz="1400"/>
                <a:t>C</a:t>
              </a:r>
              <a:r>
                <a:rPr lang="es-ES_tradnl" sz="1400" baseline="-25000"/>
                <a:t>12</a:t>
              </a:r>
              <a:r>
                <a:rPr lang="es-ES_tradnl" sz="1400"/>
                <a:t>-C</a:t>
              </a:r>
              <a:r>
                <a:rPr lang="es-ES_tradnl" sz="1600" baseline="-25000"/>
                <a:t>15</a:t>
              </a:r>
            </a:p>
          </p:txBody>
        </p:sp>
        <p:sp>
          <p:nvSpPr>
            <p:cNvPr id="24" name="Text Box 25"/>
            <p:cNvSpPr txBox="1">
              <a:spLocks noChangeArrowheads="1"/>
            </p:cNvSpPr>
            <p:nvPr/>
          </p:nvSpPr>
          <p:spPr bwMode="auto">
            <a:xfrm>
              <a:off x="3822" y="1272"/>
              <a:ext cx="78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_tradnl" sz="1400" dirty="0">
                  <a:latin typeface="+mn-lt"/>
                </a:rPr>
                <a:t>200 - 300 </a:t>
              </a:r>
              <a:r>
                <a:rPr lang="es-ES_tradnl" sz="1400" dirty="0">
                  <a:latin typeface="+mn-lt"/>
                  <a:sym typeface="Symbol" pitchFamily="18" charset="2"/>
                </a:rPr>
                <a:t>C</a:t>
              </a:r>
            </a:p>
          </p:txBody>
        </p:sp>
      </p:grpSp>
      <p:grpSp>
        <p:nvGrpSpPr>
          <p:cNvPr id="25" name="Group 26"/>
          <p:cNvGrpSpPr>
            <a:grpSpLocks/>
          </p:cNvGrpSpPr>
          <p:nvPr/>
        </p:nvGrpSpPr>
        <p:grpSpPr bwMode="auto">
          <a:xfrm>
            <a:off x="5453064" y="3043238"/>
            <a:ext cx="2584450" cy="1801812"/>
            <a:chOff x="3800" y="1610"/>
            <a:chExt cx="1628" cy="1135"/>
          </a:xfrm>
        </p:grpSpPr>
        <p:sp>
          <p:nvSpPr>
            <p:cNvPr id="26" name="Text Box 27"/>
            <p:cNvSpPr txBox="1">
              <a:spLocks noChangeArrowheads="1"/>
            </p:cNvSpPr>
            <p:nvPr/>
          </p:nvSpPr>
          <p:spPr bwMode="auto">
            <a:xfrm>
              <a:off x="4517" y="2512"/>
              <a:ext cx="5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s-ES_tradnl">
                  <a:solidFill>
                    <a:srgbClr val="0000FF"/>
                  </a:solidFill>
                  <a:latin typeface="+mn-lt"/>
                </a:rPr>
                <a:t>Gasoil</a:t>
              </a:r>
            </a:p>
          </p:txBody>
        </p:sp>
        <p:sp>
          <p:nvSpPr>
            <p:cNvPr id="27" name="Rectangle 28"/>
            <p:cNvSpPr>
              <a:spLocks noChangeArrowheads="1"/>
            </p:cNvSpPr>
            <p:nvPr/>
          </p:nvSpPr>
          <p:spPr bwMode="auto">
            <a:xfrm>
              <a:off x="4962" y="2527"/>
              <a:ext cx="46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s-ES_tradnl" sz="1400" dirty="0"/>
                <a:t>C</a:t>
              </a:r>
              <a:r>
                <a:rPr lang="es-ES_tradnl" sz="1400" baseline="-25000" dirty="0"/>
                <a:t>15</a:t>
              </a:r>
              <a:r>
                <a:rPr lang="es-ES_tradnl" sz="1400" dirty="0"/>
                <a:t>-C</a:t>
              </a:r>
              <a:r>
                <a:rPr lang="es-ES_tradnl" sz="1600" baseline="-25000" dirty="0"/>
                <a:t>18</a:t>
              </a:r>
            </a:p>
          </p:txBody>
        </p:sp>
        <p:sp>
          <p:nvSpPr>
            <p:cNvPr id="28" name="Text Box 29"/>
            <p:cNvSpPr txBox="1">
              <a:spLocks noChangeArrowheads="1"/>
            </p:cNvSpPr>
            <p:nvPr/>
          </p:nvSpPr>
          <p:spPr bwMode="auto">
            <a:xfrm>
              <a:off x="3800" y="1610"/>
              <a:ext cx="77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_tradnl" sz="1400" dirty="0">
                  <a:latin typeface="+mn-lt"/>
                </a:rPr>
                <a:t>300 - 400 </a:t>
              </a:r>
              <a:r>
                <a:rPr lang="es-ES_tradnl" sz="1400" dirty="0">
                  <a:latin typeface="+mn-lt"/>
                  <a:sym typeface="Symbol" pitchFamily="18" charset="2"/>
                </a:rPr>
                <a:t>C</a:t>
              </a:r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5484813" y="3570288"/>
            <a:ext cx="3100387" cy="1655763"/>
            <a:chOff x="6043613" y="3621088"/>
            <a:chExt cx="3100387" cy="1655763"/>
          </a:xfrm>
        </p:grpSpPr>
        <p:grpSp>
          <p:nvGrpSpPr>
            <p:cNvPr id="3" name="2 Grupo"/>
            <p:cNvGrpSpPr/>
            <p:nvPr/>
          </p:nvGrpSpPr>
          <p:grpSpPr>
            <a:xfrm>
              <a:off x="7161213" y="4906963"/>
              <a:ext cx="1982787" cy="369888"/>
              <a:chOff x="7161213" y="4906963"/>
              <a:chExt cx="1982787" cy="369888"/>
            </a:xfrm>
          </p:grpSpPr>
          <p:sp>
            <p:nvSpPr>
              <p:cNvPr id="30" name="Text Box 31"/>
              <p:cNvSpPr txBox="1">
                <a:spLocks noChangeArrowheads="1"/>
              </p:cNvSpPr>
              <p:nvPr/>
            </p:nvSpPr>
            <p:spPr bwMode="auto">
              <a:xfrm>
                <a:off x="7161213" y="4906963"/>
                <a:ext cx="1336675" cy="3698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0000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s-ES_tradnl" dirty="0">
                    <a:solidFill>
                      <a:srgbClr val="0000FF"/>
                    </a:solidFill>
                    <a:latin typeface="+mn-lt"/>
                  </a:rPr>
                  <a:t>Lubricantes</a:t>
                </a:r>
              </a:p>
            </p:txBody>
          </p:sp>
          <p:sp>
            <p:nvSpPr>
              <p:cNvPr id="31" name="Rectangle 32"/>
              <p:cNvSpPr>
                <a:spLocks noChangeArrowheads="1"/>
              </p:cNvSpPr>
              <p:nvPr/>
            </p:nvSpPr>
            <p:spPr bwMode="auto">
              <a:xfrm>
                <a:off x="8412162" y="4929188"/>
                <a:ext cx="731838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0000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s-ES_tradnl" sz="1400" dirty="0"/>
                  <a:t>C</a:t>
                </a:r>
                <a:r>
                  <a:rPr lang="es-ES_tradnl" sz="1400" baseline="-25000" dirty="0"/>
                  <a:t>16</a:t>
                </a:r>
                <a:r>
                  <a:rPr lang="es-ES_tradnl" sz="1400" dirty="0"/>
                  <a:t>-C</a:t>
                </a:r>
                <a:r>
                  <a:rPr lang="es-ES_tradnl" sz="1600" baseline="-25000" dirty="0"/>
                  <a:t>24</a:t>
                </a:r>
              </a:p>
            </p:txBody>
          </p:sp>
        </p:grpSp>
        <p:sp>
          <p:nvSpPr>
            <p:cNvPr id="32" name="Text Box 33"/>
            <p:cNvSpPr txBox="1">
              <a:spLocks noChangeArrowheads="1"/>
            </p:cNvSpPr>
            <p:nvPr/>
          </p:nvSpPr>
          <p:spPr bwMode="auto">
            <a:xfrm>
              <a:off x="6043613" y="3621088"/>
              <a:ext cx="950913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_tradnl" sz="1400">
                  <a:latin typeface="+mn-lt"/>
                </a:rPr>
                <a:t>&gt;400 </a:t>
              </a:r>
              <a:r>
                <a:rPr lang="es-ES_tradnl" sz="1400">
                  <a:latin typeface="+mn-lt"/>
                  <a:sym typeface="Symbol" pitchFamily="18" charset="2"/>
                </a:rPr>
                <a:t>C</a:t>
              </a:r>
              <a:endParaRPr lang="es-ES_tradnl">
                <a:latin typeface="+mn-lt"/>
              </a:endParaRPr>
            </a:p>
          </p:txBody>
        </p:sp>
      </p:grpSp>
      <p:grpSp>
        <p:nvGrpSpPr>
          <p:cNvPr id="36" name="35 Grupo"/>
          <p:cNvGrpSpPr/>
          <p:nvPr/>
        </p:nvGrpSpPr>
        <p:grpSpPr>
          <a:xfrm>
            <a:off x="5373688" y="1655763"/>
            <a:ext cx="2635251" cy="724932"/>
            <a:chOff x="5932488" y="1706563"/>
            <a:chExt cx="2635251" cy="724932"/>
          </a:xfrm>
        </p:grpSpPr>
        <p:sp>
          <p:nvSpPr>
            <p:cNvPr id="33" name="Text Box 12"/>
            <p:cNvSpPr txBox="1">
              <a:spLocks noChangeArrowheads="1"/>
            </p:cNvSpPr>
            <p:nvPr/>
          </p:nvSpPr>
          <p:spPr bwMode="auto">
            <a:xfrm>
              <a:off x="5932488" y="1706563"/>
              <a:ext cx="950913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_tradnl" sz="1400" dirty="0">
                  <a:latin typeface="+mn-lt"/>
                </a:rPr>
                <a:t>&lt; 20 </a:t>
              </a:r>
              <a:r>
                <a:rPr lang="es-ES_tradnl" sz="1400" dirty="0">
                  <a:latin typeface="+mn-lt"/>
                  <a:sym typeface="Symbol" pitchFamily="18" charset="2"/>
                </a:rPr>
                <a:t>C</a:t>
              </a:r>
              <a:endParaRPr lang="es-ES_tradnl" dirty="0">
                <a:latin typeface="+mn-lt"/>
              </a:endParaRPr>
            </a:p>
          </p:txBody>
        </p:sp>
        <p:sp>
          <p:nvSpPr>
            <p:cNvPr id="34" name="Text Box 13"/>
            <p:cNvSpPr txBox="1">
              <a:spLocks noChangeArrowheads="1"/>
            </p:cNvSpPr>
            <p:nvPr/>
          </p:nvSpPr>
          <p:spPr bwMode="auto">
            <a:xfrm>
              <a:off x="7146926" y="2062163"/>
              <a:ext cx="91757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_tradnl" dirty="0">
                  <a:solidFill>
                    <a:srgbClr val="0000FF"/>
                  </a:solidFill>
                  <a:latin typeface="+mn-lt"/>
                </a:rPr>
                <a:t>Gases</a:t>
              </a:r>
            </a:p>
          </p:txBody>
        </p:sp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7915276" y="2054225"/>
              <a:ext cx="6524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_tradnl" sz="1400" dirty="0">
                  <a:latin typeface="+mn-lt"/>
                </a:rPr>
                <a:t>C</a:t>
              </a:r>
              <a:r>
                <a:rPr lang="es-ES_tradnl" sz="1400" baseline="-25000" dirty="0">
                  <a:latin typeface="+mn-lt"/>
                </a:rPr>
                <a:t>1</a:t>
              </a:r>
              <a:r>
                <a:rPr lang="es-ES_tradnl" sz="1400" dirty="0">
                  <a:latin typeface="+mn-lt"/>
                </a:rPr>
                <a:t>-C</a:t>
              </a:r>
              <a:r>
                <a:rPr lang="es-ES_tradnl" sz="1600" baseline="-25000" dirty="0">
                  <a:latin typeface="+mn-lt"/>
                </a:rPr>
                <a:t>4</a:t>
              </a:r>
              <a:endParaRPr lang="es-ES_tradnl" sz="1400" dirty="0">
                <a:latin typeface="+mn-lt"/>
              </a:endParaRPr>
            </a:p>
          </p:txBody>
        </p:sp>
      </p:grpSp>
      <p:sp>
        <p:nvSpPr>
          <p:cNvPr id="37" name="36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7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petróleo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8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67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5600" y="838200"/>
            <a:ext cx="496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7.3. </a:t>
            </a:r>
            <a:r>
              <a:rPr lang="es-ES" b="1" dirty="0" smtClean="0">
                <a:solidFill>
                  <a:srgbClr val="00B050"/>
                </a:solidFill>
              </a:rPr>
              <a:t>Gasolinas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3" r="14876"/>
          <a:stretch/>
        </p:blipFill>
        <p:spPr bwMode="auto">
          <a:xfrm>
            <a:off x="5613917" y="1514474"/>
            <a:ext cx="3022084" cy="3260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81000" y="1371600"/>
            <a:ext cx="49403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Es el producto del petróleo que más interés económico tiene.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Para obtener una mayor cantidad se utiliza el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cracking del petróleo</a:t>
            </a:r>
            <a:r>
              <a:rPr lang="es-ES" dirty="0" smtClean="0">
                <a:sym typeface="Wingdings"/>
              </a:rPr>
              <a:t>:</a:t>
            </a:r>
          </a:p>
          <a:p>
            <a:pPr marL="622300" indent="-622300" algn="just">
              <a:tabLst>
                <a:tab pos="355600" algn="l"/>
              </a:tabLst>
            </a:pPr>
            <a:r>
              <a:rPr lang="es-ES" dirty="0" smtClean="0">
                <a:sym typeface="Wingdings"/>
              </a:rPr>
              <a:t>		Se calienta el petróleo a presión (500 ºC y 12 atm) a fin de romper las cadenas largas.</a:t>
            </a:r>
          </a:p>
          <a:p>
            <a:pPr marL="622300" indent="-622300" algn="just">
              <a:tabLst>
                <a:tab pos="3556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"/>
              </a:rPr>
              <a:t>	Se destila para recuperar las distintas fracciones.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406400" y="4178300"/>
            <a:ext cx="58293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Propiedades</a:t>
            </a:r>
          </a:p>
          <a:p>
            <a:endParaRPr lang="es-ES" dirty="0" smtClean="0"/>
          </a:p>
          <a:p>
            <a:pPr marL="355600" indent="-355600">
              <a:buFont typeface="Wingdings"/>
              <a:buChar char="?"/>
            </a:pPr>
            <a:r>
              <a:rPr lang="es-ES" dirty="0" smtClean="0">
                <a:sym typeface="Wingdings"/>
              </a:rPr>
              <a:t>No han de ser corrosivas.</a:t>
            </a:r>
          </a:p>
          <a:p>
            <a:pPr marL="355600" indent="-355600">
              <a:buFont typeface="Wingdings"/>
              <a:buChar char="?"/>
            </a:pPr>
            <a:r>
              <a:rPr lang="es-ES" dirty="0" smtClean="0">
                <a:sym typeface="Wingdings"/>
              </a:rPr>
              <a:t>Deben tener buena carburación.</a:t>
            </a:r>
          </a:p>
          <a:p>
            <a:pPr marL="355600" indent="-355600">
              <a:buFont typeface="Wingdings"/>
              <a:buChar char="?"/>
            </a:pPr>
            <a:r>
              <a:rPr lang="es-ES" dirty="0" smtClean="0">
                <a:sym typeface="Wingdings"/>
              </a:rPr>
              <a:t>Han de carecer de compuestos con dobles enlaces.</a:t>
            </a:r>
          </a:p>
          <a:p>
            <a:pPr marL="355600" indent="-355600">
              <a:buFont typeface="Wingdings"/>
              <a:buChar char="?"/>
            </a:pPr>
            <a:r>
              <a:rPr lang="es-ES" dirty="0" smtClean="0">
                <a:sym typeface="Wingdings"/>
              </a:rPr>
              <a:t>No tiene que ser explosivas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7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petróleo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0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68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90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81000" y="812800"/>
            <a:ext cx="496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7.4. </a:t>
            </a:r>
            <a:r>
              <a:rPr lang="es-ES" b="1" dirty="0" smtClean="0">
                <a:solidFill>
                  <a:srgbClr val="00B050"/>
                </a:solidFill>
              </a:rPr>
              <a:t>Petroquímica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3700" y="1358900"/>
            <a:ext cx="8280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Es una rama de la química que se encarga de elaborar productos en fases posteriores al refino.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622300" indent="-622300" algn="just">
              <a:tabLst>
                <a:tab pos="355600" algn="l"/>
              </a:tabLst>
            </a:pPr>
            <a:r>
              <a:rPr lang="es-ES" dirty="0" smtClean="0">
                <a:sym typeface="Wingdings"/>
              </a:rPr>
              <a:t>		</a:t>
            </a:r>
            <a:r>
              <a:rPr lang="es-ES" b="1" dirty="0" smtClean="0">
                <a:solidFill>
                  <a:srgbClr val="C00000"/>
                </a:solidFill>
                <a:sym typeface="Wingdings"/>
              </a:rPr>
              <a:t>Pirólisis</a:t>
            </a:r>
          </a:p>
          <a:p>
            <a:pPr marL="622300" indent="-622300" algn="just">
              <a:tabLst>
                <a:tab pos="3556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"/>
              </a:rPr>
              <a:t>	</a:t>
            </a:r>
          </a:p>
          <a:p>
            <a:pPr marL="622300" indent="-622300" algn="just">
              <a:tabLst>
                <a:tab pos="3556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"/>
              </a:rPr>
              <a:t>	Es un cracking térmico a elevadas temperaturas por el que se obtienen olefinas , materia prima de otra serie de productos  (polietileno, ácido acético, cloruro de vinilo, etc., que sirven de base para la fabricación de plásticos, anticongelantes, detergentes…</a:t>
            </a:r>
          </a:p>
          <a:p>
            <a:pPr marL="622300" indent="-622300" algn="just">
              <a:tabLst>
                <a:tab pos="355600" algn="l"/>
              </a:tabLst>
            </a:pPr>
            <a:endParaRPr lang="es-ES" dirty="0">
              <a:sym typeface="Wingdings"/>
            </a:endParaRPr>
          </a:p>
          <a:p>
            <a:pPr marL="622300" indent="-622300" algn="just">
              <a:tabLst>
                <a:tab pos="355600" algn="l"/>
              </a:tabLst>
            </a:pPr>
            <a:r>
              <a:rPr lang="es-ES" dirty="0" smtClean="0"/>
              <a:t>	</a:t>
            </a:r>
            <a:r>
              <a:rPr lang="es-ES" dirty="0" smtClean="0">
                <a:sym typeface="Wingdings"/>
              </a:rPr>
              <a:t>	</a:t>
            </a:r>
            <a:r>
              <a:rPr lang="es-ES" b="1" dirty="0" smtClean="0">
                <a:solidFill>
                  <a:srgbClr val="C00000"/>
                </a:solidFill>
              </a:rPr>
              <a:t>Reforming</a:t>
            </a:r>
          </a:p>
          <a:p>
            <a:pPr marL="622300" indent="-622300" algn="just">
              <a:tabLst>
                <a:tab pos="355600" algn="l"/>
              </a:tabLst>
            </a:pPr>
            <a:endParaRPr lang="es-ES" dirty="0"/>
          </a:p>
          <a:p>
            <a:pPr marL="622300" indent="-622300" algn="just">
              <a:tabLst>
                <a:tab pos="355600" algn="l"/>
              </a:tabLst>
            </a:pPr>
            <a:r>
              <a:rPr lang="es-ES" dirty="0" smtClean="0"/>
              <a:t>		Tiene por finalidad la transformación de los hidrocarburos parafínicos en aromáticos (benceno, tolueno, xileno, etc.), que a su vez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7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petróleo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69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38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04800" y="8255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7.5. </a:t>
            </a:r>
            <a:r>
              <a:rPr lang="es-ES" b="1" dirty="0" smtClean="0">
                <a:solidFill>
                  <a:srgbClr val="00B050"/>
                </a:solidFill>
              </a:rPr>
              <a:t>Repercusiones asociadas al uso de combustibles fósiles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1371600"/>
            <a:ext cx="4046426" cy="270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val="2085733535"/>
              </p:ext>
            </p:extLst>
          </p:nvPr>
        </p:nvGraphicFramePr>
        <p:xfrm>
          <a:off x="470263" y="1540691"/>
          <a:ext cx="4415245" cy="2815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0" name="9 Grupo"/>
          <p:cNvGrpSpPr/>
          <p:nvPr/>
        </p:nvGrpSpPr>
        <p:grpSpPr>
          <a:xfrm>
            <a:off x="584200" y="4277380"/>
            <a:ext cx="2936875" cy="1893233"/>
            <a:chOff x="495300" y="4442480"/>
            <a:chExt cx="2936875" cy="1893233"/>
          </a:xfrm>
        </p:grpSpPr>
        <p:grpSp>
          <p:nvGrpSpPr>
            <p:cNvPr id="8" name="7 Grupo"/>
            <p:cNvGrpSpPr/>
            <p:nvPr/>
          </p:nvGrpSpPr>
          <p:grpSpPr>
            <a:xfrm>
              <a:off x="2008187" y="4442480"/>
              <a:ext cx="1423988" cy="1893233"/>
              <a:chOff x="700087" y="4493280"/>
              <a:chExt cx="1423988" cy="1893233"/>
            </a:xfrm>
          </p:grpSpPr>
          <p:sp>
            <p:nvSpPr>
              <p:cNvPr id="7" name="6 Cilindro"/>
              <p:cNvSpPr/>
              <p:nvPr/>
            </p:nvSpPr>
            <p:spPr>
              <a:xfrm>
                <a:off x="700087" y="4614863"/>
                <a:ext cx="1422400" cy="1771650"/>
              </a:xfrm>
              <a:prstGeom prst="can">
                <a:avLst/>
              </a:prstGeom>
              <a:blipFill>
                <a:blip r:embed="rId5"/>
                <a:tile tx="0" ty="0" sx="100000" sy="100000" flip="none" algn="tl"/>
              </a:blip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2" name="11 Cilindro"/>
              <p:cNvSpPr>
                <a:spLocks noChangeAspect="1"/>
              </p:cNvSpPr>
              <p:nvPr/>
            </p:nvSpPr>
            <p:spPr>
              <a:xfrm>
                <a:off x="701675" y="4493280"/>
                <a:ext cx="1422400" cy="485119"/>
              </a:xfrm>
              <a:prstGeom prst="can">
                <a:avLst>
                  <a:gd name="adj" fmla="val 50000"/>
                </a:avLst>
              </a:prstGeom>
              <a:solidFill>
                <a:srgbClr val="00B05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9" name="8 Llamada con línea 2 (sin borde)"/>
            <p:cNvSpPr/>
            <p:nvPr/>
          </p:nvSpPr>
          <p:spPr>
            <a:xfrm flipH="1">
              <a:off x="495300" y="5334000"/>
              <a:ext cx="1320800" cy="685800"/>
            </a:xfrm>
            <a:prstGeom prst="callout2">
              <a:avLst>
                <a:gd name="adj1" fmla="val 18750"/>
                <a:gd name="adj2" fmla="val 321"/>
                <a:gd name="adj3" fmla="val 18750"/>
                <a:gd name="adj4" fmla="val -16667"/>
                <a:gd name="adj5" fmla="val 39082"/>
                <a:gd name="adj6" fmla="val -56042"/>
              </a:avLst>
            </a:prstGeom>
            <a:solidFill>
              <a:srgbClr val="FFFF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200" dirty="0" smtClean="0">
                  <a:solidFill>
                    <a:schemeClr val="tx1"/>
                  </a:solidFill>
                </a:rPr>
                <a:t>90 % de un barril se quema para producir energía</a:t>
              </a:r>
              <a:endParaRPr lang="es-ES" sz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176713"/>
            <a:ext cx="3154363" cy="200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14 Flecha a la derecha con muesca"/>
          <p:cNvSpPr/>
          <p:nvPr/>
        </p:nvSpPr>
        <p:spPr>
          <a:xfrm>
            <a:off x="3759200" y="5118100"/>
            <a:ext cx="673100" cy="241300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7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petróleo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70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57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68300" y="8255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7.6. </a:t>
            </a:r>
            <a:r>
              <a:rPr lang="es-ES" b="1" dirty="0" smtClean="0">
                <a:solidFill>
                  <a:srgbClr val="00B050"/>
                </a:solidFill>
              </a:rPr>
              <a:t>Los biocombustibles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1611313"/>
            <a:ext cx="5734050" cy="4346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7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petróleo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71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40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895033"/>
            <a:ext cx="6618153" cy="549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8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 orgánicos de síntesis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72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08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81000" y="838200"/>
            <a:ext cx="302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8.1. </a:t>
            </a:r>
            <a:r>
              <a:rPr lang="es-ES" b="1" dirty="0" smtClean="0">
                <a:solidFill>
                  <a:srgbClr val="00B050"/>
                </a:solidFill>
              </a:rPr>
              <a:t>Nuevos materiales</a:t>
            </a:r>
            <a:endParaRPr lang="es-ES" b="1" dirty="0">
              <a:solidFill>
                <a:srgbClr val="00B050"/>
              </a:solidFill>
            </a:endParaRPr>
          </a:p>
        </p:txBody>
      </p:sp>
      <p:grpSp>
        <p:nvGrpSpPr>
          <p:cNvPr id="4" name="3 Grupo"/>
          <p:cNvGrpSpPr/>
          <p:nvPr/>
        </p:nvGrpSpPr>
        <p:grpSpPr>
          <a:xfrm>
            <a:off x="1244600" y="1641475"/>
            <a:ext cx="1264790" cy="1772424"/>
            <a:chOff x="1244600" y="1641475"/>
            <a:chExt cx="1264790" cy="1772424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0" y="1641475"/>
              <a:ext cx="1239390" cy="164782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2 CuadroTexto"/>
            <p:cNvSpPr txBox="1"/>
            <p:nvPr/>
          </p:nvSpPr>
          <p:spPr>
            <a:xfrm>
              <a:off x="1244600" y="3136900"/>
              <a:ext cx="1193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 smtClean="0"/>
                <a:t>baquelita</a:t>
              </a:r>
              <a:endParaRPr lang="es-ES" sz="1200" dirty="0"/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2963864" y="1763713"/>
            <a:ext cx="1541026" cy="1548586"/>
            <a:chOff x="2963864" y="1763713"/>
            <a:chExt cx="1541026" cy="154858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3864" y="1763713"/>
              <a:ext cx="1541026" cy="136048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18 CuadroTexto"/>
            <p:cNvSpPr txBox="1"/>
            <p:nvPr/>
          </p:nvSpPr>
          <p:spPr>
            <a:xfrm>
              <a:off x="3073400" y="3035300"/>
              <a:ext cx="1193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 smtClean="0"/>
                <a:t>insecticidas</a:t>
              </a:r>
              <a:endParaRPr lang="es-ES" sz="1200" dirty="0"/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4876800" y="1417639"/>
            <a:ext cx="1435100" cy="1437460"/>
            <a:chOff x="4813300" y="1697039"/>
            <a:chExt cx="1435100" cy="1437460"/>
          </a:xfrm>
        </p:grpSpPr>
        <p:pic>
          <p:nvPicPr>
            <p:cNvPr id="614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2839" y="1697039"/>
              <a:ext cx="1325561" cy="132556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19 CuadroTexto"/>
            <p:cNvSpPr txBox="1"/>
            <p:nvPr/>
          </p:nvSpPr>
          <p:spPr>
            <a:xfrm>
              <a:off x="4813300" y="2857500"/>
              <a:ext cx="1193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 smtClean="0"/>
                <a:t>explosivos</a:t>
              </a:r>
              <a:endParaRPr lang="es-ES" sz="1200" dirty="0"/>
            </a:p>
          </p:txBody>
        </p:sp>
      </p:grpSp>
      <p:grpSp>
        <p:nvGrpSpPr>
          <p:cNvPr id="7" name="6 Grupo"/>
          <p:cNvGrpSpPr/>
          <p:nvPr/>
        </p:nvGrpSpPr>
        <p:grpSpPr>
          <a:xfrm>
            <a:off x="6651625" y="2017714"/>
            <a:ext cx="1946275" cy="1523185"/>
            <a:chOff x="6537325" y="1649414"/>
            <a:chExt cx="1946275" cy="1523185"/>
          </a:xfrm>
        </p:grpSpPr>
        <p:pic>
          <p:nvPicPr>
            <p:cNvPr id="6149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325" y="1649414"/>
              <a:ext cx="1946275" cy="13479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20 CuadroTexto"/>
            <p:cNvSpPr txBox="1"/>
            <p:nvPr/>
          </p:nvSpPr>
          <p:spPr>
            <a:xfrm>
              <a:off x="6921500" y="2895600"/>
              <a:ext cx="1193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 smtClean="0"/>
                <a:t>detergentes</a:t>
              </a:r>
              <a:endParaRPr lang="es-ES" sz="1200" dirty="0"/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1231900" y="3381375"/>
            <a:ext cx="2464270" cy="1467624"/>
            <a:chOff x="1231900" y="3381375"/>
            <a:chExt cx="2464270" cy="1467624"/>
          </a:xfrm>
        </p:grpSpPr>
        <p:pic>
          <p:nvPicPr>
            <p:cNvPr id="6150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1900" y="3381375"/>
              <a:ext cx="2464270" cy="1279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" name="21 CuadroTexto"/>
            <p:cNvSpPr txBox="1"/>
            <p:nvPr/>
          </p:nvSpPr>
          <p:spPr>
            <a:xfrm>
              <a:off x="1854200" y="4572000"/>
              <a:ext cx="1193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 smtClean="0"/>
                <a:t>perfumes</a:t>
              </a:r>
              <a:endParaRPr lang="es-ES" sz="1200" dirty="0"/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4452939" y="3043239"/>
            <a:ext cx="1516061" cy="1666060"/>
            <a:chOff x="4376739" y="3208339"/>
            <a:chExt cx="1516061" cy="1666060"/>
          </a:xfrm>
        </p:grpSpPr>
        <p:pic>
          <p:nvPicPr>
            <p:cNvPr id="6151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6739" y="3208339"/>
              <a:ext cx="1516061" cy="151606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22 CuadroTexto"/>
            <p:cNvSpPr txBox="1"/>
            <p:nvPr/>
          </p:nvSpPr>
          <p:spPr>
            <a:xfrm>
              <a:off x="4546600" y="4597400"/>
              <a:ext cx="1193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 smtClean="0"/>
                <a:t>pinturas</a:t>
              </a:r>
              <a:endParaRPr lang="es-ES" sz="1200" dirty="0"/>
            </a:p>
          </p:txBody>
        </p:sp>
      </p:grpSp>
      <p:grpSp>
        <p:nvGrpSpPr>
          <p:cNvPr id="11" name="10 Grupo"/>
          <p:cNvGrpSpPr/>
          <p:nvPr/>
        </p:nvGrpSpPr>
        <p:grpSpPr>
          <a:xfrm>
            <a:off x="1282700" y="4933950"/>
            <a:ext cx="1759085" cy="1540649"/>
            <a:chOff x="1282700" y="4933950"/>
            <a:chExt cx="1759085" cy="1540649"/>
          </a:xfrm>
        </p:grpSpPr>
        <p:pic>
          <p:nvPicPr>
            <p:cNvPr id="6152" name="Picture 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2700" y="4933950"/>
              <a:ext cx="1759085" cy="1377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23 CuadroTexto"/>
            <p:cNvSpPr txBox="1"/>
            <p:nvPr/>
          </p:nvSpPr>
          <p:spPr>
            <a:xfrm>
              <a:off x="1447800" y="6197600"/>
              <a:ext cx="1193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 smtClean="0"/>
                <a:t>medicinas</a:t>
              </a:r>
              <a:endParaRPr lang="es-ES" sz="1200" dirty="0"/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3487739" y="4860925"/>
            <a:ext cx="2023728" cy="1588274"/>
            <a:chOff x="3487739" y="4860925"/>
            <a:chExt cx="2023728" cy="1588274"/>
          </a:xfrm>
        </p:grpSpPr>
        <p:pic>
          <p:nvPicPr>
            <p:cNvPr id="6154" name="Picture 1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7739" y="4860925"/>
              <a:ext cx="2023728" cy="1450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24 CuadroTexto"/>
            <p:cNvSpPr txBox="1"/>
            <p:nvPr/>
          </p:nvSpPr>
          <p:spPr>
            <a:xfrm>
              <a:off x="3924300" y="6172200"/>
              <a:ext cx="1193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 smtClean="0"/>
                <a:t>disolventes</a:t>
              </a:r>
              <a:endParaRPr lang="es-ES" sz="1200" dirty="0"/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6179009" y="4079875"/>
            <a:ext cx="2522079" cy="2051824"/>
            <a:chOff x="6179009" y="3825875"/>
            <a:chExt cx="2522079" cy="2051824"/>
          </a:xfrm>
        </p:grpSpPr>
        <p:pic>
          <p:nvPicPr>
            <p:cNvPr id="6153" name="Picture 9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9009" y="3825875"/>
              <a:ext cx="2522079" cy="188912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25 CuadroTexto"/>
            <p:cNvSpPr txBox="1"/>
            <p:nvPr/>
          </p:nvSpPr>
          <p:spPr>
            <a:xfrm>
              <a:off x="6883400" y="5600700"/>
              <a:ext cx="1193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 smtClean="0"/>
                <a:t>papel</a:t>
              </a:r>
              <a:endParaRPr lang="es-ES" sz="1200" dirty="0"/>
            </a:p>
          </p:txBody>
        </p:sp>
      </p:grpSp>
      <p:sp>
        <p:nvSpPr>
          <p:cNvPr id="33" name="32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8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 orgánicos de síntesis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73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8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42900" y="8382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8.2. </a:t>
            </a:r>
            <a:r>
              <a:rPr lang="es-ES" b="1" dirty="0" smtClean="0">
                <a:solidFill>
                  <a:srgbClr val="00B050"/>
                </a:solidFill>
              </a:rPr>
              <a:t>Contaminantes orgánicos persistentes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450" y="1397001"/>
            <a:ext cx="517707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12874"/>
            <a:ext cx="2652619" cy="4860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1841500" y="399197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8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Hidrocarburos orgánicos de síntesis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74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8415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VIII. QUÍMICA DEL CARBONO. FORMULACIÓN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74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011&quot;&gt;&lt;object type=&quot;3&quot; unique_id=&quot;10012&quot;&gt;&lt;property id=&quot;20148&quot; value=&quot;5&quot;/&gt;&lt;property id=&quot;20300&quot; value=&quot;Diapositiva 1&quot;/&gt;&lt;property id=&quot;20307&quot; value=&quot;256&quot;/&gt;&lt;/object&gt;&lt;object type=&quot;3&quot; unique_id=&quot;10013&quot;&gt;&lt;property id=&quot;20148&quot; value=&quot;5&quot;/&gt;&lt;property id=&quot;20300&quot; value=&quot;Diapositiva 2&quot;/&gt;&lt;property id=&quot;20307&quot; value=&quot;257&quot;/&gt;&lt;/object&gt;&lt;object type=&quot;3&quot; unique_id=&quot;14382&quot;&gt;&lt;property id=&quot;20148&quot; value=&quot;5&quot;/&gt;&lt;property id=&quot;20300&quot; value=&quot;Diapositiva 3&quot;/&gt;&lt;property id=&quot;20307&quot; value=&quot;258&quot;/&gt;&lt;/object&gt;&lt;object type=&quot;3&quot; unique_id=&quot;14384&quot;&gt;&lt;property id=&quot;20148&quot; value=&quot;5&quot;/&gt;&lt;property id=&quot;20300&quot; value=&quot;Diapositiva 4&quot;/&gt;&lt;property id=&quot;20307&quot; value=&quot;259&quot;/&gt;&lt;/object&gt;&lt;object type=&quot;3&quot; unique_id=&quot;14415&quot;&gt;&lt;property id=&quot;20148&quot; value=&quot;5&quot;/&gt;&lt;property id=&quot;20300&quot; value=&quot;Diapositiva 5&quot;/&gt;&lt;property id=&quot;20307&quot; value=&quot;260&quot;/&gt;&lt;/object&gt;&lt;object type=&quot;3&quot; unique_id=&quot;14430&quot;&gt;&lt;property id=&quot;20148&quot; value=&quot;5&quot;/&gt;&lt;property id=&quot;20300&quot; value=&quot;Diapositiva 6&quot;/&gt;&lt;property id=&quot;20307&quot; value=&quot;261&quot;/&gt;&lt;/object&gt;&lt;object type=&quot;3&quot; unique_id=&quot;14432&quot;&gt;&lt;property id=&quot;20148&quot; value=&quot;5&quot;/&gt;&lt;property id=&quot;20300&quot; value=&quot;Diapositiva 7&quot;/&gt;&lt;property id=&quot;20307&quot; value=&quot;262&quot;/&gt;&lt;/object&gt;&lt;object type=&quot;3&quot; unique_id=&quot;14460&quot;&gt;&lt;property id=&quot;20148&quot; value=&quot;5&quot;/&gt;&lt;property id=&quot;20300&quot; value=&quot;Diapositiva 8&quot;/&gt;&lt;property id=&quot;20307&quot; value=&quot;263&quot;/&gt;&lt;/object&gt;&lt;object type=&quot;3&quot; unique_id=&quot;14462&quot;&gt;&lt;property id=&quot;20148&quot; value=&quot;5&quot;/&gt;&lt;property id=&quot;20300&quot; value=&quot;Diapositiva 9&quot;/&gt;&lt;property id=&quot;20307&quot; value=&quot;264&quot;/&gt;&lt;/object&gt;&lt;object type=&quot;3&quot; unique_id=&quot;14496&quot;&gt;&lt;property id=&quot;20148&quot; value=&quot;5&quot;/&gt;&lt;property id=&quot;20300&quot; value=&quot;Diapositiva 10&quot;/&gt;&lt;property id=&quot;20307&quot; value=&quot;265&quot;/&gt;&lt;/object&gt;&lt;object type=&quot;3&quot; unique_id=&quot;14497&quot;&gt;&lt;property id=&quot;20148&quot; value=&quot;5&quot;/&gt;&lt;property id=&quot;20300&quot; value=&quot;Diapositiva 11&quot;/&gt;&lt;property id=&quot;20307&quot; value=&quot;266&quot;/&gt;&lt;/object&gt;&lt;object type=&quot;3&quot; unique_id=&quot;14654&quot;&gt;&lt;property id=&quot;20148&quot; value=&quot;5&quot;/&gt;&lt;property id=&quot;20300&quot; value=&quot;Diapositiva 12&quot;/&gt;&lt;property id=&quot;20307&quot; value=&quot;267&quot;/&gt;&lt;/object&gt;&lt;object type=&quot;3&quot; unique_id=&quot;14729&quot;&gt;&lt;property id=&quot;20148&quot; value=&quot;5&quot;/&gt;&lt;property id=&quot;20300&quot; value=&quot;Diapositiva 13&quot;/&gt;&lt;property id=&quot;20307&quot; value=&quot;268&quot;/&gt;&lt;/object&gt;&lt;object type=&quot;3&quot; unique_id=&quot;14760&quot;&gt;&lt;property id=&quot;20148&quot; value=&quot;5&quot;/&gt;&lt;property id=&quot;20300&quot; value=&quot;Diapositiva 14&quot;/&gt;&lt;property id=&quot;20307&quot; value=&quot;269&quot;/&gt;&lt;/object&gt;&lt;object type=&quot;3&quot; unique_id=&quot;14793&quot;&gt;&lt;property id=&quot;20148&quot; value=&quot;5&quot;/&gt;&lt;property id=&quot;20300&quot; value=&quot;Diapositiva 15&quot;/&gt;&lt;property id=&quot;20307&quot; value=&quot;270&quot;/&gt;&lt;/object&gt;&lt;object type=&quot;3&quot; unique_id=&quot;14828&quot;&gt;&lt;property id=&quot;20148&quot; value=&quot;5&quot;/&gt;&lt;property id=&quot;20300&quot; value=&quot;Diapositiva 16&quot;/&gt;&lt;property id=&quot;20307&quot; value=&quot;271&quot;/&gt;&lt;/object&gt;&lt;object type=&quot;3&quot; unique_id=&quot;14901&quot;&gt;&lt;property id=&quot;20148&quot; value=&quot;5&quot;/&gt;&lt;property id=&quot;20300&quot; value=&quot;Diapositiva 17&quot;/&gt;&lt;property id=&quot;20307&quot; value=&quot;272&quot;/&gt;&lt;/object&gt;&lt;object type=&quot;3&quot; unique_id=&quot;15054&quot;&gt;&lt;property id=&quot;20148&quot; value=&quot;5&quot;/&gt;&lt;property id=&quot;20300&quot; value=&quot;Diapositiva 18&quot;/&gt;&lt;property id=&quot;20307&quot; value=&quot;273&quot;/&gt;&lt;/object&gt;&lt;object type=&quot;3&quot; unique_id=&quot;15135&quot;&gt;&lt;property id=&quot;20148&quot; value=&quot;5&quot;/&gt;&lt;property id=&quot;20300&quot; value=&quot;Diapositiva 19&quot;/&gt;&lt;property id=&quot;20307&quot; value=&quot;274&quot;/&gt;&lt;/object&gt;&lt;object type=&quot;3&quot; unique_id=&quot;15178&quot;&gt;&lt;property id=&quot;20148&quot; value=&quot;5&quot;/&gt;&lt;property id=&quot;20300&quot; value=&quot;Diapositiva 20&quot;/&gt;&lt;property id=&quot;20307&quot; value=&quot;275&quot;/&gt;&lt;/object&gt;&lt;object type=&quot;3&quot; unique_id=&quot;15179&quot;&gt;&lt;property id=&quot;20148&quot; value=&quot;5&quot;/&gt;&lt;property id=&quot;20300&quot; value=&quot;Diapositiva 21&quot;/&gt;&lt;property id=&quot;20307&quot; value=&quot;276&quot;/&gt;&lt;/object&gt;&lt;object type=&quot;3&quot; unique_id=&quot;15180&quot;&gt;&lt;property id=&quot;20148&quot; value=&quot;5&quot;/&gt;&lt;property id=&quot;20300&quot; value=&quot;Diapositiva 22&quot;/&gt;&lt;property id=&quot;20307&quot; value=&quot;277&quot;/&gt;&lt;/object&gt;&lt;object type=&quot;3&quot; unique_id=&quot;15254&quot;&gt;&lt;property id=&quot;20148&quot; value=&quot;5&quot;/&gt;&lt;property id=&quot;20300&quot; value=&quot;Diapositiva 23&quot;/&gt;&lt;property id=&quot;20307&quot; value=&quot;278&quot;/&gt;&lt;/object&gt;&lt;object type=&quot;3&quot; unique_id=&quot;15305&quot;&gt;&lt;property id=&quot;20148&quot; value=&quot;5&quot;/&gt;&lt;property id=&quot;20300&quot; value=&quot;Diapositiva 24&quot;/&gt;&lt;property id=&quot;20307&quot; value=&quot;279&quot;/&gt;&lt;/object&gt;&lt;object type=&quot;3&quot; unique_id=&quot;15306&quot;&gt;&lt;property id=&quot;20148&quot; value=&quot;5&quot;/&gt;&lt;property id=&quot;20300&quot; value=&quot;Diapositiva 25&quot;/&gt;&lt;property id=&quot;20307&quot; value=&quot;280&quot;/&gt;&lt;/object&gt;&lt;object type=&quot;3&quot; unique_id=&quot;15361&quot;&gt;&lt;property id=&quot;20148&quot; value=&quot;5&quot;/&gt;&lt;property id=&quot;20300&quot; value=&quot;Diapositiva 26&quot;/&gt;&lt;property id=&quot;20307&quot; value=&quot;281&quot;/&gt;&lt;/object&gt;&lt;object type=&quot;3&quot; unique_id=&quot;15362&quot;&gt;&lt;property id=&quot;20148&quot; value=&quot;5&quot;/&gt;&lt;property id=&quot;20300&quot; value=&quot;Diapositiva 27&quot;/&gt;&lt;property id=&quot;20307&quot; value=&quot;282&quot;/&gt;&lt;/object&gt;&lt;object type=&quot;3&quot; unique_id=&quot;15479&quot;&gt;&lt;property id=&quot;20148&quot; value=&quot;5&quot;/&gt;&lt;property id=&quot;20300&quot; value=&quot;Diapositiva 28&quot;/&gt;&lt;property id=&quot;20307&quot; value=&quot;283&quot;/&gt;&lt;/object&gt;&lt;object type=&quot;3&quot; unique_id=&quot;15600&quot;&gt;&lt;property id=&quot;20148&quot; value=&quot;5&quot;/&gt;&lt;property id=&quot;20300&quot; value=&quot;Diapositiva 29&quot;/&gt;&lt;property id=&quot;20307&quot; value=&quot;284&quot;/&gt;&lt;/object&gt;&lt;object type=&quot;3&quot; unique_id=&quot;15601&quot;&gt;&lt;property id=&quot;20148&quot; value=&quot;5&quot;/&gt;&lt;property id=&quot;20300&quot; value=&quot;Diapositiva 30&quot;/&gt;&lt;property id=&quot;20307&quot; value=&quot;285&quot;/&gt;&lt;/object&gt;&lt;object type=&quot;3&quot; unique_id=&quot;15763&quot;&gt;&lt;property id=&quot;20148&quot; value=&quot;5&quot;/&gt;&lt;property id=&quot;20300&quot; value=&quot;Diapositiva 31&quot;/&gt;&lt;property id=&quot;20307&quot; value=&quot;286&quot;/&gt;&lt;/object&gt;&lt;object type=&quot;3&quot; unique_id=&quot;15830&quot;&gt;&lt;property id=&quot;20148&quot; value=&quot;5&quot;/&gt;&lt;property id=&quot;20300&quot; value=&quot;Diapositiva 32&quot;/&gt;&lt;property id=&quot;20307&quot; value=&quot;287&quot;/&gt;&lt;/object&gt;&lt;object type=&quot;3&quot; unique_id=&quot;15899&quot;&gt;&lt;property id=&quot;20148&quot; value=&quot;5&quot;/&gt;&lt;property id=&quot;20300&quot; value=&quot;Diapositiva 33&quot;/&gt;&lt;property id=&quot;20307&quot; value=&quot;288&quot;/&gt;&lt;/object&gt;&lt;object type=&quot;3&quot; unique_id=&quot;15900&quot;&gt;&lt;property id=&quot;20148&quot; value=&quot;5&quot;/&gt;&lt;property id=&quot;20300&quot; value=&quot;Diapositiva 34&quot;/&gt;&lt;property id=&quot;20307&quot; value=&quot;289&quot;/&gt;&lt;/object&gt;&lt;object type=&quot;3&quot; unique_id=&quot;15973&quot;&gt;&lt;property id=&quot;20148&quot; value=&quot;5&quot;/&gt;&lt;property id=&quot;20300&quot; value=&quot;Diapositiva 35&quot;/&gt;&lt;property id=&quot;20307&quot; value=&quot;290&quot;/&gt;&lt;/object&gt;&lt;object type=&quot;3&quot; unique_id=&quot;15974&quot;&gt;&lt;property id=&quot;20148&quot; value=&quot;5&quot;/&gt;&lt;property id=&quot;20300&quot; value=&quot;Diapositiva 36&quot;/&gt;&lt;property id=&quot;20307&quot; value=&quot;291&quot;/&gt;&lt;/object&gt;&lt;object type=&quot;3&quot; unique_id=&quot;16051&quot;&gt;&lt;property id=&quot;20148&quot; value=&quot;5&quot;/&gt;&lt;property id=&quot;20300&quot; value=&quot;Diapositiva 37&quot;/&gt;&lt;property id=&quot;20307&quot; value=&quot;292&quot;/&gt;&lt;/object&gt;&lt;object type=&quot;3&quot; unique_id=&quot;16130&quot;&gt;&lt;property id=&quot;20148&quot; value=&quot;5&quot;/&gt;&lt;property id=&quot;20300&quot; value=&quot;Diapositiva 38&quot;/&gt;&lt;property id=&quot;20307&quot; value=&quot;293&quot;/&gt;&lt;/object&gt;&lt;object type=&quot;3&quot; unique_id=&quot;16211&quot;&gt;&lt;property id=&quot;20148&quot; value=&quot;5&quot;/&gt;&lt;property id=&quot;20300&quot; value=&quot;Diapositiva 39&quot;/&gt;&lt;property id=&quot;20307&quot; value=&quot;294&quot;/&gt;&lt;/object&gt;&lt;object type=&quot;3&quot; unique_id=&quot;16336&quot;&gt;&lt;property id=&quot;20148&quot; value=&quot;5&quot;/&gt;&lt;property id=&quot;20300&quot; value=&quot;Diapositiva 40&quot;/&gt;&lt;property id=&quot;20307&quot; value=&quot;295&quot;/&gt;&lt;/object&gt;&lt;object type=&quot;3&quot; unique_id=&quot;16464&quot;&gt;&lt;property id=&quot;20148&quot; value=&quot;5&quot;/&gt;&lt;property id=&quot;20300&quot; value=&quot;Diapositiva 41&quot;/&gt;&lt;property id=&quot;20307&quot; value=&quot;296&quot;/&gt;&lt;/object&gt;&lt;object type=&quot;3&quot; unique_id=&quot;16465&quot;&gt;&lt;property id=&quot;20148&quot; value=&quot;5&quot;/&gt;&lt;property id=&quot;20300&quot; value=&quot;Diapositiva 42&quot;/&gt;&lt;property id=&quot;20307&quot; value=&quot;297&quot;/&gt;&lt;/object&gt;&lt;object type=&quot;3&quot; unique_id=&quot;16554&quot;&gt;&lt;property id=&quot;20148&quot; value=&quot;5&quot;/&gt;&lt;property id=&quot;20300&quot; value=&quot;Diapositiva 43&quot;/&gt;&lt;property id=&quot;20307&quot; value=&quot;298&quot;/&gt;&lt;/object&gt;&lt;object type=&quot;3&quot; unique_id=&quot;16645&quot;&gt;&lt;property id=&quot;20148&quot; value=&quot;5&quot;/&gt;&lt;property id=&quot;20300&quot; value=&quot;Diapositiva 44&quot;/&gt;&lt;property id=&quot;20307&quot; value=&quot;299&quot;/&gt;&lt;/object&gt;&lt;object type=&quot;3&quot; unique_id=&quot;16738&quot;&gt;&lt;property id=&quot;20148&quot; value=&quot;5&quot;/&gt;&lt;property id=&quot;20300&quot; value=&quot;Diapositiva 45&quot;/&gt;&lt;property id=&quot;20307&quot; value=&quot;300&quot;/&gt;&lt;/object&gt;&lt;object type=&quot;3&quot; unique_id=&quot;16740&quot;&gt;&lt;property id=&quot;20148&quot; value=&quot;5&quot;/&gt;&lt;property id=&quot;20300&quot; value=&quot;Diapositiva 46&quot;/&gt;&lt;property id=&quot;20307&quot; value=&quot;301&quot;/&gt;&lt;/object&gt;&lt;object type=&quot;3&quot; unique_id=&quot;16885&quot;&gt;&lt;property id=&quot;20148&quot; value=&quot;5&quot;/&gt;&lt;property id=&quot;20300&quot; value=&quot;Diapositiva 47&quot;/&gt;&lt;property id=&quot;20307&quot; value=&quot;302&quot;/&gt;&lt;/object&gt;&lt;object type=&quot;3&quot; unique_id=&quot;16887&quot;&gt;&lt;property id=&quot;20148&quot; value=&quot;5&quot;/&gt;&lt;property id=&quot;20300&quot; value=&quot;Diapositiva 48&quot;/&gt;&lt;property id=&quot;20307&quot; value=&quot;303&quot;/&gt;&lt;/object&gt;&lt;object type=&quot;3&quot; unique_id=&quot;16888&quot;&gt;&lt;property id=&quot;20148&quot; value=&quot;5&quot;/&gt;&lt;property id=&quot;20300&quot; value=&quot;Diapositiva 49&quot;/&gt;&lt;property id=&quot;20307&quot; value=&quot;304&quot;/&gt;&lt;/object&gt;&lt;object type=&quot;3&quot; unique_id=&quot;16889&quot;&gt;&lt;property id=&quot;20148&quot; value=&quot;5&quot;/&gt;&lt;property id=&quot;20300&quot; value=&quot;Diapositiva 50&quot;/&gt;&lt;property id=&quot;20307&quot; value=&quot;305&quot;/&gt;&lt;/object&gt;&lt;object type=&quot;3&quot; unique_id=&quot;17046&quot;&gt;&lt;property id=&quot;20148&quot; value=&quot;5&quot;/&gt;&lt;property id=&quot;20300&quot; value=&quot;Diapositiva 51&quot;/&gt;&lt;property id=&quot;20307&quot; value=&quot;306&quot;/&gt;&lt;/object&gt;&lt;object type=&quot;3&quot; unique_id=&quot;17153&quot;&gt;&lt;property id=&quot;20148&quot; value=&quot;5&quot;/&gt;&lt;property id=&quot;20300&quot; value=&quot;Diapositiva 52&quot;/&gt;&lt;property id=&quot;20307&quot; value=&quot;307&quot;/&gt;&lt;/object&gt;&lt;object type=&quot;3&quot; unique_id=&quot;17154&quot;&gt;&lt;property id=&quot;20148&quot; value=&quot;5&quot;/&gt;&lt;property id=&quot;20300&quot; value=&quot;Diapositiva 53&quot;/&gt;&lt;property id=&quot;20307&quot; value=&quot;308&quot;/&gt;&lt;/object&gt;&lt;object type=&quot;3&quot; unique_id=&quot;17375&quot;&gt;&lt;property id=&quot;20148&quot; value=&quot;5&quot;/&gt;&lt;property id=&quot;20300&quot; value=&quot;Diapositiva 54&quot;/&gt;&lt;property id=&quot;20307&quot; value=&quot;309&quot;/&gt;&lt;/object&gt;&lt;object type=&quot;3&quot; unique_id=&quot;17376&quot;&gt;&lt;property id=&quot;20148&quot; value=&quot;5&quot;/&gt;&lt;property id=&quot;20300&quot; value=&quot;Diapositiva 55&quot;/&gt;&lt;property id=&quot;20307&quot; value=&quot;310&quot;/&gt;&lt;/object&gt;&lt;object type=&quot;3&quot; unique_id=&quot;17491&quot;&gt;&lt;property id=&quot;20148&quot; value=&quot;5&quot;/&gt;&lt;property id=&quot;20300&quot; value=&quot;Diapositiva 56&quot;/&gt;&lt;property id=&quot;20307&quot; value=&quot;311&quot;/&gt;&lt;/object&gt;&lt;object type=&quot;3&quot; unique_id=&quot;17493&quot;&gt;&lt;property id=&quot;20148&quot; value=&quot;5&quot;/&gt;&lt;property id=&quot;20300&quot; value=&quot;Diapositiva 57&quot;/&gt;&lt;property id=&quot;20307&quot; value=&quot;312&quot;/&gt;&lt;/object&gt;&lt;object type=&quot;3&quot; unique_id=&quot;17494&quot;&gt;&lt;property id=&quot;20148&quot; value=&quot;5&quot;/&gt;&lt;property id=&quot;20300&quot; value=&quot;Diapositiva 58&quot;/&gt;&lt;property id=&quot;20307&quot; value=&quot;313&quot;/&gt;&lt;/object&gt;&lt;object type=&quot;3&quot; unique_id=&quot;17495&quot;&gt;&lt;property id=&quot;20148&quot; value=&quot;5&quot;/&gt;&lt;property id=&quot;20300&quot; value=&quot;Diapositiva 59&quot;/&gt;&lt;property id=&quot;20307&quot; value=&quot;314&quot;/&gt;&lt;/object&gt;&lt;object type=&quot;3&quot; unique_id=&quot;17496&quot;&gt;&lt;property id=&quot;20148&quot; value=&quot;5&quot;/&gt;&lt;property id=&quot;20300&quot; value=&quot;Diapositiva 60&quot;/&gt;&lt;property id=&quot;20307&quot; value=&quot;315&quot;/&gt;&lt;/object&gt;&lt;object type=&quot;3&quot; unique_id=&quot;17498&quot;&gt;&lt;property id=&quot;20148&quot; value=&quot;5&quot;/&gt;&lt;property id=&quot;20300&quot; value=&quot;Diapositiva 61&quot;/&gt;&lt;property id=&quot;20307&quot; value=&quot;316&quot;/&gt;&lt;/object&gt;&lt;object type=&quot;3&quot; unique_id=&quot;17499&quot;&gt;&lt;property id=&quot;20148&quot; value=&quot;5&quot;/&gt;&lt;property id=&quot;20300&quot; value=&quot;Diapositiva 62&quot;/&gt;&lt;property id=&quot;20307&quot; value=&quot;317&quot;/&gt;&lt;/object&gt;&lt;object type=&quot;3&quot; unique_id=&quot;17501&quot;&gt;&lt;property id=&quot;20148&quot; value=&quot;5&quot;/&gt;&lt;property id=&quot;20300&quot; value=&quot;Diapositiva 63&quot;/&gt;&lt;property id=&quot;20307&quot; value=&quot;318&quot;/&gt;&lt;/object&gt;&lt;object type=&quot;3&quot; unique_id=&quot;17502&quot;&gt;&lt;property id=&quot;20148&quot; value=&quot;5&quot;/&gt;&lt;property id=&quot;20300&quot; value=&quot;Diapositiva 64&quot;/&gt;&lt;property id=&quot;20307&quot; value=&quot;319&quot;/&gt;&lt;/object&gt;&lt;object type=&quot;3&quot; unique_id=&quot;17701&quot;&gt;&lt;property id=&quot;20148&quot; value=&quot;5&quot;/&gt;&lt;property id=&quot;20300&quot; value=&quot;Diapositiva 65&quot;/&gt;&lt;property id=&quot;20307&quot; value=&quot;320&quot;/&gt;&lt;/object&gt;&lt;object type=&quot;3&quot; unique_id=&quot;17702&quot;&gt;&lt;property id=&quot;20148&quot; value=&quot;5&quot;/&gt;&lt;property id=&quot;20300&quot; value=&quot;Diapositiva 66&quot;/&gt;&lt;property id=&quot;20307&quot; value=&quot;321&quot;/&gt;&lt;/object&gt;&lt;object type=&quot;3&quot; unique_id=&quot;17703&quot;&gt;&lt;property id=&quot;20148&quot; value=&quot;5&quot;/&gt;&lt;property id=&quot;20300&quot; value=&quot;Diapositiva 67&quot;/&gt;&lt;property id=&quot;20307&quot; value=&quot;322&quot;/&gt;&lt;/object&gt;&lt;object type=&quot;3&quot; unique_id=&quot;17704&quot;&gt;&lt;property id=&quot;20148&quot; value=&quot;5&quot;/&gt;&lt;property id=&quot;20300&quot; value=&quot;Diapositiva 68&quot;/&gt;&lt;property id=&quot;20307&quot; value=&quot;323&quot;/&gt;&lt;/object&gt;&lt;object type=&quot;3&quot; unique_id=&quot;17706&quot;&gt;&lt;property id=&quot;20148&quot; value=&quot;5&quot;/&gt;&lt;property id=&quot;20300&quot; value=&quot;Diapositiva 69&quot;/&gt;&lt;property id=&quot;20307&quot; value=&quot;324&quot;/&gt;&lt;/object&gt;&lt;object type=&quot;3&quot; unique_id=&quot;17708&quot;&gt;&lt;property id=&quot;20148&quot; value=&quot;5&quot;/&gt;&lt;property id=&quot;20300&quot; value=&quot;Diapositiva 70&quot;/&gt;&lt;property id=&quot;20307&quot; value=&quot;325&quot;/&gt;&lt;/object&gt;&lt;object type=&quot;3&quot; unique_id=&quot;17925&quot;&gt;&lt;property id=&quot;20148&quot; value=&quot;5&quot;/&gt;&lt;property id=&quot;20300&quot; value=&quot;Diapositiva 71&quot;/&gt;&lt;property id=&quot;20307&quot; value=&quot;326&quot;/&gt;&lt;/object&gt;&lt;object type=&quot;3&quot; unique_id=&quot;17926&quot;&gt;&lt;property id=&quot;20148&quot; value=&quot;5&quot;/&gt;&lt;property id=&quot;20300&quot; value=&quot;Diapositiva 72&quot;/&gt;&lt;property id=&quot;20307&quot; value=&quot;327&quot;/&gt;&lt;/object&gt;&lt;object type=&quot;3&quot; unique_id=&quot;17927&quot;&gt;&lt;property id=&quot;20148&quot; value=&quot;5&quot;/&gt;&lt;property id=&quot;20300&quot; value=&quot;Diapositiva 73&quot;/&gt;&lt;property id=&quot;20307&quot; value=&quot;328&quot;/&gt;&lt;/object&gt;&lt;object type=&quot;3&quot; unique_id=&quot;17928&quot;&gt;&lt;property id=&quot;20148&quot; value=&quot;5&quot;/&gt;&lt;property id=&quot;20300&quot; value=&quot;Diapositiva 74&quot;/&gt;&lt;property id=&quot;20307&quot; value=&quot;329&quot;/&gt;&lt;/object&gt;&lt;/object&gt;&lt;object type=&quot;8&quot; unique_id=&quot;10017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4259</TotalTime>
  <Words>6088</Words>
  <Application>Microsoft Office PowerPoint</Application>
  <PresentationFormat>Presentación en pantalla (4:3)</PresentationFormat>
  <Paragraphs>1573</Paragraphs>
  <Slides>74</Slides>
  <Notes>74</Notes>
  <HiddenSlides>0</HiddenSlides>
  <MMClips>0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74</vt:i4>
      </vt:variant>
    </vt:vector>
  </HeadingPairs>
  <TitlesOfParts>
    <vt:vector size="84" baseType="lpstr">
      <vt:lpstr>Arial</vt:lpstr>
      <vt:lpstr>Calibri</vt:lpstr>
      <vt:lpstr>Cambria</vt:lpstr>
      <vt:lpstr>Cambria Math</vt:lpstr>
      <vt:lpstr>Symbol</vt:lpstr>
      <vt:lpstr>Times New Roman</vt:lpstr>
      <vt:lpstr>Wingdings</vt:lpstr>
      <vt:lpstr>Wingdings 3</vt:lpstr>
      <vt:lpstr>Tema de Office</vt:lpstr>
      <vt:lpstr>ChemSketch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Física y Química 1º de Bachillerato</dc:title>
  <dc:creator>Rafael Artacho Cañadas</dc:creator>
  <cp:lastModifiedBy>Rafael Artacho Cañadas</cp:lastModifiedBy>
  <cp:revision>535</cp:revision>
  <dcterms:created xsi:type="dcterms:W3CDTF">2012-01-21T08:16:49Z</dcterms:created>
  <dcterms:modified xsi:type="dcterms:W3CDTF">2016-08-22T20:09:15Z</dcterms:modified>
</cp:coreProperties>
</file>