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67" r:id="rId15"/>
    <p:sldId id="273" r:id="rId16"/>
    <p:sldId id="268" r:id="rId17"/>
    <p:sldId id="269" r:id="rId18"/>
    <p:sldId id="274" r:id="rId19"/>
    <p:sldId id="270" r:id="rId20"/>
    <p:sldId id="275" r:id="rId21"/>
    <p:sldId id="276" r:id="rId22"/>
    <p:sldId id="277" r:id="rId23"/>
  </p:sldIdLst>
  <p:sldSz cx="9144000" cy="6858000" type="screen4x3"/>
  <p:notesSz cx="6858000" cy="9144000"/>
  <p:custDataLst>
    <p:tags r:id="rId25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13EAE198-C216-436D-80FC-75FEAD8F8EC6}">
          <p14:sldIdLst>
            <p14:sldId id="256"/>
          </p14:sldIdLst>
        </p14:section>
        <p14:section name="Sección sin título" id="{F2CD97E0-39D6-48DE-A3FF-74577C3C6AC5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71"/>
            <p14:sldId id="272"/>
            <p14:sldId id="267"/>
            <p14:sldId id="273"/>
            <p14:sldId id="268"/>
            <p14:sldId id="269"/>
            <p14:sldId id="274"/>
            <p14:sldId id="270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99"/>
    <a:srgbClr val="CCFF33"/>
    <a:srgbClr val="CCCC00"/>
    <a:srgbClr val="FFFF66"/>
    <a:srgbClr val="FFCC00"/>
    <a:srgbClr val="CC6600"/>
    <a:srgbClr val="CC9900"/>
    <a:srgbClr val="CCFF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1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6E52D4-5B17-42BB-93ED-D8A32D1491C8}" type="doc">
      <dgm:prSet loTypeId="urn:microsoft.com/office/officeart/2005/8/layout/orgChart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FAC6BD8-6BCA-4494-9592-A47B38AEC28B}">
      <dgm:prSet phldrT="[Texto]" custT="1"/>
      <dgm:spPr/>
      <dgm:t>
        <a:bodyPr/>
        <a:lstStyle/>
        <a:p>
          <a:r>
            <a:rPr lang="es-ES" sz="1600" dirty="0" smtClean="0"/>
            <a:t>Magnitudes Físicas</a:t>
          </a:r>
          <a:endParaRPr lang="es-ES" sz="1600" dirty="0"/>
        </a:p>
      </dgm:t>
    </dgm:pt>
    <dgm:pt modelId="{1540F9A4-E2A5-4E2C-B5F5-36EA433CAF29}" type="parTrans" cxnId="{7B83CCCE-61F7-4F22-9A81-49CD2BB366E7}">
      <dgm:prSet/>
      <dgm:spPr/>
      <dgm:t>
        <a:bodyPr/>
        <a:lstStyle/>
        <a:p>
          <a:endParaRPr lang="es-ES"/>
        </a:p>
      </dgm:t>
    </dgm:pt>
    <dgm:pt modelId="{93BA63DA-9026-4780-B265-1FC8883FADE4}" type="sibTrans" cxnId="{7B83CCCE-61F7-4F22-9A81-49CD2BB366E7}">
      <dgm:prSet/>
      <dgm:spPr/>
      <dgm:t>
        <a:bodyPr/>
        <a:lstStyle/>
        <a:p>
          <a:endParaRPr lang="es-ES"/>
        </a:p>
      </dgm:t>
    </dgm:pt>
    <dgm:pt modelId="{BD95CC2C-290E-4A60-B173-47894AD5A72D}">
      <dgm:prSet phldrT="[Texto]" custT="1"/>
      <dgm:spPr/>
      <dgm:t>
        <a:bodyPr/>
        <a:lstStyle/>
        <a:p>
          <a:r>
            <a:rPr lang="es-ES" sz="1600" dirty="0" smtClean="0"/>
            <a:t>Escalares</a:t>
          </a:r>
          <a:endParaRPr lang="es-ES" sz="1600" dirty="0"/>
        </a:p>
      </dgm:t>
    </dgm:pt>
    <dgm:pt modelId="{BE98FCC9-D968-4296-A0E0-9A43B5DD9C71}" type="parTrans" cxnId="{778731D3-47F5-47DC-B786-59899847F75E}">
      <dgm:prSet/>
      <dgm:spPr/>
      <dgm:t>
        <a:bodyPr/>
        <a:lstStyle/>
        <a:p>
          <a:endParaRPr lang="es-ES"/>
        </a:p>
      </dgm:t>
    </dgm:pt>
    <dgm:pt modelId="{F1FD314C-B8E5-4BF1-A452-F3F4092D3003}" type="sibTrans" cxnId="{778731D3-47F5-47DC-B786-59899847F75E}">
      <dgm:prSet/>
      <dgm:spPr/>
      <dgm:t>
        <a:bodyPr/>
        <a:lstStyle/>
        <a:p>
          <a:endParaRPr lang="es-ES"/>
        </a:p>
      </dgm:t>
    </dgm:pt>
    <dgm:pt modelId="{B900BFB8-020A-40A8-ADD9-82619D06EC73}">
      <dgm:prSet phldrT="[Texto]" custT="1"/>
      <dgm:spPr/>
      <dgm:t>
        <a:bodyPr/>
        <a:lstStyle/>
        <a:p>
          <a:r>
            <a:rPr lang="es-ES" sz="1600" dirty="0" smtClean="0"/>
            <a:t>Vectoriales</a:t>
          </a:r>
          <a:endParaRPr lang="es-ES" sz="1600" dirty="0"/>
        </a:p>
      </dgm:t>
    </dgm:pt>
    <dgm:pt modelId="{6715B10E-07B9-41AA-B70E-359AAEE3045A}" type="parTrans" cxnId="{F32E1929-4928-4A02-A0A8-5914660E1769}">
      <dgm:prSet/>
      <dgm:spPr/>
      <dgm:t>
        <a:bodyPr/>
        <a:lstStyle/>
        <a:p>
          <a:endParaRPr lang="es-ES"/>
        </a:p>
      </dgm:t>
    </dgm:pt>
    <dgm:pt modelId="{253FA80A-3051-492B-BB5F-2990D245EC68}" type="sibTrans" cxnId="{F32E1929-4928-4A02-A0A8-5914660E1769}">
      <dgm:prSet/>
      <dgm:spPr/>
      <dgm:t>
        <a:bodyPr/>
        <a:lstStyle/>
        <a:p>
          <a:endParaRPr lang="es-ES"/>
        </a:p>
      </dgm:t>
    </dgm:pt>
    <dgm:pt modelId="{F1133491-09D0-41D8-BAAE-27FC18E7186F}">
      <dgm:prSet phldrT="[Texto]" custT="1"/>
      <dgm:spPr/>
      <dgm:t>
        <a:bodyPr/>
        <a:lstStyle/>
        <a:p>
          <a:pPr algn="just"/>
          <a:r>
            <a:rPr lang="es-ES" sz="1400" dirty="0" smtClean="0"/>
            <a:t>Quedan definidas con su valor numérico</a:t>
          </a:r>
        </a:p>
      </dgm:t>
    </dgm:pt>
    <dgm:pt modelId="{A0A33581-D3D8-4F3B-8A2E-680468AFCBEE}" type="parTrans" cxnId="{0C557F16-A5AC-4EC9-AB1E-7E49B5A6BDFB}">
      <dgm:prSet/>
      <dgm:spPr/>
      <dgm:t>
        <a:bodyPr/>
        <a:lstStyle/>
        <a:p>
          <a:endParaRPr lang="es-ES"/>
        </a:p>
      </dgm:t>
    </dgm:pt>
    <dgm:pt modelId="{1200A605-3426-465D-BD26-EB6A8724B9BF}" type="sibTrans" cxnId="{0C557F16-A5AC-4EC9-AB1E-7E49B5A6BDFB}">
      <dgm:prSet/>
      <dgm:spPr/>
      <dgm:t>
        <a:bodyPr/>
        <a:lstStyle/>
        <a:p>
          <a:endParaRPr lang="es-ES"/>
        </a:p>
      </dgm:t>
    </dgm:pt>
    <dgm:pt modelId="{28191402-D855-45E4-A35D-DB6A0EF3D6E3}">
      <dgm:prSet phldrT="[Texto]" custT="1"/>
      <dgm:spPr/>
      <dgm:t>
        <a:bodyPr/>
        <a:lstStyle/>
        <a:p>
          <a:r>
            <a:rPr lang="es-ES" sz="1400" dirty="0" smtClean="0"/>
            <a:t>Quedan definidas mediante tres atributos: </a:t>
          </a:r>
          <a:r>
            <a:rPr lang="es-ES" sz="1400" b="1" dirty="0" smtClean="0">
              <a:solidFill>
                <a:srgbClr val="FF0000"/>
              </a:solidFill>
            </a:rPr>
            <a:t>módulo</a:t>
          </a:r>
          <a:r>
            <a:rPr lang="es-ES" sz="1400" dirty="0" smtClean="0"/>
            <a:t>, </a:t>
          </a:r>
          <a:r>
            <a:rPr lang="es-ES" sz="1400" b="1" dirty="0" smtClean="0">
              <a:solidFill>
                <a:srgbClr val="FF0000"/>
              </a:solidFill>
            </a:rPr>
            <a:t>dirección</a:t>
          </a:r>
          <a:r>
            <a:rPr lang="es-ES" sz="1400" dirty="0" smtClean="0"/>
            <a:t> y </a:t>
          </a:r>
          <a:r>
            <a:rPr lang="es-ES" sz="1400" b="1" dirty="0" smtClean="0">
              <a:solidFill>
                <a:srgbClr val="FF0000"/>
              </a:solidFill>
            </a:rPr>
            <a:t>sentido</a:t>
          </a:r>
          <a:endParaRPr lang="es-ES" sz="1400" b="1" dirty="0">
            <a:solidFill>
              <a:srgbClr val="FF0000"/>
            </a:solidFill>
          </a:endParaRPr>
        </a:p>
      </dgm:t>
    </dgm:pt>
    <dgm:pt modelId="{AF8B710B-5B91-4208-AEC5-118AC2143B14}" type="parTrans" cxnId="{DC31FC7A-CE6A-4474-9B4D-086193E284A6}">
      <dgm:prSet/>
      <dgm:spPr/>
      <dgm:t>
        <a:bodyPr/>
        <a:lstStyle/>
        <a:p>
          <a:endParaRPr lang="es-ES"/>
        </a:p>
      </dgm:t>
    </dgm:pt>
    <dgm:pt modelId="{F6072670-B1BB-469A-82D2-88B4795D9FE2}" type="sibTrans" cxnId="{DC31FC7A-CE6A-4474-9B4D-086193E284A6}">
      <dgm:prSet/>
      <dgm:spPr/>
      <dgm:t>
        <a:bodyPr/>
        <a:lstStyle/>
        <a:p>
          <a:endParaRPr lang="es-ES"/>
        </a:p>
      </dgm:t>
    </dgm:pt>
    <dgm:pt modelId="{071F0D26-174F-47C4-A35E-F3965912D3E6}" type="pres">
      <dgm:prSet presAssocID="{146E52D4-5B17-42BB-93ED-D8A32D1491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E8E278A-EFB0-4C5C-959E-7B7FEC16599B}" type="pres">
      <dgm:prSet presAssocID="{5FAC6BD8-6BCA-4494-9592-A47B38AEC28B}" presName="hierRoot1" presStyleCnt="0">
        <dgm:presLayoutVars>
          <dgm:hierBranch val="init"/>
        </dgm:presLayoutVars>
      </dgm:prSet>
      <dgm:spPr/>
    </dgm:pt>
    <dgm:pt modelId="{8640BD12-EEDD-4C8D-8507-E17F6832CF4E}" type="pres">
      <dgm:prSet presAssocID="{5FAC6BD8-6BCA-4494-9592-A47B38AEC28B}" presName="rootComposite1" presStyleCnt="0"/>
      <dgm:spPr/>
    </dgm:pt>
    <dgm:pt modelId="{973F2D56-20CA-440A-AEC3-A3A62A92F92B}" type="pres">
      <dgm:prSet presAssocID="{5FAC6BD8-6BCA-4494-9592-A47B38AEC28B}" presName="rootText1" presStyleLbl="node0" presStyleIdx="0" presStyleCnt="1" custScaleX="121230" custScaleY="574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1DE7B1-4230-4AEB-82FF-06BFE622B46C}" type="pres">
      <dgm:prSet presAssocID="{5FAC6BD8-6BCA-4494-9592-A47B38AEC28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26F6E5E-9C2D-4979-821A-9CC7708DC6F3}" type="pres">
      <dgm:prSet presAssocID="{5FAC6BD8-6BCA-4494-9592-A47B38AEC28B}" presName="hierChild2" presStyleCnt="0"/>
      <dgm:spPr/>
    </dgm:pt>
    <dgm:pt modelId="{369BBF39-4497-4F24-8A00-89D40A340B4C}" type="pres">
      <dgm:prSet presAssocID="{BE98FCC9-D968-4296-A0E0-9A43B5DD9C7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D605AD8-6180-4EE5-8EBF-05DD2A8BBBE6}" type="pres">
      <dgm:prSet presAssocID="{BD95CC2C-290E-4A60-B173-47894AD5A72D}" presName="hierRoot2" presStyleCnt="0">
        <dgm:presLayoutVars>
          <dgm:hierBranch val="init"/>
        </dgm:presLayoutVars>
      </dgm:prSet>
      <dgm:spPr/>
    </dgm:pt>
    <dgm:pt modelId="{30B3B03F-F263-4782-BFD5-DABD668F8A60}" type="pres">
      <dgm:prSet presAssocID="{BD95CC2C-290E-4A60-B173-47894AD5A72D}" presName="rootComposite" presStyleCnt="0"/>
      <dgm:spPr/>
    </dgm:pt>
    <dgm:pt modelId="{6E256E57-9F53-460D-828B-1585DEE09B87}" type="pres">
      <dgm:prSet presAssocID="{BD95CC2C-290E-4A60-B173-47894AD5A72D}" presName="rootText" presStyleLbl="node2" presStyleIdx="0" presStyleCnt="2" custScaleY="518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CACDFE-5FED-4909-8BF5-5BF7D1FF886C}" type="pres">
      <dgm:prSet presAssocID="{BD95CC2C-290E-4A60-B173-47894AD5A72D}" presName="rootConnector" presStyleLbl="node2" presStyleIdx="0" presStyleCnt="2"/>
      <dgm:spPr/>
      <dgm:t>
        <a:bodyPr/>
        <a:lstStyle/>
        <a:p>
          <a:endParaRPr lang="es-ES"/>
        </a:p>
      </dgm:t>
    </dgm:pt>
    <dgm:pt modelId="{DDAA067B-95FF-45E2-AA95-3AAD08A6D0FC}" type="pres">
      <dgm:prSet presAssocID="{BD95CC2C-290E-4A60-B173-47894AD5A72D}" presName="hierChild4" presStyleCnt="0"/>
      <dgm:spPr/>
    </dgm:pt>
    <dgm:pt modelId="{DA28219E-0E89-4E54-84A3-FB18A3299B83}" type="pres">
      <dgm:prSet presAssocID="{A0A33581-D3D8-4F3B-8A2E-680468AFCBEE}" presName="Name37" presStyleLbl="parChTrans1D3" presStyleIdx="0" presStyleCnt="2"/>
      <dgm:spPr/>
      <dgm:t>
        <a:bodyPr/>
        <a:lstStyle/>
        <a:p>
          <a:endParaRPr lang="es-ES"/>
        </a:p>
      </dgm:t>
    </dgm:pt>
    <dgm:pt modelId="{0AB6E9EB-F177-4E48-A58F-505FF19A03BB}" type="pres">
      <dgm:prSet presAssocID="{F1133491-09D0-41D8-BAAE-27FC18E7186F}" presName="hierRoot2" presStyleCnt="0">
        <dgm:presLayoutVars>
          <dgm:hierBranch val="init"/>
        </dgm:presLayoutVars>
      </dgm:prSet>
      <dgm:spPr/>
    </dgm:pt>
    <dgm:pt modelId="{5677CE6E-D432-4F37-9046-F0E7EDCF5B69}" type="pres">
      <dgm:prSet presAssocID="{F1133491-09D0-41D8-BAAE-27FC18E7186F}" presName="rootComposite" presStyleCnt="0"/>
      <dgm:spPr/>
    </dgm:pt>
    <dgm:pt modelId="{FF6A1C6F-B5CE-4226-B68A-DE3595ECD63A}" type="pres">
      <dgm:prSet presAssocID="{F1133491-09D0-41D8-BAAE-27FC18E7186F}" presName="rootText" presStyleLbl="node3" presStyleIdx="0" presStyleCnt="2" custScaleX="98705" custScaleY="67795" custLinFactNeighborX="-575" custLinFactNeighborY="-206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E1442E3-DA11-49EA-8048-A8221C3000F8}" type="pres">
      <dgm:prSet presAssocID="{F1133491-09D0-41D8-BAAE-27FC18E7186F}" presName="rootConnector" presStyleLbl="node3" presStyleIdx="0" presStyleCnt="2"/>
      <dgm:spPr/>
      <dgm:t>
        <a:bodyPr/>
        <a:lstStyle/>
        <a:p>
          <a:endParaRPr lang="es-ES"/>
        </a:p>
      </dgm:t>
    </dgm:pt>
    <dgm:pt modelId="{3A5F6B88-2C7E-4FEB-B128-98C3288B7780}" type="pres">
      <dgm:prSet presAssocID="{F1133491-09D0-41D8-BAAE-27FC18E7186F}" presName="hierChild4" presStyleCnt="0"/>
      <dgm:spPr/>
    </dgm:pt>
    <dgm:pt modelId="{E15346D6-C1F6-4520-BCA3-431B3004793B}" type="pres">
      <dgm:prSet presAssocID="{F1133491-09D0-41D8-BAAE-27FC18E7186F}" presName="hierChild5" presStyleCnt="0"/>
      <dgm:spPr/>
    </dgm:pt>
    <dgm:pt modelId="{BD664BBD-80E5-47B6-8712-F9FA71848C81}" type="pres">
      <dgm:prSet presAssocID="{BD95CC2C-290E-4A60-B173-47894AD5A72D}" presName="hierChild5" presStyleCnt="0"/>
      <dgm:spPr/>
    </dgm:pt>
    <dgm:pt modelId="{A2F4AE08-8846-4165-8408-901AEBAA847A}" type="pres">
      <dgm:prSet presAssocID="{6715B10E-07B9-41AA-B70E-359AAEE3045A}" presName="Name37" presStyleLbl="parChTrans1D2" presStyleIdx="1" presStyleCnt="2"/>
      <dgm:spPr/>
      <dgm:t>
        <a:bodyPr/>
        <a:lstStyle/>
        <a:p>
          <a:endParaRPr lang="es-ES"/>
        </a:p>
      </dgm:t>
    </dgm:pt>
    <dgm:pt modelId="{4E968D01-AD2E-4DC9-AEA0-90943F53B512}" type="pres">
      <dgm:prSet presAssocID="{B900BFB8-020A-40A8-ADD9-82619D06EC73}" presName="hierRoot2" presStyleCnt="0">
        <dgm:presLayoutVars>
          <dgm:hierBranch val="init"/>
        </dgm:presLayoutVars>
      </dgm:prSet>
      <dgm:spPr/>
    </dgm:pt>
    <dgm:pt modelId="{845C9BAF-CD15-4AE4-8F0C-977DED955195}" type="pres">
      <dgm:prSet presAssocID="{B900BFB8-020A-40A8-ADD9-82619D06EC73}" presName="rootComposite" presStyleCnt="0"/>
      <dgm:spPr/>
    </dgm:pt>
    <dgm:pt modelId="{86E634FD-1E53-40BA-AFB6-561F64D8F7F4}" type="pres">
      <dgm:prSet presAssocID="{B900BFB8-020A-40A8-ADD9-82619D06EC73}" presName="rootText" presStyleLbl="node2" presStyleIdx="1" presStyleCnt="2" custScaleY="550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C433645-CF1A-4DC6-92D7-B9EC567BCACA}" type="pres">
      <dgm:prSet presAssocID="{B900BFB8-020A-40A8-ADD9-82619D06EC73}" presName="rootConnector" presStyleLbl="node2" presStyleIdx="1" presStyleCnt="2"/>
      <dgm:spPr/>
      <dgm:t>
        <a:bodyPr/>
        <a:lstStyle/>
        <a:p>
          <a:endParaRPr lang="es-ES"/>
        </a:p>
      </dgm:t>
    </dgm:pt>
    <dgm:pt modelId="{9D453098-53E1-4A13-A11D-3A695EDE2497}" type="pres">
      <dgm:prSet presAssocID="{B900BFB8-020A-40A8-ADD9-82619D06EC73}" presName="hierChild4" presStyleCnt="0"/>
      <dgm:spPr/>
    </dgm:pt>
    <dgm:pt modelId="{0A0A187C-28D6-41FB-B90A-5D21D8A2C246}" type="pres">
      <dgm:prSet presAssocID="{AF8B710B-5B91-4208-AEC5-118AC2143B14}" presName="Name37" presStyleLbl="parChTrans1D3" presStyleIdx="1" presStyleCnt="2"/>
      <dgm:spPr/>
      <dgm:t>
        <a:bodyPr/>
        <a:lstStyle/>
        <a:p>
          <a:endParaRPr lang="es-ES"/>
        </a:p>
      </dgm:t>
    </dgm:pt>
    <dgm:pt modelId="{1DE5E391-52B1-4510-A6CE-8EDF7D36A5E9}" type="pres">
      <dgm:prSet presAssocID="{28191402-D855-45E4-A35D-DB6A0EF3D6E3}" presName="hierRoot2" presStyleCnt="0">
        <dgm:presLayoutVars>
          <dgm:hierBranch val="init"/>
        </dgm:presLayoutVars>
      </dgm:prSet>
      <dgm:spPr/>
    </dgm:pt>
    <dgm:pt modelId="{367FEE5D-CFC5-4E31-9F92-2C5389F29F08}" type="pres">
      <dgm:prSet presAssocID="{28191402-D855-45E4-A35D-DB6A0EF3D6E3}" presName="rootComposite" presStyleCnt="0"/>
      <dgm:spPr/>
    </dgm:pt>
    <dgm:pt modelId="{1AFB8304-7C95-4FF5-8764-239B7F07865B}" type="pres">
      <dgm:prSet presAssocID="{28191402-D855-45E4-A35D-DB6A0EF3D6E3}" presName="rootText" presStyleLbl="node3" presStyleIdx="1" presStyleCnt="2" custScaleY="66552" custLinFactNeighborX="-575" custLinFactNeighborY="-206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51C1AC9-E419-42DB-BC5F-F04AF9B18E8E}" type="pres">
      <dgm:prSet presAssocID="{28191402-D855-45E4-A35D-DB6A0EF3D6E3}" presName="rootConnector" presStyleLbl="node3" presStyleIdx="1" presStyleCnt="2"/>
      <dgm:spPr/>
      <dgm:t>
        <a:bodyPr/>
        <a:lstStyle/>
        <a:p>
          <a:endParaRPr lang="es-ES"/>
        </a:p>
      </dgm:t>
    </dgm:pt>
    <dgm:pt modelId="{EE3AAEF4-0CC4-4499-9EAC-E4FBF1B4FE66}" type="pres">
      <dgm:prSet presAssocID="{28191402-D855-45E4-A35D-DB6A0EF3D6E3}" presName="hierChild4" presStyleCnt="0"/>
      <dgm:spPr/>
    </dgm:pt>
    <dgm:pt modelId="{898D10A4-6004-43A0-8998-975901A48526}" type="pres">
      <dgm:prSet presAssocID="{28191402-D855-45E4-A35D-DB6A0EF3D6E3}" presName="hierChild5" presStyleCnt="0"/>
      <dgm:spPr/>
    </dgm:pt>
    <dgm:pt modelId="{A6462F2F-1E13-4566-BA7D-0960C78358F1}" type="pres">
      <dgm:prSet presAssocID="{B900BFB8-020A-40A8-ADD9-82619D06EC73}" presName="hierChild5" presStyleCnt="0"/>
      <dgm:spPr/>
    </dgm:pt>
    <dgm:pt modelId="{872BFBC3-1158-4811-8FE0-2956ACD85507}" type="pres">
      <dgm:prSet presAssocID="{5FAC6BD8-6BCA-4494-9592-A47B38AEC28B}" presName="hierChild3" presStyleCnt="0"/>
      <dgm:spPr/>
    </dgm:pt>
  </dgm:ptLst>
  <dgm:cxnLst>
    <dgm:cxn modelId="{DE32D87A-321B-440E-B1A1-CE7716594AFB}" type="presOf" srcId="{5FAC6BD8-6BCA-4494-9592-A47B38AEC28B}" destId="{973F2D56-20CA-440A-AEC3-A3A62A92F92B}" srcOrd="0" destOrd="0" presId="urn:microsoft.com/office/officeart/2005/8/layout/orgChart1"/>
    <dgm:cxn modelId="{A7D58D55-CB20-4A32-9F2F-99D213D27715}" type="presOf" srcId="{F1133491-09D0-41D8-BAAE-27FC18E7186F}" destId="{FF6A1C6F-B5CE-4226-B68A-DE3595ECD63A}" srcOrd="0" destOrd="0" presId="urn:microsoft.com/office/officeart/2005/8/layout/orgChart1"/>
    <dgm:cxn modelId="{E3A2267D-C763-4D13-B6CD-CD3D466D6749}" type="presOf" srcId="{5FAC6BD8-6BCA-4494-9592-A47B38AEC28B}" destId="{E21DE7B1-4230-4AEB-82FF-06BFE622B46C}" srcOrd="1" destOrd="0" presId="urn:microsoft.com/office/officeart/2005/8/layout/orgChart1"/>
    <dgm:cxn modelId="{B7CD1DF0-AC9C-466A-9FA6-E4338E13E69B}" type="presOf" srcId="{146E52D4-5B17-42BB-93ED-D8A32D1491C8}" destId="{071F0D26-174F-47C4-A35E-F3965912D3E6}" srcOrd="0" destOrd="0" presId="urn:microsoft.com/office/officeart/2005/8/layout/orgChart1"/>
    <dgm:cxn modelId="{DC31FC7A-CE6A-4474-9B4D-086193E284A6}" srcId="{B900BFB8-020A-40A8-ADD9-82619D06EC73}" destId="{28191402-D855-45E4-A35D-DB6A0EF3D6E3}" srcOrd="0" destOrd="0" parTransId="{AF8B710B-5B91-4208-AEC5-118AC2143B14}" sibTransId="{F6072670-B1BB-469A-82D2-88B4795D9FE2}"/>
    <dgm:cxn modelId="{F32E1929-4928-4A02-A0A8-5914660E1769}" srcId="{5FAC6BD8-6BCA-4494-9592-A47B38AEC28B}" destId="{B900BFB8-020A-40A8-ADD9-82619D06EC73}" srcOrd="1" destOrd="0" parTransId="{6715B10E-07B9-41AA-B70E-359AAEE3045A}" sibTransId="{253FA80A-3051-492B-BB5F-2990D245EC68}"/>
    <dgm:cxn modelId="{72307DEB-6583-4322-9EE7-E390B8D3D60E}" type="presOf" srcId="{28191402-D855-45E4-A35D-DB6A0EF3D6E3}" destId="{751C1AC9-E419-42DB-BC5F-F04AF9B18E8E}" srcOrd="1" destOrd="0" presId="urn:microsoft.com/office/officeart/2005/8/layout/orgChart1"/>
    <dgm:cxn modelId="{A9DFA8D6-60B3-4B5D-99B1-45B0308DAB56}" type="presOf" srcId="{AF8B710B-5B91-4208-AEC5-118AC2143B14}" destId="{0A0A187C-28D6-41FB-B90A-5D21D8A2C246}" srcOrd="0" destOrd="0" presId="urn:microsoft.com/office/officeart/2005/8/layout/orgChart1"/>
    <dgm:cxn modelId="{00564FC7-4A2E-4DC2-A2C4-95E27F44CD29}" type="presOf" srcId="{A0A33581-D3D8-4F3B-8A2E-680468AFCBEE}" destId="{DA28219E-0E89-4E54-84A3-FB18A3299B83}" srcOrd="0" destOrd="0" presId="urn:microsoft.com/office/officeart/2005/8/layout/orgChart1"/>
    <dgm:cxn modelId="{57F8F5A9-CBA2-4DE8-B23F-90883FE38F6E}" type="presOf" srcId="{B900BFB8-020A-40A8-ADD9-82619D06EC73}" destId="{6C433645-CF1A-4DC6-92D7-B9EC567BCACA}" srcOrd="1" destOrd="0" presId="urn:microsoft.com/office/officeart/2005/8/layout/orgChart1"/>
    <dgm:cxn modelId="{7B83CCCE-61F7-4F22-9A81-49CD2BB366E7}" srcId="{146E52D4-5B17-42BB-93ED-D8A32D1491C8}" destId="{5FAC6BD8-6BCA-4494-9592-A47B38AEC28B}" srcOrd="0" destOrd="0" parTransId="{1540F9A4-E2A5-4E2C-B5F5-36EA433CAF29}" sibTransId="{93BA63DA-9026-4780-B265-1FC8883FADE4}"/>
    <dgm:cxn modelId="{D724C7CB-DDD0-4967-8D5C-A709985F92B2}" type="presOf" srcId="{BD95CC2C-290E-4A60-B173-47894AD5A72D}" destId="{6E256E57-9F53-460D-828B-1585DEE09B87}" srcOrd="0" destOrd="0" presId="urn:microsoft.com/office/officeart/2005/8/layout/orgChart1"/>
    <dgm:cxn modelId="{778731D3-47F5-47DC-B786-59899847F75E}" srcId="{5FAC6BD8-6BCA-4494-9592-A47B38AEC28B}" destId="{BD95CC2C-290E-4A60-B173-47894AD5A72D}" srcOrd="0" destOrd="0" parTransId="{BE98FCC9-D968-4296-A0E0-9A43B5DD9C71}" sibTransId="{F1FD314C-B8E5-4BF1-A452-F3F4092D3003}"/>
    <dgm:cxn modelId="{0C557F16-A5AC-4EC9-AB1E-7E49B5A6BDFB}" srcId="{BD95CC2C-290E-4A60-B173-47894AD5A72D}" destId="{F1133491-09D0-41D8-BAAE-27FC18E7186F}" srcOrd="0" destOrd="0" parTransId="{A0A33581-D3D8-4F3B-8A2E-680468AFCBEE}" sibTransId="{1200A605-3426-465D-BD26-EB6A8724B9BF}"/>
    <dgm:cxn modelId="{CD3B89C1-736F-4D0B-BC25-7648F3A8E4FC}" type="presOf" srcId="{BD95CC2C-290E-4A60-B173-47894AD5A72D}" destId="{BACACDFE-5FED-4909-8BF5-5BF7D1FF886C}" srcOrd="1" destOrd="0" presId="urn:microsoft.com/office/officeart/2005/8/layout/orgChart1"/>
    <dgm:cxn modelId="{DD5C83CF-13D7-4E00-B622-BCD50EFDAD92}" type="presOf" srcId="{28191402-D855-45E4-A35D-DB6A0EF3D6E3}" destId="{1AFB8304-7C95-4FF5-8764-239B7F07865B}" srcOrd="0" destOrd="0" presId="urn:microsoft.com/office/officeart/2005/8/layout/orgChart1"/>
    <dgm:cxn modelId="{E64C4279-C7FF-4193-A7C9-232F5BEF8B5E}" type="presOf" srcId="{6715B10E-07B9-41AA-B70E-359AAEE3045A}" destId="{A2F4AE08-8846-4165-8408-901AEBAA847A}" srcOrd="0" destOrd="0" presId="urn:microsoft.com/office/officeart/2005/8/layout/orgChart1"/>
    <dgm:cxn modelId="{A9C61F2A-B2F6-4403-95E2-92349ADA59BA}" type="presOf" srcId="{F1133491-09D0-41D8-BAAE-27FC18E7186F}" destId="{4E1442E3-DA11-49EA-8048-A8221C3000F8}" srcOrd="1" destOrd="0" presId="urn:microsoft.com/office/officeart/2005/8/layout/orgChart1"/>
    <dgm:cxn modelId="{CCDF1CC8-6F23-4519-AF07-B5DB3124EC0C}" type="presOf" srcId="{BE98FCC9-D968-4296-A0E0-9A43B5DD9C71}" destId="{369BBF39-4497-4F24-8A00-89D40A340B4C}" srcOrd="0" destOrd="0" presId="urn:microsoft.com/office/officeart/2005/8/layout/orgChart1"/>
    <dgm:cxn modelId="{B4F4A83F-C334-4C06-8047-709A4A334955}" type="presOf" srcId="{B900BFB8-020A-40A8-ADD9-82619D06EC73}" destId="{86E634FD-1E53-40BA-AFB6-561F64D8F7F4}" srcOrd="0" destOrd="0" presId="urn:microsoft.com/office/officeart/2005/8/layout/orgChart1"/>
    <dgm:cxn modelId="{2A76F472-2C89-4086-9C67-47102B3F5A56}" type="presParOf" srcId="{071F0D26-174F-47C4-A35E-F3965912D3E6}" destId="{8E8E278A-EFB0-4C5C-959E-7B7FEC16599B}" srcOrd="0" destOrd="0" presId="urn:microsoft.com/office/officeart/2005/8/layout/orgChart1"/>
    <dgm:cxn modelId="{74E7D512-D113-4B6D-A0AE-A355F08D05A7}" type="presParOf" srcId="{8E8E278A-EFB0-4C5C-959E-7B7FEC16599B}" destId="{8640BD12-EEDD-4C8D-8507-E17F6832CF4E}" srcOrd="0" destOrd="0" presId="urn:microsoft.com/office/officeart/2005/8/layout/orgChart1"/>
    <dgm:cxn modelId="{A6651CC7-B49B-4B18-87AC-532B1EA4A397}" type="presParOf" srcId="{8640BD12-EEDD-4C8D-8507-E17F6832CF4E}" destId="{973F2D56-20CA-440A-AEC3-A3A62A92F92B}" srcOrd="0" destOrd="0" presId="urn:microsoft.com/office/officeart/2005/8/layout/orgChart1"/>
    <dgm:cxn modelId="{A32AD5FD-B0FE-43A6-AC28-21E06B9FA3FA}" type="presParOf" srcId="{8640BD12-EEDD-4C8D-8507-E17F6832CF4E}" destId="{E21DE7B1-4230-4AEB-82FF-06BFE622B46C}" srcOrd="1" destOrd="0" presId="urn:microsoft.com/office/officeart/2005/8/layout/orgChart1"/>
    <dgm:cxn modelId="{8B686FDD-6296-47CC-B4D6-8A8D1D70FF83}" type="presParOf" srcId="{8E8E278A-EFB0-4C5C-959E-7B7FEC16599B}" destId="{F26F6E5E-9C2D-4979-821A-9CC7708DC6F3}" srcOrd="1" destOrd="0" presId="urn:microsoft.com/office/officeart/2005/8/layout/orgChart1"/>
    <dgm:cxn modelId="{F67D4500-7133-4533-9F52-A8D18FBB9FA5}" type="presParOf" srcId="{F26F6E5E-9C2D-4979-821A-9CC7708DC6F3}" destId="{369BBF39-4497-4F24-8A00-89D40A340B4C}" srcOrd="0" destOrd="0" presId="urn:microsoft.com/office/officeart/2005/8/layout/orgChart1"/>
    <dgm:cxn modelId="{BAA0A49E-A0B3-49E6-A292-34B4B2F3E802}" type="presParOf" srcId="{F26F6E5E-9C2D-4979-821A-9CC7708DC6F3}" destId="{BD605AD8-6180-4EE5-8EBF-05DD2A8BBBE6}" srcOrd="1" destOrd="0" presId="urn:microsoft.com/office/officeart/2005/8/layout/orgChart1"/>
    <dgm:cxn modelId="{624C4E67-C817-48A0-9D99-B57D8B4FB6F1}" type="presParOf" srcId="{BD605AD8-6180-4EE5-8EBF-05DD2A8BBBE6}" destId="{30B3B03F-F263-4782-BFD5-DABD668F8A60}" srcOrd="0" destOrd="0" presId="urn:microsoft.com/office/officeart/2005/8/layout/orgChart1"/>
    <dgm:cxn modelId="{E0F89910-1CBD-47DC-B91B-240484D5C350}" type="presParOf" srcId="{30B3B03F-F263-4782-BFD5-DABD668F8A60}" destId="{6E256E57-9F53-460D-828B-1585DEE09B87}" srcOrd="0" destOrd="0" presId="urn:microsoft.com/office/officeart/2005/8/layout/orgChart1"/>
    <dgm:cxn modelId="{95B9AFF9-3531-4A5D-812B-1B5F5EDFE531}" type="presParOf" srcId="{30B3B03F-F263-4782-BFD5-DABD668F8A60}" destId="{BACACDFE-5FED-4909-8BF5-5BF7D1FF886C}" srcOrd="1" destOrd="0" presId="urn:microsoft.com/office/officeart/2005/8/layout/orgChart1"/>
    <dgm:cxn modelId="{E1FFC083-1BEE-490F-A2BD-CF59C8E45FB5}" type="presParOf" srcId="{BD605AD8-6180-4EE5-8EBF-05DD2A8BBBE6}" destId="{DDAA067B-95FF-45E2-AA95-3AAD08A6D0FC}" srcOrd="1" destOrd="0" presId="urn:microsoft.com/office/officeart/2005/8/layout/orgChart1"/>
    <dgm:cxn modelId="{EF7A18F5-E79C-4C61-ABF5-2DA1C3D41588}" type="presParOf" srcId="{DDAA067B-95FF-45E2-AA95-3AAD08A6D0FC}" destId="{DA28219E-0E89-4E54-84A3-FB18A3299B83}" srcOrd="0" destOrd="0" presId="urn:microsoft.com/office/officeart/2005/8/layout/orgChart1"/>
    <dgm:cxn modelId="{6DF9EB85-19EB-4A21-8588-53777B0B7F97}" type="presParOf" srcId="{DDAA067B-95FF-45E2-AA95-3AAD08A6D0FC}" destId="{0AB6E9EB-F177-4E48-A58F-505FF19A03BB}" srcOrd="1" destOrd="0" presId="urn:microsoft.com/office/officeart/2005/8/layout/orgChart1"/>
    <dgm:cxn modelId="{405EDD0A-5AEC-42BE-92EB-609C9C203A77}" type="presParOf" srcId="{0AB6E9EB-F177-4E48-A58F-505FF19A03BB}" destId="{5677CE6E-D432-4F37-9046-F0E7EDCF5B69}" srcOrd="0" destOrd="0" presId="urn:microsoft.com/office/officeart/2005/8/layout/orgChart1"/>
    <dgm:cxn modelId="{54DE87FE-C945-4F15-9A27-82EAB63AD781}" type="presParOf" srcId="{5677CE6E-D432-4F37-9046-F0E7EDCF5B69}" destId="{FF6A1C6F-B5CE-4226-B68A-DE3595ECD63A}" srcOrd="0" destOrd="0" presId="urn:microsoft.com/office/officeart/2005/8/layout/orgChart1"/>
    <dgm:cxn modelId="{0E404209-6E64-4DE4-A21D-503699BE2B49}" type="presParOf" srcId="{5677CE6E-D432-4F37-9046-F0E7EDCF5B69}" destId="{4E1442E3-DA11-49EA-8048-A8221C3000F8}" srcOrd="1" destOrd="0" presId="urn:microsoft.com/office/officeart/2005/8/layout/orgChart1"/>
    <dgm:cxn modelId="{875BC964-4F23-4101-99FB-E718194DB730}" type="presParOf" srcId="{0AB6E9EB-F177-4E48-A58F-505FF19A03BB}" destId="{3A5F6B88-2C7E-4FEB-B128-98C3288B7780}" srcOrd="1" destOrd="0" presId="urn:microsoft.com/office/officeart/2005/8/layout/orgChart1"/>
    <dgm:cxn modelId="{4483F7D6-29CC-444C-9C0F-99DFE94F33C6}" type="presParOf" srcId="{0AB6E9EB-F177-4E48-A58F-505FF19A03BB}" destId="{E15346D6-C1F6-4520-BCA3-431B3004793B}" srcOrd="2" destOrd="0" presId="urn:microsoft.com/office/officeart/2005/8/layout/orgChart1"/>
    <dgm:cxn modelId="{3F92876D-26D1-4495-A688-0305BDC3F77E}" type="presParOf" srcId="{BD605AD8-6180-4EE5-8EBF-05DD2A8BBBE6}" destId="{BD664BBD-80E5-47B6-8712-F9FA71848C81}" srcOrd="2" destOrd="0" presId="urn:microsoft.com/office/officeart/2005/8/layout/orgChart1"/>
    <dgm:cxn modelId="{2F0053A8-F06D-4D31-B612-F06EFB232D08}" type="presParOf" srcId="{F26F6E5E-9C2D-4979-821A-9CC7708DC6F3}" destId="{A2F4AE08-8846-4165-8408-901AEBAA847A}" srcOrd="2" destOrd="0" presId="urn:microsoft.com/office/officeart/2005/8/layout/orgChart1"/>
    <dgm:cxn modelId="{381D1BB3-AC84-430C-BF09-16ED70FD9423}" type="presParOf" srcId="{F26F6E5E-9C2D-4979-821A-9CC7708DC6F3}" destId="{4E968D01-AD2E-4DC9-AEA0-90943F53B512}" srcOrd="3" destOrd="0" presId="urn:microsoft.com/office/officeart/2005/8/layout/orgChart1"/>
    <dgm:cxn modelId="{122AB643-40DE-45BD-83E5-7F0229E8765B}" type="presParOf" srcId="{4E968D01-AD2E-4DC9-AEA0-90943F53B512}" destId="{845C9BAF-CD15-4AE4-8F0C-977DED955195}" srcOrd="0" destOrd="0" presId="urn:microsoft.com/office/officeart/2005/8/layout/orgChart1"/>
    <dgm:cxn modelId="{0389004C-9AA8-4343-B24E-607ADEB62122}" type="presParOf" srcId="{845C9BAF-CD15-4AE4-8F0C-977DED955195}" destId="{86E634FD-1E53-40BA-AFB6-561F64D8F7F4}" srcOrd="0" destOrd="0" presId="urn:microsoft.com/office/officeart/2005/8/layout/orgChart1"/>
    <dgm:cxn modelId="{9DADCF40-B732-4042-828B-9F1BAAFFDB49}" type="presParOf" srcId="{845C9BAF-CD15-4AE4-8F0C-977DED955195}" destId="{6C433645-CF1A-4DC6-92D7-B9EC567BCACA}" srcOrd="1" destOrd="0" presId="urn:microsoft.com/office/officeart/2005/8/layout/orgChart1"/>
    <dgm:cxn modelId="{ACC4ED86-EA45-41E3-958E-F7BCF6E3AE1E}" type="presParOf" srcId="{4E968D01-AD2E-4DC9-AEA0-90943F53B512}" destId="{9D453098-53E1-4A13-A11D-3A695EDE2497}" srcOrd="1" destOrd="0" presId="urn:microsoft.com/office/officeart/2005/8/layout/orgChart1"/>
    <dgm:cxn modelId="{75F65CBD-A693-4C29-BC06-8B9F92E53A19}" type="presParOf" srcId="{9D453098-53E1-4A13-A11D-3A695EDE2497}" destId="{0A0A187C-28D6-41FB-B90A-5D21D8A2C246}" srcOrd="0" destOrd="0" presId="urn:microsoft.com/office/officeart/2005/8/layout/orgChart1"/>
    <dgm:cxn modelId="{0BF28CD5-D432-4C4F-BD35-E3AA5CEF4A94}" type="presParOf" srcId="{9D453098-53E1-4A13-A11D-3A695EDE2497}" destId="{1DE5E391-52B1-4510-A6CE-8EDF7D36A5E9}" srcOrd="1" destOrd="0" presId="urn:microsoft.com/office/officeart/2005/8/layout/orgChart1"/>
    <dgm:cxn modelId="{8433F6D2-A78E-4D1D-85C8-295EF761CA74}" type="presParOf" srcId="{1DE5E391-52B1-4510-A6CE-8EDF7D36A5E9}" destId="{367FEE5D-CFC5-4E31-9F92-2C5389F29F08}" srcOrd="0" destOrd="0" presId="urn:microsoft.com/office/officeart/2005/8/layout/orgChart1"/>
    <dgm:cxn modelId="{3F9417EA-2010-4F9A-BD33-C55A0B31F7E5}" type="presParOf" srcId="{367FEE5D-CFC5-4E31-9F92-2C5389F29F08}" destId="{1AFB8304-7C95-4FF5-8764-239B7F07865B}" srcOrd="0" destOrd="0" presId="urn:microsoft.com/office/officeart/2005/8/layout/orgChart1"/>
    <dgm:cxn modelId="{5B255CEF-F873-4AC9-A84A-FE1E04D9EE40}" type="presParOf" srcId="{367FEE5D-CFC5-4E31-9F92-2C5389F29F08}" destId="{751C1AC9-E419-42DB-BC5F-F04AF9B18E8E}" srcOrd="1" destOrd="0" presId="urn:microsoft.com/office/officeart/2005/8/layout/orgChart1"/>
    <dgm:cxn modelId="{5FFF0722-EA78-4382-83DD-F17A3E3A9410}" type="presParOf" srcId="{1DE5E391-52B1-4510-A6CE-8EDF7D36A5E9}" destId="{EE3AAEF4-0CC4-4499-9EAC-E4FBF1B4FE66}" srcOrd="1" destOrd="0" presId="urn:microsoft.com/office/officeart/2005/8/layout/orgChart1"/>
    <dgm:cxn modelId="{5DE74757-C0C7-49FB-919E-E8B5DAEB7699}" type="presParOf" srcId="{1DE5E391-52B1-4510-A6CE-8EDF7D36A5E9}" destId="{898D10A4-6004-43A0-8998-975901A48526}" srcOrd="2" destOrd="0" presId="urn:microsoft.com/office/officeart/2005/8/layout/orgChart1"/>
    <dgm:cxn modelId="{A4B6C587-94B3-4742-B935-444391AE09AE}" type="presParOf" srcId="{4E968D01-AD2E-4DC9-AEA0-90943F53B512}" destId="{A6462F2F-1E13-4566-BA7D-0960C78358F1}" srcOrd="2" destOrd="0" presId="urn:microsoft.com/office/officeart/2005/8/layout/orgChart1"/>
    <dgm:cxn modelId="{1D631C5E-6E68-4DA2-9496-A45AC194DDBA}" type="presParOf" srcId="{8E8E278A-EFB0-4C5C-959E-7B7FEC16599B}" destId="{872BFBC3-1158-4811-8FE0-2956ACD8550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A187C-28D6-41FB-B90A-5D21D8A2C246}">
      <dsp:nvSpPr>
        <dsp:cNvPr id="0" name=""/>
        <dsp:cNvSpPr/>
      </dsp:nvSpPr>
      <dsp:spPr>
        <a:xfrm>
          <a:off x="3630576" y="1640818"/>
          <a:ext cx="306219" cy="5793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9353"/>
              </a:lnTo>
              <a:lnTo>
                <a:pt x="306219" y="57935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4AE08-8846-4165-8408-901AEBAA847A}">
      <dsp:nvSpPr>
        <dsp:cNvPr id="0" name=""/>
        <dsp:cNvSpPr/>
      </dsp:nvSpPr>
      <dsp:spPr>
        <a:xfrm>
          <a:off x="3195395" y="610277"/>
          <a:ext cx="1284315" cy="445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897"/>
              </a:lnTo>
              <a:lnTo>
                <a:pt x="1284315" y="222897"/>
              </a:lnTo>
              <a:lnTo>
                <a:pt x="1284315" y="44579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8219E-0E89-4E54-84A3-FB18A3299B83}">
      <dsp:nvSpPr>
        <dsp:cNvPr id="0" name=""/>
        <dsp:cNvSpPr/>
      </dsp:nvSpPr>
      <dsp:spPr>
        <a:xfrm>
          <a:off x="1061945" y="1606714"/>
          <a:ext cx="306219" cy="585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5950"/>
              </a:lnTo>
              <a:lnTo>
                <a:pt x="306219" y="58595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BBF39-4497-4F24-8A00-89D40A340B4C}">
      <dsp:nvSpPr>
        <dsp:cNvPr id="0" name=""/>
        <dsp:cNvSpPr/>
      </dsp:nvSpPr>
      <dsp:spPr>
        <a:xfrm>
          <a:off x="1911080" y="610277"/>
          <a:ext cx="1284315" cy="445795"/>
        </a:xfrm>
        <a:custGeom>
          <a:avLst/>
          <a:gdLst/>
          <a:ahLst/>
          <a:cxnLst/>
          <a:rect l="0" t="0" r="0" b="0"/>
          <a:pathLst>
            <a:path>
              <a:moveTo>
                <a:pt x="1284315" y="0"/>
              </a:moveTo>
              <a:lnTo>
                <a:pt x="1284315" y="222897"/>
              </a:lnTo>
              <a:lnTo>
                <a:pt x="0" y="222897"/>
              </a:lnTo>
              <a:lnTo>
                <a:pt x="0" y="44579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F2D56-20CA-440A-AEC3-A3A62A92F92B}">
      <dsp:nvSpPr>
        <dsp:cNvPr id="0" name=""/>
        <dsp:cNvSpPr/>
      </dsp:nvSpPr>
      <dsp:spPr>
        <a:xfrm>
          <a:off x="1908638" y="991"/>
          <a:ext cx="2573513" cy="6092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Magnitudes Físicas</a:t>
          </a:r>
          <a:endParaRPr lang="es-ES" sz="1600" kern="1200" dirty="0"/>
        </a:p>
      </dsp:txBody>
      <dsp:txXfrm>
        <a:off x="1908638" y="991"/>
        <a:ext cx="2573513" cy="609285"/>
      </dsp:txXfrm>
    </dsp:sp>
    <dsp:sp modelId="{6E256E57-9F53-460D-828B-1585DEE09B87}">
      <dsp:nvSpPr>
        <dsp:cNvPr id="0" name=""/>
        <dsp:cNvSpPr/>
      </dsp:nvSpPr>
      <dsp:spPr>
        <a:xfrm>
          <a:off x="849662" y="1056072"/>
          <a:ext cx="2122835" cy="55064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Escalares</a:t>
          </a:r>
          <a:endParaRPr lang="es-ES" sz="1600" kern="1200" dirty="0"/>
        </a:p>
      </dsp:txBody>
      <dsp:txXfrm>
        <a:off x="849662" y="1056072"/>
        <a:ext cx="2122835" cy="550642"/>
      </dsp:txXfrm>
    </dsp:sp>
    <dsp:sp modelId="{FF6A1C6F-B5CE-4226-B68A-DE3595ECD63A}">
      <dsp:nvSpPr>
        <dsp:cNvPr id="0" name=""/>
        <dsp:cNvSpPr/>
      </dsp:nvSpPr>
      <dsp:spPr>
        <a:xfrm>
          <a:off x="1368164" y="1832871"/>
          <a:ext cx="2095344" cy="71958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Quedan definidas con su valor numérico</a:t>
          </a:r>
        </a:p>
      </dsp:txBody>
      <dsp:txXfrm>
        <a:off x="1368164" y="1832871"/>
        <a:ext cx="2095344" cy="719588"/>
      </dsp:txXfrm>
    </dsp:sp>
    <dsp:sp modelId="{86E634FD-1E53-40BA-AFB6-561F64D8F7F4}">
      <dsp:nvSpPr>
        <dsp:cNvPr id="0" name=""/>
        <dsp:cNvSpPr/>
      </dsp:nvSpPr>
      <dsp:spPr>
        <a:xfrm>
          <a:off x="3418293" y="1056072"/>
          <a:ext cx="2122835" cy="5847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Vectoriales</a:t>
          </a:r>
          <a:endParaRPr lang="es-ES" sz="1600" kern="1200" dirty="0"/>
        </a:p>
      </dsp:txBody>
      <dsp:txXfrm>
        <a:off x="3418293" y="1056072"/>
        <a:ext cx="2122835" cy="584745"/>
      </dsp:txXfrm>
    </dsp:sp>
    <dsp:sp modelId="{1AFB8304-7C95-4FF5-8764-239B7F07865B}">
      <dsp:nvSpPr>
        <dsp:cNvPr id="0" name=""/>
        <dsp:cNvSpPr/>
      </dsp:nvSpPr>
      <dsp:spPr>
        <a:xfrm>
          <a:off x="3936795" y="1866974"/>
          <a:ext cx="2122835" cy="70639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Quedan definidas mediante tres atributos: </a:t>
          </a:r>
          <a:r>
            <a:rPr lang="es-ES" sz="1400" b="1" kern="1200" dirty="0" smtClean="0">
              <a:solidFill>
                <a:srgbClr val="FF0000"/>
              </a:solidFill>
            </a:rPr>
            <a:t>módulo</a:t>
          </a:r>
          <a:r>
            <a:rPr lang="es-ES" sz="1400" kern="1200" dirty="0" smtClean="0"/>
            <a:t>, </a:t>
          </a:r>
          <a:r>
            <a:rPr lang="es-ES" sz="1400" b="1" kern="1200" dirty="0" smtClean="0">
              <a:solidFill>
                <a:srgbClr val="FF0000"/>
              </a:solidFill>
            </a:rPr>
            <a:t>dirección</a:t>
          </a:r>
          <a:r>
            <a:rPr lang="es-ES" sz="1400" kern="1200" dirty="0" smtClean="0"/>
            <a:t> y </a:t>
          </a:r>
          <a:r>
            <a:rPr lang="es-ES" sz="1400" b="1" kern="1200" dirty="0" smtClean="0">
              <a:solidFill>
                <a:srgbClr val="FF0000"/>
              </a:solidFill>
            </a:rPr>
            <a:t>sentido</a:t>
          </a:r>
          <a:endParaRPr lang="es-ES" sz="1400" b="1" kern="1200" dirty="0">
            <a:solidFill>
              <a:srgbClr val="FF0000"/>
            </a:solidFill>
          </a:endParaRPr>
        </a:p>
      </dsp:txBody>
      <dsp:txXfrm>
        <a:off x="3936795" y="1866974"/>
        <a:ext cx="2122835" cy="706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AB78B-36E7-4C69-B86D-B7715E2C1DC0}" type="datetimeFigureOut">
              <a:rPr lang="es-ES" smtClean="0"/>
              <a:t>11/04/2020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8CFF2-5E04-4CC5-82AA-7F57CF887B7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32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4848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CFF2-5E04-4CC5-82AA-7F57CF887B75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88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9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6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95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77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90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921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99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705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78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09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08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0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0.png"/><Relationship Id="rId11" Type="http://schemas.openxmlformats.org/officeDocument/2006/relationships/image" Target="../media/image76.png"/><Relationship Id="rId5" Type="http://schemas.openxmlformats.org/officeDocument/2006/relationships/image" Target="../media/image700.png"/><Relationship Id="rId10" Type="http://schemas.openxmlformats.org/officeDocument/2006/relationships/image" Target="../media/image75.png"/><Relationship Id="rId4" Type="http://schemas.openxmlformats.org/officeDocument/2006/relationships/image" Target="../media/image690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0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80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CuadroTexto"/>
          <p:cNvSpPr txBox="1"/>
          <p:nvPr/>
        </p:nvSpPr>
        <p:spPr>
          <a:xfrm>
            <a:off x="152400" y="3521122"/>
            <a:ext cx="645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+mj-lt"/>
              </a:rPr>
              <a:t>IX. HERRAMIENTAS MATEMÁTICAS DE LA FÍSICA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5" y="4641850"/>
            <a:ext cx="245745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0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4100" y="6527800"/>
            <a:ext cx="359446" cy="2159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841500" y="381000"/>
            <a:ext cx="54991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+mj-lt"/>
              </a:rPr>
              <a:t>Índice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299079" y="2027261"/>
            <a:ext cx="405752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Símbolos del lenguaje matemático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Álgebra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Geometría</a:t>
            </a:r>
          </a:p>
          <a:p>
            <a:pPr marL="342900" indent="-342900">
              <a:buAutoNum type="arabicPeriod"/>
            </a:pPr>
            <a:r>
              <a:rPr lang="es-ES" dirty="0">
                <a:latin typeface="+mj-lt"/>
              </a:rPr>
              <a:t>T</a:t>
            </a:r>
            <a:r>
              <a:rPr lang="es-ES" dirty="0" smtClean="0">
                <a:latin typeface="+mj-lt"/>
              </a:rPr>
              <a:t>rigonometría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Cálculo vectorial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Cálculo diferencial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Símbolos del lenguaje matemático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2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6192558"/>
                  </p:ext>
                </p:extLst>
              </p:nvPr>
            </p:nvGraphicFramePr>
            <p:xfrm>
              <a:off x="673100" y="1155700"/>
              <a:ext cx="8013700" cy="4876657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91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32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24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233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=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igual a, equivale a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600" b="0" dirty="0" smtClean="0">
                              <a:sym typeface="Symbol"/>
                            </a:rPr>
                            <a:t>x</a:t>
                          </a:r>
                          <a:r>
                            <a:rPr lang="es-ES" sz="1600" b="0" baseline="0" dirty="0" smtClean="0">
                              <a:sym typeface="Symbol"/>
                            </a:rPr>
                            <a:t>  0</a:t>
                          </a:r>
                          <a:endParaRPr lang="es-ES" sz="1600" b="0" dirty="0" smtClean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incremento de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 tiende a cero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33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>
                              <a:sym typeface="Symbol"/>
                            </a:rPr>
                            <a:t>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no es igual a, es distinto</a:t>
                          </a:r>
                          <a:r>
                            <a:rPr lang="es-ES" sz="1600" b="0" baseline="0" dirty="0" smtClean="0"/>
                            <a:t> de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 smtClean="0"/>
                            <a:t>|x|</a:t>
                          </a:r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valor absoluto de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,</a:t>
                          </a:r>
                        </a:p>
                        <a:p>
                          <a:r>
                            <a:rPr lang="es-ES" sz="1600" b="0" dirty="0" smtClean="0"/>
                            <a:t>magnitud</a:t>
                          </a:r>
                          <a:r>
                            <a:rPr lang="es-ES" sz="1600" b="0" baseline="0" dirty="0" smtClean="0"/>
                            <a:t> de </a:t>
                          </a:r>
                          <a:r>
                            <a:rPr lang="es-ES" sz="1600" b="0" i="1" baseline="0" dirty="0" smtClean="0"/>
                            <a:t>x</a:t>
                          </a:r>
                          <a:r>
                            <a:rPr lang="es-ES" sz="1600" b="0" baseline="0" dirty="0" smtClean="0"/>
                            <a:t> (siempre positiva)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511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>
                              <a:sym typeface="Symbol"/>
                            </a:rPr>
                            <a:t>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aproximadamente igual a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s-E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s-E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s-ES" sz="1600" b="0" i="1" smtClean="0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suma de todas las cantidades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 cuyo ordinal se sitúa entre </a:t>
                          </a:r>
                          <a:r>
                            <a:rPr lang="es-ES" sz="1600" b="0" i="1" dirty="0" smtClean="0"/>
                            <a:t>1</a:t>
                          </a:r>
                          <a:r>
                            <a:rPr lang="es-ES" sz="1600" b="0" dirty="0" smtClean="0"/>
                            <a:t> y </a:t>
                          </a:r>
                          <a:r>
                            <a:rPr lang="es-ES" sz="1600" b="0" i="1" dirty="0" smtClean="0"/>
                            <a:t>n</a:t>
                          </a:r>
                          <a:endParaRPr lang="es-ES" sz="16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007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>
                              <a:sym typeface="Symbol"/>
                            </a:rPr>
                            <a:t> </a:t>
                          </a:r>
                        </a:p>
                        <a:p>
                          <a:pPr algn="ctr"/>
                          <a:r>
                            <a:rPr lang="es-ES" sz="1600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es-ES" sz="1600" dirty="0" smtClean="0">
                              <a:sym typeface="Symbol"/>
                            </a:rPr>
                            <a:t>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proporcional a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𝑑𝑥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𝑑𝑡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derivada de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 con respecto a </a:t>
                          </a:r>
                          <a:r>
                            <a:rPr lang="es-ES" sz="1600" b="0" i="1" dirty="0" smtClean="0"/>
                            <a:t>t</a:t>
                          </a:r>
                          <a:endParaRPr lang="es-ES" sz="16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541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&gt;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mayor que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limLoc m:val="undOvr"/>
                                    <m:subHide m:val="on"/>
                                    <m:supHide m:val="on"/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/>
                                </m:nary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integral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8120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&lt;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menor que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s-ES" sz="16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sub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sup>
                                  <m:e/>
                                </m:nary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integral definida</a:t>
                          </a:r>
                          <a:r>
                            <a:rPr lang="es-ES" sz="1600" b="0" baseline="0" dirty="0" smtClean="0"/>
                            <a:t> entre </a:t>
                          </a:r>
                          <a:r>
                            <a:rPr lang="es-ES" sz="1600" b="0" i="1" baseline="0" dirty="0" smtClean="0"/>
                            <a:t>a</a:t>
                          </a:r>
                          <a:r>
                            <a:rPr lang="es-ES" sz="1600" b="0" baseline="0" dirty="0" smtClean="0"/>
                            <a:t> y </a:t>
                          </a:r>
                          <a:r>
                            <a:rPr lang="es-ES" sz="1600" b="0" i="1" baseline="0" dirty="0" smtClean="0"/>
                            <a:t>b</a:t>
                          </a:r>
                          <a:endParaRPr lang="es-ES" sz="16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233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>
                              <a:sym typeface="Symbol"/>
                            </a:rPr>
                            <a:t>x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variación de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, </a:t>
                          </a:r>
                        </a:p>
                        <a:p>
                          <a:r>
                            <a:rPr lang="es-ES" sz="1600" b="0" dirty="0" smtClean="0"/>
                            <a:t>incremento de </a:t>
                          </a:r>
                          <a:r>
                            <a:rPr lang="es-ES" sz="1600" b="0" i="1" dirty="0" smtClean="0"/>
                            <a:t>x</a:t>
                          </a:r>
                          <a:endParaRPr lang="es-ES" sz="16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 smtClean="0">
                              <a:sym typeface="Symbol"/>
                            </a:rPr>
                            <a:t></a:t>
                          </a:r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implica</a:t>
                          </a:r>
                          <a:r>
                            <a:rPr lang="es-ES" sz="1600" b="0" baseline="0" dirty="0" smtClean="0"/>
                            <a:t> que, se desprende que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2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6192558"/>
                  </p:ext>
                </p:extLst>
              </p:nvPr>
            </p:nvGraphicFramePr>
            <p:xfrm>
              <a:off x="673100" y="1155700"/>
              <a:ext cx="8013700" cy="4876657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914400"/>
                    <a:gridCol w="2832100"/>
                    <a:gridCol w="1143000"/>
                    <a:gridCol w="3124200"/>
                  </a:tblGrid>
                  <a:tr h="5233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=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igual a, equivale a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600" b="0" dirty="0" smtClean="0">
                              <a:sym typeface="Symbol"/>
                            </a:rPr>
                            <a:t>x</a:t>
                          </a:r>
                          <a:r>
                            <a:rPr lang="es-ES" sz="1600" b="0" baseline="0" dirty="0" smtClean="0">
                              <a:sym typeface="Symbol"/>
                            </a:rPr>
                            <a:t>  0</a:t>
                          </a:r>
                          <a:endParaRPr lang="es-ES" sz="1600" b="0" dirty="0" smtClean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incremento de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 tiende a cero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>
                              <a:sym typeface="Symbol"/>
                            </a:rPr>
                            <a:t>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no es igual a, es distinto</a:t>
                          </a:r>
                          <a:r>
                            <a:rPr lang="es-ES" sz="1600" b="0" baseline="0" dirty="0" smtClean="0"/>
                            <a:t> de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 smtClean="0"/>
                            <a:t>|x|</a:t>
                          </a:r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valor absoluto de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,</a:t>
                          </a:r>
                        </a:p>
                        <a:p>
                          <a:r>
                            <a:rPr lang="es-ES" sz="1600" b="0" dirty="0" smtClean="0"/>
                            <a:t>magnitud</a:t>
                          </a:r>
                          <a:r>
                            <a:rPr lang="es-ES" sz="1600" b="0" baseline="0" dirty="0" smtClean="0"/>
                            <a:t> de </a:t>
                          </a:r>
                          <a:r>
                            <a:rPr lang="es-ES" sz="1600" b="0" i="1" baseline="0" dirty="0" smtClean="0"/>
                            <a:t>x</a:t>
                          </a:r>
                          <a:r>
                            <a:rPr lang="es-ES" sz="1600" b="0" baseline="0" dirty="0" smtClean="0"/>
                            <a:t> (siempre positiva)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511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>
                              <a:sym typeface="Symbol"/>
                            </a:rPr>
                            <a:t>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aproximadamente igual a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28877" t="-116667" r="-274332" b="-305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suma de todas las cantidades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 cuyo ordinal se sitúa entre </a:t>
                          </a:r>
                          <a:r>
                            <a:rPr lang="es-ES" sz="1600" b="0" i="1" dirty="0" smtClean="0"/>
                            <a:t>1</a:t>
                          </a:r>
                          <a:r>
                            <a:rPr lang="es-ES" sz="1600" b="0" dirty="0" smtClean="0"/>
                            <a:t> y </a:t>
                          </a:r>
                          <a:r>
                            <a:rPr lang="es-ES" sz="1600" b="0" i="1" dirty="0" smtClean="0"/>
                            <a:t>n</a:t>
                          </a:r>
                          <a:endParaRPr lang="es-ES" sz="16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7007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>
                              <a:sym typeface="Symbol"/>
                            </a:rPr>
                            <a:t> </a:t>
                          </a:r>
                        </a:p>
                        <a:p>
                          <a:pPr algn="ctr"/>
                          <a:r>
                            <a:rPr lang="es-ES" sz="1600" baseline="0" dirty="0" smtClean="0">
                              <a:sym typeface="Symbol"/>
                            </a:rPr>
                            <a:t> </a:t>
                          </a:r>
                          <a:r>
                            <a:rPr lang="es-ES" sz="1600" dirty="0" smtClean="0">
                              <a:sym typeface="Symbol"/>
                            </a:rPr>
                            <a:t>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proporcional a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28877" t="-293913" r="-274332" b="-31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derivada de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 con respecto a </a:t>
                          </a:r>
                          <a:r>
                            <a:rPr lang="es-ES" sz="1600" b="0" i="1" dirty="0" smtClean="0"/>
                            <a:t>t</a:t>
                          </a:r>
                          <a:endParaRPr lang="es-ES" sz="16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7310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&gt;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mayor que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28877" t="-377500" r="-274332" b="-20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integral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8120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&lt;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es menor que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28877" t="-430827" r="-274332" b="-81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integral definida</a:t>
                          </a:r>
                          <a:r>
                            <a:rPr lang="es-ES" sz="1600" b="0" baseline="0" dirty="0" smtClean="0"/>
                            <a:t> entre </a:t>
                          </a:r>
                          <a:r>
                            <a:rPr lang="es-ES" sz="1600" b="0" i="1" baseline="0" dirty="0" smtClean="0"/>
                            <a:t>a</a:t>
                          </a:r>
                          <a:r>
                            <a:rPr lang="es-ES" sz="1600" b="0" baseline="0" dirty="0" smtClean="0"/>
                            <a:t> y </a:t>
                          </a:r>
                          <a:r>
                            <a:rPr lang="es-ES" sz="1600" b="0" i="1" baseline="0" dirty="0" smtClean="0"/>
                            <a:t>b</a:t>
                          </a:r>
                          <a:endParaRPr lang="es-ES" sz="16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>
                              <a:sym typeface="Symbol"/>
                            </a:rPr>
                            <a:t>x</a:t>
                          </a:r>
                          <a:endParaRPr lang="es-ES" sz="16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variación de </a:t>
                          </a:r>
                          <a:r>
                            <a:rPr lang="es-ES" sz="1600" b="0" i="1" dirty="0" smtClean="0"/>
                            <a:t>x</a:t>
                          </a:r>
                          <a:r>
                            <a:rPr lang="es-ES" sz="1600" b="0" dirty="0" smtClean="0"/>
                            <a:t>, </a:t>
                          </a:r>
                        </a:p>
                        <a:p>
                          <a:r>
                            <a:rPr lang="es-ES" sz="1600" b="0" dirty="0" smtClean="0"/>
                            <a:t>incremento de </a:t>
                          </a:r>
                          <a:r>
                            <a:rPr lang="es-ES" sz="1600" b="0" i="1" dirty="0" smtClean="0"/>
                            <a:t>x</a:t>
                          </a:r>
                          <a:endParaRPr lang="es-ES" sz="16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 smtClean="0">
                              <a:sym typeface="Symbol"/>
                            </a:rPr>
                            <a:t></a:t>
                          </a:r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implica</a:t>
                          </a:r>
                          <a:r>
                            <a:rPr lang="es-ES" sz="1600" b="0" baseline="0" dirty="0" smtClean="0"/>
                            <a:t> que, se desprende que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8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0545833"/>
                  </p:ext>
                </p:extLst>
              </p:nvPr>
            </p:nvGraphicFramePr>
            <p:xfrm>
              <a:off x="698500" y="1612900"/>
              <a:ext cx="3746500" cy="2336800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15680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7847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6604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Suma</a:t>
                          </a:r>
                          <a:r>
                            <a:rPr lang="es-ES" sz="1600" b="0" baseline="0" dirty="0" smtClean="0"/>
                            <a:t> o resta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±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𝑎𝑐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±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𝑏𝑑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𝑏𝑐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Producto</a:t>
                          </a:r>
                          <a:endParaRPr lang="es-ES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s-ES" sz="1600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es-ES" sz="1600" b="0" i="1" smtClean="0">
                                          <a:latin typeface="Cambria Math"/>
                                        </a:rPr>
                                        <m:t>·</m:t>
                                      </m:r>
                                      <m:f>
                                        <m:f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𝑏</m:t>
                                          </m:r>
                                        </m:num>
                                        <m:den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den>
                                      </m:f>
                                      <m:r>
                                        <m:rPr>
                                          <m:brk m:alnAt="7"/>
                                        </m:rPr>
                                        <a:rPr lang="es-ES" sz="1600" b="0" i="1" smtClean="0">
                                          <a:latin typeface="Cambria Math"/>
                                        </a:rPr>
                                        <m:t>=</m:t>
                                      </m:r>
                                      <m:f>
                                        <m:f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𝑎𝑏</m:t>
                                          </m:r>
                                        </m:num>
                                        <m:den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den>
                                      </m:f>
                                    </m:e>
                                  </m:m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𝑎</m:t>
                                          </m:r>
                                        </m:num>
                                        <m:den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𝑏</m:t>
                                          </m:r>
                                        </m:den>
                                      </m:f>
                                      <m:r>
                                        <a:rPr lang="es-ES" sz="1600" b="0" i="1" smtClean="0">
                                          <a:latin typeface="Cambria Math"/>
                                        </a:rPr>
                                        <m:t>·</m:t>
                                      </m:r>
                                      <m:f>
                                        <m:f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num>
                                        <m:den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</m:den>
                                      </m:f>
                                      <m:r>
                                        <a:rPr lang="es-ES" sz="1600" b="0" i="1" smtClean="0">
                                          <a:latin typeface="Cambria Math"/>
                                        </a:rPr>
                                        <m:t>=</m:t>
                                      </m:r>
                                      <m:f>
                                        <m:f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𝑎𝑐</m:t>
                                          </m:r>
                                        </m:num>
                                        <m:den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𝑏𝑑</m:t>
                                          </m:r>
                                        </m:den>
                                      </m:f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9690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División</a:t>
                          </a:r>
                          <a:endParaRPr lang="es-ES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: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𝑎𝑑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𝑏𝑐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1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0545833"/>
                  </p:ext>
                </p:extLst>
              </p:nvPr>
            </p:nvGraphicFramePr>
            <p:xfrm>
              <a:off x="698500" y="1612900"/>
              <a:ext cx="3746500" cy="2336800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1568024"/>
                    <a:gridCol w="2178476"/>
                  </a:tblGrid>
                  <a:tr h="6604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Suma</a:t>
                          </a:r>
                          <a:r>
                            <a:rPr lang="es-ES" sz="1600" b="0" baseline="0" dirty="0" smtClean="0"/>
                            <a:t> o resta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72269" t="-926" r="-280" b="-254630"/>
                          </a:stretch>
                        </a:blipFill>
                      </a:tcPr>
                    </a:tc>
                  </a:tr>
                  <a:tr h="107950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Producto</a:t>
                          </a:r>
                          <a:endParaRPr lang="es-ES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72269" t="-61582" r="-280" b="-55367"/>
                          </a:stretch>
                        </a:blipFill>
                      </a:tcPr>
                    </a:tc>
                  </a:tr>
                  <a:tr h="59690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División</a:t>
                          </a:r>
                          <a:endParaRPr lang="es-ES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72269" t="-291837" r="-28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6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464802"/>
                  </p:ext>
                </p:extLst>
              </p:nvPr>
            </p:nvGraphicFramePr>
            <p:xfrm>
              <a:off x="4686300" y="1612900"/>
              <a:ext cx="3746500" cy="2336800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15680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7847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6604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Producto de potencias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·</m:t>
                                </m:r>
                                <m:sSup>
                                  <m:sSup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División de potencias</a:t>
                          </a:r>
                          <a:endParaRPr lang="es-ES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es-E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s-ES" sz="1600" b="0" i="1" smtClean="0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s-ES" sz="1600" b="0" i="1" smtClean="0">
                                                  <a:latin typeface="Cambria Math"/>
                                                </a:rPr>
                                                <m:t>𝑛</m:t>
                                              </m:r>
                                            </m:sup>
                                          </m:sSup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s-E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s-ES" sz="1600" b="0" i="1" smtClean="0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s-ES" sz="1600" b="0" i="1" smtClean="0">
                                                  <a:latin typeface="Cambria Math"/>
                                                </a:rPr>
                                                <m:t>𝑚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r>
                                        <m:rPr>
                                          <m:brk m:alnAt="7"/>
                                        </m:rPr>
                                        <a:rPr lang="es-ES" sz="1600" b="0" i="1" smtClean="0">
                                          <a:latin typeface="Cambria Math"/>
                                        </a:rPr>
                                        <m:t>=</m:t>
                                      </m:r>
                                      <m:sSup>
                                        <m:sSup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s-E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s-ES" sz="1600" b="0" i="1" smtClean="0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s-ES" sz="1600" b="0" i="1" smtClean="0">
                                                  <a:latin typeface="Cambria Math"/>
                                                </a:rPr>
                                                <m:t>𝑚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r>
                                        <a:rPr lang="es-ES" sz="1600" b="0" i="1" smtClean="0">
                                          <a:latin typeface="Cambria Math"/>
                                        </a:rPr>
                                        <m:t>=</m:t>
                                      </m:r>
                                      <m:sSup>
                                        <m:sSupPr>
                                          <m:ctrlPr>
                                            <a:rPr lang="es-E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s-ES" sz="1600" b="0" i="1" smtClean="0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p>
                                      </m:sSup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9690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Potencias elevadas</a:t>
                          </a:r>
                          <a:endParaRPr lang="es-ES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s-E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s-E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s-ES" sz="1600" b="0" i="1" smtClean="0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p>
                                            <m:r>
                                              <a:rPr lang="es-ES" sz="1600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·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6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464802"/>
                  </p:ext>
                </p:extLst>
              </p:nvPr>
            </p:nvGraphicFramePr>
            <p:xfrm>
              <a:off x="4686300" y="1612900"/>
              <a:ext cx="3746500" cy="2336800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1568024"/>
                    <a:gridCol w="2178476"/>
                  </a:tblGrid>
                  <a:tr h="6604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Producto de potencias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72269" t="-926" r="-280" b="-264815"/>
                          </a:stretch>
                        </a:blipFill>
                      </a:tcPr>
                    </a:tc>
                  </a:tr>
                  <a:tr h="107950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División de potencias</a:t>
                          </a:r>
                          <a:endParaRPr lang="es-ES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72269" t="-61582" r="-280" b="-61582"/>
                          </a:stretch>
                        </a:blipFill>
                      </a:tcPr>
                    </a:tc>
                  </a:tr>
                  <a:tr h="59690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Potencias elevadas</a:t>
                          </a:r>
                          <a:endParaRPr lang="es-ES" sz="160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72269" t="-291837" r="-280" b="-1122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1270000" y="4876800"/>
                <a:ext cx="2755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𝑏𝑥</m:t>
                      </m:r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𝑐</m:t>
                      </m:r>
                      <m:r>
                        <a:rPr lang="es-E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000" y="4876800"/>
                <a:ext cx="27559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Flecha derecha"/>
          <p:cNvSpPr/>
          <p:nvPr/>
        </p:nvSpPr>
        <p:spPr>
          <a:xfrm>
            <a:off x="4076700" y="4953000"/>
            <a:ext cx="914400" cy="1905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5511800" y="4584700"/>
                <a:ext cx="2336800" cy="685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𝑥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s-ES" b="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800" y="4584700"/>
                <a:ext cx="2336800" cy="68512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9 CuadroTexto"/>
          <p:cNvSpPr txBox="1"/>
          <p:nvPr/>
        </p:nvSpPr>
        <p:spPr>
          <a:xfrm>
            <a:off x="1841500" y="393701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Álgebra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51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riángulo rectángulo"/>
          <p:cNvSpPr/>
          <p:nvPr/>
        </p:nvSpPr>
        <p:spPr>
          <a:xfrm>
            <a:off x="952500" y="1714500"/>
            <a:ext cx="1574800" cy="1168400"/>
          </a:xfrm>
          <a:prstGeom prst="rtTriangle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8 CuadroTexto"/>
              <p:cNvSpPr txBox="1"/>
              <p:nvPr/>
            </p:nvSpPr>
            <p:spPr>
              <a:xfrm>
                <a:off x="774700" y="3225800"/>
                <a:ext cx="1778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s-E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s-E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s-E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00" y="3225800"/>
                <a:ext cx="17780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584200" y="2133600"/>
                <a:ext cx="36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00" y="2133600"/>
                <a:ext cx="368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CuadroTexto"/>
              <p:cNvSpPr txBox="1"/>
              <p:nvPr/>
            </p:nvSpPr>
            <p:spPr>
              <a:xfrm>
                <a:off x="1358900" y="2832100"/>
                <a:ext cx="36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8900" y="2832100"/>
                <a:ext cx="368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1638300" y="1955800"/>
                <a:ext cx="36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300" y="1955800"/>
                <a:ext cx="3683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9 CuadroTexto"/>
          <p:cNvSpPr txBox="1"/>
          <p:nvPr/>
        </p:nvSpPr>
        <p:spPr>
          <a:xfrm>
            <a:off x="431800" y="1117600"/>
            <a:ext cx="2355453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Teorema de Pitágoras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098800" y="1104900"/>
            <a:ext cx="2196435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Figuras geométricas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3441700" y="1625600"/>
            <a:ext cx="1320800" cy="1346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18 CuadroTexto"/>
              <p:cNvSpPr txBox="1"/>
              <p:nvPr/>
            </p:nvSpPr>
            <p:spPr>
              <a:xfrm>
                <a:off x="3619500" y="2108200"/>
                <a:ext cx="1092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</a:rPr>
                        <m:t>𝐴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l-GR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s-E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9" name="1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00" y="2108200"/>
                <a:ext cx="109220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CuadroTexto"/>
              <p:cNvSpPr txBox="1"/>
              <p:nvPr/>
            </p:nvSpPr>
            <p:spPr>
              <a:xfrm>
                <a:off x="3644900" y="3162300"/>
                <a:ext cx="1092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𝐿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2</m:t>
                      </m:r>
                      <m:r>
                        <a:rPr lang="el-GR" i="1" smtClean="0">
                          <a:latin typeface="Cambria Math"/>
                        </a:rPr>
                        <m:t>𝜋</m:t>
                      </m:r>
                      <m:r>
                        <a:rPr lang="es-ES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" name="1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4900" y="3162300"/>
                <a:ext cx="109220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16 Rectángulo"/>
          <p:cNvSpPr/>
          <p:nvPr/>
        </p:nvSpPr>
        <p:spPr>
          <a:xfrm>
            <a:off x="5473700" y="1638300"/>
            <a:ext cx="1473200" cy="101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20 CuadroTexto"/>
              <p:cNvSpPr txBox="1"/>
              <p:nvPr/>
            </p:nvSpPr>
            <p:spPr>
              <a:xfrm>
                <a:off x="6096000" y="2641600"/>
                <a:ext cx="36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1" name="2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641600"/>
                <a:ext cx="368300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5143500" y="2108200"/>
                <a:ext cx="36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500" y="2108200"/>
                <a:ext cx="36830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22 CuadroTexto"/>
              <p:cNvSpPr txBox="1"/>
              <p:nvPr/>
            </p:nvSpPr>
            <p:spPr>
              <a:xfrm>
                <a:off x="5689600" y="3136900"/>
                <a:ext cx="1092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𝐴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3" name="2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600" y="3136900"/>
                <a:ext cx="109220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23 Triángulo isósceles"/>
          <p:cNvSpPr/>
          <p:nvPr/>
        </p:nvSpPr>
        <p:spPr>
          <a:xfrm>
            <a:off x="7264400" y="1549400"/>
            <a:ext cx="1219200" cy="1028700"/>
          </a:xfrm>
          <a:prstGeom prst="triangle">
            <a:avLst>
              <a:gd name="adj" fmla="val 7343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24 CuadroTexto"/>
              <p:cNvSpPr txBox="1"/>
              <p:nvPr/>
            </p:nvSpPr>
            <p:spPr>
              <a:xfrm>
                <a:off x="7772400" y="2578100"/>
                <a:ext cx="36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5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2578100"/>
                <a:ext cx="368300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26 Conector recto"/>
          <p:cNvCxnSpPr>
            <a:stCxn id="24" idx="0"/>
            <a:endCxn id="24" idx="3"/>
          </p:cNvCxnSpPr>
          <p:nvPr/>
        </p:nvCxnSpPr>
        <p:spPr>
          <a:xfrm>
            <a:off x="8159756" y="1549400"/>
            <a:ext cx="0" cy="10287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27 CuadroTexto"/>
              <p:cNvSpPr txBox="1"/>
              <p:nvPr/>
            </p:nvSpPr>
            <p:spPr>
              <a:xfrm>
                <a:off x="7848600" y="1943100"/>
                <a:ext cx="368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8" name="2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600" y="1943100"/>
                <a:ext cx="368300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28 Rectángulo"/>
          <p:cNvSpPr/>
          <p:nvPr/>
        </p:nvSpPr>
        <p:spPr>
          <a:xfrm>
            <a:off x="419100" y="1104900"/>
            <a:ext cx="8293100" cy="51689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1" name="30 Conector recto"/>
          <p:cNvCxnSpPr>
            <a:stCxn id="29" idx="1"/>
            <a:endCxn id="29" idx="3"/>
          </p:cNvCxnSpPr>
          <p:nvPr/>
        </p:nvCxnSpPr>
        <p:spPr>
          <a:xfrm>
            <a:off x="419100" y="3689350"/>
            <a:ext cx="82931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3098800" y="1104900"/>
            <a:ext cx="0" cy="25908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33 CuadroTexto"/>
              <p:cNvSpPr txBox="1"/>
              <p:nvPr/>
            </p:nvSpPr>
            <p:spPr>
              <a:xfrm>
                <a:off x="7315200" y="2971800"/>
                <a:ext cx="109220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𝐴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·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h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4" name="3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2971800"/>
                <a:ext cx="1092200" cy="63478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34 CuadroTexto"/>
          <p:cNvSpPr txBox="1"/>
          <p:nvPr/>
        </p:nvSpPr>
        <p:spPr>
          <a:xfrm>
            <a:off x="431800" y="3708400"/>
            <a:ext cx="1301959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Ecuaciones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2" name="51 Arco"/>
          <p:cNvSpPr/>
          <p:nvPr/>
        </p:nvSpPr>
        <p:spPr>
          <a:xfrm rot="10800000">
            <a:off x="7392764" y="3708398"/>
            <a:ext cx="1459136" cy="1320801"/>
          </a:xfrm>
          <a:prstGeom prst="arc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0" name="59 Grupo"/>
          <p:cNvGrpSpPr/>
          <p:nvPr/>
        </p:nvGrpSpPr>
        <p:grpSpPr>
          <a:xfrm>
            <a:off x="942975" y="3987800"/>
            <a:ext cx="2219324" cy="2322930"/>
            <a:chOff x="942975" y="3987800"/>
            <a:chExt cx="2219324" cy="2322930"/>
          </a:xfrm>
        </p:grpSpPr>
        <p:grpSp>
          <p:nvGrpSpPr>
            <p:cNvPr id="42" name="41 Grupo"/>
            <p:cNvGrpSpPr/>
            <p:nvPr/>
          </p:nvGrpSpPr>
          <p:grpSpPr>
            <a:xfrm>
              <a:off x="942975" y="4300538"/>
              <a:ext cx="2219324" cy="2010192"/>
              <a:chOff x="942975" y="4300538"/>
              <a:chExt cx="2219324" cy="2010192"/>
            </a:xfrm>
          </p:grpSpPr>
          <p:cxnSp>
            <p:nvCxnSpPr>
              <p:cNvPr id="5" name="4 Conector recto"/>
              <p:cNvCxnSpPr/>
              <p:nvPr/>
            </p:nvCxnSpPr>
            <p:spPr>
              <a:xfrm>
                <a:off x="1244600" y="4318000"/>
                <a:ext cx="0" cy="1727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 rot="5400000">
                <a:off x="2095500" y="5181600"/>
                <a:ext cx="0" cy="1727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7 Conector recto"/>
              <p:cNvCxnSpPr/>
              <p:nvPr/>
            </p:nvCxnSpPr>
            <p:spPr>
              <a:xfrm flipV="1">
                <a:off x="1257300" y="4826000"/>
                <a:ext cx="1460500" cy="6985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>
                <a:off x="1257300" y="5524500"/>
                <a:ext cx="1562100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Arco"/>
              <p:cNvSpPr/>
              <p:nvPr/>
            </p:nvSpPr>
            <p:spPr>
              <a:xfrm>
                <a:off x="1685925" y="5289550"/>
                <a:ext cx="203200" cy="4572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890713" y="5167313"/>
                <a:ext cx="3381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 smtClean="0">
                    <a:sym typeface="Symbol"/>
                  </a:rPr>
                  <a:t></a:t>
                </a:r>
                <a:endParaRPr lang="es-ES" sz="1600" dirty="0"/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942975" y="4300538"/>
                <a:ext cx="3381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 smtClean="0">
                    <a:sym typeface="Symbol"/>
                  </a:rPr>
                  <a:t>Y</a:t>
                </a:r>
                <a:endParaRPr lang="es-ES" sz="1600" dirty="0"/>
              </a:p>
            </p:txBody>
          </p:sp>
          <p:sp>
            <p:nvSpPr>
              <p:cNvPr id="39" name="38 CuadroTexto"/>
              <p:cNvSpPr txBox="1"/>
              <p:nvPr/>
            </p:nvSpPr>
            <p:spPr>
              <a:xfrm>
                <a:off x="2824162" y="5972176"/>
                <a:ext cx="3381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>
                    <a:sym typeface="Symbol"/>
                  </a:rPr>
                  <a:t>X</a:t>
                </a:r>
                <a:endParaRPr lang="es-ES" sz="1600" dirty="0"/>
              </a:p>
            </p:txBody>
          </p:sp>
          <p:sp>
            <p:nvSpPr>
              <p:cNvPr id="40" name="39 CuadroTexto"/>
              <p:cNvSpPr txBox="1"/>
              <p:nvPr/>
            </p:nvSpPr>
            <p:spPr>
              <a:xfrm>
                <a:off x="971550" y="5319713"/>
                <a:ext cx="3571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 smtClean="0">
                    <a:sym typeface="Symbol"/>
                  </a:rPr>
                  <a:t>y</a:t>
                </a:r>
                <a:r>
                  <a:rPr lang="es-ES" sz="1400" baseline="-25000" dirty="0" smtClean="0">
                    <a:sym typeface="Symbol"/>
                  </a:rPr>
                  <a:t>0</a:t>
                </a:r>
                <a:endParaRPr lang="es-ES" sz="1400" baseline="-250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40 CuadroTexto"/>
                  <p:cNvSpPr txBox="1"/>
                  <p:nvPr/>
                </p:nvSpPr>
                <p:spPr>
                  <a:xfrm>
                    <a:off x="1562100" y="4470400"/>
                    <a:ext cx="147320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𝑚𝑥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s-ES" sz="16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41" name="40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62100" y="4470400"/>
                    <a:ext cx="1473200" cy="338554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7" name="56 CuadroTexto"/>
            <p:cNvSpPr txBox="1"/>
            <p:nvPr/>
          </p:nvSpPr>
          <p:spPr>
            <a:xfrm>
              <a:off x="1968500" y="3987800"/>
              <a:ext cx="6896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recta</a:t>
              </a:r>
              <a:endParaRPr lang="es-ES" dirty="0"/>
            </a:p>
          </p:txBody>
        </p:sp>
      </p:grpSp>
      <p:grpSp>
        <p:nvGrpSpPr>
          <p:cNvPr id="62" name="61 Grupo"/>
          <p:cNvGrpSpPr/>
          <p:nvPr/>
        </p:nvGrpSpPr>
        <p:grpSpPr>
          <a:xfrm>
            <a:off x="3238500" y="3429000"/>
            <a:ext cx="2703015" cy="2780130"/>
            <a:chOff x="3238500" y="3429000"/>
            <a:chExt cx="2703015" cy="2780130"/>
          </a:xfrm>
        </p:grpSpPr>
        <p:sp>
          <p:nvSpPr>
            <p:cNvPr id="45" name="44 Arco"/>
            <p:cNvSpPr/>
            <p:nvPr/>
          </p:nvSpPr>
          <p:spPr>
            <a:xfrm rot="5400000">
              <a:off x="3721100" y="3911600"/>
              <a:ext cx="2209800" cy="1244600"/>
            </a:xfrm>
            <a:prstGeom prst="arc">
              <a:avLst>
                <a:gd name="adj1" fmla="val 16200000"/>
                <a:gd name="adj2" fmla="val 5420463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1" name="60 Grupo"/>
            <p:cNvGrpSpPr/>
            <p:nvPr/>
          </p:nvGrpSpPr>
          <p:grpSpPr>
            <a:xfrm>
              <a:off x="3238500" y="4000500"/>
              <a:ext cx="2703015" cy="2208630"/>
              <a:chOff x="3238500" y="4000500"/>
              <a:chExt cx="2703015" cy="2208630"/>
            </a:xfrm>
          </p:grpSpPr>
          <p:cxnSp>
            <p:nvCxnSpPr>
              <p:cNvPr id="43" name="42 Conector recto"/>
              <p:cNvCxnSpPr/>
              <p:nvPr/>
            </p:nvCxnSpPr>
            <p:spPr>
              <a:xfrm rot="5400000">
                <a:off x="4838700" y="5016500"/>
                <a:ext cx="0" cy="1727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43 Conector recto"/>
              <p:cNvCxnSpPr/>
              <p:nvPr/>
            </p:nvCxnSpPr>
            <p:spPr>
              <a:xfrm rot="10800000">
                <a:off x="4813300" y="4254500"/>
                <a:ext cx="0" cy="1727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45 CuadroTexto"/>
              <p:cNvSpPr txBox="1"/>
              <p:nvPr/>
            </p:nvSpPr>
            <p:spPr>
              <a:xfrm>
                <a:off x="5478462" y="5870576"/>
                <a:ext cx="3381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>
                    <a:sym typeface="Symbol"/>
                  </a:rPr>
                  <a:t>X</a:t>
                </a:r>
                <a:endParaRPr lang="es-ES" sz="16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4575175" y="4376738"/>
                <a:ext cx="3381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 smtClean="0">
                    <a:sym typeface="Symbol"/>
                  </a:rPr>
                  <a:t>Y</a:t>
                </a:r>
                <a:endParaRPr lang="es-ES" sz="1600" dirty="0"/>
              </a:p>
            </p:txBody>
          </p:sp>
          <p:sp>
            <p:nvSpPr>
              <p:cNvPr id="48" name="47 CuadroTexto"/>
              <p:cNvSpPr txBox="1"/>
              <p:nvPr/>
            </p:nvSpPr>
            <p:spPr>
              <a:xfrm>
                <a:off x="4768850" y="5535613"/>
                <a:ext cx="3571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 smtClean="0">
                    <a:sym typeface="Symbol"/>
                  </a:rPr>
                  <a:t>y</a:t>
                </a:r>
                <a:r>
                  <a:rPr lang="es-ES" sz="1400" baseline="-25000" dirty="0" smtClean="0">
                    <a:sym typeface="Symbol"/>
                  </a:rPr>
                  <a:t>0</a:t>
                </a:r>
                <a:endParaRPr lang="es-ES" sz="1400" baseline="-250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48 CuadroTexto"/>
                  <p:cNvSpPr txBox="1"/>
                  <p:nvPr/>
                </p:nvSpPr>
                <p:spPr>
                  <a:xfrm>
                    <a:off x="3238500" y="5410200"/>
                    <a:ext cx="147320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s-ES" sz="1600" b="0" i="1" smtClean="0"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s-E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E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6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s-ES" sz="16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s-ES" sz="1600" dirty="0"/>
                  </a:p>
                </p:txBody>
              </p:sp>
            </mc:Choice>
            <mc:Fallback xmlns="">
              <p:sp>
                <p:nvSpPr>
                  <p:cNvPr id="49" name="48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38500" y="5410200"/>
                    <a:ext cx="1473200" cy="338554"/>
                  </a:xfrm>
                  <a:prstGeom prst="rect">
                    <a:avLst/>
                  </a:prstGeom>
                  <a:blipFill rotWithShape="1">
                    <a:blip r:embed="rId16"/>
                    <a:stretch>
                      <a:fillRect b="-3636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8" name="57 CuadroTexto"/>
              <p:cNvSpPr txBox="1"/>
              <p:nvPr/>
            </p:nvSpPr>
            <p:spPr>
              <a:xfrm>
                <a:off x="4876800" y="4000500"/>
                <a:ext cx="10647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parábola</a:t>
                </a:r>
                <a:endParaRPr lang="es-ES" dirty="0"/>
              </a:p>
            </p:txBody>
          </p:sp>
        </p:grpSp>
      </p:grpSp>
      <p:grpSp>
        <p:nvGrpSpPr>
          <p:cNvPr id="63" name="62 Grupo"/>
          <p:cNvGrpSpPr/>
          <p:nvPr/>
        </p:nvGrpSpPr>
        <p:grpSpPr>
          <a:xfrm>
            <a:off x="5817964" y="4000500"/>
            <a:ext cx="2830750" cy="2476499"/>
            <a:chOff x="5817964" y="4000500"/>
            <a:chExt cx="2830750" cy="2476499"/>
          </a:xfrm>
        </p:grpSpPr>
        <p:cxnSp>
          <p:nvCxnSpPr>
            <p:cNvPr id="50" name="49 Conector recto"/>
            <p:cNvCxnSpPr/>
            <p:nvPr/>
          </p:nvCxnSpPr>
          <p:spPr>
            <a:xfrm rot="5400000">
              <a:off x="7315200" y="4229100"/>
              <a:ext cx="0" cy="17272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50 Conector recto"/>
            <p:cNvCxnSpPr/>
            <p:nvPr/>
          </p:nvCxnSpPr>
          <p:spPr>
            <a:xfrm rot="10800000">
              <a:off x="7327900" y="4203700"/>
              <a:ext cx="0" cy="17272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52 Arco"/>
            <p:cNvSpPr/>
            <p:nvPr/>
          </p:nvSpPr>
          <p:spPr>
            <a:xfrm rot="10800000" flipH="1" flipV="1">
              <a:off x="5817964" y="5156198"/>
              <a:ext cx="1459136" cy="1320801"/>
            </a:xfrm>
            <a:prstGeom prst="arc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7064375" y="4071938"/>
              <a:ext cx="3381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>
                  <a:sym typeface="Symbol"/>
                </a:rPr>
                <a:t>Y</a:t>
              </a:r>
              <a:endParaRPr lang="es-ES" sz="1600" dirty="0"/>
            </a:p>
          </p:txBody>
        </p:sp>
        <p:sp>
          <p:nvSpPr>
            <p:cNvPr id="55" name="54 CuadroTexto"/>
            <p:cNvSpPr txBox="1"/>
            <p:nvPr/>
          </p:nvSpPr>
          <p:spPr>
            <a:xfrm>
              <a:off x="7980362" y="5070476"/>
              <a:ext cx="3381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>
                  <a:sym typeface="Symbol"/>
                </a:rPr>
                <a:t>X</a:t>
              </a:r>
              <a:endParaRPr lang="es-E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55 CuadroTexto"/>
                <p:cNvSpPr txBox="1"/>
                <p:nvPr/>
              </p:nvSpPr>
              <p:spPr>
                <a:xfrm>
                  <a:off x="6096000" y="4610100"/>
                  <a:ext cx="104140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1600" b="0" i="1" smtClean="0">
                            <a:latin typeface="Cambria Math"/>
                          </a:rPr>
                          <m:t>𝑥𝑦</m:t>
                        </m:r>
                        <m:r>
                          <a:rPr lang="es-ES" sz="1600" b="0" i="1" smtClean="0">
                            <a:latin typeface="Cambria Math"/>
                          </a:rPr>
                          <m:t>=</m:t>
                        </m:r>
                        <m:r>
                          <a:rPr lang="es-ES" sz="1600" b="0" i="1" smtClean="0">
                            <a:latin typeface="Cambria Math"/>
                          </a:rPr>
                          <m:t>𝑐𝑡𝑒</m:t>
                        </m:r>
                        <m:r>
                          <a:rPr lang="es-ES" sz="1600" b="0" i="1" smtClean="0">
                            <a:latin typeface="Cambria Math"/>
                          </a:rPr>
                          <m:t>.</m:t>
                        </m:r>
                      </m:oMath>
                    </m:oMathPara>
                  </a14:m>
                  <a:endParaRPr lang="es-ES" sz="1600" dirty="0"/>
                </a:p>
              </p:txBody>
            </p:sp>
          </mc:Choice>
          <mc:Fallback xmlns="">
            <p:sp>
              <p:nvSpPr>
                <p:cNvPr id="56" name="55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6000" y="4610100"/>
                  <a:ext cx="1041400" cy="338554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58 CuadroTexto"/>
            <p:cNvSpPr txBox="1"/>
            <p:nvPr/>
          </p:nvSpPr>
          <p:spPr>
            <a:xfrm>
              <a:off x="7531100" y="4000500"/>
              <a:ext cx="11176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hipérbola</a:t>
              </a:r>
              <a:endParaRPr lang="es-ES" dirty="0"/>
            </a:p>
          </p:txBody>
        </p:sp>
      </p:grpSp>
      <p:sp>
        <p:nvSpPr>
          <p:cNvPr id="64" name="63 CuadroTexto"/>
          <p:cNvSpPr txBox="1"/>
          <p:nvPr/>
        </p:nvSpPr>
        <p:spPr>
          <a:xfrm>
            <a:off x="1841500" y="393701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Geometría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9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1376363" y="1003300"/>
            <a:ext cx="2414587" cy="1792704"/>
            <a:chOff x="360363" y="1041400"/>
            <a:chExt cx="2414587" cy="1792704"/>
          </a:xfrm>
        </p:grpSpPr>
        <p:sp>
          <p:nvSpPr>
            <p:cNvPr id="2" name="1 Triángulo rectángulo"/>
            <p:cNvSpPr/>
            <p:nvPr/>
          </p:nvSpPr>
          <p:spPr>
            <a:xfrm>
              <a:off x="609600" y="1282700"/>
              <a:ext cx="1955800" cy="1257300"/>
            </a:xfrm>
            <a:prstGeom prst="rtTriangle">
              <a:avLst/>
            </a:prstGeom>
            <a:solidFill>
              <a:srgbClr val="CC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2457450" y="2478088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/>
                <a:t>O</a:t>
              </a:r>
              <a:endParaRPr lang="es-ES" sz="1600" dirty="0"/>
            </a:p>
          </p:txBody>
        </p:sp>
        <p:sp>
          <p:nvSpPr>
            <p:cNvPr id="65" name="64 CuadroTexto"/>
            <p:cNvSpPr txBox="1"/>
            <p:nvPr/>
          </p:nvSpPr>
          <p:spPr>
            <a:xfrm>
              <a:off x="1128712" y="1360487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A</a:t>
              </a:r>
            </a:p>
          </p:txBody>
        </p:sp>
        <p:sp>
          <p:nvSpPr>
            <p:cNvPr id="66" name="65 CuadroTexto"/>
            <p:cNvSpPr txBox="1"/>
            <p:nvPr/>
          </p:nvSpPr>
          <p:spPr>
            <a:xfrm>
              <a:off x="1076325" y="2495550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B</a:t>
              </a:r>
            </a:p>
          </p:txBody>
        </p:sp>
        <p:sp>
          <p:nvSpPr>
            <p:cNvPr id="67" name="66 CuadroTexto"/>
            <p:cNvSpPr txBox="1"/>
            <p:nvPr/>
          </p:nvSpPr>
          <p:spPr>
            <a:xfrm>
              <a:off x="368300" y="1041400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C</a:t>
              </a:r>
            </a:p>
          </p:txBody>
        </p:sp>
        <p:sp>
          <p:nvSpPr>
            <p:cNvPr id="68" name="67 CuadroTexto"/>
            <p:cNvSpPr txBox="1"/>
            <p:nvPr/>
          </p:nvSpPr>
          <p:spPr>
            <a:xfrm>
              <a:off x="360363" y="2487613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D</a:t>
              </a:r>
            </a:p>
          </p:txBody>
        </p:sp>
        <p:cxnSp>
          <p:nvCxnSpPr>
            <p:cNvPr id="26" name="25 Conector recto"/>
            <p:cNvCxnSpPr/>
            <p:nvPr/>
          </p:nvCxnSpPr>
          <p:spPr>
            <a:xfrm>
              <a:off x="1219200" y="1663700"/>
              <a:ext cx="0" cy="87630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74 Arco"/>
            <p:cNvSpPr/>
            <p:nvPr/>
          </p:nvSpPr>
          <p:spPr>
            <a:xfrm rot="14994585">
              <a:off x="1747040" y="2130381"/>
              <a:ext cx="646351" cy="6223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6" name="75 CuadroTexto"/>
            <p:cNvSpPr txBox="1"/>
            <p:nvPr/>
          </p:nvSpPr>
          <p:spPr>
            <a:xfrm>
              <a:off x="1457325" y="2038350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>
                  <a:sym typeface="Symbol"/>
                </a:rPr>
                <a:t></a:t>
              </a:r>
              <a:endParaRPr lang="es-ES" sz="1600" dirty="0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1350963" y="3073400"/>
            <a:ext cx="2243137" cy="1551404"/>
            <a:chOff x="1350963" y="3073400"/>
            <a:chExt cx="2243137" cy="1551404"/>
          </a:xfrm>
        </p:grpSpPr>
        <p:sp>
          <p:nvSpPr>
            <p:cNvPr id="16" name="15 Triángulo rectángulo"/>
            <p:cNvSpPr/>
            <p:nvPr/>
          </p:nvSpPr>
          <p:spPr>
            <a:xfrm>
              <a:off x="1638300" y="3073400"/>
              <a:ext cx="1955800" cy="1257300"/>
            </a:xfrm>
            <a:prstGeom prst="rtTriangle">
              <a:avLst/>
            </a:prstGeom>
            <a:solidFill>
              <a:srgbClr val="CC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2157412" y="3151187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a</a:t>
              </a: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2105025" y="4286250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c</a:t>
              </a: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1350963" y="3554413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b</a:t>
              </a:r>
            </a:p>
          </p:txBody>
        </p:sp>
        <p:sp>
          <p:nvSpPr>
            <p:cNvPr id="24" name="23 Arco"/>
            <p:cNvSpPr/>
            <p:nvPr/>
          </p:nvSpPr>
          <p:spPr>
            <a:xfrm rot="14994585">
              <a:off x="2775740" y="3921081"/>
              <a:ext cx="646351" cy="6223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2486025" y="3829050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>
                  <a:sym typeface="Symbol"/>
                </a:rPr>
                <a:t></a:t>
              </a:r>
              <a:endParaRPr lang="es-ES" sz="16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4305300" y="1409700"/>
                <a:ext cx="384810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f>
                              <m:f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s-ES" b="0" i="1" smtClean="0">
                                    <a:latin typeface="Cambria Math"/>
                                  </a:rPr>
                                  <m:t>𝐴𝐵</m:t>
                                </m:r>
                              </m:num>
                              <m:den>
                                <m:r>
                                  <a:rPr lang="es-ES" b="0" i="1" smtClean="0">
                                    <a:latin typeface="Cambria Math"/>
                                  </a:rPr>
                                  <m:t>𝑂𝐴</m:t>
                                </m:r>
                              </m:den>
                            </m:f>
                            <m:r>
                              <m:rPr>
                                <m:brk m:alnAt="7"/>
                              </m:rPr>
                              <a:rPr lang="es-ES" b="0" i="1" smtClean="0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s-ES" b="0" i="1" smtClean="0">
                                    <a:latin typeface="Cambria Math"/>
                                  </a:rPr>
                                  <m:t>𝐶𝐷</m:t>
                                </m:r>
                              </m:num>
                              <m:den>
                                <m:r>
                                  <a:rPr lang="es-ES" b="0" i="1" smtClean="0">
                                    <a:latin typeface="Cambria Math"/>
                                  </a:rPr>
                                  <m:t>𝑂𝐶</m:t>
                                </m:r>
                              </m:den>
                            </m:f>
                            <m:r>
                              <m:rPr>
                                <m:brk m:alnAt="7"/>
                              </m:rPr>
                              <a:rPr lang="es-ES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    </m:t>
                            </m:r>
                          </m:e>
                          <m:e>
                            <m:f>
                              <m:f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s-ES" b="0" i="1" smtClean="0">
                                    <a:latin typeface="Cambria Math"/>
                                  </a:rPr>
                                  <m:t>𝑂𝐵</m:t>
                                </m:r>
                              </m:num>
                              <m:den>
                                <m:r>
                                  <a:rPr lang="es-ES" b="0" i="1" smtClean="0">
                                    <a:latin typeface="Cambria Math"/>
                                  </a:rPr>
                                  <m:t>𝑂𝐴</m:t>
                                </m:r>
                              </m:den>
                            </m:f>
                            <m:r>
                              <a:rPr lang="es-ES" b="0" i="1" smtClean="0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s-ES" b="0" i="1" smtClean="0">
                                    <a:latin typeface="Cambria Math"/>
                                  </a:rPr>
                                  <m:t>𝑂𝐷</m:t>
                                </m:r>
                              </m:num>
                              <m:den>
                                <m:r>
                                  <a:rPr lang="es-ES" b="0" i="1" smtClean="0">
                                    <a:latin typeface="Cambria Math"/>
                                  </a:rPr>
                                  <m:t>𝑂𝐶</m:t>
                                </m:r>
                              </m:den>
                            </m:f>
                          </m:e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    </m:t>
                            </m:r>
                            <m:f>
                              <m:f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s-ES" b="0" i="1" smtClean="0">
                                    <a:latin typeface="Cambria Math"/>
                                  </a:rPr>
                                  <m:t>𝐴𝐵</m:t>
                                </m:r>
                              </m:num>
                              <m:den>
                                <m:r>
                                  <a:rPr lang="es-ES" b="0" i="1" smtClean="0">
                                    <a:latin typeface="Cambria Math"/>
                                  </a:rPr>
                                  <m:t>𝑂𝐵</m:t>
                                </m:r>
                              </m:den>
                            </m:f>
                            <m:r>
                              <a:rPr lang="es-ES" b="0" i="1" smtClean="0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s-ES" b="0" i="1" smtClean="0">
                                    <a:latin typeface="Cambria Math"/>
                                  </a:rPr>
                                  <m:t>𝐶𝐷</m:t>
                                </m:r>
                              </m:num>
                              <m:den>
                                <m:r>
                                  <a:rPr lang="es-ES" b="0" i="1" smtClean="0">
                                    <a:latin typeface="Cambria Math"/>
                                  </a:rPr>
                                  <m:t>𝑂𝐷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300" y="1409700"/>
                <a:ext cx="3848100" cy="63478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29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2833653"/>
                  </p:ext>
                </p:extLst>
              </p:nvPr>
            </p:nvGraphicFramePr>
            <p:xfrm>
              <a:off x="4051300" y="2768600"/>
              <a:ext cx="4445000" cy="1879918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6604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seno de </a:t>
                          </a:r>
                          <a:r>
                            <a:rPr lang="es-ES" sz="1600" b="0" dirty="0" smtClean="0">
                              <a:sym typeface="Symbol"/>
                            </a:rPr>
                            <a:t>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𝑠𝑒𝑛</m:t>
                                </m:r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𝑐𝑎𝑡𝑒𝑡𝑜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𝑜𝑝𝑢𝑒𝑠𝑡𝑜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h𝑖𝑝𝑜𝑡𝑒𝑛𝑢𝑠𝑎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𝑏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23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coseno de </a:t>
                          </a:r>
                          <a:r>
                            <a:rPr lang="es-ES" sz="1600" b="0" dirty="0" smtClean="0">
                              <a:sym typeface="Symbol"/>
                            </a:rPr>
                            <a:t>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𝑐𝑜𝑠</m:t>
                                </m:r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𝑐𝑎𝑡𝑒𝑡𝑜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𝑐𝑜𝑛𝑡𝑖𝑔𝑢𝑜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h𝑖𝑝𝑜𝑡𝑒𝑛𝑢𝑠𝑎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969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tangente de </a:t>
                          </a:r>
                          <a:r>
                            <a:rPr lang="es-ES" sz="1600" b="0" dirty="0" smtClean="0">
                              <a:sym typeface="Symbol"/>
                            </a:rPr>
                            <a:t>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𝑡𝑔</m:t>
                                </m:r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𝑐𝑎𝑡𝑒𝑡𝑜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𝑜𝑝𝑢𝑒𝑠𝑡𝑜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𝑐𝑎𝑡𝑒𝑡𝑜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𝑐𝑜𝑛𝑡𝑖𝑔𝑢𝑜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𝑏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29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2833653"/>
                  </p:ext>
                </p:extLst>
              </p:nvPr>
            </p:nvGraphicFramePr>
            <p:xfrm>
              <a:off x="4051300" y="2768600"/>
              <a:ext cx="4445000" cy="1879918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1473200"/>
                    <a:gridCol w="2971800"/>
                  </a:tblGrid>
                  <a:tr h="6604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seno de </a:t>
                          </a:r>
                          <a:r>
                            <a:rPr lang="es-ES" sz="1600" b="0" dirty="0" smtClean="0">
                              <a:sym typeface="Symbol"/>
                            </a:rPr>
                            <a:t>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9897" b="-183486"/>
                          </a:stretch>
                        </a:blipFill>
                      </a:tcPr>
                    </a:tc>
                  </a:tr>
                  <a:tr h="622300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coseno de </a:t>
                          </a:r>
                          <a:r>
                            <a:rPr lang="es-ES" sz="1600" b="0" dirty="0" smtClean="0">
                              <a:sym typeface="Symbol"/>
                            </a:rPr>
                            <a:t>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9897" t="-106863" b="-96078"/>
                          </a:stretch>
                        </a:blipFill>
                      </a:tcPr>
                    </a:tc>
                  </a:tr>
                  <a:tr h="597218">
                    <a:tc>
                      <a:txBody>
                        <a:bodyPr/>
                        <a:lstStyle/>
                        <a:p>
                          <a:r>
                            <a:rPr lang="es-ES" sz="1600" b="0" dirty="0" smtClean="0"/>
                            <a:t>tangente de </a:t>
                          </a:r>
                          <a:r>
                            <a:rPr lang="es-ES" sz="1600" b="0" dirty="0" smtClean="0">
                              <a:sym typeface="Symbol"/>
                            </a:rPr>
                            <a:t>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9897" t="-21530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1130300" y="5029200"/>
                <a:ext cx="7620000" cy="956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s-ES" b="0" i="1" smtClean="0">
                                <a:latin typeface="Cambria Math"/>
                              </a:rPr>
                              <m:t>𝑠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𝑒𝑛</m:t>
                            </m:r>
                            <m:d>
                              <m:d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±</m:t>
                                </m:r>
                                <m: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</m:d>
                            <m:r>
                              <m:rPr>
                                <m:brk m:alnAt="7"/>
                              </m:rP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𝑠𝑒𝑛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𝑐𝑜𝑠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±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𝑐𝑜𝑠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𝑠𝑒𝑛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</m:e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𝑆𝑖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</m:e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𝑠𝑒𝑛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=2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𝑠𝑒𝑛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𝑐𝑜𝑠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mr>
                        <m:m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𝑐𝑜𝑠</m:t>
                            </m:r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es-ES" i="1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s-ES" i="1">
                                    <a:latin typeface="Cambria Math"/>
                                    <a:ea typeface="Cambria Math"/>
                                  </a:rPr>
                                  <m:t>±</m:t>
                                </m:r>
                                <m:r>
                                  <a:rPr lang="es-ES" i="1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</m:d>
                            <m:r>
                              <m:rPr>
                                <m:brk m:alnAt="7"/>
                              </m:rPr>
                              <a:rPr lang="es-ES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𝑐𝑜𝑠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𝑐𝑜𝑠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  <m:r>
                              <a:rPr lang="es-ES" i="1" smtClean="0">
                                <a:latin typeface="Cambria Math"/>
                                <a:ea typeface="Cambria Math"/>
                              </a:rPr>
                              <m:t>∓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𝑠𝑒𝑛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𝑠𝑒𝑛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</m:e>
                          <m:e>
                            <m:r>
                              <a:rPr lang="es-ES" i="1">
                                <a:latin typeface="Cambria Math"/>
                              </a:rPr>
                              <m:t>𝑆𝑖</m:t>
                            </m:r>
                            <m:r>
                              <a:rPr lang="es-ES" i="1">
                                <a:latin typeface="Cambria Math"/>
                              </a:rPr>
                              <m:t> 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s-ES" i="1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</m:e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𝑐𝑜𝑠</m:t>
                            </m:r>
                            <m:r>
                              <a:rPr lang="es-ES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𝑐𝑜𝑠</m:t>
                                </m:r>
                              </m:e>
                              <m:sup>
                                <m: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𝑠𝑒𝑛</m:t>
                                </m:r>
                              </m:e>
                              <m:sup>
                                <m: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mr>
                        <m:mr>
                          <m:e>
                            <m:sSup>
                              <m:sSupPr>
                                <m:ctrlPr>
                                  <a:rPr lang="es-E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ES" b="0" i="1" smtClean="0">
                                    <a:latin typeface="Cambria Math"/>
                                  </a:rPr>
                                  <m:t>𝑠𝑒𝑛</m:t>
                                </m:r>
                              </m:e>
                              <m:sup>
                                <m:r>
                                  <a:rPr lang="es-E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s-ES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𝑐𝑜𝑠</m:t>
                                </m:r>
                              </m:e>
                              <m:sup>
                                <m:r>
                                  <a:rPr lang="es-E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s-ES" b="0" i="1" smtClean="0">
                                <a:latin typeface="Cambria Math"/>
                                <a:ea typeface="Cambria Math"/>
                              </a:rPr>
                              <m:t>=1</m:t>
                            </m:r>
                          </m:e>
                          <m:e/>
                          <m:e/>
                        </m:mr>
                      </m:m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300" y="5029200"/>
                <a:ext cx="7620000" cy="95615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26 CuadroTexto"/>
          <p:cNvSpPr txBox="1"/>
          <p:nvPr/>
        </p:nvSpPr>
        <p:spPr>
          <a:xfrm>
            <a:off x="1841500" y="393701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Trigonometría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9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97947742"/>
              </p:ext>
            </p:extLst>
          </p:nvPr>
        </p:nvGraphicFramePr>
        <p:xfrm>
          <a:off x="1130300" y="965200"/>
          <a:ext cx="6921500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412597"/>
              </p:ext>
            </p:extLst>
          </p:nvPr>
        </p:nvGraphicFramePr>
        <p:xfrm>
          <a:off x="838200" y="4025900"/>
          <a:ext cx="33020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Magnitudes escalares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Masa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Tiempo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Temperatura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T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Trabajo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W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Presión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6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3006791"/>
                  </p:ext>
                </p:extLst>
              </p:nvPr>
            </p:nvGraphicFramePr>
            <p:xfrm>
              <a:off x="4838700" y="4025900"/>
              <a:ext cx="3302000" cy="222504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7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Magnitudes  vectoriales</a:t>
                          </a:r>
                          <a:endParaRPr lang="es-ES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Posición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Velocidad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Aceleración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Fuerza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𝐹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Campo eléctrico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6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3006791"/>
                  </p:ext>
                </p:extLst>
              </p:nvPr>
            </p:nvGraphicFramePr>
            <p:xfrm>
              <a:off x="4838700" y="4025900"/>
              <a:ext cx="3302000" cy="222504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828800"/>
                    <a:gridCol w="1473200"/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 smtClean="0"/>
                            <a:t>Magnitudes  vectoriales</a:t>
                          </a:r>
                          <a:endParaRPr lang="es-ES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Posición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24896" t="-104918" r="-415" b="-41147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Velocidad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24896" t="-204918" r="-415" b="-31147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Aceleración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24896" t="-310000" r="-415" b="-21666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Fuerza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24896" t="-403279" r="-415" b="-11311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s-ES" sz="1600" dirty="0" smtClean="0"/>
                            <a:t>Campo eléctrico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24896" t="-503279" r="-415" b="-1311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7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91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3700" y="889000"/>
            <a:ext cx="3098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5.1. </a:t>
            </a:r>
            <a:r>
              <a:rPr lang="es-ES" b="1" dirty="0" smtClean="0">
                <a:solidFill>
                  <a:srgbClr val="00B050"/>
                </a:solidFill>
              </a:rPr>
              <a:t>Notación vectorial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CuadroTexto"/>
              <p:cNvSpPr txBox="1"/>
              <p:nvPr/>
            </p:nvSpPr>
            <p:spPr>
              <a:xfrm>
                <a:off x="393700" y="1358900"/>
                <a:ext cx="3644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s-ES" b="0" i="0" smtClean="0"/>
                        <m:t>Magnitud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vectorial</m:t>
                      </m:r>
                      <m:r>
                        <a:rPr lang="es-ES" b="0" i="1" smtClean="0">
                          <a:latin typeface="Cambria Math"/>
                        </a:rPr>
                        <m:t>: </m:t>
                      </m:r>
                      <m:acc>
                        <m:accPr>
                          <m:chr m:val="⃗"/>
                          <m:ctrlP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𝒗</m:t>
                          </m:r>
                        </m:e>
                      </m:acc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5" name="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700" y="1358900"/>
                <a:ext cx="3644900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502"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381000" y="1752600"/>
                <a:ext cx="4635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s-ES" b="0" i="0" smtClean="0"/>
                        <m:t>M</m:t>
                      </m:r>
                      <m:r>
                        <m:rPr>
                          <m:nor/>
                        </m:rPr>
                        <a:rPr lang="es-ES" b="0" i="0" smtClean="0"/>
                        <m:t>ó</m:t>
                      </m:r>
                      <m:r>
                        <m:rPr>
                          <m:nor/>
                        </m:rPr>
                        <a:rPr lang="es-ES" b="0" i="0" smtClean="0"/>
                        <m:t>dulo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de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la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magnitud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vectorial</m:t>
                      </m:r>
                      <m:r>
                        <a:rPr lang="es-ES" b="0" i="1" smtClean="0">
                          <a:latin typeface="Cambria Math"/>
                        </a:rPr>
                        <m:t>:</m:t>
                      </m:r>
                      <m:r>
                        <a:rPr lang="es-ES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𝒗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𝑜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s-E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s-E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𝒗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752600"/>
                <a:ext cx="463550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CuadroTexto"/>
          <p:cNvSpPr txBox="1"/>
          <p:nvPr/>
        </p:nvSpPr>
        <p:spPr>
          <a:xfrm>
            <a:off x="419100" y="2336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Vectores unitarios</a:t>
            </a:r>
            <a:endParaRPr lang="es-E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CuadroTexto"/>
              <p:cNvSpPr txBox="1"/>
              <p:nvPr/>
            </p:nvSpPr>
            <p:spPr>
              <a:xfrm>
                <a:off x="406400" y="2755900"/>
                <a:ext cx="487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s-ES" b="0" i="0" smtClean="0"/>
                        <m:t>Cualquier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vector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se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puede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expresar</m:t>
                      </m:r>
                      <m:r>
                        <m:rPr>
                          <m:nor/>
                        </m:rPr>
                        <a:rPr lang="es-ES" b="0" i="0" smtClean="0"/>
                        <m:t> </m:t>
                      </m:r>
                      <m:r>
                        <m:rPr>
                          <m:nor/>
                        </m:rPr>
                        <a:rPr lang="es-ES" b="0" i="0" smtClean="0"/>
                        <m:t>como</m:t>
                      </m:r>
                      <m:r>
                        <a:rPr lang="es-ES" b="0" i="1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13" name="1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00" y="2755900"/>
                <a:ext cx="487680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375"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8 CuadroTexto"/>
              <p:cNvSpPr txBox="1"/>
              <p:nvPr/>
            </p:nvSpPr>
            <p:spPr>
              <a:xfrm>
                <a:off x="5003800" y="2755900"/>
                <a:ext cx="2527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𝑣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   </m:t>
                      </m:r>
                      <m:r>
                        <a:rPr lang="es-ES" b="0" i="1" smtClean="0">
                          <a:latin typeface="Cambria Math"/>
                        </a:rPr>
                        <m:t>𝑑𝑜𝑛𝑑𝑒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=1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800" y="2755900"/>
                <a:ext cx="2527300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213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29 Grupo"/>
          <p:cNvGrpSpPr/>
          <p:nvPr/>
        </p:nvGrpSpPr>
        <p:grpSpPr>
          <a:xfrm>
            <a:off x="1485900" y="3619500"/>
            <a:ext cx="2781300" cy="2561054"/>
            <a:chOff x="3327400" y="3733800"/>
            <a:chExt cx="2781300" cy="2561054"/>
          </a:xfrm>
        </p:grpSpPr>
        <p:grpSp>
          <p:nvGrpSpPr>
            <p:cNvPr id="16" name="15 Grupo"/>
            <p:cNvGrpSpPr/>
            <p:nvPr/>
          </p:nvGrpSpPr>
          <p:grpSpPr>
            <a:xfrm>
              <a:off x="3393501" y="3733800"/>
              <a:ext cx="2664399" cy="2137099"/>
              <a:chOff x="3304601" y="3886200"/>
              <a:chExt cx="2664399" cy="2137099"/>
            </a:xfrm>
          </p:grpSpPr>
          <p:cxnSp>
            <p:nvCxnSpPr>
              <p:cNvPr id="15" name="14 Conector recto"/>
              <p:cNvCxnSpPr/>
              <p:nvPr/>
            </p:nvCxnSpPr>
            <p:spPr>
              <a:xfrm>
                <a:off x="4216400" y="3886200"/>
                <a:ext cx="0" cy="1752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16 Conector recto"/>
              <p:cNvCxnSpPr/>
              <p:nvPr/>
            </p:nvCxnSpPr>
            <p:spPr>
              <a:xfrm rot="5400000">
                <a:off x="5092700" y="4762500"/>
                <a:ext cx="0" cy="1752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18 Conector recto"/>
              <p:cNvCxnSpPr/>
              <p:nvPr/>
            </p:nvCxnSpPr>
            <p:spPr>
              <a:xfrm rot="2700000">
                <a:off x="3844601" y="5483299"/>
                <a:ext cx="0" cy="108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20 Conector recto de flecha"/>
            <p:cNvCxnSpPr/>
            <p:nvPr/>
          </p:nvCxnSpPr>
          <p:spPr>
            <a:xfrm>
              <a:off x="4318000" y="5486400"/>
              <a:ext cx="4445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21 Conector recto de flecha"/>
            <p:cNvCxnSpPr/>
            <p:nvPr/>
          </p:nvCxnSpPr>
          <p:spPr>
            <a:xfrm rot="16200000">
              <a:off x="4084637" y="5268913"/>
              <a:ext cx="4445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 de flecha"/>
            <p:cNvCxnSpPr/>
            <p:nvPr/>
          </p:nvCxnSpPr>
          <p:spPr>
            <a:xfrm rot="8100000">
              <a:off x="4006850" y="5614989"/>
              <a:ext cx="3600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23 CuadroTexto"/>
            <p:cNvSpPr txBox="1"/>
            <p:nvPr/>
          </p:nvSpPr>
          <p:spPr>
            <a:xfrm>
              <a:off x="5702300" y="5486400"/>
              <a:ext cx="406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/>
                <a:t>X</a:t>
              </a:r>
              <a:endParaRPr lang="es-ES" sz="1600" dirty="0"/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4013200" y="3771900"/>
              <a:ext cx="317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Y</a:t>
              </a:r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3327400" y="5956300"/>
              <a:ext cx="292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/>
                <a:t>Z</a:t>
              </a:r>
              <a:endParaRPr lang="es-E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26 CuadroTexto"/>
                <p:cNvSpPr txBox="1"/>
                <p:nvPr/>
              </p:nvSpPr>
              <p:spPr>
                <a:xfrm>
                  <a:off x="4635500" y="5194300"/>
                  <a:ext cx="317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𝑖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7" name="26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5500" y="5194300"/>
                  <a:ext cx="317500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5000" r="-32692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27 CuadroTexto"/>
                <p:cNvSpPr txBox="1"/>
                <p:nvPr/>
              </p:nvSpPr>
              <p:spPr>
                <a:xfrm>
                  <a:off x="4025900" y="4876800"/>
                  <a:ext cx="317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𝑗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8" name="27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5900" y="4876800"/>
                  <a:ext cx="317500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5000" r="-34615" b="-6667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28 CuadroTexto"/>
                <p:cNvSpPr txBox="1"/>
                <p:nvPr/>
              </p:nvSpPr>
              <p:spPr>
                <a:xfrm>
                  <a:off x="4102100" y="5626100"/>
                  <a:ext cx="317500" cy="384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𝑘</m:t>
                            </m:r>
                          </m:e>
                        </m:acc>
                      </m:oMath>
                    </m:oMathPara>
                  </a14:m>
                  <a:endParaRPr lang="es-ES" dirty="0"/>
                </a:p>
              </p:txBody>
            </p:sp>
          </mc:Choice>
          <mc:Fallback xmlns="">
            <p:sp>
              <p:nvSpPr>
                <p:cNvPr id="29" name="28 CuadroTex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2100" y="5626100"/>
                  <a:ext cx="317500" cy="384144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6" name="65 Grupo"/>
          <p:cNvGrpSpPr/>
          <p:nvPr/>
        </p:nvGrpSpPr>
        <p:grpSpPr>
          <a:xfrm>
            <a:off x="5130800" y="3379690"/>
            <a:ext cx="2146300" cy="2343664"/>
            <a:chOff x="5130800" y="3379690"/>
            <a:chExt cx="2146300" cy="2343664"/>
          </a:xfrm>
        </p:grpSpPr>
        <p:grpSp>
          <p:nvGrpSpPr>
            <p:cNvPr id="47" name="46 Grupo"/>
            <p:cNvGrpSpPr/>
            <p:nvPr/>
          </p:nvGrpSpPr>
          <p:grpSpPr>
            <a:xfrm>
              <a:off x="5130800" y="3632200"/>
              <a:ext cx="2095500" cy="2091154"/>
              <a:chOff x="4013200" y="3733800"/>
              <a:chExt cx="2095500" cy="2091154"/>
            </a:xfrm>
          </p:grpSpPr>
          <p:grpSp>
            <p:nvGrpSpPr>
              <p:cNvPr id="48" name="47 Grupo"/>
              <p:cNvGrpSpPr/>
              <p:nvPr/>
            </p:nvGrpSpPr>
            <p:grpSpPr>
              <a:xfrm>
                <a:off x="4305300" y="3733800"/>
                <a:ext cx="1752600" cy="1752600"/>
                <a:chOff x="4216400" y="3886200"/>
                <a:chExt cx="1752600" cy="1752600"/>
              </a:xfrm>
            </p:grpSpPr>
            <p:cxnSp>
              <p:nvCxnSpPr>
                <p:cNvPr id="58" name="57 Conector recto"/>
                <p:cNvCxnSpPr/>
                <p:nvPr/>
              </p:nvCxnSpPr>
              <p:spPr>
                <a:xfrm>
                  <a:off x="4216400" y="3886200"/>
                  <a:ext cx="0" cy="17526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092700" y="4762500"/>
                  <a:ext cx="0" cy="17526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48 Conector recto de flecha"/>
              <p:cNvCxnSpPr/>
              <p:nvPr/>
            </p:nvCxnSpPr>
            <p:spPr>
              <a:xfrm>
                <a:off x="4318000" y="5486400"/>
                <a:ext cx="44450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headEnd type="none" w="med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49 Conector recto de flecha"/>
              <p:cNvCxnSpPr/>
              <p:nvPr/>
            </p:nvCxnSpPr>
            <p:spPr>
              <a:xfrm rot="16200000">
                <a:off x="4089400" y="5273675"/>
                <a:ext cx="44450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headEnd type="none" w="med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51 CuadroTexto"/>
              <p:cNvSpPr txBox="1"/>
              <p:nvPr/>
            </p:nvSpPr>
            <p:spPr>
              <a:xfrm>
                <a:off x="5702300" y="5486400"/>
                <a:ext cx="406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 smtClean="0"/>
                  <a:t>X</a:t>
                </a:r>
                <a:endParaRPr lang="es-ES" sz="1600" dirty="0"/>
              </a:p>
            </p:txBody>
          </p:sp>
          <p:sp>
            <p:nvSpPr>
              <p:cNvPr id="53" name="52 CuadroTexto"/>
              <p:cNvSpPr txBox="1"/>
              <p:nvPr/>
            </p:nvSpPr>
            <p:spPr>
              <a:xfrm>
                <a:off x="4013200" y="3771900"/>
                <a:ext cx="3175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Y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54 CuadroTexto"/>
                  <p:cNvSpPr txBox="1"/>
                  <p:nvPr/>
                </p:nvSpPr>
                <p:spPr>
                  <a:xfrm>
                    <a:off x="4635500" y="5194300"/>
                    <a:ext cx="3175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</m:acc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5" name="54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35500" y="5194300"/>
                    <a:ext cx="317500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t="-5000" r="-30769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55 CuadroTexto"/>
                  <p:cNvSpPr txBox="1"/>
                  <p:nvPr/>
                </p:nvSpPr>
                <p:spPr>
                  <a:xfrm>
                    <a:off x="4025900" y="4876800"/>
                    <a:ext cx="3175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𝑗</m:t>
                              </m:r>
                            </m:e>
                          </m:acc>
                        </m:oMath>
                      </m:oMathPara>
                    </a14:m>
                    <a:endParaRPr lang="es-ES" dirty="0"/>
                  </a:p>
                </p:txBody>
              </p:sp>
            </mc:Choice>
            <mc:Fallback xmlns="">
              <p:sp>
                <p:nvSpPr>
                  <p:cNvPr id="56" name="55 CuadroTex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25900" y="4876800"/>
                    <a:ext cx="317500" cy="369332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 t="-5000" r="-32692" b="-8333"/>
                    </a:stretch>
                  </a:blipFill>
                </p:spPr>
                <p:txBody>
                  <a:bodyPr/>
                  <a:lstStyle/>
                  <a:p>
                    <a:r>
                      <a:rPr lang="es-E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62" name="61 Conector recto de flecha"/>
            <p:cNvCxnSpPr/>
            <p:nvPr/>
          </p:nvCxnSpPr>
          <p:spPr>
            <a:xfrm flipV="1">
              <a:off x="5432425" y="3856037"/>
              <a:ext cx="965200" cy="1536700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62 Arco"/>
            <p:cNvSpPr/>
            <p:nvPr/>
          </p:nvSpPr>
          <p:spPr>
            <a:xfrm>
              <a:off x="5397500" y="4838700"/>
              <a:ext cx="762000" cy="825500"/>
            </a:xfrm>
            <a:prstGeom prst="arc">
              <a:avLst>
                <a:gd name="adj1" fmla="val 16200000"/>
                <a:gd name="adj2" fmla="val 111318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4" name="63 CuadroTexto"/>
            <p:cNvSpPr txBox="1"/>
            <p:nvPr/>
          </p:nvSpPr>
          <p:spPr>
            <a:xfrm rot="18210443">
              <a:off x="5181600" y="4038601"/>
              <a:ext cx="1625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l</a:t>
              </a:r>
              <a:r>
                <a:rPr lang="es-ES" sz="1400" dirty="0" smtClean="0"/>
                <a:t>ongitud </a:t>
              </a:r>
              <a:r>
                <a:rPr lang="es-ES" sz="1400" dirty="0">
                  <a:sym typeface="Symbol"/>
                </a:rPr>
                <a:t></a:t>
              </a:r>
              <a:r>
                <a:rPr lang="es-ES" sz="1400" dirty="0" smtClean="0"/>
                <a:t> módulo</a:t>
              </a:r>
              <a:endParaRPr lang="es-ES" sz="1400" dirty="0"/>
            </a:p>
          </p:txBody>
        </p:sp>
        <p:sp>
          <p:nvSpPr>
            <p:cNvPr id="65" name="64 CuadroTexto"/>
            <p:cNvSpPr txBox="1"/>
            <p:nvPr/>
          </p:nvSpPr>
          <p:spPr>
            <a:xfrm>
              <a:off x="6096000" y="4826002"/>
              <a:ext cx="1181100" cy="317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>
                  <a:sym typeface="Symbol"/>
                </a:rPr>
                <a:t></a:t>
              </a:r>
              <a:r>
                <a:rPr lang="es-ES" sz="1400" dirty="0" smtClean="0"/>
                <a:t> </a:t>
              </a:r>
              <a:r>
                <a:rPr lang="es-ES" sz="1400" dirty="0" smtClean="0">
                  <a:sym typeface="Symbol"/>
                </a:rPr>
                <a:t>=</a:t>
              </a:r>
              <a:r>
                <a:rPr lang="es-ES" sz="1400" dirty="0" smtClean="0"/>
                <a:t> dirección</a:t>
              </a:r>
              <a:endParaRPr lang="es-ES" sz="1400" dirty="0"/>
            </a:p>
          </p:txBody>
        </p:sp>
      </p:grpSp>
      <p:sp>
        <p:nvSpPr>
          <p:cNvPr id="40" name="39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9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5600" y="850900"/>
            <a:ext cx="427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Operaciones con vectores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68300" y="1320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Suma de vectores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1295400" y="30480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V="1">
            <a:off x="3543300" y="2120900"/>
            <a:ext cx="609600" cy="92710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1308100" y="2120900"/>
            <a:ext cx="2844800" cy="91440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CuadroTexto"/>
              <p:cNvSpPr txBox="1"/>
              <p:nvPr/>
            </p:nvSpPr>
            <p:spPr>
              <a:xfrm>
                <a:off x="2298700" y="30353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8700" y="3035300"/>
                <a:ext cx="3302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311" r="-240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3937000" y="23114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7000" y="2311400"/>
                <a:ext cx="330200" cy="4103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2451100" y="22352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100" y="2235200"/>
                <a:ext cx="330200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21667" r="-2592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5029200" y="1955800"/>
                <a:ext cx="15621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955800"/>
                <a:ext cx="1562100" cy="410305"/>
              </a:xfrm>
              <a:prstGeom prst="rect">
                <a:avLst/>
              </a:prstGeom>
              <a:blipFill rotWithShape="1">
                <a:blip r:embed="rId6"/>
                <a:stretch>
                  <a:fillRect t="-89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18 CuadroTexto"/>
              <p:cNvSpPr txBox="1"/>
              <p:nvPr/>
            </p:nvSpPr>
            <p:spPr>
              <a:xfrm>
                <a:off x="5029200" y="2438400"/>
                <a:ext cx="3035300" cy="435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𝑠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+2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𝑎𝑏𝑐𝑜𝑠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ra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9" name="1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2438400"/>
                <a:ext cx="3035300" cy="43544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19 Arco"/>
          <p:cNvSpPr/>
          <p:nvPr/>
        </p:nvSpPr>
        <p:spPr>
          <a:xfrm rot="2232782">
            <a:off x="3073401" y="2743199"/>
            <a:ext cx="762000" cy="825500"/>
          </a:xfrm>
          <a:prstGeom prst="arc">
            <a:avLst>
              <a:gd name="adj1" fmla="val 16200000"/>
              <a:gd name="adj2" fmla="val 1859648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3759200" y="27051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</a:t>
            </a:r>
            <a:endParaRPr lang="es-ES" sz="1400" dirty="0"/>
          </a:p>
        </p:txBody>
      </p:sp>
      <p:cxnSp>
        <p:nvCxnSpPr>
          <p:cNvPr id="22" name="21 Conector recto de flecha"/>
          <p:cNvCxnSpPr/>
          <p:nvPr/>
        </p:nvCxnSpPr>
        <p:spPr>
          <a:xfrm>
            <a:off x="1333500" y="52451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3581400" y="4318000"/>
            <a:ext cx="609600" cy="927100"/>
          </a:xfrm>
          <a:prstGeom prst="straightConnector1">
            <a:avLst/>
          </a:prstGeom>
          <a:ln w="3175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24 CuadroTexto"/>
              <p:cNvSpPr txBox="1"/>
              <p:nvPr/>
            </p:nvSpPr>
            <p:spPr>
              <a:xfrm>
                <a:off x="2324100" y="52324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5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4100" y="5232400"/>
                <a:ext cx="330200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21311" r="-240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25 CuadroTexto"/>
              <p:cNvSpPr txBox="1"/>
              <p:nvPr/>
            </p:nvSpPr>
            <p:spPr>
              <a:xfrm>
                <a:off x="1346200" y="44196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6" name="2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200" y="4419600"/>
                <a:ext cx="330200" cy="41030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26 CuadroTexto"/>
              <p:cNvSpPr txBox="1"/>
              <p:nvPr/>
            </p:nvSpPr>
            <p:spPr>
              <a:xfrm>
                <a:off x="2387600" y="44831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7" name="2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600" y="4483100"/>
                <a:ext cx="330200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21311" r="-240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29 Conector recto de flecha"/>
          <p:cNvCxnSpPr/>
          <p:nvPr/>
        </p:nvCxnSpPr>
        <p:spPr>
          <a:xfrm>
            <a:off x="1955800" y="43180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 flipV="1">
            <a:off x="1358900" y="4305300"/>
            <a:ext cx="609600" cy="92710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V="1">
            <a:off x="1346200" y="4318000"/>
            <a:ext cx="2844800" cy="91440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5054600" y="3975100"/>
            <a:ext cx="3187700" cy="1754326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resultante de la suma de dos vectores es la diagonal del paralelogramo que forman los dos vectores y cuyo origen coincide con el origen de los dos vectores</a:t>
            </a:r>
            <a:endParaRPr lang="es-ES" dirty="0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2908300" y="3048000"/>
            <a:ext cx="2260600" cy="0"/>
          </a:xfrm>
          <a:prstGeom prst="straightConnector1">
            <a:avLst/>
          </a:prstGeom>
          <a:ln w="1270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5600" y="863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Operaciones con vectores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81000" y="13081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Resta de vectores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1282700" y="22606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V="1">
            <a:off x="2882900" y="2273300"/>
            <a:ext cx="609600" cy="927100"/>
          </a:xfrm>
          <a:prstGeom prst="straightConnector1">
            <a:avLst/>
          </a:prstGeom>
          <a:ln w="317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1282700" y="2273300"/>
            <a:ext cx="1625600" cy="939800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CuadroTexto"/>
              <p:cNvSpPr txBox="1"/>
              <p:nvPr/>
            </p:nvSpPr>
            <p:spPr>
              <a:xfrm>
                <a:off x="2286000" y="22479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247900"/>
                <a:ext cx="3302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667" r="-2222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2959100" y="2857500"/>
                <a:ext cx="4826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100" y="2857500"/>
                <a:ext cx="482600" cy="4103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1892300" y="27559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𝑑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300" y="2755900"/>
                <a:ext cx="330200" cy="410305"/>
              </a:xfrm>
              <a:prstGeom prst="rect">
                <a:avLst/>
              </a:prstGeom>
              <a:blipFill rotWithShape="1">
                <a:blip r:embed="rId5"/>
                <a:stretch>
                  <a:fillRect t="-20896" r="-2727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5029200" y="1955800"/>
                <a:ext cx="29591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𝑑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+(</m:t>
                      </m:r>
                      <m:r>
                        <a:rPr lang="es-ES" i="1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955800"/>
                <a:ext cx="2959100" cy="410305"/>
              </a:xfrm>
              <a:prstGeom prst="rect">
                <a:avLst/>
              </a:prstGeom>
              <a:blipFill rotWithShape="1">
                <a:blip r:embed="rId6"/>
                <a:stretch>
                  <a:fillRect t="-20896" b="-134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18 CuadroTexto"/>
              <p:cNvSpPr txBox="1"/>
              <p:nvPr/>
            </p:nvSpPr>
            <p:spPr>
              <a:xfrm>
                <a:off x="5029200" y="2438400"/>
                <a:ext cx="3035300" cy="435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𝑐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+2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𝑎𝑏𝑐𝑜𝑠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ra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9" name="1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2438400"/>
                <a:ext cx="3035300" cy="43544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19 Arco"/>
          <p:cNvSpPr/>
          <p:nvPr/>
        </p:nvSpPr>
        <p:spPr>
          <a:xfrm rot="7194003">
            <a:off x="2959098" y="1714498"/>
            <a:ext cx="762000" cy="825500"/>
          </a:xfrm>
          <a:prstGeom prst="arc">
            <a:avLst>
              <a:gd name="adj1" fmla="val 15615982"/>
              <a:gd name="adj2" fmla="val 1982941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3517900" y="24257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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2895600" y="2260600"/>
            <a:ext cx="1473200" cy="0"/>
          </a:xfrm>
          <a:prstGeom prst="straightConnector1">
            <a:avLst/>
          </a:prstGeom>
          <a:ln w="1270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>
            <a:off x="1397000" y="42418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 flipV="1">
            <a:off x="787400" y="4229100"/>
            <a:ext cx="609600" cy="927100"/>
          </a:xfrm>
          <a:prstGeom prst="straightConnector1">
            <a:avLst/>
          </a:prstGeom>
          <a:ln w="317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34 CuadroTexto"/>
              <p:cNvSpPr txBox="1"/>
              <p:nvPr/>
            </p:nvSpPr>
            <p:spPr>
              <a:xfrm>
                <a:off x="2400300" y="42291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5" name="3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300" y="4229100"/>
                <a:ext cx="330200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21667" r="-2222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35 CuadroTexto"/>
              <p:cNvSpPr txBox="1"/>
              <p:nvPr/>
            </p:nvSpPr>
            <p:spPr>
              <a:xfrm>
                <a:off x="571500" y="4495800"/>
                <a:ext cx="4826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6" name="3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4495800"/>
                <a:ext cx="482600" cy="41030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36 CuadroTexto"/>
              <p:cNvSpPr txBox="1"/>
              <p:nvPr/>
            </p:nvSpPr>
            <p:spPr>
              <a:xfrm>
                <a:off x="1866900" y="46609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𝑑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7" name="3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4660900"/>
                <a:ext cx="330200" cy="410305"/>
              </a:xfrm>
              <a:prstGeom prst="rect">
                <a:avLst/>
              </a:prstGeom>
              <a:blipFill rotWithShape="1">
                <a:blip r:embed="rId10"/>
                <a:stretch>
                  <a:fillRect t="-20896" r="-2963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39 Conector recto de flecha"/>
          <p:cNvCxnSpPr/>
          <p:nvPr/>
        </p:nvCxnSpPr>
        <p:spPr>
          <a:xfrm flipV="1">
            <a:off x="3009900" y="4254500"/>
            <a:ext cx="609600" cy="927100"/>
          </a:xfrm>
          <a:prstGeom prst="straightConnector1">
            <a:avLst/>
          </a:prstGeom>
          <a:ln w="3175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>
            <a:off x="787400" y="51689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>
            <a:off x="1397000" y="4254500"/>
            <a:ext cx="1625600" cy="939800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/>
          <p:nvPr/>
        </p:nvCxnSpPr>
        <p:spPr>
          <a:xfrm>
            <a:off x="4851400" y="51435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/>
          <p:nvPr/>
        </p:nvCxnSpPr>
        <p:spPr>
          <a:xfrm flipV="1">
            <a:off x="7099300" y="4216400"/>
            <a:ext cx="609600" cy="927100"/>
          </a:xfrm>
          <a:prstGeom prst="straightConnector1">
            <a:avLst/>
          </a:prstGeom>
          <a:ln w="3175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43 CuadroTexto"/>
              <p:cNvSpPr txBox="1"/>
              <p:nvPr/>
            </p:nvSpPr>
            <p:spPr>
              <a:xfrm>
                <a:off x="5842000" y="51308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4" name="4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000" y="5130800"/>
                <a:ext cx="330200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21667" r="-2181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44 CuadroTexto"/>
              <p:cNvSpPr txBox="1"/>
              <p:nvPr/>
            </p:nvSpPr>
            <p:spPr>
              <a:xfrm>
                <a:off x="4864100" y="43180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5" name="4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100" y="4318000"/>
                <a:ext cx="330200" cy="41030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45 CuadroTexto"/>
              <p:cNvSpPr txBox="1"/>
              <p:nvPr/>
            </p:nvSpPr>
            <p:spPr>
              <a:xfrm>
                <a:off x="6311900" y="43053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6" name="4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900" y="4305300"/>
                <a:ext cx="330200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21311" r="-2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46 Conector recto de flecha"/>
          <p:cNvCxnSpPr/>
          <p:nvPr/>
        </p:nvCxnSpPr>
        <p:spPr>
          <a:xfrm>
            <a:off x="5473700" y="42164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flipV="1">
            <a:off x="4876800" y="4203700"/>
            <a:ext cx="609600" cy="92710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 de flecha"/>
          <p:cNvCxnSpPr/>
          <p:nvPr/>
        </p:nvCxnSpPr>
        <p:spPr>
          <a:xfrm flipV="1">
            <a:off x="4864100" y="4216400"/>
            <a:ext cx="2844800" cy="91440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 de flecha"/>
          <p:cNvCxnSpPr/>
          <p:nvPr/>
        </p:nvCxnSpPr>
        <p:spPr>
          <a:xfrm>
            <a:off x="5473700" y="4216400"/>
            <a:ext cx="1625600" cy="939800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50 CuadroTexto"/>
              <p:cNvSpPr txBox="1"/>
              <p:nvPr/>
            </p:nvSpPr>
            <p:spPr>
              <a:xfrm>
                <a:off x="6680200" y="45847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𝑑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1" name="5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200" y="4584700"/>
                <a:ext cx="330200" cy="410305"/>
              </a:xfrm>
              <a:prstGeom prst="rect">
                <a:avLst/>
              </a:prstGeom>
              <a:blipFill rotWithShape="1">
                <a:blip r:embed="rId14"/>
                <a:stretch>
                  <a:fillRect t="-20896" r="-2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37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9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7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2900" y="889000"/>
            <a:ext cx="414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Operaciones con vectores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42900" y="1371600"/>
            <a:ext cx="328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Componentes de un vector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38" name="37 Conector recto de flecha"/>
          <p:cNvCxnSpPr/>
          <p:nvPr/>
        </p:nvCxnSpPr>
        <p:spPr>
          <a:xfrm>
            <a:off x="1181100" y="35814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 rot="16200000">
            <a:off x="2673000" y="2838100"/>
            <a:ext cx="15120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 de flecha"/>
          <p:cNvCxnSpPr/>
          <p:nvPr/>
        </p:nvCxnSpPr>
        <p:spPr>
          <a:xfrm flipV="1">
            <a:off x="1168400" y="2095500"/>
            <a:ext cx="2286000" cy="148590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52 CuadroTexto"/>
              <p:cNvSpPr txBox="1"/>
              <p:nvPr/>
            </p:nvSpPr>
            <p:spPr>
              <a:xfrm>
                <a:off x="2006600" y="25273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3" name="5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600" y="2527300"/>
                <a:ext cx="3302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667" r="-240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53 CuadroTexto"/>
              <p:cNvSpPr txBox="1"/>
              <p:nvPr/>
            </p:nvSpPr>
            <p:spPr>
              <a:xfrm>
                <a:off x="2209800" y="35687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4" name="5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3568700"/>
                <a:ext cx="330200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21311" r="-2037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54 CuadroTexto"/>
              <p:cNvSpPr txBox="1"/>
              <p:nvPr/>
            </p:nvSpPr>
            <p:spPr>
              <a:xfrm>
                <a:off x="3454400" y="2667000"/>
                <a:ext cx="330200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5" name="5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400" y="2667000"/>
                <a:ext cx="330200" cy="391261"/>
              </a:xfrm>
              <a:prstGeom prst="rect">
                <a:avLst/>
              </a:prstGeom>
              <a:blipFill rotWithShape="1">
                <a:blip r:embed="rId5"/>
                <a:stretch>
                  <a:fillRect t="-20313" r="-20370" b="-156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55 CuadroTexto"/>
              <p:cNvSpPr txBox="1"/>
              <p:nvPr/>
            </p:nvSpPr>
            <p:spPr>
              <a:xfrm>
                <a:off x="4216400" y="2209800"/>
                <a:ext cx="1574800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6" name="5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400" y="2209800"/>
                <a:ext cx="1574800" cy="391261"/>
              </a:xfrm>
              <a:prstGeom prst="rect">
                <a:avLst/>
              </a:prstGeom>
              <a:blipFill rotWithShape="1">
                <a:blip r:embed="rId6"/>
                <a:stretch>
                  <a:fillRect t="-20313" r="-3876" b="-156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56 CuadroTexto"/>
              <p:cNvSpPr txBox="1"/>
              <p:nvPr/>
            </p:nvSpPr>
            <p:spPr>
              <a:xfrm>
                <a:off x="4330700" y="2819400"/>
                <a:ext cx="3810000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𝑦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𝑐𝑜𝑚𝑝𝑜𝑛𝑒𝑛𝑡𝑒𝑠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𝑟𝑒𝑐𝑡𝑎𝑛𝑔𝑢𝑙𝑎𝑟𝑒𝑠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7" name="5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700" y="2819400"/>
                <a:ext cx="3810000" cy="391261"/>
              </a:xfrm>
              <a:prstGeom prst="rect">
                <a:avLst/>
              </a:prstGeom>
              <a:blipFill rotWithShape="1">
                <a:blip r:embed="rId7"/>
                <a:stretch>
                  <a:fillRect t="-20313" r="-1440" b="-625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1293431" y="4218940"/>
                <a:ext cx="13951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𝑎𝑐𝑜𝑠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431" y="4218940"/>
                <a:ext cx="13951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57 CuadroTexto"/>
              <p:cNvSpPr txBox="1"/>
              <p:nvPr/>
            </p:nvSpPr>
            <p:spPr>
              <a:xfrm>
                <a:off x="1306131" y="4752340"/>
                <a:ext cx="1420389" cy="391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𝑎𝑠𝑒𝑛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8" name="5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131" y="4752340"/>
                <a:ext cx="1420389" cy="391261"/>
              </a:xfrm>
              <a:prstGeom prst="rect">
                <a:avLst/>
              </a:prstGeom>
              <a:blipFill rotWithShape="1"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58 CuadroTexto"/>
          <p:cNvSpPr txBox="1"/>
          <p:nvPr/>
        </p:nvSpPr>
        <p:spPr>
          <a:xfrm>
            <a:off x="1816100" y="32004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</a:t>
            </a:r>
            <a:endParaRPr lang="es-ES" sz="1400" dirty="0"/>
          </a:p>
        </p:txBody>
      </p:sp>
      <p:sp>
        <p:nvSpPr>
          <p:cNvPr id="60" name="59 Arco"/>
          <p:cNvSpPr/>
          <p:nvPr/>
        </p:nvSpPr>
        <p:spPr>
          <a:xfrm rot="2608624">
            <a:off x="1104898" y="3174998"/>
            <a:ext cx="762000" cy="825500"/>
          </a:xfrm>
          <a:prstGeom prst="arc">
            <a:avLst>
              <a:gd name="adj1" fmla="val 15615982"/>
              <a:gd name="adj2" fmla="val 1902568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60 CuadroTexto"/>
              <p:cNvSpPr txBox="1"/>
              <p:nvPr/>
            </p:nvSpPr>
            <p:spPr>
              <a:xfrm>
                <a:off x="3594100" y="4203700"/>
                <a:ext cx="1752600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1" name="6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100" y="4203700"/>
                <a:ext cx="1752600" cy="391261"/>
              </a:xfrm>
              <a:prstGeom prst="rect">
                <a:avLst/>
              </a:prstGeom>
              <a:blipFill rotWithShape="1">
                <a:blip r:embed="rId10"/>
                <a:stretch>
                  <a:fillRect t="-20313" r="-9059" b="-312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3668331" y="4587240"/>
                <a:ext cx="1832232" cy="656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331" y="4587240"/>
                <a:ext cx="1832232" cy="65601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11 Abrir llave"/>
          <p:cNvSpPr/>
          <p:nvPr/>
        </p:nvSpPr>
        <p:spPr>
          <a:xfrm>
            <a:off x="1181100" y="4191000"/>
            <a:ext cx="215900" cy="1041400"/>
          </a:xfrm>
          <a:prstGeom prst="leftBrace">
            <a:avLst>
              <a:gd name="adj1" fmla="val 42949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61 CuadroTexto"/>
              <p:cNvSpPr txBox="1"/>
              <p:nvPr/>
            </p:nvSpPr>
            <p:spPr>
              <a:xfrm>
                <a:off x="6083300" y="4140200"/>
                <a:ext cx="2273300" cy="412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2" name="6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300" y="4140200"/>
                <a:ext cx="2273300" cy="412421"/>
              </a:xfrm>
              <a:prstGeom prst="rect">
                <a:avLst/>
              </a:prstGeom>
              <a:blipFill rotWithShape="1">
                <a:blip r:embed="rId12"/>
                <a:stretch>
                  <a:fillRect t="-14706" r="-8847" b="-14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62 CuadroTexto"/>
              <p:cNvSpPr txBox="1"/>
              <p:nvPr/>
            </p:nvSpPr>
            <p:spPr>
              <a:xfrm>
                <a:off x="6068631" y="4574540"/>
                <a:ext cx="2508571" cy="656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𝑎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3" name="6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631" y="4574540"/>
                <a:ext cx="2508571" cy="656013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23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5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7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508000" y="952500"/>
            <a:ext cx="1612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</a:t>
            </a:r>
            <a:r>
              <a:rPr lang="es-ES" b="1" dirty="0" smtClean="0">
                <a:solidFill>
                  <a:schemeClr val="bg1"/>
                </a:solidFill>
              </a:rPr>
              <a:t> 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31800" y="1511300"/>
            <a:ext cx="829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Cierto vector tiene por módulo 15 y forma 30º con el eje X. Calcula sus componentes y represéntalo en notación vectorial en función de dichas componentes.</a:t>
            </a:r>
            <a:endParaRPr lang="es-ES" dirty="0"/>
          </a:p>
        </p:txBody>
      </p:sp>
      <p:sp>
        <p:nvSpPr>
          <p:cNvPr id="26" name="25 CuadroTexto"/>
          <p:cNvSpPr txBox="1"/>
          <p:nvPr/>
        </p:nvSpPr>
        <p:spPr>
          <a:xfrm>
            <a:off x="533400" y="2755900"/>
            <a:ext cx="16256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</a:t>
            </a:r>
            <a:r>
              <a:rPr lang="es-ES" b="1" dirty="0" smtClean="0">
                <a:solidFill>
                  <a:schemeClr val="bg1"/>
                </a:solidFill>
              </a:rPr>
              <a:t> 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444500" y="3378200"/>
            <a:ext cx="8039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Dado el vector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Determina su módulo, así como el ángulo que forma con el eje X.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3681031" y="3736340"/>
                <a:ext cx="13681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3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+4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031" y="3736340"/>
                <a:ext cx="1368195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311" r="-16964"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9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8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69900" y="952500"/>
            <a:ext cx="1676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</a:t>
            </a:r>
            <a:r>
              <a:rPr lang="es-ES" b="1" dirty="0" smtClean="0">
                <a:solidFill>
                  <a:schemeClr val="bg1"/>
                </a:solidFill>
              </a:rPr>
              <a:t> 3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69900" y="1460500"/>
            <a:ext cx="8039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lphaLcParenR"/>
            </a:pPr>
            <a:r>
              <a:rPr lang="es-ES" dirty="0" smtClean="0"/>
              <a:t>Halla la resultante de los vectores de la figura:</a:t>
            </a:r>
          </a:p>
          <a:p>
            <a:pPr marL="342900" indent="-342900" algn="just">
              <a:buAutoNum type="alphaLcParenR"/>
            </a:pPr>
            <a:endParaRPr lang="es-ES" dirty="0"/>
          </a:p>
          <a:p>
            <a:pPr marL="342900" indent="-342900" algn="just">
              <a:buAutoNum type="alphaLcParenR"/>
            </a:pPr>
            <a:endParaRPr lang="es-ES" dirty="0" smtClean="0"/>
          </a:p>
          <a:p>
            <a:pPr marL="342900" indent="-342900" algn="just">
              <a:buAutoNum type="alphaLcParenR"/>
            </a:pPr>
            <a:endParaRPr lang="es-ES" dirty="0"/>
          </a:p>
          <a:p>
            <a:pPr marL="342900" indent="-342900" algn="just">
              <a:buAutoNum type="alphaLcParenR"/>
            </a:pPr>
            <a:endParaRPr lang="es-ES" dirty="0" smtClean="0"/>
          </a:p>
          <a:p>
            <a:pPr marL="342900" indent="-342900" algn="just">
              <a:buAutoNum type="alphaLcParenR"/>
            </a:pPr>
            <a:endParaRPr lang="es-ES" dirty="0"/>
          </a:p>
          <a:p>
            <a:pPr marL="342900" indent="-342900" algn="just">
              <a:buAutoNum type="alphaLcParenR"/>
            </a:pPr>
            <a:endParaRPr lang="es-ES" dirty="0" smtClean="0"/>
          </a:p>
          <a:p>
            <a:pPr marL="342900" indent="-342900" algn="just">
              <a:buAutoNum type="alphaLcParenR"/>
            </a:pPr>
            <a:endParaRPr lang="es-ES" dirty="0"/>
          </a:p>
          <a:p>
            <a:pPr marL="342900" indent="-342900" algn="just">
              <a:buAutoNum type="alphaLcParenR"/>
            </a:pPr>
            <a:endParaRPr lang="es-ES" dirty="0" smtClean="0"/>
          </a:p>
          <a:p>
            <a:pPr marL="342900" indent="-342900" algn="just">
              <a:buAutoNum type="alphaLcParenR"/>
            </a:pPr>
            <a:endParaRPr lang="es-ES" dirty="0"/>
          </a:p>
          <a:p>
            <a:pPr marL="342900" indent="-342900" algn="just">
              <a:buAutoNum type="alphaLcParenR"/>
            </a:pPr>
            <a:endParaRPr lang="es-ES" dirty="0" smtClean="0"/>
          </a:p>
          <a:p>
            <a:pPr marL="342900" indent="-342900" algn="just">
              <a:buAutoNum type="alphaLcParenR"/>
            </a:pPr>
            <a:r>
              <a:rPr lang="es-ES" dirty="0" smtClean="0"/>
              <a:t>¿Qué dirección forma la resultante con el eje X?</a:t>
            </a:r>
            <a:endParaRPr lang="es-ES" dirty="0"/>
          </a:p>
        </p:txBody>
      </p:sp>
      <p:cxnSp>
        <p:nvCxnSpPr>
          <p:cNvPr id="4" name="3 Conector recto de flecha"/>
          <p:cNvCxnSpPr/>
          <p:nvPr/>
        </p:nvCxnSpPr>
        <p:spPr>
          <a:xfrm>
            <a:off x="2387600" y="3136900"/>
            <a:ext cx="40005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rot="16200000">
            <a:off x="3329050" y="3062350"/>
            <a:ext cx="20160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rot="16200000" flipV="1">
            <a:off x="3670300" y="2476500"/>
            <a:ext cx="914400" cy="4318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4343400" y="3124200"/>
            <a:ext cx="0" cy="8128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Arco"/>
          <p:cNvSpPr/>
          <p:nvPr/>
        </p:nvSpPr>
        <p:spPr>
          <a:xfrm rot="3275753">
            <a:off x="4203696" y="2755899"/>
            <a:ext cx="762000" cy="825500"/>
          </a:xfrm>
          <a:prstGeom prst="arc">
            <a:avLst>
              <a:gd name="adj1" fmla="val 15615982"/>
              <a:gd name="adj2" fmla="val 180386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recto de flecha"/>
          <p:cNvCxnSpPr/>
          <p:nvPr/>
        </p:nvCxnSpPr>
        <p:spPr>
          <a:xfrm flipV="1">
            <a:off x="4356100" y="2527300"/>
            <a:ext cx="1270000" cy="6096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Arco"/>
          <p:cNvSpPr/>
          <p:nvPr/>
        </p:nvSpPr>
        <p:spPr>
          <a:xfrm rot="17766475">
            <a:off x="4025896" y="2768598"/>
            <a:ext cx="762000" cy="825500"/>
          </a:xfrm>
          <a:prstGeom prst="arc">
            <a:avLst>
              <a:gd name="adj1" fmla="val 14968639"/>
              <a:gd name="adj2" fmla="val 180386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23 CuadroTexto"/>
              <p:cNvSpPr txBox="1"/>
              <p:nvPr/>
            </p:nvSpPr>
            <p:spPr>
              <a:xfrm>
                <a:off x="5511800" y="21844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24" name="2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800" y="2184400"/>
                <a:ext cx="330200" cy="369332"/>
              </a:xfrm>
              <a:prstGeom prst="rect">
                <a:avLst/>
              </a:prstGeom>
              <a:blipFill>
                <a:blip r:embed="rId3"/>
                <a:stretch>
                  <a:fillRect t="-21311" r="-240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24 CuadroTexto"/>
              <p:cNvSpPr txBox="1"/>
              <p:nvPr/>
            </p:nvSpPr>
            <p:spPr>
              <a:xfrm>
                <a:off x="3581400" y="20447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25" name="2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2044700"/>
                <a:ext cx="330200" cy="4103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27 CuadroTexto"/>
              <p:cNvSpPr txBox="1"/>
              <p:nvPr/>
            </p:nvSpPr>
            <p:spPr>
              <a:xfrm>
                <a:off x="4381500" y="36703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𝑐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28" name="2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500" y="3670300"/>
                <a:ext cx="330200" cy="369332"/>
              </a:xfrm>
              <a:prstGeom prst="rect">
                <a:avLst/>
              </a:prstGeom>
              <a:blipFill>
                <a:blip r:embed="rId5"/>
                <a:stretch>
                  <a:fillRect t="-21311" r="-2592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28 CuadroTexto"/>
          <p:cNvSpPr txBox="1"/>
          <p:nvPr/>
        </p:nvSpPr>
        <p:spPr>
          <a:xfrm>
            <a:off x="4991100" y="2806702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30º</a:t>
            </a:r>
            <a:endParaRPr lang="es-ES" sz="14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3708400" y="2743202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ym typeface="Symbol"/>
              </a:rPr>
              <a:t>6</a:t>
            </a:r>
            <a:r>
              <a:rPr lang="es-ES" sz="1400" dirty="0" smtClean="0">
                <a:sym typeface="Symbol"/>
              </a:rPr>
              <a:t>0º</a:t>
            </a:r>
            <a:endParaRPr lang="es-ES" sz="1400" dirty="0"/>
          </a:p>
        </p:txBody>
      </p:sp>
      <p:sp>
        <p:nvSpPr>
          <p:cNvPr id="31" name="30 CuadroTexto"/>
          <p:cNvSpPr txBox="1"/>
          <p:nvPr/>
        </p:nvSpPr>
        <p:spPr>
          <a:xfrm>
            <a:off x="4902200" y="2489202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5</a:t>
            </a:r>
            <a:endParaRPr lang="es-ES" sz="1400" dirty="0"/>
          </a:p>
        </p:txBody>
      </p:sp>
      <p:sp>
        <p:nvSpPr>
          <p:cNvPr id="32" name="31 CuadroTexto"/>
          <p:cNvSpPr txBox="1"/>
          <p:nvPr/>
        </p:nvSpPr>
        <p:spPr>
          <a:xfrm>
            <a:off x="4025900" y="2387602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ym typeface="Symbol"/>
              </a:rPr>
              <a:t>4</a:t>
            </a:r>
            <a:endParaRPr lang="es-ES" sz="1400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330700" y="3314703"/>
            <a:ext cx="368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ym typeface="Symbol"/>
              </a:rPr>
              <a:t>3</a:t>
            </a:r>
            <a:endParaRPr lang="es-ES" sz="14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7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0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5600" y="850900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Operaciones con vectores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68300" y="1320800"/>
            <a:ext cx="443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Producto escalar de dos vectores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1193800" y="32258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flipV="1">
            <a:off x="1193800" y="2108200"/>
            <a:ext cx="1231900" cy="1117600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1727200" y="27940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</a:t>
            </a:r>
            <a:endParaRPr lang="es-ES" sz="1400" dirty="0"/>
          </a:p>
        </p:txBody>
      </p:sp>
      <p:sp>
        <p:nvSpPr>
          <p:cNvPr id="28" name="27 Arco"/>
          <p:cNvSpPr/>
          <p:nvPr/>
        </p:nvSpPr>
        <p:spPr>
          <a:xfrm rot="2608624">
            <a:off x="977897" y="2793997"/>
            <a:ext cx="762000" cy="825500"/>
          </a:xfrm>
          <a:prstGeom prst="arc">
            <a:avLst>
              <a:gd name="adj1" fmla="val 15615982"/>
              <a:gd name="adj2" fmla="val 1902568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2146300" y="32639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300" y="3263900"/>
                <a:ext cx="3302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311" r="-240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29 CuadroTexto"/>
              <p:cNvSpPr txBox="1"/>
              <p:nvPr/>
            </p:nvSpPr>
            <p:spPr>
              <a:xfrm>
                <a:off x="1612900" y="22098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0" name="2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900" y="2209800"/>
                <a:ext cx="330200" cy="4103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CuadroTexto"/>
              <p:cNvSpPr txBox="1"/>
              <p:nvPr/>
            </p:nvSpPr>
            <p:spPr>
              <a:xfrm>
                <a:off x="4493831" y="2110740"/>
                <a:ext cx="1710789" cy="410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𝑎𝑏𝑐𝑜𝑠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831" y="2110740"/>
                <a:ext cx="1710789" cy="410305"/>
              </a:xfrm>
              <a:prstGeom prst="rect">
                <a:avLst/>
              </a:prstGeom>
              <a:blipFill rotWithShape="1">
                <a:blip r:embed="rId5"/>
                <a:stretch>
                  <a:fillRect t="-882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31 CuadroTexto"/>
              <p:cNvSpPr txBox="1"/>
              <p:nvPr/>
            </p:nvSpPr>
            <p:spPr>
              <a:xfrm>
                <a:off x="4519231" y="2631440"/>
                <a:ext cx="1457515" cy="688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𝑐𝑜𝑠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</a:rPr>
                            <m:t>·</m:t>
                          </m:r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𝑏</m:t>
                              </m:r>
                            </m:e>
                          </m:acc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𝑎𝑏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2" name="3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231" y="2631440"/>
                <a:ext cx="1457515" cy="68813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32 CuadroTexto"/>
              <p:cNvSpPr txBox="1"/>
              <p:nvPr/>
            </p:nvSpPr>
            <p:spPr>
              <a:xfrm>
                <a:off x="848931" y="5387340"/>
                <a:ext cx="7494969" cy="438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𝑖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𝑗</m:t>
                              </m:r>
                            </m:e>
                          </m:acc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</m:acc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𝑖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𝑗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𝑘</m:t>
                              </m:r>
                            </m:e>
                          </m:acc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3" name="3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31" y="5387340"/>
                <a:ext cx="7494969" cy="438582"/>
              </a:xfrm>
              <a:prstGeom prst="rect">
                <a:avLst/>
              </a:prstGeom>
              <a:blipFill rotWithShape="1">
                <a:blip r:embed="rId7"/>
                <a:stretch>
                  <a:fillRect t="-8333" b="-13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33 CuadroTexto"/>
              <p:cNvSpPr txBox="1"/>
              <p:nvPr/>
            </p:nvSpPr>
            <p:spPr>
              <a:xfrm>
                <a:off x="1522031" y="3787140"/>
                <a:ext cx="2466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1·1·</m:t>
                      </m:r>
                      <m:r>
                        <a:rPr lang="es-ES" b="0" i="1" smtClean="0">
                          <a:latin typeface="Cambria Math"/>
                        </a:rPr>
                        <m:t>𝑐𝑜𝑠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𝑜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4" name="3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031" y="3787140"/>
                <a:ext cx="2466829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491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34 CuadroTexto"/>
              <p:cNvSpPr txBox="1"/>
              <p:nvPr/>
            </p:nvSpPr>
            <p:spPr>
              <a:xfrm>
                <a:off x="1509331" y="4193540"/>
                <a:ext cx="24882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1·1·</m:t>
                      </m:r>
                      <m:r>
                        <a:rPr lang="es-ES" b="0" i="1" smtClean="0">
                          <a:latin typeface="Cambria Math"/>
                        </a:rPr>
                        <m:t>𝑐𝑜𝑠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𝑜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5" name="3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31" y="4193540"/>
                <a:ext cx="2488245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4918"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35 CuadroTexto"/>
              <p:cNvSpPr txBox="1"/>
              <p:nvPr/>
            </p:nvSpPr>
            <p:spPr>
              <a:xfrm>
                <a:off x="1483931" y="4625340"/>
                <a:ext cx="2583784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1·1·</m:t>
                      </m:r>
                      <m:r>
                        <a:rPr lang="es-ES" b="0" i="1" smtClean="0">
                          <a:latin typeface="Cambria Math"/>
                        </a:rPr>
                        <m:t>𝑐𝑜𝑠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𝑜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6" name="3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931" y="4625340"/>
                <a:ext cx="2583784" cy="38414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36 Abrir llave"/>
          <p:cNvSpPr/>
          <p:nvPr/>
        </p:nvSpPr>
        <p:spPr>
          <a:xfrm>
            <a:off x="1295400" y="3797300"/>
            <a:ext cx="215900" cy="1206500"/>
          </a:xfrm>
          <a:prstGeom prst="leftBrace">
            <a:avLst>
              <a:gd name="adj1" fmla="val 42949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39 CuadroTexto"/>
              <p:cNvSpPr txBox="1"/>
              <p:nvPr/>
            </p:nvSpPr>
            <p:spPr>
              <a:xfrm>
                <a:off x="4836731" y="3787140"/>
                <a:ext cx="32359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i="1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=1·1·</m:t>
                      </m:r>
                      <m:r>
                        <a:rPr lang="es-ES" b="0" i="1" smtClean="0">
                          <a:latin typeface="Cambria Math"/>
                        </a:rPr>
                        <m:t>𝑐𝑜𝑠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90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𝑜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0" name="3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731" y="3787140"/>
                <a:ext cx="3235949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4918"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42 Abrir llave"/>
          <p:cNvSpPr/>
          <p:nvPr/>
        </p:nvSpPr>
        <p:spPr>
          <a:xfrm>
            <a:off x="4610100" y="3797300"/>
            <a:ext cx="215900" cy="1206500"/>
          </a:xfrm>
          <a:prstGeom prst="leftBrace">
            <a:avLst>
              <a:gd name="adj1" fmla="val 42949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43 CuadroTexto"/>
              <p:cNvSpPr txBox="1"/>
              <p:nvPr/>
            </p:nvSpPr>
            <p:spPr>
              <a:xfrm>
                <a:off x="4824031" y="4155440"/>
                <a:ext cx="3331488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=1·1·</m:t>
                      </m:r>
                      <m:r>
                        <a:rPr lang="es-ES" b="0" i="1" smtClean="0">
                          <a:latin typeface="Cambria Math"/>
                        </a:rPr>
                        <m:t>𝑐𝑜𝑠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90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𝑜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4" name="4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031" y="4155440"/>
                <a:ext cx="3331488" cy="38414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44 CuadroTexto"/>
              <p:cNvSpPr txBox="1"/>
              <p:nvPr/>
            </p:nvSpPr>
            <p:spPr>
              <a:xfrm>
                <a:off x="4849431" y="4561840"/>
                <a:ext cx="3352906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=1·1·</m:t>
                      </m:r>
                      <m:r>
                        <a:rPr lang="es-ES" b="0" i="1" smtClean="0">
                          <a:latin typeface="Cambria Math"/>
                        </a:rPr>
                        <m:t>𝑐𝑜𝑠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90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𝑜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5" name="4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9431" y="4561840"/>
                <a:ext cx="3352906" cy="384144"/>
              </a:xfrm>
              <a:prstGeom prst="rect">
                <a:avLst/>
              </a:prstGeom>
              <a:blipFill rotWithShape="1">
                <a:blip r:embed="rId13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25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1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60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5 CuadroTexto"/>
          <p:cNvSpPr txBox="1"/>
          <p:nvPr/>
        </p:nvSpPr>
        <p:spPr>
          <a:xfrm>
            <a:off x="495300" y="990600"/>
            <a:ext cx="16129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</a:t>
            </a:r>
            <a:r>
              <a:rPr lang="es-ES" b="1" dirty="0" smtClean="0">
                <a:solidFill>
                  <a:schemeClr val="bg1"/>
                </a:solidFill>
              </a:rPr>
              <a:t> 4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406400" y="1587500"/>
            <a:ext cx="8039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Calcula el producto escalar de los vectores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Y el ángulo que forman.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37 CuadroTexto"/>
              <p:cNvSpPr txBox="1"/>
              <p:nvPr/>
            </p:nvSpPr>
            <p:spPr>
              <a:xfrm>
                <a:off x="2512631" y="1996440"/>
                <a:ext cx="13703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−3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8" name="3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631" y="1996440"/>
                <a:ext cx="1370312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667" r="-16889" b="-6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38 CuadroTexto"/>
              <p:cNvSpPr txBox="1"/>
              <p:nvPr/>
            </p:nvSpPr>
            <p:spPr>
              <a:xfrm>
                <a:off x="4455731" y="1996440"/>
                <a:ext cx="1366528" cy="410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3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+5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9" name="3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731" y="1996440"/>
                <a:ext cx="1366528" cy="410305"/>
              </a:xfrm>
              <a:prstGeom prst="rect">
                <a:avLst/>
              </a:prstGeom>
              <a:blipFill rotWithShape="1">
                <a:blip r:embed="rId4"/>
                <a:stretch>
                  <a:fillRect r="-16964" b="-597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8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82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Paralelogramo"/>
          <p:cNvSpPr/>
          <p:nvPr/>
        </p:nvSpPr>
        <p:spPr>
          <a:xfrm>
            <a:off x="774700" y="3124200"/>
            <a:ext cx="4254500" cy="1168400"/>
          </a:xfrm>
          <a:prstGeom prst="parallelogram">
            <a:avLst>
              <a:gd name="adj" fmla="val 100000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381000" y="889000"/>
            <a:ext cx="401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Operaciones con vectores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93700" y="1333500"/>
            <a:ext cx="439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Producto vectorial de dos vectores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1765300" y="39878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2362200" y="36322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</a:t>
            </a:r>
            <a:endParaRPr lang="es-ES" sz="1400" dirty="0"/>
          </a:p>
        </p:txBody>
      </p:sp>
      <p:sp>
        <p:nvSpPr>
          <p:cNvPr id="28" name="27 Arco"/>
          <p:cNvSpPr/>
          <p:nvPr/>
        </p:nvSpPr>
        <p:spPr>
          <a:xfrm rot="2608624">
            <a:off x="1650997" y="3670297"/>
            <a:ext cx="762000" cy="825500"/>
          </a:xfrm>
          <a:prstGeom prst="arc">
            <a:avLst>
              <a:gd name="adj1" fmla="val 15615982"/>
              <a:gd name="adj2" fmla="val 1815569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2997200" y="39497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200" y="3949700"/>
                <a:ext cx="3302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311" r="-2222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29 CuadroTexto"/>
              <p:cNvSpPr txBox="1"/>
              <p:nvPr/>
            </p:nvSpPr>
            <p:spPr>
              <a:xfrm>
                <a:off x="2527300" y="30861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0" name="2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300" y="3086100"/>
                <a:ext cx="330200" cy="4103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30 Conector recto de flecha"/>
          <p:cNvCxnSpPr/>
          <p:nvPr/>
        </p:nvCxnSpPr>
        <p:spPr>
          <a:xfrm rot="16200000">
            <a:off x="622300" y="3340100"/>
            <a:ext cx="2260600" cy="0"/>
          </a:xfrm>
          <a:prstGeom prst="straightConnector1">
            <a:avLst/>
          </a:prstGeom>
          <a:ln w="1270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rot="16200000">
            <a:off x="1212600" y="3447800"/>
            <a:ext cx="1080000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37 CuadroTexto"/>
              <p:cNvSpPr txBox="1"/>
              <p:nvPr/>
            </p:nvSpPr>
            <p:spPr>
              <a:xfrm>
                <a:off x="990600" y="2692400"/>
                <a:ext cx="8255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8" name="3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692400"/>
                <a:ext cx="825500" cy="410305"/>
              </a:xfrm>
              <a:prstGeom prst="rect">
                <a:avLst/>
              </a:prstGeom>
              <a:blipFill rotWithShape="1">
                <a:blip r:embed="rId5"/>
                <a:stretch>
                  <a:fillRect t="-89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t3.gstatic.com/images?q=tbn:ANd9GcSr_fdk96lvHAyCzemDIhb8eNLJ0tAEC--mEOBrl8eabc_RuHTZwA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0" b="8706"/>
          <a:stretch/>
        </p:blipFill>
        <p:spPr bwMode="auto">
          <a:xfrm rot="16200000">
            <a:off x="1336675" y="2057400"/>
            <a:ext cx="796344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Arco"/>
          <p:cNvSpPr/>
          <p:nvPr/>
        </p:nvSpPr>
        <p:spPr>
          <a:xfrm rot="5400000">
            <a:off x="1595772" y="2099761"/>
            <a:ext cx="318438" cy="435045"/>
          </a:xfrm>
          <a:prstGeom prst="arc">
            <a:avLst>
              <a:gd name="adj1" fmla="val 15945238"/>
              <a:gd name="adj2" fmla="val 5593383"/>
            </a:avLst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0 CuadroTexto"/>
              <p:cNvSpPr txBox="1"/>
              <p:nvPr/>
            </p:nvSpPr>
            <p:spPr>
              <a:xfrm>
                <a:off x="6335331" y="2415540"/>
                <a:ext cx="1973874" cy="432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acc>
                        </m:e>
                      </m:d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𝑎𝑏𝑠𝑒𝑛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331" y="2415540"/>
                <a:ext cx="1973874" cy="432554"/>
              </a:xfrm>
              <a:prstGeom prst="rect">
                <a:avLst/>
              </a:prstGeom>
              <a:blipFill rotWithShape="1">
                <a:blip r:embed="rId7"/>
                <a:stretch>
                  <a:fillRect t="-84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11 CuadroTexto"/>
          <p:cNvSpPr txBox="1"/>
          <p:nvPr/>
        </p:nvSpPr>
        <p:spPr>
          <a:xfrm>
            <a:off x="5308600" y="2489200"/>
            <a:ext cx="105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Módulo:</a:t>
            </a:r>
            <a:endParaRPr lang="es-ES" dirty="0"/>
          </a:p>
        </p:txBody>
      </p:sp>
      <p:sp>
        <p:nvSpPr>
          <p:cNvPr id="39" name="38 CuadroTexto"/>
          <p:cNvSpPr txBox="1"/>
          <p:nvPr/>
        </p:nvSpPr>
        <p:spPr>
          <a:xfrm>
            <a:off x="5308600" y="3111500"/>
            <a:ext cx="127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Dirección:</a:t>
            </a:r>
            <a:endParaRPr lang="es-ES" dirty="0"/>
          </a:p>
        </p:txBody>
      </p:sp>
      <p:sp>
        <p:nvSpPr>
          <p:cNvPr id="41" name="40 CuadroTexto"/>
          <p:cNvSpPr txBox="1"/>
          <p:nvPr/>
        </p:nvSpPr>
        <p:spPr>
          <a:xfrm>
            <a:off x="5334000" y="3822700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Sentido: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41 CuadroTexto"/>
              <p:cNvSpPr txBox="1"/>
              <p:nvPr/>
            </p:nvSpPr>
            <p:spPr>
              <a:xfrm>
                <a:off x="6375400" y="3088640"/>
                <a:ext cx="1828800" cy="687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</a:rPr>
                        <m:t>𝑃</m:t>
                      </m:r>
                      <m:r>
                        <a:rPr lang="es-ES" b="0" i="1" smtClean="0">
                          <a:latin typeface="Cambria Math"/>
                        </a:rPr>
                        <m:t>𝑒𝑟𝑝𝑒𝑛𝑑𝑖𝑐𝑢𝑙𝑎𝑟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𝑎𝑙</m:t>
                      </m:r>
                      <m:r>
                        <a:rPr lang="es-ES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s-ES" b="0" i="0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𝑝𝑙𝑎𝑛𝑜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𝑞𝑢𝑒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𝑓𝑜𝑟𝑚𝑎𝑛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𝑦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b="0" dirty="0" smtClean="0"/>
              </a:p>
            </p:txBody>
          </p:sp>
        </mc:Choice>
        <mc:Fallback xmlns="">
          <p:sp>
            <p:nvSpPr>
              <p:cNvPr id="42" name="4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400" y="3088640"/>
                <a:ext cx="1828800" cy="687304"/>
              </a:xfrm>
              <a:prstGeom prst="rect">
                <a:avLst/>
              </a:prstGeom>
              <a:blipFill rotWithShape="1">
                <a:blip r:embed="rId8"/>
                <a:stretch>
                  <a:fillRect l="-1000" r="-41333" b="-80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45 CuadroTexto"/>
              <p:cNvSpPr txBox="1"/>
              <p:nvPr/>
            </p:nvSpPr>
            <p:spPr>
              <a:xfrm>
                <a:off x="6324600" y="3825240"/>
                <a:ext cx="18288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</a:rPr>
                        <m:t>𝑅</m:t>
                      </m:r>
                      <m:r>
                        <a:rPr lang="es-ES" b="0" i="1" smtClean="0">
                          <a:latin typeface="Cambria Math"/>
                        </a:rPr>
                        <m:t>𝑒𝑔𝑙𝑎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𝑑𝑒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𝑙𝑎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𝑚𝑎𝑛𝑜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s-ES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𝑑𝑒𝑟𝑒𝑐h𝑎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𝑜</m:t>
                      </m:r>
                      <m:r>
                        <a:rPr lang="es-ES" b="0" i="1" smtClean="0">
                          <a:latin typeface="Cambria Math"/>
                        </a:rPr>
                        <m:t> </m:t>
                      </m:r>
                      <m:r>
                        <a:rPr lang="es-ES" b="0" i="1" smtClean="0">
                          <a:latin typeface="Cambria Math"/>
                        </a:rPr>
                        <m:t>𝑠𝑎𝑐𝑎𝑐𝑜𝑟𝑐h𝑜𝑠</m:t>
                      </m:r>
                    </m:oMath>
                  </m:oMathPara>
                </a14:m>
                <a:endParaRPr lang="es-ES" b="0" dirty="0" smtClean="0"/>
              </a:p>
            </p:txBody>
          </p:sp>
        </mc:Choice>
        <mc:Fallback xmlns="">
          <p:sp>
            <p:nvSpPr>
              <p:cNvPr id="46" name="4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3825240"/>
                <a:ext cx="1828800" cy="646331"/>
              </a:xfrm>
              <a:prstGeom prst="rect">
                <a:avLst/>
              </a:prstGeom>
              <a:blipFill rotWithShape="1">
                <a:blip r:embed="rId9"/>
                <a:stretch>
                  <a:fillRect r="-36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46 CuadroTexto"/>
              <p:cNvSpPr txBox="1"/>
              <p:nvPr/>
            </p:nvSpPr>
            <p:spPr>
              <a:xfrm>
                <a:off x="1522031" y="4866640"/>
                <a:ext cx="1089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7" name="4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031" y="4866640"/>
                <a:ext cx="1089465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491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47 CuadroTexto"/>
              <p:cNvSpPr txBox="1"/>
              <p:nvPr/>
            </p:nvSpPr>
            <p:spPr>
              <a:xfrm>
                <a:off x="1509331" y="5273040"/>
                <a:ext cx="11108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8" name="4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31" y="5273040"/>
                <a:ext cx="1110882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4918"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48 CuadroTexto"/>
              <p:cNvSpPr txBox="1"/>
              <p:nvPr/>
            </p:nvSpPr>
            <p:spPr>
              <a:xfrm>
                <a:off x="1483931" y="5704840"/>
                <a:ext cx="1206421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9" name="4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931" y="5704840"/>
                <a:ext cx="1206421" cy="38414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49 Abrir llave"/>
          <p:cNvSpPr/>
          <p:nvPr/>
        </p:nvSpPr>
        <p:spPr>
          <a:xfrm>
            <a:off x="1295400" y="4876800"/>
            <a:ext cx="215900" cy="1206500"/>
          </a:xfrm>
          <a:prstGeom prst="leftBrace">
            <a:avLst>
              <a:gd name="adj1" fmla="val 42949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50 CuadroTexto"/>
              <p:cNvSpPr txBox="1"/>
              <p:nvPr/>
            </p:nvSpPr>
            <p:spPr>
              <a:xfrm>
                <a:off x="4112831" y="4853940"/>
                <a:ext cx="1005916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1" name="5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831" y="4853940"/>
                <a:ext cx="1005916" cy="384144"/>
              </a:xfrm>
              <a:prstGeom prst="rect">
                <a:avLst/>
              </a:prstGeom>
              <a:blipFill rotWithShape="1">
                <a:blip r:embed="rId13"/>
                <a:stretch>
                  <a:fillRect r="-22424" b="-79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51 Abrir llave"/>
          <p:cNvSpPr/>
          <p:nvPr/>
        </p:nvSpPr>
        <p:spPr>
          <a:xfrm>
            <a:off x="3886200" y="4864100"/>
            <a:ext cx="215900" cy="1206500"/>
          </a:xfrm>
          <a:prstGeom prst="leftBrace">
            <a:avLst>
              <a:gd name="adj1" fmla="val 42949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52 CuadroTexto"/>
              <p:cNvSpPr txBox="1"/>
              <p:nvPr/>
            </p:nvSpPr>
            <p:spPr>
              <a:xfrm>
                <a:off x="4100131" y="5222240"/>
                <a:ext cx="1179041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3" name="5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0131" y="5222240"/>
                <a:ext cx="1179041" cy="384144"/>
              </a:xfrm>
              <a:prstGeom prst="rect">
                <a:avLst/>
              </a:prstGeom>
              <a:blipFill rotWithShape="1">
                <a:blip r:embed="rId14"/>
                <a:stretch>
                  <a:fillRect r="-19689" b="-79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53 CuadroTexto"/>
              <p:cNvSpPr txBox="1"/>
              <p:nvPr/>
            </p:nvSpPr>
            <p:spPr>
              <a:xfrm>
                <a:off x="4125531" y="5628640"/>
                <a:ext cx="1005916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4" name="5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531" y="5628640"/>
                <a:ext cx="1005916" cy="384144"/>
              </a:xfrm>
              <a:prstGeom prst="rect">
                <a:avLst/>
              </a:prstGeom>
              <a:blipFill rotWithShape="1">
                <a:blip r:embed="rId15"/>
                <a:stretch>
                  <a:fillRect r="-22424" b="-79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55 Conector recto de flecha"/>
          <p:cNvCxnSpPr/>
          <p:nvPr/>
        </p:nvCxnSpPr>
        <p:spPr>
          <a:xfrm flipV="1">
            <a:off x="622300" y="3517900"/>
            <a:ext cx="2057400" cy="1054100"/>
          </a:xfrm>
          <a:prstGeom prst="straightConnector1">
            <a:avLst/>
          </a:prstGeom>
          <a:ln w="1270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/>
          <p:nvPr/>
        </p:nvCxnSpPr>
        <p:spPr>
          <a:xfrm rot="10800000">
            <a:off x="2438400" y="3987800"/>
            <a:ext cx="2260600" cy="0"/>
          </a:xfrm>
          <a:prstGeom prst="straightConnector1">
            <a:avLst/>
          </a:prstGeom>
          <a:ln w="1270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56 CuadroTexto"/>
          <p:cNvSpPr txBox="1"/>
          <p:nvPr/>
        </p:nvSpPr>
        <p:spPr>
          <a:xfrm>
            <a:off x="4305300" y="39370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ym typeface="Symbol"/>
              </a:rPr>
              <a:t>X</a:t>
            </a:r>
            <a:endParaRPr lang="es-ES" sz="1400" dirty="0"/>
          </a:p>
        </p:txBody>
      </p:sp>
      <p:sp>
        <p:nvSpPr>
          <p:cNvPr id="58" name="57 CuadroTexto"/>
          <p:cNvSpPr txBox="1"/>
          <p:nvPr/>
        </p:nvSpPr>
        <p:spPr>
          <a:xfrm>
            <a:off x="1778000" y="25273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Y</a:t>
            </a:r>
            <a:endParaRPr lang="es-ES" sz="14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939800" y="43307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ym typeface="Symbol"/>
              </a:rPr>
              <a:t>Z</a:t>
            </a:r>
            <a:endParaRPr lang="es-ES" sz="1400" dirty="0"/>
          </a:p>
        </p:txBody>
      </p:sp>
      <p:cxnSp>
        <p:nvCxnSpPr>
          <p:cNvPr id="25" name="24 Conector recto de flecha"/>
          <p:cNvCxnSpPr/>
          <p:nvPr/>
        </p:nvCxnSpPr>
        <p:spPr>
          <a:xfrm flipV="1">
            <a:off x="1752600" y="3365500"/>
            <a:ext cx="1231900" cy="622300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59 CuadroTexto"/>
              <p:cNvSpPr txBox="1"/>
              <p:nvPr/>
            </p:nvSpPr>
            <p:spPr>
              <a:xfrm>
                <a:off x="6386131" y="4828540"/>
                <a:ext cx="1179041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0" name="5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131" y="4828540"/>
                <a:ext cx="1179041" cy="384144"/>
              </a:xfrm>
              <a:prstGeom prst="rect">
                <a:avLst/>
              </a:prstGeom>
              <a:blipFill rotWithShape="1">
                <a:blip r:embed="rId16"/>
                <a:stretch>
                  <a:fillRect r="-19171" b="-79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60 Abrir llave"/>
          <p:cNvSpPr/>
          <p:nvPr/>
        </p:nvSpPr>
        <p:spPr>
          <a:xfrm>
            <a:off x="6159500" y="4838700"/>
            <a:ext cx="215900" cy="1206500"/>
          </a:xfrm>
          <a:prstGeom prst="leftBrace">
            <a:avLst>
              <a:gd name="adj1" fmla="val 42949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61 CuadroTexto"/>
              <p:cNvSpPr txBox="1"/>
              <p:nvPr/>
            </p:nvSpPr>
            <p:spPr>
              <a:xfrm>
                <a:off x="6373431" y="5196840"/>
                <a:ext cx="1005916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2" name="6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431" y="5196840"/>
                <a:ext cx="1005916" cy="384144"/>
              </a:xfrm>
              <a:prstGeom prst="rect">
                <a:avLst/>
              </a:prstGeom>
              <a:blipFill rotWithShape="1">
                <a:blip r:embed="rId17"/>
                <a:stretch>
                  <a:fillRect r="-23030" b="-634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62 CuadroTexto"/>
              <p:cNvSpPr txBox="1"/>
              <p:nvPr/>
            </p:nvSpPr>
            <p:spPr>
              <a:xfrm>
                <a:off x="6398831" y="5603240"/>
                <a:ext cx="1179041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acc>
                        <m:accPr>
                          <m:chr m:val="̂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3" name="6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831" y="5603240"/>
                <a:ext cx="1179041" cy="384144"/>
              </a:xfrm>
              <a:prstGeom prst="rect">
                <a:avLst/>
              </a:prstGeom>
              <a:blipFill rotWithShape="1">
                <a:blip r:embed="rId18"/>
                <a:stretch>
                  <a:fillRect r="-19689" b="-79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63 CuadroTexto"/>
          <p:cNvSpPr txBox="1"/>
          <p:nvPr/>
        </p:nvSpPr>
        <p:spPr>
          <a:xfrm>
            <a:off x="4356100" y="31242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</a:t>
            </a:r>
            <a:endParaRPr lang="es-ES" sz="1400" dirty="0"/>
          </a:p>
        </p:txBody>
      </p:sp>
      <p:sp>
        <p:nvSpPr>
          <p:cNvPr id="43" name="42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74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Paralelogramo"/>
          <p:cNvSpPr/>
          <p:nvPr/>
        </p:nvSpPr>
        <p:spPr>
          <a:xfrm>
            <a:off x="1028700" y="2120900"/>
            <a:ext cx="4254500" cy="1854200"/>
          </a:xfrm>
          <a:prstGeom prst="parallelogram">
            <a:avLst>
              <a:gd name="adj" fmla="val 0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393700" y="889000"/>
            <a:ext cx="435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5.2. </a:t>
            </a:r>
            <a:r>
              <a:rPr lang="es-ES" b="1" dirty="0" smtClean="0">
                <a:solidFill>
                  <a:srgbClr val="00B050"/>
                </a:solidFill>
              </a:rPr>
              <a:t>Operaciones con vectores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06400" y="1358900"/>
            <a:ext cx="431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Producto vectorial de dos vectores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1282700" y="3505200"/>
            <a:ext cx="2260600" cy="0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1587500" y="31496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</a:t>
            </a:r>
            <a:endParaRPr lang="es-ES" sz="1400" dirty="0"/>
          </a:p>
        </p:txBody>
      </p:sp>
      <p:sp>
        <p:nvSpPr>
          <p:cNvPr id="28" name="27 Arco"/>
          <p:cNvSpPr/>
          <p:nvPr/>
        </p:nvSpPr>
        <p:spPr>
          <a:xfrm rot="2608624">
            <a:off x="876296" y="3162298"/>
            <a:ext cx="762000" cy="825500"/>
          </a:xfrm>
          <a:prstGeom prst="arc">
            <a:avLst>
              <a:gd name="adj1" fmla="val 15615982"/>
              <a:gd name="adj2" fmla="val 184777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2628900" y="3492500"/>
                <a:ext cx="33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900" y="3492500"/>
                <a:ext cx="3302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311" r="-240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29 CuadroTexto"/>
              <p:cNvSpPr txBox="1"/>
              <p:nvPr/>
            </p:nvSpPr>
            <p:spPr>
              <a:xfrm>
                <a:off x="1485900" y="2489200"/>
                <a:ext cx="330200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0" name="2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900" y="2489200"/>
                <a:ext cx="330200" cy="4103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30 Conector recto de flecha"/>
          <p:cNvCxnSpPr/>
          <p:nvPr/>
        </p:nvCxnSpPr>
        <p:spPr>
          <a:xfrm flipV="1">
            <a:off x="2095500" y="2463800"/>
            <a:ext cx="0" cy="105410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flipV="1">
            <a:off x="1270000" y="2438400"/>
            <a:ext cx="825500" cy="1079500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/>
          <p:nvPr/>
        </p:nvCxnSpPr>
        <p:spPr>
          <a:xfrm flipV="1">
            <a:off x="3505200" y="2425700"/>
            <a:ext cx="825500" cy="1079500"/>
          </a:xfrm>
          <a:prstGeom prst="straightConnector1">
            <a:avLst/>
          </a:prstGeom>
          <a:ln w="12700">
            <a:solidFill>
              <a:srgbClr val="00B05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>
            <a:off x="2082800" y="2451100"/>
            <a:ext cx="2260600" cy="0"/>
          </a:xfrm>
          <a:prstGeom prst="straightConnector1">
            <a:avLst/>
          </a:prstGeom>
          <a:ln w="1270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/>
          <p:cNvSpPr txBox="1"/>
          <p:nvPr/>
        </p:nvSpPr>
        <p:spPr>
          <a:xfrm>
            <a:off x="4940300" y="2171702"/>
            <a:ext cx="304800" cy="31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ym typeface="Symbol"/>
              </a:rPr>
              <a:t>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64 CuadroTexto"/>
              <p:cNvSpPr txBox="1"/>
              <p:nvPr/>
            </p:nvSpPr>
            <p:spPr>
              <a:xfrm>
                <a:off x="2032000" y="2806700"/>
                <a:ext cx="1295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h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𝑏𝑠𝑒𝑛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5" name="6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000" y="2806700"/>
                <a:ext cx="12954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66 CuadroTexto"/>
              <p:cNvSpPr txBox="1"/>
              <p:nvPr/>
            </p:nvSpPr>
            <p:spPr>
              <a:xfrm>
                <a:off x="5446331" y="2517140"/>
                <a:ext cx="2535694" cy="432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acc>
                        </m:e>
                      </m:d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𝑎𝑏𝑠𝑒𝑛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𝑎h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7" name="6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331" y="2517140"/>
                <a:ext cx="2535694" cy="432554"/>
              </a:xfrm>
              <a:prstGeom prst="rect">
                <a:avLst/>
              </a:prstGeom>
              <a:blipFill rotWithShape="1">
                <a:blip r:embed="rId6"/>
                <a:stretch>
                  <a:fillRect t="-84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CuadroTexto"/>
          <p:cNvSpPr txBox="1"/>
          <p:nvPr/>
        </p:nvSpPr>
        <p:spPr>
          <a:xfrm>
            <a:off x="5638800" y="2959100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>
                <a:latin typeface="Cambria Math" pitchFamily="18" charset="0"/>
                <a:ea typeface="Cambria Math" pitchFamily="18" charset="0"/>
              </a:rPr>
              <a:t>(área paralelogramo)</a:t>
            </a:r>
            <a:endParaRPr lang="es-ES" i="1" dirty="0">
              <a:latin typeface="Cambria Math" pitchFamily="18" charset="0"/>
              <a:ea typeface="Cambria Math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67 CuadroTexto"/>
              <p:cNvSpPr txBox="1"/>
              <p:nvPr/>
            </p:nvSpPr>
            <p:spPr>
              <a:xfrm>
                <a:off x="772731" y="4549140"/>
                <a:ext cx="7494969" cy="777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𝑖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𝑗</m:t>
                              </m:r>
                            </m:e>
                          </m:acc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</m:acc>
                        </m:e>
                      </m:d>
                      <m:r>
                        <a:rPr lang="es-ES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𝑖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𝑗</m:t>
                              </m:r>
                            </m:e>
                          </m:acc>
                          <m:r>
                            <a:rPr lang="es-E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𝑘</m:t>
                              </m:r>
                            </m:e>
                          </m:acc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(</m:t>
                          </m:r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)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(</m:t>
                          </m:r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)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(</m:t>
                          </m:r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)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8" name="6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731" y="4549140"/>
                <a:ext cx="7494969" cy="777008"/>
              </a:xfrm>
              <a:prstGeom prst="rect">
                <a:avLst/>
              </a:prstGeom>
              <a:blipFill rotWithShape="1">
                <a:blip r:embed="rId7"/>
                <a:stretch>
                  <a:fillRect t="-468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21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2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495300" y="1003300"/>
            <a:ext cx="1676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</a:t>
            </a:r>
            <a:r>
              <a:rPr lang="es-ES" b="1" dirty="0" smtClean="0">
                <a:solidFill>
                  <a:schemeClr val="bg1"/>
                </a:solidFill>
              </a:rPr>
              <a:t> 5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406400" y="1600200"/>
            <a:ext cx="82931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Dados los vectores coplanarios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Determinar:</a:t>
            </a:r>
          </a:p>
          <a:p>
            <a:pPr marL="355600" indent="-355600" algn="just">
              <a:buAutoNum type="alphaLcParenR"/>
            </a:pPr>
            <a:r>
              <a:rPr lang="es-ES" dirty="0" smtClean="0"/>
              <a:t>Su producto vectorial.</a:t>
            </a:r>
          </a:p>
          <a:p>
            <a:pPr marL="355600" indent="-355600" algn="just">
              <a:buAutoNum type="alphaLcParenR"/>
            </a:pPr>
            <a:r>
              <a:rPr lang="es-ES" dirty="0" smtClean="0"/>
              <a:t>El área del triángulo que forman los dos vectores.</a:t>
            </a:r>
          </a:p>
          <a:p>
            <a:pPr marL="355600" indent="-355600" algn="just">
              <a:buAutoNum type="alphaLcParenR"/>
            </a:pPr>
            <a:r>
              <a:rPr lang="es-ES" dirty="0" smtClean="0"/>
              <a:t>Un vector de módulo 3 perpendicular al plano que forman los dos vectores.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25 CuadroTexto"/>
              <p:cNvSpPr txBox="1"/>
              <p:nvPr/>
            </p:nvSpPr>
            <p:spPr>
              <a:xfrm>
                <a:off x="2512631" y="2009140"/>
                <a:ext cx="1779397" cy="384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−3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6" name="2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631" y="2009140"/>
                <a:ext cx="1779397" cy="384144"/>
              </a:xfrm>
              <a:prstGeom prst="rect">
                <a:avLst/>
              </a:prstGeom>
              <a:blipFill rotWithShape="1">
                <a:blip r:embed="rId3"/>
                <a:stretch>
                  <a:fillRect t="-15873" r="-12671" b="-79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31 CuadroTexto"/>
              <p:cNvSpPr txBox="1"/>
              <p:nvPr/>
            </p:nvSpPr>
            <p:spPr>
              <a:xfrm>
                <a:off x="4455731" y="2009140"/>
                <a:ext cx="1775614" cy="410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3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+5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2" name="3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731" y="2009140"/>
                <a:ext cx="1775614" cy="410305"/>
              </a:xfrm>
              <a:prstGeom prst="rect">
                <a:avLst/>
              </a:prstGeom>
              <a:blipFill rotWithShape="1">
                <a:blip r:embed="rId4"/>
                <a:stretch>
                  <a:fillRect r="-12371" b="-746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8 CuadroTexto"/>
          <p:cNvSpPr txBox="1"/>
          <p:nvPr/>
        </p:nvSpPr>
        <p:spPr>
          <a:xfrm>
            <a:off x="1841500" y="393701"/>
            <a:ext cx="5524500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vectorial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85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06400" y="876300"/>
            <a:ext cx="699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Consideremos una función: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3414331" y="1285240"/>
                <a:ext cx="11341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𝑦</m:t>
                      </m:r>
                      <m:r>
                        <a:rPr lang="es-ES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𝑦</m:t>
                      </m:r>
                      <m:r>
                        <a:rPr lang="es-ES" b="0" i="1" smtClean="0">
                          <a:latin typeface="Cambria Math"/>
                        </a:rPr>
                        <m:t>(</m:t>
                      </m:r>
                      <m:r>
                        <a:rPr lang="es-ES" b="0" i="1" smtClean="0">
                          <a:latin typeface="Cambria Math"/>
                        </a:rPr>
                        <m:t>𝑥</m:t>
                      </m:r>
                      <m:r>
                        <a:rPr lang="es-E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331" y="1285240"/>
                <a:ext cx="1134157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3 CuadroTexto"/>
          <p:cNvSpPr txBox="1"/>
          <p:nvPr/>
        </p:nvSpPr>
        <p:spPr>
          <a:xfrm>
            <a:off x="406400" y="16256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Donde:</a:t>
            </a:r>
          </a:p>
          <a:p>
            <a:pPr marL="355600" indent="-355600"/>
            <a:r>
              <a:rPr lang="es-ES" dirty="0" smtClean="0">
                <a:sym typeface="Wingdings"/>
              </a:rPr>
              <a:t>	</a:t>
            </a:r>
            <a:r>
              <a:rPr lang="es-ES" i="1" dirty="0" smtClean="0">
                <a:sym typeface="Wingdings"/>
              </a:rPr>
              <a:t>x</a:t>
            </a:r>
            <a:r>
              <a:rPr lang="es-ES" dirty="0" smtClean="0">
                <a:sym typeface="Wingdings"/>
              </a:rPr>
              <a:t> es la variable independiente</a:t>
            </a:r>
          </a:p>
          <a:p>
            <a:pPr marL="355600" indent="-355600"/>
            <a:r>
              <a:rPr lang="es-ES" dirty="0" smtClean="0">
                <a:sym typeface="Wingdings"/>
              </a:rPr>
              <a:t>	</a:t>
            </a:r>
            <a:r>
              <a:rPr lang="es-ES" i="1" dirty="0" smtClean="0">
                <a:sym typeface="Wingdings"/>
              </a:rPr>
              <a:t>y</a:t>
            </a:r>
            <a:r>
              <a:rPr lang="es-ES" dirty="0" smtClean="0">
                <a:sym typeface="Wingdings"/>
              </a:rPr>
              <a:t> es la variable dependiente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57200" y="2628900"/>
            <a:ext cx="793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variación de la función </a:t>
            </a:r>
            <a:r>
              <a:rPr lang="es-ES" i="1" dirty="0" smtClean="0"/>
              <a:t>y(x)</a:t>
            </a:r>
            <a:r>
              <a:rPr lang="es-ES" dirty="0" smtClean="0"/>
              <a:t> en un determinado intervalo de </a:t>
            </a:r>
            <a:r>
              <a:rPr lang="es-ES" i="1" dirty="0" smtClean="0"/>
              <a:t>x</a:t>
            </a:r>
            <a:r>
              <a:rPr lang="es-ES" dirty="0" smtClean="0"/>
              <a:t>, se expresa: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CuadroTexto"/>
              <p:cNvSpPr txBox="1"/>
              <p:nvPr/>
            </p:nvSpPr>
            <p:spPr>
              <a:xfrm>
                <a:off x="1649031" y="3075940"/>
                <a:ext cx="2547557" cy="629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0" smtClean="0">
                              <a:latin typeface="Cambria Math"/>
                            </a:rPr>
                            <m:t>Δ</m:t>
                          </m:r>
                          <m:r>
                            <a:rPr lang="es-ES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0" smtClean="0">
                              <a:latin typeface="Cambria Math"/>
                            </a:rPr>
                            <m:t>Δ</m:t>
                          </m:r>
                          <m:r>
                            <a:rPr lang="es-ES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s-E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+∆</m:t>
                              </m:r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s-ES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031" y="3075940"/>
                <a:ext cx="2547557" cy="62985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Flecha derecha"/>
          <p:cNvSpPr/>
          <p:nvPr/>
        </p:nvSpPr>
        <p:spPr>
          <a:xfrm>
            <a:off x="4318000" y="3327400"/>
            <a:ext cx="647700" cy="1778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0 CuadroTexto"/>
              <p:cNvSpPr txBox="1"/>
              <p:nvPr/>
            </p:nvSpPr>
            <p:spPr>
              <a:xfrm>
                <a:off x="5268531" y="3101340"/>
                <a:ext cx="1007455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s-ES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/>
                                </a:rPr>
                                <m:t>Δ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s-ES" i="1" smtClean="0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/>
                                </a:rPr>
                                <m:t>Δ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/>
                                </a:rPr>
                                <m:t>Δ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531" y="3101340"/>
                <a:ext cx="1007455" cy="6127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2385631" y="4803140"/>
                <a:ext cx="4102598" cy="629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 smtClean="0">
                                  <a:latin typeface="Cambria Math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s-ES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s-ES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/>
                                </a:rPr>
                                <m:t>Δ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s-ES" i="1" smtClean="0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/>
                                </a:rPr>
                                <m:t>Δ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/>
                                </a:rPr>
                                <m:t>Δ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s-ES" b="0" i="0" smtClean="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latin typeface="Cambria Math"/>
                                    </a:rPr>
                                    <m:t>Δ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i="1">
                                      <a:latin typeface="Cambria Math"/>
                                    </a:rPr>
                                    <m:t>𝑦</m:t>
                                  </m:r>
                                  <m:d>
                                    <m:d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+∆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s-ES" b="0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631" y="4803140"/>
                <a:ext cx="4102598" cy="62985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12 CuadroTexto"/>
          <p:cNvSpPr txBox="1"/>
          <p:nvPr/>
        </p:nvSpPr>
        <p:spPr>
          <a:xfrm>
            <a:off x="469900" y="4013200"/>
            <a:ext cx="819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valor de ese límite es lo que conocemos como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derivada de 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respecto de 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841500" y="393701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diferencial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1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355600" y="914400"/>
            <a:ext cx="737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6.1. </a:t>
            </a:r>
            <a:r>
              <a:rPr lang="es-ES" b="1" dirty="0" smtClean="0">
                <a:solidFill>
                  <a:srgbClr val="00B050"/>
                </a:solidFill>
              </a:rPr>
              <a:t>Cálculo de la derivada de la función y(x) = </a:t>
            </a:r>
            <a:r>
              <a:rPr lang="es-ES" b="1" dirty="0" err="1" smtClean="0">
                <a:solidFill>
                  <a:srgbClr val="00B050"/>
                </a:solidFill>
              </a:rPr>
              <a:t>x</a:t>
            </a:r>
            <a:r>
              <a:rPr lang="es-ES" b="1" baseline="30000" dirty="0" err="1" smtClean="0">
                <a:solidFill>
                  <a:srgbClr val="00B050"/>
                </a:solidFill>
              </a:rPr>
              <a:t>n</a:t>
            </a:r>
            <a:endParaRPr lang="es-ES" b="1" baseline="30000" dirty="0">
              <a:solidFill>
                <a:srgbClr val="00B05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06400" y="13335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Aplicando la definición de derivada: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2766631" y="1856740"/>
                <a:ext cx="2819040" cy="625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 smtClean="0">
                                  <a:latin typeface="Cambria Math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s-ES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fName>
                        <m:e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s-ES" b="0" i="0" smtClean="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latin typeface="Cambria Math"/>
                                    </a:rPr>
                                    <m:t>Δ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0" i="1" smtClean="0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+∆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  <m:r>
                                        <a:rPr lang="es-ES" b="0" i="1" smtClean="0">
                                          <a:latin typeface="Cambria Math"/>
                                          <a:ea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s-ES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s-E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s-ES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631" y="1856740"/>
                <a:ext cx="2819040" cy="6255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1376108" y="2672080"/>
                <a:ext cx="5609869" cy="6280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s-ES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s-ES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s-ES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s-ES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s-ES" i="1" smtClean="0">
                              <a:latin typeface="Cambria Math"/>
                            </a:rPr>
                            <m:t>1!</m:t>
                          </m:r>
                        </m:den>
                      </m:f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𝑏</m:t>
                      </m:r>
                      <m:r>
                        <a:rPr lang="es-ES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 smtClean="0">
                              <a:latin typeface="Cambria Math"/>
                            </a:rPr>
                            <m:t>𝑛</m:t>
                          </m:r>
                          <m:d>
                            <m:d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s-ES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s-ES" i="1" smtClean="0">
                              <a:latin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i="1" smtClean="0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108" y="2672080"/>
                <a:ext cx="5609869" cy="62805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18 CuadroTexto"/>
              <p:cNvSpPr txBox="1"/>
              <p:nvPr/>
            </p:nvSpPr>
            <p:spPr>
              <a:xfrm>
                <a:off x="1439608" y="3332480"/>
                <a:ext cx="5984459" cy="6280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s-ES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s-ES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s-ES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s-ES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s-ES" i="1" smtClean="0">
                              <a:latin typeface="Cambria Math"/>
                            </a:rPr>
                            <m:t>1!</m:t>
                          </m:r>
                        </m:den>
                      </m:f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s-ES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 smtClean="0">
                              <a:latin typeface="Cambria Math"/>
                            </a:rPr>
                            <m:t>𝑛</m:t>
                          </m:r>
                          <m:d>
                            <m:d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s-ES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s-ES" i="1" smtClean="0">
                              <a:latin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s-ES" i="1" smtClean="0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9" name="1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608" y="3332480"/>
                <a:ext cx="5984459" cy="62805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19 CuadroTexto"/>
              <p:cNvSpPr txBox="1"/>
              <p:nvPr/>
            </p:nvSpPr>
            <p:spPr>
              <a:xfrm>
                <a:off x="696531" y="4180840"/>
                <a:ext cx="6773201" cy="8567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 smtClean="0">
                                  <a:latin typeface="Cambria Math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s-ES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fName>
                        <m:e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s-ES" b="0" i="0" smtClean="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latin typeface="Cambria Math"/>
                                    </a:rPr>
                                    <m:t>Δ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s-E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p>
                                      </m:sSup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num>
                                        <m:den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1!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−1</m:t>
                                          </m:r>
                                        </m:sup>
                                      </m:sSup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·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  <a:ea typeface="Cambria Math"/>
                                        </a:rPr>
                                        <m:t>∆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d>
                                            <m:dPr>
                                              <m:ctrlPr>
                                                <a:rPr lang="es-E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s-ES" i="1">
                                                  <a:latin typeface="Cambria Math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es-ES" i="1">
                                                  <a:latin typeface="Cambria Math"/>
                                                </a:rPr>
                                                <m:t>−1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2!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−2</m:t>
                                          </m:r>
                                        </m:sup>
                                      </m:sSup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·</m:t>
                                      </m:r>
                                      <m:sSup>
                                        <m:sSupPr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es-ES" i="1">
                                              <a:latin typeface="Cambria Math"/>
                                              <a:ea typeface="Cambria Math"/>
                                            </a:rPr>
                                            <m:t>∆</m:t>
                                          </m:r>
                                          <m:r>
                                            <a:rPr lang="es-ES" i="1">
                                              <a:latin typeface="Cambria Math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s-ES" i="1">
                                              <a:latin typeface="Cambria Math"/>
                                              <a:ea typeface="Cambria Math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+…</m:t>
                                      </m:r>
                                    </m:e>
                                  </m:d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s-E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s-ES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s-ES" b="0" i="1" smtClean="0">
                                  <a:latin typeface="Cambria Math"/>
                                </a:rPr>
                                <m:t>=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0" name="1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31" y="4180840"/>
                <a:ext cx="6773201" cy="85677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Rectángulo"/>
              <p:cNvSpPr/>
              <p:nvPr/>
            </p:nvSpPr>
            <p:spPr>
              <a:xfrm>
                <a:off x="800738" y="5159614"/>
                <a:ext cx="7565084" cy="8091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s-ES" b="0" i="1" smtClean="0">
                              <a:latin typeface="Cambria Math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s-ES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/>
                                </a:rPr>
                                <m:t>Δ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b="0" i="1" smtClean="0">
                                  <a:latin typeface="Cambria Math"/>
                                </a:rPr>
                                <m:t>𝑛</m:t>
                              </m:r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s-E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s-ES" i="1">
                                  <a:latin typeface="Cambria Math"/>
                                </a:rPr>
                                <m:t>·</m:t>
                              </m:r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i="1">
                                      <a:latin typeface="Cambria Math"/>
                                    </a:rPr>
                                    <m:t>𝑛</m:t>
                                  </m:r>
                                  <m:d>
                                    <m:d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s-ES" i="1">
                                      <a:latin typeface="Cambria Math"/>
                                    </a:rPr>
                                    <m:t>2!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s-E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−2</m:t>
                                  </m:r>
                                </m:sup>
                              </m:sSup>
                              <m:r>
                                <a:rPr lang="es-ES" i="1">
                                  <a:latin typeface="Cambria Math"/>
                                </a:rPr>
                                <m:t>·</m:t>
                              </m:r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s-E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  <m:func>
                            <m:func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s-ES" i="1">
                                  <a:latin typeface="Cambria Math"/>
                                </a:rPr>
                                <m:t>=</m:t>
                              </m:r>
                              <m:limLow>
                                <m:limLow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s-ES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latin typeface="Cambria Math"/>
                                    </a:rPr>
                                    <m:t>Δ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i="1">
                                      <a:latin typeface="Cambria Math"/>
                                    </a:rPr>
                                    <m:t>𝑛</m:t>
                                  </m:r>
                                  <m:sSup>
                                    <m:sSup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−1</m:t>
                                      </m:r>
                                    </m:sup>
                                  </m:sSup>
                                  <m:r>
                                    <a:rPr lang="es-ES" i="1">
                                      <a:latin typeface="Cambria Math"/>
                                    </a:rPr>
                                    <m:t>·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es-E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=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𝑛</m:t>
                              </m:r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s-E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func>
                        </m:e>
                      </m:fun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38" y="5159614"/>
                <a:ext cx="7565084" cy="8091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11 CuadroTexto"/>
          <p:cNvSpPr txBox="1"/>
          <p:nvPr/>
        </p:nvSpPr>
        <p:spPr>
          <a:xfrm>
            <a:off x="1841500" y="393701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diferencial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95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355600" y="876300"/>
            <a:ext cx="737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6.2. </a:t>
            </a:r>
            <a:r>
              <a:rPr lang="es-ES" b="1" dirty="0" smtClean="0">
                <a:solidFill>
                  <a:srgbClr val="00B050"/>
                </a:solidFill>
              </a:rPr>
              <a:t>Propiedades de las derivadas</a:t>
            </a:r>
            <a:endParaRPr lang="es-ES" b="1" baseline="30000" dirty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81000" y="1447800"/>
            <a:ext cx="636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Derivada de la suma de dos funciones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3401631" y="1971040"/>
                <a:ext cx="2211631" cy="619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s-E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s-ES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𝑑𝑧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631" y="1971040"/>
                <a:ext cx="2211631" cy="61991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CuadroTexto"/>
          <p:cNvSpPr txBox="1"/>
          <p:nvPr/>
        </p:nvSpPr>
        <p:spPr>
          <a:xfrm>
            <a:off x="381000" y="2857500"/>
            <a:ext cx="636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Derivada de un producto de dos funciones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3109531" y="3380740"/>
                <a:ext cx="2687466" cy="619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·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s-E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s-ES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r>
                        <a:rPr lang="es-ES" b="0" i="1" smtClean="0">
                          <a:latin typeface="Cambria Math"/>
                        </a:rPr>
                        <m:t>𝑧</m:t>
                      </m:r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</a:rPr>
                        <m:t>𝑦</m:t>
                      </m:r>
                      <m:r>
                        <a:rPr lang="es-ES" b="0" i="1" smtClean="0">
                          <a:latin typeface="Cambria Math"/>
                        </a:rPr>
                        <m:t>·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𝑑𝑧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531" y="3380740"/>
                <a:ext cx="2687466" cy="61991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22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1906925"/>
                  </p:ext>
                </p:extLst>
              </p:nvPr>
            </p:nvGraphicFramePr>
            <p:xfrm>
              <a:off x="1270000" y="4229100"/>
              <a:ext cx="6578600" cy="1676400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31389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43966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20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 smtClean="0"/>
                            <a:t>Derivadas</a:t>
                          </a:r>
                          <a:r>
                            <a:rPr lang="es-ES" sz="1600" b="0" baseline="0" dirty="0" smtClean="0"/>
                            <a:t> de algunas funciones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2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𝑑𝑥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=0 (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𝑐𝑜𝑛𝑠𝑡𝑎𝑛𝑡𝑒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𝑑𝑥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𝑠𝑒𝑛𝑎𝑥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)=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𝑎𝑐𝑜𝑠𝑎𝑥</m:t>
                                </m:r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969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𝑑𝑥</m:t>
                                    </m:r>
                                  </m:den>
                                </m:f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)=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𝑎𝑛</m:t>
                                </m:r>
                                <m:sSup>
                                  <m:sSup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𝑑𝑥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1600" b="0" i="1" smtClean="0">
                                        <a:latin typeface="Cambria Math"/>
                                      </a:rPr>
                                      <m:t>𝑐𝑜𝑠𝑎𝑥</m:t>
                                    </m:r>
                                  </m:e>
                                </m:d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=−</m:t>
                                </m:r>
                                <m:r>
                                  <a:rPr lang="es-ES" sz="1600" b="0" i="1" smtClean="0">
                                    <a:latin typeface="Cambria Math"/>
                                  </a:rPr>
                                  <m:t>𝑎𝑠𝑒𝑛𝑎𝑥</m:t>
                                </m:r>
                              </m:oMath>
                            </m:oMathPara>
                          </a14:m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22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1906925"/>
                  </p:ext>
                </p:extLst>
              </p:nvPr>
            </p:nvGraphicFramePr>
            <p:xfrm>
              <a:off x="1270000" y="4229100"/>
              <a:ext cx="6578600" cy="1676400"/>
            </p:xfrm>
            <a:graphic>
              <a:graphicData uri="http://schemas.openxmlformats.org/drawingml/2006/table">
                <a:tbl>
                  <a:tblPr firstRow="1" bandRow="1">
                    <a:tableStyleId>{0505E3EF-67EA-436B-97B2-0124C06EBD24}</a:tableStyleId>
                  </a:tblPr>
                  <a:tblGrid>
                    <a:gridCol w="3138932"/>
                    <a:gridCol w="3439668"/>
                  </a:tblGrid>
                  <a:tr h="45720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 smtClean="0"/>
                            <a:t>Derivadas</a:t>
                          </a:r>
                          <a:r>
                            <a:rPr lang="es-ES" sz="1600" b="0" baseline="0" dirty="0" smtClean="0"/>
                            <a:t> de algunas funciones</a:t>
                          </a:r>
                          <a:endParaRPr lang="es-ES" sz="1600" b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 sz="1600" b="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2230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t="-74510" r="-109709" b="-960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91150" t="-74510" b="-96078"/>
                          </a:stretch>
                        </a:blipFill>
                      </a:tcPr>
                    </a:tc>
                  </a:tr>
                  <a:tr h="59690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t="-181633" r="-1097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lnL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91150" t="-18163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10 CuadroTexto"/>
          <p:cNvSpPr txBox="1"/>
          <p:nvPr/>
        </p:nvSpPr>
        <p:spPr>
          <a:xfrm>
            <a:off x="1841500" y="393701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diferencial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1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495300" y="965200"/>
            <a:ext cx="16510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EJERCICIO</a:t>
            </a:r>
            <a:r>
              <a:rPr lang="es-ES" b="1" dirty="0" smtClean="0">
                <a:solidFill>
                  <a:schemeClr val="bg1"/>
                </a:solidFill>
              </a:rPr>
              <a:t> 6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3700" y="1549400"/>
            <a:ext cx="656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¿Cuál es la derivada de y = 3x</a:t>
            </a:r>
            <a:r>
              <a:rPr lang="es-ES" baseline="30000" dirty="0" smtClean="0"/>
              <a:t>3</a:t>
            </a:r>
            <a:r>
              <a:rPr lang="es-ES" dirty="0" smtClean="0"/>
              <a:t>? ¿Qué valor toma para x = 2?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841500" y="393701"/>
            <a:ext cx="5524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6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Cálculo diferencial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580" y="6527800"/>
            <a:ext cx="582966" cy="203200"/>
          </a:xfrm>
        </p:spPr>
        <p:txBody>
          <a:bodyPr lIns="0" tIns="0" rIns="36000" bIns="0"/>
          <a:lstStyle/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22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841500" y="101601"/>
            <a:ext cx="5511800" cy="28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IX. HERRAMIENTAS MATEMÁTICAS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0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8086&quot;&gt;&lt;property id=&quot;20148&quot; value=&quot;5&quot;/&gt;&lt;property id=&quot;20300&quot; value=&quot;Diapositiva 3&quot;/&gt;&lt;property id=&quot;20307&quot; value=&quot;258&quot;/&gt;&lt;/object&gt;&lt;object type=&quot;3&quot; unique_id=&quot;18107&quot;&gt;&lt;property id=&quot;20148&quot; value=&quot;5&quot;/&gt;&lt;property id=&quot;20300&quot; value=&quot;Diapositiva 4&quot;/&gt;&lt;property id=&quot;20307&quot; value=&quot;259&quot;/&gt;&lt;/object&gt;&lt;object type=&quot;3&quot; unique_id=&quot;18108&quot;&gt;&lt;property id=&quot;20148&quot; value=&quot;5&quot;/&gt;&lt;property id=&quot;20300&quot; value=&quot;Diapositiva 5&quot;/&gt;&lt;property id=&quot;20307&quot; value=&quot;260&quot;/&gt;&lt;/object&gt;&lt;object type=&quot;3&quot; unique_id=&quot;18110&quot;&gt;&lt;property id=&quot;20148&quot; value=&quot;5&quot;/&gt;&lt;property id=&quot;20300&quot; value=&quot;Diapositiva 6&quot;/&gt;&lt;property id=&quot;20307&quot; value=&quot;261&quot;/&gt;&lt;/object&gt;&lt;object type=&quot;3&quot; unique_id=&quot;18136&quot;&gt;&lt;property id=&quot;20148&quot; value=&quot;5&quot;/&gt;&lt;property id=&quot;20300&quot; value=&quot;Diapositiva 7&quot;/&gt;&lt;property id=&quot;20307&quot; value=&quot;262&quot;/&gt;&lt;/object&gt;&lt;object type=&quot;3&quot; unique_id=&quot;18165&quot;&gt;&lt;property id=&quot;20148&quot; value=&quot;5&quot;/&gt;&lt;property id=&quot;20300&quot; value=&quot;Diapositiva 8&quot;/&gt;&lt;property id=&quot;20307&quot; value=&quot;263&quot;/&gt;&lt;/object&gt;&lt;object type=&quot;3&quot; unique_id=&quot;18166&quot;&gt;&lt;property id=&quot;20148&quot; value=&quot;5&quot;/&gt;&lt;property id=&quot;20300&quot; value=&quot;Diapositiva 9&quot;/&gt;&lt;property id=&quot;20307&quot; value=&quot;264&quot;/&gt;&lt;/object&gt;&lt;object type=&quot;3&quot; unique_id=&quot;18190&quot;&gt;&lt;property id=&quot;20148&quot; value=&quot;5&quot;/&gt;&lt;property id=&quot;20300&quot; value=&quot;Diapositiva 10&quot;/&gt;&lt;property id=&quot;20307&quot; value=&quot;265&quot;/&gt;&lt;/object&gt;&lt;object type=&quot;3&quot; unique_id=&quot;18191&quot;&gt;&lt;property id=&quot;20148&quot; value=&quot;5&quot;/&gt;&lt;property id=&quot;20300&quot; value=&quot;Diapositiva 11&quot;/&gt;&lt;property id=&quot;20307&quot; value=&quot;266&quot;/&gt;&lt;/object&gt;&lt;object type=&quot;3&quot; unique_id=&quot;18192&quot;&gt;&lt;property id=&quot;20148&quot; value=&quot;5&quot;/&gt;&lt;property id=&quot;20300&quot; value=&quot;Diapositiva 14&quot;/&gt;&lt;property id=&quot;20307&quot; value=&quot;267&quot;/&gt;&lt;/object&gt;&lt;object type=&quot;3&quot; unique_id=&quot;18249&quot;&gt;&lt;property id=&quot;20148&quot; value=&quot;5&quot;/&gt;&lt;property id=&quot;20300&quot; value=&quot;Diapositiva 16&quot;/&gt;&lt;property id=&quot;20307&quot; value=&quot;268&quot;/&gt;&lt;/object&gt;&lt;object type=&quot;3&quot; unique_id=&quot;18355&quot;&gt;&lt;property id=&quot;20148&quot; value=&quot;5&quot;/&gt;&lt;property id=&quot;20300&quot; value=&quot;Diapositiva 17&quot;/&gt;&lt;property id=&quot;20307&quot; value=&quot;269&quot;/&gt;&lt;/object&gt;&lt;object type=&quot;3&quot; unique_id=&quot;18356&quot;&gt;&lt;property id=&quot;20148&quot; value=&quot;5&quot;/&gt;&lt;property id=&quot;20300&quot; value=&quot;Diapositiva 19&quot;/&gt;&lt;property id=&quot;20307&quot; value=&quot;270&quot;/&gt;&lt;/object&gt;&lt;object type=&quot;3&quot; unique_id=&quot;18392&quot;&gt;&lt;property id=&quot;20148&quot; value=&quot;5&quot;/&gt;&lt;property id=&quot;20300&quot; value=&quot;Diapositiva 12&quot;/&gt;&lt;property id=&quot;20307&quot; value=&quot;271&quot;/&gt;&lt;/object&gt;&lt;object type=&quot;3&quot; unique_id=&quot;18393&quot;&gt;&lt;property id=&quot;20148&quot; value=&quot;5&quot;/&gt;&lt;property id=&quot;20300&quot; value=&quot;Diapositiva 13&quot;/&gt;&lt;property id=&quot;20307&quot; value=&quot;272&quot;/&gt;&lt;/object&gt;&lt;object type=&quot;3&quot; unique_id=&quot;18489&quot;&gt;&lt;property id=&quot;20148&quot; value=&quot;5&quot;/&gt;&lt;property id=&quot;20300&quot; value=&quot;Diapositiva 15&quot;/&gt;&lt;property id=&quot;20307&quot; value=&quot;273&quot;/&gt;&lt;/object&gt;&lt;object type=&quot;3&quot; unique_id=&quot;18490&quot;&gt;&lt;property id=&quot;20148&quot; value=&quot;5&quot;/&gt;&lt;property id=&quot;20300&quot; value=&quot;Diapositiva 18&quot;/&gt;&lt;property id=&quot;20307&quot; value=&quot;274&quot;/&gt;&lt;/object&gt;&lt;object type=&quot;3&quot; unique_id=&quot;18554&quot;&gt;&lt;property id=&quot;20148&quot; value=&quot;5&quot;/&gt;&lt;property id=&quot;20300&quot; value=&quot;Diapositiva 20&quot;/&gt;&lt;property id=&quot;20307&quot; value=&quot;275&quot;/&gt;&lt;/object&gt;&lt;object type=&quot;3&quot; unique_id=&quot;18643&quot;&gt;&lt;property id=&quot;20148&quot; value=&quot;5&quot;/&gt;&lt;property id=&quot;20300&quot; value=&quot;Diapositiva 21&quot;/&gt;&lt;property id=&quot;20307&quot; value=&quot;276&quot;/&gt;&lt;/object&gt;&lt;object type=&quot;3&quot; unique_id=&quot;18644&quot;&gt;&lt;property id=&quot;20148&quot; value=&quot;5&quot;/&gt;&lt;property id=&quot;20300&quot; value=&quot;Diapositiva 22&quot;/&gt;&lt;property id=&quot;20307&quot; value=&quot;277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4523</TotalTime>
  <Words>2793</Words>
  <Application>Microsoft Office PowerPoint</Application>
  <PresentationFormat>Presentación en pantalla (4:3)</PresentationFormat>
  <Paragraphs>397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 Math</vt:lpstr>
      <vt:lpstr>Symbol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1º de Bachillerato</dc:title>
  <dc:creator>Rafael Artacho Cañadas</dc:creator>
  <cp:lastModifiedBy>Rafael Artacho Cañadas</cp:lastModifiedBy>
  <cp:revision>565</cp:revision>
  <dcterms:created xsi:type="dcterms:W3CDTF">2012-01-21T08:16:49Z</dcterms:created>
  <dcterms:modified xsi:type="dcterms:W3CDTF">2020-04-11T09:56:32Z</dcterms:modified>
</cp:coreProperties>
</file>