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8"/>
  </p:notesMasterIdLst>
  <p:sldIdLst>
    <p:sldId id="256" r:id="rId2"/>
    <p:sldId id="257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15" r:id="rId12"/>
    <p:sldId id="304" r:id="rId13"/>
    <p:sldId id="312" r:id="rId14"/>
    <p:sldId id="316" r:id="rId15"/>
    <p:sldId id="313" r:id="rId16"/>
    <p:sldId id="314" r:id="rId17"/>
    <p:sldId id="305" r:id="rId18"/>
    <p:sldId id="317" r:id="rId19"/>
    <p:sldId id="306" r:id="rId20"/>
    <p:sldId id="307" r:id="rId21"/>
    <p:sldId id="319" r:id="rId22"/>
    <p:sldId id="308" r:id="rId23"/>
    <p:sldId id="318" r:id="rId24"/>
    <p:sldId id="309" r:id="rId25"/>
    <p:sldId id="310" r:id="rId26"/>
    <p:sldId id="311" r:id="rId27"/>
  </p:sldIdLst>
  <p:sldSz cx="9144000" cy="6858000" type="screen4x3"/>
  <p:notesSz cx="7099300" cy="10234613"/>
  <p:custDataLst>
    <p:tags r:id="rId29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13EAE198-C216-436D-80FC-75FEAD8F8EC6}">
          <p14:sldIdLst>
            <p14:sldId id="256"/>
          </p14:sldIdLst>
        </p14:section>
        <p14:section name="Sección sin título" id="{F2CD97E0-39D6-48DE-A3FF-74577C3C6AC5}">
          <p14:sldIdLst>
            <p14:sldId id="257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15"/>
            <p14:sldId id="304"/>
            <p14:sldId id="312"/>
            <p14:sldId id="316"/>
            <p14:sldId id="313"/>
            <p14:sldId id="314"/>
            <p14:sldId id="305"/>
            <p14:sldId id="317"/>
            <p14:sldId id="306"/>
            <p14:sldId id="307"/>
            <p14:sldId id="319"/>
            <p14:sldId id="308"/>
            <p14:sldId id="318"/>
            <p14:sldId id="309"/>
            <p14:sldId id="310"/>
            <p14:sldId id="3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2DB52D"/>
    <a:srgbClr val="33CC33"/>
    <a:srgbClr val="990000"/>
    <a:srgbClr val="CCFF99"/>
    <a:srgbClr val="FFCAAF"/>
    <a:srgbClr val="D4E2F4"/>
    <a:srgbClr val="FFFFA7"/>
    <a:srgbClr val="FFFFD5"/>
    <a:srgbClr val="FFB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6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4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Hoja1!$A$2:$A$6</c:f>
              <c:numCache>
                <c:formatCode>General</c:formatCode>
                <c:ptCount val="5"/>
                <c:pt idx="0">
                  <c:v>273</c:v>
                </c:pt>
                <c:pt idx="1">
                  <c:v>283</c:v>
                </c:pt>
                <c:pt idx="2">
                  <c:v>293</c:v>
                </c:pt>
                <c:pt idx="3">
                  <c:v>303</c:v>
                </c:pt>
                <c:pt idx="4">
                  <c:v>313</c:v>
                </c:pt>
              </c:numCache>
            </c:numRef>
          </c:xVal>
          <c:yVal>
            <c:numRef>
              <c:f>Hoja1!$B$2:$B$6</c:f>
              <c:numCache>
                <c:formatCode>General</c:formatCode>
                <c:ptCount val="5"/>
                <c:pt idx="0">
                  <c:v>22.4</c:v>
                </c:pt>
                <c:pt idx="1">
                  <c:v>23.1</c:v>
                </c:pt>
                <c:pt idx="2">
                  <c:v>24</c:v>
                </c:pt>
                <c:pt idx="3">
                  <c:v>24.9</c:v>
                </c:pt>
                <c:pt idx="4">
                  <c:v>25.5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0858944"/>
        <c:axId val="530855136"/>
      </c:scatterChart>
      <c:valAx>
        <c:axId val="530858944"/>
        <c:scaling>
          <c:orientation val="minMax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 smtClean="0"/>
                  <a:t>Variable independiente</a:t>
                </a:r>
                <a:endParaRPr lang="es-ES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31750"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s-ES"/>
          </a:p>
        </c:txPr>
        <c:crossAx val="530855136"/>
        <c:crosses val="autoZero"/>
        <c:crossBetween val="midCat"/>
      </c:valAx>
      <c:valAx>
        <c:axId val="530855136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 smtClean="0"/>
                  <a:t>Variable dependiente</a:t>
                </a:r>
                <a:endParaRPr lang="es-E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s-ES"/>
          </a:p>
        </c:txPr>
        <c:crossAx val="530858944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15875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xVal>
            <c:numRef>
              <c:f>Hoja1!$A$2:$A$6</c:f>
              <c:numCache>
                <c:formatCode>General</c:formatCode>
                <c:ptCount val="5"/>
                <c:pt idx="0">
                  <c:v>273</c:v>
                </c:pt>
                <c:pt idx="1">
                  <c:v>283</c:v>
                </c:pt>
                <c:pt idx="2">
                  <c:v>293</c:v>
                </c:pt>
                <c:pt idx="3">
                  <c:v>303</c:v>
                </c:pt>
                <c:pt idx="4">
                  <c:v>313</c:v>
                </c:pt>
              </c:numCache>
            </c:numRef>
          </c:xVal>
          <c:yVal>
            <c:numRef>
              <c:f>Hoja1!$B$2:$B$6</c:f>
              <c:numCache>
                <c:formatCode>General</c:formatCode>
                <c:ptCount val="5"/>
                <c:pt idx="0">
                  <c:v>22.4</c:v>
                </c:pt>
                <c:pt idx="1">
                  <c:v>23.1</c:v>
                </c:pt>
                <c:pt idx="2">
                  <c:v>24</c:v>
                </c:pt>
                <c:pt idx="3">
                  <c:v>24.9</c:v>
                </c:pt>
                <c:pt idx="4">
                  <c:v>25.5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0854592"/>
        <c:axId val="530859488"/>
      </c:scatterChart>
      <c:valAx>
        <c:axId val="530854592"/>
        <c:scaling>
          <c:orientation val="minMax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 smtClean="0"/>
                  <a:t>Variable independiente</a:t>
                </a:r>
                <a:endParaRPr lang="es-E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s-ES"/>
          </a:p>
        </c:txPr>
        <c:crossAx val="530859488"/>
        <c:crosses val="autoZero"/>
        <c:crossBetween val="midCat"/>
      </c:valAx>
      <c:valAx>
        <c:axId val="530859488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 smtClean="0"/>
                  <a:t>Variable dependiente</a:t>
                </a:r>
                <a:endParaRPr lang="es-E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s-ES"/>
          </a:p>
        </c:txPr>
        <c:crossAx val="530854592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 w="15875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xVal>
            <c:numRef>
              <c:f>Hoja1!$A$2:$A$6</c:f>
              <c:numCache>
                <c:formatCode>General</c:formatCode>
                <c:ptCount val="5"/>
                <c:pt idx="0">
                  <c:v>273</c:v>
                </c:pt>
                <c:pt idx="1">
                  <c:v>283</c:v>
                </c:pt>
                <c:pt idx="2">
                  <c:v>293</c:v>
                </c:pt>
                <c:pt idx="3">
                  <c:v>303</c:v>
                </c:pt>
                <c:pt idx="4">
                  <c:v>313</c:v>
                </c:pt>
              </c:numCache>
            </c:numRef>
          </c:xVal>
          <c:yVal>
            <c:numRef>
              <c:f>Hoja1!$B$2:$B$6</c:f>
              <c:numCache>
                <c:formatCode>General</c:formatCode>
                <c:ptCount val="5"/>
                <c:pt idx="0">
                  <c:v>22.4</c:v>
                </c:pt>
                <c:pt idx="1">
                  <c:v>23.1</c:v>
                </c:pt>
                <c:pt idx="2">
                  <c:v>24</c:v>
                </c:pt>
                <c:pt idx="3">
                  <c:v>24.9</c:v>
                </c:pt>
                <c:pt idx="4">
                  <c:v>25.5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0856224"/>
        <c:axId val="530861664"/>
      </c:scatterChart>
      <c:valAx>
        <c:axId val="530856224"/>
        <c:scaling>
          <c:orientation val="minMax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 smtClean="0"/>
                  <a:t>Variable independiente</a:t>
                </a:r>
                <a:endParaRPr lang="es-E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s-ES"/>
          </a:p>
        </c:txPr>
        <c:crossAx val="530861664"/>
        <c:crosses val="autoZero"/>
        <c:crossBetween val="midCat"/>
      </c:valAx>
      <c:valAx>
        <c:axId val="530861664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 smtClean="0"/>
                  <a:t>Variable dependiente</a:t>
                </a:r>
                <a:endParaRPr lang="es-E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s-ES"/>
          </a:p>
        </c:txPr>
        <c:crossAx val="530856224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</c:v>
                </c:pt>
              </c:strCache>
            </c:strRef>
          </c:tx>
          <c:marker>
            <c:symbol val="none"/>
          </c:marker>
          <c:cat>
            <c:numRef>
              <c:f>Hoja1!$A$2:$A$12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Hoja1!$B$2:$B$12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4">
                  <c:v>16</c:v>
                </c:pt>
                <c:pt idx="5">
                  <c:v>25</c:v>
                </c:pt>
                <c:pt idx="6">
                  <c:v>36</c:v>
                </c:pt>
                <c:pt idx="7">
                  <c:v>49</c:v>
                </c:pt>
                <c:pt idx="8">
                  <c:v>64</c:v>
                </c:pt>
                <c:pt idx="9">
                  <c:v>81</c:v>
                </c:pt>
                <c:pt idx="10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867648"/>
        <c:axId val="530863840"/>
      </c:lineChart>
      <c:catAx>
        <c:axId val="530867648"/>
        <c:scaling>
          <c:orientation val="minMax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 smtClean="0"/>
                  <a:t>Variable independiente</a:t>
                </a:r>
                <a:endParaRPr lang="es-E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s-ES"/>
          </a:p>
        </c:txPr>
        <c:crossAx val="530863840"/>
        <c:crossesAt val="0"/>
        <c:auto val="1"/>
        <c:lblAlgn val="ctr"/>
        <c:lblOffset val="100"/>
        <c:noMultiLvlLbl val="0"/>
      </c:catAx>
      <c:valAx>
        <c:axId val="530863840"/>
        <c:scaling>
          <c:orientation val="minMax"/>
          <c:max val="100"/>
          <c:min val="0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 smtClean="0"/>
                  <a:t>Variable dependiente</a:t>
                </a:r>
                <a:endParaRPr lang="es-E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s-ES"/>
          </a:p>
        </c:txPr>
        <c:crossAx val="530867648"/>
        <c:crosses val="autoZero"/>
        <c:crossBetween val="midCat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A0AB78B-36E7-4C69-B86D-B7715E2C1DC0}" type="datetimeFigureOut">
              <a:rPr lang="es-ES" smtClean="0"/>
              <a:pPr/>
              <a:t>22/08/2016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C68CFF2-5E04-4CC5-82AA-7F57CF887B7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32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4848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4333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4329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7C7F-89CF-4626-85D0-0A10A7194231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780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CuadroTexto"/>
          <p:cNvSpPr txBox="1"/>
          <p:nvPr/>
        </p:nvSpPr>
        <p:spPr>
          <a:xfrm>
            <a:off x="139700" y="3121873"/>
            <a:ext cx="645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0A. LA MEDIDA</a:t>
            </a:r>
            <a:endParaRPr lang="es-E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1026" name="Picture 2" descr="http://www.kalipedia.com/kalipediamedia/matematicas/media/200709/26/aritmetica/20070926klpmatari_10.Ies.SC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5" y="4084637"/>
            <a:ext cx="3248025" cy="228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0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29577" y="6578600"/>
            <a:ext cx="593678" cy="142874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2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841500" y="399197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41500" y="109183"/>
            <a:ext cx="5499100" cy="284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0A. LA MEDIDA</a:t>
            </a:r>
            <a:endParaRPr lang="es-ES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981579" y="1646261"/>
            <a:ext cx="372409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>
                <a:latin typeface="Arial" pitchFamily="34" charset="0"/>
                <a:cs typeface="Arial" pitchFamily="34" charset="0"/>
              </a:rPr>
              <a:t>M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agnitudes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Unidades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Instrumentos de medida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Errores en la medida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Cifras significativas y redondeo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Representaciones gráficas</a:t>
            </a:r>
          </a:p>
        </p:txBody>
      </p:sp>
    </p:spTree>
    <p:extLst>
      <p:ext uri="{BB962C8B-B14F-4D97-AF65-F5344CB8AC3E}">
        <p14:creationId xmlns:p14="http://schemas.microsoft.com/office/powerpoint/2010/main" val="8567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3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Magnitudes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95300" y="927100"/>
            <a:ext cx="817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Física y la Química son ciencias experimentales.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parte de la observación de los fenómenos:</a:t>
            </a:r>
          </a:p>
          <a:p>
            <a:pPr marL="723900" indent="-368300" algn="just">
              <a:buFont typeface="Wingdings"/>
              <a:buChar char=""/>
            </a:pPr>
            <a:r>
              <a:rPr lang="es-ES" dirty="0" smtClean="0">
                <a:solidFill>
                  <a:srgbClr val="0070C0"/>
                </a:solidFill>
                <a:sym typeface="Wingdings"/>
              </a:rPr>
              <a:t>Cualitativa</a:t>
            </a:r>
            <a:r>
              <a:rPr lang="es-ES" dirty="0" smtClean="0">
                <a:sym typeface="Wingdings"/>
              </a:rPr>
              <a:t>: ¿por qué se producen los fenómenos? ¿qué factores influyen?, etc.</a:t>
            </a:r>
          </a:p>
          <a:p>
            <a:pPr marL="723900" indent="-368300" algn="just">
              <a:buFont typeface="Wingdings"/>
              <a:buChar char=""/>
            </a:pPr>
            <a:r>
              <a:rPr lang="es-ES" dirty="0" smtClean="0">
                <a:solidFill>
                  <a:srgbClr val="0070C0"/>
                </a:solidFill>
                <a:sym typeface="Wingdings"/>
              </a:rPr>
              <a:t>Cuantitativa</a:t>
            </a:r>
            <a:r>
              <a:rPr lang="es-ES" dirty="0" smtClean="0">
                <a:sym typeface="Wingdings"/>
              </a:rPr>
              <a:t>: se eligen algunas variables , se modifican sus valores y se </a:t>
            </a:r>
            <a:r>
              <a:rPr lang="es-ES" dirty="0" smtClean="0">
                <a:solidFill>
                  <a:srgbClr val="FF0000"/>
                </a:solidFill>
                <a:sym typeface="Wingdings"/>
              </a:rPr>
              <a:t>mide</a:t>
            </a:r>
            <a:r>
              <a:rPr lang="es-ES" dirty="0" smtClean="0">
                <a:sym typeface="Wingdings"/>
              </a:rPr>
              <a:t>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20700" y="2908300"/>
            <a:ext cx="8051800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La </a:t>
            </a:r>
            <a:r>
              <a:rPr lang="es-ES" b="1" dirty="0" smtClean="0">
                <a:solidFill>
                  <a:srgbClr val="FF0000"/>
                </a:solidFill>
              </a:rPr>
              <a:t>medida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smtClean="0"/>
              <a:t>constituye una parte esencial del método experimental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431800" y="3543300"/>
            <a:ext cx="322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1.1. </a:t>
            </a:r>
            <a:r>
              <a:rPr lang="es-ES" b="1" dirty="0" smtClean="0">
                <a:solidFill>
                  <a:srgbClr val="00B050"/>
                </a:solidFill>
              </a:rPr>
              <a:t>Concepto de magnitud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46100" y="4229100"/>
            <a:ext cx="8064500" cy="923330"/>
          </a:xfrm>
          <a:prstGeom prst="rect">
            <a:avLst/>
          </a:prstGeom>
          <a:solidFill>
            <a:srgbClr val="CC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Magnitud</a:t>
            </a:r>
            <a:r>
              <a:rPr lang="es-ES" dirty="0" smtClean="0"/>
              <a:t> es toda cualidad que caracteriza a los cuerpos o a los fenómenos naturales capaz de medirse, por métodos directos y, por tanto, de expresarse mediante números.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31800" y="53467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Son magnitudes la temperatura, la velocidad, el tiempo, la masa, el volumen o la densidad.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188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81000" y="9017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1.2. </a:t>
            </a:r>
            <a:r>
              <a:rPr lang="es-ES" b="1" dirty="0" smtClean="0">
                <a:solidFill>
                  <a:srgbClr val="00B050"/>
                </a:solidFill>
              </a:rPr>
              <a:t>Magnitudes fundamentales y derivadas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95300" y="1625600"/>
            <a:ext cx="81534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Magnitudes fundamentales </a:t>
            </a:r>
            <a:r>
              <a:rPr lang="es-ES" dirty="0" smtClean="0"/>
              <a:t>son aquellas que no pueden definirse en función de ninguna otra, es decir, que son independientes de las restantes.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95300" y="2857500"/>
            <a:ext cx="8153400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Magnitudes derivadas</a:t>
            </a:r>
            <a:r>
              <a:rPr lang="es-ES" dirty="0" smtClean="0"/>
              <a:t> son las que se definen a partir de las fundamentales</a:t>
            </a:r>
            <a:endParaRPr lang="es-ES" dirty="0"/>
          </a:p>
        </p:txBody>
      </p:sp>
      <p:sp>
        <p:nvSpPr>
          <p:cNvPr id="2" name="1 CuadroTexto"/>
          <p:cNvSpPr txBox="1"/>
          <p:nvPr/>
        </p:nvSpPr>
        <p:spPr>
          <a:xfrm>
            <a:off x="457200" y="3657600"/>
            <a:ext cx="822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Cuando las magnitudes quedan perfectamente determinadas por un valor numérico reciben el nombre de </a:t>
            </a:r>
            <a:r>
              <a:rPr lang="es-ES" dirty="0" smtClean="0">
                <a:solidFill>
                  <a:srgbClr val="0070C0"/>
                </a:solidFill>
                <a:sym typeface="Wingdings"/>
              </a:rPr>
              <a:t>escalares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es preciso, </a:t>
            </a:r>
            <a:r>
              <a:rPr lang="es-ES" dirty="0">
                <a:sym typeface="Wingdings"/>
              </a:rPr>
              <a:t>a</a:t>
            </a:r>
            <a:r>
              <a:rPr lang="es-ES" dirty="0" smtClean="0">
                <a:sym typeface="Wingdings"/>
              </a:rPr>
              <a:t>demás, especificar la dirección y el sentido en el que se manifiestan, son </a:t>
            </a:r>
            <a:r>
              <a:rPr lang="es-ES" dirty="0" smtClean="0">
                <a:solidFill>
                  <a:srgbClr val="0070C0"/>
                </a:solidFill>
                <a:sym typeface="Wingdings"/>
              </a:rPr>
              <a:t>vectoriales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Magnitudes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4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14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68300" y="8636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1.2. </a:t>
            </a:r>
            <a:r>
              <a:rPr lang="es-ES" b="1" dirty="0" smtClean="0">
                <a:solidFill>
                  <a:srgbClr val="00B050"/>
                </a:solidFill>
              </a:rPr>
              <a:t>Magnitudes fundamentales y derivadas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81000" y="1308100"/>
            <a:ext cx="386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Ecuación de dimensiones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06400" y="1816100"/>
            <a:ext cx="829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Las dimensiones que corresponden a las magnitudes fundamentales de la mecánica son: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727200" y="2578100"/>
            <a:ext cx="534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Longitud = </a:t>
            </a:r>
            <a:r>
              <a:rPr lang="es-ES" dirty="0" smtClean="0">
                <a:solidFill>
                  <a:srgbClr val="0070C0"/>
                </a:solidFill>
              </a:rPr>
              <a:t>L</a:t>
            </a:r>
            <a:r>
              <a:rPr lang="es-ES" dirty="0" smtClean="0"/>
              <a:t>	Masa = </a:t>
            </a:r>
            <a:r>
              <a:rPr lang="es-ES" dirty="0" smtClean="0">
                <a:solidFill>
                  <a:srgbClr val="0070C0"/>
                </a:solidFill>
              </a:rPr>
              <a:t>M</a:t>
            </a:r>
            <a:r>
              <a:rPr lang="es-ES" dirty="0" smtClean="0"/>
              <a:t>	Tiempo = </a:t>
            </a:r>
            <a:r>
              <a:rPr lang="es-ES" dirty="0" smtClean="0">
                <a:solidFill>
                  <a:srgbClr val="0070C0"/>
                </a:solidFill>
              </a:rPr>
              <a:t>T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20700" y="3175000"/>
            <a:ext cx="81407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expresión matemática que relaciona una magnitud derivada con las fundamentales recibe el nombre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ecuación de dimensiones</a:t>
            </a:r>
            <a:r>
              <a:rPr lang="es-ES" dirty="0" smtClean="0"/>
              <a:t>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13 CuadroTexto"/>
              <p:cNvSpPr txBox="1"/>
              <p:nvPr/>
            </p:nvSpPr>
            <p:spPr>
              <a:xfrm>
                <a:off x="1101725" y="4028440"/>
                <a:ext cx="25088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𝑆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𝑎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</a:rPr>
                        <m:t>𝑏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𝐿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" name="1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725" y="4028440"/>
                <a:ext cx="2508827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1101725" y="4434840"/>
                <a:ext cx="31120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𝑎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</a:rPr>
                        <m:t>𝑏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</a:rPr>
                        <m:t>𝑐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𝐿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725" y="4434840"/>
                <a:ext cx="311200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4454525" y="3977640"/>
                <a:ext cx="24270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525" y="3977640"/>
                <a:ext cx="2427011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116667" b="-18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4441825" y="4384040"/>
                <a:ext cx="27039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𝐹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𝑚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</a:rPr>
                        <m:t>𝑎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𝑀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825" y="4384040"/>
                <a:ext cx="270394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18 CuadroTexto"/>
          <p:cNvSpPr txBox="1"/>
          <p:nvPr/>
        </p:nvSpPr>
        <p:spPr>
          <a:xfrm>
            <a:off x="444500" y="50165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Todas las ecuaciones físicas o químicas han de tener los dos miembros las mismas dimensiones.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19 CuadroTexto"/>
              <p:cNvSpPr txBox="1"/>
              <p:nvPr/>
            </p:nvSpPr>
            <p:spPr>
              <a:xfrm>
                <a:off x="974725" y="5781040"/>
                <a:ext cx="1589089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𝑣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s-ES" b="0" i="1" smtClean="0">
                              <a:latin typeface="Cambria Math"/>
                            </a:rPr>
                            <m:t>2·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·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0" name="1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725" y="5781040"/>
                <a:ext cx="1589089" cy="427746"/>
              </a:xfrm>
              <a:prstGeom prst="rect">
                <a:avLst/>
              </a:prstGeom>
              <a:blipFill rotWithShape="1">
                <a:blip r:embed="rId6"/>
                <a:stretch>
                  <a:fillRect b="-14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20 CuadroTexto"/>
              <p:cNvSpPr txBox="1"/>
              <p:nvPr/>
            </p:nvSpPr>
            <p:spPr>
              <a:xfrm>
                <a:off x="2892425" y="5806440"/>
                <a:ext cx="15129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1" name="2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2425" y="5806440"/>
                <a:ext cx="1512978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1 CuadroTexto"/>
              <p:cNvSpPr txBox="1"/>
              <p:nvPr/>
            </p:nvSpPr>
            <p:spPr>
              <a:xfrm>
                <a:off x="4860925" y="5717540"/>
                <a:ext cx="3739935" cy="460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i="1">
                                  <a:latin typeface="Cambria Math"/>
                                </a:rPr>
                                <m:t>2·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·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h</m:t>
                              </m:r>
                            </m:e>
                          </m:rad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s-ES" b="0" i="1" smtClean="0">
                              <a:latin typeface="Cambria Math"/>
                            </a:rPr>
                            <m:t>𝐿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·</m:t>
                          </m:r>
                          <m:sSup>
                            <m:s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−2</m:t>
                              </m:r>
                            </m:sup>
                          </m:sSup>
                          <m:r>
                            <a:rPr lang="es-ES" b="0" i="1" smtClean="0">
                              <a:latin typeface="Cambria Math"/>
                            </a:rPr>
                            <m:t>·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𝐿</m:t>
                          </m:r>
                        </m:e>
                      </m:ra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2" name="2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925" y="5717540"/>
                <a:ext cx="3739935" cy="460895"/>
              </a:xfrm>
              <a:prstGeom prst="rect">
                <a:avLst/>
              </a:prstGeom>
              <a:blipFill rotWithShape="1">
                <a:blip r:embed="rId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17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Magnitudes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2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5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59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19100" y="8763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1.3. </a:t>
            </a:r>
            <a:r>
              <a:rPr lang="es-ES" b="1" dirty="0">
                <a:solidFill>
                  <a:srgbClr val="00B050"/>
                </a:solidFill>
              </a:rPr>
              <a:t>M</a:t>
            </a:r>
            <a:r>
              <a:rPr lang="es-ES" b="1" dirty="0" smtClean="0">
                <a:solidFill>
                  <a:srgbClr val="00B050"/>
                </a:solidFill>
              </a:rPr>
              <a:t>edida de magnitudes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58800" y="1511300"/>
            <a:ext cx="80391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Medir</a:t>
            </a:r>
            <a:r>
              <a:rPr lang="es-ES" dirty="0" smtClean="0"/>
              <a:t>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magnitud </a:t>
            </a:r>
            <a:r>
              <a:rPr lang="es-ES" dirty="0" smtClean="0"/>
              <a:t>es compararla con una cantidad fija de la misma magnitud que se toma como patrón.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57200" y="2349500"/>
            <a:ext cx="768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s-ES" dirty="0" smtClean="0">
                <a:sym typeface="Wingdings"/>
              </a:rPr>
              <a:t>	Para medir magnitudes se usan instrumentos:</a:t>
            </a:r>
            <a:endParaRPr lang="es-ES" dirty="0"/>
          </a:p>
        </p:txBody>
      </p:sp>
      <p:pic>
        <p:nvPicPr>
          <p:cNvPr id="3074" name="Picture 2" descr="http://t2.gstatic.com/images?q=tbn:ANd9GcQpumbmdmDis6UemHyPHBAC9ebCWhwdvBoeno8HmmCXepQJbbg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3314700"/>
            <a:ext cx="1876425" cy="105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3.gstatic.com/images?q=tbn:ANd9GcSf8tfqTtnzpkOShSHr_tisOAgUOF3i6u9oDqdBGc0-PFEE-CMGU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6" y="4940300"/>
            <a:ext cx="515350" cy="13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t0.gstatic.com/images?q=tbn:ANd9GcQ87HZMawmUBrBv_qiUDvYOFmneTB14TPkAqca9fM3lUFbLlU_EZ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6" y="5219701"/>
            <a:ext cx="1268736" cy="1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t3.gstatic.com/images?q=tbn:ANd9GcQKlPTqw6RtsuIg9u02pBtQTqFCNsyTL1YVt1hcDz8EVzwnmiOPb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3135312"/>
            <a:ext cx="1197180" cy="16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t1.gstatic.com/images?q=tbn:ANd9GcT1i6oP1aXvsAE-pDFcFs78U4bKGVVWYlldeOOMRZjBm8PW0KJO5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3284537"/>
            <a:ext cx="1517967" cy="108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t3.gstatic.com/images?q=tbn:ANd9GcQSa_DTwobj2U4T8ApoCKBNu3M045qXb2LPD_GNpDBupcMaI0uO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3017837"/>
            <a:ext cx="1390850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t1.gstatic.com/images?q=tbn:ANd9GcSVSNDN_Nq6ljh2GWWsrlZ3tw82aZrQnPCmFTujG69x8JdioNK_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76" y="4775201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18" descr="data:image/jpeg;base64,/9j/4AAQSkZJRgABAQAAAQABAAD/2wCEAAkGBhASEBUUERIUFRUUFRYVGRgYFhUWFhYVFxQaFxQYFhoXHSgfFxokHhUVHzEgIycpLSwtGCAyNTAqNSYsLCkBCQoKDgwNFw8PFC0dHRwtKSwqKTQqKik1NSkqKS4uLCkuKSkqMSopKSk1KTUpKSwpKSouMzUpLC41KSotKTUpKf/AABEIAOEA4QMBIgACEQEDEQH/xAAcAAEAAQUBAQAAAAAAAAAAAAAABwIDBAUGAQj/xABLEAACAQIEAgYGBAkLAgcAAAABAgADEQQSITEFQQYHEyJRYRQycYGRoUKSsdEII1JTYnLB0uEVFyRUY4KTorLC8CVEFjQ1Q3PD0//EABkBAQEBAQEBAAAAAAAAAAAAAAABAgUEA//EACIRAQEAAgEDBAMAAAAAAAAAAAABAhESIUFRAwQUMYGh8P/aAAwDAQACEQMRAD8AnGIiAiIgIiICIiAiIgIicd1hdNfQ6eSkR2zqWubWpJqM5voWJBCg6Egk6KQQz+lPT3A8PH9Iqd8i60kGeqw8co2HmxA85GvFfwhqlyMPg0UcjWqEt70pjT60ininFHrVXKlmZjdnYks5/KYnXle3L7Ok4H1NcUxShuz7NTsardmCPEKAWt55YHSYb8IjFhvxmFw7DwV6qH4tmE7rov11cOxZCVS2GqNYAVbdmxPJag7v1ssjDH9QPEkUlGoVCB6q1GDHyGdFHzkf8R4biMLUNOvTam43V1sbezmPMaGUfZwM9kDdUPWkaRXC4pyaJstN2NzRJ0VSTvSOmv0f1fVnmQIiICIiAiIgIiICIiAiIgIiICIiAiIgIiICIiBTUcKCSbAC5PgBuZ8y9ZPH3q1Te+ase0IPJWt2SbbBQgO4vTvuTPoPphWK4GsBu6ikPbWYUh/rnzL0sN+JMOXaEcttTy/WMCTOpbq8plBjMQgbW1JSLgsp71Qg72OgHiCeS2mYzVdEsOEwGGVduwpH3lASfeSTNo8DHqvOb6adDKHEsMadQAVFBNOpbWm37VPNeftAI3uJOsUWlHyBXw74bENTqCzU3ZHXzU5WE+purPj7Yvh1NnJL070mJ3JQDKx8yrIT53kDddWFVOMVsv0xSc/rGkoPxtf3yRuoDHHs61IndaVUDz7yP9lOBLsREgREQEREBERAREQEREBERAREQEREBERAREQOb6b1bUqK/l10v7KaPW+2ks+dun1PLjO1XVWN7+YJDDc7A+XqnS0n3p3V/GUB4JXqfDs6Y+VVpAGIxK1zUpObZnZ6ZN9GJ1XS++ugFydOYlE/dVfSBMVw6kARnogUmHMBfUPsK294PhOvcT5O6KdLsTwvEZk0t3WU6qy39VrcvBhJ24D1z8MxCDtano76XWpfLf8ARdRYj229kg6+vTllqqoCzEAAEknQADUknkJoeJdZ3CaS3OMpN5UyajH2BAZD3WH1uPjVNDDK1Og3rE27SqPA2NkTyub89NJRyvTnjvp3Ea1ZfVd7J+ooCU/iAD75IvUti+zx6JyejUp+8Zan/wBbSJsGLEndwLge7f4Tu+qrG5MdhT/a5frqyf74H0tERIEREBERAREQEREBERAREQEREBERAREQEROd6ZdNqPDqQaolSq7Xy06YuxC+sx5KouLk+MDRdPMR/SHvtTwl/wDEqv8A/gJBuP6PkYftzVpkZFfJap2gViFUkZLAEkDMTbUa6i/Q9NesynjqnaURiMOTTFKoL0aiuiliujWykdo/PW85BcZRK5KmIxmTQZQtPLpt3TVt8pRhPxDMAKozW2b6QHt5/wASbEzHKL9FrfL/AJ/CbVaXDi1g+IAtq1Raa632ARX0tY3JHOUcWweDRAaFYuxOoIB0t4ZVt84GpKeLfOBUVdhc/L+M9oBCe8bD2D+MrqLSBFmJHM5Rp8tflCL/AAnC1K9TKnrZWYmxJsN7AasdbD2+8dP0YpPhcZSD7069B+YuMyONDqNOR2N5q6A4Uhv6Tj7/AKGGoJp7e3M2eA4twWnUV2/lOtlINmbD0w1jcBspLW8gRCvqeJHnRDrpwePxC0BRrUnfRS2VkJtfKSp7pNtLix8Z2zcawwYoa9IMuhU1EDA+BF7iQZsS3Srq2qsGHkQfslyAiIgIiICIiAiIgIiICIiAiIgclxvrS4Zha7UK1Vu1SwKrTqNqyhlGYDLexHPnrOYq9fdD6GEqn21KY/05pyPTThStxbEVOfak+OqoLW+E5f0fxDe/+LSiRMf+EDUUApgBqSAWrNbQA8qQ8fGbbB9MqGPV8XTvanhaauCCMlUl6lVASBmAsmo0MilMGhpm4F7n22yjW+1v4zb8AAw/B8YqtcuQL7esFT9pgR/jeJVDUYljdiW3tbMb2+cvHBYrLco1sqtqV2f1N9bmxIG5GsxsPw6rXduyQtqdrbX039k6gLxAKFGCUACiPWfXsWZlDHtO8O8RY3AAAFrCVi5Yy9a0X8j4zW9F7gqtu7e7EAC259dPZmW+4lA4TiSbdi3M6lQAAoY3J0Gjrv8AlDxnRCpxS+b0VS5bNm1vc9mX+na7NRRifG/I2lnFLxGpmFTDKwqAhgSRckUgDo97g0EI9973g54+Y5PtvL5yntfKbMdE8Z+Zb4r989/8I438w3xX74Tnj5jV9sZ76Q3ifjNkeiWM/Mt8V++H6JY0Ak0H015H9sLzx8xndGuI1Kd2RyHQiojbkMNVOu9iJqqtapXqPWqnM9Rmd2IFyzHMTYWtqTK+EVbX9h/YfvlSV82b/mwkbXeF8RxGGZqmGqvRfIe9TYoSNCQbHUaSXepPp5iauJfC4utUrdopemzsWKsg7y662K676ZPOQ4W0b9VuQ/JM6zqvxWTi2CYfSqZfc9J0/wB0D6giIkCIiAiIgIiICIiAiIgIiIHz50wxR/lTFL/aVR/kM5AlSCCE1Fuc6Tpev/V8V/8ALV/0Gc2x/S/y/wAZRUtfLSyhhu2gG11GtzuTa393zmTgMQf5HJJ1euo9wLH/AGiYeJc9mBnvYucuW1rqut+d7f5ZQmIccNpJ2Zymo79pfQkK3dt4i8DZdWFGowrik4R7LZiua2/LnJDXhtVkUVaxLK18yjLcWGlhz0J98j3qvqMvbFbXAXQ25KxO5HhJIwlSq65iwXbTKDuARs3nNxy/cWzO61/R5isIMtUs5AqAA790AZdNfb8fbfBNVWqqc9zYLqrC92W9xa3IbW5zMHC9GGf1t9D43/K/55zGxXDlpgPckgoAAp1JcBdM1tzD54XH62xcHwxcPXzEJez6ohzt2j3Gc8zdTN02Gp1Mrlb6C240OouPfLFfhxc5mqEaDYWtbXx3mDTbD1WJXEKSAToGFgoFzvyuuvmILefXf6ZGOpC5A+iqheWSwLEm+htlvYny53mQnEA1wqkmxO6bbX9bzHxlnB9nWBZKudfVJUEa5QNzflb4y+nDgpvmYka8vCx5Ss2z6vZA/DT3vl8VM8wikkgAsSToLknTlaecPazg+DKfgfOZdHFv2z1CAWZnJ0yg5gQdFtbc7WnzdlbdStwVKnKdDcH1eYInQ9X5/wCo4C39Yo/69ZocVXLszEAd21hc7JlG+vKdJ1ZUi3FcCPCqD9VGb/bA+pxERIpERAREQEREBERAREQERED5/wCmOG/6piTb/wBx/LdJyhpt+n8p3nTbCH+Uq5toXB+NNb/bONOFPh/r+6UY70iadiebaEa6qNb+Gm3kfGU8SoZOG4df7TEfYJmCkRTPt8zy89ZZ4zSYcNwuf1r4i/t0gX+qamGasCL+r9hnZVKj5XWk79oXqlAgUqBmNNDUJHq3Q8+RE47qlJvXtvZbX2vY2neUcBlIdQykKe6D3Sc7MFa9yT32O+83Ppy/WuvUv4VYGs3a1FcvmuxVTbJ2YayshA1Nit/NpsJrqWGdCXsztlUd5r2uSXVdtAQsyHqVeSDcDfkV1PuPylebKbvRXi6Jem6g5SysoPgSCL+680K4GpUapSchGTCiiuVi4C1CbMWIBzfi9reBvym77dswWwuWbS+vZgjvfMfETErYFna9mQuCGZHKnuH8Xrf/AIGMjeF4r3Dca7F6dRVVqWQHKxdbMt1AJAN7DXTmJmtsZrcFhXpA2UksuZizlmLjugE+SgD3TMR6hJzKAMoNwb6kd4e43lZyk3uPn7Bet71+2ZKkXcfpGY2D396/bLvZXrlb7tYbnUnYW5z5u2rf1W/VPLync9TFDPxmh/ZpWf4UWT7XE1vCerjiOJYrSw1TbVnU0VtcfSqAAnyFzJf6perWpgDUr4kAV3vTUK2YLSOUm9tMxZR7gPEwqSYiJAiIgIiICIiAiIgIiICIiBpuJdEMFXc1KtEM5tdgzqTYWF8pF9ABNFU6pcCdnrj+8h+1J20QI54l1W4ejSeotesQqlipWkSbDYaCRn0y4X2GCoUgS2SpXUE7m552k/dJG/o7D8oov1nAkJ9YQzYGjU8a9Q/WLfdHccj1c9IcPhXqekPkDAWOViLi9wcoJE7z+cPhv9YH1Kv7kifD8JNaoEpqSzXsLjWwJO5A2BOp5TJHQ/EG9qZNt+8nd2Pe73dNiDY6gG+01t5vU9tjnlyu0nHrB4Yf+4H1Kv7s9/nC4b/WBr+hV/dkVY3o1WpLmqKVGYpe6nvC9xox8D8JjYfhRd1RLlmYKB4kmwGp03l5MfDw81Lv84PDL39IHh6lX9zynv8AODw3+sD6lX9yRTiejdWmmZ1sLhd1uSdrAG/KVL0XrEXy8yvrLe4UOba6gKwJPLXwMcj4eHmpUHWDwwf9wPqVf3Zbr9Y3DgpIr5iAbAJUuTyAuoHxkPHDr4mUGkPO0cj4eHmrmBGvvX7Z0PQ7AitxXDU7etiaZPsVw7fJTNFhtCDayggk8hrznfdSvDu040jbiklap/lFMfOqJl630mJ7ESKREQEREBERAREQEREBERAREQEREDUdKVPo5YWshzm5A0XXc6b2kOdLBn4Kjfk1jfY69oynUaHeS903wPbcOxKWvekxA8174/0yH6tMHo8bD1WYj3VzAjWkxBupIOouNNCLH5EidZw3ojxGrRWoHyIyDIKlWoC1OxC2VQcqEE2vuDtYickvMeKkD220k/UuI0sTTWtQN6bqtv0bKBkIGxW1reUluliEuN4TEozLWL5lILBmLDW+V1OzKSW18SfOapKpU3UkEbEEg+4iSB08xNMs9iCadI0mP9pUqKyJ7VCsxHLNI7Jln0lXqvFKg3qVDqD67b8r3O+plZxtVkuKlQgbgs2lwVvvYgglb+dpi18PmPrKNyLmwIPgfEbW8pm4KnlouSQQEZAeTO7AgL45QCSZUWMJQVs7PbLTW5FyCSe6tredvjNfWrFiSec2dKt/Raya3z03tplsNPbf5WE05gXKVdlNwf8AnnJm/B9rUTiq52qvRBXXkKg7UfE0j7JDVCoBe43Fr7kag3HuBHvkq9QGEZuIM4FlSlUJ/vFEHxIPwMVX0LERIEREBERAREQEREBERAREQEREBERAwuNOBhqxOgFKof8AIZC+EXN0fqDwFY/CoTJl49ww4jDVaIfJ2qFM1s1gd9Li+nnIkwWEycIr073y+lL4Xyuw/ZAh9puOD4DFOheibAtlNqjJmOl7hdwAw1mpK6y5h2zK2UkZUL+tvltYAW1N7fbylGfi8JXchWyAKWUAGyggIxNrX1FRDci+/gZp3WxseWkrSuwALXu1zvY72N9Ofj908NRfyT8R90vTTPXbyiGJCj6TADwuTYTaY3gOJVczlSABaxY6Myrp3bbsotz1textq+0X8k/EfdPXuabMCe6UFr3JvmsbeAynX9IeMjS/iOH1KJZjlJQlCNSN8p3AmBUw6E3RgN+62hFvPaXqllNmudAb+0X28Z7i8NkYqeVvmLy3XZmb7salg7nVgdjYam32T6J6hcKq8PqOFALYhlvzKoiZQfAC7aeZPOQDgBqfZ+2fQPUL/wCnVdT/AOafTkPxdPbwkaSVERIEREBERAREQEREBERAREQEREBERASIfR8mDxKXv3sVr7WY/tkumRHXYej4gDb8dbxtbTbnAiDhvCqmIqZKVs1s2ptpcD5ZgfjMh+jNem1MHIpqNlVgW0Y3AuQvPUaX87XmvOkprOezZgWspUXvpdrkAA/qMfdKNsnQ/E1CD3Gvl1LnZttCBptqAR3hNXiOGMiliFsGK6X3BI5jbumYuFxJIu1zYgaEC29uXkZfaovgfj/CWa7s2W61VzhXCXxD5KYS9s3eNhbMqn4Zr+wGZNDo/XOUoMpcqumcWztYZjlta41te2l7Ga/Mv5Pz/hLWLfKARpmv4HQWudvE/IyNNoejlZFNQlNAzd4m5ylr6Eb2XNY8iPdgY6iyv3zcnW/vI5+yW6drKW1DA66aEGxB/wCc57WolWIMvZnrtXgRq3sEnjqBL+h4m9snpOnjm7Nc1/L1fnIIwfP3Scvwf8vo2KtfN263/Jy9n3befrX90jSV4iJAiIgIiICIiAiIgIiICIiAiIgIiICQ7j6hyYkEgnNWuRsTbUjykxSE+JuB6QBcDPVAB3AtsYEUsNJTQOW4KhlP0T4jYg+Op+MvlZQRKLNY30VQg38SfDaWzT8/lMgrKCIFynweuyhhTcqRcHIbEa7HnsZVUwlWkv4ykcua3eGXvWuQDrMrC4zGMmSkXKU7D6IVCdV1I9bS4tqLX5XlnG4nENdKxa6nPlIXn9JSBqD5fbA15cMwLCyj6I+y/nGIrF2LHnPSspKwLmF5+6Tr1AFvQ8TcjL6RoOd+zXNfy9W3vkF4fnJx/B+C+i4nunN24ufokdmMoHmNb+0QJWiIkCIiAiIgIiICIiAiIgIiICIiAiIgJBnH6p7bEgm57SpqNj5yc5BfS2h2eLxK2IHaORe+xAIIvygRliHcWyqGHtsbzG9KqfkD6067o+hZKqdmHzZWF2A7yElQQQcwOY3GhsN50Ix9azrUpl0CBQDWAc2DKWeoRdrtVzEarYAWygGURrhRWqOFVBcm3re8/K5l+thnRstRcp38QR4g8/tkkYvGhmDvgVNwGXM9IGztVZQCVLADOvqkW7NdADac10sdqio3YU6KKTbIQbs6IWtY+rYBhYfSOpvAxuA8Yo06bUqrZR2hqKeRJUKbnxGXnyPtlrE4unWrXQ3SmhXN43Nza+4FvnNLVpXlSXAsIFm08KzacJ4JUxDhKYuzGwFwNhdiSfVVRqT5jxmZjOh1ZKL1VqUayUzZzSZmKeZDKLr5iBoKfOTv1AlvQK12BX0lrLzU9mlyfbp8DIJIteTp+D/b0Gv3CD6Rq2tm/FrYDlprt4wJSiIkCIiAiIgIiICIiAiIgIiICIiAiIgJFfW3hSuIp1PovTyf3kYkj4OPnJUms6RcApYyg1KppfVWG6MNmH3cwTA+ai70iwBYK3gSPj48pUOKuDcValzzzPedJ0m6D47Ck5qLVE5VKal1I8wNU9/xM5CrSqfmqn1G+6UZR4vUtbtan1n5Cw+WkxMXjC4ALsbWsDfwA5+QA90tmjW/M1f8N/ulBw9b8zV/w3+6BaInhlz0av8Amav+HU+6eHCV/wAxW/wqn7sDc9EOOphsQHqXyFKlNiNSq1ABmA52KjblffadBV6TUKOHxC9stZqtJqNNVBtZ1Cl3uzBQAAcvd1vZe8SOF9CxH5it/hVP3Z7R4fiXNkoVmPgKb/dJZKu2PPpbqr4E2F4XRRxZ6maswO4NQ5lB8wuUe6cD1a9Ubs64niCFVRrpQI1cixDVP0b/AEedtdNDNYEI9iIgIiICIiAiIgIiICIiAiIgIiICIiAiIgeT2IgIiICIiAiIgeCexEBERAREQEREBERAREQP/9k="/>
          <p:cNvSpPr>
            <a:spLocks noChangeAspect="1" noChangeArrowheads="1"/>
          </p:cNvSpPr>
          <p:nvPr/>
        </p:nvSpPr>
        <p:spPr bwMode="auto">
          <a:xfrm>
            <a:off x="307975" y="-8763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92" name="Picture 20" descr="http://2.fimagenes.com/i/5/4/37/am_1_2033392_29908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4557713"/>
            <a:ext cx="1627186" cy="162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Magnitudes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6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30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57200" y="21209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2.1. </a:t>
            </a:r>
            <a:r>
              <a:rPr lang="es-ES" b="1" dirty="0" smtClean="0">
                <a:solidFill>
                  <a:srgbClr val="00B050"/>
                </a:solidFill>
              </a:rPr>
              <a:t>Sistema Internacional de Unidades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3" name="AutoShape 18" descr="data:image/jpeg;base64,/9j/4AAQSkZJRgABAQAAAQABAAD/2wCEAAkGBhASEBUUERIUFRUUFRYVGRgYFhUWFhYVFxQaFxQYFhoXHSgfFxokHhUVHzEgIycpLSwtGCAyNTAqNSYsLCkBCQoKDgwNFw8PFC0dHRwtKSwqKTQqKik1NSkqKS4uLCkuKSkqMSopKSk1KTUpKSwpKSouMzUpLC41KSotKTUpKf/AABEIAOEA4QMBIgACEQEDEQH/xAAcAAEAAQUBAQAAAAAAAAAAAAAABwIDBAUGAQj/xABLEAACAQIEAgYGBAkLAgcAAAABAgADEQQSITEFQQYHEyJRYRQycYGRoUKSsdEII1JTYnLB0uEVFyRUY4KTorLC8CVEFjQ1Q3PD0//EABkBAQEBAQEBAAAAAAAAAAAAAAABAgUEA//EACIRAQEAAgEDBAMAAAAAAAAAAAABAhESIUFRAwQUMYGh8P/aAAwDAQACEQMRAD8AnGIiAiIgIiICIiAiIgIicd1hdNfQ6eSkR2zqWubWpJqM5voWJBCg6Egk6KQQz+lPT3A8PH9Iqd8i60kGeqw8co2HmxA85GvFfwhqlyMPg0UcjWqEt70pjT60ininFHrVXKlmZjdnYks5/KYnXle3L7Ok4H1NcUxShuz7NTsardmCPEKAWt55YHSYb8IjFhvxmFw7DwV6qH4tmE7rov11cOxZCVS2GqNYAVbdmxPJag7v1ssjDH9QPEkUlGoVCB6q1GDHyGdFHzkf8R4biMLUNOvTam43V1sbezmPMaGUfZwM9kDdUPWkaRXC4pyaJstN2NzRJ0VSTvSOmv0f1fVnmQIiICIiAiIgIiICIiAiIgIiICIiAiIgIiICIiBTUcKCSbAC5PgBuZ8y9ZPH3q1Te+ase0IPJWt2SbbBQgO4vTvuTPoPphWK4GsBu6ikPbWYUh/rnzL0sN+JMOXaEcttTy/WMCTOpbq8plBjMQgbW1JSLgsp71Qg72OgHiCeS2mYzVdEsOEwGGVduwpH3lASfeSTNo8DHqvOb6adDKHEsMadQAVFBNOpbWm37VPNeftAI3uJOsUWlHyBXw74bENTqCzU3ZHXzU5WE+purPj7Yvh1NnJL070mJ3JQDKx8yrIT53kDddWFVOMVsv0xSc/rGkoPxtf3yRuoDHHs61IndaVUDz7yP9lOBLsREgREQEREBERAREQEREBERAREQEREBERAREQOb6b1bUqK/l10v7KaPW+2ks+dun1PLjO1XVWN7+YJDDc7A+XqnS0n3p3V/GUB4JXqfDs6Y+VVpAGIxK1zUpObZnZ6ZN9GJ1XS++ugFydOYlE/dVfSBMVw6kARnogUmHMBfUPsK294PhOvcT5O6KdLsTwvEZk0t3WU6qy39VrcvBhJ24D1z8MxCDtano76XWpfLf8ARdRYj229kg6+vTllqqoCzEAAEknQADUknkJoeJdZ3CaS3OMpN5UyajH2BAZD3WH1uPjVNDDK1Og3rE27SqPA2NkTyub89NJRyvTnjvp3Ea1ZfVd7J+ooCU/iAD75IvUti+zx6JyejUp+8Zan/wBbSJsGLEndwLge7f4Tu+qrG5MdhT/a5frqyf74H0tERIEREBERAREQEREBERAREQEREBERAREQEROd6ZdNqPDqQaolSq7Xy06YuxC+sx5KouLk+MDRdPMR/SHvtTwl/wDEqv8A/gJBuP6PkYftzVpkZFfJap2gViFUkZLAEkDMTbUa6i/Q9NesynjqnaURiMOTTFKoL0aiuiliujWykdo/PW85BcZRK5KmIxmTQZQtPLpt3TVt8pRhPxDMAKozW2b6QHt5/wASbEzHKL9FrfL/AJ/CbVaXDi1g+IAtq1Raa632ARX0tY3JHOUcWweDRAaFYuxOoIB0t4ZVt84GpKeLfOBUVdhc/L+M9oBCe8bD2D+MrqLSBFmJHM5Rp8tflCL/AAnC1K9TKnrZWYmxJsN7AasdbD2+8dP0YpPhcZSD7069B+YuMyONDqNOR2N5q6A4Uhv6Tj7/AKGGoJp7e3M2eA4twWnUV2/lOtlINmbD0w1jcBspLW8gRCvqeJHnRDrpwePxC0BRrUnfRS2VkJtfKSp7pNtLix8Z2zcawwYoa9IMuhU1EDA+BF7iQZsS3Srq2qsGHkQfslyAiIgIiICIiAiIgIiICIiAiIgclxvrS4Zha7UK1Vu1SwKrTqNqyhlGYDLexHPnrOYq9fdD6GEqn21KY/05pyPTThStxbEVOfak+OqoLW+E5f0fxDe/+LSiRMf+EDUUApgBqSAWrNbQA8qQ8fGbbB9MqGPV8XTvanhaauCCMlUl6lVASBmAsmo0MilMGhpm4F7n22yjW+1v4zb8AAw/B8YqtcuQL7esFT9pgR/jeJVDUYljdiW3tbMb2+cvHBYrLco1sqtqV2f1N9bmxIG5GsxsPw6rXduyQtqdrbX039k6gLxAKFGCUACiPWfXsWZlDHtO8O8RY3AAAFrCVi5Yy9a0X8j4zW9F7gqtu7e7EAC259dPZmW+4lA4TiSbdi3M6lQAAoY3J0Gjrv8AlDxnRCpxS+b0VS5bNm1vc9mX+na7NRRifG/I2lnFLxGpmFTDKwqAhgSRckUgDo97g0EI9973g54+Y5PtvL5yntfKbMdE8Z+Zb4r989/8I438w3xX74Tnj5jV9sZ76Q3ifjNkeiWM/Mt8V++H6JY0Ak0H015H9sLzx8xndGuI1Kd2RyHQiojbkMNVOu9iJqqtapXqPWqnM9Rmd2IFyzHMTYWtqTK+EVbX9h/YfvlSV82b/mwkbXeF8RxGGZqmGqvRfIe9TYoSNCQbHUaSXepPp5iauJfC4utUrdopemzsWKsg7y662K676ZPOQ4W0b9VuQ/JM6zqvxWTi2CYfSqZfc9J0/wB0D6giIkCIiAiIgIiICIiAiIgIiIHz50wxR/lTFL/aVR/kM5AlSCCE1Fuc6Tpev/V8V/8ALV/0Gc2x/S/y/wAZRUtfLSyhhu2gG11GtzuTa393zmTgMQf5HJJ1euo9wLH/AGiYeJc9mBnvYucuW1rqut+d7f5ZQmIccNpJ2Zymo79pfQkK3dt4i8DZdWFGowrik4R7LZiua2/LnJDXhtVkUVaxLK18yjLcWGlhz0J98j3qvqMvbFbXAXQ25KxO5HhJIwlSq65iwXbTKDuARs3nNxy/cWzO61/R5isIMtUs5AqAA790AZdNfb8fbfBNVWqqc9zYLqrC92W9xa3IbW5zMHC9GGf1t9D43/K/55zGxXDlpgPckgoAAp1JcBdM1tzD54XH62xcHwxcPXzEJez6ohzt2j3Gc8zdTN02Gp1Mrlb6C240OouPfLFfhxc5mqEaDYWtbXx3mDTbD1WJXEKSAToGFgoFzvyuuvmILefXf6ZGOpC5A+iqheWSwLEm+htlvYny53mQnEA1wqkmxO6bbX9bzHxlnB9nWBZKudfVJUEa5QNzflb4y+nDgpvmYka8vCx5Ss2z6vZA/DT3vl8VM8wikkgAsSToLknTlaecPazg+DKfgfOZdHFv2z1CAWZnJ0yg5gQdFtbc7WnzdlbdStwVKnKdDcH1eYInQ9X5/wCo4C39Yo/69ZocVXLszEAd21hc7JlG+vKdJ1ZUi3FcCPCqD9VGb/bA+pxERIpERAREQEREBERAREQERED5/wCmOG/6piTb/wBx/LdJyhpt+n8p3nTbCH+Uq5toXB+NNb/bONOFPh/r+6UY70iadiebaEa6qNb+Gm3kfGU8SoZOG4df7TEfYJmCkRTPt8zy89ZZ4zSYcNwuf1r4i/t0gX+qamGasCL+r9hnZVKj5XWk79oXqlAgUqBmNNDUJHq3Q8+RE47qlJvXtvZbX2vY2neUcBlIdQykKe6D3Sc7MFa9yT32O+83Ppy/WuvUv4VYGs3a1FcvmuxVTbJ2YayshA1Nit/NpsJrqWGdCXsztlUd5r2uSXVdtAQsyHqVeSDcDfkV1PuPylebKbvRXi6Jem6g5SysoPgSCL+680K4GpUapSchGTCiiuVi4C1CbMWIBzfi9reBvym77dswWwuWbS+vZgjvfMfETErYFna9mQuCGZHKnuH8Xrf/AIGMjeF4r3Dca7F6dRVVqWQHKxdbMt1AJAN7DXTmJmtsZrcFhXpA2UksuZizlmLjugE+SgD3TMR6hJzKAMoNwb6kd4e43lZyk3uPn7Bet71+2ZKkXcfpGY2D396/bLvZXrlb7tYbnUnYW5z5u2rf1W/VPLync9TFDPxmh/ZpWf4UWT7XE1vCerjiOJYrSw1TbVnU0VtcfSqAAnyFzJf6perWpgDUr4kAV3vTUK2YLSOUm9tMxZR7gPEwqSYiJAiIgIiICIiAiIgIiICIiBpuJdEMFXc1KtEM5tdgzqTYWF8pF9ABNFU6pcCdnrj+8h+1J20QI54l1W4ejSeotesQqlipWkSbDYaCRn0y4X2GCoUgS2SpXUE7m552k/dJG/o7D8oov1nAkJ9YQzYGjU8a9Q/WLfdHccj1c9IcPhXqekPkDAWOViLi9wcoJE7z+cPhv9YH1Kv7kifD8JNaoEpqSzXsLjWwJO5A2BOp5TJHQ/EG9qZNt+8nd2Pe73dNiDY6gG+01t5vU9tjnlyu0nHrB4Yf+4H1Kv7s9/nC4b/WBr+hV/dkVY3o1WpLmqKVGYpe6nvC9xox8D8JjYfhRd1RLlmYKB4kmwGp03l5MfDw81Lv84PDL39IHh6lX9zynv8AODw3+sD6lX9yRTiejdWmmZ1sLhd1uSdrAG/KVL0XrEXy8yvrLe4UOba6gKwJPLXwMcj4eHmpUHWDwwf9wPqVf3Zbr9Y3DgpIr5iAbAJUuTyAuoHxkPHDr4mUGkPO0cj4eHmrmBGvvX7Z0PQ7AitxXDU7etiaZPsVw7fJTNFhtCDayggk8hrznfdSvDu040jbiklap/lFMfOqJl630mJ7ESKREQEREBERAREQEREBERAREQEREDUdKVPo5YWshzm5A0XXc6b2kOdLBn4Kjfk1jfY69oynUaHeS903wPbcOxKWvekxA8174/0yH6tMHo8bD1WYj3VzAjWkxBupIOouNNCLH5EidZw3ojxGrRWoHyIyDIKlWoC1OxC2VQcqEE2vuDtYickvMeKkD220k/UuI0sTTWtQN6bqtv0bKBkIGxW1reUluliEuN4TEozLWL5lILBmLDW+V1OzKSW18SfOapKpU3UkEbEEg+4iSB08xNMs9iCadI0mP9pUqKyJ7VCsxHLNI7Jln0lXqvFKg3qVDqD67b8r3O+plZxtVkuKlQgbgs2lwVvvYgglb+dpi18PmPrKNyLmwIPgfEbW8pm4KnlouSQQEZAeTO7AgL45QCSZUWMJQVs7PbLTW5FyCSe6tredvjNfWrFiSec2dKt/Raya3z03tplsNPbf5WE05gXKVdlNwf8AnnJm/B9rUTiq52qvRBXXkKg7UfE0j7JDVCoBe43Fr7kag3HuBHvkq9QGEZuIM4FlSlUJ/vFEHxIPwMVX0LERIEREBERAREQEREBERAREQEREBERAwuNOBhqxOgFKof8AIZC+EXN0fqDwFY/CoTJl49ww4jDVaIfJ2qFM1s1gd9Li+nnIkwWEycIr073y+lL4Xyuw/ZAh9puOD4DFOheibAtlNqjJmOl7hdwAw1mpK6y5h2zK2UkZUL+tvltYAW1N7fbylGfi8JXchWyAKWUAGyggIxNrX1FRDci+/gZp3WxseWkrSuwALXu1zvY72N9Ofj908NRfyT8R90vTTPXbyiGJCj6TADwuTYTaY3gOJVczlSABaxY6Myrp3bbsotz1textq+0X8k/EfdPXuabMCe6UFr3JvmsbeAynX9IeMjS/iOH1KJZjlJQlCNSN8p3AmBUw6E3RgN+62hFvPaXqllNmudAb+0X28Z7i8NkYqeVvmLy3XZmb7salg7nVgdjYam32T6J6hcKq8PqOFALYhlvzKoiZQfAC7aeZPOQDgBqfZ+2fQPUL/wCnVdT/AOafTkPxdPbwkaSVERIEREBERAREQEREBERAREQEREBERASIfR8mDxKXv3sVr7WY/tkumRHXYej4gDb8dbxtbTbnAiDhvCqmIqZKVs1s2ptpcD5ZgfjMh+jNem1MHIpqNlVgW0Y3AuQvPUaX87XmvOkprOezZgWspUXvpdrkAA/qMfdKNsnQ/E1CD3Gvl1LnZttCBptqAR3hNXiOGMiliFsGK6X3BI5jbumYuFxJIu1zYgaEC29uXkZfaovgfj/CWa7s2W61VzhXCXxD5KYS9s3eNhbMqn4Zr+wGZNDo/XOUoMpcqumcWztYZjlta41te2l7Ga/Mv5Pz/hLWLfKARpmv4HQWudvE/IyNNoejlZFNQlNAzd4m5ylr6Eb2XNY8iPdgY6iyv3zcnW/vI5+yW6drKW1DA66aEGxB/wCc57WolWIMvZnrtXgRq3sEnjqBL+h4m9snpOnjm7Nc1/L1fnIIwfP3Scvwf8vo2KtfN263/Jy9n3befrX90jSV4iJAiIgIiICIiAiIgIiICIiAiIgIiICQ7j6hyYkEgnNWuRsTbUjykxSE+JuB6QBcDPVAB3AtsYEUsNJTQOW4KhlP0T4jYg+Op+MvlZQRKLNY30VQg38SfDaWzT8/lMgrKCIFynweuyhhTcqRcHIbEa7HnsZVUwlWkv4ykcua3eGXvWuQDrMrC4zGMmSkXKU7D6IVCdV1I9bS4tqLX5XlnG4nENdKxa6nPlIXn9JSBqD5fbA15cMwLCyj6I+y/nGIrF2LHnPSspKwLmF5+6Tr1AFvQ8TcjL6RoOd+zXNfy9W3vkF4fnJx/B+C+i4nunN24ufokdmMoHmNb+0QJWiIkCIiAiIgIiICIiAiIgIiICIiAiIgJBnH6p7bEgm57SpqNj5yc5BfS2h2eLxK2IHaORe+xAIIvygRliHcWyqGHtsbzG9KqfkD6067o+hZKqdmHzZWF2A7yElQQQcwOY3GhsN50Ix9azrUpl0CBQDWAc2DKWeoRdrtVzEarYAWygGURrhRWqOFVBcm3re8/K5l+thnRstRcp38QR4g8/tkkYvGhmDvgVNwGXM9IGztVZQCVLADOvqkW7NdADac10sdqio3YU6KKTbIQbs6IWtY+rYBhYfSOpvAxuA8Yo06bUqrZR2hqKeRJUKbnxGXnyPtlrE4unWrXQ3SmhXN43Nza+4FvnNLVpXlSXAsIFm08KzacJ4JUxDhKYuzGwFwNhdiSfVVRqT5jxmZjOh1ZKL1VqUayUzZzSZmKeZDKLr5iBoKfOTv1AlvQK12BX0lrLzU9mlyfbp8DIJIteTp+D/b0Gv3CD6Rq2tm/FrYDlprt4wJSiIkCIiAiIgIiICIiAiIgIiICIiAiIgJFfW3hSuIp1PovTyf3kYkj4OPnJUms6RcApYyg1KppfVWG6MNmH3cwTA+ai70iwBYK3gSPj48pUOKuDcValzzzPedJ0m6D47Ck5qLVE5VKal1I8wNU9/xM5CrSqfmqn1G+6UZR4vUtbtan1n5Cw+WkxMXjC4ALsbWsDfwA5+QA90tmjW/M1f8N/ulBw9b8zV/w3+6BaInhlz0av8Amav+HU+6eHCV/wAxW/wqn7sDc9EOOphsQHqXyFKlNiNSq1ABmA52KjblffadBV6TUKOHxC9stZqtJqNNVBtZ1Cl3uzBQAAcvd1vZe8SOF9CxH5it/hVP3Z7R4fiXNkoVmPgKb/dJZKu2PPpbqr4E2F4XRRxZ6maswO4NQ5lB8wuUe6cD1a9Ubs64niCFVRrpQI1cixDVP0b/AEedtdNDNYEI9iIgIiICIiAiIgIiICIiAiIgIiICIiAiIgeT2IgIiICIiAiIgeCexEBERAREQEREBERAREQP/9k="/>
          <p:cNvSpPr>
            <a:spLocks noChangeAspect="1" noChangeArrowheads="1"/>
          </p:cNvSpPr>
          <p:nvPr/>
        </p:nvSpPr>
        <p:spPr bwMode="auto">
          <a:xfrm>
            <a:off x="307975" y="-8763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546100" y="1028700"/>
            <a:ext cx="80899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</a:t>
            </a:r>
            <a:r>
              <a:rPr lang="es-ES" dirty="0" smtClean="0"/>
              <a:t> de una determinada magnitud es el patrón de esa magnitud, es decir, la cantidad elegida de forma arbitraria que va servir como elemento de comparación.</a:t>
            </a:r>
            <a:endParaRPr lang="es-ES" dirty="0"/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474400"/>
              </p:ext>
            </p:extLst>
          </p:nvPr>
        </p:nvGraphicFramePr>
        <p:xfrm>
          <a:off x="1879601" y="2809081"/>
          <a:ext cx="5524499" cy="2682240"/>
        </p:xfrm>
        <a:graphic>
          <a:graphicData uri="http://schemas.openxmlformats.org/drawingml/2006/table">
            <a:tbl>
              <a:tblPr/>
              <a:tblGrid>
                <a:gridCol w="2819399"/>
                <a:gridCol w="1574800"/>
                <a:gridCol w="1130300"/>
              </a:tblGrid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FFFF"/>
                          </a:solidFill>
                          <a:effectLst/>
                        </a:rPr>
                        <a:t>Magnitud fundamental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rgbClr val="FFFFFF"/>
                          </a:solidFill>
                          <a:effectLst/>
                        </a:rPr>
                        <a:t>Unidad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rgbClr val="FFFFFF"/>
                          </a:solidFill>
                          <a:effectLst/>
                        </a:rPr>
                        <a:t>Símbolo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Longitud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Metro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>
                          <a:solidFill>
                            <a:srgbClr val="800000"/>
                          </a:solidFill>
                          <a:effectLst/>
                        </a:rPr>
                        <a:t>m</a:t>
                      </a:r>
                      <a:endParaRPr lang="es-ES" sz="16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Masa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Kilogramo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>
                          <a:solidFill>
                            <a:srgbClr val="800000"/>
                          </a:solidFill>
                          <a:effectLst/>
                        </a:rPr>
                        <a:t>kg</a:t>
                      </a:r>
                      <a:endParaRPr lang="es-ES" sz="16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Tiempo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Segundo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>
                          <a:solidFill>
                            <a:srgbClr val="800000"/>
                          </a:solidFill>
                          <a:effectLst/>
                        </a:rPr>
                        <a:t>s</a:t>
                      </a:r>
                      <a:endParaRPr lang="es-ES" sz="16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Corriente eléctrica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Amperio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>
                          <a:solidFill>
                            <a:srgbClr val="800000"/>
                          </a:solidFill>
                          <a:effectLst/>
                        </a:rPr>
                        <a:t>A</a:t>
                      </a:r>
                      <a:endParaRPr lang="es-ES" sz="16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Temperatura termodinámica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Kelvin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K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r>
                        <a:rPr lang="es-ES" sz="1600">
                          <a:solidFill>
                            <a:srgbClr val="800000"/>
                          </a:solidFill>
                          <a:effectLst/>
                        </a:rPr>
                        <a:t>Cantidad de sustancia</a:t>
                      </a:r>
                      <a:endParaRPr lang="es-ES" sz="16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Mol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mol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r>
                        <a:rPr lang="es-ES" sz="1600">
                          <a:solidFill>
                            <a:srgbClr val="800000"/>
                          </a:solidFill>
                          <a:effectLst/>
                        </a:rPr>
                        <a:t>Intensidad luminosa</a:t>
                      </a:r>
                      <a:endParaRPr lang="es-ES" sz="16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Candela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800000"/>
                          </a:solidFill>
                          <a:effectLst/>
                        </a:rPr>
                        <a:t>cd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Unidades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7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97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06400" y="9017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2.1. </a:t>
            </a:r>
            <a:r>
              <a:rPr lang="es-ES" b="1" dirty="0" smtClean="0">
                <a:solidFill>
                  <a:srgbClr val="00B050"/>
                </a:solidFill>
              </a:rPr>
              <a:t>Sistema Internacional de Unidades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3" name="AutoShape 18" descr="data:image/jpeg;base64,/9j/4AAQSkZJRgABAQAAAQABAAD/2wCEAAkGBhASEBUUERIUFRUUFRYVGRgYFhUWFhYVFxQaFxQYFhoXHSgfFxokHhUVHzEgIycpLSwtGCAyNTAqNSYsLCkBCQoKDgwNFw8PFC0dHRwtKSwqKTQqKik1NSkqKS4uLCkuKSkqMSopKSk1KTUpKSwpKSouMzUpLC41KSotKTUpKf/AABEIAOEA4QMBIgACEQEDEQH/xAAcAAEAAQUBAQAAAAAAAAAAAAAABwIDBAUGAQj/xABLEAACAQIEAgYGBAkLAgcAAAABAgADEQQSITEFQQYHEyJRYRQycYGRoUKSsdEII1JTYnLB0uEVFyRUY4KTorLC8CVEFjQ1Q3PD0//EABkBAQEBAQEBAAAAAAAAAAAAAAABAgUEA//EACIRAQEAAgEDBAMAAAAAAAAAAAABAhESIUFRAwQUMYGh8P/aAAwDAQACEQMRAD8AnGIiAiIgIiICIiAiIgIicd1hdNfQ6eSkR2zqWubWpJqM5voWJBCg6Egk6KQQz+lPT3A8PH9Iqd8i60kGeqw8co2HmxA85GvFfwhqlyMPg0UcjWqEt70pjT60ininFHrVXKlmZjdnYks5/KYnXle3L7Ok4H1NcUxShuz7NTsardmCPEKAWt55YHSYb8IjFhvxmFw7DwV6qH4tmE7rov11cOxZCVS2GqNYAVbdmxPJag7v1ssjDH9QPEkUlGoVCB6q1GDHyGdFHzkf8R4biMLUNOvTam43V1sbezmPMaGUfZwM9kDdUPWkaRXC4pyaJstN2NzRJ0VSTvSOmv0f1fVnmQIiICIiAiIgIiICIiAiIgIiICIiAiIgIiICIiBTUcKCSbAC5PgBuZ8y9ZPH3q1Te+ase0IPJWt2SbbBQgO4vTvuTPoPphWK4GsBu6ikPbWYUh/rnzL0sN+JMOXaEcttTy/WMCTOpbq8plBjMQgbW1JSLgsp71Qg72OgHiCeS2mYzVdEsOEwGGVduwpH3lASfeSTNo8DHqvOb6adDKHEsMadQAVFBNOpbWm37VPNeftAI3uJOsUWlHyBXw74bENTqCzU3ZHXzU5WE+purPj7Yvh1NnJL070mJ3JQDKx8yrIT53kDddWFVOMVsv0xSc/rGkoPxtf3yRuoDHHs61IndaVUDz7yP9lOBLsREgREQEREBERAREQEREBERAREQEREBERAREQOb6b1bUqK/l10v7KaPW+2ks+dun1PLjO1XVWN7+YJDDc7A+XqnS0n3p3V/GUB4JXqfDs6Y+VVpAGIxK1zUpObZnZ6ZN9GJ1XS++ugFydOYlE/dVfSBMVw6kARnogUmHMBfUPsK294PhOvcT5O6KdLsTwvEZk0t3WU6qy39VrcvBhJ24D1z8MxCDtano76XWpfLf8ARdRYj229kg6+vTllqqoCzEAAEknQADUknkJoeJdZ3CaS3OMpN5UyajH2BAZD3WH1uPjVNDDK1Og3rE27SqPA2NkTyub89NJRyvTnjvp3Ea1ZfVd7J+ooCU/iAD75IvUti+zx6JyejUp+8Zan/wBbSJsGLEndwLge7f4Tu+qrG5MdhT/a5frqyf74H0tERIEREBERAREQEREBERAREQEREBERAREQEROd6ZdNqPDqQaolSq7Xy06YuxC+sx5KouLk+MDRdPMR/SHvtTwl/wDEqv8A/gJBuP6PkYftzVpkZFfJap2gViFUkZLAEkDMTbUa6i/Q9NesynjqnaURiMOTTFKoL0aiuiliujWykdo/PW85BcZRK5KmIxmTQZQtPLpt3TVt8pRhPxDMAKozW2b6QHt5/wASbEzHKL9FrfL/AJ/CbVaXDi1g+IAtq1Raa632ARX0tY3JHOUcWweDRAaFYuxOoIB0t4ZVt84GpKeLfOBUVdhc/L+M9oBCe8bD2D+MrqLSBFmJHM5Rp8tflCL/AAnC1K9TKnrZWYmxJsN7AasdbD2+8dP0YpPhcZSD7069B+YuMyONDqNOR2N5q6A4Uhv6Tj7/AKGGoJp7e3M2eA4twWnUV2/lOtlINmbD0w1jcBspLW8gRCvqeJHnRDrpwePxC0BRrUnfRS2VkJtfKSp7pNtLix8Z2zcawwYoa9IMuhU1EDA+BF7iQZsS3Srq2qsGHkQfslyAiIgIiICIiAiIgIiICIiAiIgclxvrS4Zha7UK1Vu1SwKrTqNqyhlGYDLexHPnrOYq9fdD6GEqn21KY/05pyPTThStxbEVOfak+OqoLW+E5f0fxDe/+LSiRMf+EDUUApgBqSAWrNbQA8qQ8fGbbB9MqGPV8XTvanhaauCCMlUl6lVASBmAsmo0MilMGhpm4F7n22yjW+1v4zb8AAw/B8YqtcuQL7esFT9pgR/jeJVDUYljdiW3tbMb2+cvHBYrLco1sqtqV2f1N9bmxIG5GsxsPw6rXduyQtqdrbX039k6gLxAKFGCUACiPWfXsWZlDHtO8O8RY3AAAFrCVi5Yy9a0X8j4zW9F7gqtu7e7EAC259dPZmW+4lA4TiSbdi3M6lQAAoY3J0Gjrv8AlDxnRCpxS+b0VS5bNm1vc9mX+na7NRRifG/I2lnFLxGpmFTDKwqAhgSRckUgDo97g0EI9973g54+Y5PtvL5yntfKbMdE8Z+Zb4r989/8I438w3xX74Tnj5jV9sZ76Q3ifjNkeiWM/Mt8V++H6JY0Ak0H015H9sLzx8xndGuI1Kd2RyHQiojbkMNVOu9iJqqtapXqPWqnM9Rmd2IFyzHMTYWtqTK+EVbX9h/YfvlSV82b/mwkbXeF8RxGGZqmGqvRfIe9TYoSNCQbHUaSXepPp5iauJfC4utUrdopemzsWKsg7y662K676ZPOQ4W0b9VuQ/JM6zqvxWTi2CYfSqZfc9J0/wB0D6giIkCIiAiIgIiICIiAiIgIiIHz50wxR/lTFL/aVR/kM5AlSCCE1Fuc6Tpev/V8V/8ALV/0Gc2x/S/y/wAZRUtfLSyhhu2gG11GtzuTa393zmTgMQf5HJJ1euo9wLH/AGiYeJc9mBnvYucuW1rqut+d7f5ZQmIccNpJ2Zymo79pfQkK3dt4i8DZdWFGowrik4R7LZiua2/LnJDXhtVkUVaxLK18yjLcWGlhz0J98j3qvqMvbFbXAXQ25KxO5HhJIwlSq65iwXbTKDuARs3nNxy/cWzO61/R5isIMtUs5AqAA790AZdNfb8fbfBNVWqqc9zYLqrC92W9xa3IbW5zMHC9GGf1t9D43/K/55zGxXDlpgPckgoAAp1JcBdM1tzD54XH62xcHwxcPXzEJez6ohzt2j3Gc8zdTN02Gp1Mrlb6C240OouPfLFfhxc5mqEaDYWtbXx3mDTbD1WJXEKSAToGFgoFzvyuuvmILefXf6ZGOpC5A+iqheWSwLEm+htlvYny53mQnEA1wqkmxO6bbX9bzHxlnB9nWBZKudfVJUEa5QNzflb4y+nDgpvmYka8vCx5Ss2z6vZA/DT3vl8VM8wikkgAsSToLknTlaecPazg+DKfgfOZdHFv2z1CAWZnJ0yg5gQdFtbc7WnzdlbdStwVKnKdDcH1eYInQ9X5/wCo4C39Yo/69ZocVXLszEAd21hc7JlG+vKdJ1ZUi3FcCPCqD9VGb/bA+pxERIpERAREQEREBERAREQERED5/wCmOG/6piTb/wBx/LdJyhpt+n8p3nTbCH+Uq5toXB+NNb/bONOFPh/r+6UY70iadiebaEa6qNb+Gm3kfGU8SoZOG4df7TEfYJmCkRTPt8zy89ZZ4zSYcNwuf1r4i/t0gX+qamGasCL+r9hnZVKj5XWk79oXqlAgUqBmNNDUJHq3Q8+RE47qlJvXtvZbX2vY2neUcBlIdQykKe6D3Sc7MFa9yT32O+83Ppy/WuvUv4VYGs3a1FcvmuxVTbJ2YayshA1Nit/NpsJrqWGdCXsztlUd5r2uSXVdtAQsyHqVeSDcDfkV1PuPylebKbvRXi6Jem6g5SysoPgSCL+680K4GpUapSchGTCiiuVi4C1CbMWIBzfi9reBvym77dswWwuWbS+vZgjvfMfETErYFna9mQuCGZHKnuH8Xrf/AIGMjeF4r3Dca7F6dRVVqWQHKxdbMt1AJAN7DXTmJmtsZrcFhXpA2UksuZizlmLjugE+SgD3TMR6hJzKAMoNwb6kd4e43lZyk3uPn7Bet71+2ZKkXcfpGY2D396/bLvZXrlb7tYbnUnYW5z5u2rf1W/VPLync9TFDPxmh/ZpWf4UWT7XE1vCerjiOJYrSw1TbVnU0VtcfSqAAnyFzJf6perWpgDUr4kAV3vTUK2YLSOUm9tMxZR7gPEwqSYiJAiIgIiICIiAiIgIiICIiBpuJdEMFXc1KtEM5tdgzqTYWF8pF9ABNFU6pcCdnrj+8h+1J20QI54l1W4ejSeotesQqlipWkSbDYaCRn0y4X2GCoUgS2SpXUE7m552k/dJG/o7D8oov1nAkJ9YQzYGjU8a9Q/WLfdHccj1c9IcPhXqekPkDAWOViLi9wcoJE7z+cPhv9YH1Kv7kifD8JNaoEpqSzXsLjWwJO5A2BOp5TJHQ/EG9qZNt+8nd2Pe73dNiDY6gG+01t5vU9tjnlyu0nHrB4Yf+4H1Kv7s9/nC4b/WBr+hV/dkVY3o1WpLmqKVGYpe6nvC9xox8D8JjYfhRd1RLlmYKB4kmwGp03l5MfDw81Lv84PDL39IHh6lX9zynv8AODw3+sD6lX9yRTiejdWmmZ1sLhd1uSdrAG/KVL0XrEXy8yvrLe4UOba6gKwJPLXwMcj4eHmpUHWDwwf9wPqVf3Zbr9Y3DgpIr5iAbAJUuTyAuoHxkPHDr4mUGkPO0cj4eHmrmBGvvX7Z0PQ7AitxXDU7etiaZPsVw7fJTNFhtCDayggk8hrznfdSvDu040jbiklap/lFMfOqJl630mJ7ESKREQEREBERAREQEREBERAREQEREDUdKVPo5YWshzm5A0XXc6b2kOdLBn4Kjfk1jfY69oynUaHeS903wPbcOxKWvekxA8174/0yH6tMHo8bD1WYj3VzAjWkxBupIOouNNCLH5EidZw3ojxGrRWoHyIyDIKlWoC1OxC2VQcqEE2vuDtYickvMeKkD220k/UuI0sTTWtQN6bqtv0bKBkIGxW1reUluliEuN4TEozLWL5lILBmLDW+V1OzKSW18SfOapKpU3UkEbEEg+4iSB08xNMs9iCadI0mP9pUqKyJ7VCsxHLNI7Jln0lXqvFKg3qVDqD67b8r3O+plZxtVkuKlQgbgs2lwVvvYgglb+dpi18PmPrKNyLmwIPgfEbW8pm4KnlouSQQEZAeTO7AgL45QCSZUWMJQVs7PbLTW5FyCSe6tredvjNfWrFiSec2dKt/Raya3z03tplsNPbf5WE05gXKVdlNwf8AnnJm/B9rUTiq52qvRBXXkKg7UfE0j7JDVCoBe43Fr7kag3HuBHvkq9QGEZuIM4FlSlUJ/vFEHxIPwMVX0LERIEREBERAREQEREBERAREQEREBERAwuNOBhqxOgFKof8AIZC+EXN0fqDwFY/CoTJl49ww4jDVaIfJ2qFM1s1gd9Li+nnIkwWEycIr073y+lL4Xyuw/ZAh9puOD4DFOheibAtlNqjJmOl7hdwAw1mpK6y5h2zK2UkZUL+tvltYAW1N7fbylGfi8JXchWyAKWUAGyggIxNrX1FRDci+/gZp3WxseWkrSuwALXu1zvY72N9Ofj908NRfyT8R90vTTPXbyiGJCj6TADwuTYTaY3gOJVczlSABaxY6Myrp3bbsotz1textq+0X8k/EfdPXuabMCe6UFr3JvmsbeAynX9IeMjS/iOH1KJZjlJQlCNSN8p3AmBUw6E3RgN+62hFvPaXqllNmudAb+0X28Z7i8NkYqeVvmLy3XZmb7salg7nVgdjYam32T6J6hcKq8PqOFALYhlvzKoiZQfAC7aeZPOQDgBqfZ+2fQPUL/wCnVdT/AOafTkPxdPbwkaSVERIEREBERAREQEREBERAREQEREBERASIfR8mDxKXv3sVr7WY/tkumRHXYej4gDb8dbxtbTbnAiDhvCqmIqZKVs1s2ptpcD5ZgfjMh+jNem1MHIpqNlVgW0Y3AuQvPUaX87XmvOkprOezZgWspUXvpdrkAA/qMfdKNsnQ/E1CD3Gvl1LnZttCBptqAR3hNXiOGMiliFsGK6X3BI5jbumYuFxJIu1zYgaEC29uXkZfaovgfj/CWa7s2W61VzhXCXxD5KYS9s3eNhbMqn4Zr+wGZNDo/XOUoMpcqumcWztYZjlta41te2l7Ga/Mv5Pz/hLWLfKARpmv4HQWudvE/IyNNoejlZFNQlNAzd4m5ylr6Eb2XNY8iPdgY6iyv3zcnW/vI5+yW6drKW1DA66aEGxB/wCc57WolWIMvZnrtXgRq3sEnjqBL+h4m9snpOnjm7Nc1/L1fnIIwfP3Scvwf8vo2KtfN263/Jy9n3befrX90jSV4iJAiIgIiICIiAiIgIiICIiAiIgIiICQ7j6hyYkEgnNWuRsTbUjykxSE+JuB6QBcDPVAB3AtsYEUsNJTQOW4KhlP0T4jYg+Op+MvlZQRKLNY30VQg38SfDaWzT8/lMgrKCIFynweuyhhTcqRcHIbEa7HnsZVUwlWkv4ykcua3eGXvWuQDrMrC4zGMmSkXKU7D6IVCdV1I9bS4tqLX5XlnG4nENdKxa6nPlIXn9JSBqD5fbA15cMwLCyj6I+y/nGIrF2LHnPSspKwLmF5+6Tr1AFvQ8TcjL6RoOd+zXNfy9W3vkF4fnJx/B+C+i4nunN24ufokdmMoHmNb+0QJWiIkCIiAiIgIiICIiAiIgIiICIiAiIgJBnH6p7bEgm57SpqNj5yc5BfS2h2eLxK2IHaORe+xAIIvygRliHcWyqGHtsbzG9KqfkD6067o+hZKqdmHzZWF2A7yElQQQcwOY3GhsN50Ix9azrUpl0CBQDWAc2DKWeoRdrtVzEarYAWygGURrhRWqOFVBcm3re8/K5l+thnRstRcp38QR4g8/tkkYvGhmDvgVNwGXM9IGztVZQCVLADOvqkW7NdADac10sdqio3YU6KKTbIQbs6IWtY+rYBhYfSOpvAxuA8Yo06bUqrZR2hqKeRJUKbnxGXnyPtlrE4unWrXQ3SmhXN43Nza+4FvnNLVpXlSXAsIFm08KzacJ4JUxDhKYuzGwFwNhdiSfVVRqT5jxmZjOh1ZKL1VqUayUzZzSZmKeZDKLr5iBoKfOTv1AlvQK12BX0lrLzU9mlyfbp8DIJIteTp+D/b0Gv3CD6Rq2tm/FrYDlprt4wJSiIkCIiAiIgIiICIiAiIgIiICIiAiIgJFfW3hSuIp1PovTyf3kYkj4OPnJUms6RcApYyg1KppfVWG6MNmH3cwTA+ai70iwBYK3gSPj48pUOKuDcValzzzPedJ0m6D47Ck5qLVE5VKal1I8wNU9/xM5CrSqfmqn1G+6UZR4vUtbtan1n5Cw+WkxMXjC4ALsbWsDfwA5+QA90tmjW/M1f8N/ulBw9b8zV/w3+6BaInhlz0av8Amav+HU+6eHCV/wAxW/wqn7sDc9EOOphsQHqXyFKlNiNSq1ABmA52KjblffadBV6TUKOHxC9stZqtJqNNVBtZ1Cl3uzBQAAcvd1vZe8SOF9CxH5it/hVP3Z7R4fiXNkoVmPgKb/dJZKu2PPpbqr4E2F4XRRxZ6maswO4NQ5lB8wuUe6cD1a9Ubs64niCFVRrpQI1cixDVP0b/AEedtdNDNYEI9iIgIiICIiAiIgIiICIiAiIgIiICIiAiIgeT2IgIiICIiAiIgeCexEBERAREQEREBERAREQP/9k="/>
          <p:cNvSpPr>
            <a:spLocks noChangeAspect="1" noChangeArrowheads="1"/>
          </p:cNvSpPr>
          <p:nvPr/>
        </p:nvSpPr>
        <p:spPr bwMode="auto">
          <a:xfrm>
            <a:off x="307975" y="-8763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550778"/>
              </p:ext>
            </p:extLst>
          </p:nvPr>
        </p:nvGraphicFramePr>
        <p:xfrm>
          <a:off x="1028700" y="1475581"/>
          <a:ext cx="7442199" cy="1828800"/>
        </p:xfrm>
        <a:graphic>
          <a:graphicData uri="http://schemas.openxmlformats.org/drawingml/2006/table">
            <a:tbl>
              <a:tblPr/>
              <a:tblGrid>
                <a:gridCol w="2395959"/>
                <a:gridCol w="3145535"/>
                <a:gridCol w="1900705"/>
              </a:tblGrid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FFFF"/>
                          </a:solidFill>
                          <a:effectLst/>
                        </a:rPr>
                        <a:t>Magnitud derivada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FFFF"/>
                          </a:solidFill>
                          <a:effectLst/>
                        </a:rPr>
                        <a:t>Ecuación y símbolo de la unidad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FFFF"/>
                          </a:solidFill>
                          <a:effectLst/>
                        </a:rPr>
                        <a:t>Otras unidades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</a:rPr>
                        <a:t>Densidad (</a:t>
                      </a:r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  <a:sym typeface="Symbol"/>
                        </a:rPr>
                        <a:t>)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  <a:sym typeface="Symbol"/>
                        </a:rPr>
                        <a:t></a:t>
                      </a:r>
                      <a:r>
                        <a:rPr lang="es-ES" sz="1600" baseline="0" dirty="0" smtClean="0">
                          <a:solidFill>
                            <a:srgbClr val="800000"/>
                          </a:solidFill>
                          <a:effectLst/>
                          <a:sym typeface="Symbol"/>
                        </a:rPr>
                        <a:t> = m/V = kg/m</a:t>
                      </a:r>
                      <a:r>
                        <a:rPr lang="es-ES" sz="1600" baseline="30000" dirty="0" smtClean="0">
                          <a:solidFill>
                            <a:srgbClr val="800000"/>
                          </a:solidFill>
                          <a:effectLst/>
                          <a:sym typeface="Symbol"/>
                        </a:rPr>
                        <a:t>3</a:t>
                      </a:r>
                      <a:endParaRPr lang="es-ES" sz="1600" baseline="30000" dirty="0">
                        <a:effectLst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</a:rPr>
                        <a:t>g/cm</a:t>
                      </a:r>
                      <a:r>
                        <a:rPr lang="es-ES" sz="1600" baseline="30000" dirty="0" smtClean="0">
                          <a:solidFill>
                            <a:srgbClr val="800000"/>
                          </a:solidFill>
                          <a:effectLst/>
                        </a:rPr>
                        <a:t>3</a:t>
                      </a:r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</a:rPr>
                        <a:t> = g/mL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</a:rPr>
                        <a:t>g/dm</a:t>
                      </a:r>
                      <a:r>
                        <a:rPr lang="es-ES" sz="1600" baseline="30000" dirty="0" smtClean="0">
                          <a:solidFill>
                            <a:srgbClr val="800000"/>
                          </a:solidFill>
                          <a:effectLst/>
                        </a:rPr>
                        <a:t>3</a:t>
                      </a:r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</a:rPr>
                        <a:t> = g/L</a:t>
                      </a:r>
                      <a:endParaRPr lang="es-ES" sz="1600" dirty="0" smtClean="0">
                        <a:effectLst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</a:rPr>
                        <a:t>Velocidad (v)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aseline="0" dirty="0" smtClean="0">
                          <a:solidFill>
                            <a:srgbClr val="800000"/>
                          </a:solidFill>
                          <a:effectLst/>
                        </a:rPr>
                        <a:t>v = </a:t>
                      </a:r>
                      <a:r>
                        <a:rPr lang="es-ES" sz="1600" baseline="0" dirty="0" smtClean="0">
                          <a:solidFill>
                            <a:srgbClr val="800000"/>
                          </a:solidFill>
                          <a:effectLst/>
                          <a:sym typeface="Symbol"/>
                        </a:rPr>
                        <a:t>s/t = m/s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</a:rPr>
                        <a:t>Km/h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</a:rPr>
                        <a:t>Fuerza (F)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</a:rPr>
                        <a:t>F = </a:t>
                      </a:r>
                      <a:r>
                        <a:rPr lang="es-ES" sz="1600" dirty="0" err="1" smtClean="0">
                          <a:solidFill>
                            <a:srgbClr val="800000"/>
                          </a:solidFill>
                          <a:effectLst/>
                        </a:rPr>
                        <a:t>ma</a:t>
                      </a:r>
                      <a:r>
                        <a:rPr lang="es-ES" sz="1600" dirty="0" smtClean="0">
                          <a:solidFill>
                            <a:srgbClr val="800000"/>
                          </a:solidFill>
                          <a:effectLst/>
                        </a:rPr>
                        <a:t> = kg·m/s</a:t>
                      </a:r>
                      <a:r>
                        <a:rPr lang="es-ES" sz="1600" baseline="30000" dirty="0" smtClean="0">
                          <a:solidFill>
                            <a:srgbClr val="800000"/>
                          </a:solidFill>
                          <a:effectLst/>
                        </a:rPr>
                        <a:t>2</a:t>
                      </a:r>
                      <a:r>
                        <a:rPr lang="es-ES" sz="1600" baseline="0" dirty="0" smtClean="0">
                          <a:solidFill>
                            <a:srgbClr val="800000"/>
                          </a:solidFill>
                          <a:effectLst/>
                        </a:rPr>
                        <a:t> = N</a:t>
                      </a:r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444500" y="3492500"/>
            <a:ext cx="279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Notación científica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58800" y="4089400"/>
            <a:ext cx="8089900" cy="923330"/>
          </a:xfrm>
          <a:prstGeom prst="rect">
            <a:avLst/>
          </a:prstGeom>
          <a:solidFill>
            <a:srgbClr val="CC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denomina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notación científica </a:t>
            </a:r>
            <a:r>
              <a:rPr lang="es-ES" dirty="0" smtClean="0"/>
              <a:t>la expresión del valor numérico de una medida con una parte entera de una sola cifra (distinta de cero), se guida de una potencia de 10.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1736725" y="5266690"/>
                <a:ext cx="57719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1 </m:t>
                      </m:r>
                      <m:r>
                        <a:rPr lang="es-ES" b="0" i="1" smtClean="0">
                          <a:latin typeface="Cambria Math"/>
                        </a:rPr>
                        <m:t>𝑎</m:t>
                      </m:r>
                      <m:r>
                        <a:rPr lang="es-ES" b="0" i="1" smtClean="0">
                          <a:latin typeface="Cambria Math"/>
                        </a:rPr>
                        <m:t>ñ</m:t>
                      </m:r>
                      <m:r>
                        <a:rPr lang="es-ES" b="0" i="1" smtClean="0">
                          <a:latin typeface="Cambria Math"/>
                        </a:rPr>
                        <m:t>𝑜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𝑙𝑢𝑧</m:t>
                      </m:r>
                      <m:r>
                        <a:rPr lang="es-ES" b="0" i="1" smtClean="0">
                          <a:latin typeface="Cambria Math"/>
                        </a:rPr>
                        <m:t>=9 460 800 000 000 </m:t>
                      </m:r>
                      <m:r>
                        <a:rPr lang="es-ES" b="0" i="1" smtClean="0">
                          <a:latin typeface="Cambria Math"/>
                        </a:rPr>
                        <m:t>𝑘𝑚</m:t>
                      </m:r>
                      <m:r>
                        <a:rPr lang="es-ES" b="0" i="1" smtClean="0">
                          <a:latin typeface="Cambria Math"/>
                        </a:rPr>
                        <m:t>=9,460 8·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𝑘𝑚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725" y="5266690"/>
                <a:ext cx="5771901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13 CuadroTexto"/>
              <p:cNvSpPr txBox="1"/>
              <p:nvPr/>
            </p:nvSpPr>
            <p:spPr>
              <a:xfrm>
                <a:off x="1597025" y="5723890"/>
                <a:ext cx="61177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𝑑𝑖</m:t>
                      </m:r>
                      <m:r>
                        <a:rPr lang="es-ES" b="0" i="1" smtClean="0">
                          <a:latin typeface="Cambria Math"/>
                        </a:rPr>
                        <m:t>á</m:t>
                      </m:r>
                      <m:r>
                        <a:rPr lang="es-ES" b="0" i="1" smtClean="0">
                          <a:latin typeface="Cambria Math"/>
                        </a:rPr>
                        <m:t>𝑚𝑒𝑡𝑟𝑜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𝑎𝑡</m:t>
                      </m:r>
                      <m:r>
                        <a:rPr lang="es-ES" b="0" i="1" smtClean="0">
                          <a:latin typeface="Cambria Math"/>
                        </a:rPr>
                        <m:t>ó</m:t>
                      </m:r>
                      <m:r>
                        <a:rPr lang="es-ES" b="0" i="1" smtClean="0">
                          <a:latin typeface="Cambria Math"/>
                        </a:rPr>
                        <m:t>𝑚𝑖𝑐𝑜</m:t>
                      </m:r>
                      <m:r>
                        <a:rPr lang="es-ES" b="0" i="1" smtClean="0">
                          <a:latin typeface="Cambria Math"/>
                        </a:rPr>
                        <m:t>=0,000 000 000 25 </m:t>
                      </m:r>
                      <m:r>
                        <a:rPr lang="es-ES" b="0" i="1" smtClean="0">
                          <a:latin typeface="Cambria Math"/>
                        </a:rPr>
                        <m:t>𝑚</m:t>
                      </m:r>
                      <m:r>
                        <a:rPr lang="es-ES" b="0" i="1" smtClean="0">
                          <a:latin typeface="Cambria Math"/>
                        </a:rPr>
                        <m:t>=2,5·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−10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" name="1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7025" y="5723890"/>
                <a:ext cx="61177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14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8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Unidades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2402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55600" y="8890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2.1. </a:t>
            </a:r>
            <a:r>
              <a:rPr lang="es-ES" b="1" dirty="0" smtClean="0">
                <a:solidFill>
                  <a:srgbClr val="00B050"/>
                </a:solidFill>
              </a:rPr>
              <a:t>Sistema Internacional de Unidades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3" name="AutoShape 18" descr="data:image/jpeg;base64,/9j/4AAQSkZJRgABAQAAAQABAAD/2wCEAAkGBhASEBUUERIUFRUUFRYVGRgYFhUWFhYVFxQaFxQYFhoXHSgfFxokHhUVHzEgIycpLSwtGCAyNTAqNSYsLCkBCQoKDgwNFw8PFC0dHRwtKSwqKTQqKik1NSkqKS4uLCkuKSkqMSopKSk1KTUpKSwpKSouMzUpLC41KSotKTUpKf/AABEIAOEA4QMBIgACEQEDEQH/xAAcAAEAAQUBAQAAAAAAAAAAAAAABwIDBAUGAQj/xABLEAACAQIEAgYGBAkLAgcAAAABAgADEQQSITEFQQYHEyJRYRQycYGRoUKSsdEII1JTYnLB0uEVFyRUY4KTorLC8CVEFjQ1Q3PD0//EABkBAQEBAQEBAAAAAAAAAAAAAAABAgUEA//EACIRAQEAAgEDBAMAAAAAAAAAAAABAhESIUFRAwQUMYGh8P/aAAwDAQACEQMRAD8AnGIiAiIgIiICIiAiIgIicd1hdNfQ6eSkR2zqWubWpJqM5voWJBCg6Egk6KQQz+lPT3A8PH9Iqd8i60kGeqw8co2HmxA85GvFfwhqlyMPg0UcjWqEt70pjT60ininFHrVXKlmZjdnYks5/KYnXle3L7Ok4H1NcUxShuz7NTsardmCPEKAWt55YHSYb8IjFhvxmFw7DwV6qH4tmE7rov11cOxZCVS2GqNYAVbdmxPJag7v1ssjDH9QPEkUlGoVCB6q1GDHyGdFHzkf8R4biMLUNOvTam43V1sbezmPMaGUfZwM9kDdUPWkaRXC4pyaJstN2NzRJ0VSTvSOmv0f1fVnmQIiICIiAiIgIiICIiAiIgIiICIiAiIgIiICIiBTUcKCSbAC5PgBuZ8y9ZPH3q1Te+ase0IPJWt2SbbBQgO4vTvuTPoPphWK4GsBu6ikPbWYUh/rnzL0sN+JMOXaEcttTy/WMCTOpbq8plBjMQgbW1JSLgsp71Qg72OgHiCeS2mYzVdEsOEwGGVduwpH3lASfeSTNo8DHqvOb6adDKHEsMadQAVFBNOpbWm37VPNeftAI3uJOsUWlHyBXw74bENTqCzU3ZHXzU5WE+purPj7Yvh1NnJL070mJ3JQDKx8yrIT53kDddWFVOMVsv0xSc/rGkoPxtf3yRuoDHHs61IndaVUDz7yP9lOBLsREgREQEREBERAREQEREBERAREQEREBERAREQOb6b1bUqK/l10v7KaPW+2ks+dun1PLjO1XVWN7+YJDDc7A+XqnS0n3p3V/GUB4JXqfDs6Y+VVpAGIxK1zUpObZnZ6ZN9GJ1XS++ugFydOYlE/dVfSBMVw6kARnogUmHMBfUPsK294PhOvcT5O6KdLsTwvEZk0t3WU6qy39VrcvBhJ24D1z8MxCDtano76XWpfLf8ARdRYj229kg6+vTllqqoCzEAAEknQADUknkJoeJdZ3CaS3OMpN5UyajH2BAZD3WH1uPjVNDDK1Og3rE27SqPA2NkTyub89NJRyvTnjvp3Ea1ZfVd7J+ooCU/iAD75IvUti+zx6JyejUp+8Zan/wBbSJsGLEndwLge7f4Tu+qrG5MdhT/a5frqyf74H0tERIEREBERAREQEREBERAREQEREBERAREQEROd6ZdNqPDqQaolSq7Xy06YuxC+sx5KouLk+MDRdPMR/SHvtTwl/wDEqv8A/gJBuP6PkYftzVpkZFfJap2gViFUkZLAEkDMTbUa6i/Q9NesynjqnaURiMOTTFKoL0aiuiliujWykdo/PW85BcZRK5KmIxmTQZQtPLpt3TVt8pRhPxDMAKozW2b6QHt5/wASbEzHKL9FrfL/AJ/CbVaXDi1g+IAtq1Raa632ARX0tY3JHOUcWweDRAaFYuxOoIB0t4ZVt84GpKeLfOBUVdhc/L+M9oBCe8bD2D+MrqLSBFmJHM5Rp8tflCL/AAnC1K9TKnrZWYmxJsN7AasdbD2+8dP0YpPhcZSD7069B+YuMyONDqNOR2N5q6A4Uhv6Tj7/AKGGoJp7e3M2eA4twWnUV2/lOtlINmbD0w1jcBspLW8gRCvqeJHnRDrpwePxC0BRrUnfRS2VkJtfKSp7pNtLix8Z2zcawwYoa9IMuhU1EDA+BF7iQZsS3Srq2qsGHkQfslyAiIgIiICIiAiIgIiICIiAiIgclxvrS4Zha7UK1Vu1SwKrTqNqyhlGYDLexHPnrOYq9fdD6GEqn21KY/05pyPTThStxbEVOfak+OqoLW+E5f0fxDe/+LSiRMf+EDUUApgBqSAWrNbQA8qQ8fGbbB9MqGPV8XTvanhaauCCMlUl6lVASBmAsmo0MilMGhpm4F7n22yjW+1v4zb8AAw/B8YqtcuQL7esFT9pgR/jeJVDUYljdiW3tbMb2+cvHBYrLco1sqtqV2f1N9bmxIG5GsxsPw6rXduyQtqdrbX039k6gLxAKFGCUACiPWfXsWZlDHtO8O8RY3AAAFrCVi5Yy9a0X8j4zW9F7gqtu7e7EAC259dPZmW+4lA4TiSbdi3M6lQAAoY3J0Gjrv8AlDxnRCpxS+b0VS5bNm1vc9mX+na7NRRifG/I2lnFLxGpmFTDKwqAhgSRckUgDo97g0EI9973g54+Y5PtvL5yntfKbMdE8Z+Zb4r989/8I438w3xX74Tnj5jV9sZ76Q3ifjNkeiWM/Mt8V++H6JY0Ak0H015H9sLzx8xndGuI1Kd2RyHQiojbkMNVOu9iJqqtapXqPWqnM9Rmd2IFyzHMTYWtqTK+EVbX9h/YfvlSV82b/mwkbXeF8RxGGZqmGqvRfIe9TYoSNCQbHUaSXepPp5iauJfC4utUrdopemzsWKsg7y662K676ZPOQ4W0b9VuQ/JM6zqvxWTi2CYfSqZfc9J0/wB0D6giIkCIiAiIgIiICIiAiIgIiIHz50wxR/lTFL/aVR/kM5AlSCCE1Fuc6Tpev/V8V/8ALV/0Gc2x/S/y/wAZRUtfLSyhhu2gG11GtzuTa393zmTgMQf5HJJ1euo9wLH/AGiYeJc9mBnvYucuW1rqut+d7f5ZQmIccNpJ2Zymo79pfQkK3dt4i8DZdWFGowrik4R7LZiua2/LnJDXhtVkUVaxLK18yjLcWGlhz0J98j3qvqMvbFbXAXQ25KxO5HhJIwlSq65iwXbTKDuARs3nNxy/cWzO61/R5isIMtUs5AqAA790AZdNfb8fbfBNVWqqc9zYLqrC92W9xa3IbW5zMHC9GGf1t9D43/K/55zGxXDlpgPckgoAAp1JcBdM1tzD54XH62xcHwxcPXzEJez6ohzt2j3Gc8zdTN02Gp1Mrlb6C240OouPfLFfhxc5mqEaDYWtbXx3mDTbD1WJXEKSAToGFgoFzvyuuvmILefXf6ZGOpC5A+iqheWSwLEm+htlvYny53mQnEA1wqkmxO6bbX9bzHxlnB9nWBZKudfVJUEa5QNzflb4y+nDgpvmYka8vCx5Ss2z6vZA/DT3vl8VM8wikkgAsSToLknTlaecPazg+DKfgfOZdHFv2z1CAWZnJ0yg5gQdFtbc7WnzdlbdStwVKnKdDcH1eYInQ9X5/wCo4C39Yo/69ZocVXLszEAd21hc7JlG+vKdJ1ZUi3FcCPCqD9VGb/bA+pxERIpERAREQEREBERAREQERED5/wCmOG/6piTb/wBx/LdJyhpt+n8p3nTbCH+Uq5toXB+NNb/bONOFPh/r+6UY70iadiebaEa6qNb+Gm3kfGU8SoZOG4df7TEfYJmCkRTPt8zy89ZZ4zSYcNwuf1r4i/t0gX+qamGasCL+r9hnZVKj5XWk79oXqlAgUqBmNNDUJHq3Q8+RE47qlJvXtvZbX2vY2neUcBlIdQykKe6D3Sc7MFa9yT32O+83Ppy/WuvUv4VYGs3a1FcvmuxVTbJ2YayshA1Nit/NpsJrqWGdCXsztlUd5r2uSXVdtAQsyHqVeSDcDfkV1PuPylebKbvRXi6Jem6g5SysoPgSCL+680K4GpUapSchGTCiiuVi4C1CbMWIBzfi9reBvym77dswWwuWbS+vZgjvfMfETErYFna9mQuCGZHKnuH8Xrf/AIGMjeF4r3Dca7F6dRVVqWQHKxdbMt1AJAN7DXTmJmtsZrcFhXpA2UksuZizlmLjugE+SgD3TMR6hJzKAMoNwb6kd4e43lZyk3uPn7Bet71+2ZKkXcfpGY2D396/bLvZXrlb7tYbnUnYW5z5u2rf1W/VPLync9TFDPxmh/ZpWf4UWT7XE1vCerjiOJYrSw1TbVnU0VtcfSqAAnyFzJf6perWpgDUr4kAV3vTUK2YLSOUm9tMxZR7gPEwqSYiJAiIgIiICIiAiIgIiICIiBpuJdEMFXc1KtEM5tdgzqTYWF8pF9ABNFU6pcCdnrj+8h+1J20QI54l1W4ejSeotesQqlipWkSbDYaCRn0y4X2GCoUgS2SpXUE7m552k/dJG/o7D8oov1nAkJ9YQzYGjU8a9Q/WLfdHccj1c9IcPhXqekPkDAWOViLi9wcoJE7z+cPhv9YH1Kv7kifD8JNaoEpqSzXsLjWwJO5A2BOp5TJHQ/EG9qZNt+8nd2Pe73dNiDY6gG+01t5vU9tjnlyu0nHrB4Yf+4H1Kv7s9/nC4b/WBr+hV/dkVY3o1WpLmqKVGYpe6nvC9xox8D8JjYfhRd1RLlmYKB4kmwGp03l5MfDw81Lv84PDL39IHh6lX9zynv8AODw3+sD6lX9yRTiejdWmmZ1sLhd1uSdrAG/KVL0XrEXy8yvrLe4UOba6gKwJPLXwMcj4eHmpUHWDwwf9wPqVf3Zbr9Y3DgpIr5iAbAJUuTyAuoHxkPHDr4mUGkPO0cj4eHmrmBGvvX7Z0PQ7AitxXDU7etiaZPsVw7fJTNFhtCDayggk8hrznfdSvDu040jbiklap/lFMfOqJl630mJ7ESKREQEREBERAREQEREBERAREQEREDUdKVPo5YWshzm5A0XXc6b2kOdLBn4Kjfk1jfY69oynUaHeS903wPbcOxKWvekxA8174/0yH6tMHo8bD1WYj3VzAjWkxBupIOouNNCLH5EidZw3ojxGrRWoHyIyDIKlWoC1OxC2VQcqEE2vuDtYickvMeKkD220k/UuI0sTTWtQN6bqtv0bKBkIGxW1reUluliEuN4TEozLWL5lILBmLDW+V1OzKSW18SfOapKpU3UkEbEEg+4iSB08xNMs9iCadI0mP9pUqKyJ7VCsxHLNI7Jln0lXqvFKg3qVDqD67b8r3O+plZxtVkuKlQgbgs2lwVvvYgglb+dpi18PmPrKNyLmwIPgfEbW8pm4KnlouSQQEZAeTO7AgL45QCSZUWMJQVs7PbLTW5FyCSe6tredvjNfWrFiSec2dKt/Raya3z03tplsNPbf5WE05gXKVdlNwf8AnnJm/B9rUTiq52qvRBXXkKg7UfE0j7JDVCoBe43Fr7kag3HuBHvkq9QGEZuIM4FlSlUJ/vFEHxIPwMVX0LERIEREBERAREQEREBERAREQEREBERAwuNOBhqxOgFKof8AIZC+EXN0fqDwFY/CoTJl49ww4jDVaIfJ2qFM1s1gd9Li+nnIkwWEycIr073y+lL4Xyuw/ZAh9puOD4DFOheibAtlNqjJmOl7hdwAw1mpK6y5h2zK2UkZUL+tvltYAW1N7fbylGfi8JXchWyAKWUAGyggIxNrX1FRDci+/gZp3WxseWkrSuwALXu1zvY72N9Ofj908NRfyT8R90vTTPXbyiGJCj6TADwuTYTaY3gOJVczlSABaxY6Myrp3bbsotz1textq+0X8k/EfdPXuabMCe6UFr3JvmsbeAynX9IeMjS/iOH1KJZjlJQlCNSN8p3AmBUw6E3RgN+62hFvPaXqllNmudAb+0X28Z7i8NkYqeVvmLy3XZmb7salg7nVgdjYam32T6J6hcKq8PqOFALYhlvzKoiZQfAC7aeZPOQDgBqfZ+2fQPUL/wCnVdT/AOafTkPxdPbwkaSVERIEREBERAREQEREBERAREQEREBERASIfR8mDxKXv3sVr7WY/tkumRHXYej4gDb8dbxtbTbnAiDhvCqmIqZKVs1s2ptpcD5ZgfjMh+jNem1MHIpqNlVgW0Y3AuQvPUaX87XmvOkprOezZgWspUXvpdrkAA/qMfdKNsnQ/E1CD3Gvl1LnZttCBptqAR3hNXiOGMiliFsGK6X3BI5jbumYuFxJIu1zYgaEC29uXkZfaovgfj/CWa7s2W61VzhXCXxD5KYS9s3eNhbMqn4Zr+wGZNDo/XOUoMpcqumcWztYZjlta41te2l7Ga/Mv5Pz/hLWLfKARpmv4HQWudvE/IyNNoejlZFNQlNAzd4m5ylr6Eb2XNY8iPdgY6iyv3zcnW/vI5+yW6drKW1DA66aEGxB/wCc57WolWIMvZnrtXgRq3sEnjqBL+h4m9snpOnjm7Nc1/L1fnIIwfP3Scvwf8vo2KtfN263/Jy9n3befrX90jSV4iJAiIgIiICIiAiIgIiICIiAiIgIiICQ7j6hyYkEgnNWuRsTbUjykxSE+JuB6QBcDPVAB3AtsYEUsNJTQOW4KhlP0T4jYg+Op+MvlZQRKLNY30VQg38SfDaWzT8/lMgrKCIFynweuyhhTcqRcHIbEa7HnsZVUwlWkv4ykcua3eGXvWuQDrMrC4zGMmSkXKU7D6IVCdV1I9bS4tqLX5XlnG4nENdKxa6nPlIXn9JSBqD5fbA15cMwLCyj6I+y/nGIrF2LHnPSspKwLmF5+6Tr1AFvQ8TcjL6RoOd+zXNfy9W3vkF4fnJx/B+C+i4nunN24ufokdmMoHmNb+0QJWiIkCIiAiIgIiICIiAiIgIiICIiAiIgJBnH6p7bEgm57SpqNj5yc5BfS2h2eLxK2IHaORe+xAIIvygRliHcWyqGHtsbzG9KqfkD6067o+hZKqdmHzZWF2A7yElQQQcwOY3GhsN50Ix9azrUpl0CBQDWAc2DKWeoRdrtVzEarYAWygGURrhRWqOFVBcm3re8/K5l+thnRstRcp38QR4g8/tkkYvGhmDvgVNwGXM9IGztVZQCVLADOvqkW7NdADac10sdqio3YU6KKTbIQbs6IWtY+rYBhYfSOpvAxuA8Yo06bUqrZR2hqKeRJUKbnxGXnyPtlrE4unWrXQ3SmhXN43Nza+4FvnNLVpXlSXAsIFm08KzacJ4JUxDhKYuzGwFwNhdiSfVVRqT5jxmZjOh1ZKL1VqUayUzZzSZmKeZDKLr5iBoKfOTv1AlvQK12BX0lrLzU9mlyfbp8DIJIteTp+D/b0Gv3CD6Rq2tm/FrYDlprt4wJSiIkCIiAiIgIiICIiAiIgIiICIiAiIgJFfW3hSuIp1PovTyf3kYkj4OPnJUms6RcApYyg1KppfVWG6MNmH3cwTA+ai70iwBYK3gSPj48pUOKuDcValzzzPedJ0m6D47Ck5qLVE5VKal1I8wNU9/xM5CrSqfmqn1G+6UZR4vUtbtan1n5Cw+WkxMXjC4ALsbWsDfwA5+QA90tmjW/M1f8N/ulBw9b8zV/w3+6BaInhlz0av8Amav+HU+6eHCV/wAxW/wqn7sDc9EOOphsQHqXyFKlNiNSq1ABmA52KjblffadBV6TUKOHxC9stZqtJqNNVBtZ1Cl3uzBQAAcvd1vZe8SOF9CxH5it/hVP3Z7R4fiXNkoVmPgKb/dJZKu2PPpbqr4E2F4XRRxZ6maswO4NQ5lB8wuUe6cD1a9Ubs64niCFVRrpQI1cixDVP0b/AEedtdNDNYEI9iIgIiICIiAiIgIiICIiAiIgIiICIiAiIgeT2IgIiICIiAiIgeCexEBERAREQEREBERAREQP/9k="/>
          <p:cNvSpPr>
            <a:spLocks noChangeAspect="1" noChangeArrowheads="1"/>
          </p:cNvSpPr>
          <p:nvPr/>
        </p:nvSpPr>
        <p:spPr bwMode="auto">
          <a:xfrm>
            <a:off x="307975" y="-8763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725234"/>
              </p:ext>
            </p:extLst>
          </p:nvPr>
        </p:nvGraphicFramePr>
        <p:xfrm>
          <a:off x="685801" y="2047081"/>
          <a:ext cx="3606799" cy="3352800"/>
        </p:xfrm>
        <a:graphic>
          <a:graphicData uri="http://schemas.openxmlformats.org/drawingml/2006/table">
            <a:tbl>
              <a:tblPr/>
              <a:tblGrid>
                <a:gridCol w="955744"/>
                <a:gridCol w="1490507"/>
                <a:gridCol w="1160548"/>
              </a:tblGrid>
              <a:tr h="190500">
                <a:tc gridSpan="3"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bg1"/>
                          </a:solidFill>
                          <a:effectLst/>
                        </a:rPr>
                        <a:t>MÚLTIPLOS</a:t>
                      </a:r>
                      <a:endParaRPr lang="es-ES" sz="16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FFFF"/>
                          </a:solidFill>
                          <a:effectLst/>
                        </a:rPr>
                        <a:t>Factor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FFFF"/>
                          </a:solidFill>
                          <a:effectLst/>
                        </a:rPr>
                        <a:t>Prefijo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FFFF"/>
                          </a:solidFill>
                          <a:effectLst/>
                        </a:rPr>
                        <a:t>Símbolo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1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  <a:sym typeface="Symbol"/>
                        </a:rPr>
                        <a:t>deca-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da</a:t>
                      </a:r>
                    </a:p>
                  </a:txBody>
                  <a:tcPr anchor="ctr" anchorCtr="1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2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aseline="0" dirty="0" err="1" smtClean="0">
                          <a:solidFill>
                            <a:srgbClr val="990000"/>
                          </a:solidFill>
                          <a:effectLst/>
                        </a:rPr>
                        <a:t>hecto</a:t>
                      </a:r>
                      <a:r>
                        <a:rPr lang="es-ES" sz="1600" baseline="0" dirty="0" smtClean="0">
                          <a:solidFill>
                            <a:srgbClr val="990000"/>
                          </a:solidFill>
                          <a:effectLst/>
                        </a:rPr>
                        <a:t>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h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3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kilo-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k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6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mega-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M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9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giga-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G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12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>
                          <a:solidFill>
                            <a:srgbClr val="990000"/>
                          </a:solidFill>
                          <a:effectLst/>
                        </a:rPr>
                        <a:t>tera</a:t>
                      </a:r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T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15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peta-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P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18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>
                          <a:solidFill>
                            <a:srgbClr val="990000"/>
                          </a:solidFill>
                          <a:effectLst/>
                        </a:rPr>
                        <a:t>exa</a:t>
                      </a:r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E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368300" y="1371600"/>
            <a:ext cx="279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Notación científica</a:t>
            </a:r>
            <a:endParaRPr lang="es-ES" b="1" dirty="0">
              <a:solidFill>
                <a:srgbClr val="C00000"/>
              </a:solidFill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310287"/>
              </p:ext>
            </p:extLst>
          </p:nvPr>
        </p:nvGraphicFramePr>
        <p:xfrm>
          <a:off x="4902201" y="2034381"/>
          <a:ext cx="3606799" cy="3352800"/>
        </p:xfrm>
        <a:graphic>
          <a:graphicData uri="http://schemas.openxmlformats.org/drawingml/2006/table">
            <a:tbl>
              <a:tblPr/>
              <a:tblGrid>
                <a:gridCol w="955744"/>
                <a:gridCol w="1490507"/>
                <a:gridCol w="1160548"/>
              </a:tblGrid>
              <a:tr h="190500">
                <a:tc gridSpan="3"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bg1"/>
                          </a:solidFill>
                          <a:effectLst/>
                        </a:rPr>
                        <a:t>SUBMÚLTIPLOS</a:t>
                      </a:r>
                      <a:endParaRPr lang="es-ES" sz="16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FFFF"/>
                          </a:solidFill>
                          <a:effectLst/>
                        </a:rPr>
                        <a:t>Factor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FFFF"/>
                          </a:solidFill>
                          <a:effectLst/>
                        </a:rPr>
                        <a:t>Prefijo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FFFF"/>
                          </a:solidFill>
                          <a:effectLst/>
                        </a:rPr>
                        <a:t>Símbolo</a:t>
                      </a:r>
                      <a:endParaRPr lang="es-ES" sz="16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-1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>
                          <a:solidFill>
                            <a:srgbClr val="990000"/>
                          </a:solidFill>
                          <a:effectLst/>
                          <a:sym typeface="Symbol"/>
                        </a:rPr>
                        <a:t>deci</a:t>
                      </a:r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  <a:sym typeface="Symbol"/>
                        </a:rPr>
                        <a:t>-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d</a:t>
                      </a:r>
                    </a:p>
                  </a:txBody>
                  <a:tcPr anchor="ctr" anchorCtr="1"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-2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aseline="0" dirty="0" err="1" smtClean="0">
                          <a:solidFill>
                            <a:srgbClr val="990000"/>
                          </a:solidFill>
                          <a:effectLst/>
                        </a:rPr>
                        <a:t>centi</a:t>
                      </a:r>
                      <a:r>
                        <a:rPr lang="es-ES" sz="1600" baseline="0" dirty="0" smtClean="0">
                          <a:solidFill>
                            <a:srgbClr val="990000"/>
                          </a:solidFill>
                          <a:effectLst/>
                        </a:rPr>
                        <a:t>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c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-3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mili-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m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-6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micro-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  <a:sym typeface="Symbol"/>
                        </a:rPr>
                        <a:t>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-9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nano-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n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-12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pico-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p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-15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>
                          <a:solidFill>
                            <a:srgbClr val="990000"/>
                          </a:solidFill>
                          <a:effectLst/>
                        </a:rPr>
                        <a:t>fento</a:t>
                      </a:r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f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10</a:t>
                      </a:r>
                      <a:r>
                        <a:rPr lang="es-ES" sz="1600" baseline="30000" dirty="0" smtClean="0">
                          <a:solidFill>
                            <a:srgbClr val="990000"/>
                          </a:solidFill>
                          <a:effectLst/>
                        </a:rPr>
                        <a:t>-18</a:t>
                      </a:r>
                      <a:endParaRPr lang="es-ES" sz="1600" baseline="300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>
                          <a:solidFill>
                            <a:srgbClr val="990000"/>
                          </a:solidFill>
                          <a:effectLst/>
                        </a:rPr>
                        <a:t>atto</a:t>
                      </a:r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-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rgbClr val="990000"/>
                          </a:solidFill>
                          <a:effectLst/>
                        </a:rPr>
                        <a:t>a</a:t>
                      </a:r>
                      <a:endParaRPr lang="es-ES" sz="1600" dirty="0"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B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9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Unidades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066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93700" y="8890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Conversión de unidades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1028" name="Picture 4" descr="http://antwrp.gsfc.nasa.gov/apod/image/0210/m31_gendler_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684" y="4006305"/>
            <a:ext cx="2515913" cy="17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82600" y="1574800"/>
            <a:ext cx="3797300" cy="1200329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 atómica </a:t>
            </a:r>
            <a:r>
              <a:rPr lang="es-ES" dirty="0" smtClean="0"/>
              <a:t>se utilizan unidades más acordes con el tamaño que medimos, por ejemplo, el </a:t>
            </a:r>
            <a:r>
              <a:rPr lang="es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ángstrom</a:t>
            </a:r>
            <a:r>
              <a:rPr lang="es-ES" dirty="0" smtClean="0"/>
              <a:t>: 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1534731" y="3177540"/>
                <a:ext cx="1751505" cy="383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1 </m:t>
                      </m:r>
                      <m:r>
                        <a:rPr lang="es-ES" i="1" smtClean="0">
                          <a:latin typeface="Cambria Math"/>
                          <a:ea typeface="Cambria Math"/>
                        </a:rPr>
                        <m:t>Å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−10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731" y="3177540"/>
                <a:ext cx="1751505" cy="383118"/>
              </a:xfrm>
              <a:prstGeom prst="rect">
                <a:avLst/>
              </a:prstGeom>
              <a:blipFill rotWithShape="1">
                <a:blip r:embed="rId3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4" name="Picture 10" descr="http://t0.gstatic.com/images?q=tbn:ANd9GcQl87oQj_JYWqsu_UZC7a33k4qxh28PWC9iMMr-hgRpnM09mHZC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041775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4876800" y="1574800"/>
            <a:ext cx="35306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 astronómica </a:t>
            </a:r>
            <a:r>
              <a:rPr lang="es-ES" dirty="0" smtClean="0"/>
              <a:t>se utiliza otra unidad de longitud, denominada año luz: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13 CuadroTexto"/>
              <p:cNvSpPr txBox="1"/>
              <p:nvPr/>
            </p:nvSpPr>
            <p:spPr>
              <a:xfrm>
                <a:off x="5052631" y="3190240"/>
                <a:ext cx="28392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1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ñ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𝑜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𝑙𝑢𝑧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9,46·10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15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" name="1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2631" y="3190240"/>
                <a:ext cx="283923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11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Unidades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10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05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09600" y="1016000"/>
            <a:ext cx="1612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 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46100" y="1574800"/>
            <a:ext cx="784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Convierte a unidades del SI las siguientes medidas:</a:t>
            </a:r>
          </a:p>
          <a:p>
            <a:pPr marL="355600" indent="-355600">
              <a:buAutoNum type="alphaLcParenR"/>
            </a:pPr>
            <a:r>
              <a:rPr lang="es-ES" dirty="0" smtClean="0"/>
              <a:t>2 atm</a:t>
            </a:r>
          </a:p>
          <a:p>
            <a:pPr marL="355600" indent="-355600">
              <a:buAutoNum type="alphaLcParenR"/>
            </a:pPr>
            <a:r>
              <a:rPr lang="es-ES" dirty="0" smtClean="0"/>
              <a:t>35 ºC</a:t>
            </a:r>
          </a:p>
          <a:p>
            <a:pPr marL="355600" indent="-355600">
              <a:buAutoNum type="alphaLcParenR"/>
            </a:pPr>
            <a:r>
              <a:rPr lang="es-ES" dirty="0" smtClean="0"/>
              <a:t>108 km/h</a:t>
            </a:r>
          </a:p>
          <a:p>
            <a:pPr marL="355600" indent="-355600">
              <a:buAutoNum type="alphaLcParenR"/>
            </a:pPr>
            <a:r>
              <a:rPr lang="es-ES" dirty="0" smtClean="0"/>
              <a:t>0,8 g/cm</a:t>
            </a:r>
            <a:r>
              <a:rPr lang="es-ES" baseline="30000" dirty="0" smtClean="0"/>
              <a:t>3</a:t>
            </a:r>
          </a:p>
          <a:p>
            <a:pPr marL="355600" indent="-355600">
              <a:buAutoNum type="alphaLcParenR"/>
            </a:pPr>
            <a:r>
              <a:rPr lang="es-ES" dirty="0" smtClean="0"/>
              <a:t>1000 L/min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Unidades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11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4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19100" y="9398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3.1. </a:t>
            </a:r>
            <a:r>
              <a:rPr lang="es-ES" b="1" dirty="0" smtClean="0">
                <a:solidFill>
                  <a:srgbClr val="00B050"/>
                </a:solidFill>
              </a:rPr>
              <a:t>Características de los instrumentos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06400" y="1574800"/>
            <a:ext cx="81661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@"/>
            </a:pP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Sensibilidad</a:t>
            </a:r>
            <a:r>
              <a:rPr lang="es-ES" dirty="0">
                <a:sym typeface="Wingdings"/>
              </a:rPr>
              <a:t>: </a:t>
            </a:r>
            <a:r>
              <a:rPr lang="es-ES" dirty="0" smtClean="0">
                <a:sym typeface="Wingdings"/>
              </a:rPr>
              <a:t>se define como </a:t>
            </a:r>
            <a:r>
              <a:rPr lang="es-ES" dirty="0">
                <a:sym typeface="Wingdings"/>
              </a:rPr>
              <a:t>la menor división de la escala en que está graduado el instrumento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@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@"/>
            </a:pP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Precisión</a:t>
            </a:r>
            <a:r>
              <a:rPr lang="es-ES" dirty="0" smtClean="0">
                <a:sym typeface="Wingdings"/>
              </a:rPr>
              <a:t>: </a:t>
            </a:r>
            <a:r>
              <a:rPr lang="es-ES" dirty="0"/>
              <a:t>se denomina precisión a la capacidad de un instrumento de dar el mismo resultado en mediciones diferentes realizadas en las mismas condiciones</a:t>
            </a:r>
            <a:r>
              <a:rPr lang="es-ES" dirty="0" smtClean="0"/>
              <a:t>.</a:t>
            </a:r>
          </a:p>
          <a:p>
            <a:pPr marL="355600" indent="-355600" algn="just">
              <a:buFont typeface="Wingdings"/>
              <a:buChar char="@"/>
            </a:pPr>
            <a:endParaRPr lang="es-ES" dirty="0"/>
          </a:p>
          <a:p>
            <a:pPr marL="355600" indent="-355600" algn="just">
              <a:buFont typeface="Wingdings"/>
              <a:buChar char="@"/>
            </a:pP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Exactitud</a:t>
            </a:r>
            <a:r>
              <a:rPr lang="es-ES" dirty="0" smtClean="0"/>
              <a:t>: </a:t>
            </a:r>
            <a:r>
              <a:rPr lang="es-ES" dirty="0"/>
              <a:t>Se denomina exactitud a la capacidad de un instrumento de medir un valor cercano al valor de la magnitud real. Exactitud implica precisión. Pero no al contrario. 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Instrumentos de medida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12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70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57200" y="8890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3.2. </a:t>
            </a:r>
            <a:r>
              <a:rPr lang="es-ES" b="1" dirty="0" smtClean="0">
                <a:solidFill>
                  <a:srgbClr val="00B050"/>
                </a:solidFill>
              </a:rPr>
              <a:t>Instrumentos de precisión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82600" y="1358900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Medida de longitudes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0" t="46606" r="30625" b="15536"/>
          <a:stretch/>
        </p:blipFill>
        <p:spPr bwMode="auto">
          <a:xfrm>
            <a:off x="531949" y="2315393"/>
            <a:ext cx="4040051" cy="158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9" t="43215" r="30625" b="15452"/>
          <a:stretch/>
        </p:blipFill>
        <p:spPr bwMode="auto">
          <a:xfrm>
            <a:off x="4778466" y="2129609"/>
            <a:ext cx="4113117" cy="175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t="46701" r="31161" b="15452"/>
          <a:stretch/>
        </p:blipFill>
        <p:spPr bwMode="auto">
          <a:xfrm>
            <a:off x="1498600" y="3835400"/>
            <a:ext cx="6475428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469900" y="1790700"/>
            <a:ext cx="170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alibrador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Instrumentos de medida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13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69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609600" y="1028700"/>
            <a:ext cx="1625600" cy="3810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3400" y="1600200"/>
            <a:ext cx="81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Calcula:</a:t>
            </a:r>
          </a:p>
          <a:p>
            <a:pPr marL="355600" indent="-355600">
              <a:buAutoNum type="alphaLcParenR"/>
            </a:pPr>
            <a:r>
              <a:rPr lang="es-ES" dirty="0" smtClean="0"/>
              <a:t>La sensibilidad del calibrador</a:t>
            </a:r>
          </a:p>
          <a:p>
            <a:pPr marL="355600" indent="-355600">
              <a:buAutoNum type="alphaLcParenR"/>
            </a:pPr>
            <a:r>
              <a:rPr lang="es-ES" dirty="0" smtClean="0"/>
              <a:t>¿Qué lectura marca este calibrador?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t="30556" r="30381" b="30382"/>
          <a:stretch/>
        </p:blipFill>
        <p:spPr bwMode="auto">
          <a:xfrm>
            <a:off x="1143000" y="2794000"/>
            <a:ext cx="71247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Instrumentos de medida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14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15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19100" y="9271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3.2. </a:t>
            </a:r>
            <a:r>
              <a:rPr lang="es-ES" b="1" dirty="0" smtClean="0">
                <a:solidFill>
                  <a:srgbClr val="00B050"/>
                </a:solidFill>
              </a:rPr>
              <a:t>Instrumentos de precisión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19100" y="1371600"/>
            <a:ext cx="1943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Medida de masas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46100" y="1892300"/>
            <a:ext cx="170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Balanza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t2.gstatic.com/images?q=tbn:ANd9GcSgbnzGzK-0o33nvY-_yTFUEpjTJSy9DGZ46Gw0zjnn2Cqg9_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440690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pictures2.todocoleccion.net/tc/2011/10/11/2886015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6" t="2503" r="15886"/>
          <a:stretch/>
        </p:blipFill>
        <p:spPr bwMode="auto">
          <a:xfrm>
            <a:off x="1028700" y="2628901"/>
            <a:ext cx="2383539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usuarios.multimania.es/ccnnmiguelhernandez/Balanz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2222500"/>
            <a:ext cx="32480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Instrumentos de medida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15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8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55600" y="9271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3.2. </a:t>
            </a:r>
            <a:r>
              <a:rPr lang="es-ES" b="1" dirty="0" smtClean="0">
                <a:solidFill>
                  <a:srgbClr val="00B050"/>
                </a:solidFill>
              </a:rPr>
              <a:t>Instrumentos de precisión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68300" y="1346200"/>
            <a:ext cx="3492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Medida de volúmenes de líquidos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46100" y="1892300"/>
            <a:ext cx="170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Probetas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4" descr="http://www.juntadeandalucia.es/averroes/~29701428/ccnn/interactiv/mat_02/probeta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2441575"/>
            <a:ext cx="2181225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0" y="2578100"/>
            <a:ext cx="2163499" cy="3263900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3302000" y="1892300"/>
            <a:ext cx="109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Pipetas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0" r="33576"/>
          <a:stretch/>
        </p:blipFill>
        <p:spPr>
          <a:xfrm>
            <a:off x="5334001" y="2425700"/>
            <a:ext cx="673100" cy="3403600"/>
          </a:xfrm>
          <a:prstGeom prst="rect">
            <a:avLst/>
          </a:prstGeom>
        </p:spPr>
      </p:pic>
      <p:sp>
        <p:nvSpPr>
          <p:cNvPr id="16" name="15 CuadroTexto"/>
          <p:cNvSpPr txBox="1"/>
          <p:nvPr/>
        </p:nvSpPr>
        <p:spPr>
          <a:xfrm>
            <a:off x="5092700" y="1892300"/>
            <a:ext cx="109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Buretas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8" name="Picture 6" descr="http://www.rsulab.mx/images/blau_purprt_1larg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4" r="35482"/>
          <a:stretch/>
        </p:blipFill>
        <p:spPr bwMode="auto">
          <a:xfrm>
            <a:off x="6870699" y="2425699"/>
            <a:ext cx="1435101" cy="336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7086600" y="1714500"/>
            <a:ext cx="120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Matraces aforados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Instrumentos de medida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16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67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800" y="8890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4.1. </a:t>
            </a:r>
            <a:r>
              <a:rPr lang="es-ES" b="1" dirty="0" smtClean="0">
                <a:solidFill>
                  <a:srgbClr val="2DB52D"/>
                </a:solidFill>
              </a:rPr>
              <a:t>Incertidumbre debida al aparato de medida</a:t>
            </a:r>
            <a:endParaRPr lang="es-ES" b="1" dirty="0">
              <a:solidFill>
                <a:srgbClr val="2DB52D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33400" y="1625600"/>
            <a:ext cx="80518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llama 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incertidumbre (I)</a:t>
            </a:r>
            <a:r>
              <a:rPr lang="es-ES" dirty="0" smtClean="0"/>
              <a:t> de una medida al grado de indefinición con que viene afectada esa medida como consecuencia del calibrado del instrumento. Coincide con la división más pequeña del instrumento de medida.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508000" y="2997200"/>
            <a:ext cx="819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</a:t>
            </a:r>
            <a:r>
              <a:rPr lang="es-ES" dirty="0" smtClean="0"/>
              <a:t>Si para medir la longitud de una mesa utilizamos una cinta métrica graduada en centímetros, debemos escribir, por ejemplo: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3515931" y="3863340"/>
                <a:ext cx="16873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68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±1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𝑐𝑚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5931" y="3863340"/>
                <a:ext cx="1687385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10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Errores en la medida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17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87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609600" y="1041400"/>
            <a:ext cx="1651000" cy="3810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3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46100" y="1663700"/>
            <a:ext cx="805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Indica cómo se expresaría una medida de 37 ºC realizada con estos dos termómetros:</a:t>
            </a:r>
          </a:p>
          <a:p>
            <a:pPr marL="355600" indent="-355600" algn="just">
              <a:buAutoNum type="alphaLcParenR"/>
            </a:pPr>
            <a:r>
              <a:rPr lang="es-ES" dirty="0" smtClean="0"/>
              <a:t>Termómetro de laboratorio graduado en unidades de grado.</a:t>
            </a:r>
          </a:p>
          <a:p>
            <a:pPr marL="355600" indent="-355600" algn="just">
              <a:buAutoNum type="alphaLcParenR"/>
            </a:pPr>
            <a:r>
              <a:rPr lang="es-ES" dirty="0" smtClean="0"/>
              <a:t>Termómetro clínico graduado en décimas de grado.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Errores en la medida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18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4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800" y="9144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4.2. </a:t>
            </a:r>
            <a:r>
              <a:rPr lang="es-ES" b="1" dirty="0" smtClean="0">
                <a:solidFill>
                  <a:srgbClr val="2DB52D"/>
                </a:solidFill>
              </a:rPr>
              <a:t>Error absoluto</a:t>
            </a:r>
            <a:endParaRPr lang="es-ES" b="1" dirty="0">
              <a:solidFill>
                <a:srgbClr val="2DB52D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84200" y="1524000"/>
            <a:ext cx="8039100" cy="2031325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define 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absoluto (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</a:t>
            </a:r>
            <a:r>
              <a:rPr lang="es-ES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a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)</a:t>
            </a:r>
            <a:r>
              <a:rPr lang="es-ES" dirty="0" smtClean="0"/>
              <a:t> de una medida como el mayor de los siguientes valores:</a:t>
            </a:r>
          </a:p>
          <a:p>
            <a:pPr marL="355600" indent="-355600" algn="just">
              <a:buFont typeface="Wingdings"/>
              <a:buChar char=""/>
            </a:pPr>
            <a:r>
              <a:rPr lang="es-ES" dirty="0" smtClean="0">
                <a:sym typeface="Wingdings"/>
              </a:rPr>
              <a:t>El valor absoluto de la diferencia entre el valor medido, x, y el valor representativo, x</a:t>
            </a:r>
            <a:r>
              <a:rPr lang="es-ES" baseline="-25000" dirty="0" smtClean="0">
                <a:sym typeface="Wingdings"/>
              </a:rPr>
              <a:t>v</a:t>
            </a:r>
            <a:r>
              <a:rPr lang="es-ES" dirty="0" smtClean="0">
                <a:sym typeface="Wingdings"/>
              </a:rPr>
              <a:t>:</a:t>
            </a:r>
          </a:p>
          <a:p>
            <a:pPr marL="355600" indent="-355600" algn="just">
              <a:buFont typeface="Wingdings"/>
              <a:buChar char="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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"/>
            </a:pPr>
            <a:r>
              <a:rPr lang="es-ES" dirty="0" smtClean="0">
                <a:sym typeface="Wingdings"/>
              </a:rPr>
              <a:t>La incertidumbre de la medida, I, es decir, la sensibilidad del instrumento.</a:t>
            </a:r>
            <a:endParaRPr lang="es-ES" dirty="0">
              <a:sym typeface="Wingding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19100" y="3949700"/>
            <a:ext cx="817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solo se realiza una medida,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realizan varias medidas</a:t>
            </a:r>
          </a:p>
          <a:p>
            <a:pPr marL="355600" indent="-355600" algn="just"/>
            <a:r>
              <a:rPr lang="es-ES" dirty="0">
                <a:sym typeface="Wingdings"/>
              </a:rPr>
              <a:t>	</a:t>
            </a:r>
            <a:endParaRPr lang="es-ES" dirty="0" smtClean="0">
              <a:sym typeface="Wingdings"/>
            </a:endParaRPr>
          </a:p>
          <a:p>
            <a:pPr marL="355600" indent="-355600" algn="just"/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Se toma como valor representativo, x</a:t>
            </a:r>
            <a:r>
              <a:rPr lang="es-ES" baseline="-25000" dirty="0" smtClean="0">
                <a:sym typeface="Wingdings"/>
              </a:rPr>
              <a:t>v</a:t>
            </a:r>
            <a:r>
              <a:rPr lang="es-ES" dirty="0" smtClean="0">
                <a:sym typeface="Wingdings"/>
              </a:rPr>
              <a:t>, la media aritmética y como error absoluto, la media de los errores absolutos siempre y cuando supere a I. 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3998531" y="2745740"/>
                <a:ext cx="10241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𝑣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8531" y="2745740"/>
                <a:ext cx="102419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10 CuadroTexto"/>
              <p:cNvSpPr txBox="1"/>
              <p:nvPr/>
            </p:nvSpPr>
            <p:spPr>
              <a:xfrm>
                <a:off x="3236531" y="4434840"/>
                <a:ext cx="31186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𝑣</m:t>
                              </m:r>
                            </m:sub>
                          </m:sSub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=0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⇒        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1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6531" y="4434840"/>
                <a:ext cx="311861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11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Errores en la medida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19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09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800" y="9144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4.2. </a:t>
            </a:r>
            <a:r>
              <a:rPr lang="es-ES" b="1" dirty="0" smtClean="0">
                <a:solidFill>
                  <a:srgbClr val="2DB52D"/>
                </a:solidFill>
              </a:rPr>
              <a:t>Error relativo</a:t>
            </a:r>
            <a:endParaRPr lang="es-ES" b="1" dirty="0">
              <a:solidFill>
                <a:srgbClr val="2DB52D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84200" y="1612900"/>
            <a:ext cx="80264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define 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relativo (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</a:t>
            </a:r>
            <a:r>
              <a:rPr lang="es-ES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r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)</a:t>
            </a:r>
            <a:r>
              <a:rPr lang="es-ES" dirty="0" smtClean="0"/>
              <a:t> como el cociente entre el error absoluto y el valor representativo.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33400" y="3175000"/>
            <a:ext cx="208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porcentaje,</a:t>
            </a:r>
            <a:r>
              <a:rPr lang="es-ES" dirty="0">
                <a:sym typeface="Wingdings"/>
              </a:rPr>
              <a:t>	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4074731" y="2428240"/>
                <a:ext cx="979755" cy="6134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𝑣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4731" y="2428240"/>
                <a:ext cx="979755" cy="61343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CuadroTexto"/>
              <p:cNvSpPr txBox="1"/>
              <p:nvPr/>
            </p:nvSpPr>
            <p:spPr>
              <a:xfrm>
                <a:off x="3528631" y="3495040"/>
                <a:ext cx="2327112" cy="6134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%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𝑣</m:t>
                              </m:r>
                            </m:sub>
                          </m:sSub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·100(%)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1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8631" y="3495040"/>
                <a:ext cx="2327112" cy="61343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3 CuadroTexto"/>
          <p:cNvSpPr txBox="1"/>
          <p:nvPr/>
        </p:nvSpPr>
        <p:spPr>
          <a:xfrm>
            <a:off x="533400" y="4432300"/>
            <a:ext cx="800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"/>
            </a:pPr>
            <a:r>
              <a:rPr lang="es-ES" dirty="0" smtClean="0"/>
              <a:t>Se define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rango</a:t>
            </a:r>
            <a:r>
              <a:rPr lang="es-ES" dirty="0" smtClean="0"/>
              <a:t> como la diferencia entre el valor más alto observado y el más bajo. Representa la dispersión de las medidas.</a:t>
            </a:r>
          </a:p>
          <a:p>
            <a:pPr marL="355600" indent="-355600" algn="just">
              <a:buFont typeface="Wingdings"/>
              <a:buChar char=""/>
            </a:pPr>
            <a:endParaRPr lang="es-ES" dirty="0"/>
          </a:p>
          <a:p>
            <a:pPr marL="355600" indent="-355600" algn="just">
              <a:buFont typeface="Wingdings"/>
              <a:buChar char=""/>
            </a:pPr>
            <a:r>
              <a:rPr lang="es-ES" dirty="0" smtClean="0"/>
              <a:t>Cuando uno de los valores observados se aleja mucho de los restantes, se rechaza, no se incluye en la serie.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Errores en la medida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20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4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609600" y="1016000"/>
            <a:ext cx="1651000" cy="3810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4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58800" y="1612900"/>
            <a:ext cx="8089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Mide con un calibrador el tamaño de un objeto aplicando los errores absoluto y relativo.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Errores en la medida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2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21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9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533400" y="1130300"/>
            <a:ext cx="8039100" cy="1200329"/>
          </a:xfrm>
          <a:prstGeom prst="rect">
            <a:avLst/>
          </a:prstGeom>
          <a:solidFill>
            <a:srgbClr val="FFFF99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denominan 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cifras significativas</a:t>
            </a:r>
            <a:r>
              <a:rPr lang="es-ES" dirty="0" smtClean="0"/>
              <a:t> de una medida al conjunto de cifras exactas más la cifra sometida a error (la escrita en último lugar a la derecha).</a:t>
            </a:r>
          </a:p>
          <a:p>
            <a:pPr algn="just"/>
            <a:r>
              <a:rPr lang="es-ES" dirty="0" smtClean="0"/>
              <a:t>Se llama 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redondeo</a:t>
            </a:r>
            <a:r>
              <a:rPr lang="es-ES" dirty="0" smtClean="0"/>
              <a:t> al desprecio de las cifras situadas a la derecha de la última cifra significativa.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95300" y="2616200"/>
            <a:ext cx="369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Reglas para el redondeo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57200" y="3149600"/>
            <a:ext cx="8191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@"/>
            </a:pPr>
            <a:r>
              <a:rPr lang="es-ES" dirty="0" smtClean="0">
                <a:sym typeface="Wingdings"/>
              </a:rPr>
              <a:t>Si la cifra despreciada es mayor que 5, la anterior se incrementa en 1.</a:t>
            </a:r>
          </a:p>
          <a:p>
            <a:pPr marL="355600" indent="-355600" algn="just">
              <a:buFont typeface="Wingdings"/>
              <a:buChar char="@"/>
            </a:pPr>
            <a:r>
              <a:rPr lang="es-ES" dirty="0">
                <a:sym typeface="Wingdings"/>
              </a:rPr>
              <a:t>Si la cifra despreciada es </a:t>
            </a:r>
            <a:r>
              <a:rPr lang="es-ES" dirty="0" smtClean="0">
                <a:sym typeface="Wingdings"/>
              </a:rPr>
              <a:t>menor que 5, la anterior no se altera.</a:t>
            </a:r>
          </a:p>
          <a:p>
            <a:pPr marL="355600" indent="-355600" algn="just">
              <a:buFont typeface="Wingdings"/>
              <a:buChar char="@"/>
            </a:pPr>
            <a:r>
              <a:rPr lang="es-ES" dirty="0">
                <a:sym typeface="Wingdings"/>
              </a:rPr>
              <a:t>Si la cifra despreciada es </a:t>
            </a:r>
            <a:r>
              <a:rPr lang="es-ES" dirty="0" smtClean="0">
                <a:sym typeface="Wingdings"/>
              </a:rPr>
              <a:t>igual a 5, la anterior se incrementa en 1 solo cuando esta se impar.</a:t>
            </a:r>
          </a:p>
          <a:p>
            <a:pPr marL="355600" indent="-355600" algn="just">
              <a:buFont typeface="Wingdings"/>
              <a:buChar char="@"/>
            </a:pPr>
            <a:r>
              <a:rPr lang="es-ES" dirty="0" smtClean="0">
                <a:sym typeface="Wingdings"/>
              </a:rPr>
              <a:t>La suma o resta de medidas con decimales se redondearán de forma que el número de decimales del resultado coincida con los del dato que menos tenga.</a:t>
            </a:r>
          </a:p>
          <a:p>
            <a:pPr marL="355600" indent="-355600" algn="just">
              <a:buFont typeface="Wingdings"/>
              <a:buChar char="@"/>
            </a:pPr>
            <a:r>
              <a:rPr lang="es-ES" dirty="0" smtClean="0">
                <a:sym typeface="Wingdings"/>
              </a:rPr>
              <a:t>El resultado de multiplicaciones y divisiones se redondeará hasta que tenga el mismo número de cifras significativas que el dato que menos tenga.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Cifras significativas y redondeo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22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25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546100" y="965200"/>
            <a:ext cx="1651000" cy="3810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5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82600" y="15621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Indica las cifras significativas de las medidas:</a:t>
            </a:r>
          </a:p>
          <a:p>
            <a:pPr marL="355600" indent="-355600">
              <a:buAutoNum type="alphaLcParenR"/>
            </a:pPr>
            <a:r>
              <a:rPr lang="es-ES" dirty="0" smtClean="0"/>
              <a:t>0,0102</a:t>
            </a:r>
          </a:p>
          <a:p>
            <a:pPr marL="355600" indent="-355600">
              <a:buAutoNum type="alphaLcParenR"/>
            </a:pPr>
            <a:r>
              <a:rPr lang="es-ES" dirty="0" smtClean="0"/>
              <a:t>700</a:t>
            </a:r>
          </a:p>
          <a:p>
            <a:pPr marL="355600" indent="-355600">
              <a:buAutoNum type="alphaLcParenR"/>
            </a:pPr>
            <a:r>
              <a:rPr lang="es-ES" dirty="0" smtClean="0"/>
              <a:t>700,2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Cifras significativas y redondeo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4977" y="6540499"/>
            <a:ext cx="593678" cy="193675"/>
          </a:xfrm>
        </p:spPr>
        <p:txBody>
          <a:bodyPr/>
          <a:lstStyle/>
          <a:p>
            <a:pPr algn="r"/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23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0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431800" y="9398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6.1. </a:t>
            </a:r>
            <a:r>
              <a:rPr lang="es-ES" b="1" dirty="0">
                <a:solidFill>
                  <a:srgbClr val="2DB52D"/>
                </a:solidFill>
              </a:rPr>
              <a:t>R</a:t>
            </a:r>
            <a:r>
              <a:rPr lang="es-ES" b="1" dirty="0" smtClean="0">
                <a:solidFill>
                  <a:srgbClr val="2DB52D"/>
                </a:solidFill>
              </a:rPr>
              <a:t>epresentación de las medidas</a:t>
            </a:r>
            <a:endParaRPr lang="es-ES" b="1" dirty="0">
              <a:solidFill>
                <a:srgbClr val="2DB52D"/>
              </a:solidFill>
            </a:endParaRPr>
          </a:p>
        </p:txBody>
      </p: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3987636702"/>
              </p:ext>
            </p:extLst>
          </p:nvPr>
        </p:nvGraphicFramePr>
        <p:xfrm>
          <a:off x="1104900" y="1676400"/>
          <a:ext cx="6769100" cy="433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s-ES" b="1" dirty="0">
                <a:solidFill>
                  <a:srgbClr val="C00000"/>
                </a:solidFill>
                <a:latin typeface="+mj-lt"/>
              </a:rPr>
              <a:t>R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epresentaciones gráficas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1" name="13 Marcador de número de diapositiva"/>
          <p:cNvSpPr txBox="1">
            <a:spLocks/>
          </p:cNvSpPr>
          <p:nvPr/>
        </p:nvSpPr>
        <p:spPr>
          <a:xfrm>
            <a:off x="8454977" y="6540499"/>
            <a:ext cx="593678" cy="193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/>
              <a:t>24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85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406400" y="8763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6.2. </a:t>
            </a:r>
            <a:r>
              <a:rPr lang="es-ES" b="1" dirty="0" smtClean="0">
                <a:solidFill>
                  <a:srgbClr val="2DB52D"/>
                </a:solidFill>
              </a:rPr>
              <a:t>Trazado de la línea de ajuste</a:t>
            </a:r>
            <a:endParaRPr lang="es-ES" b="1" dirty="0">
              <a:solidFill>
                <a:srgbClr val="2DB52D"/>
              </a:solidFill>
            </a:endParaRPr>
          </a:p>
        </p:txBody>
      </p: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3835353978"/>
              </p:ext>
            </p:extLst>
          </p:nvPr>
        </p:nvGraphicFramePr>
        <p:xfrm>
          <a:off x="1562100" y="23368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520700" y="1485900"/>
            <a:ext cx="81153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línea de ajuste </a:t>
            </a:r>
            <a:r>
              <a:rPr lang="es-ES" dirty="0" smtClean="0"/>
              <a:t>es la línea que muestra la tendencia general de la distribución de puntos. Puede ser una recta o una curva.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s-ES" b="1" dirty="0">
                <a:solidFill>
                  <a:srgbClr val="C00000"/>
                </a:solidFill>
                <a:latin typeface="+mj-lt"/>
              </a:rPr>
              <a:t>R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epresentaciones gráficas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3" name="13 Marcador de número de diapositiva"/>
          <p:cNvSpPr txBox="1">
            <a:spLocks/>
          </p:cNvSpPr>
          <p:nvPr/>
        </p:nvSpPr>
        <p:spPr>
          <a:xfrm>
            <a:off x="8454977" y="6540499"/>
            <a:ext cx="593678" cy="193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/>
              <a:t>25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2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431800" y="9144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6.3. </a:t>
            </a:r>
            <a:r>
              <a:rPr lang="es-ES" b="1" dirty="0" smtClean="0">
                <a:solidFill>
                  <a:srgbClr val="2DB52D"/>
                </a:solidFill>
              </a:rPr>
              <a:t>Interpretación de la gráfica</a:t>
            </a:r>
            <a:endParaRPr lang="es-ES" b="1" dirty="0">
              <a:solidFill>
                <a:srgbClr val="2DB52D"/>
              </a:solidFill>
            </a:endParaRPr>
          </a:p>
        </p:txBody>
      </p: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3650430939"/>
              </p:ext>
            </p:extLst>
          </p:nvPr>
        </p:nvGraphicFramePr>
        <p:xfrm>
          <a:off x="762000" y="1917700"/>
          <a:ext cx="32512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8 Gráfico"/>
          <p:cNvGraphicFramePr/>
          <p:nvPr>
            <p:extLst>
              <p:ext uri="{D42A27DB-BD31-4B8C-83A1-F6EECF244321}">
                <p14:modId xmlns:p14="http://schemas.microsoft.com/office/powerpoint/2010/main" val="2558960139"/>
              </p:ext>
            </p:extLst>
          </p:nvPr>
        </p:nvGraphicFramePr>
        <p:xfrm>
          <a:off x="4610100" y="1917700"/>
          <a:ext cx="34544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1903031" y="5031740"/>
                <a:ext cx="14077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𝑦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𝑚𝑥</m:t>
                      </m:r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031" y="5031740"/>
                <a:ext cx="1407757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10 CuadroTexto"/>
              <p:cNvSpPr txBox="1"/>
              <p:nvPr/>
            </p:nvSpPr>
            <p:spPr>
              <a:xfrm>
                <a:off x="6005131" y="4980940"/>
                <a:ext cx="10548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𝑦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1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5131" y="4980940"/>
                <a:ext cx="1054840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12 CuadroTexto"/>
          <p:cNvSpPr txBox="1"/>
          <p:nvPr/>
        </p:nvSpPr>
        <p:spPr>
          <a:xfrm>
            <a:off x="1841500" y="3864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s-ES" b="1" dirty="0">
                <a:solidFill>
                  <a:srgbClr val="C00000"/>
                </a:solidFill>
                <a:latin typeface="+mj-lt"/>
              </a:rPr>
              <a:t>R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epresentaciones gráficas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828800" y="109183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0A. LA MEDIDA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5" name="13 Marcador de número de diapositiva"/>
          <p:cNvSpPr txBox="1">
            <a:spLocks/>
          </p:cNvSpPr>
          <p:nvPr/>
        </p:nvSpPr>
        <p:spPr>
          <a:xfrm>
            <a:off x="8454977" y="6540499"/>
            <a:ext cx="593678" cy="193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b="1" smtClean="0">
                <a:solidFill>
                  <a:schemeClr val="accent6">
                    <a:lumMod val="50000"/>
                  </a:schemeClr>
                </a:solidFill>
              </a:rPr>
              <a:pPr/>
              <a:t>26</a:t>
            </a:fld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09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2194&quot;&gt;&lt;property id=&quot;20148&quot; value=&quot;5&quot;/&gt;&lt;property id=&quot;20300&quot; value=&quot;Diapositiva 3&quot;/&gt;&lt;property id=&quot;20307&quot; value=&quot;296&quot;/&gt;&lt;/object&gt;&lt;object type=&quot;3&quot; unique_id=&quot;13581&quot;&gt;&lt;property id=&quot;20148&quot; value=&quot;5&quot;/&gt;&lt;property id=&quot;20300&quot; value=&quot;Diapositiva 4&quot;/&gt;&lt;property id=&quot;20307&quot; value=&quot;297&quot;/&gt;&lt;/object&gt;&lt;object type=&quot;3&quot; unique_id=&quot;13618&quot;&gt;&lt;property id=&quot;20148&quot; value=&quot;5&quot;/&gt;&lt;property id=&quot;20300&quot; value=&quot;Diapositiva 5&quot;/&gt;&lt;property id=&quot;20307&quot; value=&quot;298&quot;/&gt;&lt;/object&gt;&lt;object type=&quot;3&quot; unique_id=&quot;13633&quot;&gt;&lt;property id=&quot;20148&quot; value=&quot;5&quot;/&gt;&lt;property id=&quot;20300&quot; value=&quot;Diapositiva 6&quot;/&gt;&lt;property id=&quot;20307&quot; value=&quot;299&quot;/&gt;&lt;/object&gt;&lt;object type=&quot;3&quot; unique_id=&quot;13666&quot;&gt;&lt;property id=&quot;20148&quot; value=&quot;5&quot;/&gt;&lt;property id=&quot;20300&quot; value=&quot;Diapositiva 7&quot;/&gt;&lt;property id=&quot;20307&quot; value=&quot;300&quot;/&gt;&lt;/object&gt;&lt;object type=&quot;3&quot; unique_id=&quot;13668&quot;&gt;&lt;property id=&quot;20148&quot; value=&quot;5&quot;/&gt;&lt;property id=&quot;20300&quot; value=&quot;Diapositiva 8&quot;/&gt;&lt;property id=&quot;20307&quot; value=&quot;301&quot;/&gt;&lt;/object&gt;&lt;object type=&quot;3&quot; unique_id=&quot;13669&quot;&gt;&lt;property id=&quot;20148&quot; value=&quot;5&quot;/&gt;&lt;property id=&quot;20300&quot; value=&quot;Diapositiva 9&quot;/&gt;&lt;property id=&quot;20307&quot; value=&quot;302&quot;/&gt;&lt;/object&gt;&lt;object type=&quot;3&quot; unique_id=&quot;13703&quot;&gt;&lt;property id=&quot;20148&quot; value=&quot;5&quot;/&gt;&lt;property id=&quot;20300&quot; value=&quot;Diapositiva 10&quot;/&gt;&lt;property id=&quot;20307&quot; value=&quot;303&quot;/&gt;&lt;/object&gt;&lt;object type=&quot;3&quot; unique_id=&quot;13741&quot;&gt;&lt;property id=&quot;20148&quot; value=&quot;5&quot;/&gt;&lt;property id=&quot;20300&quot; value=&quot;Diapositiva 12&quot;/&gt;&lt;property id=&quot;20307&quot; value=&quot;304&quot;/&gt;&lt;/object&gt;&lt;object type=&quot;3&quot; unique_id=&quot;13742&quot;&gt;&lt;property id=&quot;20148&quot; value=&quot;5&quot;/&gt;&lt;property id=&quot;20300&quot; value=&quot;Diapositiva 17&quot;/&gt;&lt;property id=&quot;20307&quot; value=&quot;305&quot;/&gt;&lt;/object&gt;&lt;object type=&quot;3&quot; unique_id=&quot;13758&quot;&gt;&lt;property id=&quot;20148&quot; value=&quot;5&quot;/&gt;&lt;property id=&quot;20300&quot; value=&quot;Diapositiva 19&quot;/&gt;&lt;property id=&quot;20307&quot; value=&quot;306&quot;/&gt;&lt;/object&gt;&lt;object type=&quot;3&quot; unique_id=&quot;13834&quot;&gt;&lt;property id=&quot;20148&quot; value=&quot;5&quot;/&gt;&lt;property id=&quot;20300&quot; value=&quot;Diapositiva 20&quot;/&gt;&lt;property id=&quot;20307&quot; value=&quot;307&quot;/&gt;&lt;/object&gt;&lt;object type=&quot;3&quot; unique_id=&quot;13835&quot;&gt;&lt;property id=&quot;20148&quot; value=&quot;5&quot;/&gt;&lt;property id=&quot;20300&quot; value=&quot;Diapositiva 22&quot;/&gt;&lt;property id=&quot;20307&quot; value=&quot;308&quot;/&gt;&lt;/object&gt;&lt;object type=&quot;3&quot; unique_id=&quot;13921&quot;&gt;&lt;property id=&quot;20148&quot; value=&quot;5&quot;/&gt;&lt;property id=&quot;20300&quot; value=&quot;Diapositiva 24&quot;/&gt;&lt;property id=&quot;20307&quot; value=&quot;309&quot;/&gt;&lt;/object&gt;&lt;object type=&quot;3&quot; unique_id=&quot;13994&quot;&gt;&lt;property id=&quot;20148&quot; value=&quot;5&quot;/&gt;&lt;property id=&quot;20300&quot; value=&quot;Diapositiva 25&quot;/&gt;&lt;property id=&quot;20307&quot; value=&quot;310&quot;/&gt;&lt;/object&gt;&lt;object type=&quot;3&quot; unique_id=&quot;13995&quot;&gt;&lt;property id=&quot;20148&quot; value=&quot;5&quot;/&gt;&lt;property id=&quot;20300&quot; value=&quot;Diapositiva 26&quot;/&gt;&lt;property id=&quot;20307&quot; value=&quot;311&quot;/&gt;&lt;/object&gt;&lt;object type=&quot;3&quot; unique_id=&quot;14057&quot;&gt;&lt;property id=&quot;20148&quot; value=&quot;5&quot;/&gt;&lt;property id=&quot;20300&quot; value=&quot;Diapositiva 13&quot;/&gt;&lt;property id=&quot;20307&quot; value=&quot;312&quot;/&gt;&lt;/object&gt;&lt;object type=&quot;3&quot; unique_id=&quot;14058&quot;&gt;&lt;property id=&quot;20148&quot; value=&quot;5&quot;/&gt;&lt;property id=&quot;20300&quot; value=&quot;Diapositiva 15&quot;/&gt;&lt;property id=&quot;20307&quot; value=&quot;313&quot;/&gt;&lt;/object&gt;&lt;object type=&quot;3&quot; unique_id=&quot;14059&quot;&gt;&lt;property id=&quot;20148&quot; value=&quot;5&quot;/&gt;&lt;property id=&quot;20300&quot; value=&quot;Diapositiva 16&quot;/&gt;&lt;property id=&quot;20307&quot; value=&quot;314&quot;/&gt;&lt;/object&gt;&lt;object type=&quot;3&quot; unique_id=&quot;14176&quot;&gt;&lt;property id=&quot;20148&quot; value=&quot;5&quot;/&gt;&lt;property id=&quot;20300&quot; value=&quot;Diapositiva 11&quot;/&gt;&lt;property id=&quot;20307&quot; value=&quot;315&quot;/&gt;&lt;/object&gt;&lt;object type=&quot;3&quot; unique_id=&quot;14177&quot;&gt;&lt;property id=&quot;20148&quot; value=&quot;5&quot;/&gt;&lt;property id=&quot;20300&quot; value=&quot;Diapositiva 14&quot;/&gt;&lt;property id=&quot;20307&quot; value=&quot;316&quot;/&gt;&lt;/object&gt;&lt;object type=&quot;3&quot; unique_id=&quot;14178&quot;&gt;&lt;property id=&quot;20148&quot; value=&quot;5&quot;/&gt;&lt;property id=&quot;20300&quot; value=&quot;Diapositiva 18&quot;/&gt;&lt;property id=&quot;20307&quot; value=&quot;317&quot;/&gt;&lt;/object&gt;&lt;object type=&quot;3&quot; unique_id=&quot;14179&quot;&gt;&lt;property id=&quot;20148&quot; value=&quot;5&quot;/&gt;&lt;property id=&quot;20300&quot; value=&quot;Diapositiva 21&quot;/&gt;&lt;property id=&quot;20307&quot; value=&quot;319&quot;/&gt;&lt;/object&gt;&lt;object type=&quot;3&quot; unique_id=&quot;14180&quot;&gt;&lt;property id=&quot;20148&quot; value=&quot;5&quot;/&gt;&lt;property id=&quot;20300&quot; value=&quot;Diapositiva 23&quot;/&gt;&lt;property id=&quot;20307&quot; value=&quot;318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2306</TotalTime>
  <Words>1407</Words>
  <Application>Microsoft Office PowerPoint</Application>
  <PresentationFormat>Presentación en pantalla (4:3)</PresentationFormat>
  <Paragraphs>308</Paragraphs>
  <Slides>26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Arial</vt:lpstr>
      <vt:lpstr>Calibri</vt:lpstr>
      <vt:lpstr>Cambria Math</vt:lpstr>
      <vt:lpstr>Symbol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1º de Bachillerato</dc:title>
  <dc:creator>Rafael Artacho Cañadas</dc:creator>
  <cp:lastModifiedBy>Rafael Artacho Cañadas</cp:lastModifiedBy>
  <cp:revision>305</cp:revision>
  <cp:lastPrinted>2013-05-18T10:42:17Z</cp:lastPrinted>
  <dcterms:created xsi:type="dcterms:W3CDTF">2012-01-21T08:16:49Z</dcterms:created>
  <dcterms:modified xsi:type="dcterms:W3CDTF">2016-08-22T17:47:25Z</dcterms:modified>
</cp:coreProperties>
</file>