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08" r:id="rId2"/>
  </p:sldMasterIdLst>
  <p:notesMasterIdLst>
    <p:notesMasterId r:id="rId26"/>
  </p:notesMasterIdLst>
  <p:handoutMasterIdLst>
    <p:handoutMasterId r:id="rId27"/>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7099300" cy="10234613"/>
  <p:custDataLst>
    <p:tags r:id="rId28"/>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frameSlides="1"/>
  <p:clrMru>
    <a:srgbClr val="FFFF99"/>
    <a:srgbClr val="CCFF99"/>
    <a:srgbClr val="800000"/>
    <a:srgbClr val="CCCC00"/>
    <a:srgbClr val="CC6600"/>
    <a:srgbClr val="FFCC00"/>
    <a:srgbClr val="FFFF66"/>
    <a:srgbClr val="CC9900"/>
    <a:srgbClr val="CCFFFF"/>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1" d="100"/>
          <a:sy n="71" d="100"/>
        </p:scale>
        <p:origin x="444"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a:p>
        </p:txBody>
      </p:sp>
      <p:sp>
        <p:nvSpPr>
          <p:cNvPr id="3" name="2 Marcador de fecha"/>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FD6B42F3-7B55-4ABE-BC14-074FFFD7F5B3}" type="datetimeFigureOut">
              <a:rPr lang="es-ES" smtClean="0"/>
              <a:t>22/08/2016</a:t>
            </a:fld>
            <a:endParaRPr lang="es-ES"/>
          </a:p>
        </p:txBody>
      </p:sp>
      <p:sp>
        <p:nvSpPr>
          <p:cNvPr id="4" name="3 Marcador de pie de página"/>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a:p>
        </p:txBody>
      </p:sp>
      <p:sp>
        <p:nvSpPr>
          <p:cNvPr id="5" name="4 Marcador de número de diapositiva"/>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332D851B-98DA-416C-ADBD-F22D89F788CD}" type="slidenum">
              <a:rPr lang="es-ES" smtClean="0"/>
              <a:t>‹Nº›</a:t>
            </a:fld>
            <a:endParaRPr lang="es-ES"/>
          </a:p>
        </p:txBody>
      </p:sp>
    </p:spTree>
    <p:extLst>
      <p:ext uri="{BB962C8B-B14F-4D97-AF65-F5344CB8AC3E}">
        <p14:creationId xmlns:p14="http://schemas.microsoft.com/office/powerpoint/2010/main" val="124763921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A0AB78B-36E7-4C69-B86D-B7715E2C1DC0}" type="datetimeFigureOut">
              <a:rPr lang="es-ES" smtClean="0"/>
              <a:t>22/08/2016</a:t>
            </a:fld>
            <a:endParaRPr lang="es-ES" dirty="0"/>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s-ES" dirty="0"/>
          </a:p>
        </p:txBody>
      </p:sp>
      <p:sp>
        <p:nvSpPr>
          <p:cNvPr id="5" name="4 Marcador de notas"/>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C68CFF2-5E04-4CC5-82AA-7F57CF887B75}" type="slidenum">
              <a:rPr lang="es-ES" smtClean="0"/>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26484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3172881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15989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966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399958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t>R. Artacho - E. Eisman</a:t>
            </a:r>
            <a:endParaRPr lang="es-ES" dirty="0"/>
          </a:p>
        </p:txBody>
      </p:sp>
      <p:sp>
        <p:nvSpPr>
          <p:cNvPr id="8" name="7 Marcador de pie de página"/>
          <p:cNvSpPr>
            <a:spLocks noGrp="1"/>
          </p:cNvSpPr>
          <p:nvPr>
            <p:ph type="ftr" sz="quarter" idx="11"/>
          </p:nvPr>
        </p:nvSpPr>
        <p:spPr/>
        <p:txBody>
          <a:bodyPr/>
          <a:lstStyle/>
          <a:p>
            <a:r>
              <a:rPr lang="es-ES" dirty="0" smtClean="0"/>
              <a:t>R. Artacho</a:t>
            </a:r>
            <a:endParaRPr lang="es-ES" dirty="0"/>
          </a:p>
        </p:txBody>
      </p:sp>
      <p:sp>
        <p:nvSpPr>
          <p:cNvPr id="9" name="8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0577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t>R. Artacho - E. Eisman</a:t>
            </a:r>
            <a:endParaRPr lang="es-ES" dirty="0"/>
          </a:p>
        </p:txBody>
      </p:sp>
      <p:sp>
        <p:nvSpPr>
          <p:cNvPr id="4" name="3 Marcador de pie de página"/>
          <p:cNvSpPr>
            <a:spLocks noGrp="1"/>
          </p:cNvSpPr>
          <p:nvPr>
            <p:ph type="ftr" sz="quarter" idx="11"/>
          </p:nvPr>
        </p:nvSpPr>
        <p:spPr/>
        <p:txBody>
          <a:bodyPr/>
          <a:lstStyle/>
          <a:p>
            <a:r>
              <a:rPr lang="es-ES" dirty="0" smtClean="0"/>
              <a:t>R. Artacho</a:t>
            </a:r>
            <a:endParaRPr lang="es-ES" dirty="0"/>
          </a:p>
        </p:txBody>
      </p:sp>
      <p:sp>
        <p:nvSpPr>
          <p:cNvPr id="5" name="4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35909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t>R. Artacho - E. Eisman</a:t>
            </a:r>
            <a:endParaRPr lang="es-ES" dirty="0"/>
          </a:p>
        </p:txBody>
      </p:sp>
      <p:sp>
        <p:nvSpPr>
          <p:cNvPr id="3" name="2 Marcador de pie de página"/>
          <p:cNvSpPr>
            <a:spLocks noGrp="1"/>
          </p:cNvSpPr>
          <p:nvPr>
            <p:ph type="ftr" sz="quarter" idx="11"/>
          </p:nvPr>
        </p:nvSpPr>
        <p:spPr/>
        <p:txBody>
          <a:bodyPr/>
          <a:lstStyle/>
          <a:p>
            <a:r>
              <a:rPr lang="es-ES" dirty="0"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99212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6999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47054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8978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4132092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948186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65457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42073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413805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560206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356220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978661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887777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8117988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13930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05508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4870889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80799555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6.xml"/><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9.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58.png"/><Relationship Id="rId2" Type="http://schemas.openxmlformats.org/officeDocument/2006/relationships/notesSlide" Target="../notesSlides/notesSlide7.xml"/><Relationship Id="rId16"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s>
</file>

<file path=ppt/slides/_rels/slide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0.png"/></Relationships>
</file>

<file path=ppt/slides/_rels/slide1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3.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15.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1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png"/></Relationships>
</file>

<file path=ppt/slides/_rels/slide1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18.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image" Target="../media/image98.png"/></Relationships>
</file>

<file path=ppt/slides/_rels/slide19.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2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21.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6.png"/><Relationship Id="rId3" Type="http://schemas.openxmlformats.org/officeDocument/2006/relationships/image" Target="../media/image106.png"/><Relationship Id="rId7" Type="http://schemas.openxmlformats.org/officeDocument/2006/relationships/image" Target="../media/image110.png"/><Relationship Id="rId12" Type="http://schemas.openxmlformats.org/officeDocument/2006/relationships/image" Target="../media/image115.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09.png"/><Relationship Id="rId11" Type="http://schemas.openxmlformats.org/officeDocument/2006/relationships/image" Target="../media/image114.png"/><Relationship Id="rId5" Type="http://schemas.openxmlformats.org/officeDocument/2006/relationships/image" Target="../media/image108.pn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png"/></Relationships>
</file>

<file path=ppt/slides/_rels/slide22.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png"/><Relationship Id="rId18" Type="http://schemas.openxmlformats.org/officeDocument/2006/relationships/image" Target="../media/image132.png"/><Relationship Id="rId3" Type="http://schemas.openxmlformats.org/officeDocument/2006/relationships/image" Target="../media/image117.png"/><Relationship Id="rId21" Type="http://schemas.openxmlformats.org/officeDocument/2006/relationships/image" Target="../media/image135.png"/><Relationship Id="rId7" Type="http://schemas.openxmlformats.org/officeDocument/2006/relationships/image" Target="../media/image121.png"/><Relationship Id="rId12" Type="http://schemas.openxmlformats.org/officeDocument/2006/relationships/image" Target="../media/image126.png"/><Relationship Id="rId17" Type="http://schemas.openxmlformats.org/officeDocument/2006/relationships/image" Target="../media/image131.png"/><Relationship Id="rId2" Type="http://schemas.openxmlformats.org/officeDocument/2006/relationships/notesSlide" Target="../notesSlides/notesSlide22.xml"/><Relationship Id="rId16" Type="http://schemas.openxmlformats.org/officeDocument/2006/relationships/image" Target="../media/image130.png"/><Relationship Id="rId20" Type="http://schemas.openxmlformats.org/officeDocument/2006/relationships/image" Target="../media/image134.png"/><Relationship Id="rId1" Type="http://schemas.openxmlformats.org/officeDocument/2006/relationships/slideLayout" Target="../slideLayouts/slideLayout7.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image" Target="../media/image119.png"/><Relationship Id="rId15" Type="http://schemas.openxmlformats.org/officeDocument/2006/relationships/image" Target="../media/image129.png"/><Relationship Id="rId10" Type="http://schemas.openxmlformats.org/officeDocument/2006/relationships/image" Target="../media/image124.png"/><Relationship Id="rId19" Type="http://schemas.openxmlformats.org/officeDocument/2006/relationships/image" Target="../media/image133.png"/><Relationship Id="rId4" Type="http://schemas.openxmlformats.org/officeDocument/2006/relationships/image" Target="../media/image118.png"/><Relationship Id="rId9" Type="http://schemas.openxmlformats.org/officeDocument/2006/relationships/image" Target="../media/image123.png"/><Relationship Id="rId14" Type="http://schemas.openxmlformats.org/officeDocument/2006/relationships/image" Target="../media/image128.png"/></Relationships>
</file>

<file path=ppt/slides/_rels/slide2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52400" y="3521122"/>
            <a:ext cx="6451600" cy="523220"/>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rPr>
              <a:t>X. CINEMÁTICA</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endParaRPr>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2013" y="4319588"/>
            <a:ext cx="25431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81001"/>
            <a:ext cx="5511800" cy="276999"/>
          </a:xfrm>
          <a:prstGeom prst="rect">
            <a:avLst/>
          </a:prstGeom>
          <a:noFill/>
        </p:spPr>
        <p:txBody>
          <a:bodyPr wrap="square" lIns="0" tIns="0" rIns="0" bIns="0" rtlCol="0">
            <a:spAutoFit/>
          </a:bodyPr>
          <a:lstStyle/>
          <a:p>
            <a:pPr algn="ctr"/>
            <a:r>
              <a:rPr lang="es-ES" b="1" dirty="0" smtClean="0">
                <a:solidFill>
                  <a:srgbClr val="C00000"/>
                </a:solidFill>
                <a:latin typeface="+mj-lt"/>
              </a:rPr>
              <a:t>Índice</a:t>
            </a:r>
            <a:endParaRPr lang="es-ES" b="1" dirty="0">
              <a:solidFill>
                <a:srgbClr val="C00000"/>
              </a:solidFill>
              <a:latin typeface="+mj-lt"/>
            </a:endParaRPr>
          </a:p>
        </p:txBody>
      </p:sp>
      <p:sp>
        <p:nvSpPr>
          <p:cNvPr id="19" name="18 CuadroTexto"/>
          <p:cNvSpPr txBox="1"/>
          <p:nvPr/>
        </p:nvSpPr>
        <p:spPr>
          <a:xfrm>
            <a:off x="2603879" y="2408261"/>
            <a:ext cx="3595856" cy="1200329"/>
          </a:xfrm>
          <a:prstGeom prst="rect">
            <a:avLst/>
          </a:prstGeom>
          <a:noFill/>
        </p:spPr>
        <p:txBody>
          <a:bodyPr wrap="none" rtlCol="0">
            <a:spAutoFit/>
          </a:bodyPr>
          <a:lstStyle/>
          <a:p>
            <a:pPr marL="342900" indent="-342900">
              <a:buAutoNum type="arabicPeriod"/>
            </a:pPr>
            <a:r>
              <a:rPr lang="es-ES" dirty="0" smtClean="0">
                <a:latin typeface="+mj-lt"/>
              </a:rPr>
              <a:t>El problema del movimiento</a:t>
            </a:r>
          </a:p>
          <a:p>
            <a:pPr marL="342900" indent="-342900">
              <a:buAutoNum type="arabicPeriod"/>
            </a:pPr>
            <a:r>
              <a:rPr lang="es-ES" dirty="0" smtClean="0">
                <a:latin typeface="+mj-lt"/>
              </a:rPr>
              <a:t>La posición de los cuerpos</a:t>
            </a:r>
          </a:p>
          <a:p>
            <a:pPr marL="342900" indent="-342900">
              <a:buAutoNum type="arabicPeriod"/>
            </a:pPr>
            <a:r>
              <a:rPr lang="es-ES" dirty="0" smtClean="0">
                <a:latin typeface="+mj-lt"/>
              </a:rPr>
              <a:t>La velocidad de los cuerpos</a:t>
            </a:r>
          </a:p>
          <a:p>
            <a:pPr marL="342900" indent="-342900">
              <a:buAutoNum type="arabicPeriod"/>
            </a:pPr>
            <a:r>
              <a:rPr lang="es-ES" dirty="0" smtClean="0">
                <a:latin typeface="+mj-lt"/>
              </a:rPr>
              <a:t>La aceleración de los cuerpos</a:t>
            </a:r>
          </a:p>
        </p:txBody>
      </p:sp>
      <p:sp>
        <p:nvSpPr>
          <p:cNvPr id="6" name="5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5"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El problema del movimiento</a:t>
            </a:r>
            <a:endParaRPr lang="es-ES" b="1" dirty="0">
              <a:solidFill>
                <a:srgbClr val="C00000"/>
              </a:solidFill>
              <a:latin typeface="+mj-lt"/>
            </a:endParaRPr>
          </a:p>
        </p:txBody>
      </p:sp>
      <p:sp>
        <p:nvSpPr>
          <p:cNvPr id="2" name="1 CuadroTexto"/>
          <p:cNvSpPr txBox="1"/>
          <p:nvPr/>
        </p:nvSpPr>
        <p:spPr>
          <a:xfrm>
            <a:off x="571500" y="1079500"/>
            <a:ext cx="8001000" cy="2308324"/>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latin typeface="Lucida Calligraphy" pitchFamily="66" charset="0"/>
              </a:rPr>
              <a:t>“Si pudiésemos estar ahora en la Tierra y después ir al Sol o a otra estrella, sin duda veríamos con toda certeza y seguridad, cuál de ellos se mueve. Aunque sino miramos otra cosa más que estos dos cuerpos, siempre nos parecería que estaba inmóvil aquél en el que nos encontráramos, de la misma forma que a quien no mire otra cosa que el agua y la barca le parecerá siempre que el agua se mueve y la barca está inmóvil”</a:t>
            </a:r>
          </a:p>
          <a:p>
            <a:pPr algn="r"/>
            <a:r>
              <a:rPr lang="es-ES" b="1" dirty="0" smtClean="0">
                <a:latin typeface="Lucida Calligraphy" pitchFamily="66" charset="0"/>
              </a:rPr>
              <a:t>Galileo </a:t>
            </a:r>
            <a:r>
              <a:rPr lang="es-ES" b="1" dirty="0">
                <a:latin typeface="Lucida Calligraphy" pitchFamily="66" charset="0"/>
              </a:rPr>
              <a:t>G</a:t>
            </a:r>
            <a:r>
              <a:rPr lang="es-ES" b="1" dirty="0" smtClean="0">
                <a:latin typeface="Lucida Calligraphy" pitchFamily="66" charset="0"/>
              </a:rPr>
              <a:t>alilei  </a:t>
            </a:r>
            <a:endParaRPr lang="es-ES" b="1" dirty="0">
              <a:latin typeface="Lucida Calligraphy" pitchFamily="66" charset="0"/>
            </a:endParaRPr>
          </a:p>
        </p:txBody>
      </p:sp>
      <p:sp>
        <p:nvSpPr>
          <p:cNvPr id="3" name="2 CuadroTexto"/>
          <p:cNvSpPr txBox="1"/>
          <p:nvPr/>
        </p:nvSpPr>
        <p:spPr>
          <a:xfrm>
            <a:off x="635000" y="3835400"/>
            <a:ext cx="7962900" cy="646331"/>
          </a:xfrm>
          <a:prstGeom prst="rect">
            <a:avLst/>
          </a:prstGeom>
          <a:solidFill>
            <a:srgbClr val="CC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Un objeto se mueve cuando su </a:t>
            </a:r>
            <a:r>
              <a:rPr lang="es-ES" b="1" dirty="0" smtClean="0">
                <a:solidFill>
                  <a:srgbClr val="0070C0"/>
                </a:solidFill>
                <a:effectLst>
                  <a:outerShdw blurRad="38100" dist="38100" dir="2700000" algn="tl">
                    <a:srgbClr val="000000">
                      <a:alpha val="43137"/>
                    </a:srgbClr>
                  </a:outerShdw>
                </a:effectLst>
              </a:rPr>
              <a:t>posición</a:t>
            </a:r>
            <a:r>
              <a:rPr lang="es-ES" dirty="0" smtClean="0"/>
              <a:t> varía con respecto a un punto o un </a:t>
            </a:r>
            <a:r>
              <a:rPr lang="es-ES" b="1" dirty="0" smtClean="0">
                <a:solidFill>
                  <a:srgbClr val="0070C0"/>
                </a:solidFill>
                <a:effectLst>
                  <a:outerShdw blurRad="38100" dist="38100" dir="2700000" algn="tl">
                    <a:srgbClr val="000000">
                      <a:alpha val="43137"/>
                    </a:srgbClr>
                  </a:outerShdw>
                </a:effectLst>
              </a:rPr>
              <a:t>sistema de referencia </a:t>
            </a:r>
            <a:r>
              <a:rPr lang="es-ES" dirty="0" smtClean="0"/>
              <a:t>elegido, que se considera fijo.</a:t>
            </a:r>
            <a:endParaRPr lang="es-ES" dirty="0"/>
          </a:p>
        </p:txBody>
      </p:sp>
      <p:sp>
        <p:nvSpPr>
          <p:cNvPr id="5" name="4 CuadroTexto"/>
          <p:cNvSpPr txBox="1"/>
          <p:nvPr/>
        </p:nvSpPr>
        <p:spPr>
          <a:xfrm>
            <a:off x="647700" y="5194300"/>
            <a:ext cx="7950200" cy="369332"/>
          </a:xfrm>
          <a:prstGeom prst="rect">
            <a:avLst/>
          </a:prstGeom>
          <a:noFill/>
        </p:spPr>
        <p:txBody>
          <a:bodyPr wrap="square" rtlCol="0">
            <a:spAutoFit/>
          </a:bodyPr>
          <a:lstStyle/>
          <a:p>
            <a:pPr algn="ctr"/>
            <a:r>
              <a:rPr lang="es-ES" dirty="0" smtClean="0">
                <a:solidFill>
                  <a:srgbClr val="FF0000"/>
                </a:solidFill>
              </a:rPr>
              <a:t>¿Cómo sabemos que la Tierra se mueve?</a:t>
            </a:r>
            <a:endParaRPr lang="es-ES" dirty="0">
              <a:solidFill>
                <a:srgbClr val="FF0000"/>
              </a:solidFill>
            </a:endParaRPr>
          </a:p>
        </p:txBody>
      </p:sp>
      <p:sp>
        <p:nvSpPr>
          <p:cNvPr id="7" name="6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8"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34568808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2713" r="6072"/>
          <a:stretch/>
        </p:blipFill>
        <p:spPr bwMode="auto">
          <a:xfrm rot="10800000">
            <a:off x="406400" y="1079500"/>
            <a:ext cx="40767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8" name="47 Conector recto"/>
          <p:cNvCxnSpPr/>
          <p:nvPr/>
        </p:nvCxnSpPr>
        <p:spPr>
          <a:xfrm>
            <a:off x="1701800" y="1498600"/>
            <a:ext cx="0" cy="135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2 Conector recto"/>
          <p:cNvCxnSpPr/>
          <p:nvPr/>
        </p:nvCxnSpPr>
        <p:spPr>
          <a:xfrm>
            <a:off x="1663700" y="2870200"/>
            <a:ext cx="25527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077" name="Picture 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63850" y="1384301"/>
            <a:ext cx="590008" cy="413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12 Conector recto de flecha"/>
          <p:cNvCxnSpPr/>
          <p:nvPr/>
        </p:nvCxnSpPr>
        <p:spPr>
          <a:xfrm flipV="1">
            <a:off x="1714500" y="1752600"/>
            <a:ext cx="1435100" cy="1117600"/>
          </a:xfrm>
          <a:prstGeom prst="straightConnector1">
            <a:avLst/>
          </a:prstGeom>
          <a:ln w="28575">
            <a:solidFill>
              <a:srgbClr val="FF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pic>
        <p:nvPicPr>
          <p:cNvPr id="3078" name="Picture 6"/>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39864" y="2088503"/>
            <a:ext cx="528636" cy="794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0" name="49 Conector recto"/>
          <p:cNvCxnSpPr/>
          <p:nvPr/>
        </p:nvCxnSpPr>
        <p:spPr>
          <a:xfrm>
            <a:off x="3149600" y="1752600"/>
            <a:ext cx="0" cy="111760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57" name="56 Conector recto"/>
          <p:cNvCxnSpPr/>
          <p:nvPr/>
        </p:nvCxnSpPr>
        <p:spPr>
          <a:xfrm flipH="1">
            <a:off x="1676400" y="1752600"/>
            <a:ext cx="1473200"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1 CuadroTexto"/>
              <p:cNvSpPr txBox="1"/>
              <p:nvPr/>
            </p:nvSpPr>
            <p:spPr>
              <a:xfrm>
                <a:off x="3387725" y="2872740"/>
                <a:ext cx="39709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𝑋</m:t>
                      </m:r>
                    </m:oMath>
                  </m:oMathPara>
                </a14:m>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3387725" y="2872740"/>
                <a:ext cx="397095" cy="369332"/>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1330325" y="1399540"/>
                <a:ext cx="3874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𝑌</m:t>
                      </m:r>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1330325" y="1399540"/>
                <a:ext cx="387478" cy="369332"/>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15 CuadroTexto"/>
              <p:cNvSpPr txBox="1"/>
              <p:nvPr/>
            </p:nvSpPr>
            <p:spPr>
              <a:xfrm>
                <a:off x="3070225" y="1729740"/>
                <a:ext cx="7855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m:t>
                      </m:r>
                      <m:r>
                        <a:rPr lang="es-ES" b="0" i="1" smtClean="0">
                          <a:latin typeface="Cambria Math"/>
                        </a:rPr>
                        <m:t>𝑥</m:t>
                      </m:r>
                      <m:r>
                        <a:rPr lang="es-ES" b="0" i="1" smtClean="0">
                          <a:latin typeface="Cambria Math"/>
                        </a:rPr>
                        <m:t>,</m:t>
                      </m:r>
                      <m:r>
                        <a:rPr lang="es-ES" b="0" i="1" smtClean="0">
                          <a:latin typeface="Cambria Math"/>
                        </a:rPr>
                        <m:t>𝑦</m:t>
                      </m:r>
                      <m:r>
                        <a:rPr lang="es-ES" b="0" i="1" smtClean="0">
                          <a:latin typeface="Cambria Math"/>
                        </a:rPr>
                        <m:t>)</m:t>
                      </m:r>
                    </m:oMath>
                  </m:oMathPara>
                </a14:m>
                <a:endParaRPr lang="es-ES"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3070225" y="1729740"/>
                <a:ext cx="785536" cy="369332"/>
              </a:xfrm>
              <a:prstGeom prst="rect">
                <a:avLst/>
              </a:prstGeom>
              <a:blipFill rotWithShape="1">
                <a:blip r:embed="rId8"/>
                <a:stretch>
                  <a:fillRect b="-15000"/>
                </a:stretch>
              </a:blipFill>
            </p:spPr>
            <p:txBody>
              <a:bodyPr/>
              <a:lstStyle/>
              <a:p>
                <a:r>
                  <a:rPr lang="es-ES">
                    <a:noFill/>
                  </a:rPr>
                  <a:t> </a:t>
                </a:r>
              </a:p>
            </p:txBody>
          </p:sp>
        </mc:Fallback>
      </mc:AlternateContent>
      <p:pic>
        <p:nvPicPr>
          <p:cNvPr id="17"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2713" r="6072"/>
          <a:stretch/>
        </p:blipFill>
        <p:spPr bwMode="auto">
          <a:xfrm rot="10800000">
            <a:off x="4622800" y="1079500"/>
            <a:ext cx="40767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18 Conector recto"/>
          <p:cNvCxnSpPr/>
          <p:nvPr/>
        </p:nvCxnSpPr>
        <p:spPr>
          <a:xfrm>
            <a:off x="5918200" y="1498600"/>
            <a:ext cx="0" cy="135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19 Conector recto"/>
          <p:cNvCxnSpPr/>
          <p:nvPr/>
        </p:nvCxnSpPr>
        <p:spPr>
          <a:xfrm>
            <a:off x="5880100" y="2870200"/>
            <a:ext cx="25527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80250" y="1384301"/>
            <a:ext cx="590008" cy="413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21 Conector recto de flecha"/>
          <p:cNvCxnSpPr/>
          <p:nvPr/>
        </p:nvCxnSpPr>
        <p:spPr>
          <a:xfrm flipV="1">
            <a:off x="5930900" y="1752600"/>
            <a:ext cx="1435100" cy="1117600"/>
          </a:xfrm>
          <a:prstGeom prst="straightConnector1">
            <a:avLst/>
          </a:prstGeom>
          <a:ln w="28575">
            <a:solidFill>
              <a:srgbClr val="FF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pic>
        <p:nvPicPr>
          <p:cNvPr id="23" name="Picture 6"/>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56264" y="2088503"/>
            <a:ext cx="528636" cy="794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23 Conector recto"/>
          <p:cNvCxnSpPr/>
          <p:nvPr/>
        </p:nvCxnSpPr>
        <p:spPr>
          <a:xfrm>
            <a:off x="7366000" y="1752600"/>
            <a:ext cx="0" cy="111760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flipH="1">
            <a:off x="5892800" y="1752600"/>
            <a:ext cx="1473200"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25 CuadroTexto"/>
              <p:cNvSpPr txBox="1"/>
              <p:nvPr/>
            </p:nvSpPr>
            <p:spPr>
              <a:xfrm>
                <a:off x="7604125" y="2872740"/>
                <a:ext cx="39709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𝑋</m:t>
                      </m:r>
                    </m:oMath>
                  </m:oMathPara>
                </a14:m>
                <a:endParaRPr lang="es-ES"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7604125" y="2872740"/>
                <a:ext cx="397095" cy="369332"/>
              </a:xfrm>
              <a:prstGeom prst="rect">
                <a:avLst/>
              </a:prstGeom>
              <a:blipFill rotWithShape="1">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26 CuadroTexto"/>
              <p:cNvSpPr txBox="1"/>
              <p:nvPr/>
            </p:nvSpPr>
            <p:spPr>
              <a:xfrm>
                <a:off x="5546725" y="1399540"/>
                <a:ext cx="3874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𝑌</m:t>
                      </m:r>
                    </m:oMath>
                  </m:oMathPara>
                </a14:m>
                <a:endParaRPr lang="es-ES" dirty="0"/>
              </a:p>
            </p:txBody>
          </p:sp>
        </mc:Choice>
        <mc:Fallback xmlns="">
          <p:sp>
            <p:nvSpPr>
              <p:cNvPr id="27" name="26 CuadroTexto"/>
              <p:cNvSpPr txBox="1">
                <a:spLocks noRot="1" noChangeAspect="1" noMove="1" noResize="1" noEditPoints="1" noAdjustHandles="1" noChangeArrowheads="1" noChangeShapeType="1" noTextEdit="1"/>
              </p:cNvSpPr>
              <p:nvPr/>
            </p:nvSpPr>
            <p:spPr>
              <a:xfrm>
                <a:off x="5546725" y="1399540"/>
                <a:ext cx="387478" cy="369332"/>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27 CuadroTexto"/>
              <p:cNvSpPr txBox="1"/>
              <p:nvPr/>
            </p:nvSpPr>
            <p:spPr>
              <a:xfrm>
                <a:off x="6397625" y="1958340"/>
                <a:ext cx="35644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𝑟</m:t>
                      </m:r>
                    </m:oMath>
                  </m:oMathPara>
                </a14:m>
                <a:endParaRPr lang="es-ES" dirty="0"/>
              </a:p>
            </p:txBody>
          </p:sp>
        </mc:Choice>
        <mc:Fallback xmlns="">
          <p:sp>
            <p:nvSpPr>
              <p:cNvPr id="28" name="27 CuadroTexto"/>
              <p:cNvSpPr txBox="1">
                <a:spLocks noRot="1" noChangeAspect="1" noMove="1" noResize="1" noEditPoints="1" noAdjustHandles="1" noChangeArrowheads="1" noChangeShapeType="1" noTextEdit="1"/>
              </p:cNvSpPr>
              <p:nvPr/>
            </p:nvSpPr>
            <p:spPr>
              <a:xfrm>
                <a:off x="6397625" y="1958340"/>
                <a:ext cx="356444" cy="369332"/>
              </a:xfrm>
              <a:prstGeom prst="rect">
                <a:avLst/>
              </a:prstGeom>
              <a:blipFill rotWithShape="1">
                <a:blip r:embed="rId11"/>
                <a:stretch>
                  <a:fillRect/>
                </a:stretch>
              </a:blipFill>
            </p:spPr>
            <p:txBody>
              <a:bodyPr/>
              <a:lstStyle/>
              <a:p>
                <a:r>
                  <a:rPr lang="es-ES">
                    <a:noFill/>
                  </a:rPr>
                  <a:t> </a:t>
                </a:r>
              </a:p>
            </p:txBody>
          </p:sp>
        </mc:Fallback>
      </mc:AlternateContent>
      <p:sp>
        <p:nvSpPr>
          <p:cNvPr id="4" name="3 Arco"/>
          <p:cNvSpPr/>
          <p:nvPr/>
        </p:nvSpPr>
        <p:spPr>
          <a:xfrm>
            <a:off x="6286500" y="2400300"/>
            <a:ext cx="469900" cy="622300"/>
          </a:xfrm>
          <a:prstGeom prst="arc">
            <a:avLst>
              <a:gd name="adj1" fmla="val 16200000"/>
              <a:gd name="adj2" fmla="val 1957155"/>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9" name="28 CuadroTexto"/>
              <p:cNvSpPr txBox="1"/>
              <p:nvPr/>
            </p:nvSpPr>
            <p:spPr>
              <a:xfrm>
                <a:off x="6715125" y="2377440"/>
                <a:ext cx="38722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𝛼</m:t>
                      </m:r>
                    </m:oMath>
                  </m:oMathPara>
                </a14:m>
                <a:endParaRPr lang="es-ES"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6715125" y="2377440"/>
                <a:ext cx="387222" cy="369332"/>
              </a:xfrm>
              <a:prstGeom prst="rect">
                <a:avLst/>
              </a:prstGeom>
              <a:blipFill rotWithShape="1">
                <a:blip r:embed="rId12"/>
                <a:stretch>
                  <a:fillRect/>
                </a:stretch>
              </a:blipFill>
            </p:spPr>
            <p:txBody>
              <a:bodyPr/>
              <a:lstStyle/>
              <a:p>
                <a:r>
                  <a:rPr lang="es-ES">
                    <a:noFill/>
                  </a:rPr>
                  <a:t> </a:t>
                </a:r>
              </a:p>
            </p:txBody>
          </p:sp>
        </mc:Fallback>
      </mc:AlternateContent>
      <p:sp>
        <p:nvSpPr>
          <p:cNvPr id="5" name="4 CuadroTexto"/>
          <p:cNvSpPr txBox="1"/>
          <p:nvPr/>
        </p:nvSpPr>
        <p:spPr>
          <a:xfrm>
            <a:off x="419100" y="5067300"/>
            <a:ext cx="4051300"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Las coordenadas </a:t>
            </a:r>
            <a:r>
              <a:rPr lang="es-ES" b="1" i="1" dirty="0" smtClean="0">
                <a:effectLst>
                  <a:outerShdw blurRad="38100" dist="38100" dir="2700000" algn="tl">
                    <a:srgbClr val="000000">
                      <a:alpha val="43137"/>
                    </a:srgbClr>
                  </a:outerShdw>
                </a:effectLst>
              </a:rPr>
              <a:t>x</a:t>
            </a:r>
            <a:r>
              <a:rPr lang="es-ES" dirty="0" smtClean="0"/>
              <a:t> e </a:t>
            </a:r>
            <a:r>
              <a:rPr lang="es-ES" b="1" i="1" dirty="0" smtClean="0">
                <a:effectLst>
                  <a:outerShdw blurRad="38100" dist="38100" dir="2700000" algn="tl">
                    <a:srgbClr val="000000">
                      <a:alpha val="43137"/>
                    </a:srgbClr>
                  </a:outerShdw>
                </a:effectLst>
              </a:rPr>
              <a:t>y</a:t>
            </a:r>
            <a:r>
              <a:rPr lang="es-ES" dirty="0" smtClean="0"/>
              <a:t> se denominan </a:t>
            </a:r>
            <a:r>
              <a:rPr lang="es-ES" b="1" dirty="0" smtClean="0">
                <a:solidFill>
                  <a:srgbClr val="0070C0"/>
                </a:solidFill>
                <a:effectLst>
                  <a:outerShdw blurRad="38100" dist="38100" dir="2700000" algn="tl">
                    <a:srgbClr val="000000">
                      <a:alpha val="43137"/>
                    </a:srgbClr>
                  </a:outerShdw>
                </a:effectLst>
              </a:rPr>
              <a:t>coordenadas cartesianas </a:t>
            </a:r>
            <a:r>
              <a:rPr lang="es-ES" dirty="0" smtClean="0"/>
              <a:t>del punto o posición ocupada por el cuerpo.</a:t>
            </a:r>
            <a:endParaRPr lang="es-ES" dirty="0"/>
          </a:p>
        </p:txBody>
      </p:sp>
      <p:sp>
        <p:nvSpPr>
          <p:cNvPr id="30" name="29 CuadroTexto"/>
          <p:cNvSpPr txBox="1"/>
          <p:nvPr/>
        </p:nvSpPr>
        <p:spPr>
          <a:xfrm>
            <a:off x="4622800" y="5054600"/>
            <a:ext cx="4051300"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Las coordenadas </a:t>
            </a:r>
            <a:r>
              <a:rPr lang="es-ES" b="1" i="1" dirty="0" smtClean="0">
                <a:effectLst>
                  <a:outerShdw blurRad="38100" dist="38100" dir="2700000" algn="tl">
                    <a:srgbClr val="000000">
                      <a:alpha val="43137"/>
                    </a:srgbClr>
                  </a:outerShdw>
                </a:effectLst>
              </a:rPr>
              <a:t>r</a:t>
            </a:r>
            <a:r>
              <a:rPr lang="es-ES" dirty="0" smtClean="0"/>
              <a:t> e </a:t>
            </a:r>
            <a:r>
              <a:rPr lang="es-ES" b="1" i="1" dirty="0" smtClean="0">
                <a:effectLst>
                  <a:outerShdw blurRad="38100" dist="38100" dir="2700000" algn="tl">
                    <a:srgbClr val="000000">
                      <a:alpha val="43137"/>
                    </a:srgbClr>
                  </a:outerShdw>
                </a:effectLst>
                <a:sym typeface="Symbol"/>
              </a:rPr>
              <a:t></a:t>
            </a:r>
            <a:r>
              <a:rPr lang="es-ES" dirty="0" smtClean="0"/>
              <a:t> se denominan </a:t>
            </a:r>
            <a:r>
              <a:rPr lang="es-ES" b="1" dirty="0" smtClean="0">
                <a:solidFill>
                  <a:srgbClr val="0070C0"/>
                </a:solidFill>
                <a:effectLst>
                  <a:outerShdw blurRad="38100" dist="38100" dir="2700000" algn="tl">
                    <a:srgbClr val="000000">
                      <a:alpha val="43137"/>
                    </a:srgbClr>
                  </a:outerShdw>
                </a:effectLst>
              </a:rPr>
              <a:t>coordenadas polares </a:t>
            </a:r>
            <a:r>
              <a:rPr lang="es-ES" dirty="0" smtClean="0"/>
              <a:t>del punto o posición ocupada por el cuerpo.</a:t>
            </a:r>
            <a:endParaRPr lang="es-ES" dirty="0"/>
          </a:p>
        </p:txBody>
      </p:sp>
      <p:sp>
        <p:nvSpPr>
          <p:cNvPr id="31" name="30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posición de los cuerpos</a:t>
            </a:r>
            <a:endParaRPr lang="es-ES" b="1" dirty="0">
              <a:solidFill>
                <a:srgbClr val="C00000"/>
              </a:solidFill>
              <a:latin typeface="+mj-lt"/>
            </a:endParaRPr>
          </a:p>
        </p:txBody>
      </p:sp>
      <p:sp>
        <p:nvSpPr>
          <p:cNvPr id="32" name="31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33"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12423105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7 Conector recto"/>
          <p:cNvCxnSpPr/>
          <p:nvPr/>
        </p:nvCxnSpPr>
        <p:spPr>
          <a:xfrm>
            <a:off x="1346200" y="1333500"/>
            <a:ext cx="0" cy="246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rot="5400000">
            <a:off x="2579688" y="2560638"/>
            <a:ext cx="0" cy="246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p:nvPr/>
        </p:nvCxnSpPr>
        <p:spPr>
          <a:xfrm flipV="1">
            <a:off x="1374775" y="1790700"/>
            <a:ext cx="1774825" cy="1993900"/>
          </a:xfrm>
          <a:prstGeom prst="straightConnector1">
            <a:avLst/>
          </a:prstGeom>
          <a:ln w="38100">
            <a:solidFill>
              <a:srgbClr val="FF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p:nvPr/>
        </p:nvCxnSpPr>
        <p:spPr>
          <a:xfrm flipV="1">
            <a:off x="3136900" y="1803400"/>
            <a:ext cx="0" cy="19812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a:off x="1346200" y="1803400"/>
            <a:ext cx="1778000" cy="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a:off x="1360488" y="3798888"/>
            <a:ext cx="1781175" cy="0"/>
          </a:xfrm>
          <a:prstGeom prst="straightConnector1">
            <a:avLst/>
          </a:prstGeom>
          <a:ln w="38100">
            <a:solidFill>
              <a:srgbClr val="0070C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p:nvPr/>
        </p:nvCxnSpPr>
        <p:spPr>
          <a:xfrm flipV="1">
            <a:off x="1358900" y="1803400"/>
            <a:ext cx="0" cy="1981200"/>
          </a:xfrm>
          <a:prstGeom prst="straightConnector1">
            <a:avLst/>
          </a:prstGeom>
          <a:ln w="38100">
            <a:solidFill>
              <a:srgbClr val="0070C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42 Conector recto de flecha"/>
          <p:cNvCxnSpPr/>
          <p:nvPr/>
        </p:nvCxnSpPr>
        <p:spPr>
          <a:xfrm>
            <a:off x="1341437" y="3797300"/>
            <a:ext cx="360000" cy="0"/>
          </a:xfrm>
          <a:prstGeom prst="straightConnector1">
            <a:avLst/>
          </a:prstGeom>
          <a:ln w="38100">
            <a:solidFill>
              <a:srgbClr val="FF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p:nvPr/>
        </p:nvCxnSpPr>
        <p:spPr>
          <a:xfrm rot="16200000">
            <a:off x="1181100" y="3630613"/>
            <a:ext cx="360000" cy="0"/>
          </a:xfrm>
          <a:prstGeom prst="straightConnector1">
            <a:avLst/>
          </a:prstGeom>
          <a:ln w="38100">
            <a:solidFill>
              <a:srgbClr val="FF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54 CuadroTexto"/>
              <p:cNvSpPr txBox="1"/>
              <p:nvPr/>
            </p:nvSpPr>
            <p:spPr>
              <a:xfrm>
                <a:off x="3603625" y="3787140"/>
                <a:ext cx="39709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𝑋</m:t>
                      </m:r>
                    </m:oMath>
                  </m:oMathPara>
                </a14:m>
                <a:endParaRPr lang="es-ES" dirty="0"/>
              </a:p>
            </p:txBody>
          </p:sp>
        </mc:Choice>
        <mc:Fallback xmlns="">
          <p:sp>
            <p:nvSpPr>
              <p:cNvPr id="55" name="54 CuadroTexto"/>
              <p:cNvSpPr txBox="1">
                <a:spLocks noRot="1" noChangeAspect="1" noMove="1" noResize="1" noEditPoints="1" noAdjustHandles="1" noChangeArrowheads="1" noChangeShapeType="1" noTextEdit="1"/>
              </p:cNvSpPr>
              <p:nvPr/>
            </p:nvSpPr>
            <p:spPr>
              <a:xfrm>
                <a:off x="3603625" y="3787140"/>
                <a:ext cx="397095" cy="369332"/>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57 CuadroTexto"/>
              <p:cNvSpPr txBox="1"/>
              <p:nvPr/>
            </p:nvSpPr>
            <p:spPr>
              <a:xfrm>
                <a:off x="1038225" y="1196340"/>
                <a:ext cx="3874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𝑌</m:t>
                      </m:r>
                    </m:oMath>
                  </m:oMathPara>
                </a14:m>
                <a:endParaRPr lang="es-ES" dirty="0"/>
              </a:p>
            </p:txBody>
          </p:sp>
        </mc:Choice>
        <mc:Fallback xmlns="">
          <p:sp>
            <p:nvSpPr>
              <p:cNvPr id="58" name="57 CuadroTexto"/>
              <p:cNvSpPr txBox="1">
                <a:spLocks noRot="1" noChangeAspect="1" noMove="1" noResize="1" noEditPoints="1" noAdjustHandles="1" noChangeArrowheads="1" noChangeShapeType="1" noTextEdit="1"/>
              </p:cNvSpPr>
              <p:nvPr/>
            </p:nvSpPr>
            <p:spPr>
              <a:xfrm>
                <a:off x="1038225" y="1196340"/>
                <a:ext cx="387478"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58 CuadroTexto"/>
              <p:cNvSpPr txBox="1"/>
              <p:nvPr/>
            </p:nvSpPr>
            <p:spPr>
              <a:xfrm>
                <a:off x="2955925" y="3761740"/>
                <a:ext cx="37279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oMath>
                  </m:oMathPara>
                </a14:m>
                <a:endParaRPr lang="es-ES" dirty="0"/>
              </a:p>
            </p:txBody>
          </p:sp>
        </mc:Choice>
        <mc:Fallback xmlns="">
          <p:sp>
            <p:nvSpPr>
              <p:cNvPr id="59" name="58 CuadroTexto"/>
              <p:cNvSpPr txBox="1">
                <a:spLocks noRot="1" noChangeAspect="1" noMove="1" noResize="1" noEditPoints="1" noAdjustHandles="1" noChangeArrowheads="1" noChangeShapeType="1" noTextEdit="1"/>
              </p:cNvSpPr>
              <p:nvPr/>
            </p:nvSpPr>
            <p:spPr>
              <a:xfrm>
                <a:off x="2955925" y="3761740"/>
                <a:ext cx="372794" cy="369332"/>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59 CuadroTexto"/>
              <p:cNvSpPr txBox="1"/>
              <p:nvPr/>
            </p:nvSpPr>
            <p:spPr>
              <a:xfrm>
                <a:off x="1025525" y="1653540"/>
                <a:ext cx="37619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𝑦</m:t>
                      </m:r>
                    </m:oMath>
                  </m:oMathPara>
                </a14:m>
                <a:endParaRPr lang="es-ES" dirty="0"/>
              </a:p>
            </p:txBody>
          </p:sp>
        </mc:Choice>
        <mc:Fallback xmlns="">
          <p:sp>
            <p:nvSpPr>
              <p:cNvPr id="60" name="59 CuadroTexto"/>
              <p:cNvSpPr txBox="1">
                <a:spLocks noRot="1" noChangeAspect="1" noMove="1" noResize="1" noEditPoints="1" noAdjustHandles="1" noChangeArrowheads="1" noChangeShapeType="1" noTextEdit="1"/>
              </p:cNvSpPr>
              <p:nvPr/>
            </p:nvSpPr>
            <p:spPr>
              <a:xfrm>
                <a:off x="1025525" y="1653540"/>
                <a:ext cx="376193" cy="369332"/>
              </a:xfrm>
              <a:prstGeom prst="rect">
                <a:avLst/>
              </a:prstGeom>
              <a:blipFill rotWithShape="1">
                <a:blip r:embed="rId6"/>
                <a:stretch>
                  <a:fillRect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60 CuadroTexto"/>
              <p:cNvSpPr txBox="1"/>
              <p:nvPr/>
            </p:nvSpPr>
            <p:spPr>
              <a:xfrm>
                <a:off x="3057525" y="1590040"/>
                <a:ext cx="7855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m:t>
                      </m:r>
                      <m:r>
                        <a:rPr lang="es-ES" b="0" i="1" smtClean="0">
                          <a:latin typeface="Cambria Math"/>
                        </a:rPr>
                        <m:t>𝑥</m:t>
                      </m:r>
                      <m:r>
                        <a:rPr lang="es-ES" b="0" i="1" smtClean="0">
                          <a:latin typeface="Cambria Math"/>
                        </a:rPr>
                        <m:t>,</m:t>
                      </m:r>
                      <m:r>
                        <a:rPr lang="es-ES" b="0" i="1" smtClean="0">
                          <a:latin typeface="Cambria Math"/>
                        </a:rPr>
                        <m:t>𝑦</m:t>
                      </m:r>
                      <m:r>
                        <a:rPr lang="es-ES" b="0" i="1" smtClean="0">
                          <a:latin typeface="Cambria Math"/>
                        </a:rPr>
                        <m:t>)</m:t>
                      </m:r>
                    </m:oMath>
                  </m:oMathPara>
                </a14:m>
                <a:endParaRPr lang="es-ES" dirty="0"/>
              </a:p>
            </p:txBody>
          </p:sp>
        </mc:Choice>
        <mc:Fallback xmlns="">
          <p:sp>
            <p:nvSpPr>
              <p:cNvPr id="61" name="60 CuadroTexto"/>
              <p:cNvSpPr txBox="1">
                <a:spLocks noRot="1" noChangeAspect="1" noMove="1" noResize="1" noEditPoints="1" noAdjustHandles="1" noChangeArrowheads="1" noChangeShapeType="1" noTextEdit="1"/>
              </p:cNvSpPr>
              <p:nvPr/>
            </p:nvSpPr>
            <p:spPr>
              <a:xfrm>
                <a:off x="3057525" y="1590040"/>
                <a:ext cx="785536" cy="369332"/>
              </a:xfrm>
              <a:prstGeom prst="rect">
                <a:avLst/>
              </a:prstGeom>
              <a:blipFill rotWithShape="1">
                <a:blip r:embed="rId7"/>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2" name="61 CuadroTexto"/>
              <p:cNvSpPr txBox="1"/>
              <p:nvPr/>
            </p:nvSpPr>
            <p:spPr>
              <a:xfrm>
                <a:off x="1978025" y="2517140"/>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oMath>
                  </m:oMathPara>
                </a14:m>
                <a:endParaRPr lang="es-ES" dirty="0"/>
              </a:p>
            </p:txBody>
          </p:sp>
        </mc:Choice>
        <mc:Fallback xmlns="">
          <p:sp>
            <p:nvSpPr>
              <p:cNvPr id="62" name="61 CuadroTexto"/>
              <p:cNvSpPr txBox="1">
                <a:spLocks noRot="1" noChangeAspect="1" noMove="1" noResize="1" noEditPoints="1" noAdjustHandles="1" noChangeArrowheads="1" noChangeShapeType="1" noTextEdit="1"/>
              </p:cNvSpPr>
              <p:nvPr/>
            </p:nvSpPr>
            <p:spPr>
              <a:xfrm>
                <a:off x="1978025" y="2517140"/>
                <a:ext cx="356443" cy="369332"/>
              </a:xfrm>
              <a:prstGeom prst="rect">
                <a:avLst/>
              </a:prstGeom>
              <a:blipFill rotWithShape="1">
                <a:blip r:embed="rId8"/>
                <a:stretch>
                  <a:fillRect t="-21311" r="-2542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3" name="62 CuadroTexto"/>
              <p:cNvSpPr txBox="1"/>
              <p:nvPr/>
            </p:nvSpPr>
            <p:spPr>
              <a:xfrm>
                <a:off x="1406525" y="3749040"/>
                <a:ext cx="31726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𝑖</m:t>
                          </m:r>
                        </m:e>
                      </m:acc>
                    </m:oMath>
                  </m:oMathPara>
                </a14:m>
                <a:endParaRPr lang="es-ES" dirty="0"/>
              </a:p>
            </p:txBody>
          </p:sp>
        </mc:Choice>
        <mc:Fallback xmlns="">
          <p:sp>
            <p:nvSpPr>
              <p:cNvPr id="63" name="62 CuadroTexto"/>
              <p:cNvSpPr txBox="1">
                <a:spLocks noRot="1" noChangeAspect="1" noMove="1" noResize="1" noEditPoints="1" noAdjustHandles="1" noChangeArrowheads="1" noChangeShapeType="1" noTextEdit="1"/>
              </p:cNvSpPr>
              <p:nvPr/>
            </p:nvSpPr>
            <p:spPr>
              <a:xfrm>
                <a:off x="1406525" y="3749040"/>
                <a:ext cx="317266" cy="369332"/>
              </a:xfrm>
              <a:prstGeom prst="rect">
                <a:avLst/>
              </a:prstGeom>
              <a:blipFill rotWithShape="1">
                <a:blip r:embed="rId9"/>
                <a:stretch>
                  <a:fillRect t="-4918" r="-3076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4" name="63 CuadroTexto"/>
              <p:cNvSpPr txBox="1"/>
              <p:nvPr/>
            </p:nvSpPr>
            <p:spPr>
              <a:xfrm>
                <a:off x="1063625" y="3444240"/>
                <a:ext cx="3279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𝑗</m:t>
                          </m:r>
                        </m:e>
                      </m:acc>
                    </m:oMath>
                  </m:oMathPara>
                </a14:m>
                <a:endParaRPr lang="es-ES" dirty="0"/>
              </a:p>
            </p:txBody>
          </p:sp>
        </mc:Choice>
        <mc:Fallback xmlns="">
          <p:sp>
            <p:nvSpPr>
              <p:cNvPr id="64" name="63 CuadroTexto"/>
              <p:cNvSpPr txBox="1">
                <a:spLocks noRot="1" noChangeAspect="1" noMove="1" noResize="1" noEditPoints="1" noAdjustHandles="1" noChangeArrowheads="1" noChangeShapeType="1" noTextEdit="1"/>
              </p:cNvSpPr>
              <p:nvPr/>
            </p:nvSpPr>
            <p:spPr>
              <a:xfrm>
                <a:off x="1063625" y="3444240"/>
                <a:ext cx="327974" cy="369332"/>
              </a:xfrm>
              <a:prstGeom prst="rect">
                <a:avLst/>
              </a:prstGeom>
              <a:blipFill rotWithShape="1">
                <a:blip r:embed="rId10"/>
                <a:stretch>
                  <a:fillRect t="-4918" r="-35185"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5" name="64 CuadroTexto"/>
              <p:cNvSpPr txBox="1"/>
              <p:nvPr/>
            </p:nvSpPr>
            <p:spPr>
              <a:xfrm>
                <a:off x="1076325" y="3736340"/>
                <a:ext cx="40350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𝑂</m:t>
                      </m:r>
                    </m:oMath>
                  </m:oMathPara>
                </a14:m>
                <a:endParaRPr lang="es-ES" dirty="0"/>
              </a:p>
            </p:txBody>
          </p:sp>
        </mc:Choice>
        <mc:Fallback xmlns="">
          <p:sp>
            <p:nvSpPr>
              <p:cNvPr id="65" name="64 CuadroTexto"/>
              <p:cNvSpPr txBox="1">
                <a:spLocks noRot="1" noChangeAspect="1" noMove="1" noResize="1" noEditPoints="1" noAdjustHandles="1" noChangeArrowheads="1" noChangeShapeType="1" noTextEdit="1"/>
              </p:cNvSpPr>
              <p:nvPr/>
            </p:nvSpPr>
            <p:spPr>
              <a:xfrm>
                <a:off x="1076325" y="3736340"/>
                <a:ext cx="403507" cy="369332"/>
              </a:xfrm>
              <a:prstGeom prst="rect">
                <a:avLst/>
              </a:prstGeom>
              <a:blipFill rotWithShape="1">
                <a:blip r:embed="rId11"/>
                <a:stretch>
                  <a:fillRect/>
                </a:stretch>
              </a:blipFill>
            </p:spPr>
            <p:txBody>
              <a:bodyPr/>
              <a:lstStyle/>
              <a:p>
                <a:r>
                  <a:rPr lang="es-ES">
                    <a:noFill/>
                  </a:rPr>
                  <a:t> </a:t>
                </a:r>
              </a:p>
            </p:txBody>
          </p:sp>
        </mc:Fallback>
      </mc:AlternateContent>
      <p:sp>
        <p:nvSpPr>
          <p:cNvPr id="66" name="65 Arco"/>
          <p:cNvSpPr/>
          <p:nvPr/>
        </p:nvSpPr>
        <p:spPr>
          <a:xfrm>
            <a:off x="1346200" y="3162300"/>
            <a:ext cx="990600" cy="1181100"/>
          </a:xfrm>
          <a:prstGeom prst="arc">
            <a:avLst>
              <a:gd name="adj1" fmla="val 16886960"/>
              <a:gd name="adj2" fmla="val 182321"/>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67" name="66 CuadroTexto"/>
              <p:cNvSpPr txBox="1"/>
              <p:nvPr/>
            </p:nvSpPr>
            <p:spPr>
              <a:xfrm>
                <a:off x="2168525" y="3139440"/>
                <a:ext cx="38722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𝛼</m:t>
                      </m:r>
                    </m:oMath>
                  </m:oMathPara>
                </a14:m>
                <a:endParaRPr lang="es-ES" dirty="0"/>
              </a:p>
            </p:txBody>
          </p:sp>
        </mc:Choice>
        <mc:Fallback xmlns="">
          <p:sp>
            <p:nvSpPr>
              <p:cNvPr id="67" name="66 CuadroTexto"/>
              <p:cNvSpPr txBox="1">
                <a:spLocks noRot="1" noChangeAspect="1" noMove="1" noResize="1" noEditPoints="1" noAdjustHandles="1" noChangeArrowheads="1" noChangeShapeType="1" noTextEdit="1"/>
              </p:cNvSpPr>
              <p:nvPr/>
            </p:nvSpPr>
            <p:spPr>
              <a:xfrm>
                <a:off x="2168525" y="3139440"/>
                <a:ext cx="387222" cy="369332"/>
              </a:xfrm>
              <a:prstGeom prst="rect">
                <a:avLst/>
              </a:prstGeom>
              <a:blipFill rotWithShape="1">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8" name="67 CuadroTexto"/>
              <p:cNvSpPr txBox="1"/>
              <p:nvPr/>
            </p:nvSpPr>
            <p:spPr>
              <a:xfrm>
                <a:off x="1914525" y="3749040"/>
                <a:ext cx="8328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𝑟𝑐𝑜𝑠</m:t>
                      </m:r>
                      <m:r>
                        <a:rPr lang="es-ES" b="0" i="1" smtClean="0">
                          <a:latin typeface="Cambria Math"/>
                          <a:ea typeface="Cambria Math"/>
                        </a:rPr>
                        <m:t>𝛼</m:t>
                      </m:r>
                    </m:oMath>
                  </m:oMathPara>
                </a14:m>
                <a:endParaRPr lang="es-ES" dirty="0"/>
              </a:p>
            </p:txBody>
          </p:sp>
        </mc:Choice>
        <mc:Fallback xmlns="">
          <p:sp>
            <p:nvSpPr>
              <p:cNvPr id="68" name="67 CuadroTexto"/>
              <p:cNvSpPr txBox="1">
                <a:spLocks noRot="1" noChangeAspect="1" noMove="1" noResize="1" noEditPoints="1" noAdjustHandles="1" noChangeArrowheads="1" noChangeShapeType="1" noTextEdit="1"/>
              </p:cNvSpPr>
              <p:nvPr/>
            </p:nvSpPr>
            <p:spPr>
              <a:xfrm>
                <a:off x="1914525" y="3749040"/>
                <a:ext cx="832857" cy="369332"/>
              </a:xfrm>
              <a:prstGeom prst="rect">
                <a:avLst/>
              </a:prstGeom>
              <a:blipFill rotWithShape="1">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9" name="68 CuadroTexto"/>
              <p:cNvSpPr txBox="1"/>
              <p:nvPr/>
            </p:nvSpPr>
            <p:spPr>
              <a:xfrm rot="16200000">
                <a:off x="720726" y="2440941"/>
                <a:ext cx="85048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𝑟𝑠𝑒𝑛</m:t>
                      </m:r>
                      <m:r>
                        <a:rPr lang="es-ES" b="0" i="1" smtClean="0">
                          <a:latin typeface="Cambria Math"/>
                          <a:ea typeface="Cambria Math"/>
                        </a:rPr>
                        <m:t>𝛼</m:t>
                      </m:r>
                    </m:oMath>
                  </m:oMathPara>
                </a14:m>
                <a:endParaRPr lang="es-ES" dirty="0"/>
              </a:p>
            </p:txBody>
          </p:sp>
        </mc:Choice>
        <mc:Fallback xmlns="">
          <p:sp>
            <p:nvSpPr>
              <p:cNvPr id="69" name="68 CuadroTexto"/>
              <p:cNvSpPr txBox="1">
                <a:spLocks noRot="1" noChangeAspect="1" noMove="1" noResize="1" noEditPoints="1" noAdjustHandles="1" noChangeArrowheads="1" noChangeShapeType="1" noTextEdit="1"/>
              </p:cNvSpPr>
              <p:nvPr/>
            </p:nvSpPr>
            <p:spPr>
              <a:xfrm rot="16200000">
                <a:off x="720726" y="2440941"/>
                <a:ext cx="850489" cy="369332"/>
              </a:xfrm>
              <a:prstGeom prst="rect">
                <a:avLst/>
              </a:prstGeom>
              <a:blipFill rotWithShape="1">
                <a:blip r:embed="rId14"/>
                <a:stretch>
                  <a:fillRect/>
                </a:stretch>
              </a:blipFill>
            </p:spPr>
            <p:txBody>
              <a:bodyPr/>
              <a:lstStyle/>
              <a:p>
                <a:r>
                  <a:rPr lang="es-ES">
                    <a:noFill/>
                  </a:rPr>
                  <a:t> </a:t>
                </a:r>
              </a:p>
            </p:txBody>
          </p:sp>
        </mc:Fallback>
      </mc:AlternateContent>
      <p:sp>
        <p:nvSpPr>
          <p:cNvPr id="51" name="50 CuadroTexto"/>
          <p:cNvSpPr txBox="1"/>
          <p:nvPr/>
        </p:nvSpPr>
        <p:spPr>
          <a:xfrm>
            <a:off x="4483100" y="1930400"/>
            <a:ext cx="3924300" cy="1754326"/>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posición de un cuerpo con respecto a un punto de referencia queda definida por el vector que une dicho punto de referencia con el lugar ocupado por el cuerpo (</a:t>
            </a:r>
            <a:r>
              <a:rPr lang="es-ES" b="1" dirty="0" smtClean="0">
                <a:effectLst>
                  <a:outerShdw blurRad="38100" dist="38100" dir="2700000" algn="tl">
                    <a:srgbClr val="000000">
                      <a:alpha val="43137"/>
                    </a:srgbClr>
                  </a:outerShdw>
                </a:effectLst>
              </a:rPr>
              <a:t>vector de posición</a:t>
            </a:r>
            <a:r>
              <a:rPr lang="es-ES" dirty="0" smtClean="0"/>
              <a:t>).</a:t>
            </a:r>
            <a:endParaRPr lang="es-ES" dirty="0"/>
          </a:p>
        </p:txBody>
      </p:sp>
      <p:sp>
        <p:nvSpPr>
          <p:cNvPr id="52" name="51 CuadroTexto"/>
          <p:cNvSpPr txBox="1"/>
          <p:nvPr/>
        </p:nvSpPr>
        <p:spPr>
          <a:xfrm>
            <a:off x="469900" y="4559300"/>
            <a:ext cx="8140700" cy="1200329"/>
          </a:xfrm>
          <a:prstGeom prst="rect">
            <a:avLst/>
          </a:prstGeom>
          <a:noFill/>
        </p:spPr>
        <p:txBody>
          <a:bodyPr wrap="square" rtlCol="0">
            <a:spAutoFit/>
          </a:bodyPr>
          <a:lstStyle/>
          <a:p>
            <a:pPr algn="just"/>
            <a:r>
              <a:rPr lang="es-ES" b="1" dirty="0" smtClean="0">
                <a:solidFill>
                  <a:srgbClr val="0070C0"/>
                </a:solidFill>
              </a:rPr>
              <a:t>Cuestión</a:t>
            </a:r>
          </a:p>
          <a:p>
            <a:pPr algn="just"/>
            <a:endParaRPr lang="es-ES" dirty="0" smtClean="0"/>
          </a:p>
          <a:p>
            <a:pPr marL="355600" indent="-355600" algn="just"/>
            <a:r>
              <a:rPr lang="es-ES" dirty="0" smtClean="0">
                <a:sym typeface="Wingdings"/>
              </a:rPr>
              <a:t>	¿Cómo se determina la posición de un objeto que se encuentra situado en la superficie terrestre?</a:t>
            </a:r>
            <a:endParaRPr lang="es-ES" dirty="0"/>
          </a:p>
        </p:txBody>
      </p:sp>
      <p:sp>
        <p:nvSpPr>
          <p:cNvPr id="28" name="27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posición de los cuerpos</a:t>
            </a:r>
            <a:endParaRPr lang="es-ES" b="1" dirty="0">
              <a:solidFill>
                <a:srgbClr val="C00000"/>
              </a:solidFill>
              <a:latin typeface="+mj-lt"/>
            </a:endParaRPr>
          </a:p>
        </p:txBody>
      </p:sp>
      <p:sp>
        <p:nvSpPr>
          <p:cNvPr id="29" name="28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30"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5</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24246610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7 Conector recto"/>
          <p:cNvCxnSpPr/>
          <p:nvPr/>
        </p:nvCxnSpPr>
        <p:spPr>
          <a:xfrm>
            <a:off x="927100" y="1663700"/>
            <a:ext cx="0" cy="246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rot="5400000">
            <a:off x="2160588" y="2890838"/>
            <a:ext cx="0" cy="246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p:nvPr/>
        </p:nvCxnSpPr>
        <p:spPr>
          <a:xfrm flipV="1">
            <a:off x="955675" y="2120900"/>
            <a:ext cx="1774825" cy="1993900"/>
          </a:xfrm>
          <a:prstGeom prst="straightConnector1">
            <a:avLst/>
          </a:prstGeom>
          <a:ln w="38100">
            <a:solidFill>
              <a:srgbClr val="FF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p:nvPr/>
        </p:nvCxnSpPr>
        <p:spPr>
          <a:xfrm flipV="1">
            <a:off x="2717800" y="2133600"/>
            <a:ext cx="0" cy="19812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a:off x="927100" y="2133600"/>
            <a:ext cx="1778000" cy="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a:off x="941388" y="4129088"/>
            <a:ext cx="1781175" cy="0"/>
          </a:xfrm>
          <a:prstGeom prst="straightConnector1">
            <a:avLst/>
          </a:prstGeom>
          <a:ln w="38100">
            <a:solidFill>
              <a:srgbClr val="0070C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p:nvPr/>
        </p:nvCxnSpPr>
        <p:spPr>
          <a:xfrm flipV="1">
            <a:off x="939800" y="2133600"/>
            <a:ext cx="0" cy="1981200"/>
          </a:xfrm>
          <a:prstGeom prst="straightConnector1">
            <a:avLst/>
          </a:prstGeom>
          <a:ln w="38100">
            <a:solidFill>
              <a:srgbClr val="0070C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42 Conector recto de flecha"/>
          <p:cNvCxnSpPr/>
          <p:nvPr/>
        </p:nvCxnSpPr>
        <p:spPr>
          <a:xfrm>
            <a:off x="922337" y="4127500"/>
            <a:ext cx="360000" cy="0"/>
          </a:xfrm>
          <a:prstGeom prst="straightConnector1">
            <a:avLst/>
          </a:prstGeom>
          <a:ln w="38100">
            <a:solidFill>
              <a:srgbClr val="FF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p:nvPr/>
        </p:nvCxnSpPr>
        <p:spPr>
          <a:xfrm rot="16200000">
            <a:off x="762000" y="3960813"/>
            <a:ext cx="360000" cy="0"/>
          </a:xfrm>
          <a:prstGeom prst="straightConnector1">
            <a:avLst/>
          </a:prstGeom>
          <a:ln w="38100">
            <a:solidFill>
              <a:srgbClr val="FF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54 CuadroTexto"/>
              <p:cNvSpPr txBox="1"/>
              <p:nvPr/>
            </p:nvSpPr>
            <p:spPr>
              <a:xfrm>
                <a:off x="3184525" y="4117340"/>
                <a:ext cx="39709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𝑋</m:t>
                      </m:r>
                    </m:oMath>
                  </m:oMathPara>
                </a14:m>
                <a:endParaRPr lang="es-ES" dirty="0"/>
              </a:p>
            </p:txBody>
          </p:sp>
        </mc:Choice>
        <mc:Fallback xmlns="">
          <p:sp>
            <p:nvSpPr>
              <p:cNvPr id="55" name="54 CuadroTexto"/>
              <p:cNvSpPr txBox="1">
                <a:spLocks noRot="1" noChangeAspect="1" noMove="1" noResize="1" noEditPoints="1" noAdjustHandles="1" noChangeArrowheads="1" noChangeShapeType="1" noTextEdit="1"/>
              </p:cNvSpPr>
              <p:nvPr/>
            </p:nvSpPr>
            <p:spPr>
              <a:xfrm>
                <a:off x="3184525" y="4117340"/>
                <a:ext cx="397095" cy="369332"/>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57 CuadroTexto"/>
              <p:cNvSpPr txBox="1"/>
              <p:nvPr/>
            </p:nvSpPr>
            <p:spPr>
              <a:xfrm>
                <a:off x="619125" y="1526540"/>
                <a:ext cx="3874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𝑌</m:t>
                      </m:r>
                    </m:oMath>
                  </m:oMathPara>
                </a14:m>
                <a:endParaRPr lang="es-ES" dirty="0"/>
              </a:p>
            </p:txBody>
          </p:sp>
        </mc:Choice>
        <mc:Fallback xmlns="">
          <p:sp>
            <p:nvSpPr>
              <p:cNvPr id="58" name="57 CuadroTexto"/>
              <p:cNvSpPr txBox="1">
                <a:spLocks noRot="1" noChangeAspect="1" noMove="1" noResize="1" noEditPoints="1" noAdjustHandles="1" noChangeArrowheads="1" noChangeShapeType="1" noTextEdit="1"/>
              </p:cNvSpPr>
              <p:nvPr/>
            </p:nvSpPr>
            <p:spPr>
              <a:xfrm>
                <a:off x="619125" y="1526540"/>
                <a:ext cx="387478"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58 CuadroTexto"/>
              <p:cNvSpPr txBox="1"/>
              <p:nvPr/>
            </p:nvSpPr>
            <p:spPr>
              <a:xfrm>
                <a:off x="2536825" y="4091940"/>
                <a:ext cx="37279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oMath>
                  </m:oMathPara>
                </a14:m>
                <a:endParaRPr lang="es-ES" dirty="0"/>
              </a:p>
            </p:txBody>
          </p:sp>
        </mc:Choice>
        <mc:Fallback xmlns="">
          <p:sp>
            <p:nvSpPr>
              <p:cNvPr id="59" name="58 CuadroTexto"/>
              <p:cNvSpPr txBox="1">
                <a:spLocks noRot="1" noChangeAspect="1" noMove="1" noResize="1" noEditPoints="1" noAdjustHandles="1" noChangeArrowheads="1" noChangeShapeType="1" noTextEdit="1"/>
              </p:cNvSpPr>
              <p:nvPr/>
            </p:nvSpPr>
            <p:spPr>
              <a:xfrm>
                <a:off x="2536825" y="4091940"/>
                <a:ext cx="372794" cy="369332"/>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59 CuadroTexto"/>
              <p:cNvSpPr txBox="1"/>
              <p:nvPr/>
            </p:nvSpPr>
            <p:spPr>
              <a:xfrm>
                <a:off x="606425" y="1983740"/>
                <a:ext cx="37619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𝑦</m:t>
                      </m:r>
                    </m:oMath>
                  </m:oMathPara>
                </a14:m>
                <a:endParaRPr lang="es-ES" dirty="0"/>
              </a:p>
            </p:txBody>
          </p:sp>
        </mc:Choice>
        <mc:Fallback xmlns="">
          <p:sp>
            <p:nvSpPr>
              <p:cNvPr id="60" name="59 CuadroTexto"/>
              <p:cNvSpPr txBox="1">
                <a:spLocks noRot="1" noChangeAspect="1" noMove="1" noResize="1" noEditPoints="1" noAdjustHandles="1" noChangeArrowheads="1" noChangeShapeType="1" noTextEdit="1"/>
              </p:cNvSpPr>
              <p:nvPr/>
            </p:nvSpPr>
            <p:spPr>
              <a:xfrm>
                <a:off x="606425" y="1983740"/>
                <a:ext cx="376193" cy="369332"/>
              </a:xfrm>
              <a:prstGeom prst="rect">
                <a:avLst/>
              </a:prstGeom>
              <a:blipFill rotWithShape="1">
                <a:blip r:embed="rId6"/>
                <a:stretch>
                  <a:fillRect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60 CuadroTexto"/>
              <p:cNvSpPr txBox="1"/>
              <p:nvPr/>
            </p:nvSpPr>
            <p:spPr>
              <a:xfrm>
                <a:off x="2638425" y="1920240"/>
                <a:ext cx="7855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m:t>
                      </m:r>
                      <m:r>
                        <a:rPr lang="es-ES" b="0" i="1" smtClean="0">
                          <a:latin typeface="Cambria Math"/>
                        </a:rPr>
                        <m:t>𝑥</m:t>
                      </m:r>
                      <m:r>
                        <a:rPr lang="es-ES" b="0" i="1" smtClean="0">
                          <a:latin typeface="Cambria Math"/>
                        </a:rPr>
                        <m:t>,</m:t>
                      </m:r>
                      <m:r>
                        <a:rPr lang="es-ES" b="0" i="1" smtClean="0">
                          <a:latin typeface="Cambria Math"/>
                        </a:rPr>
                        <m:t>𝑦</m:t>
                      </m:r>
                      <m:r>
                        <a:rPr lang="es-ES" b="0" i="1" smtClean="0">
                          <a:latin typeface="Cambria Math"/>
                        </a:rPr>
                        <m:t>)</m:t>
                      </m:r>
                    </m:oMath>
                  </m:oMathPara>
                </a14:m>
                <a:endParaRPr lang="es-ES" dirty="0"/>
              </a:p>
            </p:txBody>
          </p:sp>
        </mc:Choice>
        <mc:Fallback xmlns="">
          <p:sp>
            <p:nvSpPr>
              <p:cNvPr id="61" name="60 CuadroTexto"/>
              <p:cNvSpPr txBox="1">
                <a:spLocks noRot="1" noChangeAspect="1" noMove="1" noResize="1" noEditPoints="1" noAdjustHandles="1" noChangeArrowheads="1" noChangeShapeType="1" noTextEdit="1"/>
              </p:cNvSpPr>
              <p:nvPr/>
            </p:nvSpPr>
            <p:spPr>
              <a:xfrm>
                <a:off x="2638425" y="1920240"/>
                <a:ext cx="785536" cy="369332"/>
              </a:xfrm>
              <a:prstGeom prst="rect">
                <a:avLst/>
              </a:prstGeom>
              <a:blipFill rotWithShape="1">
                <a:blip r:embed="rId7"/>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2" name="61 CuadroTexto"/>
              <p:cNvSpPr txBox="1"/>
              <p:nvPr/>
            </p:nvSpPr>
            <p:spPr>
              <a:xfrm>
                <a:off x="1558925" y="2847340"/>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oMath>
                  </m:oMathPara>
                </a14:m>
                <a:endParaRPr lang="es-ES" dirty="0"/>
              </a:p>
            </p:txBody>
          </p:sp>
        </mc:Choice>
        <mc:Fallback xmlns="">
          <p:sp>
            <p:nvSpPr>
              <p:cNvPr id="62" name="61 CuadroTexto"/>
              <p:cNvSpPr txBox="1">
                <a:spLocks noRot="1" noChangeAspect="1" noMove="1" noResize="1" noEditPoints="1" noAdjustHandles="1" noChangeArrowheads="1" noChangeShapeType="1" noTextEdit="1"/>
              </p:cNvSpPr>
              <p:nvPr/>
            </p:nvSpPr>
            <p:spPr>
              <a:xfrm>
                <a:off x="1558925" y="2847340"/>
                <a:ext cx="356443" cy="369332"/>
              </a:xfrm>
              <a:prstGeom prst="rect">
                <a:avLst/>
              </a:prstGeom>
              <a:blipFill rotWithShape="1">
                <a:blip r:embed="rId8"/>
                <a:stretch>
                  <a:fillRect t="-21311" r="-2586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3" name="62 CuadroTexto"/>
              <p:cNvSpPr txBox="1"/>
              <p:nvPr/>
            </p:nvSpPr>
            <p:spPr>
              <a:xfrm>
                <a:off x="987425" y="4079240"/>
                <a:ext cx="31726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𝑖</m:t>
                          </m:r>
                        </m:e>
                      </m:acc>
                    </m:oMath>
                  </m:oMathPara>
                </a14:m>
                <a:endParaRPr lang="es-ES" dirty="0"/>
              </a:p>
            </p:txBody>
          </p:sp>
        </mc:Choice>
        <mc:Fallback xmlns="">
          <p:sp>
            <p:nvSpPr>
              <p:cNvPr id="63" name="62 CuadroTexto"/>
              <p:cNvSpPr txBox="1">
                <a:spLocks noRot="1" noChangeAspect="1" noMove="1" noResize="1" noEditPoints="1" noAdjustHandles="1" noChangeArrowheads="1" noChangeShapeType="1" noTextEdit="1"/>
              </p:cNvSpPr>
              <p:nvPr/>
            </p:nvSpPr>
            <p:spPr>
              <a:xfrm>
                <a:off x="987425" y="4079240"/>
                <a:ext cx="317266" cy="369332"/>
              </a:xfrm>
              <a:prstGeom prst="rect">
                <a:avLst/>
              </a:prstGeom>
              <a:blipFill rotWithShape="1">
                <a:blip r:embed="rId9"/>
                <a:stretch>
                  <a:fillRect t="-4918" r="-3076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4" name="63 CuadroTexto"/>
              <p:cNvSpPr txBox="1"/>
              <p:nvPr/>
            </p:nvSpPr>
            <p:spPr>
              <a:xfrm>
                <a:off x="644525" y="3774440"/>
                <a:ext cx="3279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𝑗</m:t>
                          </m:r>
                        </m:e>
                      </m:acc>
                    </m:oMath>
                  </m:oMathPara>
                </a14:m>
                <a:endParaRPr lang="es-ES" dirty="0"/>
              </a:p>
            </p:txBody>
          </p:sp>
        </mc:Choice>
        <mc:Fallback xmlns="">
          <p:sp>
            <p:nvSpPr>
              <p:cNvPr id="64" name="63 CuadroTexto"/>
              <p:cNvSpPr txBox="1">
                <a:spLocks noRot="1" noChangeAspect="1" noMove="1" noResize="1" noEditPoints="1" noAdjustHandles="1" noChangeArrowheads="1" noChangeShapeType="1" noTextEdit="1"/>
              </p:cNvSpPr>
              <p:nvPr/>
            </p:nvSpPr>
            <p:spPr>
              <a:xfrm>
                <a:off x="644525" y="3774440"/>
                <a:ext cx="327974" cy="369332"/>
              </a:xfrm>
              <a:prstGeom prst="rect">
                <a:avLst/>
              </a:prstGeom>
              <a:blipFill rotWithShape="1">
                <a:blip r:embed="rId10"/>
                <a:stretch>
                  <a:fillRect t="-4918" r="-33333"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5" name="64 CuadroTexto"/>
              <p:cNvSpPr txBox="1"/>
              <p:nvPr/>
            </p:nvSpPr>
            <p:spPr>
              <a:xfrm>
                <a:off x="657225" y="4066540"/>
                <a:ext cx="40350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𝑂</m:t>
                      </m:r>
                    </m:oMath>
                  </m:oMathPara>
                </a14:m>
                <a:endParaRPr lang="es-ES" dirty="0"/>
              </a:p>
            </p:txBody>
          </p:sp>
        </mc:Choice>
        <mc:Fallback xmlns="">
          <p:sp>
            <p:nvSpPr>
              <p:cNvPr id="65" name="64 CuadroTexto"/>
              <p:cNvSpPr txBox="1">
                <a:spLocks noRot="1" noChangeAspect="1" noMove="1" noResize="1" noEditPoints="1" noAdjustHandles="1" noChangeArrowheads="1" noChangeShapeType="1" noTextEdit="1"/>
              </p:cNvSpPr>
              <p:nvPr/>
            </p:nvSpPr>
            <p:spPr>
              <a:xfrm>
                <a:off x="657225" y="4066540"/>
                <a:ext cx="403507" cy="369332"/>
              </a:xfrm>
              <a:prstGeom prst="rect">
                <a:avLst/>
              </a:prstGeom>
              <a:blipFill rotWithShape="1">
                <a:blip r:embed="rId11"/>
                <a:stretch>
                  <a:fillRect/>
                </a:stretch>
              </a:blipFill>
            </p:spPr>
            <p:txBody>
              <a:bodyPr/>
              <a:lstStyle/>
              <a:p>
                <a:r>
                  <a:rPr lang="es-ES">
                    <a:noFill/>
                  </a:rPr>
                  <a:t> </a:t>
                </a:r>
              </a:p>
            </p:txBody>
          </p:sp>
        </mc:Fallback>
      </mc:AlternateContent>
      <p:sp>
        <p:nvSpPr>
          <p:cNvPr id="66" name="65 Arco"/>
          <p:cNvSpPr/>
          <p:nvPr/>
        </p:nvSpPr>
        <p:spPr>
          <a:xfrm>
            <a:off x="927100" y="3492500"/>
            <a:ext cx="990600" cy="1181100"/>
          </a:xfrm>
          <a:prstGeom prst="arc">
            <a:avLst>
              <a:gd name="adj1" fmla="val 16886960"/>
              <a:gd name="adj2" fmla="val 182321"/>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67" name="66 CuadroTexto"/>
              <p:cNvSpPr txBox="1"/>
              <p:nvPr/>
            </p:nvSpPr>
            <p:spPr>
              <a:xfrm>
                <a:off x="1749425" y="3469640"/>
                <a:ext cx="38722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𝛼</m:t>
                      </m:r>
                    </m:oMath>
                  </m:oMathPara>
                </a14:m>
                <a:endParaRPr lang="es-ES" dirty="0"/>
              </a:p>
            </p:txBody>
          </p:sp>
        </mc:Choice>
        <mc:Fallback xmlns="">
          <p:sp>
            <p:nvSpPr>
              <p:cNvPr id="67" name="66 CuadroTexto"/>
              <p:cNvSpPr txBox="1">
                <a:spLocks noRot="1" noChangeAspect="1" noMove="1" noResize="1" noEditPoints="1" noAdjustHandles="1" noChangeArrowheads="1" noChangeShapeType="1" noTextEdit="1"/>
              </p:cNvSpPr>
              <p:nvPr/>
            </p:nvSpPr>
            <p:spPr>
              <a:xfrm>
                <a:off x="1749425" y="3469640"/>
                <a:ext cx="387222" cy="369332"/>
              </a:xfrm>
              <a:prstGeom prst="rect">
                <a:avLst/>
              </a:prstGeom>
              <a:blipFill rotWithShape="1">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8" name="67 CuadroTexto"/>
              <p:cNvSpPr txBox="1"/>
              <p:nvPr/>
            </p:nvSpPr>
            <p:spPr>
              <a:xfrm>
                <a:off x="1495425" y="4079240"/>
                <a:ext cx="8328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𝑟𝑐𝑜𝑠</m:t>
                      </m:r>
                      <m:r>
                        <a:rPr lang="es-ES" b="0" i="1" smtClean="0">
                          <a:latin typeface="Cambria Math"/>
                          <a:ea typeface="Cambria Math"/>
                        </a:rPr>
                        <m:t>𝛼</m:t>
                      </m:r>
                    </m:oMath>
                  </m:oMathPara>
                </a14:m>
                <a:endParaRPr lang="es-ES" dirty="0"/>
              </a:p>
            </p:txBody>
          </p:sp>
        </mc:Choice>
        <mc:Fallback xmlns="">
          <p:sp>
            <p:nvSpPr>
              <p:cNvPr id="68" name="67 CuadroTexto"/>
              <p:cNvSpPr txBox="1">
                <a:spLocks noRot="1" noChangeAspect="1" noMove="1" noResize="1" noEditPoints="1" noAdjustHandles="1" noChangeArrowheads="1" noChangeShapeType="1" noTextEdit="1"/>
              </p:cNvSpPr>
              <p:nvPr/>
            </p:nvSpPr>
            <p:spPr>
              <a:xfrm>
                <a:off x="1495425" y="4079240"/>
                <a:ext cx="832857" cy="369332"/>
              </a:xfrm>
              <a:prstGeom prst="rect">
                <a:avLst/>
              </a:prstGeom>
              <a:blipFill rotWithShape="1">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9" name="68 CuadroTexto"/>
              <p:cNvSpPr txBox="1"/>
              <p:nvPr/>
            </p:nvSpPr>
            <p:spPr>
              <a:xfrm rot="16200000">
                <a:off x="301626" y="2771141"/>
                <a:ext cx="85048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𝑟𝑠𝑒𝑛</m:t>
                      </m:r>
                      <m:r>
                        <a:rPr lang="es-ES" b="0" i="1" smtClean="0">
                          <a:latin typeface="Cambria Math"/>
                          <a:ea typeface="Cambria Math"/>
                        </a:rPr>
                        <m:t>𝛼</m:t>
                      </m:r>
                    </m:oMath>
                  </m:oMathPara>
                </a14:m>
                <a:endParaRPr lang="es-ES" dirty="0"/>
              </a:p>
            </p:txBody>
          </p:sp>
        </mc:Choice>
        <mc:Fallback xmlns="">
          <p:sp>
            <p:nvSpPr>
              <p:cNvPr id="69" name="68 CuadroTexto"/>
              <p:cNvSpPr txBox="1">
                <a:spLocks noRot="1" noChangeAspect="1" noMove="1" noResize="1" noEditPoints="1" noAdjustHandles="1" noChangeArrowheads="1" noChangeShapeType="1" noTextEdit="1"/>
              </p:cNvSpPr>
              <p:nvPr/>
            </p:nvSpPr>
            <p:spPr>
              <a:xfrm rot="16200000">
                <a:off x="301626" y="2771141"/>
                <a:ext cx="850489" cy="369332"/>
              </a:xfrm>
              <a:prstGeom prst="rect">
                <a:avLst/>
              </a:prstGeom>
              <a:blipFill rotWithShape="1">
                <a:blip r:embed="rId14"/>
                <a:stretch>
                  <a:fillRect/>
                </a:stretch>
              </a:blipFill>
            </p:spPr>
            <p:txBody>
              <a:bodyPr/>
              <a:lstStyle/>
              <a:p>
                <a:r>
                  <a:rPr lang="es-ES">
                    <a:noFill/>
                  </a:rPr>
                  <a:t> </a:t>
                </a:r>
              </a:p>
            </p:txBody>
          </p:sp>
        </mc:Fallback>
      </mc:AlternateContent>
      <p:sp>
        <p:nvSpPr>
          <p:cNvPr id="2" name="1 CuadroTexto"/>
          <p:cNvSpPr txBox="1"/>
          <p:nvPr/>
        </p:nvSpPr>
        <p:spPr>
          <a:xfrm>
            <a:off x="330200" y="825500"/>
            <a:ext cx="4660900" cy="369332"/>
          </a:xfrm>
          <a:prstGeom prst="rect">
            <a:avLst/>
          </a:prstGeom>
          <a:noFill/>
        </p:spPr>
        <p:txBody>
          <a:bodyPr wrap="square" rtlCol="0">
            <a:spAutoFit/>
          </a:bodyPr>
          <a:lstStyle/>
          <a:p>
            <a:r>
              <a:rPr lang="es-ES" b="1" dirty="0" smtClean="0">
                <a:solidFill>
                  <a:srgbClr val="C00000"/>
                </a:solidFill>
              </a:rPr>
              <a:t>Expresión del vector de posición</a:t>
            </a:r>
            <a:endParaRPr lang="es-ES" b="1" dirty="0">
              <a:solidFill>
                <a:srgbClr val="C00000"/>
              </a:solidFill>
            </a:endParaRPr>
          </a:p>
        </p:txBody>
      </p:sp>
      <mc:AlternateContent xmlns:mc="http://schemas.openxmlformats.org/markup-compatibility/2006" xmlns:a14="http://schemas.microsoft.com/office/drawing/2010/main">
        <mc:Choice Requires="a14">
          <p:sp>
            <p:nvSpPr>
              <p:cNvPr id="30" name="29 CuadroTexto"/>
              <p:cNvSpPr txBox="1"/>
              <p:nvPr/>
            </p:nvSpPr>
            <p:spPr>
              <a:xfrm>
                <a:off x="5381625" y="1640840"/>
                <a:ext cx="13582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r>
                        <a:rPr lang="es-ES" b="0" i="1" smtClean="0">
                          <a:latin typeface="Cambria Math"/>
                        </a:rPr>
                        <m:t>=</m:t>
                      </m:r>
                      <m:r>
                        <a:rPr lang="es-ES" b="0" i="1" smtClean="0">
                          <a:latin typeface="Cambria Math"/>
                        </a:rPr>
                        <m:t>𝑥</m:t>
                      </m:r>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m:t>
                      </m:r>
                      <m:r>
                        <a:rPr lang="es-ES" b="0" i="1" smtClean="0">
                          <a:latin typeface="Cambria Math"/>
                        </a:rPr>
                        <m:t>𝑦</m:t>
                      </m:r>
                      <m:acc>
                        <m:accPr>
                          <m:chr m:val="̂"/>
                          <m:ctrlPr>
                            <a:rPr lang="es-ES" b="0" i="1" smtClean="0">
                              <a:latin typeface="Cambria Math" panose="02040503050406030204" pitchFamily="18" charset="0"/>
                            </a:rPr>
                          </m:ctrlPr>
                        </m:accPr>
                        <m:e>
                          <m:r>
                            <a:rPr lang="es-ES" b="0" i="1" smtClean="0">
                              <a:latin typeface="Cambria Math"/>
                            </a:rPr>
                            <m:t>𝑗</m:t>
                          </m:r>
                        </m:e>
                      </m:acc>
                    </m:oMath>
                  </m:oMathPara>
                </a14:m>
                <a:endParaRPr lang="es-ES" dirty="0"/>
              </a:p>
            </p:txBody>
          </p:sp>
        </mc:Choice>
        <mc:Fallback xmlns="">
          <p:sp>
            <p:nvSpPr>
              <p:cNvPr id="30" name="29 CuadroTexto"/>
              <p:cNvSpPr txBox="1">
                <a:spLocks noRot="1" noChangeAspect="1" noMove="1" noResize="1" noEditPoints="1" noAdjustHandles="1" noChangeArrowheads="1" noChangeShapeType="1" noTextEdit="1"/>
              </p:cNvSpPr>
              <p:nvPr/>
            </p:nvSpPr>
            <p:spPr>
              <a:xfrm>
                <a:off x="5381625" y="1640840"/>
                <a:ext cx="1358257" cy="369332"/>
              </a:xfrm>
              <a:prstGeom prst="rect">
                <a:avLst/>
              </a:prstGeom>
              <a:blipFill rotWithShape="1">
                <a:blip r:embed="rId15"/>
                <a:stretch>
                  <a:fillRect t="-21311" r="-16592"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 name="2 CuadroTexto"/>
              <p:cNvSpPr txBox="1"/>
              <p:nvPr/>
            </p:nvSpPr>
            <p:spPr>
              <a:xfrm>
                <a:off x="4191000" y="2247900"/>
                <a:ext cx="4394200" cy="646331"/>
              </a:xfrm>
              <a:prstGeom prst="rect">
                <a:avLst/>
              </a:prstGeom>
              <a:noFill/>
            </p:spPr>
            <p:txBody>
              <a:bodyPr wrap="square" rtlCol="0">
                <a:spAutoFit/>
              </a:bodyPr>
              <a:lstStyle/>
              <a:p>
                <a:pPr algn="just"/>
                <a14:m>
                  <m:oMath xmlns:m="http://schemas.openxmlformats.org/officeDocument/2006/math">
                    <m:r>
                      <a:rPr lang="es-ES" i="1">
                        <a:latin typeface="Cambria Math"/>
                      </a:rPr>
                      <m:t>𝑥</m:t>
                    </m:r>
                    <m:acc>
                      <m:accPr>
                        <m:chr m:val="̂"/>
                        <m:ctrlPr>
                          <a:rPr lang="es-ES" i="1">
                            <a:latin typeface="Cambria Math" panose="02040503050406030204" pitchFamily="18" charset="0"/>
                          </a:rPr>
                        </m:ctrlPr>
                      </m:accPr>
                      <m:e>
                        <m:r>
                          <a:rPr lang="es-ES" i="1">
                            <a:latin typeface="Cambria Math"/>
                          </a:rPr>
                          <m:t>𝑖</m:t>
                        </m:r>
                      </m:e>
                    </m:acc>
                  </m:oMath>
                </a14:m>
                <a:r>
                  <a:rPr lang="es-ES" dirty="0" smtClean="0"/>
                  <a:t> e </a:t>
                </a:r>
                <a14:m>
                  <m:oMath xmlns:m="http://schemas.openxmlformats.org/officeDocument/2006/math">
                    <m:r>
                      <a:rPr lang="es-ES" i="1">
                        <a:latin typeface="Cambria Math"/>
                      </a:rPr>
                      <m:t>𝑦</m:t>
                    </m:r>
                    <m:acc>
                      <m:accPr>
                        <m:chr m:val="̂"/>
                        <m:ctrlPr>
                          <a:rPr lang="es-ES" i="1">
                            <a:latin typeface="Cambria Math" panose="02040503050406030204" pitchFamily="18" charset="0"/>
                          </a:rPr>
                        </m:ctrlPr>
                      </m:accPr>
                      <m:e>
                        <m:r>
                          <a:rPr lang="es-ES" i="1">
                            <a:latin typeface="Cambria Math"/>
                          </a:rPr>
                          <m:t>𝑗</m:t>
                        </m:r>
                      </m:e>
                    </m:acc>
                  </m:oMath>
                </a14:m>
                <a:r>
                  <a:rPr lang="es-ES" dirty="0"/>
                  <a:t> </a:t>
                </a:r>
                <a:r>
                  <a:rPr lang="es-ES" dirty="0" smtClean="0"/>
                  <a:t>son las </a:t>
                </a:r>
                <a:r>
                  <a:rPr lang="es-ES" b="1" dirty="0" smtClean="0">
                    <a:effectLst>
                      <a:outerShdw blurRad="38100" dist="38100" dir="2700000" algn="tl">
                        <a:srgbClr val="000000">
                          <a:alpha val="43137"/>
                        </a:srgbClr>
                      </a:outerShdw>
                    </a:effectLst>
                  </a:rPr>
                  <a:t>componentes rectangulares</a:t>
                </a:r>
                <a:r>
                  <a:rPr lang="es-ES" dirty="0" smtClean="0"/>
                  <a:t> del vector de posición</a:t>
                </a:r>
                <a:endParaRPr lang="es-ES" dirty="0"/>
              </a:p>
            </p:txBody>
          </p:sp>
        </mc:Choice>
        <mc:Fallback xmlns="">
          <p:sp>
            <p:nvSpPr>
              <p:cNvPr id="3" name="2 CuadroTexto"/>
              <p:cNvSpPr txBox="1">
                <a:spLocks noRot="1" noChangeAspect="1" noMove="1" noResize="1" noEditPoints="1" noAdjustHandles="1" noChangeArrowheads="1" noChangeShapeType="1" noTextEdit="1"/>
              </p:cNvSpPr>
              <p:nvPr/>
            </p:nvSpPr>
            <p:spPr>
              <a:xfrm>
                <a:off x="4191000" y="2247900"/>
                <a:ext cx="4394200" cy="646331"/>
              </a:xfrm>
              <a:prstGeom prst="rect">
                <a:avLst/>
              </a:prstGeom>
              <a:blipFill rotWithShape="1">
                <a:blip r:embed="rId16"/>
                <a:stretch>
                  <a:fillRect l="-1389" t="-5660" r="-1806" b="-17925"/>
                </a:stretch>
              </a:blipFill>
            </p:spPr>
            <p:txBody>
              <a:bodyPr/>
              <a:lstStyle/>
              <a:p>
                <a:r>
                  <a:rPr lang="es-ES">
                    <a:noFill/>
                  </a:rPr>
                  <a:t> </a:t>
                </a:r>
              </a:p>
            </p:txBody>
          </p:sp>
        </mc:Fallback>
      </mc:AlternateContent>
      <p:sp>
        <p:nvSpPr>
          <p:cNvPr id="4" name="3 CuadroTexto"/>
          <p:cNvSpPr txBox="1"/>
          <p:nvPr/>
        </p:nvSpPr>
        <p:spPr>
          <a:xfrm>
            <a:off x="4241800" y="3086100"/>
            <a:ext cx="4356100" cy="646331"/>
          </a:xfrm>
          <a:prstGeom prst="rect">
            <a:avLst/>
          </a:prstGeom>
          <a:solidFill>
            <a:srgbClr val="CC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unidad de medida de la posición en el Sistema Internacional es el </a:t>
            </a:r>
            <a:r>
              <a:rPr lang="es-ES" b="1" dirty="0" smtClean="0">
                <a:effectLst>
                  <a:outerShdw blurRad="38100" dist="38100" dir="2700000" algn="tl">
                    <a:srgbClr val="000000">
                      <a:alpha val="43137"/>
                    </a:srgbClr>
                  </a:outerShdw>
                </a:effectLst>
              </a:rPr>
              <a:t>metro (m)</a:t>
            </a:r>
            <a:r>
              <a:rPr lang="es-ES" dirty="0" smtClean="0"/>
              <a:t>.</a:t>
            </a:r>
            <a:endParaRPr lang="es-ES" dirty="0"/>
          </a:p>
        </p:txBody>
      </p:sp>
      <mc:AlternateContent xmlns:mc="http://schemas.openxmlformats.org/markup-compatibility/2006" xmlns:a14="http://schemas.microsoft.com/office/drawing/2010/main">
        <mc:Choice Requires="a14">
          <p:sp>
            <p:nvSpPr>
              <p:cNvPr id="35" name="34 CuadroTexto"/>
              <p:cNvSpPr txBox="1"/>
              <p:nvPr/>
            </p:nvSpPr>
            <p:spPr>
              <a:xfrm>
                <a:off x="2320925" y="4714240"/>
                <a:ext cx="126464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m:t>
                      </m:r>
                      <m:r>
                        <a:rPr lang="es-ES" b="0" i="1" smtClean="0">
                          <a:latin typeface="Cambria Math"/>
                        </a:rPr>
                        <m:t>𝑟𝑐𝑜𝑠</m:t>
                      </m:r>
                      <m:r>
                        <a:rPr lang="es-ES" b="0" i="1" smtClean="0">
                          <a:latin typeface="Cambria Math"/>
                          <a:ea typeface="Cambria Math"/>
                        </a:rPr>
                        <m:t>𝛼</m:t>
                      </m:r>
                    </m:oMath>
                  </m:oMathPara>
                </a14:m>
                <a:endParaRPr lang="es-ES"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2320925" y="4714240"/>
                <a:ext cx="1264642" cy="369332"/>
              </a:xfrm>
              <a:prstGeom prst="rect">
                <a:avLst/>
              </a:prstGeom>
              <a:blipFill rotWithShape="1">
                <a:blip r:embed="rId1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36 CuadroTexto"/>
              <p:cNvSpPr txBox="1"/>
              <p:nvPr/>
            </p:nvSpPr>
            <p:spPr>
              <a:xfrm>
                <a:off x="2308225" y="5158740"/>
                <a:ext cx="12856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𝑦</m:t>
                      </m:r>
                      <m:r>
                        <a:rPr lang="es-ES" b="0" i="1" smtClean="0">
                          <a:latin typeface="Cambria Math"/>
                        </a:rPr>
                        <m:t>=</m:t>
                      </m:r>
                      <m:r>
                        <a:rPr lang="es-ES" b="0" i="1" smtClean="0">
                          <a:latin typeface="Cambria Math"/>
                        </a:rPr>
                        <m:t>𝑟𝑠𝑒𝑛</m:t>
                      </m:r>
                      <m:r>
                        <a:rPr lang="es-ES" b="0" i="1" smtClean="0">
                          <a:latin typeface="Cambria Math"/>
                          <a:ea typeface="Cambria Math"/>
                        </a:rPr>
                        <m:t>𝛼</m:t>
                      </m:r>
                    </m:oMath>
                  </m:oMathPara>
                </a14:m>
                <a:endParaRPr lang="es-ES" dirty="0"/>
              </a:p>
            </p:txBody>
          </p:sp>
        </mc:Choice>
        <mc:Fallback xmlns="">
          <p:sp>
            <p:nvSpPr>
              <p:cNvPr id="37" name="36 CuadroTexto"/>
              <p:cNvSpPr txBox="1">
                <a:spLocks noRot="1" noChangeAspect="1" noMove="1" noResize="1" noEditPoints="1" noAdjustHandles="1" noChangeArrowheads="1" noChangeShapeType="1" noTextEdit="1"/>
              </p:cNvSpPr>
              <p:nvPr/>
            </p:nvSpPr>
            <p:spPr>
              <a:xfrm>
                <a:off x="2308225" y="5158740"/>
                <a:ext cx="1285673" cy="369332"/>
              </a:xfrm>
              <a:prstGeom prst="rect">
                <a:avLst/>
              </a:prstGeom>
              <a:blipFill rotWithShape="1">
                <a:blip r:embed="rId18"/>
                <a:stretch>
                  <a:fillRect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38 CuadroTexto"/>
              <p:cNvSpPr txBox="1"/>
              <p:nvPr/>
            </p:nvSpPr>
            <p:spPr>
              <a:xfrm>
                <a:off x="5267325" y="4638040"/>
                <a:ext cx="1596847" cy="4277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𝑟</m:t>
                      </m:r>
                      <m:r>
                        <a:rPr lang="es-ES" b="0" i="1" smtClean="0">
                          <a:latin typeface="Cambria Math"/>
                        </a:rPr>
                        <m:t>=</m:t>
                      </m:r>
                      <m:rad>
                        <m:radPr>
                          <m:degHide m:val="on"/>
                          <m:ctrlPr>
                            <a:rPr lang="es-ES" b="0" i="1" smtClean="0">
                              <a:latin typeface="Cambria Math" panose="02040503050406030204" pitchFamily="18" charset="0"/>
                            </a:rPr>
                          </m:ctrlPr>
                        </m:radPr>
                        <m:deg/>
                        <m:e>
                          <m:sSup>
                            <m:sSupPr>
                              <m:ctrlPr>
                                <a:rPr lang="es-ES" b="0" i="1" smtClean="0">
                                  <a:latin typeface="Cambria Math" panose="02040503050406030204" pitchFamily="18" charset="0"/>
                                </a:rPr>
                              </m:ctrlPr>
                            </m:sSupPr>
                            <m:e>
                              <m:r>
                                <a:rPr lang="es-ES" b="0" i="1" smtClean="0">
                                  <a:latin typeface="Cambria Math"/>
                                </a:rPr>
                                <m:t>𝑥</m:t>
                              </m:r>
                            </m:e>
                            <m:sup>
                              <m:r>
                                <a:rPr lang="es-ES" b="0" i="1" smtClean="0">
                                  <a:latin typeface="Cambria Math"/>
                                </a:rPr>
                                <m:t>2</m:t>
                              </m:r>
                            </m:sup>
                          </m:sSup>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𝑦</m:t>
                              </m:r>
                            </m:e>
                            <m:sup>
                              <m:r>
                                <a:rPr lang="es-ES" b="0" i="1" smtClean="0">
                                  <a:latin typeface="Cambria Math"/>
                                </a:rPr>
                                <m:t>2</m:t>
                              </m:r>
                            </m:sup>
                          </m:sSup>
                        </m:e>
                      </m:rad>
                    </m:oMath>
                  </m:oMathPara>
                </a14:m>
                <a:endParaRPr lang="es-ES"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5267325" y="4638040"/>
                <a:ext cx="1596847" cy="427746"/>
              </a:xfrm>
              <a:prstGeom prst="rect">
                <a:avLst/>
              </a:prstGeom>
              <a:blipFill rotWithShape="1">
                <a:blip r:embed="rId19"/>
                <a:stretch>
                  <a:fillRect b="-571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41 CuadroTexto"/>
              <p:cNvSpPr txBox="1"/>
              <p:nvPr/>
            </p:nvSpPr>
            <p:spPr>
              <a:xfrm>
                <a:off x="5343525" y="5133340"/>
                <a:ext cx="1054840" cy="56663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𝑡𝑔</m:t>
                      </m:r>
                      <m:r>
                        <a:rPr lang="es-ES" b="0" i="1" smtClean="0">
                          <a:latin typeface="Cambria Math"/>
                          <a:ea typeface="Cambria Math"/>
                        </a:rPr>
                        <m:t>𝛼</m:t>
                      </m:r>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𝑦</m:t>
                          </m:r>
                        </m:num>
                        <m:den>
                          <m:r>
                            <a:rPr lang="es-ES" b="0" i="1" smtClean="0">
                              <a:latin typeface="Cambria Math"/>
                              <a:ea typeface="Cambria Math"/>
                            </a:rPr>
                            <m:t>𝑥</m:t>
                          </m:r>
                        </m:den>
                      </m:f>
                    </m:oMath>
                  </m:oMathPara>
                </a14:m>
                <a:endParaRPr lang="es-ES"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5343525" y="5133340"/>
                <a:ext cx="1054840" cy="566630"/>
              </a:xfrm>
              <a:prstGeom prst="rect">
                <a:avLst/>
              </a:prstGeom>
              <a:blipFill rotWithShape="1">
                <a:blip r:embed="rId20"/>
                <a:stretch>
                  <a:fillRect/>
                </a:stretch>
              </a:blipFill>
            </p:spPr>
            <p:txBody>
              <a:bodyPr/>
              <a:lstStyle/>
              <a:p>
                <a:r>
                  <a:rPr lang="es-ES">
                    <a:noFill/>
                  </a:rPr>
                  <a:t> </a:t>
                </a:r>
              </a:p>
            </p:txBody>
          </p:sp>
        </mc:Fallback>
      </mc:AlternateContent>
      <p:sp>
        <p:nvSpPr>
          <p:cNvPr id="45" name="44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posición de los cuerpos</a:t>
            </a:r>
            <a:endParaRPr lang="es-ES" b="1" dirty="0">
              <a:solidFill>
                <a:srgbClr val="C00000"/>
              </a:solidFill>
              <a:latin typeface="+mj-lt"/>
            </a:endParaRPr>
          </a:p>
        </p:txBody>
      </p:sp>
      <p:sp>
        <p:nvSpPr>
          <p:cNvPr id="46" name="45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47"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6</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42533232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7 Conector recto"/>
          <p:cNvCxnSpPr/>
          <p:nvPr/>
        </p:nvCxnSpPr>
        <p:spPr>
          <a:xfrm>
            <a:off x="2235200" y="1612900"/>
            <a:ext cx="0" cy="246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rot="5400000">
            <a:off x="3468688" y="2840038"/>
            <a:ext cx="0" cy="246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p:nvPr/>
        </p:nvCxnSpPr>
        <p:spPr>
          <a:xfrm flipV="1">
            <a:off x="2263775" y="3390900"/>
            <a:ext cx="1355725" cy="673100"/>
          </a:xfrm>
          <a:prstGeom prst="straightConnector1">
            <a:avLst/>
          </a:prstGeom>
          <a:ln w="38100">
            <a:solidFill>
              <a:srgbClr val="FF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p:nvPr/>
        </p:nvCxnSpPr>
        <p:spPr>
          <a:xfrm flipV="1">
            <a:off x="3619500" y="3390900"/>
            <a:ext cx="0" cy="14986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a:off x="2273300" y="2578100"/>
            <a:ext cx="1371600" cy="8255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flipV="1">
            <a:off x="2249488" y="4075113"/>
            <a:ext cx="2182812" cy="3177"/>
          </a:xfrm>
          <a:prstGeom prst="straightConnector1">
            <a:avLst/>
          </a:prstGeom>
          <a:ln w="38100">
            <a:solidFill>
              <a:srgbClr val="0070C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p:nvPr/>
        </p:nvCxnSpPr>
        <p:spPr>
          <a:xfrm flipH="1" flipV="1">
            <a:off x="2243931" y="2591594"/>
            <a:ext cx="3969" cy="1472406"/>
          </a:xfrm>
          <a:prstGeom prst="straightConnector1">
            <a:avLst/>
          </a:prstGeom>
          <a:ln w="38100">
            <a:solidFill>
              <a:srgbClr val="0070C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54 CuadroTexto"/>
              <p:cNvSpPr txBox="1"/>
              <p:nvPr/>
            </p:nvSpPr>
            <p:spPr>
              <a:xfrm>
                <a:off x="4492625" y="4066540"/>
                <a:ext cx="39709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𝑋</m:t>
                      </m:r>
                    </m:oMath>
                  </m:oMathPara>
                </a14:m>
                <a:endParaRPr lang="es-ES" dirty="0"/>
              </a:p>
            </p:txBody>
          </p:sp>
        </mc:Choice>
        <mc:Fallback xmlns="">
          <p:sp>
            <p:nvSpPr>
              <p:cNvPr id="55" name="54 CuadroTexto"/>
              <p:cNvSpPr txBox="1">
                <a:spLocks noRot="1" noChangeAspect="1" noMove="1" noResize="1" noEditPoints="1" noAdjustHandles="1" noChangeArrowheads="1" noChangeShapeType="1" noTextEdit="1"/>
              </p:cNvSpPr>
              <p:nvPr/>
            </p:nvSpPr>
            <p:spPr>
              <a:xfrm>
                <a:off x="4492625" y="4066540"/>
                <a:ext cx="397095" cy="369332"/>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57 CuadroTexto"/>
              <p:cNvSpPr txBox="1"/>
              <p:nvPr/>
            </p:nvSpPr>
            <p:spPr>
              <a:xfrm>
                <a:off x="1927225" y="1475740"/>
                <a:ext cx="3874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𝑌</m:t>
                      </m:r>
                    </m:oMath>
                  </m:oMathPara>
                </a14:m>
                <a:endParaRPr lang="es-ES" dirty="0"/>
              </a:p>
            </p:txBody>
          </p:sp>
        </mc:Choice>
        <mc:Fallback xmlns="">
          <p:sp>
            <p:nvSpPr>
              <p:cNvPr id="58" name="57 CuadroTexto"/>
              <p:cNvSpPr txBox="1">
                <a:spLocks noRot="1" noChangeAspect="1" noMove="1" noResize="1" noEditPoints="1" noAdjustHandles="1" noChangeArrowheads="1" noChangeShapeType="1" noTextEdit="1"/>
              </p:cNvSpPr>
              <p:nvPr/>
            </p:nvSpPr>
            <p:spPr>
              <a:xfrm>
                <a:off x="1927225" y="1475740"/>
                <a:ext cx="387478"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58 CuadroTexto"/>
              <p:cNvSpPr txBox="1"/>
              <p:nvPr/>
            </p:nvSpPr>
            <p:spPr>
              <a:xfrm>
                <a:off x="4137025" y="3710940"/>
                <a:ext cx="37279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oMath>
                  </m:oMathPara>
                </a14:m>
                <a:endParaRPr lang="es-ES" dirty="0"/>
              </a:p>
            </p:txBody>
          </p:sp>
        </mc:Choice>
        <mc:Fallback xmlns="">
          <p:sp>
            <p:nvSpPr>
              <p:cNvPr id="59" name="58 CuadroTexto"/>
              <p:cNvSpPr txBox="1">
                <a:spLocks noRot="1" noChangeAspect="1" noMove="1" noResize="1" noEditPoints="1" noAdjustHandles="1" noChangeArrowheads="1" noChangeShapeType="1" noTextEdit="1"/>
              </p:cNvSpPr>
              <p:nvPr/>
            </p:nvSpPr>
            <p:spPr>
              <a:xfrm>
                <a:off x="4137025" y="3710940"/>
                <a:ext cx="372794" cy="369332"/>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59 CuadroTexto"/>
              <p:cNvSpPr txBox="1"/>
              <p:nvPr/>
            </p:nvSpPr>
            <p:spPr>
              <a:xfrm>
                <a:off x="1939925" y="2288540"/>
                <a:ext cx="37619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𝑦</m:t>
                      </m:r>
                    </m:oMath>
                  </m:oMathPara>
                </a14:m>
                <a:endParaRPr lang="es-ES" dirty="0"/>
              </a:p>
            </p:txBody>
          </p:sp>
        </mc:Choice>
        <mc:Fallback xmlns="">
          <p:sp>
            <p:nvSpPr>
              <p:cNvPr id="60" name="59 CuadroTexto"/>
              <p:cNvSpPr txBox="1">
                <a:spLocks noRot="1" noChangeAspect="1" noMove="1" noResize="1" noEditPoints="1" noAdjustHandles="1" noChangeArrowheads="1" noChangeShapeType="1" noTextEdit="1"/>
              </p:cNvSpPr>
              <p:nvPr/>
            </p:nvSpPr>
            <p:spPr>
              <a:xfrm>
                <a:off x="1939925" y="2288540"/>
                <a:ext cx="376193" cy="369332"/>
              </a:xfrm>
              <a:prstGeom prst="rect">
                <a:avLst/>
              </a:prstGeom>
              <a:blipFill rotWithShape="1">
                <a:blip r:embed="rId6"/>
                <a:stretch>
                  <a:fillRect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60 CuadroTexto"/>
              <p:cNvSpPr txBox="1"/>
              <p:nvPr/>
            </p:nvSpPr>
            <p:spPr>
              <a:xfrm>
                <a:off x="3514725" y="3304540"/>
                <a:ext cx="98828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m:t>
                      </m:r>
                      <m:r>
                        <a:rPr lang="es-ES" b="0" i="1" smtClean="0">
                          <a:latin typeface="Cambria Math"/>
                        </a:rPr>
                        <m:t>𝑥</m:t>
                      </m:r>
                      <m:r>
                        <a:rPr lang="es-ES" b="0" i="1" smtClean="0">
                          <a:latin typeface="Cambria Math"/>
                        </a:rPr>
                        <m:t>,</m:t>
                      </m:r>
                      <m:r>
                        <a:rPr lang="es-ES" b="0" i="1" smtClean="0">
                          <a:latin typeface="Cambria Math"/>
                        </a:rPr>
                        <m:t>𝑦</m:t>
                      </m:r>
                      <m:r>
                        <a:rPr lang="es-ES" b="0" i="1" smtClean="0">
                          <a:latin typeface="Cambria Math"/>
                        </a:rPr>
                        <m:t>,</m:t>
                      </m:r>
                      <m:r>
                        <a:rPr lang="es-ES" b="0" i="1" smtClean="0">
                          <a:latin typeface="Cambria Math"/>
                        </a:rPr>
                        <m:t>𝑧</m:t>
                      </m:r>
                      <m:r>
                        <a:rPr lang="es-ES" b="0" i="1" smtClean="0">
                          <a:latin typeface="Cambria Math"/>
                        </a:rPr>
                        <m:t>)</m:t>
                      </m:r>
                    </m:oMath>
                  </m:oMathPara>
                </a14:m>
                <a:endParaRPr lang="es-ES" dirty="0"/>
              </a:p>
            </p:txBody>
          </p:sp>
        </mc:Choice>
        <mc:Fallback xmlns="">
          <p:sp>
            <p:nvSpPr>
              <p:cNvPr id="61" name="60 CuadroTexto"/>
              <p:cNvSpPr txBox="1">
                <a:spLocks noRot="1" noChangeAspect="1" noMove="1" noResize="1" noEditPoints="1" noAdjustHandles="1" noChangeArrowheads="1" noChangeShapeType="1" noTextEdit="1"/>
              </p:cNvSpPr>
              <p:nvPr/>
            </p:nvSpPr>
            <p:spPr>
              <a:xfrm>
                <a:off x="3514725" y="3304540"/>
                <a:ext cx="988284" cy="369332"/>
              </a:xfrm>
              <a:prstGeom prst="rect">
                <a:avLst/>
              </a:prstGeom>
              <a:blipFill rotWithShape="1">
                <a:blip r:embed="rId7"/>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2" name="61 CuadroTexto"/>
              <p:cNvSpPr txBox="1"/>
              <p:nvPr/>
            </p:nvSpPr>
            <p:spPr>
              <a:xfrm>
                <a:off x="2676525" y="3444240"/>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oMath>
                  </m:oMathPara>
                </a14:m>
                <a:endParaRPr lang="es-ES" dirty="0"/>
              </a:p>
            </p:txBody>
          </p:sp>
        </mc:Choice>
        <mc:Fallback xmlns="">
          <p:sp>
            <p:nvSpPr>
              <p:cNvPr id="62" name="61 CuadroTexto"/>
              <p:cNvSpPr txBox="1">
                <a:spLocks noRot="1" noChangeAspect="1" noMove="1" noResize="1" noEditPoints="1" noAdjustHandles="1" noChangeArrowheads="1" noChangeShapeType="1" noTextEdit="1"/>
              </p:cNvSpPr>
              <p:nvPr/>
            </p:nvSpPr>
            <p:spPr>
              <a:xfrm>
                <a:off x="2676525" y="3444240"/>
                <a:ext cx="356443" cy="369332"/>
              </a:xfrm>
              <a:prstGeom prst="rect">
                <a:avLst/>
              </a:prstGeom>
              <a:blipFill rotWithShape="1">
                <a:blip r:embed="rId8"/>
                <a:stretch>
                  <a:fillRect t="-21311" r="-2542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3" name="62 CuadroTexto"/>
              <p:cNvSpPr txBox="1"/>
              <p:nvPr/>
            </p:nvSpPr>
            <p:spPr>
              <a:xfrm>
                <a:off x="2498725" y="4028440"/>
                <a:ext cx="31726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𝑖</m:t>
                          </m:r>
                        </m:e>
                      </m:acc>
                    </m:oMath>
                  </m:oMathPara>
                </a14:m>
                <a:endParaRPr lang="es-ES" dirty="0"/>
              </a:p>
            </p:txBody>
          </p:sp>
        </mc:Choice>
        <mc:Fallback xmlns="">
          <p:sp>
            <p:nvSpPr>
              <p:cNvPr id="63" name="62 CuadroTexto"/>
              <p:cNvSpPr txBox="1">
                <a:spLocks noRot="1" noChangeAspect="1" noMove="1" noResize="1" noEditPoints="1" noAdjustHandles="1" noChangeArrowheads="1" noChangeShapeType="1" noTextEdit="1"/>
              </p:cNvSpPr>
              <p:nvPr/>
            </p:nvSpPr>
            <p:spPr>
              <a:xfrm>
                <a:off x="2498725" y="4028440"/>
                <a:ext cx="317266" cy="369332"/>
              </a:xfrm>
              <a:prstGeom prst="rect">
                <a:avLst/>
              </a:prstGeom>
              <a:blipFill rotWithShape="1">
                <a:blip r:embed="rId9"/>
                <a:stretch>
                  <a:fillRect t="-5000" r="-3076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4" name="63 CuadroTexto"/>
              <p:cNvSpPr txBox="1"/>
              <p:nvPr/>
            </p:nvSpPr>
            <p:spPr>
              <a:xfrm>
                <a:off x="2219325" y="3469640"/>
                <a:ext cx="3279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𝑗</m:t>
                          </m:r>
                        </m:e>
                      </m:acc>
                    </m:oMath>
                  </m:oMathPara>
                </a14:m>
                <a:endParaRPr lang="es-ES" dirty="0"/>
              </a:p>
            </p:txBody>
          </p:sp>
        </mc:Choice>
        <mc:Fallback xmlns="">
          <p:sp>
            <p:nvSpPr>
              <p:cNvPr id="64" name="63 CuadroTexto"/>
              <p:cNvSpPr txBox="1">
                <a:spLocks noRot="1" noChangeAspect="1" noMove="1" noResize="1" noEditPoints="1" noAdjustHandles="1" noChangeArrowheads="1" noChangeShapeType="1" noTextEdit="1"/>
              </p:cNvSpPr>
              <p:nvPr/>
            </p:nvSpPr>
            <p:spPr>
              <a:xfrm>
                <a:off x="2219325" y="3469640"/>
                <a:ext cx="327974" cy="369332"/>
              </a:xfrm>
              <a:prstGeom prst="rect">
                <a:avLst/>
              </a:prstGeom>
              <a:blipFill rotWithShape="1">
                <a:blip r:embed="rId10"/>
                <a:stretch>
                  <a:fillRect t="-4918" r="-35185"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5" name="64 CuadroTexto"/>
              <p:cNvSpPr txBox="1"/>
              <p:nvPr/>
            </p:nvSpPr>
            <p:spPr>
              <a:xfrm>
                <a:off x="1863725" y="3825240"/>
                <a:ext cx="40350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𝑂</m:t>
                      </m:r>
                    </m:oMath>
                  </m:oMathPara>
                </a14:m>
                <a:endParaRPr lang="es-ES" dirty="0"/>
              </a:p>
            </p:txBody>
          </p:sp>
        </mc:Choice>
        <mc:Fallback xmlns="">
          <p:sp>
            <p:nvSpPr>
              <p:cNvPr id="65" name="64 CuadroTexto"/>
              <p:cNvSpPr txBox="1">
                <a:spLocks noRot="1" noChangeAspect="1" noMove="1" noResize="1" noEditPoints="1" noAdjustHandles="1" noChangeArrowheads="1" noChangeShapeType="1" noTextEdit="1"/>
              </p:cNvSpPr>
              <p:nvPr/>
            </p:nvSpPr>
            <p:spPr>
              <a:xfrm>
                <a:off x="1863725" y="3825240"/>
                <a:ext cx="403507" cy="369332"/>
              </a:xfrm>
              <a:prstGeom prst="rect">
                <a:avLst/>
              </a:prstGeom>
              <a:blipFill rotWithShape="1">
                <a:blip r:embed="rId11"/>
                <a:stretch>
                  <a:fillRect/>
                </a:stretch>
              </a:blipFill>
            </p:spPr>
            <p:txBody>
              <a:bodyPr/>
              <a:lstStyle/>
              <a:p>
                <a:r>
                  <a:rPr lang="es-ES">
                    <a:noFill/>
                  </a:rPr>
                  <a:t> </a:t>
                </a:r>
              </a:p>
            </p:txBody>
          </p:sp>
        </mc:Fallback>
      </mc:AlternateContent>
      <p:sp>
        <p:nvSpPr>
          <p:cNvPr id="2" name="1 CuadroTexto"/>
          <p:cNvSpPr txBox="1"/>
          <p:nvPr/>
        </p:nvSpPr>
        <p:spPr>
          <a:xfrm>
            <a:off x="419100" y="850900"/>
            <a:ext cx="4673600" cy="369332"/>
          </a:xfrm>
          <a:prstGeom prst="rect">
            <a:avLst/>
          </a:prstGeom>
          <a:noFill/>
        </p:spPr>
        <p:txBody>
          <a:bodyPr wrap="square" rtlCol="0">
            <a:spAutoFit/>
          </a:bodyPr>
          <a:lstStyle/>
          <a:p>
            <a:r>
              <a:rPr lang="es-ES" b="1" dirty="0" smtClean="0">
                <a:solidFill>
                  <a:srgbClr val="C00000"/>
                </a:solidFill>
              </a:rPr>
              <a:t>La posición de un cuerpo en el espacio</a:t>
            </a:r>
            <a:endParaRPr lang="es-ES" b="1" dirty="0">
              <a:solidFill>
                <a:srgbClr val="C00000"/>
              </a:solidFill>
            </a:endParaRPr>
          </a:p>
        </p:txBody>
      </p:sp>
      <p:cxnSp>
        <p:nvCxnSpPr>
          <p:cNvPr id="45" name="44 Conector recto"/>
          <p:cNvCxnSpPr/>
          <p:nvPr/>
        </p:nvCxnSpPr>
        <p:spPr>
          <a:xfrm flipH="1">
            <a:off x="1169988" y="4076700"/>
            <a:ext cx="1077912" cy="10620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45 Conector recto de flecha"/>
          <p:cNvCxnSpPr/>
          <p:nvPr/>
        </p:nvCxnSpPr>
        <p:spPr>
          <a:xfrm>
            <a:off x="2260600" y="4076700"/>
            <a:ext cx="1371600" cy="8255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46 Conector recto de flecha"/>
          <p:cNvCxnSpPr/>
          <p:nvPr/>
        </p:nvCxnSpPr>
        <p:spPr>
          <a:xfrm flipV="1">
            <a:off x="3657600" y="4064000"/>
            <a:ext cx="762000" cy="7874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47 Conector recto de flecha"/>
          <p:cNvCxnSpPr/>
          <p:nvPr/>
        </p:nvCxnSpPr>
        <p:spPr>
          <a:xfrm>
            <a:off x="1447800" y="4889500"/>
            <a:ext cx="2184400" cy="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52 Conector recto de flecha"/>
          <p:cNvCxnSpPr/>
          <p:nvPr/>
        </p:nvCxnSpPr>
        <p:spPr>
          <a:xfrm>
            <a:off x="1409700" y="3378200"/>
            <a:ext cx="2184400" cy="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53 Conector recto de flecha"/>
          <p:cNvCxnSpPr/>
          <p:nvPr/>
        </p:nvCxnSpPr>
        <p:spPr>
          <a:xfrm>
            <a:off x="2247900" y="2578100"/>
            <a:ext cx="2184400" cy="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55 Conector recto de flecha"/>
          <p:cNvCxnSpPr/>
          <p:nvPr/>
        </p:nvCxnSpPr>
        <p:spPr>
          <a:xfrm flipV="1">
            <a:off x="4419600" y="2578100"/>
            <a:ext cx="0" cy="14986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56 Conector recto de flecha"/>
          <p:cNvCxnSpPr/>
          <p:nvPr/>
        </p:nvCxnSpPr>
        <p:spPr>
          <a:xfrm flipV="1">
            <a:off x="3644900" y="2603500"/>
            <a:ext cx="762000" cy="7874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69 Conector recto de flecha"/>
          <p:cNvCxnSpPr/>
          <p:nvPr/>
        </p:nvCxnSpPr>
        <p:spPr>
          <a:xfrm flipV="1">
            <a:off x="1435100" y="2590800"/>
            <a:ext cx="762000" cy="7874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70 Conector recto de flecha"/>
          <p:cNvCxnSpPr/>
          <p:nvPr/>
        </p:nvCxnSpPr>
        <p:spPr>
          <a:xfrm flipV="1">
            <a:off x="1435100" y="3365500"/>
            <a:ext cx="0" cy="1498600"/>
          </a:xfrm>
          <a:prstGeom prst="straightConnector1">
            <a:avLst/>
          </a:prstGeom>
          <a:ln w="12700">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72 Conector recto de flecha"/>
          <p:cNvCxnSpPr/>
          <p:nvPr/>
        </p:nvCxnSpPr>
        <p:spPr>
          <a:xfrm flipH="1">
            <a:off x="1441450" y="4079875"/>
            <a:ext cx="809626" cy="800100"/>
          </a:xfrm>
          <a:prstGeom prst="straightConnector1">
            <a:avLst/>
          </a:prstGeom>
          <a:ln w="38100">
            <a:solidFill>
              <a:srgbClr val="0070C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71 Conector recto de flecha"/>
          <p:cNvCxnSpPr/>
          <p:nvPr/>
        </p:nvCxnSpPr>
        <p:spPr>
          <a:xfrm flipH="1">
            <a:off x="2012951" y="4079874"/>
            <a:ext cx="233363" cy="233363"/>
          </a:xfrm>
          <a:prstGeom prst="straightConnector1">
            <a:avLst/>
          </a:prstGeom>
          <a:ln w="38100">
            <a:solidFill>
              <a:srgbClr val="FF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p:nvPr/>
        </p:nvCxnSpPr>
        <p:spPr>
          <a:xfrm flipH="1" flipV="1">
            <a:off x="2246313" y="3732213"/>
            <a:ext cx="1406" cy="357800"/>
          </a:xfrm>
          <a:prstGeom prst="straightConnector1">
            <a:avLst/>
          </a:prstGeom>
          <a:ln w="38100">
            <a:solidFill>
              <a:srgbClr val="FF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42 Conector recto de flecha"/>
          <p:cNvCxnSpPr/>
          <p:nvPr/>
        </p:nvCxnSpPr>
        <p:spPr>
          <a:xfrm>
            <a:off x="2230437" y="4076700"/>
            <a:ext cx="360000" cy="0"/>
          </a:xfrm>
          <a:prstGeom prst="straightConnector1">
            <a:avLst/>
          </a:prstGeom>
          <a:ln w="38100">
            <a:solidFill>
              <a:srgbClr val="FF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0" name="79 CuadroTexto"/>
              <p:cNvSpPr txBox="1"/>
              <p:nvPr/>
            </p:nvSpPr>
            <p:spPr>
              <a:xfrm>
                <a:off x="847725" y="4853940"/>
                <a:ext cx="38427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𝑍</m:t>
                      </m:r>
                    </m:oMath>
                  </m:oMathPara>
                </a14:m>
                <a:endParaRPr lang="es-ES" dirty="0"/>
              </a:p>
            </p:txBody>
          </p:sp>
        </mc:Choice>
        <mc:Fallback xmlns="">
          <p:sp>
            <p:nvSpPr>
              <p:cNvPr id="80" name="79 CuadroTexto"/>
              <p:cNvSpPr txBox="1">
                <a:spLocks noRot="1" noChangeAspect="1" noMove="1" noResize="1" noEditPoints="1" noAdjustHandles="1" noChangeArrowheads="1" noChangeShapeType="1" noTextEdit="1"/>
              </p:cNvSpPr>
              <p:nvPr/>
            </p:nvSpPr>
            <p:spPr>
              <a:xfrm>
                <a:off x="847725" y="4853940"/>
                <a:ext cx="384271" cy="369332"/>
              </a:xfrm>
              <a:prstGeom prst="rect">
                <a:avLst/>
              </a:prstGeom>
              <a:blipFill rotWithShape="1">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1" name="80 CuadroTexto"/>
              <p:cNvSpPr txBox="1"/>
              <p:nvPr/>
            </p:nvSpPr>
            <p:spPr>
              <a:xfrm>
                <a:off x="1965325" y="4244340"/>
                <a:ext cx="375744" cy="3841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𝑘</m:t>
                          </m:r>
                        </m:e>
                      </m:acc>
                    </m:oMath>
                  </m:oMathPara>
                </a14:m>
                <a:endParaRPr lang="es-ES" dirty="0"/>
              </a:p>
            </p:txBody>
          </p:sp>
        </mc:Choice>
        <mc:Fallback xmlns="">
          <p:sp>
            <p:nvSpPr>
              <p:cNvPr id="81" name="80 CuadroTexto"/>
              <p:cNvSpPr txBox="1">
                <a:spLocks noRot="1" noChangeAspect="1" noMove="1" noResize="1" noEditPoints="1" noAdjustHandles="1" noChangeArrowheads="1" noChangeShapeType="1" noTextEdit="1"/>
              </p:cNvSpPr>
              <p:nvPr/>
            </p:nvSpPr>
            <p:spPr>
              <a:xfrm>
                <a:off x="1965325" y="4244340"/>
                <a:ext cx="375744" cy="384144"/>
              </a:xfrm>
              <a:prstGeom prst="rect">
                <a:avLst/>
              </a:prstGeom>
              <a:blipFill rotWithShape="1">
                <a:blip r:embed="rId13"/>
                <a:stretch>
                  <a:fillRect r="-967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2" name="81 CuadroTexto"/>
              <p:cNvSpPr txBox="1"/>
              <p:nvPr/>
            </p:nvSpPr>
            <p:spPr>
              <a:xfrm>
                <a:off x="1343025" y="4422140"/>
                <a:ext cx="35856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𝑧</m:t>
                      </m:r>
                    </m:oMath>
                  </m:oMathPara>
                </a14:m>
                <a:endParaRPr lang="es-ES" dirty="0"/>
              </a:p>
            </p:txBody>
          </p:sp>
        </mc:Choice>
        <mc:Fallback xmlns="">
          <p:sp>
            <p:nvSpPr>
              <p:cNvPr id="82" name="81 CuadroTexto"/>
              <p:cNvSpPr txBox="1">
                <a:spLocks noRot="1" noChangeAspect="1" noMove="1" noResize="1" noEditPoints="1" noAdjustHandles="1" noChangeArrowheads="1" noChangeShapeType="1" noTextEdit="1"/>
              </p:cNvSpPr>
              <p:nvPr/>
            </p:nvSpPr>
            <p:spPr>
              <a:xfrm>
                <a:off x="1343025" y="4422140"/>
                <a:ext cx="358560" cy="369332"/>
              </a:xfrm>
              <a:prstGeom prst="rect">
                <a:avLst/>
              </a:prstGeom>
              <a:blipFill rotWithShape="1">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3" name="82 CuadroTexto"/>
              <p:cNvSpPr txBox="1"/>
              <p:nvPr/>
            </p:nvSpPr>
            <p:spPr>
              <a:xfrm>
                <a:off x="5419725" y="2123440"/>
                <a:ext cx="1883529" cy="3841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r>
                        <a:rPr lang="es-ES" b="0" i="1" smtClean="0">
                          <a:latin typeface="Cambria Math"/>
                        </a:rPr>
                        <m:t>=</m:t>
                      </m:r>
                      <m:r>
                        <a:rPr lang="es-ES" b="0" i="1" smtClean="0">
                          <a:latin typeface="Cambria Math"/>
                        </a:rPr>
                        <m:t>𝑥</m:t>
                      </m:r>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m:t>
                      </m:r>
                      <m:r>
                        <a:rPr lang="es-ES" b="0" i="1" smtClean="0">
                          <a:latin typeface="Cambria Math"/>
                        </a:rPr>
                        <m:t>𝑦</m:t>
                      </m:r>
                      <m:acc>
                        <m:accPr>
                          <m:chr m:val="̂"/>
                          <m:ctrlPr>
                            <a:rPr lang="es-ES" b="0" i="1" smtClean="0">
                              <a:latin typeface="Cambria Math" panose="02040503050406030204" pitchFamily="18" charset="0"/>
                            </a:rPr>
                          </m:ctrlPr>
                        </m:accPr>
                        <m:e>
                          <m:r>
                            <a:rPr lang="es-ES" b="0" i="1" smtClean="0">
                              <a:latin typeface="Cambria Math"/>
                            </a:rPr>
                            <m:t>𝑗</m:t>
                          </m:r>
                        </m:e>
                      </m:acc>
                      <m:r>
                        <a:rPr lang="es-ES" b="0" i="1" smtClean="0">
                          <a:latin typeface="Cambria Math"/>
                        </a:rPr>
                        <m:t>+</m:t>
                      </m:r>
                      <m:r>
                        <a:rPr lang="es-ES" b="0" i="1" smtClean="0">
                          <a:latin typeface="Cambria Math"/>
                        </a:rPr>
                        <m:t>𝑧</m:t>
                      </m:r>
                      <m:acc>
                        <m:accPr>
                          <m:chr m:val="̂"/>
                          <m:ctrlPr>
                            <a:rPr lang="es-ES" b="0" i="1" smtClean="0">
                              <a:latin typeface="Cambria Math" panose="02040503050406030204" pitchFamily="18" charset="0"/>
                            </a:rPr>
                          </m:ctrlPr>
                        </m:accPr>
                        <m:e>
                          <m:r>
                            <a:rPr lang="es-ES" b="0" i="1" smtClean="0">
                              <a:latin typeface="Cambria Math"/>
                            </a:rPr>
                            <m:t>𝑘</m:t>
                          </m:r>
                        </m:e>
                      </m:acc>
                    </m:oMath>
                  </m:oMathPara>
                </a14:m>
                <a:endParaRPr lang="es-ES" dirty="0"/>
              </a:p>
            </p:txBody>
          </p:sp>
        </mc:Choice>
        <mc:Fallback xmlns="">
          <p:sp>
            <p:nvSpPr>
              <p:cNvPr id="83" name="82 CuadroTexto"/>
              <p:cNvSpPr txBox="1">
                <a:spLocks noRot="1" noChangeAspect="1" noMove="1" noResize="1" noEditPoints="1" noAdjustHandles="1" noChangeArrowheads="1" noChangeShapeType="1" noTextEdit="1"/>
              </p:cNvSpPr>
              <p:nvPr/>
            </p:nvSpPr>
            <p:spPr>
              <a:xfrm>
                <a:off x="5419725" y="2123440"/>
                <a:ext cx="1883529" cy="384144"/>
              </a:xfrm>
              <a:prstGeom prst="rect">
                <a:avLst/>
              </a:prstGeom>
              <a:blipFill rotWithShape="1">
                <a:blip r:embed="rId15"/>
                <a:stretch>
                  <a:fillRect t="-15873" r="-11974" b="-793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4" name="83 CuadroTexto"/>
              <p:cNvSpPr txBox="1"/>
              <p:nvPr/>
            </p:nvSpPr>
            <p:spPr>
              <a:xfrm>
                <a:off x="5343525" y="2707640"/>
                <a:ext cx="1361142" cy="8222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s-ES" i="1" smtClean="0">
                              <a:latin typeface="Cambria Math" panose="02040503050406030204" pitchFamily="18" charset="0"/>
                            </a:rPr>
                          </m:ctrlPr>
                        </m:dPr>
                        <m:e>
                          <m:eqArr>
                            <m:eqArrPr>
                              <m:ctrlPr>
                                <a:rPr lang="es-ES" i="1" smtClean="0">
                                  <a:latin typeface="Cambria Math" panose="02040503050406030204" pitchFamily="18" charset="0"/>
                                </a:rPr>
                              </m:ctrlPr>
                            </m:eqArrPr>
                            <m:e>
                              <m:r>
                                <a:rPr lang="es-ES" b="0" i="1" smtClean="0">
                                  <a:latin typeface="Cambria Math"/>
                                </a:rPr>
                                <m:t>𝑥</m:t>
                              </m:r>
                              <m:r>
                                <a:rPr lang="es-ES" b="0" i="1" smtClean="0">
                                  <a:latin typeface="Cambria Math"/>
                                </a:rPr>
                                <m:t>=</m:t>
                              </m:r>
                              <m:r>
                                <a:rPr lang="es-ES" b="0" i="1" smtClean="0">
                                  <a:latin typeface="Cambria Math"/>
                                </a:rPr>
                                <m:t>𝑟𝑐𝑜𝑠</m:t>
                              </m:r>
                              <m:r>
                                <a:rPr lang="es-ES" b="0" i="1" smtClean="0">
                                  <a:latin typeface="Cambria Math"/>
                                  <a:ea typeface="Cambria Math"/>
                                </a:rPr>
                                <m:t>𝛼</m:t>
                              </m:r>
                            </m:e>
                            <m:e>
                              <m:r>
                                <a:rPr lang="es-ES" b="0" i="1" smtClean="0">
                                  <a:latin typeface="Cambria Math"/>
                                </a:rPr>
                                <m:t>𝑦</m:t>
                              </m:r>
                              <m:r>
                                <a:rPr lang="es-ES" b="0" i="1" smtClean="0">
                                  <a:latin typeface="Cambria Math"/>
                                </a:rPr>
                                <m:t>=</m:t>
                              </m:r>
                              <m:r>
                                <a:rPr lang="es-ES" b="0" i="1" smtClean="0">
                                  <a:latin typeface="Cambria Math"/>
                                </a:rPr>
                                <m:t>𝑟𝑐𝑜𝑠</m:t>
                              </m:r>
                              <m:r>
                                <a:rPr lang="es-ES" b="0" i="1" smtClean="0">
                                  <a:latin typeface="Cambria Math"/>
                                  <a:ea typeface="Cambria Math"/>
                                </a:rPr>
                                <m:t>𝛽</m:t>
                              </m:r>
                            </m:e>
                            <m:e>
                              <m:r>
                                <a:rPr lang="es-ES" b="0" i="1" smtClean="0">
                                  <a:latin typeface="Cambria Math"/>
                                </a:rPr>
                                <m:t>𝑧</m:t>
                              </m:r>
                              <m:r>
                                <a:rPr lang="es-ES" b="0" i="1" smtClean="0">
                                  <a:latin typeface="Cambria Math"/>
                                </a:rPr>
                                <m:t>=</m:t>
                              </m:r>
                              <m:r>
                                <a:rPr lang="es-ES" b="0" i="1" smtClean="0">
                                  <a:latin typeface="Cambria Math"/>
                                </a:rPr>
                                <m:t>𝑟𝑐𝑜𝑠</m:t>
                              </m:r>
                              <m:r>
                                <a:rPr lang="es-ES" b="0" i="1" smtClean="0">
                                  <a:latin typeface="Cambria Math"/>
                                  <a:ea typeface="Cambria Math"/>
                                </a:rPr>
                                <m:t>𝛾</m:t>
                              </m:r>
                            </m:e>
                          </m:eqArr>
                        </m:e>
                      </m:d>
                    </m:oMath>
                  </m:oMathPara>
                </a14:m>
                <a:endParaRPr lang="es-ES" dirty="0"/>
              </a:p>
            </p:txBody>
          </p:sp>
        </mc:Choice>
        <mc:Fallback xmlns="">
          <p:sp>
            <p:nvSpPr>
              <p:cNvPr id="84" name="83 CuadroTexto"/>
              <p:cNvSpPr txBox="1">
                <a:spLocks noRot="1" noChangeAspect="1" noMove="1" noResize="1" noEditPoints="1" noAdjustHandles="1" noChangeArrowheads="1" noChangeShapeType="1" noTextEdit="1"/>
              </p:cNvSpPr>
              <p:nvPr/>
            </p:nvSpPr>
            <p:spPr>
              <a:xfrm>
                <a:off x="5343525" y="2707640"/>
                <a:ext cx="1361142" cy="822213"/>
              </a:xfrm>
              <a:prstGeom prst="rect">
                <a:avLst/>
              </a:prstGeom>
              <a:blipFill rotWithShape="1">
                <a:blip r:embed="rId1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5" name="84 CuadroTexto"/>
              <p:cNvSpPr txBox="1"/>
              <p:nvPr/>
            </p:nvSpPr>
            <p:spPr>
              <a:xfrm>
                <a:off x="5013325" y="5374640"/>
                <a:ext cx="300755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b="0" i="1" smtClean="0">
                              <a:latin typeface="Cambria Math"/>
                            </a:rPr>
                            <m:t>𝑐𝑜𝑠</m:t>
                          </m:r>
                        </m:e>
                        <m:sup>
                          <m:r>
                            <a:rPr lang="es-ES" i="1" smtClean="0">
                              <a:latin typeface="Cambria Math"/>
                            </a:rPr>
                            <m:t>2</m:t>
                          </m:r>
                        </m:sup>
                      </m:sSup>
                      <m:r>
                        <a:rPr lang="es-ES" i="1" smtClean="0">
                          <a:latin typeface="Cambria Math"/>
                          <a:ea typeface="Cambria Math"/>
                        </a:rPr>
                        <m:t>𝛼</m:t>
                      </m:r>
                      <m:r>
                        <a:rPr lang="es-ES" i="1" smtClean="0">
                          <a:latin typeface="Cambria Math"/>
                        </a:rPr>
                        <m:t>+</m:t>
                      </m:r>
                      <m:sSup>
                        <m:sSupPr>
                          <m:ctrlPr>
                            <a:rPr lang="es-ES" i="1" smtClean="0">
                              <a:latin typeface="Cambria Math" panose="02040503050406030204" pitchFamily="18" charset="0"/>
                            </a:rPr>
                          </m:ctrlPr>
                        </m:sSupPr>
                        <m:e>
                          <m:r>
                            <a:rPr lang="es-ES" b="0" i="1" smtClean="0">
                              <a:latin typeface="Cambria Math"/>
                            </a:rPr>
                            <m:t>𝑐𝑜𝑠</m:t>
                          </m:r>
                        </m:e>
                        <m:sup>
                          <m:r>
                            <a:rPr lang="es-ES" i="1" smtClean="0">
                              <a:latin typeface="Cambria Math"/>
                            </a:rPr>
                            <m:t>2</m:t>
                          </m:r>
                        </m:sup>
                      </m:sSup>
                      <m:r>
                        <a:rPr lang="es-ES" i="1" smtClean="0">
                          <a:latin typeface="Cambria Math"/>
                          <a:ea typeface="Cambria Math"/>
                        </a:rPr>
                        <m:t>𝛽</m:t>
                      </m:r>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𝑐𝑜𝑠</m:t>
                          </m:r>
                        </m:e>
                        <m:sup>
                          <m:r>
                            <a:rPr lang="es-ES" b="0" i="1" smtClean="0">
                              <a:latin typeface="Cambria Math"/>
                              <a:ea typeface="Cambria Math"/>
                            </a:rPr>
                            <m:t>2</m:t>
                          </m:r>
                        </m:sup>
                      </m:sSup>
                      <m:r>
                        <a:rPr lang="es-ES" b="0" i="1" smtClean="0">
                          <a:latin typeface="Cambria Math"/>
                          <a:ea typeface="Cambria Math"/>
                        </a:rPr>
                        <m:t>𝛾</m:t>
                      </m:r>
                      <m:r>
                        <a:rPr lang="es-ES" i="1" smtClean="0">
                          <a:latin typeface="Cambria Math"/>
                        </a:rPr>
                        <m:t>=</m:t>
                      </m:r>
                      <m:r>
                        <a:rPr lang="es-ES" b="0" i="1" smtClean="0">
                          <a:latin typeface="Cambria Math"/>
                        </a:rPr>
                        <m:t>1</m:t>
                      </m:r>
                    </m:oMath>
                  </m:oMathPara>
                </a14:m>
                <a:endParaRPr lang="es-ES" dirty="0"/>
              </a:p>
            </p:txBody>
          </p:sp>
        </mc:Choice>
        <mc:Fallback xmlns="">
          <p:sp>
            <p:nvSpPr>
              <p:cNvPr id="85" name="84 CuadroTexto"/>
              <p:cNvSpPr txBox="1">
                <a:spLocks noRot="1" noChangeAspect="1" noMove="1" noResize="1" noEditPoints="1" noAdjustHandles="1" noChangeArrowheads="1" noChangeShapeType="1" noTextEdit="1"/>
              </p:cNvSpPr>
              <p:nvPr/>
            </p:nvSpPr>
            <p:spPr>
              <a:xfrm>
                <a:off x="5013325" y="5374640"/>
                <a:ext cx="3007555" cy="369332"/>
              </a:xfrm>
              <a:prstGeom prst="rect">
                <a:avLst/>
              </a:prstGeom>
              <a:blipFill rotWithShape="1">
                <a:blip r:embed="rId17"/>
                <a:stretch>
                  <a:fillRect b="-15000"/>
                </a:stretch>
              </a:blipFill>
            </p:spPr>
            <p:txBody>
              <a:bodyPr/>
              <a:lstStyle/>
              <a:p>
                <a:r>
                  <a:rPr lang="es-ES">
                    <a:noFill/>
                  </a:rPr>
                  <a:t> </a:t>
                </a:r>
              </a:p>
            </p:txBody>
          </p:sp>
        </mc:Fallback>
      </mc:AlternateContent>
      <p:sp>
        <p:nvSpPr>
          <p:cNvPr id="86" name="85 CuadroTexto"/>
          <p:cNvSpPr txBox="1"/>
          <p:nvPr/>
        </p:nvSpPr>
        <p:spPr>
          <a:xfrm>
            <a:off x="5080000" y="5003800"/>
            <a:ext cx="3276600" cy="369332"/>
          </a:xfrm>
          <a:prstGeom prst="rect">
            <a:avLst/>
          </a:prstGeom>
          <a:noFill/>
        </p:spPr>
        <p:txBody>
          <a:bodyPr wrap="square" rtlCol="0">
            <a:spAutoFit/>
          </a:bodyPr>
          <a:lstStyle/>
          <a:p>
            <a:r>
              <a:rPr lang="es-ES" dirty="0" smtClean="0"/>
              <a:t>Demostrar:</a:t>
            </a:r>
            <a:endParaRPr lang="es-ES" dirty="0"/>
          </a:p>
        </p:txBody>
      </p:sp>
      <mc:AlternateContent xmlns:mc="http://schemas.openxmlformats.org/markup-compatibility/2006" xmlns:a14="http://schemas.microsoft.com/office/drawing/2010/main">
        <mc:Choice Requires="a14">
          <p:sp>
            <p:nvSpPr>
              <p:cNvPr id="87" name="86 CuadroTexto"/>
              <p:cNvSpPr txBox="1"/>
              <p:nvPr/>
            </p:nvSpPr>
            <p:spPr>
              <a:xfrm>
                <a:off x="5422900" y="3619500"/>
                <a:ext cx="3162300" cy="646331"/>
              </a:xfrm>
              <a:prstGeom prst="rect">
                <a:avLst/>
              </a:prstGeom>
              <a:noFill/>
            </p:spPr>
            <p:txBody>
              <a:bodyPr wrap="square" rtlCol="0">
                <a:spAutoFit/>
              </a:bodyPr>
              <a:lstStyle/>
              <a:p>
                <a:pPr algn="just"/>
                <a14:m>
                  <m:oMath xmlns:m="http://schemas.openxmlformats.org/officeDocument/2006/math">
                    <m:r>
                      <a:rPr lang="es-ES" i="1">
                        <a:latin typeface="Cambria Math"/>
                      </a:rPr>
                      <m:t>𝑐𝑜𝑠</m:t>
                    </m:r>
                    <m:r>
                      <a:rPr lang="es-ES" i="1">
                        <a:latin typeface="Cambria Math"/>
                        <a:ea typeface="Cambria Math"/>
                      </a:rPr>
                      <m:t>𝛼</m:t>
                    </m:r>
                  </m:oMath>
                </a14:m>
                <a:r>
                  <a:rPr lang="es-ES" dirty="0" smtClean="0"/>
                  <a:t>, </a:t>
                </a:r>
                <a14:m>
                  <m:oMath xmlns:m="http://schemas.openxmlformats.org/officeDocument/2006/math">
                    <m:r>
                      <a:rPr lang="es-ES" i="1">
                        <a:latin typeface="Cambria Math"/>
                      </a:rPr>
                      <m:t>𝑐𝑜𝑠</m:t>
                    </m:r>
                    <m:r>
                      <a:rPr lang="es-ES" i="1">
                        <a:latin typeface="Cambria Math"/>
                        <a:ea typeface="Cambria Math"/>
                      </a:rPr>
                      <m:t>𝛽</m:t>
                    </m:r>
                  </m:oMath>
                </a14:m>
                <a:r>
                  <a:rPr lang="es-ES" dirty="0" smtClean="0"/>
                  <a:t>, </a:t>
                </a:r>
                <a14:m>
                  <m:oMath xmlns:m="http://schemas.openxmlformats.org/officeDocument/2006/math">
                    <m:r>
                      <a:rPr lang="es-ES" i="1">
                        <a:latin typeface="Cambria Math"/>
                      </a:rPr>
                      <m:t>𝑐𝑜𝑠</m:t>
                    </m:r>
                    <m:r>
                      <a:rPr lang="es-ES" i="1">
                        <a:latin typeface="Cambria Math"/>
                        <a:ea typeface="Cambria Math"/>
                      </a:rPr>
                      <m:t>𝛾</m:t>
                    </m:r>
                  </m:oMath>
                </a14:m>
                <a:r>
                  <a:rPr lang="es-ES" dirty="0" smtClean="0"/>
                  <a:t> son  los cosenos directores</a:t>
                </a:r>
                <a:endParaRPr lang="es-ES" dirty="0"/>
              </a:p>
            </p:txBody>
          </p:sp>
        </mc:Choice>
        <mc:Fallback xmlns="">
          <p:sp>
            <p:nvSpPr>
              <p:cNvPr id="87" name="86 CuadroTexto"/>
              <p:cNvSpPr txBox="1">
                <a:spLocks noRot="1" noChangeAspect="1" noMove="1" noResize="1" noEditPoints="1" noAdjustHandles="1" noChangeArrowheads="1" noChangeShapeType="1" noTextEdit="1"/>
              </p:cNvSpPr>
              <p:nvPr/>
            </p:nvSpPr>
            <p:spPr>
              <a:xfrm>
                <a:off x="5422900" y="3619500"/>
                <a:ext cx="3162300" cy="646331"/>
              </a:xfrm>
              <a:prstGeom prst="rect">
                <a:avLst/>
              </a:prstGeom>
              <a:blipFill rotWithShape="1">
                <a:blip r:embed="rId18"/>
                <a:stretch>
                  <a:fillRect l="-1737" t="-4717" r="-1737" b="-14151"/>
                </a:stretch>
              </a:blipFill>
            </p:spPr>
            <p:txBody>
              <a:bodyPr/>
              <a:lstStyle/>
              <a:p>
                <a:r>
                  <a:rPr lang="es-ES">
                    <a:noFill/>
                  </a:rPr>
                  <a:t> </a:t>
                </a:r>
              </a:p>
            </p:txBody>
          </p:sp>
        </mc:Fallback>
      </mc:AlternateContent>
      <p:sp>
        <p:nvSpPr>
          <p:cNvPr id="49" name="48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posición de los cuerpos</a:t>
            </a:r>
            <a:endParaRPr lang="es-ES" b="1" dirty="0">
              <a:solidFill>
                <a:srgbClr val="C00000"/>
              </a:solidFill>
              <a:latin typeface="+mj-lt"/>
            </a:endParaRPr>
          </a:p>
        </p:txBody>
      </p:sp>
      <p:sp>
        <p:nvSpPr>
          <p:cNvPr id="50" name="49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51"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7</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7183607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520700" y="977900"/>
            <a:ext cx="17145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1</a:t>
            </a:r>
            <a:endParaRPr lang="es-ES" b="1" dirty="0">
              <a:solidFill>
                <a:schemeClr val="bg1"/>
              </a:solidFill>
            </a:endParaRPr>
          </a:p>
        </p:txBody>
      </p:sp>
      <p:sp>
        <p:nvSpPr>
          <p:cNvPr id="4" name="3 CuadroTexto"/>
          <p:cNvSpPr txBox="1"/>
          <p:nvPr/>
        </p:nvSpPr>
        <p:spPr>
          <a:xfrm>
            <a:off x="444500" y="1536700"/>
            <a:ext cx="8191500" cy="1200329"/>
          </a:xfrm>
          <a:prstGeom prst="rect">
            <a:avLst/>
          </a:prstGeom>
          <a:noFill/>
        </p:spPr>
        <p:txBody>
          <a:bodyPr wrap="square" rtlCol="0">
            <a:spAutoFit/>
          </a:bodyPr>
          <a:lstStyle/>
          <a:p>
            <a:pPr algn="just"/>
            <a:r>
              <a:rPr lang="es-ES" dirty="0" smtClean="0"/>
              <a:t>El vector de posición de un cuerpo con respecto a un punto de referencia es:</a:t>
            </a:r>
          </a:p>
          <a:p>
            <a:pPr algn="just"/>
            <a:endParaRPr lang="es-ES" dirty="0"/>
          </a:p>
          <a:p>
            <a:pPr algn="just"/>
            <a:endParaRPr lang="es-ES" dirty="0" smtClean="0"/>
          </a:p>
          <a:p>
            <a:pPr algn="just"/>
            <a:r>
              <a:rPr lang="es-ES" dirty="0" smtClean="0"/>
              <a:t>Determina las coordenadas polares.</a:t>
            </a:r>
            <a:endParaRPr lang="es-ES" dirty="0"/>
          </a:p>
        </p:txBody>
      </p:sp>
      <p:sp>
        <p:nvSpPr>
          <p:cNvPr id="49" name="48 CuadroTexto"/>
          <p:cNvSpPr txBox="1"/>
          <p:nvPr/>
        </p:nvSpPr>
        <p:spPr>
          <a:xfrm>
            <a:off x="558800" y="3251200"/>
            <a:ext cx="16764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2</a:t>
            </a:r>
            <a:endParaRPr lang="es-ES" b="1" dirty="0">
              <a:solidFill>
                <a:schemeClr val="bg1"/>
              </a:solidFill>
            </a:endParaRPr>
          </a:p>
        </p:txBody>
      </p:sp>
      <p:sp>
        <p:nvSpPr>
          <p:cNvPr id="5" name="4 CuadroTexto"/>
          <p:cNvSpPr txBox="1"/>
          <p:nvPr/>
        </p:nvSpPr>
        <p:spPr>
          <a:xfrm>
            <a:off x="495300" y="3886200"/>
            <a:ext cx="8140700" cy="923330"/>
          </a:xfrm>
          <a:prstGeom prst="rect">
            <a:avLst/>
          </a:prstGeom>
          <a:noFill/>
        </p:spPr>
        <p:txBody>
          <a:bodyPr wrap="square" rtlCol="0">
            <a:spAutoFit/>
          </a:bodyPr>
          <a:lstStyle/>
          <a:p>
            <a:pPr algn="just"/>
            <a:r>
              <a:rPr lang="es-ES" dirty="0" smtClean="0"/>
              <a:t>Las coordenadas polares de posición de un cuerpo con respecto a un punto de referencia son r = 10 m y </a:t>
            </a:r>
            <a:r>
              <a:rPr lang="es-ES" dirty="0" smtClean="0">
                <a:sym typeface="Symbol"/>
              </a:rPr>
              <a:t> = 30º.</a:t>
            </a:r>
          </a:p>
          <a:p>
            <a:pPr algn="just"/>
            <a:r>
              <a:rPr lang="es-ES" dirty="0" smtClean="0">
                <a:sym typeface="Symbol"/>
              </a:rPr>
              <a:t>Determina el vector de posición del cuerpo con respecto a dicho punto.</a:t>
            </a:r>
            <a:endParaRPr lang="es-ES" dirty="0"/>
          </a:p>
        </p:txBody>
      </p:sp>
      <mc:AlternateContent xmlns:mc="http://schemas.openxmlformats.org/markup-compatibility/2006" xmlns:a14="http://schemas.microsoft.com/office/drawing/2010/main">
        <mc:Choice Requires="a14">
          <p:sp>
            <p:nvSpPr>
              <p:cNvPr id="50" name="49 CuadroTexto"/>
              <p:cNvSpPr txBox="1"/>
              <p:nvPr/>
            </p:nvSpPr>
            <p:spPr>
              <a:xfrm>
                <a:off x="3756025" y="1958340"/>
                <a:ext cx="159973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r>
                        <a:rPr lang="es-ES" b="0" i="1" smtClean="0">
                          <a:latin typeface="Cambria Math"/>
                        </a:rPr>
                        <m:t>=3</m:t>
                      </m:r>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+5</m:t>
                      </m:r>
                      <m:acc>
                        <m:accPr>
                          <m:chr m:val="̂"/>
                          <m:ctrlPr>
                            <a:rPr lang="es-ES" b="0" i="1" smtClean="0">
                              <a:latin typeface="Cambria Math" panose="02040503050406030204" pitchFamily="18" charset="0"/>
                            </a:rPr>
                          </m:ctrlPr>
                        </m:accPr>
                        <m:e>
                          <m:r>
                            <a:rPr lang="es-ES" b="0" i="1" smtClean="0">
                              <a:latin typeface="Cambria Math"/>
                            </a:rPr>
                            <m:t>𝑗</m:t>
                          </m:r>
                        </m:e>
                      </m:acc>
                      <m:r>
                        <a:rPr lang="es-ES" b="0" i="1" smtClean="0">
                          <a:latin typeface="Cambria Math"/>
                        </a:rPr>
                        <m:t> </m:t>
                      </m:r>
                      <m:r>
                        <a:rPr lang="es-ES" b="0" i="1" smtClean="0">
                          <a:latin typeface="Cambria Math"/>
                        </a:rPr>
                        <m:t>𝑚</m:t>
                      </m:r>
                    </m:oMath>
                  </m:oMathPara>
                </a14:m>
                <a:endParaRPr lang="es-ES" dirty="0"/>
              </a:p>
            </p:txBody>
          </p:sp>
        </mc:Choice>
        <mc:Fallback xmlns="">
          <p:sp>
            <p:nvSpPr>
              <p:cNvPr id="50" name="49 CuadroTexto"/>
              <p:cNvSpPr txBox="1">
                <a:spLocks noRot="1" noChangeAspect="1" noMove="1" noResize="1" noEditPoints="1" noAdjustHandles="1" noChangeArrowheads="1" noChangeShapeType="1" noTextEdit="1"/>
              </p:cNvSpPr>
              <p:nvPr/>
            </p:nvSpPr>
            <p:spPr>
              <a:xfrm>
                <a:off x="3756025" y="1958340"/>
                <a:ext cx="1599733" cy="369332"/>
              </a:xfrm>
              <a:prstGeom prst="rect">
                <a:avLst/>
              </a:prstGeom>
              <a:blipFill rotWithShape="1">
                <a:blip r:embed="rId3"/>
                <a:stretch>
                  <a:fillRect t="-21311" b="-6557"/>
                </a:stretch>
              </a:blipFill>
            </p:spPr>
            <p:txBody>
              <a:bodyPr/>
              <a:lstStyle/>
              <a:p>
                <a:r>
                  <a:rPr lang="es-ES">
                    <a:noFill/>
                  </a:rPr>
                  <a:t> </a:t>
                </a:r>
              </a:p>
            </p:txBody>
          </p:sp>
        </mc:Fallback>
      </mc:AlternateContent>
      <p:sp>
        <p:nvSpPr>
          <p:cNvPr id="9" name="8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posición de los cuerpos</a:t>
            </a:r>
            <a:endParaRPr lang="es-ES" b="1" dirty="0">
              <a:solidFill>
                <a:srgbClr val="C00000"/>
              </a:solidFill>
              <a:latin typeface="+mj-lt"/>
            </a:endParaRPr>
          </a:p>
        </p:txBody>
      </p:sp>
      <p:sp>
        <p:nvSpPr>
          <p:cNvPr id="10" name="9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11"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8</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12857876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04800" y="850900"/>
            <a:ext cx="53340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La posición en función del tiempo</a:t>
            </a:r>
            <a:endParaRPr lang="es-ES" b="1" dirty="0">
              <a:solidFill>
                <a:srgbClr val="00B050"/>
              </a:solidFill>
            </a:endParaRPr>
          </a:p>
        </p:txBody>
      </p:sp>
      <p:pic>
        <p:nvPicPr>
          <p:cNvPr id="11" name="Picture 31" descr="P24Amin"/>
          <p:cNvPicPr>
            <a:picLocks noChangeAspect="1" noChangeArrowheads="1"/>
          </p:cNvPicPr>
          <p:nvPr/>
        </p:nvPicPr>
        <p:blipFill>
          <a:blip r:embed="rId3">
            <a:extLst>
              <a:ext uri="{28A0092B-C50C-407E-A947-70E740481C1C}">
                <a14:useLocalDpi xmlns:a14="http://schemas.microsoft.com/office/drawing/2010/main" val="0"/>
              </a:ext>
            </a:extLst>
          </a:blip>
          <a:srcRect l="-243" t="23012" b="46362"/>
          <a:stretch>
            <a:fillRect/>
          </a:stretch>
        </p:blipFill>
        <p:spPr bwMode="auto">
          <a:xfrm>
            <a:off x="1573213" y="1598613"/>
            <a:ext cx="5891212"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7 Conector recto"/>
          <p:cNvCxnSpPr/>
          <p:nvPr/>
        </p:nvCxnSpPr>
        <p:spPr>
          <a:xfrm>
            <a:off x="1701800" y="1943100"/>
            <a:ext cx="0" cy="2921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a:off x="4305300" y="1917700"/>
            <a:ext cx="0" cy="2921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15 Conector recto"/>
          <p:cNvCxnSpPr/>
          <p:nvPr/>
        </p:nvCxnSpPr>
        <p:spPr>
          <a:xfrm>
            <a:off x="6769100" y="1930400"/>
            <a:ext cx="0" cy="2921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a:off x="1701800" y="2070100"/>
            <a:ext cx="2616200" cy="0"/>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p:nvPr/>
        </p:nvCxnSpPr>
        <p:spPr>
          <a:xfrm>
            <a:off x="4318000" y="2070100"/>
            <a:ext cx="2448000" cy="0"/>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12 CuadroTexto"/>
          <p:cNvSpPr txBox="1"/>
          <p:nvPr/>
        </p:nvSpPr>
        <p:spPr>
          <a:xfrm>
            <a:off x="2806700" y="2120900"/>
            <a:ext cx="577402" cy="369332"/>
          </a:xfrm>
          <a:prstGeom prst="rect">
            <a:avLst/>
          </a:prstGeom>
          <a:noFill/>
        </p:spPr>
        <p:txBody>
          <a:bodyPr wrap="none" rtlCol="0">
            <a:spAutoFit/>
          </a:bodyPr>
          <a:lstStyle/>
          <a:p>
            <a:r>
              <a:rPr lang="es-ES" dirty="0" smtClean="0"/>
              <a:t>5 m</a:t>
            </a:r>
            <a:endParaRPr lang="es-ES" dirty="0"/>
          </a:p>
        </p:txBody>
      </p:sp>
      <p:sp>
        <p:nvSpPr>
          <p:cNvPr id="21" name="20 CuadroTexto"/>
          <p:cNvSpPr txBox="1"/>
          <p:nvPr/>
        </p:nvSpPr>
        <p:spPr>
          <a:xfrm>
            <a:off x="5321300" y="2133600"/>
            <a:ext cx="577402" cy="369332"/>
          </a:xfrm>
          <a:prstGeom prst="rect">
            <a:avLst/>
          </a:prstGeom>
          <a:noFill/>
        </p:spPr>
        <p:txBody>
          <a:bodyPr wrap="none" rtlCol="0">
            <a:spAutoFit/>
          </a:bodyPr>
          <a:lstStyle/>
          <a:p>
            <a:r>
              <a:rPr lang="es-ES" dirty="0" smtClean="0"/>
              <a:t>5 m</a:t>
            </a:r>
            <a:endParaRPr lang="es-ES" dirty="0"/>
          </a:p>
        </p:txBody>
      </p:sp>
      <p:sp>
        <p:nvSpPr>
          <p:cNvPr id="17" name="16 CuadroTexto"/>
          <p:cNvSpPr txBox="1"/>
          <p:nvPr/>
        </p:nvSpPr>
        <p:spPr>
          <a:xfrm>
            <a:off x="406400" y="2717800"/>
            <a:ext cx="4114800" cy="369332"/>
          </a:xfrm>
          <a:prstGeom prst="rect">
            <a:avLst/>
          </a:prstGeom>
          <a:noFill/>
        </p:spPr>
        <p:txBody>
          <a:bodyPr wrap="square" rtlCol="0">
            <a:spAutoFit/>
          </a:bodyPr>
          <a:lstStyle/>
          <a:p>
            <a:r>
              <a:rPr lang="es-ES" dirty="0" smtClean="0"/>
              <a:t>La posición en función del tiempo:</a:t>
            </a:r>
            <a:endParaRPr lang="es-ES" dirty="0"/>
          </a:p>
        </p:txBody>
      </p:sp>
      <mc:AlternateContent xmlns:mc="http://schemas.openxmlformats.org/markup-compatibility/2006" xmlns:a14="http://schemas.microsoft.com/office/drawing/2010/main">
        <mc:Choice Requires="a14">
          <p:sp>
            <p:nvSpPr>
              <p:cNvPr id="20" name="19 CuadroTexto"/>
              <p:cNvSpPr txBox="1"/>
              <p:nvPr/>
            </p:nvSpPr>
            <p:spPr>
              <a:xfrm>
                <a:off x="2322131" y="3266440"/>
                <a:ext cx="114864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i="1" smtClean="0">
                          <a:latin typeface="Cambria Math"/>
                        </a:rPr>
                        <m:t>=</m:t>
                      </m:r>
                      <m:r>
                        <a:rPr lang="es-ES" b="0" i="1" smtClean="0">
                          <a:latin typeface="Cambria Math"/>
                        </a:rPr>
                        <m:t>5</m:t>
                      </m:r>
                      <m:r>
                        <a:rPr lang="es-ES" b="0" i="1" smtClean="0">
                          <a:latin typeface="Cambria Math"/>
                        </a:rPr>
                        <m:t>𝑡</m:t>
                      </m:r>
                      <m:r>
                        <a:rPr lang="es-ES" b="0" i="1" smtClean="0">
                          <a:latin typeface="Cambria Math"/>
                        </a:rPr>
                        <m:t> </m:t>
                      </m:r>
                      <m:r>
                        <a:rPr lang="es-ES" b="0" i="1" smtClean="0">
                          <a:latin typeface="Cambria Math"/>
                        </a:rPr>
                        <m:t>𝑚</m:t>
                      </m:r>
                    </m:oMath>
                  </m:oMathPara>
                </a14:m>
                <a:endParaRPr lang="es-ES"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2322131" y="3266440"/>
                <a:ext cx="1148648"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4773231" y="3291840"/>
                <a:ext cx="120719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r>
                        <a:rPr lang="es-ES" i="1" smtClean="0">
                          <a:latin typeface="Cambria Math"/>
                        </a:rPr>
                        <m:t>=</m:t>
                      </m:r>
                      <m:r>
                        <a:rPr lang="es-ES" b="0" i="1" smtClean="0">
                          <a:latin typeface="Cambria Math"/>
                        </a:rPr>
                        <m:t>5</m:t>
                      </m:r>
                      <m:r>
                        <a:rPr lang="es-ES" b="0" i="1" smtClean="0">
                          <a:latin typeface="Cambria Math"/>
                        </a:rPr>
                        <m:t>𝑡</m:t>
                      </m:r>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 </m:t>
                      </m:r>
                      <m:r>
                        <a:rPr lang="es-ES" b="0" i="1" smtClean="0">
                          <a:latin typeface="Cambria Math"/>
                        </a:rPr>
                        <m:t>𝑚</m:t>
                      </m:r>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4773231" y="3291840"/>
                <a:ext cx="1207190" cy="369332"/>
              </a:xfrm>
              <a:prstGeom prst="rect">
                <a:avLst/>
              </a:prstGeom>
              <a:blipFill rotWithShape="1">
                <a:blip r:embed="rId5"/>
                <a:stretch>
                  <a:fillRect t="-21311"/>
                </a:stretch>
              </a:blipFill>
            </p:spPr>
            <p:txBody>
              <a:bodyPr/>
              <a:lstStyle/>
              <a:p>
                <a:r>
                  <a:rPr lang="es-ES">
                    <a:noFill/>
                  </a:rPr>
                  <a:t> </a:t>
                </a:r>
              </a:p>
            </p:txBody>
          </p:sp>
        </mc:Fallback>
      </mc:AlternateContent>
      <p:sp>
        <p:nvSpPr>
          <p:cNvPr id="22" name="21 Flecha derecha"/>
          <p:cNvSpPr/>
          <p:nvPr/>
        </p:nvSpPr>
        <p:spPr>
          <a:xfrm>
            <a:off x="3784600" y="3365500"/>
            <a:ext cx="660400" cy="2032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CuadroTexto"/>
          <p:cNvSpPr txBox="1"/>
          <p:nvPr/>
        </p:nvSpPr>
        <p:spPr>
          <a:xfrm>
            <a:off x="520700" y="3860800"/>
            <a:ext cx="79756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ecuación que expresa el vector de posición como una función del tiempo se denomina </a:t>
            </a:r>
            <a:r>
              <a:rPr lang="es-ES" b="1" dirty="0" smtClean="0">
                <a:effectLst>
                  <a:outerShdw blurRad="38100" dist="38100" dir="2700000" algn="tl">
                    <a:srgbClr val="000000">
                      <a:alpha val="43137"/>
                    </a:srgbClr>
                  </a:outerShdw>
                </a:effectLst>
              </a:rPr>
              <a:t>ecuación de posición</a:t>
            </a:r>
            <a:r>
              <a:rPr lang="es-ES" dirty="0" smtClean="0"/>
              <a:t>.</a:t>
            </a:r>
            <a:endParaRPr lang="es-ES" dirty="0"/>
          </a:p>
        </p:txBody>
      </p:sp>
      <mc:AlternateContent xmlns:mc="http://schemas.openxmlformats.org/markup-compatibility/2006" xmlns:a14="http://schemas.microsoft.com/office/drawing/2010/main">
        <mc:Choice Requires="a14">
          <p:sp>
            <p:nvSpPr>
              <p:cNvPr id="27" name="26 CuadroTexto"/>
              <p:cNvSpPr txBox="1"/>
              <p:nvPr/>
            </p:nvSpPr>
            <p:spPr>
              <a:xfrm>
                <a:off x="3007931" y="4701540"/>
                <a:ext cx="3287951" cy="3841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d>
                        <m:dPr>
                          <m:ctrlPr>
                            <a:rPr lang="es-ES" b="0" i="1" smtClean="0">
                              <a:latin typeface="Cambria Math" panose="02040503050406030204" pitchFamily="18" charset="0"/>
                            </a:rPr>
                          </m:ctrlPr>
                        </m:dPr>
                        <m:e>
                          <m:r>
                            <a:rPr lang="es-ES" b="0" i="1" smtClean="0">
                              <a:latin typeface="Cambria Math"/>
                            </a:rPr>
                            <m:t>𝑡</m:t>
                          </m:r>
                        </m:e>
                      </m:d>
                      <m:r>
                        <a:rPr lang="es-ES" i="1" smtClean="0">
                          <a:latin typeface="Cambria Math"/>
                        </a:rPr>
                        <m:t>=</m:t>
                      </m:r>
                      <m:r>
                        <a:rPr lang="es-ES" b="0" i="1" smtClean="0">
                          <a:latin typeface="Cambria Math"/>
                        </a:rPr>
                        <m:t>𝑥</m:t>
                      </m:r>
                      <m:d>
                        <m:dPr>
                          <m:ctrlPr>
                            <a:rPr lang="es-ES" b="0" i="1" smtClean="0">
                              <a:latin typeface="Cambria Math" panose="02040503050406030204" pitchFamily="18" charset="0"/>
                            </a:rPr>
                          </m:ctrlPr>
                        </m:dPr>
                        <m:e>
                          <m:r>
                            <a:rPr lang="es-ES" b="0" i="1" smtClean="0">
                              <a:latin typeface="Cambria Math"/>
                            </a:rPr>
                            <m:t>𝑡</m:t>
                          </m:r>
                        </m:e>
                      </m:d>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m:t>
                      </m:r>
                      <m:r>
                        <a:rPr lang="es-ES" b="0" i="1" smtClean="0">
                          <a:latin typeface="Cambria Math"/>
                        </a:rPr>
                        <m:t>𝑦</m:t>
                      </m:r>
                      <m:d>
                        <m:dPr>
                          <m:ctrlPr>
                            <a:rPr lang="es-ES" b="0" i="1" smtClean="0">
                              <a:latin typeface="Cambria Math" panose="02040503050406030204" pitchFamily="18" charset="0"/>
                            </a:rPr>
                          </m:ctrlPr>
                        </m:dPr>
                        <m:e>
                          <m:r>
                            <a:rPr lang="es-ES" b="0" i="1" smtClean="0">
                              <a:latin typeface="Cambria Math"/>
                            </a:rPr>
                            <m:t>𝑡</m:t>
                          </m:r>
                        </m:e>
                      </m:d>
                      <m:acc>
                        <m:accPr>
                          <m:chr m:val="̂"/>
                          <m:ctrlPr>
                            <a:rPr lang="es-ES" b="0" i="1" smtClean="0">
                              <a:latin typeface="Cambria Math" panose="02040503050406030204" pitchFamily="18" charset="0"/>
                            </a:rPr>
                          </m:ctrlPr>
                        </m:accPr>
                        <m:e>
                          <m:r>
                            <a:rPr lang="es-ES" b="0" i="1" smtClean="0">
                              <a:latin typeface="Cambria Math"/>
                            </a:rPr>
                            <m:t>𝑗</m:t>
                          </m:r>
                        </m:e>
                      </m:acc>
                      <m:r>
                        <a:rPr lang="es-ES" b="0" i="1" smtClean="0">
                          <a:latin typeface="Cambria Math"/>
                        </a:rPr>
                        <m:t>+</m:t>
                      </m:r>
                      <m:r>
                        <a:rPr lang="es-ES" b="0" i="1" smtClean="0">
                          <a:latin typeface="Cambria Math"/>
                        </a:rPr>
                        <m:t>𝑧</m:t>
                      </m:r>
                      <m:r>
                        <a:rPr lang="es-ES" b="0" i="1" smtClean="0">
                          <a:latin typeface="Cambria Math"/>
                        </a:rPr>
                        <m:t>(</m:t>
                      </m:r>
                      <m:r>
                        <a:rPr lang="es-ES" b="0" i="1" smtClean="0">
                          <a:latin typeface="Cambria Math"/>
                        </a:rPr>
                        <m:t>𝑡</m:t>
                      </m:r>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𝑘</m:t>
                          </m:r>
                        </m:e>
                      </m:acc>
                      <m:r>
                        <a:rPr lang="es-ES" b="0" i="1" smtClean="0">
                          <a:latin typeface="Cambria Math"/>
                        </a:rPr>
                        <m:t> </m:t>
                      </m:r>
                      <m:r>
                        <a:rPr lang="es-ES" b="0" i="1" smtClean="0">
                          <a:latin typeface="Cambria Math"/>
                        </a:rPr>
                        <m:t>𝑚</m:t>
                      </m:r>
                    </m:oMath>
                  </m:oMathPara>
                </a14:m>
                <a:endParaRPr lang="es-ES" dirty="0"/>
              </a:p>
            </p:txBody>
          </p:sp>
        </mc:Choice>
        <mc:Fallback xmlns="">
          <p:sp>
            <p:nvSpPr>
              <p:cNvPr id="27" name="26 CuadroTexto"/>
              <p:cNvSpPr txBox="1">
                <a:spLocks noRot="1" noChangeAspect="1" noMove="1" noResize="1" noEditPoints="1" noAdjustHandles="1" noChangeArrowheads="1" noChangeShapeType="1" noTextEdit="1"/>
              </p:cNvSpPr>
              <p:nvPr/>
            </p:nvSpPr>
            <p:spPr>
              <a:xfrm>
                <a:off x="3007931" y="4701540"/>
                <a:ext cx="3287951" cy="384144"/>
              </a:xfrm>
              <a:prstGeom prst="rect">
                <a:avLst/>
              </a:prstGeom>
              <a:blipFill rotWithShape="1">
                <a:blip r:embed="rId6"/>
                <a:stretch>
                  <a:fillRect t="-15873" b="-1428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24 CuadroTexto"/>
              <p:cNvSpPr txBox="1"/>
              <p:nvPr/>
            </p:nvSpPr>
            <p:spPr>
              <a:xfrm>
                <a:off x="2690431" y="5260340"/>
                <a:ext cx="3921330" cy="97661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𝐸𝑐𝑢𝑎𝑐𝑖𝑜𝑛𝑒𝑠</m:t>
                      </m:r>
                      <m:r>
                        <a:rPr lang="es-ES" b="0" i="1" smtClean="0">
                          <a:latin typeface="Cambria Math"/>
                        </a:rPr>
                        <m:t> </m:t>
                      </m:r>
                      <m:r>
                        <a:rPr lang="es-ES" b="0" i="1" smtClean="0">
                          <a:latin typeface="Cambria Math"/>
                        </a:rPr>
                        <m:t>𝑝𝑎𝑟𝑎𝑚</m:t>
                      </m:r>
                      <m:r>
                        <a:rPr lang="es-ES" b="0" i="1" smtClean="0">
                          <a:latin typeface="Cambria Math"/>
                        </a:rPr>
                        <m:t>é</m:t>
                      </m:r>
                      <m:r>
                        <a:rPr lang="es-ES" b="0" i="1" smtClean="0">
                          <a:latin typeface="Cambria Math"/>
                        </a:rPr>
                        <m:t>𝑡𝑟𝑖𝑐𝑎𝑠</m:t>
                      </m:r>
                      <m:d>
                        <m:dPr>
                          <m:begChr m:val="{"/>
                          <m:endChr m:val=""/>
                          <m:ctrlPr>
                            <a:rPr lang="es-ES" i="1" smtClean="0">
                              <a:latin typeface="Cambria Math" panose="02040503050406030204" pitchFamily="18" charset="0"/>
                            </a:rPr>
                          </m:ctrlPr>
                        </m:dPr>
                        <m:e>
                          <m:eqArr>
                            <m:eqArrPr>
                              <m:ctrlPr>
                                <a:rPr lang="es-ES" i="1" smtClean="0">
                                  <a:latin typeface="Cambria Math" panose="02040503050406030204" pitchFamily="18" charset="0"/>
                                </a:rPr>
                              </m:ctrlPr>
                            </m:eqArrPr>
                            <m:e>
                              <m:r>
                                <a:rPr lang="es-ES" b="0" i="1" smtClean="0">
                                  <a:latin typeface="Cambria Math"/>
                                </a:rPr>
                                <m:t>𝑥</m:t>
                              </m:r>
                              <m:r>
                                <a:rPr lang="es-ES" b="0" i="1" smtClean="0">
                                  <a:latin typeface="Cambria Math"/>
                                </a:rPr>
                                <m:t>=</m:t>
                              </m:r>
                              <m:r>
                                <a:rPr lang="es-ES" b="0" i="1" smtClean="0">
                                  <a:latin typeface="Cambria Math"/>
                                </a:rPr>
                                <m:t>𝑥</m:t>
                              </m:r>
                              <m:r>
                                <a:rPr lang="es-ES" b="0" i="1" smtClean="0">
                                  <a:latin typeface="Cambria Math"/>
                                </a:rPr>
                                <m:t>(</m:t>
                              </m:r>
                              <m:r>
                                <a:rPr lang="es-ES" b="0" i="1" smtClean="0">
                                  <a:latin typeface="Cambria Math"/>
                                </a:rPr>
                                <m:t>𝑡</m:t>
                              </m:r>
                              <m:r>
                                <a:rPr lang="es-ES" b="0" i="1" smtClean="0">
                                  <a:latin typeface="Cambria Math"/>
                                </a:rPr>
                                <m:t>)</m:t>
                              </m:r>
                            </m:e>
                            <m:e>
                              <m:r>
                                <a:rPr lang="es-ES" b="0" i="1" smtClean="0">
                                  <a:latin typeface="Cambria Math"/>
                                </a:rPr>
                                <m:t>𝑦</m:t>
                              </m:r>
                              <m:r>
                                <a:rPr lang="es-ES" b="0" i="1" smtClean="0">
                                  <a:latin typeface="Cambria Math"/>
                                </a:rPr>
                                <m:t>=</m:t>
                              </m:r>
                              <m:r>
                                <a:rPr lang="es-ES" b="0" i="1" smtClean="0">
                                  <a:latin typeface="Cambria Math"/>
                                </a:rPr>
                                <m:t>𝑦</m:t>
                              </m:r>
                              <m:r>
                                <a:rPr lang="es-ES" b="0" i="1" smtClean="0">
                                  <a:latin typeface="Cambria Math"/>
                                </a:rPr>
                                <m:t>(</m:t>
                              </m:r>
                              <m:r>
                                <a:rPr lang="es-ES" b="0" i="1" smtClean="0">
                                  <a:latin typeface="Cambria Math"/>
                                </a:rPr>
                                <m:t>𝑡</m:t>
                              </m:r>
                              <m:r>
                                <a:rPr lang="es-ES" b="0" i="1" smtClean="0">
                                  <a:latin typeface="Cambria Math"/>
                                </a:rPr>
                                <m:t>)</m:t>
                              </m:r>
                            </m:e>
                            <m:e>
                              <m:r>
                                <a:rPr lang="es-ES" b="0" i="1" smtClean="0">
                                  <a:latin typeface="Cambria Math"/>
                                </a:rPr>
                                <m:t>𝑧</m:t>
                              </m:r>
                              <m:r>
                                <a:rPr lang="es-ES" b="0" i="1" smtClean="0">
                                  <a:latin typeface="Cambria Math"/>
                                </a:rPr>
                                <m:t>=</m:t>
                              </m:r>
                              <m:r>
                                <a:rPr lang="es-ES" b="0" i="1" smtClean="0">
                                  <a:latin typeface="Cambria Math"/>
                                </a:rPr>
                                <m:t>𝑧</m:t>
                              </m:r>
                              <m:r>
                                <a:rPr lang="es-ES" b="0" i="1" smtClean="0">
                                  <a:latin typeface="Cambria Math"/>
                                </a:rPr>
                                <m:t>(</m:t>
                              </m:r>
                              <m:r>
                                <a:rPr lang="es-ES" b="0" i="1" smtClean="0">
                                  <a:latin typeface="Cambria Math"/>
                                </a:rPr>
                                <m:t>𝑡</m:t>
                              </m:r>
                              <m:r>
                                <a:rPr lang="es-ES" b="0" i="1" smtClean="0">
                                  <a:latin typeface="Cambria Math"/>
                                </a:rPr>
                                <m:t>)</m:t>
                              </m:r>
                            </m:e>
                          </m:eqArr>
                        </m:e>
                      </m:d>
                    </m:oMath>
                  </m:oMathPara>
                </a14:m>
                <a:endParaRPr lang="es-ES" dirty="0"/>
              </a:p>
            </p:txBody>
          </p:sp>
        </mc:Choice>
        <mc:Fallback xmlns="">
          <p:sp>
            <p:nvSpPr>
              <p:cNvPr id="25" name="24 CuadroTexto"/>
              <p:cNvSpPr txBox="1">
                <a:spLocks noRot="1" noChangeAspect="1" noMove="1" noResize="1" noEditPoints="1" noAdjustHandles="1" noChangeArrowheads="1" noChangeShapeType="1" noTextEdit="1"/>
              </p:cNvSpPr>
              <p:nvPr/>
            </p:nvSpPr>
            <p:spPr>
              <a:xfrm>
                <a:off x="2690431" y="5260340"/>
                <a:ext cx="3921330" cy="976614"/>
              </a:xfrm>
              <a:prstGeom prst="rect">
                <a:avLst/>
              </a:prstGeom>
              <a:blipFill rotWithShape="1">
                <a:blip r:embed="rId7"/>
                <a:stretch>
                  <a:fillRect/>
                </a:stretch>
              </a:blipFill>
            </p:spPr>
            <p:txBody>
              <a:bodyPr/>
              <a:lstStyle/>
              <a:p>
                <a:r>
                  <a:rPr lang="es-ES">
                    <a:noFill/>
                  </a:rPr>
                  <a:t> </a:t>
                </a:r>
              </a:p>
            </p:txBody>
          </p:sp>
        </mc:Fallback>
      </mc:AlternateContent>
      <p:sp>
        <p:nvSpPr>
          <p:cNvPr id="26" name="25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posición de los cuerpos</a:t>
            </a:r>
            <a:endParaRPr lang="es-ES" b="1" dirty="0">
              <a:solidFill>
                <a:srgbClr val="C00000"/>
              </a:solidFill>
              <a:latin typeface="+mj-lt"/>
            </a:endParaRPr>
          </a:p>
        </p:txBody>
      </p:sp>
      <p:sp>
        <p:nvSpPr>
          <p:cNvPr id="28" name="27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29"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9</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30229987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25 CuadroTexto"/>
          <p:cNvSpPr txBox="1"/>
          <p:nvPr/>
        </p:nvSpPr>
        <p:spPr>
          <a:xfrm>
            <a:off x="469900" y="965200"/>
            <a:ext cx="17399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3</a:t>
            </a:r>
            <a:endParaRPr lang="es-ES" b="1" dirty="0">
              <a:solidFill>
                <a:schemeClr val="bg1"/>
              </a:solidFill>
            </a:endParaRPr>
          </a:p>
        </p:txBody>
      </p:sp>
      <p:sp>
        <p:nvSpPr>
          <p:cNvPr id="3" name="2 CuadroTexto"/>
          <p:cNvSpPr txBox="1"/>
          <p:nvPr/>
        </p:nvSpPr>
        <p:spPr>
          <a:xfrm>
            <a:off x="406400" y="1447800"/>
            <a:ext cx="8305800" cy="646331"/>
          </a:xfrm>
          <a:prstGeom prst="rect">
            <a:avLst/>
          </a:prstGeom>
          <a:noFill/>
        </p:spPr>
        <p:txBody>
          <a:bodyPr wrap="square" rtlCol="0">
            <a:spAutoFit/>
          </a:bodyPr>
          <a:lstStyle/>
          <a:p>
            <a:pPr algn="just"/>
            <a:r>
              <a:rPr lang="es-ES" dirty="0" smtClean="0"/>
              <a:t>Dos cuerpos A y B, se desplazan a lo largo de la dirección X y su posición varía según estas expresiones:</a:t>
            </a:r>
            <a:endParaRPr lang="es-ES" dirty="0"/>
          </a:p>
        </p:txBody>
      </p:sp>
      <mc:AlternateContent xmlns:mc="http://schemas.openxmlformats.org/markup-compatibility/2006" xmlns:a14="http://schemas.microsoft.com/office/drawing/2010/main">
        <mc:Choice Requires="a14">
          <p:sp>
            <p:nvSpPr>
              <p:cNvPr id="5" name="4 CuadroTexto"/>
              <p:cNvSpPr txBox="1"/>
              <p:nvPr/>
            </p:nvSpPr>
            <p:spPr>
              <a:xfrm>
                <a:off x="3655631" y="2136140"/>
                <a:ext cx="1356653" cy="60433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s-ES" i="1" smtClean="0">
                              <a:latin typeface="Cambria Math" panose="02040503050406030204" pitchFamily="18" charset="0"/>
                            </a:rPr>
                          </m:ctrlPr>
                        </m:dPr>
                        <m:e>
                          <m:eqArr>
                            <m:eqArrPr>
                              <m:ctrlPr>
                                <a:rPr lang="es-ES" i="1" smtClean="0">
                                  <a:latin typeface="Cambria Math" panose="02040503050406030204" pitchFamily="18" charset="0"/>
                                </a:rPr>
                              </m:ctrlPr>
                            </m:eqArrPr>
                            <m:e>
                              <m:sSub>
                                <m:sSubPr>
                                  <m:ctrlPr>
                                    <a:rPr lang="es-ES" i="1" smtClean="0">
                                      <a:latin typeface="Cambria Math" panose="02040503050406030204" pitchFamily="18" charset="0"/>
                                    </a:rPr>
                                  </m:ctrlPr>
                                </m:sSubPr>
                                <m:e>
                                  <m:r>
                                    <a:rPr lang="es-ES" b="0" i="1" smtClean="0">
                                      <a:latin typeface="Cambria Math"/>
                                    </a:rPr>
                                    <m:t>𝑥</m:t>
                                  </m:r>
                                </m:e>
                                <m:sub>
                                  <m:r>
                                    <a:rPr lang="es-ES" b="0" i="1" smtClean="0">
                                      <a:latin typeface="Cambria Math"/>
                                    </a:rPr>
                                    <m:t>𝐴</m:t>
                                  </m:r>
                                </m:sub>
                              </m:sSub>
                              <m:r>
                                <a:rPr lang="es-ES" b="0" i="1" smtClean="0">
                                  <a:latin typeface="Cambria Math"/>
                                </a:rPr>
                                <m:t>=4</m:t>
                              </m:r>
                              <m:r>
                                <a:rPr lang="es-ES" b="0" i="1" smtClean="0">
                                  <a:latin typeface="Cambria Math"/>
                                </a:rPr>
                                <m:t>𝑡</m:t>
                              </m:r>
                              <m:r>
                                <a:rPr lang="es-ES" b="0" i="1" smtClean="0">
                                  <a:latin typeface="Cambria Math"/>
                                </a:rPr>
                                <m:t> </m:t>
                              </m:r>
                              <m:r>
                                <a:rPr lang="es-ES" b="0" i="1" smtClean="0">
                                  <a:latin typeface="Cambria Math"/>
                                </a:rPr>
                                <m:t>𝑚</m:t>
                              </m:r>
                            </m:e>
                            <m:e>
                              <m:sSub>
                                <m:sSubPr>
                                  <m:ctrlPr>
                                    <a:rPr lang="es-ES" i="1" smtClean="0">
                                      <a:latin typeface="Cambria Math" panose="02040503050406030204" pitchFamily="18" charset="0"/>
                                    </a:rPr>
                                  </m:ctrlPr>
                                </m:sSubPr>
                                <m:e>
                                  <m:r>
                                    <a:rPr lang="es-ES" b="0" i="1" smtClean="0">
                                      <a:latin typeface="Cambria Math"/>
                                    </a:rPr>
                                    <m:t>𝑥</m:t>
                                  </m:r>
                                </m:e>
                                <m:sub>
                                  <m:r>
                                    <a:rPr lang="es-ES" b="0" i="1" smtClean="0">
                                      <a:latin typeface="Cambria Math"/>
                                    </a:rPr>
                                    <m:t>𝐵</m:t>
                                  </m:r>
                                </m:sub>
                              </m:sSub>
                              <m:r>
                                <a:rPr lang="es-ES" b="0" i="1" smtClean="0">
                                  <a:latin typeface="Cambria Math"/>
                                </a:rPr>
                                <m:t>=2</m:t>
                              </m:r>
                              <m:r>
                                <a:rPr lang="es-ES" b="0" i="1" smtClean="0">
                                  <a:latin typeface="Cambria Math"/>
                                </a:rPr>
                                <m:t>𝑡</m:t>
                              </m:r>
                              <m:r>
                                <a:rPr lang="es-ES" b="0" i="1" smtClean="0">
                                  <a:latin typeface="Cambria Math"/>
                                </a:rPr>
                                <m:t> </m:t>
                              </m:r>
                              <m:r>
                                <a:rPr lang="es-ES" b="0" i="1" smtClean="0">
                                  <a:latin typeface="Cambria Math"/>
                                </a:rPr>
                                <m:t>𝑚</m:t>
                              </m:r>
                            </m:e>
                          </m:eqArr>
                        </m:e>
                      </m:d>
                    </m:oMath>
                  </m:oMathPara>
                </a14:m>
                <a:endParaRPr lang="es-ES" dirty="0"/>
              </a:p>
            </p:txBody>
          </p:sp>
        </mc:Choice>
        <mc:Fallback xmlns="">
          <p:sp>
            <p:nvSpPr>
              <p:cNvPr id="5" name="4 CuadroTexto"/>
              <p:cNvSpPr txBox="1">
                <a:spLocks noRot="1" noChangeAspect="1" noMove="1" noResize="1" noEditPoints="1" noAdjustHandles="1" noChangeArrowheads="1" noChangeShapeType="1" noTextEdit="1"/>
              </p:cNvSpPr>
              <p:nvPr/>
            </p:nvSpPr>
            <p:spPr>
              <a:xfrm>
                <a:off x="3655631" y="2136140"/>
                <a:ext cx="1356653" cy="604333"/>
              </a:xfrm>
              <a:prstGeom prst="rect">
                <a:avLst/>
              </a:prstGeom>
              <a:blipFill rotWithShape="1">
                <a:blip r:embed="rId3"/>
                <a:stretch>
                  <a:fillRect/>
                </a:stretch>
              </a:blipFill>
            </p:spPr>
            <p:txBody>
              <a:bodyPr/>
              <a:lstStyle/>
              <a:p>
                <a:r>
                  <a:rPr lang="es-ES">
                    <a:noFill/>
                  </a:rPr>
                  <a:t> </a:t>
                </a:r>
              </a:p>
            </p:txBody>
          </p:sp>
        </mc:Fallback>
      </mc:AlternateContent>
      <p:sp>
        <p:nvSpPr>
          <p:cNvPr id="28" name="27 CuadroTexto"/>
          <p:cNvSpPr txBox="1"/>
          <p:nvPr/>
        </p:nvSpPr>
        <p:spPr>
          <a:xfrm>
            <a:off x="431800" y="2819400"/>
            <a:ext cx="8293100" cy="923330"/>
          </a:xfrm>
          <a:prstGeom prst="rect">
            <a:avLst/>
          </a:prstGeom>
          <a:noFill/>
        </p:spPr>
        <p:txBody>
          <a:bodyPr wrap="square" rtlCol="0">
            <a:spAutoFit/>
          </a:bodyPr>
          <a:lstStyle/>
          <a:p>
            <a:pPr marL="355600" indent="-355600" algn="just">
              <a:buAutoNum type="alphaLcParenR"/>
            </a:pPr>
            <a:r>
              <a:rPr lang="es-ES" dirty="0" smtClean="0"/>
              <a:t>Representa en una misma gráfica los distintos valores de x con respecto al tiempo para los dos cuerpos.</a:t>
            </a:r>
          </a:p>
          <a:p>
            <a:pPr marL="355600" indent="-355600" algn="just">
              <a:buAutoNum type="alphaLcParenR"/>
            </a:pPr>
            <a:r>
              <a:rPr lang="es-ES" dirty="0" smtClean="0"/>
              <a:t>¿Cuánto tarda cada uno en llegar a los 20 m?</a:t>
            </a:r>
            <a:endParaRPr lang="es-ES" dirty="0"/>
          </a:p>
        </p:txBody>
      </p:sp>
      <p:sp>
        <p:nvSpPr>
          <p:cNvPr id="8" name="7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posición de los cuerpos</a:t>
            </a:r>
            <a:endParaRPr lang="es-ES" b="1" dirty="0">
              <a:solidFill>
                <a:srgbClr val="C00000"/>
              </a:solidFill>
              <a:latin typeface="+mj-lt"/>
            </a:endParaRPr>
          </a:p>
        </p:txBody>
      </p:sp>
      <p:sp>
        <p:nvSpPr>
          <p:cNvPr id="9" name="8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10"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10</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1479070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25 CuadroTexto"/>
          <p:cNvSpPr txBox="1"/>
          <p:nvPr/>
        </p:nvSpPr>
        <p:spPr>
          <a:xfrm>
            <a:off x="431800" y="927100"/>
            <a:ext cx="16891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a:t>
            </a:r>
            <a:r>
              <a:rPr lang="es-ES" b="1" dirty="0">
                <a:solidFill>
                  <a:schemeClr val="bg1"/>
                </a:solidFill>
              </a:rPr>
              <a:t>4</a:t>
            </a:r>
          </a:p>
        </p:txBody>
      </p:sp>
      <p:sp>
        <p:nvSpPr>
          <p:cNvPr id="3" name="2 CuadroTexto"/>
          <p:cNvSpPr txBox="1"/>
          <p:nvPr/>
        </p:nvSpPr>
        <p:spPr>
          <a:xfrm>
            <a:off x="368300" y="1409700"/>
            <a:ext cx="8166100" cy="369332"/>
          </a:xfrm>
          <a:prstGeom prst="rect">
            <a:avLst/>
          </a:prstGeom>
          <a:noFill/>
        </p:spPr>
        <p:txBody>
          <a:bodyPr wrap="square" rtlCol="0">
            <a:spAutoFit/>
          </a:bodyPr>
          <a:lstStyle/>
          <a:p>
            <a:pPr algn="just"/>
            <a:r>
              <a:rPr lang="es-ES" dirty="0" smtClean="0"/>
              <a:t>Dos cuerpos A y B, se mueven en la dirección X según las ecuaciones:</a:t>
            </a:r>
            <a:endParaRPr lang="es-ES" dirty="0"/>
          </a:p>
        </p:txBody>
      </p:sp>
      <mc:AlternateContent xmlns:mc="http://schemas.openxmlformats.org/markup-compatibility/2006" xmlns:a14="http://schemas.microsoft.com/office/drawing/2010/main">
        <mc:Choice Requires="a14">
          <p:sp>
            <p:nvSpPr>
              <p:cNvPr id="5" name="4 CuadroTexto"/>
              <p:cNvSpPr txBox="1"/>
              <p:nvPr/>
            </p:nvSpPr>
            <p:spPr>
              <a:xfrm>
                <a:off x="3630231" y="1869440"/>
                <a:ext cx="1647631" cy="640753"/>
              </a:xfrm>
              <a:prstGeom prst="rect">
                <a:avLst/>
              </a:prstGeom>
              <a:noFill/>
            </p:spPr>
            <p:txBody>
              <a:bodyPr wrap="none" rtlCol="0">
                <a:spAutoFit/>
              </a:bodyPr>
              <a:lstStyle/>
              <a:p>
                <a:pPr/>
                <a14:m>
                  <m:oMathPara xmlns:m="http://schemas.openxmlformats.org/officeDocument/2006/math">
                    <m:oMathParaPr>
                      <m:jc m:val="left"/>
                    </m:oMathParaPr>
                    <m:oMath xmlns:m="http://schemas.openxmlformats.org/officeDocument/2006/math">
                      <m:d>
                        <m:dPr>
                          <m:begChr m:val="{"/>
                          <m:endChr m:val=""/>
                          <m:ctrlPr>
                            <a:rPr lang="es-ES" i="1" smtClean="0">
                              <a:latin typeface="Cambria Math" panose="02040503050406030204" pitchFamily="18" charset="0"/>
                            </a:rPr>
                          </m:ctrlPr>
                        </m:dPr>
                        <m:e>
                          <m:eqArr>
                            <m:eqArrPr>
                              <m:ctrlPr>
                                <a:rPr lang="es-ES" i="1" smtClean="0">
                                  <a:latin typeface="Cambria Math" panose="02040503050406030204" pitchFamily="18" charset="0"/>
                                </a:rPr>
                              </m:ctrlPr>
                            </m:eqArrPr>
                            <m:e>
                              <m:sSub>
                                <m:sSubPr>
                                  <m:ctrlPr>
                                    <a:rPr lang="es-ES" i="1" smtClean="0">
                                      <a:latin typeface="Cambria Math" panose="02040503050406030204" pitchFamily="18" charset="0"/>
                                    </a:rPr>
                                  </m:ctrlPr>
                                </m:sSubPr>
                                <m:e>
                                  <m:r>
                                    <a:rPr lang="es-ES" b="0" i="1" smtClean="0">
                                      <a:latin typeface="Cambria Math"/>
                                    </a:rPr>
                                    <m:t>𝑥</m:t>
                                  </m:r>
                                </m:e>
                                <m:sub>
                                  <m:r>
                                    <a:rPr lang="es-ES" b="0" i="1" smtClean="0">
                                      <a:latin typeface="Cambria Math"/>
                                    </a:rPr>
                                    <m:t>𝐴</m:t>
                                  </m:r>
                                </m:sub>
                              </m:sSub>
                              <m:r>
                                <m:rPr>
                                  <m:aln/>
                                </m:rPr>
                                <a:rPr lang="es-ES" b="0" i="1" smtClean="0">
                                  <a:latin typeface="Cambria Math"/>
                                </a:rPr>
                                <m:t>=</m:t>
                              </m:r>
                              <m:r>
                                <a:rPr lang="es-ES" b="0" i="1" smtClean="0">
                                  <a:latin typeface="Cambria Math"/>
                                </a:rPr>
                                <m:t>8</m:t>
                              </m:r>
                              <m:r>
                                <a:rPr lang="es-ES" b="0" i="1" smtClean="0">
                                  <a:latin typeface="Cambria Math"/>
                                </a:rPr>
                                <m:t>𝑡</m:t>
                              </m:r>
                              <m:r>
                                <a:rPr lang="es-ES" b="0" i="1" smtClean="0">
                                  <a:latin typeface="Cambria Math"/>
                                </a:rPr>
                                <m:t> </m:t>
                              </m:r>
                              <m:r>
                                <a:rPr lang="es-ES" b="0" i="1" smtClean="0">
                                  <a:latin typeface="Cambria Math"/>
                                </a:rPr>
                                <m:t>𝑚</m:t>
                              </m:r>
                            </m:e>
                            <m:e>
                              <m:sSub>
                                <m:sSubPr>
                                  <m:ctrlPr>
                                    <a:rPr lang="es-ES" i="1" smtClean="0">
                                      <a:latin typeface="Cambria Math" panose="02040503050406030204" pitchFamily="18" charset="0"/>
                                    </a:rPr>
                                  </m:ctrlPr>
                                </m:sSubPr>
                                <m:e>
                                  <m:r>
                                    <a:rPr lang="es-ES" b="0" i="1" smtClean="0">
                                      <a:latin typeface="Cambria Math"/>
                                    </a:rPr>
                                    <m:t>𝑥</m:t>
                                  </m:r>
                                </m:e>
                                <m:sub>
                                  <m:r>
                                    <a:rPr lang="es-ES" b="0" i="1" smtClean="0">
                                      <a:latin typeface="Cambria Math"/>
                                    </a:rPr>
                                    <m:t>𝐵</m:t>
                                  </m:r>
                                </m:sub>
                              </m:sSub>
                              <m:r>
                                <a:rPr lang="es-ES" b="0" i="1" smtClean="0">
                                  <a:latin typeface="Cambria Math"/>
                                </a:rPr>
                                <m:t>=1,5</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r>
                                <a:rPr lang="es-ES" b="0" i="1" smtClean="0">
                                  <a:latin typeface="Cambria Math"/>
                                </a:rPr>
                                <m:t> </m:t>
                              </m:r>
                              <m:r>
                                <a:rPr lang="es-ES" b="0" i="1" smtClean="0">
                                  <a:latin typeface="Cambria Math"/>
                                </a:rPr>
                                <m:t>𝑚</m:t>
                              </m:r>
                            </m:e>
                          </m:eqArr>
                        </m:e>
                      </m:d>
                    </m:oMath>
                  </m:oMathPara>
                </a14:m>
                <a:endParaRPr lang="es-ES" dirty="0"/>
              </a:p>
            </p:txBody>
          </p:sp>
        </mc:Choice>
        <mc:Fallback xmlns="">
          <p:sp>
            <p:nvSpPr>
              <p:cNvPr id="5" name="4 CuadroTexto"/>
              <p:cNvSpPr txBox="1">
                <a:spLocks noRot="1" noChangeAspect="1" noMove="1" noResize="1" noEditPoints="1" noAdjustHandles="1" noChangeArrowheads="1" noChangeShapeType="1" noTextEdit="1"/>
              </p:cNvSpPr>
              <p:nvPr/>
            </p:nvSpPr>
            <p:spPr>
              <a:xfrm>
                <a:off x="3630231" y="1869440"/>
                <a:ext cx="1647631" cy="640753"/>
              </a:xfrm>
              <a:prstGeom prst="rect">
                <a:avLst/>
              </a:prstGeom>
              <a:blipFill rotWithShape="1">
                <a:blip r:embed="rId3"/>
                <a:stretch>
                  <a:fillRect/>
                </a:stretch>
              </a:blipFill>
            </p:spPr>
            <p:txBody>
              <a:bodyPr/>
              <a:lstStyle/>
              <a:p>
                <a:r>
                  <a:rPr lang="es-ES">
                    <a:noFill/>
                  </a:rPr>
                  <a:t> </a:t>
                </a:r>
              </a:p>
            </p:txBody>
          </p:sp>
        </mc:Fallback>
      </mc:AlternateContent>
      <p:sp>
        <p:nvSpPr>
          <p:cNvPr id="28" name="27 CuadroTexto"/>
          <p:cNvSpPr txBox="1"/>
          <p:nvPr/>
        </p:nvSpPr>
        <p:spPr>
          <a:xfrm>
            <a:off x="381000" y="2527300"/>
            <a:ext cx="8293100" cy="1754326"/>
          </a:xfrm>
          <a:prstGeom prst="rect">
            <a:avLst/>
          </a:prstGeom>
          <a:noFill/>
        </p:spPr>
        <p:txBody>
          <a:bodyPr wrap="square" rtlCol="0">
            <a:spAutoFit/>
          </a:bodyPr>
          <a:lstStyle/>
          <a:p>
            <a:pPr marL="355600" indent="-355600" algn="just">
              <a:buAutoNum type="alphaLcParenR"/>
            </a:pPr>
            <a:r>
              <a:rPr lang="es-ES" dirty="0" smtClean="0"/>
              <a:t>Representa en una misma gráfica las posiciones de A y B desde t = 0 hasta t = 5 s.</a:t>
            </a:r>
          </a:p>
          <a:p>
            <a:pPr marL="355600" indent="-355600" algn="just">
              <a:buAutoNum type="alphaLcParenR"/>
            </a:pPr>
            <a:r>
              <a:rPr lang="es-ES" dirty="0" smtClean="0"/>
              <a:t>¿Quién llega antes a los 100 m?</a:t>
            </a:r>
          </a:p>
          <a:p>
            <a:pPr marL="355600" indent="-355600" algn="just">
              <a:buAutoNum type="alphaLcParenR"/>
            </a:pPr>
            <a:r>
              <a:rPr lang="es-ES" dirty="0" smtClean="0"/>
              <a:t>¿Al cabo de cuánto tiempo se encuentran los dos  en la misma posición?</a:t>
            </a:r>
          </a:p>
          <a:p>
            <a:pPr marL="355600" indent="-355600" algn="just">
              <a:buAutoNum type="alphaLcParenR"/>
            </a:pPr>
            <a:r>
              <a:rPr lang="es-ES" dirty="0" smtClean="0"/>
              <a:t>¿Quién alcanza antes los 300 m?</a:t>
            </a:r>
          </a:p>
          <a:p>
            <a:pPr marL="355600" indent="-355600" algn="just">
              <a:buAutoNum type="alphaLcParenR"/>
            </a:pPr>
            <a:r>
              <a:rPr lang="es-ES" dirty="0" smtClean="0"/>
              <a:t>¿Qué diferencias encuentras entre el movimiento de A y el de B?</a:t>
            </a:r>
            <a:endParaRPr lang="es-ES" dirty="0"/>
          </a:p>
        </p:txBody>
      </p:sp>
      <p:sp>
        <p:nvSpPr>
          <p:cNvPr id="8" name="7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posición de los cuerpos</a:t>
            </a:r>
            <a:endParaRPr lang="es-ES" b="1" dirty="0">
              <a:solidFill>
                <a:srgbClr val="C00000"/>
              </a:solidFill>
              <a:latin typeface="+mj-lt"/>
            </a:endParaRPr>
          </a:p>
        </p:txBody>
      </p:sp>
      <p:sp>
        <p:nvSpPr>
          <p:cNvPr id="9" name="8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10"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11</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20914872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55600" y="850900"/>
            <a:ext cx="64770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Desplazamiento, trayectoria y distancia recorrida</a:t>
            </a:r>
            <a:endParaRPr lang="es-ES" b="1" dirty="0">
              <a:solidFill>
                <a:srgbClr val="00B050"/>
              </a:solidFill>
            </a:endParaRPr>
          </a:p>
        </p:txBody>
      </p:sp>
      <p:cxnSp>
        <p:nvCxnSpPr>
          <p:cNvPr id="4" name="3 Conector recto"/>
          <p:cNvCxnSpPr/>
          <p:nvPr/>
        </p:nvCxnSpPr>
        <p:spPr>
          <a:xfrm>
            <a:off x="1536700" y="1574800"/>
            <a:ext cx="0" cy="22225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rot="5400000">
            <a:off x="2643187" y="2682875"/>
            <a:ext cx="0" cy="22225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27 Conector recto"/>
          <p:cNvCxnSpPr/>
          <p:nvPr/>
        </p:nvCxnSpPr>
        <p:spPr>
          <a:xfrm rot="2700000">
            <a:off x="1094318" y="3606465"/>
            <a:ext cx="0" cy="12600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9" name="8 Forma libre"/>
          <p:cNvSpPr/>
          <p:nvPr/>
        </p:nvSpPr>
        <p:spPr>
          <a:xfrm>
            <a:off x="1854200" y="1926604"/>
            <a:ext cx="1993900" cy="549896"/>
          </a:xfrm>
          <a:custGeom>
            <a:avLst/>
            <a:gdLst>
              <a:gd name="connsiteX0" fmla="*/ 0 w 1993900"/>
              <a:gd name="connsiteY0" fmla="*/ 549896 h 549896"/>
              <a:gd name="connsiteX1" fmla="*/ 177800 w 1993900"/>
              <a:gd name="connsiteY1" fmla="*/ 232396 h 549896"/>
              <a:gd name="connsiteX2" fmla="*/ 546100 w 1993900"/>
              <a:gd name="connsiteY2" fmla="*/ 3796 h 549896"/>
              <a:gd name="connsiteX3" fmla="*/ 1028700 w 1993900"/>
              <a:gd name="connsiteY3" fmla="*/ 105396 h 549896"/>
              <a:gd name="connsiteX4" fmla="*/ 1117600 w 1993900"/>
              <a:gd name="connsiteY4" fmla="*/ 308596 h 549896"/>
              <a:gd name="connsiteX5" fmla="*/ 1574800 w 1993900"/>
              <a:gd name="connsiteY5" fmla="*/ 422896 h 549896"/>
              <a:gd name="connsiteX6" fmla="*/ 1993900 w 1993900"/>
              <a:gd name="connsiteY6" fmla="*/ 283196 h 54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900" h="549896">
                <a:moveTo>
                  <a:pt x="0" y="549896"/>
                </a:moveTo>
                <a:cubicBezTo>
                  <a:pt x="43391" y="436654"/>
                  <a:pt x="86783" y="323413"/>
                  <a:pt x="177800" y="232396"/>
                </a:cubicBezTo>
                <a:cubicBezTo>
                  <a:pt x="268817" y="141379"/>
                  <a:pt x="404283" y="24963"/>
                  <a:pt x="546100" y="3796"/>
                </a:cubicBezTo>
                <a:cubicBezTo>
                  <a:pt x="687917" y="-17371"/>
                  <a:pt x="933450" y="54596"/>
                  <a:pt x="1028700" y="105396"/>
                </a:cubicBezTo>
                <a:cubicBezTo>
                  <a:pt x="1123950" y="156196"/>
                  <a:pt x="1026583" y="255679"/>
                  <a:pt x="1117600" y="308596"/>
                </a:cubicBezTo>
                <a:cubicBezTo>
                  <a:pt x="1208617" y="361513"/>
                  <a:pt x="1428750" y="427129"/>
                  <a:pt x="1574800" y="422896"/>
                </a:cubicBezTo>
                <a:cubicBezTo>
                  <a:pt x="1720850" y="418663"/>
                  <a:pt x="1857375" y="350929"/>
                  <a:pt x="1993900" y="283196"/>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9" name="28 Conector recto de flecha"/>
          <p:cNvCxnSpPr>
            <a:endCxn id="9" idx="0"/>
          </p:cNvCxnSpPr>
          <p:nvPr/>
        </p:nvCxnSpPr>
        <p:spPr>
          <a:xfrm flipV="1">
            <a:off x="1539875" y="2476500"/>
            <a:ext cx="314325" cy="1316038"/>
          </a:xfrm>
          <a:prstGeom prst="straightConnector1">
            <a:avLst/>
          </a:prstGeom>
          <a:ln w="28575">
            <a:solidFill>
              <a:srgbClr val="00B05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0" name="29 Conector recto de flecha"/>
          <p:cNvCxnSpPr>
            <a:endCxn id="9" idx="6"/>
          </p:cNvCxnSpPr>
          <p:nvPr/>
        </p:nvCxnSpPr>
        <p:spPr>
          <a:xfrm flipV="1">
            <a:off x="1539875" y="2209800"/>
            <a:ext cx="2308225" cy="1587500"/>
          </a:xfrm>
          <a:prstGeom prst="straightConnector1">
            <a:avLst/>
          </a:prstGeom>
          <a:ln w="28575">
            <a:solidFill>
              <a:srgbClr val="00B05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36 Conector recto de flecha"/>
          <p:cNvCxnSpPr/>
          <p:nvPr/>
        </p:nvCxnSpPr>
        <p:spPr>
          <a:xfrm flipV="1">
            <a:off x="1841500" y="2209800"/>
            <a:ext cx="2019300" cy="292100"/>
          </a:xfrm>
          <a:prstGeom prst="straightConnector1">
            <a:avLst/>
          </a:prstGeom>
          <a:ln w="28575">
            <a:solidFill>
              <a:srgbClr val="0070C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0" name="39 CuadroTexto"/>
          <p:cNvSpPr txBox="1"/>
          <p:nvPr/>
        </p:nvSpPr>
        <p:spPr>
          <a:xfrm>
            <a:off x="3403600" y="3810000"/>
            <a:ext cx="320922" cy="338554"/>
          </a:xfrm>
          <a:prstGeom prst="rect">
            <a:avLst/>
          </a:prstGeom>
          <a:noFill/>
        </p:spPr>
        <p:txBody>
          <a:bodyPr wrap="none" rtlCol="0">
            <a:spAutoFit/>
          </a:bodyPr>
          <a:lstStyle/>
          <a:p>
            <a:r>
              <a:rPr lang="es-ES" sz="1600" dirty="0" smtClean="0"/>
              <a:t>X</a:t>
            </a:r>
            <a:endParaRPr lang="es-ES" sz="1600" dirty="0"/>
          </a:p>
        </p:txBody>
      </p:sp>
      <p:sp>
        <p:nvSpPr>
          <p:cNvPr id="42" name="41 CuadroTexto"/>
          <p:cNvSpPr txBox="1"/>
          <p:nvPr/>
        </p:nvSpPr>
        <p:spPr>
          <a:xfrm>
            <a:off x="1231900" y="1549400"/>
            <a:ext cx="320922" cy="338554"/>
          </a:xfrm>
          <a:prstGeom prst="rect">
            <a:avLst/>
          </a:prstGeom>
          <a:noFill/>
        </p:spPr>
        <p:txBody>
          <a:bodyPr wrap="none" rtlCol="0">
            <a:spAutoFit/>
          </a:bodyPr>
          <a:lstStyle/>
          <a:p>
            <a:r>
              <a:rPr lang="es-ES" sz="1600" dirty="0"/>
              <a:t>Y</a:t>
            </a:r>
          </a:p>
        </p:txBody>
      </p:sp>
      <p:sp>
        <p:nvSpPr>
          <p:cNvPr id="43" name="42 CuadroTexto"/>
          <p:cNvSpPr txBox="1"/>
          <p:nvPr/>
        </p:nvSpPr>
        <p:spPr>
          <a:xfrm>
            <a:off x="736600" y="4495800"/>
            <a:ext cx="309700" cy="338554"/>
          </a:xfrm>
          <a:prstGeom prst="rect">
            <a:avLst/>
          </a:prstGeom>
          <a:noFill/>
        </p:spPr>
        <p:txBody>
          <a:bodyPr wrap="none" rtlCol="0">
            <a:spAutoFit/>
          </a:bodyPr>
          <a:lstStyle/>
          <a:p>
            <a:r>
              <a:rPr lang="es-ES" sz="1600" dirty="0"/>
              <a:t>Z</a:t>
            </a:r>
          </a:p>
        </p:txBody>
      </p:sp>
      <p:sp>
        <p:nvSpPr>
          <p:cNvPr id="44" name="43 CuadroTexto"/>
          <p:cNvSpPr txBox="1"/>
          <p:nvPr/>
        </p:nvSpPr>
        <p:spPr>
          <a:xfrm>
            <a:off x="1930400" y="1841500"/>
            <a:ext cx="1270000" cy="533400"/>
          </a:xfrm>
          <a:prstGeom prst="rect">
            <a:avLst/>
          </a:prstGeom>
          <a:noFill/>
        </p:spPr>
        <p:txBody>
          <a:bodyPr wrap="none" rtlCol="0">
            <a:prstTxWarp prst="textArchUp">
              <a:avLst>
                <a:gd name="adj" fmla="val 10715135"/>
              </a:avLst>
            </a:prstTxWarp>
            <a:spAutoFit/>
          </a:bodyPr>
          <a:lstStyle/>
          <a:p>
            <a:r>
              <a:rPr lang="es-ES" sz="1600" dirty="0"/>
              <a:t>d</a:t>
            </a:r>
            <a:r>
              <a:rPr lang="es-ES" sz="1600" dirty="0" smtClean="0"/>
              <a:t>istancia recorrida</a:t>
            </a:r>
            <a:endParaRPr lang="es-ES" sz="1600" dirty="0"/>
          </a:p>
        </p:txBody>
      </p:sp>
      <mc:AlternateContent xmlns:mc="http://schemas.openxmlformats.org/markup-compatibility/2006" xmlns:a14="http://schemas.microsoft.com/office/drawing/2010/main">
        <mc:Choice Requires="a14">
          <p:sp>
            <p:nvSpPr>
              <p:cNvPr id="45" name="44 CuadroTexto"/>
              <p:cNvSpPr txBox="1"/>
              <p:nvPr/>
            </p:nvSpPr>
            <p:spPr>
              <a:xfrm>
                <a:off x="1674431" y="2872740"/>
                <a:ext cx="43332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𝑟</m:t>
                              </m:r>
                            </m:e>
                          </m:acc>
                        </m:e>
                        <m:sub>
                          <m:r>
                            <a:rPr lang="es-ES" b="0" i="1" smtClean="0">
                              <a:latin typeface="Cambria Math"/>
                            </a:rPr>
                            <m:t>0</m:t>
                          </m:r>
                        </m:sub>
                      </m:sSub>
                    </m:oMath>
                  </m:oMathPara>
                </a14:m>
                <a:endParaRPr lang="es-ES" dirty="0"/>
              </a:p>
            </p:txBody>
          </p:sp>
        </mc:Choice>
        <mc:Fallback xmlns="">
          <p:sp>
            <p:nvSpPr>
              <p:cNvPr id="45" name="44 CuadroTexto"/>
              <p:cNvSpPr txBox="1">
                <a:spLocks noRot="1" noChangeAspect="1" noMove="1" noResize="1" noEditPoints="1" noAdjustHandles="1" noChangeArrowheads="1" noChangeShapeType="1" noTextEdit="1"/>
              </p:cNvSpPr>
              <p:nvPr/>
            </p:nvSpPr>
            <p:spPr>
              <a:xfrm>
                <a:off x="1674431" y="2872740"/>
                <a:ext cx="433324" cy="369332"/>
              </a:xfrm>
              <a:prstGeom prst="rect">
                <a:avLst/>
              </a:prstGeom>
              <a:blipFill rotWithShape="1">
                <a:blip r:embed="rId3"/>
                <a:stretch>
                  <a:fillRect t="-21311" r="-2112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45 CuadroTexto"/>
              <p:cNvSpPr txBox="1"/>
              <p:nvPr/>
            </p:nvSpPr>
            <p:spPr>
              <a:xfrm>
                <a:off x="2626931" y="2936240"/>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oMath>
                  </m:oMathPara>
                </a14:m>
                <a:endParaRPr lang="es-ES" dirty="0"/>
              </a:p>
            </p:txBody>
          </p:sp>
        </mc:Choice>
        <mc:Fallback xmlns="">
          <p:sp>
            <p:nvSpPr>
              <p:cNvPr id="46" name="45 CuadroTexto"/>
              <p:cNvSpPr txBox="1">
                <a:spLocks noRot="1" noChangeAspect="1" noMove="1" noResize="1" noEditPoints="1" noAdjustHandles="1" noChangeArrowheads="1" noChangeShapeType="1" noTextEdit="1"/>
              </p:cNvSpPr>
              <p:nvPr/>
            </p:nvSpPr>
            <p:spPr>
              <a:xfrm>
                <a:off x="2626931" y="2936240"/>
                <a:ext cx="356443" cy="369332"/>
              </a:xfrm>
              <a:prstGeom prst="rect">
                <a:avLst/>
              </a:prstGeom>
              <a:blipFill rotWithShape="1">
                <a:blip r:embed="rId4"/>
                <a:stretch>
                  <a:fillRect t="-21667" r="-2586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46 CuadroTexto"/>
              <p:cNvSpPr txBox="1"/>
              <p:nvPr/>
            </p:nvSpPr>
            <p:spPr>
              <a:xfrm rot="21272427">
                <a:off x="2372931" y="2085340"/>
                <a:ext cx="49430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𝑟</m:t>
                          </m:r>
                        </m:e>
                      </m:acc>
                    </m:oMath>
                  </m:oMathPara>
                </a14:m>
                <a:endParaRPr lang="es-ES" dirty="0"/>
              </a:p>
            </p:txBody>
          </p:sp>
        </mc:Choice>
        <mc:Fallback xmlns="">
          <p:sp>
            <p:nvSpPr>
              <p:cNvPr id="47" name="46 CuadroTexto"/>
              <p:cNvSpPr txBox="1">
                <a:spLocks noRot="1" noChangeAspect="1" noMove="1" noResize="1" noEditPoints="1" noAdjustHandles="1" noChangeArrowheads="1" noChangeShapeType="1" noTextEdit="1"/>
              </p:cNvSpPr>
              <p:nvPr/>
            </p:nvSpPr>
            <p:spPr>
              <a:xfrm rot="21272427">
                <a:off x="2372931" y="2085340"/>
                <a:ext cx="494301" cy="369332"/>
              </a:xfrm>
              <a:prstGeom prst="rect">
                <a:avLst/>
              </a:prstGeom>
              <a:blipFill rotWithShape="1">
                <a:blip r:embed="rId5"/>
                <a:stretch>
                  <a:fillRect t="-23188" r="-42045"/>
                </a:stretch>
              </a:blipFill>
            </p:spPr>
            <p:txBody>
              <a:bodyPr/>
              <a:lstStyle/>
              <a:p>
                <a:r>
                  <a:rPr lang="es-ES">
                    <a:noFill/>
                  </a:rPr>
                  <a:t> </a:t>
                </a:r>
              </a:p>
            </p:txBody>
          </p:sp>
        </mc:Fallback>
      </mc:AlternateContent>
      <p:sp>
        <p:nvSpPr>
          <p:cNvPr id="48" name="47 CuadroTexto"/>
          <p:cNvSpPr txBox="1"/>
          <p:nvPr/>
        </p:nvSpPr>
        <p:spPr>
          <a:xfrm rot="21088906">
            <a:off x="1953239" y="2326788"/>
            <a:ext cx="1407693" cy="307777"/>
          </a:xfrm>
          <a:prstGeom prst="rect">
            <a:avLst/>
          </a:prstGeom>
          <a:noFill/>
        </p:spPr>
        <p:txBody>
          <a:bodyPr wrap="none" rtlCol="0">
            <a:spAutoFit/>
          </a:bodyPr>
          <a:lstStyle/>
          <a:p>
            <a:r>
              <a:rPr lang="es-ES" sz="1400" dirty="0" smtClean="0"/>
              <a:t>desplazamiento</a:t>
            </a:r>
            <a:endParaRPr lang="es-ES" sz="1400" dirty="0"/>
          </a:p>
        </p:txBody>
      </p:sp>
      <p:sp>
        <p:nvSpPr>
          <p:cNvPr id="49" name="48 CuadroTexto"/>
          <p:cNvSpPr txBox="1"/>
          <p:nvPr/>
        </p:nvSpPr>
        <p:spPr>
          <a:xfrm>
            <a:off x="3629639" y="2542689"/>
            <a:ext cx="999697" cy="307777"/>
          </a:xfrm>
          <a:prstGeom prst="rect">
            <a:avLst/>
          </a:prstGeom>
          <a:noFill/>
        </p:spPr>
        <p:txBody>
          <a:bodyPr wrap="none" rtlCol="0">
            <a:spAutoFit/>
          </a:bodyPr>
          <a:lstStyle/>
          <a:p>
            <a:r>
              <a:rPr lang="es-ES" sz="1400" dirty="0" smtClean="0"/>
              <a:t>trayectoria</a:t>
            </a:r>
            <a:endParaRPr lang="es-ES" sz="1400" dirty="0"/>
          </a:p>
        </p:txBody>
      </p:sp>
      <p:cxnSp>
        <p:nvCxnSpPr>
          <p:cNvPr id="51" name="50 Conector recto de flecha"/>
          <p:cNvCxnSpPr>
            <a:stCxn id="49" idx="1"/>
            <a:endCxn id="9" idx="5"/>
          </p:cNvCxnSpPr>
          <p:nvPr/>
        </p:nvCxnSpPr>
        <p:spPr>
          <a:xfrm flipH="1" flipV="1">
            <a:off x="3429000" y="2349500"/>
            <a:ext cx="200639" cy="3470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51 CuadroTexto"/>
          <p:cNvSpPr txBox="1"/>
          <p:nvPr/>
        </p:nvSpPr>
        <p:spPr>
          <a:xfrm>
            <a:off x="4991100" y="1727200"/>
            <a:ext cx="2070100" cy="369332"/>
          </a:xfrm>
          <a:prstGeom prst="rect">
            <a:avLst/>
          </a:prstGeom>
          <a:noFill/>
        </p:spPr>
        <p:txBody>
          <a:bodyPr wrap="square" rtlCol="0">
            <a:spAutoFit/>
          </a:bodyPr>
          <a:lstStyle/>
          <a:p>
            <a:r>
              <a:rPr lang="es-ES" b="1" dirty="0" smtClean="0">
                <a:effectLst>
                  <a:outerShdw blurRad="38100" dist="38100" dir="2700000" algn="tl">
                    <a:srgbClr val="000000">
                      <a:alpha val="43137"/>
                    </a:srgbClr>
                  </a:outerShdw>
                </a:effectLst>
              </a:rPr>
              <a:t>Desplazamiento</a:t>
            </a:r>
            <a:r>
              <a:rPr lang="es-ES" b="1" dirty="0" smtClean="0"/>
              <a:t>:</a:t>
            </a:r>
            <a:endParaRPr lang="es-ES" b="1" dirty="0"/>
          </a:p>
        </p:txBody>
      </p:sp>
      <mc:AlternateContent xmlns:mc="http://schemas.openxmlformats.org/markup-compatibility/2006" xmlns:a14="http://schemas.microsoft.com/office/drawing/2010/main">
        <mc:Choice Requires="a14">
          <p:sp>
            <p:nvSpPr>
              <p:cNvPr id="53" name="52 CuadroTexto"/>
              <p:cNvSpPr txBox="1"/>
              <p:nvPr/>
            </p:nvSpPr>
            <p:spPr>
              <a:xfrm>
                <a:off x="4989131" y="2110740"/>
                <a:ext cx="137640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𝑟</m:t>
                          </m:r>
                        </m:e>
                      </m:acc>
                      <m:r>
                        <a:rPr lang="es-ES" i="1" smtClean="0">
                          <a:latin typeface="Cambria Math"/>
                        </a:rPr>
                        <m:t>=</m:t>
                      </m:r>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𝑟</m:t>
                          </m:r>
                        </m:e>
                      </m:acc>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e>
                        <m:sub>
                          <m:r>
                            <a:rPr lang="es-ES" b="0" i="1" smtClean="0">
                              <a:latin typeface="Cambria Math"/>
                              <a:ea typeface="Cambria Math"/>
                            </a:rPr>
                            <m:t>0</m:t>
                          </m:r>
                        </m:sub>
                      </m:sSub>
                    </m:oMath>
                  </m:oMathPara>
                </a14:m>
                <a:endParaRPr lang="es-ES" dirty="0"/>
              </a:p>
            </p:txBody>
          </p:sp>
        </mc:Choice>
        <mc:Fallback xmlns="">
          <p:sp>
            <p:nvSpPr>
              <p:cNvPr id="53" name="52 CuadroTexto"/>
              <p:cNvSpPr txBox="1">
                <a:spLocks noRot="1" noChangeAspect="1" noMove="1" noResize="1" noEditPoints="1" noAdjustHandles="1" noChangeArrowheads="1" noChangeShapeType="1" noTextEdit="1"/>
              </p:cNvSpPr>
              <p:nvPr/>
            </p:nvSpPr>
            <p:spPr>
              <a:xfrm>
                <a:off x="4989131" y="2110740"/>
                <a:ext cx="1376402" cy="369332"/>
              </a:xfrm>
              <a:prstGeom prst="rect">
                <a:avLst/>
              </a:prstGeom>
              <a:blipFill rotWithShape="1">
                <a:blip r:embed="rId6"/>
                <a:stretch>
                  <a:fillRect t="-21311" r="-13274"/>
                </a:stretch>
              </a:blipFill>
            </p:spPr>
            <p:txBody>
              <a:bodyPr/>
              <a:lstStyle/>
              <a:p>
                <a:r>
                  <a:rPr lang="es-ES">
                    <a:noFill/>
                  </a:rPr>
                  <a:t> </a:t>
                </a:r>
              </a:p>
            </p:txBody>
          </p:sp>
        </mc:Fallback>
      </mc:AlternateContent>
      <p:sp>
        <p:nvSpPr>
          <p:cNvPr id="54" name="53 CuadroTexto"/>
          <p:cNvSpPr txBox="1"/>
          <p:nvPr/>
        </p:nvSpPr>
        <p:spPr>
          <a:xfrm>
            <a:off x="4978400" y="2590800"/>
            <a:ext cx="2070100" cy="369332"/>
          </a:xfrm>
          <a:prstGeom prst="rect">
            <a:avLst/>
          </a:prstGeom>
          <a:noFill/>
        </p:spPr>
        <p:txBody>
          <a:bodyPr wrap="square" rtlCol="0">
            <a:spAutoFit/>
          </a:bodyPr>
          <a:lstStyle/>
          <a:p>
            <a:r>
              <a:rPr lang="es-ES" b="1" dirty="0" smtClean="0">
                <a:effectLst>
                  <a:outerShdw blurRad="38100" dist="38100" dir="2700000" algn="tl">
                    <a:srgbClr val="000000">
                      <a:alpha val="43137"/>
                    </a:srgbClr>
                  </a:outerShdw>
                </a:effectLst>
              </a:rPr>
              <a:t>Trayectoria</a:t>
            </a:r>
            <a:r>
              <a:rPr lang="es-ES" b="1" dirty="0" smtClean="0"/>
              <a:t>:</a:t>
            </a:r>
            <a:endParaRPr lang="es-ES" b="1" dirty="0"/>
          </a:p>
        </p:txBody>
      </p:sp>
      <p:sp>
        <p:nvSpPr>
          <p:cNvPr id="55" name="54 CuadroTexto"/>
          <p:cNvSpPr txBox="1"/>
          <p:nvPr/>
        </p:nvSpPr>
        <p:spPr>
          <a:xfrm>
            <a:off x="5003800" y="2997200"/>
            <a:ext cx="3657600" cy="646331"/>
          </a:xfrm>
          <a:prstGeom prst="rect">
            <a:avLst/>
          </a:prstGeom>
          <a:noFill/>
        </p:spPr>
        <p:txBody>
          <a:bodyPr wrap="square" rtlCol="0">
            <a:spAutoFit/>
          </a:bodyPr>
          <a:lstStyle/>
          <a:p>
            <a:pPr algn="just"/>
            <a:r>
              <a:rPr lang="es-ES" dirty="0" smtClean="0"/>
              <a:t>La línea que sigue un cuerpo en su movimiento.</a:t>
            </a:r>
            <a:endParaRPr lang="es-ES" dirty="0"/>
          </a:p>
        </p:txBody>
      </p:sp>
      <p:sp>
        <p:nvSpPr>
          <p:cNvPr id="56" name="55 CuadroTexto"/>
          <p:cNvSpPr txBox="1"/>
          <p:nvPr/>
        </p:nvSpPr>
        <p:spPr>
          <a:xfrm>
            <a:off x="4965700" y="3733800"/>
            <a:ext cx="2679700" cy="369332"/>
          </a:xfrm>
          <a:prstGeom prst="rect">
            <a:avLst/>
          </a:prstGeom>
          <a:noFill/>
        </p:spPr>
        <p:txBody>
          <a:bodyPr wrap="square" rtlCol="0">
            <a:spAutoFit/>
          </a:bodyPr>
          <a:lstStyle/>
          <a:p>
            <a:r>
              <a:rPr lang="es-ES" b="1" dirty="0" smtClean="0">
                <a:effectLst>
                  <a:outerShdw blurRad="38100" dist="38100" dir="2700000" algn="tl">
                    <a:srgbClr val="000000">
                      <a:alpha val="43137"/>
                    </a:srgbClr>
                  </a:outerShdw>
                </a:effectLst>
              </a:rPr>
              <a:t>Distancia recorrida</a:t>
            </a:r>
            <a:r>
              <a:rPr lang="es-ES" b="1" dirty="0" smtClean="0"/>
              <a:t>:</a:t>
            </a:r>
            <a:endParaRPr lang="es-ES" b="1" dirty="0"/>
          </a:p>
        </p:txBody>
      </p:sp>
      <p:sp>
        <p:nvSpPr>
          <p:cNvPr id="57" name="56 CuadroTexto"/>
          <p:cNvSpPr txBox="1"/>
          <p:nvPr/>
        </p:nvSpPr>
        <p:spPr>
          <a:xfrm>
            <a:off x="5003800" y="4114800"/>
            <a:ext cx="3657600" cy="923330"/>
          </a:xfrm>
          <a:prstGeom prst="rect">
            <a:avLst/>
          </a:prstGeom>
          <a:noFill/>
        </p:spPr>
        <p:txBody>
          <a:bodyPr wrap="square" rtlCol="0">
            <a:spAutoFit/>
          </a:bodyPr>
          <a:lstStyle/>
          <a:p>
            <a:pPr algn="just"/>
            <a:r>
              <a:rPr lang="es-ES" dirty="0" smtClean="0"/>
              <a:t>Distancia medida sobre la trayectoria entre la posición inicial y final.</a:t>
            </a:r>
            <a:endParaRPr lang="es-ES" dirty="0"/>
          </a:p>
        </p:txBody>
      </p:sp>
      <p:sp>
        <p:nvSpPr>
          <p:cNvPr id="58" name="57 CuadroTexto"/>
          <p:cNvSpPr txBox="1"/>
          <p:nvPr/>
        </p:nvSpPr>
        <p:spPr>
          <a:xfrm>
            <a:off x="368300" y="5232400"/>
            <a:ext cx="8318500" cy="1200329"/>
          </a:xfrm>
          <a:prstGeom prst="rect">
            <a:avLst/>
          </a:prstGeom>
          <a:noFill/>
        </p:spPr>
        <p:txBody>
          <a:bodyPr wrap="square" rtlCol="0">
            <a:spAutoFit/>
          </a:bodyPr>
          <a:lstStyle/>
          <a:p>
            <a:pPr marL="355600" indent="-355600">
              <a:buFont typeface="Wingdings"/>
              <a:buChar char=""/>
            </a:pPr>
            <a:r>
              <a:rPr lang="es-ES" dirty="0" smtClean="0">
                <a:solidFill>
                  <a:srgbClr val="CC6600"/>
                </a:solidFill>
                <a:sym typeface="Wingdings"/>
              </a:rPr>
              <a:t>¿Podría ser mayor el desplazamiento que la distancia recorrida?</a:t>
            </a:r>
          </a:p>
          <a:p>
            <a:pPr marL="355600" indent="-355600">
              <a:buFont typeface="Wingdings"/>
              <a:buChar char=""/>
            </a:pPr>
            <a:r>
              <a:rPr lang="es-ES" dirty="0" smtClean="0">
                <a:solidFill>
                  <a:srgbClr val="CC6600"/>
                </a:solidFill>
                <a:sym typeface="Wingdings"/>
              </a:rPr>
              <a:t>¿Pueden ser equivalentes la distancia recorrida y el desplazamiento?</a:t>
            </a:r>
          </a:p>
          <a:p>
            <a:pPr marL="355600" indent="-355600" algn="just">
              <a:buFont typeface="Wingdings"/>
              <a:buChar char=""/>
            </a:pPr>
            <a:r>
              <a:rPr lang="es-ES" dirty="0" smtClean="0">
                <a:solidFill>
                  <a:srgbClr val="CC6600"/>
                </a:solidFill>
                <a:sym typeface="Wingdings"/>
              </a:rPr>
              <a:t>¿Puede un cuerpo haber recorrido una distancia si el desplazamiento es cero?</a:t>
            </a:r>
            <a:endParaRPr lang="es-ES" dirty="0">
              <a:solidFill>
                <a:srgbClr val="CC6600"/>
              </a:solidFill>
            </a:endParaRPr>
          </a:p>
        </p:txBody>
      </p:sp>
      <p:sp>
        <p:nvSpPr>
          <p:cNvPr id="31" name="30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posición de los cuerpos</a:t>
            </a:r>
            <a:endParaRPr lang="es-ES" b="1" dirty="0">
              <a:solidFill>
                <a:srgbClr val="C00000"/>
              </a:solidFill>
              <a:latin typeface="+mj-lt"/>
            </a:endParaRPr>
          </a:p>
        </p:txBody>
      </p:sp>
      <p:sp>
        <p:nvSpPr>
          <p:cNvPr id="32" name="31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33"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12</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7434070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4 Conector recto"/>
          <p:cNvCxnSpPr/>
          <p:nvPr/>
        </p:nvCxnSpPr>
        <p:spPr>
          <a:xfrm>
            <a:off x="812800" y="1143000"/>
            <a:ext cx="0" cy="1816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rot="5400000">
            <a:off x="1612900" y="1879600"/>
            <a:ext cx="0" cy="1816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flipH="1">
            <a:off x="825500" y="1244600"/>
            <a:ext cx="1143000" cy="15621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35 Conector recto"/>
          <p:cNvCxnSpPr/>
          <p:nvPr/>
        </p:nvCxnSpPr>
        <p:spPr>
          <a:xfrm flipH="1">
            <a:off x="812800" y="1651000"/>
            <a:ext cx="1778000" cy="8001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254000" y="1079500"/>
            <a:ext cx="596638" cy="338554"/>
          </a:xfrm>
          <a:prstGeom prst="rect">
            <a:avLst/>
          </a:prstGeom>
          <a:noFill/>
        </p:spPr>
        <p:txBody>
          <a:bodyPr wrap="none" rtlCol="0">
            <a:spAutoFit/>
          </a:bodyPr>
          <a:lstStyle/>
          <a:p>
            <a:r>
              <a:rPr lang="es-ES" sz="1600" dirty="0"/>
              <a:t>x</a:t>
            </a:r>
            <a:r>
              <a:rPr lang="es-ES" sz="1600" dirty="0" smtClean="0"/>
              <a:t>(m)</a:t>
            </a:r>
            <a:endParaRPr lang="es-ES" sz="1600" dirty="0"/>
          </a:p>
        </p:txBody>
      </p:sp>
      <p:sp>
        <p:nvSpPr>
          <p:cNvPr id="41" name="40 CuadroTexto"/>
          <p:cNvSpPr txBox="1"/>
          <p:nvPr/>
        </p:nvSpPr>
        <p:spPr>
          <a:xfrm>
            <a:off x="2108200" y="2781300"/>
            <a:ext cx="482824" cy="338554"/>
          </a:xfrm>
          <a:prstGeom prst="rect">
            <a:avLst/>
          </a:prstGeom>
          <a:noFill/>
        </p:spPr>
        <p:txBody>
          <a:bodyPr wrap="none" rtlCol="0">
            <a:spAutoFit/>
          </a:bodyPr>
          <a:lstStyle/>
          <a:p>
            <a:r>
              <a:rPr lang="es-ES" sz="1600" dirty="0" smtClean="0"/>
              <a:t>t(s)</a:t>
            </a:r>
            <a:endParaRPr lang="es-ES" sz="1600" dirty="0"/>
          </a:p>
        </p:txBody>
      </p:sp>
      <p:sp>
        <p:nvSpPr>
          <p:cNvPr id="50" name="49 CuadroTexto"/>
          <p:cNvSpPr txBox="1"/>
          <p:nvPr/>
        </p:nvSpPr>
        <p:spPr>
          <a:xfrm>
            <a:off x="1638300" y="1066800"/>
            <a:ext cx="324128" cy="369332"/>
          </a:xfrm>
          <a:prstGeom prst="rect">
            <a:avLst/>
          </a:prstGeom>
          <a:noFill/>
        </p:spPr>
        <p:txBody>
          <a:bodyPr wrap="none" rtlCol="0">
            <a:spAutoFit/>
          </a:bodyPr>
          <a:lstStyle/>
          <a:p>
            <a:r>
              <a:rPr lang="es-ES" dirty="0" smtClean="0"/>
              <a:t>A</a:t>
            </a:r>
            <a:endParaRPr lang="es-ES" dirty="0"/>
          </a:p>
        </p:txBody>
      </p:sp>
      <p:sp>
        <p:nvSpPr>
          <p:cNvPr id="59" name="58 CuadroTexto"/>
          <p:cNvSpPr txBox="1"/>
          <p:nvPr/>
        </p:nvSpPr>
        <p:spPr>
          <a:xfrm>
            <a:off x="2425700" y="1625600"/>
            <a:ext cx="324128" cy="369332"/>
          </a:xfrm>
          <a:prstGeom prst="rect">
            <a:avLst/>
          </a:prstGeom>
          <a:noFill/>
        </p:spPr>
        <p:txBody>
          <a:bodyPr wrap="none" rtlCol="0">
            <a:spAutoFit/>
          </a:bodyPr>
          <a:lstStyle/>
          <a:p>
            <a:r>
              <a:rPr lang="es-ES" dirty="0"/>
              <a:t>B</a:t>
            </a:r>
          </a:p>
        </p:txBody>
      </p:sp>
      <p:sp>
        <p:nvSpPr>
          <p:cNvPr id="13" name="12 CuadroTexto"/>
          <p:cNvSpPr txBox="1"/>
          <p:nvPr/>
        </p:nvSpPr>
        <p:spPr>
          <a:xfrm>
            <a:off x="3594100" y="1866900"/>
            <a:ext cx="50673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define </a:t>
            </a:r>
            <a:r>
              <a:rPr lang="es-ES" b="1" dirty="0" smtClean="0">
                <a:effectLst>
                  <a:outerShdw blurRad="38100" dist="38100" dir="2700000" algn="tl">
                    <a:srgbClr val="000000">
                      <a:alpha val="43137"/>
                    </a:srgbClr>
                  </a:outerShdw>
                </a:effectLst>
              </a:rPr>
              <a:t>velocidad media </a:t>
            </a:r>
            <a:r>
              <a:rPr lang="es-ES" dirty="0" smtClean="0"/>
              <a:t>como la rapidez con que cambia la posición de un cuerpo.</a:t>
            </a:r>
            <a:endParaRPr lang="es-ES" dirty="0"/>
          </a:p>
        </p:txBody>
      </p:sp>
      <p:sp>
        <p:nvSpPr>
          <p:cNvPr id="15" name="14 CuadroTexto"/>
          <p:cNvSpPr txBox="1"/>
          <p:nvPr/>
        </p:nvSpPr>
        <p:spPr>
          <a:xfrm>
            <a:off x="3556000" y="1079500"/>
            <a:ext cx="5067300" cy="646331"/>
          </a:xfrm>
          <a:prstGeom prst="rect">
            <a:avLst/>
          </a:prstGeom>
          <a:noFill/>
        </p:spPr>
        <p:txBody>
          <a:bodyPr wrap="square" rtlCol="0">
            <a:spAutoFit/>
          </a:bodyPr>
          <a:lstStyle/>
          <a:p>
            <a:pPr algn="just"/>
            <a:r>
              <a:rPr lang="es-ES" dirty="0" smtClean="0">
                <a:solidFill>
                  <a:srgbClr val="CC6600"/>
                </a:solidFill>
              </a:rPr>
              <a:t>¿Cuál de los dos cuerpos se mueve con mayor rapidez?</a:t>
            </a:r>
            <a:endParaRPr lang="es-ES" dirty="0">
              <a:solidFill>
                <a:srgbClr val="CC6600"/>
              </a:solidFill>
            </a:endParaRPr>
          </a:p>
        </p:txBody>
      </p:sp>
      <mc:AlternateContent xmlns:mc="http://schemas.openxmlformats.org/markup-compatibility/2006" xmlns:a14="http://schemas.microsoft.com/office/drawing/2010/main">
        <mc:Choice Requires="a14">
          <p:sp>
            <p:nvSpPr>
              <p:cNvPr id="16" name="15 CuadroTexto"/>
              <p:cNvSpPr txBox="1"/>
              <p:nvPr/>
            </p:nvSpPr>
            <p:spPr>
              <a:xfrm>
                <a:off x="5699610" y="2618740"/>
                <a:ext cx="1026626" cy="6387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𝑣</m:t>
                              </m:r>
                            </m:e>
                          </m:acc>
                        </m:e>
                        <m:sub>
                          <m:r>
                            <a:rPr lang="es-ES" b="0" i="1" smtClean="0">
                              <a:latin typeface="Cambria Math"/>
                            </a:rPr>
                            <m:t>𝑚</m:t>
                          </m:r>
                        </m:sub>
                      </m:sSub>
                      <m:r>
                        <a:rPr lang="es-ES" i="1" smtClean="0">
                          <a:latin typeface="Cambria Math"/>
                        </a:rPr>
                        <m:t>=</m:t>
                      </m:r>
                      <m:f>
                        <m:fPr>
                          <m:ctrlPr>
                            <a:rPr lang="es-ES" i="1" smtClean="0">
                              <a:latin typeface="Cambria Math" panose="02040503050406030204" pitchFamily="18" charset="0"/>
                            </a:rPr>
                          </m:ctrlPr>
                        </m:fPr>
                        <m:num>
                          <m:r>
                            <a:rPr lang="es-ES" i="1" smtClean="0">
                              <a:latin typeface="Cambria Math"/>
                              <a:ea typeface="Cambria Math"/>
                            </a:rPr>
                            <m:t>∆</m:t>
                          </m:r>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𝑟</m:t>
                              </m:r>
                            </m:e>
                          </m:acc>
                        </m:num>
                        <m:den>
                          <m:r>
                            <a:rPr lang="es-ES" i="1" smtClean="0">
                              <a:latin typeface="Cambria Math"/>
                              <a:ea typeface="Cambria Math"/>
                            </a:rPr>
                            <m:t>∆</m:t>
                          </m:r>
                          <m:r>
                            <a:rPr lang="es-ES" b="0" i="1" smtClean="0">
                              <a:latin typeface="Cambria Math"/>
                              <a:ea typeface="Cambria Math"/>
                            </a:rPr>
                            <m:t>𝑡</m:t>
                          </m:r>
                        </m:den>
                      </m:f>
                    </m:oMath>
                  </m:oMathPara>
                </a14:m>
                <a:endParaRPr lang="es-ES"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5699610" y="2618740"/>
                <a:ext cx="1026626" cy="638765"/>
              </a:xfrm>
              <a:prstGeom prst="rect">
                <a:avLst/>
              </a:prstGeom>
              <a:blipFill rotWithShape="1">
                <a:blip r:embed="rId3"/>
                <a:stretch>
                  <a:fillRect/>
                </a:stretch>
              </a:blipFill>
            </p:spPr>
            <p:txBody>
              <a:bodyPr/>
              <a:lstStyle/>
              <a:p>
                <a:r>
                  <a:rPr lang="es-ES">
                    <a:noFill/>
                  </a:rPr>
                  <a:t> </a:t>
                </a:r>
              </a:p>
            </p:txBody>
          </p:sp>
        </mc:Fallback>
      </mc:AlternateContent>
      <p:sp>
        <p:nvSpPr>
          <p:cNvPr id="60" name="59 CuadroTexto"/>
          <p:cNvSpPr txBox="1"/>
          <p:nvPr/>
        </p:nvSpPr>
        <p:spPr>
          <a:xfrm>
            <a:off x="3619500" y="3352800"/>
            <a:ext cx="50419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define </a:t>
            </a:r>
            <a:r>
              <a:rPr lang="es-ES" b="1" dirty="0" smtClean="0">
                <a:effectLst>
                  <a:outerShdw blurRad="38100" dist="38100" dir="2700000" algn="tl">
                    <a:srgbClr val="000000">
                      <a:alpha val="43137"/>
                    </a:srgbClr>
                  </a:outerShdw>
                </a:effectLst>
              </a:rPr>
              <a:t>celeridad media </a:t>
            </a:r>
            <a:r>
              <a:rPr lang="es-ES" dirty="0" smtClean="0"/>
              <a:t>como la rapidez con la que un cuerpo recorre una distancia.</a:t>
            </a:r>
            <a:endParaRPr lang="es-ES" dirty="0"/>
          </a:p>
        </p:txBody>
      </p:sp>
      <mc:AlternateContent xmlns:mc="http://schemas.openxmlformats.org/markup-compatibility/2006" xmlns:a14="http://schemas.microsoft.com/office/drawing/2010/main">
        <mc:Choice Requires="a14">
          <p:sp>
            <p:nvSpPr>
              <p:cNvPr id="61" name="60 CuadroTexto"/>
              <p:cNvSpPr txBox="1"/>
              <p:nvPr/>
            </p:nvSpPr>
            <p:spPr>
              <a:xfrm>
                <a:off x="5624131" y="4104640"/>
                <a:ext cx="1063433" cy="6127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𝑐</m:t>
                          </m:r>
                        </m:e>
                        <m:sub>
                          <m:r>
                            <a:rPr lang="es-ES" b="0" i="1" smtClean="0">
                              <a:latin typeface="Cambria Math"/>
                            </a:rPr>
                            <m:t>𝑚</m:t>
                          </m:r>
                        </m:sub>
                      </m:sSub>
                      <m:r>
                        <a:rPr lang="es-ES" i="1" smtClean="0">
                          <a:latin typeface="Cambria Math"/>
                        </a:rPr>
                        <m:t>=</m:t>
                      </m:r>
                      <m:f>
                        <m:fPr>
                          <m:ctrlPr>
                            <a:rPr lang="es-ES" i="1" smtClean="0">
                              <a:latin typeface="Cambria Math" panose="02040503050406030204" pitchFamily="18" charset="0"/>
                            </a:rPr>
                          </m:ctrlPr>
                        </m:fPr>
                        <m:num>
                          <m:r>
                            <a:rPr lang="es-ES" i="1" smtClean="0">
                              <a:latin typeface="Cambria Math"/>
                              <a:ea typeface="Cambria Math"/>
                            </a:rPr>
                            <m:t>∆</m:t>
                          </m:r>
                          <m:r>
                            <a:rPr lang="es-ES" b="0" i="1" smtClean="0">
                              <a:latin typeface="Cambria Math"/>
                              <a:ea typeface="Cambria Math"/>
                            </a:rPr>
                            <m:t>𝑠</m:t>
                          </m:r>
                        </m:num>
                        <m:den>
                          <m:r>
                            <a:rPr lang="es-ES" i="1" smtClean="0">
                              <a:latin typeface="Cambria Math"/>
                              <a:ea typeface="Cambria Math"/>
                            </a:rPr>
                            <m:t>∆</m:t>
                          </m:r>
                          <m:r>
                            <a:rPr lang="es-ES" b="0" i="1" smtClean="0">
                              <a:latin typeface="Cambria Math"/>
                              <a:ea typeface="Cambria Math"/>
                            </a:rPr>
                            <m:t>𝑡</m:t>
                          </m:r>
                        </m:den>
                      </m:f>
                    </m:oMath>
                  </m:oMathPara>
                </a14:m>
                <a:endParaRPr lang="es-ES" dirty="0"/>
              </a:p>
            </p:txBody>
          </p:sp>
        </mc:Choice>
        <mc:Fallback xmlns="">
          <p:sp>
            <p:nvSpPr>
              <p:cNvPr id="61" name="60 CuadroTexto"/>
              <p:cNvSpPr txBox="1">
                <a:spLocks noRot="1" noChangeAspect="1" noMove="1" noResize="1" noEditPoints="1" noAdjustHandles="1" noChangeArrowheads="1" noChangeShapeType="1" noTextEdit="1"/>
              </p:cNvSpPr>
              <p:nvPr/>
            </p:nvSpPr>
            <p:spPr>
              <a:xfrm>
                <a:off x="5624131" y="4104640"/>
                <a:ext cx="1063433" cy="612732"/>
              </a:xfrm>
              <a:prstGeom prst="rect">
                <a:avLst/>
              </a:prstGeom>
              <a:blipFill rotWithShape="1">
                <a:blip r:embed="rId4"/>
                <a:stretch>
                  <a:fillRect/>
                </a:stretch>
              </a:blipFill>
            </p:spPr>
            <p:txBody>
              <a:bodyPr/>
              <a:lstStyle/>
              <a:p>
                <a:r>
                  <a:rPr lang="es-ES">
                    <a:noFill/>
                  </a:rPr>
                  <a:t> </a:t>
                </a:r>
              </a:p>
            </p:txBody>
          </p:sp>
        </mc:Fallback>
      </mc:AlternateContent>
      <p:cxnSp>
        <p:nvCxnSpPr>
          <p:cNvPr id="19" name="18 Conector recto"/>
          <p:cNvCxnSpPr/>
          <p:nvPr/>
        </p:nvCxnSpPr>
        <p:spPr>
          <a:xfrm>
            <a:off x="1066800" y="3124200"/>
            <a:ext cx="0" cy="22225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0" name="19 Conector recto"/>
          <p:cNvCxnSpPr/>
          <p:nvPr/>
        </p:nvCxnSpPr>
        <p:spPr>
          <a:xfrm rot="5400000">
            <a:off x="2173287" y="4232275"/>
            <a:ext cx="0" cy="22225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20 Conector recto"/>
          <p:cNvCxnSpPr/>
          <p:nvPr/>
        </p:nvCxnSpPr>
        <p:spPr>
          <a:xfrm rot="2700000">
            <a:off x="624418" y="5155865"/>
            <a:ext cx="0" cy="12600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21 Forma libre"/>
          <p:cNvSpPr/>
          <p:nvPr/>
        </p:nvSpPr>
        <p:spPr>
          <a:xfrm>
            <a:off x="1384300" y="3476004"/>
            <a:ext cx="1993900" cy="549896"/>
          </a:xfrm>
          <a:custGeom>
            <a:avLst/>
            <a:gdLst>
              <a:gd name="connsiteX0" fmla="*/ 0 w 1993900"/>
              <a:gd name="connsiteY0" fmla="*/ 549896 h 549896"/>
              <a:gd name="connsiteX1" fmla="*/ 177800 w 1993900"/>
              <a:gd name="connsiteY1" fmla="*/ 232396 h 549896"/>
              <a:gd name="connsiteX2" fmla="*/ 546100 w 1993900"/>
              <a:gd name="connsiteY2" fmla="*/ 3796 h 549896"/>
              <a:gd name="connsiteX3" fmla="*/ 1028700 w 1993900"/>
              <a:gd name="connsiteY3" fmla="*/ 105396 h 549896"/>
              <a:gd name="connsiteX4" fmla="*/ 1117600 w 1993900"/>
              <a:gd name="connsiteY4" fmla="*/ 308596 h 549896"/>
              <a:gd name="connsiteX5" fmla="*/ 1574800 w 1993900"/>
              <a:gd name="connsiteY5" fmla="*/ 422896 h 549896"/>
              <a:gd name="connsiteX6" fmla="*/ 1993900 w 1993900"/>
              <a:gd name="connsiteY6" fmla="*/ 283196 h 54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900" h="549896">
                <a:moveTo>
                  <a:pt x="0" y="549896"/>
                </a:moveTo>
                <a:cubicBezTo>
                  <a:pt x="43391" y="436654"/>
                  <a:pt x="86783" y="323413"/>
                  <a:pt x="177800" y="232396"/>
                </a:cubicBezTo>
                <a:cubicBezTo>
                  <a:pt x="268817" y="141379"/>
                  <a:pt x="404283" y="24963"/>
                  <a:pt x="546100" y="3796"/>
                </a:cubicBezTo>
                <a:cubicBezTo>
                  <a:pt x="687917" y="-17371"/>
                  <a:pt x="933450" y="54596"/>
                  <a:pt x="1028700" y="105396"/>
                </a:cubicBezTo>
                <a:cubicBezTo>
                  <a:pt x="1123950" y="156196"/>
                  <a:pt x="1026583" y="255679"/>
                  <a:pt x="1117600" y="308596"/>
                </a:cubicBezTo>
                <a:cubicBezTo>
                  <a:pt x="1208617" y="361513"/>
                  <a:pt x="1428750" y="427129"/>
                  <a:pt x="1574800" y="422896"/>
                </a:cubicBezTo>
                <a:cubicBezTo>
                  <a:pt x="1720850" y="418663"/>
                  <a:pt x="1857375" y="350929"/>
                  <a:pt x="1993900" y="283196"/>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3" name="22 Conector recto de flecha"/>
          <p:cNvCxnSpPr>
            <a:endCxn id="22" idx="0"/>
          </p:cNvCxnSpPr>
          <p:nvPr/>
        </p:nvCxnSpPr>
        <p:spPr>
          <a:xfrm flipV="1">
            <a:off x="1069975" y="4025900"/>
            <a:ext cx="314325" cy="1316038"/>
          </a:xfrm>
          <a:prstGeom prst="straightConnector1">
            <a:avLst/>
          </a:prstGeom>
          <a:ln w="28575">
            <a:solidFill>
              <a:srgbClr val="00B05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a:endCxn id="22" idx="6"/>
          </p:cNvCxnSpPr>
          <p:nvPr/>
        </p:nvCxnSpPr>
        <p:spPr>
          <a:xfrm flipV="1">
            <a:off x="1069975" y="3759200"/>
            <a:ext cx="2308225" cy="1587500"/>
          </a:xfrm>
          <a:prstGeom prst="straightConnector1">
            <a:avLst/>
          </a:prstGeom>
          <a:ln w="28575">
            <a:solidFill>
              <a:srgbClr val="00B05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p:nvPr/>
        </p:nvCxnSpPr>
        <p:spPr>
          <a:xfrm flipV="1">
            <a:off x="1371600" y="3759200"/>
            <a:ext cx="2019300" cy="292100"/>
          </a:xfrm>
          <a:prstGeom prst="straightConnector1">
            <a:avLst/>
          </a:prstGeom>
          <a:ln w="28575">
            <a:solidFill>
              <a:srgbClr val="0070C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6" name="25 CuadroTexto"/>
          <p:cNvSpPr txBox="1"/>
          <p:nvPr/>
        </p:nvSpPr>
        <p:spPr>
          <a:xfrm>
            <a:off x="2933700" y="5359400"/>
            <a:ext cx="320922" cy="338554"/>
          </a:xfrm>
          <a:prstGeom prst="rect">
            <a:avLst/>
          </a:prstGeom>
          <a:noFill/>
        </p:spPr>
        <p:txBody>
          <a:bodyPr wrap="none" rtlCol="0">
            <a:spAutoFit/>
          </a:bodyPr>
          <a:lstStyle/>
          <a:p>
            <a:r>
              <a:rPr lang="es-ES" sz="1600" dirty="0" smtClean="0"/>
              <a:t>X</a:t>
            </a:r>
            <a:endParaRPr lang="es-ES" sz="1600" dirty="0"/>
          </a:p>
        </p:txBody>
      </p:sp>
      <p:sp>
        <p:nvSpPr>
          <p:cNvPr id="27" name="26 CuadroTexto"/>
          <p:cNvSpPr txBox="1"/>
          <p:nvPr/>
        </p:nvSpPr>
        <p:spPr>
          <a:xfrm>
            <a:off x="762000" y="3098800"/>
            <a:ext cx="320922" cy="338554"/>
          </a:xfrm>
          <a:prstGeom prst="rect">
            <a:avLst/>
          </a:prstGeom>
          <a:noFill/>
        </p:spPr>
        <p:txBody>
          <a:bodyPr wrap="none" rtlCol="0">
            <a:spAutoFit/>
          </a:bodyPr>
          <a:lstStyle/>
          <a:p>
            <a:r>
              <a:rPr lang="es-ES" sz="1600" dirty="0"/>
              <a:t>Y</a:t>
            </a:r>
          </a:p>
        </p:txBody>
      </p:sp>
      <p:sp>
        <p:nvSpPr>
          <p:cNvPr id="28" name="27 CuadroTexto"/>
          <p:cNvSpPr txBox="1"/>
          <p:nvPr/>
        </p:nvSpPr>
        <p:spPr>
          <a:xfrm>
            <a:off x="266700" y="6045200"/>
            <a:ext cx="309700" cy="338554"/>
          </a:xfrm>
          <a:prstGeom prst="rect">
            <a:avLst/>
          </a:prstGeom>
          <a:noFill/>
        </p:spPr>
        <p:txBody>
          <a:bodyPr wrap="none" rtlCol="0">
            <a:spAutoFit/>
          </a:bodyPr>
          <a:lstStyle/>
          <a:p>
            <a:r>
              <a:rPr lang="es-ES" sz="1600" dirty="0"/>
              <a:t>Z</a:t>
            </a:r>
          </a:p>
        </p:txBody>
      </p:sp>
      <p:sp>
        <p:nvSpPr>
          <p:cNvPr id="29" name="28 CuadroTexto"/>
          <p:cNvSpPr txBox="1"/>
          <p:nvPr/>
        </p:nvSpPr>
        <p:spPr>
          <a:xfrm>
            <a:off x="1397000" y="3352800"/>
            <a:ext cx="1320800" cy="698500"/>
          </a:xfrm>
          <a:prstGeom prst="rect">
            <a:avLst/>
          </a:prstGeom>
          <a:noFill/>
        </p:spPr>
        <p:txBody>
          <a:bodyPr wrap="none" rtlCol="0">
            <a:prstTxWarp prst="textArchUp">
              <a:avLst>
                <a:gd name="adj" fmla="val 10715135"/>
              </a:avLst>
            </a:prstTxWarp>
            <a:spAutoFit/>
          </a:bodyPr>
          <a:lstStyle/>
          <a:p>
            <a:r>
              <a:rPr lang="es-ES" sz="1600" dirty="0"/>
              <a:t>d</a:t>
            </a:r>
            <a:r>
              <a:rPr lang="es-ES" sz="1600" dirty="0" smtClean="0"/>
              <a:t>istancia recorrida </a:t>
            </a:r>
            <a:r>
              <a:rPr lang="es-ES" sz="1600" dirty="0" smtClean="0">
                <a:sym typeface="Symbol"/>
              </a:rPr>
              <a:t>s</a:t>
            </a:r>
            <a:endParaRPr lang="es-ES" sz="1600" dirty="0"/>
          </a:p>
        </p:txBody>
      </p:sp>
      <mc:AlternateContent xmlns:mc="http://schemas.openxmlformats.org/markup-compatibility/2006" xmlns:a14="http://schemas.microsoft.com/office/drawing/2010/main">
        <mc:Choice Requires="a14">
          <p:sp>
            <p:nvSpPr>
              <p:cNvPr id="30" name="29 CuadroTexto"/>
              <p:cNvSpPr txBox="1"/>
              <p:nvPr/>
            </p:nvSpPr>
            <p:spPr>
              <a:xfrm>
                <a:off x="1204531" y="4422140"/>
                <a:ext cx="43332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𝑟</m:t>
                              </m:r>
                            </m:e>
                          </m:acc>
                        </m:e>
                        <m:sub>
                          <m:r>
                            <a:rPr lang="es-ES" b="0" i="1" smtClean="0">
                              <a:latin typeface="Cambria Math"/>
                            </a:rPr>
                            <m:t>0</m:t>
                          </m:r>
                        </m:sub>
                      </m:sSub>
                    </m:oMath>
                  </m:oMathPara>
                </a14:m>
                <a:endParaRPr lang="es-ES" dirty="0"/>
              </a:p>
            </p:txBody>
          </p:sp>
        </mc:Choice>
        <mc:Fallback xmlns="">
          <p:sp>
            <p:nvSpPr>
              <p:cNvPr id="30" name="29 CuadroTexto"/>
              <p:cNvSpPr txBox="1">
                <a:spLocks noRot="1" noChangeAspect="1" noMove="1" noResize="1" noEditPoints="1" noAdjustHandles="1" noChangeArrowheads="1" noChangeShapeType="1" noTextEdit="1"/>
              </p:cNvSpPr>
              <p:nvPr/>
            </p:nvSpPr>
            <p:spPr>
              <a:xfrm>
                <a:off x="1204531" y="4422140"/>
                <a:ext cx="433324" cy="369332"/>
              </a:xfrm>
              <a:prstGeom prst="rect">
                <a:avLst/>
              </a:prstGeom>
              <a:blipFill rotWithShape="1">
                <a:blip r:embed="rId5"/>
                <a:stretch>
                  <a:fillRect t="-21311" r="-2112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30 CuadroTexto"/>
              <p:cNvSpPr txBox="1"/>
              <p:nvPr/>
            </p:nvSpPr>
            <p:spPr>
              <a:xfrm>
                <a:off x="2157031" y="4485640"/>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oMath>
                  </m:oMathPara>
                </a14:m>
                <a:endParaRPr lang="es-ES"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2157031" y="4485640"/>
                <a:ext cx="356443" cy="369332"/>
              </a:xfrm>
              <a:prstGeom prst="rect">
                <a:avLst/>
              </a:prstGeom>
              <a:blipFill rotWithShape="1">
                <a:blip r:embed="rId6"/>
                <a:stretch>
                  <a:fillRect t="-21667" r="-2586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33 CuadroTexto"/>
              <p:cNvSpPr txBox="1"/>
              <p:nvPr/>
            </p:nvSpPr>
            <p:spPr>
              <a:xfrm rot="21272427">
                <a:off x="1903031" y="3634740"/>
                <a:ext cx="49430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𝑟</m:t>
                          </m:r>
                        </m:e>
                      </m:acc>
                    </m:oMath>
                  </m:oMathPara>
                </a14:m>
                <a:endParaRPr lang="es-ES" dirty="0"/>
              </a:p>
            </p:txBody>
          </p:sp>
        </mc:Choice>
        <mc:Fallback xmlns="">
          <p:sp>
            <p:nvSpPr>
              <p:cNvPr id="34" name="33 CuadroTexto"/>
              <p:cNvSpPr txBox="1">
                <a:spLocks noRot="1" noChangeAspect="1" noMove="1" noResize="1" noEditPoints="1" noAdjustHandles="1" noChangeArrowheads="1" noChangeShapeType="1" noTextEdit="1"/>
              </p:cNvSpPr>
              <p:nvPr/>
            </p:nvSpPr>
            <p:spPr>
              <a:xfrm rot="21272427">
                <a:off x="1903031" y="3634740"/>
                <a:ext cx="494301" cy="369332"/>
              </a:xfrm>
              <a:prstGeom prst="rect">
                <a:avLst/>
              </a:prstGeom>
              <a:blipFill rotWithShape="1">
                <a:blip r:embed="rId7"/>
                <a:stretch>
                  <a:fillRect t="-23188" r="-43678"/>
                </a:stretch>
              </a:blipFill>
            </p:spPr>
            <p:txBody>
              <a:bodyPr/>
              <a:lstStyle/>
              <a:p>
                <a:r>
                  <a:rPr lang="es-ES">
                    <a:noFill/>
                  </a:rPr>
                  <a:t> </a:t>
                </a:r>
              </a:p>
            </p:txBody>
          </p:sp>
        </mc:Fallback>
      </mc:AlternateContent>
      <p:sp>
        <p:nvSpPr>
          <p:cNvPr id="35" name="34 CuadroTexto"/>
          <p:cNvSpPr txBox="1"/>
          <p:nvPr/>
        </p:nvSpPr>
        <p:spPr>
          <a:xfrm rot="21088906">
            <a:off x="1483339" y="3876188"/>
            <a:ext cx="1407693" cy="307777"/>
          </a:xfrm>
          <a:prstGeom prst="rect">
            <a:avLst/>
          </a:prstGeom>
          <a:noFill/>
        </p:spPr>
        <p:txBody>
          <a:bodyPr wrap="none" rtlCol="0">
            <a:spAutoFit/>
          </a:bodyPr>
          <a:lstStyle/>
          <a:p>
            <a:r>
              <a:rPr lang="es-ES" sz="1400" dirty="0" smtClean="0"/>
              <a:t>desplazamiento</a:t>
            </a:r>
            <a:endParaRPr lang="es-ES" sz="1400" dirty="0"/>
          </a:p>
        </p:txBody>
      </p:sp>
      <p:sp>
        <p:nvSpPr>
          <p:cNvPr id="3" name="2 CuadroTexto"/>
          <p:cNvSpPr txBox="1"/>
          <p:nvPr/>
        </p:nvSpPr>
        <p:spPr>
          <a:xfrm>
            <a:off x="3606800" y="4787900"/>
            <a:ext cx="5029200" cy="1477328"/>
          </a:xfrm>
          <a:prstGeom prst="rect">
            <a:avLst/>
          </a:prstGeom>
          <a:solidFill>
            <a:srgbClr val="CCFF99"/>
          </a:solidFill>
          <a:effectLst>
            <a:outerShdw blurRad="50800" dist="38100" dir="2700000" algn="tl" rotWithShape="0">
              <a:prstClr val="black">
                <a:alpha val="40000"/>
              </a:prstClr>
            </a:outerShdw>
          </a:effectLst>
        </p:spPr>
        <p:txBody>
          <a:bodyPr wrap="square" rtlCol="0">
            <a:spAutoFit/>
          </a:bodyPr>
          <a:lstStyle/>
          <a:p>
            <a:pPr marL="355600" indent="-355600" algn="just">
              <a:buFont typeface="Wingdings"/>
              <a:buChar char="F"/>
            </a:pPr>
            <a:r>
              <a:rPr lang="es-ES" dirty="0" smtClean="0"/>
              <a:t>El </a:t>
            </a:r>
            <a:r>
              <a:rPr lang="es-ES" b="1" dirty="0" smtClean="0">
                <a:effectLst>
                  <a:outerShdw blurRad="38100" dist="38100" dir="2700000" algn="tl">
                    <a:srgbClr val="000000">
                      <a:alpha val="43137"/>
                    </a:srgbClr>
                  </a:outerShdw>
                </a:effectLst>
              </a:rPr>
              <a:t>vector velocidad media </a:t>
            </a:r>
            <a:r>
              <a:rPr lang="es-ES" dirty="0" smtClean="0"/>
              <a:t>tiene la misma dirección y sentido que el vector desplazamiento.</a:t>
            </a:r>
          </a:p>
          <a:p>
            <a:pPr marL="355600" indent="-355600" algn="just">
              <a:buFont typeface="Wingdings"/>
              <a:buChar char="F"/>
            </a:pPr>
            <a:r>
              <a:rPr lang="es-ES" dirty="0" smtClean="0"/>
              <a:t>La </a:t>
            </a:r>
            <a:r>
              <a:rPr lang="es-ES" b="1" dirty="0" smtClean="0">
                <a:effectLst>
                  <a:outerShdw blurRad="38100" dist="38100" dir="2700000" algn="tl">
                    <a:srgbClr val="000000">
                      <a:alpha val="43137"/>
                    </a:srgbClr>
                  </a:outerShdw>
                </a:effectLst>
              </a:rPr>
              <a:t>unidad</a:t>
            </a:r>
            <a:r>
              <a:rPr lang="es-ES" dirty="0" smtClean="0"/>
              <a:t> en el SI es el metro por segundo (m/s).</a:t>
            </a:r>
            <a:endParaRPr lang="es-ES" dirty="0"/>
          </a:p>
        </p:txBody>
      </p:sp>
      <p:sp>
        <p:nvSpPr>
          <p:cNvPr id="37" name="36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La velocidad de los cuerpos</a:t>
            </a:r>
            <a:endParaRPr lang="es-ES" b="1" dirty="0">
              <a:solidFill>
                <a:srgbClr val="C00000"/>
              </a:solidFill>
              <a:latin typeface="+mj-lt"/>
            </a:endParaRPr>
          </a:p>
        </p:txBody>
      </p:sp>
      <p:sp>
        <p:nvSpPr>
          <p:cNvPr id="38" name="37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39"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13</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3499498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25 CuadroTexto"/>
          <p:cNvSpPr txBox="1"/>
          <p:nvPr/>
        </p:nvSpPr>
        <p:spPr>
          <a:xfrm>
            <a:off x="495300" y="1028700"/>
            <a:ext cx="16764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a:t>
            </a:r>
            <a:r>
              <a:rPr lang="es-ES" b="1" dirty="0">
                <a:solidFill>
                  <a:schemeClr val="bg1"/>
                </a:solidFill>
              </a:rPr>
              <a:t>5</a:t>
            </a:r>
          </a:p>
        </p:txBody>
      </p:sp>
      <p:sp>
        <p:nvSpPr>
          <p:cNvPr id="3" name="2 CuadroTexto"/>
          <p:cNvSpPr txBox="1"/>
          <p:nvPr/>
        </p:nvSpPr>
        <p:spPr>
          <a:xfrm>
            <a:off x="431800" y="1511300"/>
            <a:ext cx="8280400" cy="646331"/>
          </a:xfrm>
          <a:prstGeom prst="rect">
            <a:avLst/>
          </a:prstGeom>
          <a:noFill/>
        </p:spPr>
        <p:txBody>
          <a:bodyPr wrap="square" rtlCol="0">
            <a:spAutoFit/>
          </a:bodyPr>
          <a:lstStyle/>
          <a:p>
            <a:pPr algn="just"/>
            <a:r>
              <a:rPr lang="es-ES" dirty="0" smtClean="0"/>
              <a:t>Un cuerpo se mueve en línea recta desde el punto A (2,1) hasta el punto B (5,7) en 0,1 h. ¿Cuál ha sido su velocidad?</a:t>
            </a:r>
            <a:endParaRPr lang="es-ES" dirty="0"/>
          </a:p>
        </p:txBody>
      </p:sp>
      <p:sp>
        <p:nvSpPr>
          <p:cNvPr id="9" name="8 CuadroTexto"/>
          <p:cNvSpPr txBox="1"/>
          <p:nvPr/>
        </p:nvSpPr>
        <p:spPr>
          <a:xfrm>
            <a:off x="533400" y="2463800"/>
            <a:ext cx="16129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a:t>
            </a:r>
            <a:r>
              <a:rPr lang="es-ES" b="1" dirty="0">
                <a:solidFill>
                  <a:schemeClr val="bg1"/>
                </a:solidFill>
              </a:rPr>
              <a:t>6</a:t>
            </a:r>
          </a:p>
        </p:txBody>
      </p:sp>
      <mc:AlternateContent xmlns:mc="http://schemas.openxmlformats.org/markup-compatibility/2006" xmlns:a14="http://schemas.microsoft.com/office/drawing/2010/main">
        <mc:Choice Requires="a14">
          <p:sp>
            <p:nvSpPr>
              <p:cNvPr id="10" name="9 CuadroTexto"/>
              <p:cNvSpPr txBox="1"/>
              <p:nvPr/>
            </p:nvSpPr>
            <p:spPr>
              <a:xfrm>
                <a:off x="482600" y="2959100"/>
                <a:ext cx="8267700" cy="646331"/>
              </a:xfrm>
              <a:prstGeom prst="rect">
                <a:avLst/>
              </a:prstGeom>
              <a:noFill/>
            </p:spPr>
            <p:txBody>
              <a:bodyPr wrap="square" rtlCol="0">
                <a:spAutoFit/>
              </a:bodyPr>
              <a:lstStyle/>
              <a:p>
                <a:pPr algn="just"/>
                <a:r>
                  <a:rPr lang="es-ES" dirty="0" smtClean="0"/>
                  <a:t>Un cuerpo se mueve en línea recta según la siguiente ecuación: </a:t>
                </a:r>
                <a14:m>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r>
                      <a:rPr lang="es-ES" b="0" i="1" smtClean="0">
                        <a:latin typeface="Cambria Math"/>
                      </a:rPr>
                      <m:t>=5</m:t>
                    </m:r>
                    <m:r>
                      <a:rPr lang="es-ES" b="0" i="1" smtClean="0">
                        <a:latin typeface="Cambria Math"/>
                      </a:rPr>
                      <m:t>𝑡</m:t>
                    </m:r>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+2</m:t>
                    </m:r>
                    <m:r>
                      <a:rPr lang="es-ES" b="0" i="1" smtClean="0">
                        <a:latin typeface="Cambria Math"/>
                      </a:rPr>
                      <m:t>𝑡</m:t>
                    </m:r>
                    <m:acc>
                      <m:accPr>
                        <m:chr m:val="̂"/>
                        <m:ctrlPr>
                          <a:rPr lang="es-ES" b="0" i="1" smtClean="0">
                            <a:latin typeface="Cambria Math" panose="02040503050406030204" pitchFamily="18" charset="0"/>
                          </a:rPr>
                        </m:ctrlPr>
                      </m:accPr>
                      <m:e>
                        <m:r>
                          <a:rPr lang="es-ES" b="0" i="1" smtClean="0">
                            <a:latin typeface="Cambria Math"/>
                          </a:rPr>
                          <m:t>𝑗</m:t>
                        </m:r>
                      </m:e>
                    </m:acc>
                  </m:oMath>
                </a14:m>
                <a:r>
                  <a:rPr lang="es-ES" dirty="0" smtClean="0"/>
                  <a:t> m. ¿Cuál ha sido su velocidad en los 5 primeros segundos?</a:t>
                </a:r>
                <a:endParaRPr lang="es-ES" dirty="0"/>
              </a:p>
            </p:txBody>
          </p:sp>
        </mc:Choice>
        <mc:Fallback xmlns="">
          <p:sp>
            <p:nvSpPr>
              <p:cNvPr id="10" name="9 CuadroTexto"/>
              <p:cNvSpPr txBox="1">
                <a:spLocks noRot="1" noChangeAspect="1" noMove="1" noResize="1" noEditPoints="1" noAdjustHandles="1" noChangeArrowheads="1" noChangeShapeType="1" noTextEdit="1"/>
              </p:cNvSpPr>
              <p:nvPr/>
            </p:nvSpPr>
            <p:spPr>
              <a:xfrm>
                <a:off x="482600" y="2959100"/>
                <a:ext cx="8267700" cy="646331"/>
              </a:xfrm>
              <a:prstGeom prst="rect">
                <a:avLst/>
              </a:prstGeom>
              <a:blipFill rotWithShape="1">
                <a:blip r:embed="rId3"/>
                <a:stretch>
                  <a:fillRect l="-590" t="-12264" r="-3245" b="-14151"/>
                </a:stretch>
              </a:blipFill>
            </p:spPr>
            <p:txBody>
              <a:bodyPr/>
              <a:lstStyle/>
              <a:p>
                <a:r>
                  <a:rPr lang="es-ES">
                    <a:noFill/>
                  </a:rPr>
                  <a:t> </a:t>
                </a:r>
              </a:p>
            </p:txBody>
          </p:sp>
        </mc:Fallback>
      </mc:AlternateContent>
      <p:sp>
        <p:nvSpPr>
          <p:cNvPr id="11" name="10 CuadroTexto"/>
          <p:cNvSpPr txBox="1"/>
          <p:nvPr/>
        </p:nvSpPr>
        <p:spPr>
          <a:xfrm>
            <a:off x="558800" y="3962400"/>
            <a:ext cx="16764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a:t>
            </a:r>
            <a:r>
              <a:rPr lang="es-ES" b="1" dirty="0">
                <a:solidFill>
                  <a:schemeClr val="bg1"/>
                </a:solidFill>
              </a:rPr>
              <a:t>7</a:t>
            </a:r>
          </a:p>
        </p:txBody>
      </p:sp>
      <mc:AlternateContent xmlns:mc="http://schemas.openxmlformats.org/markup-compatibility/2006" xmlns:a14="http://schemas.microsoft.com/office/drawing/2010/main">
        <mc:Choice Requires="a14">
          <p:sp>
            <p:nvSpPr>
              <p:cNvPr id="12" name="11 CuadroTexto"/>
              <p:cNvSpPr txBox="1"/>
              <p:nvPr/>
            </p:nvSpPr>
            <p:spPr>
              <a:xfrm>
                <a:off x="520700" y="4495800"/>
                <a:ext cx="8255000" cy="923330"/>
              </a:xfrm>
              <a:prstGeom prst="rect">
                <a:avLst/>
              </a:prstGeom>
              <a:noFill/>
            </p:spPr>
            <p:txBody>
              <a:bodyPr wrap="square" rtlCol="0">
                <a:spAutoFit/>
              </a:bodyPr>
              <a:lstStyle/>
              <a:p>
                <a:pPr algn="just"/>
                <a:r>
                  <a:rPr lang="es-ES" dirty="0" smtClean="0"/>
                  <a:t>Un cuerpo se mueve según la siguiente ecuación: </a:t>
                </a:r>
                <a14:m>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r>
                      <a:rPr lang="es-ES" b="0" i="1" smtClean="0">
                        <a:latin typeface="Cambria Math"/>
                      </a:rPr>
                      <m:t>=5</m:t>
                    </m:r>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+(3</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r>
                      <a:rPr lang="es-ES" b="0" i="1" smtClean="0">
                        <a:latin typeface="Cambria Math"/>
                      </a:rPr>
                      <m:t>−1)</m:t>
                    </m:r>
                    <m:acc>
                      <m:accPr>
                        <m:chr m:val="̂"/>
                        <m:ctrlPr>
                          <a:rPr lang="es-ES" b="0" i="1" smtClean="0">
                            <a:latin typeface="Cambria Math" panose="02040503050406030204" pitchFamily="18" charset="0"/>
                          </a:rPr>
                        </m:ctrlPr>
                      </m:accPr>
                      <m:e>
                        <m:r>
                          <a:rPr lang="es-ES" b="0" i="1" smtClean="0">
                            <a:latin typeface="Cambria Math"/>
                          </a:rPr>
                          <m:t>𝑗</m:t>
                        </m:r>
                      </m:e>
                    </m:acc>
                  </m:oMath>
                </a14:m>
                <a:r>
                  <a:rPr lang="es-ES" dirty="0" smtClean="0"/>
                  <a:t> m. a) ¿Qué desplazamiento ha realizado en los 10 primeros segundo? ¿En qué dirección se mueve?; b) Calcula cuál ha sido su velocidad en ese intervalo.</a:t>
                </a:r>
                <a:endParaRPr lang="es-ES" dirty="0"/>
              </a:p>
            </p:txBody>
          </p:sp>
        </mc:Choice>
        <mc:Fallback xmlns="">
          <p:sp>
            <p:nvSpPr>
              <p:cNvPr id="12" name="11 CuadroTexto"/>
              <p:cNvSpPr txBox="1">
                <a:spLocks noRot="1" noChangeAspect="1" noMove="1" noResize="1" noEditPoints="1" noAdjustHandles="1" noChangeArrowheads="1" noChangeShapeType="1" noTextEdit="1"/>
              </p:cNvSpPr>
              <p:nvPr/>
            </p:nvSpPr>
            <p:spPr>
              <a:xfrm>
                <a:off x="520700" y="4495800"/>
                <a:ext cx="8255000" cy="923330"/>
              </a:xfrm>
              <a:prstGeom prst="rect">
                <a:avLst/>
              </a:prstGeom>
              <a:blipFill rotWithShape="1">
                <a:blip r:embed="rId4"/>
                <a:stretch>
                  <a:fillRect l="-590" t="-8609" r="-590" b="-9272"/>
                </a:stretch>
              </a:blipFill>
            </p:spPr>
            <p:txBody>
              <a:bodyPr/>
              <a:lstStyle/>
              <a:p>
                <a:r>
                  <a:rPr lang="es-ES">
                    <a:noFill/>
                  </a:rPr>
                  <a:t> </a:t>
                </a:r>
              </a:p>
            </p:txBody>
          </p:sp>
        </mc:Fallback>
      </mc:AlternateContent>
      <p:sp>
        <p:nvSpPr>
          <p:cNvPr id="13" name="12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La velocidad de los cuerpos</a:t>
            </a:r>
            <a:endParaRPr lang="es-ES" b="1" dirty="0">
              <a:solidFill>
                <a:srgbClr val="C00000"/>
              </a:solidFill>
              <a:latin typeface="+mj-lt"/>
            </a:endParaRPr>
          </a:p>
        </p:txBody>
      </p:sp>
      <p:sp>
        <p:nvSpPr>
          <p:cNvPr id="14" name="13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15"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14</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25778055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30200" y="838200"/>
            <a:ext cx="57150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Velocidad media y velocidad instantánea</a:t>
            </a:r>
            <a:endParaRPr lang="es-ES" b="1" dirty="0">
              <a:solidFill>
                <a:srgbClr val="00B050"/>
              </a:solidFill>
            </a:endParaRPr>
          </a:p>
        </p:txBody>
      </p:sp>
      <p:grpSp>
        <p:nvGrpSpPr>
          <p:cNvPr id="4" name="Grupo 3"/>
          <p:cNvGrpSpPr/>
          <p:nvPr/>
        </p:nvGrpSpPr>
        <p:grpSpPr>
          <a:xfrm>
            <a:off x="223018" y="1485900"/>
            <a:ext cx="3904482" cy="3462754"/>
            <a:chOff x="223018" y="1485900"/>
            <a:chExt cx="3904482" cy="3462754"/>
          </a:xfrm>
        </p:grpSpPr>
        <p:cxnSp>
          <p:nvCxnSpPr>
            <p:cNvPr id="31" name="30 Conector recto"/>
            <p:cNvCxnSpPr/>
            <p:nvPr/>
          </p:nvCxnSpPr>
          <p:spPr>
            <a:xfrm>
              <a:off x="1295400" y="1689100"/>
              <a:ext cx="0" cy="22225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rot="5400000">
              <a:off x="2401887" y="2797175"/>
              <a:ext cx="0" cy="22225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rot="2700000">
              <a:off x="853018" y="3720765"/>
              <a:ext cx="0" cy="1260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5" name="34 Conector recto de flecha"/>
            <p:cNvCxnSpPr>
              <a:endCxn id="3" idx="0"/>
            </p:cNvCxnSpPr>
            <p:nvPr/>
          </p:nvCxnSpPr>
          <p:spPr>
            <a:xfrm flipV="1">
              <a:off x="1298575" y="2206617"/>
              <a:ext cx="365853" cy="1700221"/>
            </a:xfrm>
            <a:prstGeom prst="straightConnector1">
              <a:avLst/>
            </a:prstGeom>
            <a:ln w="28575">
              <a:solidFill>
                <a:srgbClr val="00B05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a:endCxn id="3" idx="2"/>
            </p:cNvCxnSpPr>
            <p:nvPr/>
          </p:nvCxnSpPr>
          <p:spPr>
            <a:xfrm flipV="1">
              <a:off x="1298575" y="2641600"/>
              <a:ext cx="2828925" cy="1270000"/>
            </a:xfrm>
            <a:prstGeom prst="straightConnector1">
              <a:avLst/>
            </a:prstGeom>
            <a:ln w="28575">
              <a:solidFill>
                <a:srgbClr val="00B05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a:endCxn id="3" idx="2"/>
            </p:cNvCxnSpPr>
            <p:nvPr/>
          </p:nvCxnSpPr>
          <p:spPr>
            <a:xfrm>
              <a:off x="1651000" y="2222500"/>
              <a:ext cx="2476500" cy="419100"/>
            </a:xfrm>
            <a:prstGeom prst="straightConnector1">
              <a:avLst/>
            </a:prstGeom>
            <a:ln w="28575">
              <a:solidFill>
                <a:srgbClr val="0070C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9" name="38 CuadroTexto"/>
            <p:cNvSpPr txBox="1"/>
            <p:nvPr/>
          </p:nvSpPr>
          <p:spPr>
            <a:xfrm>
              <a:off x="3162300" y="3924300"/>
              <a:ext cx="320922" cy="338554"/>
            </a:xfrm>
            <a:prstGeom prst="rect">
              <a:avLst/>
            </a:prstGeom>
            <a:noFill/>
          </p:spPr>
          <p:txBody>
            <a:bodyPr wrap="none" rtlCol="0">
              <a:spAutoFit/>
            </a:bodyPr>
            <a:lstStyle/>
            <a:p>
              <a:r>
                <a:rPr lang="es-ES" sz="1600" dirty="0" smtClean="0"/>
                <a:t>X</a:t>
              </a:r>
              <a:endParaRPr lang="es-ES" sz="1600" dirty="0"/>
            </a:p>
          </p:txBody>
        </p:sp>
        <p:sp>
          <p:nvSpPr>
            <p:cNvPr id="41" name="40 CuadroTexto"/>
            <p:cNvSpPr txBox="1"/>
            <p:nvPr/>
          </p:nvSpPr>
          <p:spPr>
            <a:xfrm>
              <a:off x="990600" y="1663700"/>
              <a:ext cx="320922" cy="338554"/>
            </a:xfrm>
            <a:prstGeom prst="rect">
              <a:avLst/>
            </a:prstGeom>
            <a:noFill/>
          </p:spPr>
          <p:txBody>
            <a:bodyPr wrap="none" rtlCol="0">
              <a:spAutoFit/>
            </a:bodyPr>
            <a:lstStyle/>
            <a:p>
              <a:r>
                <a:rPr lang="es-ES" sz="1600" dirty="0"/>
                <a:t>Y</a:t>
              </a:r>
            </a:p>
          </p:txBody>
        </p:sp>
        <p:sp>
          <p:nvSpPr>
            <p:cNvPr id="50" name="49 CuadroTexto"/>
            <p:cNvSpPr txBox="1"/>
            <p:nvPr/>
          </p:nvSpPr>
          <p:spPr>
            <a:xfrm>
              <a:off x="495300" y="4610100"/>
              <a:ext cx="309700" cy="338554"/>
            </a:xfrm>
            <a:prstGeom prst="rect">
              <a:avLst/>
            </a:prstGeom>
            <a:noFill/>
          </p:spPr>
          <p:txBody>
            <a:bodyPr wrap="none" rtlCol="0">
              <a:spAutoFit/>
            </a:bodyPr>
            <a:lstStyle/>
            <a:p>
              <a:r>
                <a:rPr lang="es-ES" sz="1600" dirty="0"/>
                <a:t>Z</a:t>
              </a:r>
            </a:p>
          </p:txBody>
        </p:sp>
        <mc:AlternateContent xmlns:mc="http://schemas.openxmlformats.org/markup-compatibility/2006" xmlns:a14="http://schemas.microsoft.com/office/drawing/2010/main">
          <mc:Choice Requires="a14">
            <p:sp>
              <p:nvSpPr>
                <p:cNvPr id="60" name="59 CuadroTexto"/>
                <p:cNvSpPr txBox="1"/>
                <p:nvPr/>
              </p:nvSpPr>
              <p:spPr>
                <a:xfrm>
                  <a:off x="1229931" y="2326640"/>
                  <a:ext cx="43332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𝑟</m:t>
                                </m:r>
                              </m:e>
                            </m:acc>
                          </m:e>
                          <m:sub>
                            <m:r>
                              <a:rPr lang="es-ES" b="0" i="1" smtClean="0">
                                <a:latin typeface="Cambria Math"/>
                              </a:rPr>
                              <m:t>0</m:t>
                            </m:r>
                          </m:sub>
                        </m:sSub>
                      </m:oMath>
                    </m:oMathPara>
                  </a14:m>
                  <a:endParaRPr lang="es-ES" dirty="0"/>
                </a:p>
              </p:txBody>
            </p:sp>
          </mc:Choice>
          <mc:Fallback xmlns="">
            <p:sp>
              <p:nvSpPr>
                <p:cNvPr id="60" name="59 CuadroTexto"/>
                <p:cNvSpPr txBox="1">
                  <a:spLocks noRot="1" noChangeAspect="1" noMove="1" noResize="1" noEditPoints="1" noAdjustHandles="1" noChangeArrowheads="1" noChangeShapeType="1" noTextEdit="1"/>
                </p:cNvSpPr>
                <p:nvPr/>
              </p:nvSpPr>
              <p:spPr>
                <a:xfrm>
                  <a:off x="1229931" y="2326640"/>
                  <a:ext cx="433324" cy="369332"/>
                </a:xfrm>
                <a:prstGeom prst="rect">
                  <a:avLst/>
                </a:prstGeom>
                <a:blipFill rotWithShape="1">
                  <a:blip r:embed="rId3"/>
                  <a:stretch>
                    <a:fillRect t="-21667" r="-21127"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60 CuadroTexto"/>
                <p:cNvSpPr txBox="1"/>
                <p:nvPr/>
              </p:nvSpPr>
              <p:spPr>
                <a:xfrm>
                  <a:off x="3350831" y="2910840"/>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oMath>
                    </m:oMathPara>
                  </a14:m>
                  <a:endParaRPr lang="es-ES" dirty="0"/>
                </a:p>
              </p:txBody>
            </p:sp>
          </mc:Choice>
          <mc:Fallback xmlns="">
            <p:sp>
              <p:nvSpPr>
                <p:cNvPr id="61" name="60 CuadroTexto"/>
                <p:cNvSpPr txBox="1">
                  <a:spLocks noRot="1" noChangeAspect="1" noMove="1" noResize="1" noEditPoints="1" noAdjustHandles="1" noChangeArrowheads="1" noChangeShapeType="1" noTextEdit="1"/>
                </p:cNvSpPr>
                <p:nvPr/>
              </p:nvSpPr>
              <p:spPr>
                <a:xfrm>
                  <a:off x="3350831" y="2910840"/>
                  <a:ext cx="356443" cy="369332"/>
                </a:xfrm>
                <a:prstGeom prst="rect">
                  <a:avLst/>
                </a:prstGeom>
                <a:blipFill rotWithShape="1">
                  <a:blip r:embed="rId4"/>
                  <a:stretch>
                    <a:fillRect t="-21667" r="-2586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2" name="61 CuadroTexto"/>
                <p:cNvSpPr txBox="1"/>
                <p:nvPr/>
              </p:nvSpPr>
              <p:spPr>
                <a:xfrm rot="21272427">
                  <a:off x="2131632" y="2326640"/>
                  <a:ext cx="49430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𝑟</m:t>
                            </m:r>
                          </m:e>
                        </m:acc>
                      </m:oMath>
                    </m:oMathPara>
                  </a14:m>
                  <a:endParaRPr lang="es-ES" dirty="0"/>
                </a:p>
              </p:txBody>
            </p:sp>
          </mc:Choice>
          <mc:Fallback xmlns="">
            <p:sp>
              <p:nvSpPr>
                <p:cNvPr id="62" name="61 CuadroTexto"/>
                <p:cNvSpPr txBox="1">
                  <a:spLocks noRot="1" noChangeAspect="1" noMove="1" noResize="1" noEditPoints="1" noAdjustHandles="1" noChangeArrowheads="1" noChangeShapeType="1" noTextEdit="1"/>
                </p:cNvSpPr>
                <p:nvPr/>
              </p:nvSpPr>
              <p:spPr>
                <a:xfrm rot="21272427">
                  <a:off x="2131632" y="2326640"/>
                  <a:ext cx="494301" cy="369332"/>
                </a:xfrm>
                <a:prstGeom prst="rect">
                  <a:avLst/>
                </a:prstGeom>
                <a:blipFill rotWithShape="1">
                  <a:blip r:embed="rId5"/>
                  <a:stretch>
                    <a:fillRect t="-23188" r="-42045"/>
                  </a:stretch>
                </a:blipFill>
              </p:spPr>
              <p:txBody>
                <a:bodyPr/>
                <a:lstStyle/>
                <a:p>
                  <a:r>
                    <a:rPr lang="es-ES">
                      <a:noFill/>
                    </a:rPr>
                    <a:t> </a:t>
                  </a:r>
                </a:p>
              </p:txBody>
            </p:sp>
          </mc:Fallback>
        </mc:AlternateContent>
        <p:sp>
          <p:nvSpPr>
            <p:cNvPr id="3" name="2 Arco"/>
            <p:cNvSpPr/>
            <p:nvPr/>
          </p:nvSpPr>
          <p:spPr>
            <a:xfrm>
              <a:off x="1422400" y="1879600"/>
              <a:ext cx="2705100" cy="1524000"/>
            </a:xfrm>
            <a:prstGeom prst="arc">
              <a:avLst>
                <a:gd name="adj1" fmla="val 12083395"/>
                <a:gd name="adj2" fmla="val 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64" name="63 Conector recto de flecha"/>
            <p:cNvCxnSpPr/>
            <p:nvPr/>
          </p:nvCxnSpPr>
          <p:spPr>
            <a:xfrm flipV="1">
              <a:off x="1308100" y="2222500"/>
              <a:ext cx="2603500" cy="1689100"/>
            </a:xfrm>
            <a:prstGeom prst="straightConnector1">
              <a:avLst/>
            </a:prstGeom>
            <a:ln w="28575">
              <a:solidFill>
                <a:srgbClr val="7030A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5" name="64 Conector recto de flecha"/>
            <p:cNvCxnSpPr/>
            <p:nvPr/>
          </p:nvCxnSpPr>
          <p:spPr>
            <a:xfrm flipV="1">
              <a:off x="1663700" y="2209800"/>
              <a:ext cx="2260600" cy="25400"/>
            </a:xfrm>
            <a:prstGeom prst="straightConnector1">
              <a:avLst/>
            </a:prstGeom>
            <a:ln w="28575">
              <a:solidFill>
                <a:srgbClr val="0070C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6" name="65 Conector recto de flecha"/>
            <p:cNvCxnSpPr/>
            <p:nvPr/>
          </p:nvCxnSpPr>
          <p:spPr>
            <a:xfrm flipV="1">
              <a:off x="1295400" y="1943100"/>
              <a:ext cx="2070100" cy="1968500"/>
            </a:xfrm>
            <a:prstGeom prst="straightConnector1">
              <a:avLst/>
            </a:prstGeom>
            <a:ln w="28575">
              <a:solidFill>
                <a:schemeClr val="accent6">
                  <a:lumMod val="75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7" name="66 Conector recto de flecha"/>
            <p:cNvCxnSpPr/>
            <p:nvPr/>
          </p:nvCxnSpPr>
          <p:spPr>
            <a:xfrm flipV="1">
              <a:off x="1295400" y="1905000"/>
              <a:ext cx="1130300" cy="2019300"/>
            </a:xfrm>
            <a:prstGeom prst="straightConnector1">
              <a:avLst/>
            </a:prstGeom>
            <a:ln w="28575">
              <a:solidFill>
                <a:srgbClr val="CCCC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8" name="67 Conector recto de flecha"/>
            <p:cNvCxnSpPr/>
            <p:nvPr/>
          </p:nvCxnSpPr>
          <p:spPr>
            <a:xfrm flipV="1">
              <a:off x="1663700" y="1968500"/>
              <a:ext cx="1689100" cy="266700"/>
            </a:xfrm>
            <a:prstGeom prst="straightConnector1">
              <a:avLst/>
            </a:prstGeom>
            <a:ln w="28575">
              <a:solidFill>
                <a:srgbClr val="0070C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9" name="68 Conector recto de flecha"/>
            <p:cNvCxnSpPr/>
            <p:nvPr/>
          </p:nvCxnSpPr>
          <p:spPr>
            <a:xfrm flipV="1">
              <a:off x="1663700" y="1917700"/>
              <a:ext cx="736600" cy="317500"/>
            </a:xfrm>
            <a:prstGeom prst="straightConnector1">
              <a:avLst/>
            </a:prstGeom>
            <a:ln w="28575">
              <a:solidFill>
                <a:srgbClr val="0070C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70" name="69 Conector recto de flecha"/>
            <p:cNvCxnSpPr/>
            <p:nvPr/>
          </p:nvCxnSpPr>
          <p:spPr>
            <a:xfrm flipV="1">
              <a:off x="1651000" y="1485900"/>
              <a:ext cx="914400" cy="736600"/>
            </a:xfrm>
            <a:prstGeom prst="straightConnector1">
              <a:avLst/>
            </a:prstGeom>
            <a:ln w="38100">
              <a:solidFill>
                <a:srgbClr val="8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1" name="70 CuadroTexto"/>
              <p:cNvSpPr txBox="1"/>
              <p:nvPr/>
            </p:nvSpPr>
            <p:spPr>
              <a:xfrm>
                <a:off x="5318610" y="1971040"/>
                <a:ext cx="1026626" cy="6387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𝑣</m:t>
                              </m:r>
                            </m:e>
                          </m:acc>
                        </m:e>
                        <m:sub>
                          <m:r>
                            <a:rPr lang="es-ES" b="0" i="1" smtClean="0">
                              <a:latin typeface="Cambria Math"/>
                            </a:rPr>
                            <m:t>𝑚</m:t>
                          </m:r>
                        </m:sub>
                      </m:sSub>
                      <m:r>
                        <a:rPr lang="es-ES" i="1" smtClean="0">
                          <a:latin typeface="Cambria Math"/>
                        </a:rPr>
                        <m:t>=</m:t>
                      </m:r>
                      <m:f>
                        <m:fPr>
                          <m:ctrlPr>
                            <a:rPr lang="es-ES" i="1" smtClean="0">
                              <a:latin typeface="Cambria Math" panose="02040503050406030204" pitchFamily="18" charset="0"/>
                            </a:rPr>
                          </m:ctrlPr>
                        </m:fPr>
                        <m:num>
                          <m:r>
                            <a:rPr lang="es-ES" i="1" smtClean="0">
                              <a:latin typeface="Cambria Math"/>
                              <a:ea typeface="Cambria Math"/>
                            </a:rPr>
                            <m:t>∆</m:t>
                          </m:r>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𝑟</m:t>
                              </m:r>
                            </m:e>
                          </m:acc>
                        </m:num>
                        <m:den>
                          <m:r>
                            <a:rPr lang="es-ES" i="1" smtClean="0">
                              <a:latin typeface="Cambria Math"/>
                              <a:ea typeface="Cambria Math"/>
                            </a:rPr>
                            <m:t>∆</m:t>
                          </m:r>
                          <m:r>
                            <a:rPr lang="es-ES" b="0" i="1" smtClean="0">
                              <a:latin typeface="Cambria Math"/>
                              <a:ea typeface="Cambria Math"/>
                            </a:rPr>
                            <m:t>𝑡</m:t>
                          </m:r>
                        </m:den>
                      </m:f>
                    </m:oMath>
                  </m:oMathPara>
                </a14:m>
                <a:endParaRPr lang="es-ES" dirty="0"/>
              </a:p>
            </p:txBody>
          </p:sp>
        </mc:Choice>
        <mc:Fallback xmlns="">
          <p:sp>
            <p:nvSpPr>
              <p:cNvPr id="71" name="70 CuadroTexto"/>
              <p:cNvSpPr txBox="1">
                <a:spLocks noRot="1" noChangeAspect="1" noMove="1" noResize="1" noEditPoints="1" noAdjustHandles="1" noChangeArrowheads="1" noChangeShapeType="1" noTextEdit="1"/>
              </p:cNvSpPr>
              <p:nvPr/>
            </p:nvSpPr>
            <p:spPr>
              <a:xfrm>
                <a:off x="5318610" y="1971040"/>
                <a:ext cx="1026626" cy="638765"/>
              </a:xfrm>
              <a:prstGeom prst="rect">
                <a:avLst/>
              </a:prstGeom>
              <a:blipFill rotWithShape="1">
                <a:blip r:embed="rId6"/>
                <a:stretch>
                  <a:fillRect/>
                </a:stretch>
              </a:blipFill>
            </p:spPr>
            <p:txBody>
              <a:bodyPr/>
              <a:lstStyle/>
              <a:p>
                <a:r>
                  <a:rPr lang="es-ES">
                    <a:noFill/>
                  </a:rPr>
                  <a:t> </a:t>
                </a:r>
              </a:p>
            </p:txBody>
          </p:sp>
        </mc:Fallback>
      </mc:AlternateContent>
      <p:sp>
        <p:nvSpPr>
          <p:cNvPr id="72" name="71 CuadroTexto"/>
          <p:cNvSpPr txBox="1"/>
          <p:nvPr/>
        </p:nvSpPr>
        <p:spPr>
          <a:xfrm>
            <a:off x="4330700" y="1447800"/>
            <a:ext cx="4305300" cy="369332"/>
          </a:xfrm>
          <a:prstGeom prst="rect">
            <a:avLst/>
          </a:prstGeom>
          <a:noFill/>
        </p:spPr>
        <p:txBody>
          <a:bodyPr wrap="square" rtlCol="0">
            <a:spAutoFit/>
          </a:bodyPr>
          <a:lstStyle/>
          <a:p>
            <a:r>
              <a:rPr lang="es-ES" dirty="0" smtClean="0"/>
              <a:t>La </a:t>
            </a:r>
            <a:r>
              <a:rPr lang="es-ES" b="1" dirty="0" smtClean="0">
                <a:effectLst>
                  <a:outerShdw blurRad="38100" dist="38100" dir="2700000" algn="tl">
                    <a:srgbClr val="000000">
                      <a:alpha val="43137"/>
                    </a:srgbClr>
                  </a:outerShdw>
                </a:effectLst>
              </a:rPr>
              <a:t>velocidad</a:t>
            </a:r>
            <a:r>
              <a:rPr lang="es-ES" dirty="0" smtClean="0">
                <a:effectLst>
                  <a:outerShdw blurRad="38100" dist="38100" dir="2700000" algn="tl">
                    <a:srgbClr val="000000">
                      <a:alpha val="43137"/>
                    </a:srgbClr>
                  </a:outerShdw>
                </a:effectLst>
              </a:rPr>
              <a:t> y </a:t>
            </a:r>
            <a:r>
              <a:rPr lang="es-ES" b="1" dirty="0" smtClean="0">
                <a:effectLst>
                  <a:outerShdw blurRad="38100" dist="38100" dir="2700000" algn="tl">
                    <a:srgbClr val="000000">
                      <a:alpha val="43137"/>
                    </a:srgbClr>
                  </a:outerShdw>
                </a:effectLst>
              </a:rPr>
              <a:t>celeridad medias</a:t>
            </a:r>
            <a:r>
              <a:rPr lang="es-ES" dirty="0" smtClean="0"/>
              <a:t>:</a:t>
            </a:r>
            <a:endParaRPr lang="es-ES" dirty="0"/>
          </a:p>
        </p:txBody>
      </p:sp>
      <p:sp>
        <p:nvSpPr>
          <p:cNvPr id="73" name="72 CuadroTexto"/>
          <p:cNvSpPr txBox="1"/>
          <p:nvPr/>
        </p:nvSpPr>
        <p:spPr>
          <a:xfrm>
            <a:off x="4432300" y="3695700"/>
            <a:ext cx="4445000" cy="369332"/>
          </a:xfrm>
          <a:prstGeom prst="rect">
            <a:avLst/>
          </a:prstGeom>
          <a:noFill/>
        </p:spPr>
        <p:txBody>
          <a:bodyPr wrap="square" rtlCol="0">
            <a:spAutoFit/>
          </a:bodyPr>
          <a:lstStyle/>
          <a:p>
            <a:r>
              <a:rPr lang="es-ES" dirty="0" smtClean="0"/>
              <a:t>La </a:t>
            </a:r>
            <a:r>
              <a:rPr lang="es-ES" b="1" dirty="0" smtClean="0">
                <a:solidFill>
                  <a:srgbClr val="FF0000"/>
                </a:solidFill>
                <a:effectLst>
                  <a:outerShdw blurRad="38100" dist="38100" dir="2700000" algn="tl">
                    <a:srgbClr val="000000">
                      <a:alpha val="43137"/>
                    </a:srgbClr>
                  </a:outerShdw>
                </a:effectLst>
              </a:rPr>
              <a:t>velocidad </a:t>
            </a:r>
            <a:r>
              <a:rPr lang="es-ES" dirty="0" smtClean="0"/>
              <a:t>y</a:t>
            </a:r>
            <a:r>
              <a:rPr lang="es-ES" b="1" dirty="0" smtClean="0">
                <a:solidFill>
                  <a:srgbClr val="FF0000"/>
                </a:solidFill>
                <a:effectLst>
                  <a:outerShdw blurRad="38100" dist="38100" dir="2700000" algn="tl">
                    <a:srgbClr val="000000">
                      <a:alpha val="43137"/>
                    </a:srgbClr>
                  </a:outerShdw>
                </a:effectLst>
              </a:rPr>
              <a:t> celeridad instantáneas</a:t>
            </a:r>
            <a:r>
              <a:rPr lang="es-ES" dirty="0" smtClean="0"/>
              <a:t>:</a:t>
            </a:r>
            <a:endParaRPr lang="es-ES" dirty="0"/>
          </a:p>
        </p:txBody>
      </p:sp>
      <mc:AlternateContent xmlns:mc="http://schemas.openxmlformats.org/markup-compatibility/2006" xmlns:a14="http://schemas.microsoft.com/office/drawing/2010/main">
        <mc:Choice Requires="a14">
          <p:sp>
            <p:nvSpPr>
              <p:cNvPr id="74" name="73 CuadroTexto"/>
              <p:cNvSpPr txBox="1"/>
              <p:nvPr/>
            </p:nvSpPr>
            <p:spPr>
              <a:xfrm>
                <a:off x="4620110" y="4180840"/>
                <a:ext cx="1983890" cy="6387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s-ES" b="0" i="1" smtClean="0">
                              <a:latin typeface="Cambria Math" panose="02040503050406030204" pitchFamily="18" charset="0"/>
                            </a:rPr>
                          </m:ctrlPr>
                        </m:accPr>
                        <m:e>
                          <m:r>
                            <a:rPr lang="es-ES" b="0" i="1" smtClean="0">
                              <a:latin typeface="Cambria Math"/>
                            </a:rPr>
                            <m:t>𝑣</m:t>
                          </m:r>
                        </m:e>
                      </m:acc>
                      <m:r>
                        <a:rPr lang="es-ES" i="1" smtClean="0">
                          <a:latin typeface="Cambria Math"/>
                        </a:rPr>
                        <m:t>=</m:t>
                      </m:r>
                      <m:func>
                        <m:funcPr>
                          <m:ctrlPr>
                            <a:rPr lang="es-ES" i="1" smtClean="0">
                              <a:latin typeface="Cambria Math" panose="02040503050406030204" pitchFamily="18" charset="0"/>
                            </a:rPr>
                          </m:ctrlPr>
                        </m:funcPr>
                        <m:fName>
                          <m:limLow>
                            <m:limLowPr>
                              <m:ctrlPr>
                                <a:rPr lang="es-ES" i="1" smtClean="0">
                                  <a:latin typeface="Cambria Math" panose="02040503050406030204" pitchFamily="18" charset="0"/>
                                </a:rPr>
                              </m:ctrlPr>
                            </m:limLowPr>
                            <m:e>
                              <m:r>
                                <m:rPr>
                                  <m:sty m:val="p"/>
                                </m:rPr>
                                <a:rPr lang="es-ES" i="0" smtClean="0">
                                  <a:latin typeface="Cambria Math"/>
                                </a:rPr>
                                <m:t>lim</m:t>
                              </m:r>
                            </m:e>
                            <m:lim>
                              <m:r>
                                <a:rPr lang="es-ES" i="1" smtClean="0">
                                  <a:latin typeface="Cambria Math"/>
                                  <a:ea typeface="Cambria Math"/>
                                </a:rPr>
                                <m:t>∆</m:t>
                              </m:r>
                              <m:r>
                                <a:rPr lang="es-ES" b="0" i="1" smtClean="0">
                                  <a:latin typeface="Cambria Math"/>
                                  <a:ea typeface="Cambria Math"/>
                                </a:rPr>
                                <m:t>𝑡</m:t>
                              </m:r>
                              <m:r>
                                <a:rPr lang="es-ES" b="0" i="1" smtClean="0">
                                  <a:latin typeface="Cambria Math"/>
                                  <a:ea typeface="Cambria Math"/>
                                </a:rPr>
                                <m:t>→0</m:t>
                              </m:r>
                            </m:lim>
                          </m:limLow>
                        </m:fName>
                        <m:e>
                          <m:f>
                            <m:fPr>
                              <m:ctrlPr>
                                <a:rPr lang="es-ES" i="1">
                                  <a:latin typeface="Cambria Math" panose="02040503050406030204" pitchFamily="18" charset="0"/>
                                </a:rPr>
                              </m:ctrlPr>
                            </m:fPr>
                            <m:num>
                              <m:r>
                                <a:rPr lang="es-ES" i="1">
                                  <a:latin typeface="Cambria Math"/>
                                  <a:ea typeface="Cambria Math"/>
                                </a:rPr>
                                <m:t>∆</m:t>
                              </m:r>
                              <m:acc>
                                <m:accPr>
                                  <m:chr m:val="⃗"/>
                                  <m:ctrlPr>
                                    <a:rPr lang="es-ES" i="1">
                                      <a:latin typeface="Cambria Math" panose="02040503050406030204" pitchFamily="18" charset="0"/>
                                      <a:ea typeface="Cambria Math"/>
                                    </a:rPr>
                                  </m:ctrlPr>
                                </m:accPr>
                                <m:e>
                                  <m:r>
                                    <a:rPr lang="es-ES" i="1">
                                      <a:latin typeface="Cambria Math"/>
                                      <a:ea typeface="Cambria Math"/>
                                    </a:rPr>
                                    <m:t>𝑟</m:t>
                                  </m:r>
                                </m:e>
                              </m:acc>
                            </m:num>
                            <m:den>
                              <m:r>
                                <a:rPr lang="es-ES" i="1">
                                  <a:latin typeface="Cambria Math"/>
                                  <a:ea typeface="Cambria Math"/>
                                </a:rPr>
                                <m:t>∆</m:t>
                              </m:r>
                              <m:r>
                                <a:rPr lang="es-ES" i="1">
                                  <a:latin typeface="Cambria Math"/>
                                  <a:ea typeface="Cambria Math"/>
                                </a:rPr>
                                <m:t>𝑡</m:t>
                              </m:r>
                            </m:den>
                          </m:f>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𝑑</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num>
                            <m:den>
                              <m:r>
                                <a:rPr lang="es-ES" b="0" i="1" smtClean="0">
                                  <a:latin typeface="Cambria Math"/>
                                  <a:ea typeface="Cambria Math"/>
                                </a:rPr>
                                <m:t>𝑑𝑡</m:t>
                              </m:r>
                            </m:den>
                          </m:f>
                        </m:e>
                      </m:func>
                    </m:oMath>
                  </m:oMathPara>
                </a14:m>
                <a:endParaRPr lang="es-ES" dirty="0"/>
              </a:p>
            </p:txBody>
          </p:sp>
        </mc:Choice>
        <mc:Fallback xmlns="">
          <p:sp>
            <p:nvSpPr>
              <p:cNvPr id="74" name="73 CuadroTexto"/>
              <p:cNvSpPr txBox="1">
                <a:spLocks noRot="1" noChangeAspect="1" noMove="1" noResize="1" noEditPoints="1" noAdjustHandles="1" noChangeArrowheads="1" noChangeShapeType="1" noTextEdit="1"/>
              </p:cNvSpPr>
              <p:nvPr/>
            </p:nvSpPr>
            <p:spPr>
              <a:xfrm>
                <a:off x="4620110" y="4180840"/>
                <a:ext cx="1983890" cy="638765"/>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5" name="74 CuadroTexto"/>
              <p:cNvSpPr txBox="1"/>
              <p:nvPr/>
            </p:nvSpPr>
            <p:spPr>
              <a:xfrm>
                <a:off x="6602031" y="1958340"/>
                <a:ext cx="1063433" cy="6127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𝑐</m:t>
                          </m:r>
                        </m:e>
                        <m:sub>
                          <m:r>
                            <a:rPr lang="es-ES" b="0" i="1" smtClean="0">
                              <a:latin typeface="Cambria Math"/>
                            </a:rPr>
                            <m:t>𝑚</m:t>
                          </m:r>
                        </m:sub>
                      </m:sSub>
                      <m:r>
                        <a:rPr lang="es-ES" i="1" smtClean="0">
                          <a:latin typeface="Cambria Math"/>
                        </a:rPr>
                        <m:t>=</m:t>
                      </m:r>
                      <m:f>
                        <m:fPr>
                          <m:ctrlPr>
                            <a:rPr lang="es-ES" i="1" smtClean="0">
                              <a:latin typeface="Cambria Math" panose="02040503050406030204" pitchFamily="18" charset="0"/>
                            </a:rPr>
                          </m:ctrlPr>
                        </m:fPr>
                        <m:num>
                          <m:r>
                            <a:rPr lang="es-ES" i="1" smtClean="0">
                              <a:latin typeface="Cambria Math"/>
                              <a:ea typeface="Cambria Math"/>
                            </a:rPr>
                            <m:t>∆</m:t>
                          </m:r>
                          <m:r>
                            <a:rPr lang="es-ES" b="0" i="1" smtClean="0">
                              <a:latin typeface="Cambria Math"/>
                              <a:ea typeface="Cambria Math"/>
                            </a:rPr>
                            <m:t>𝑠</m:t>
                          </m:r>
                        </m:num>
                        <m:den>
                          <m:r>
                            <a:rPr lang="es-ES" i="1" smtClean="0">
                              <a:latin typeface="Cambria Math"/>
                              <a:ea typeface="Cambria Math"/>
                            </a:rPr>
                            <m:t>∆</m:t>
                          </m:r>
                          <m:r>
                            <a:rPr lang="es-ES" b="0" i="1" smtClean="0">
                              <a:latin typeface="Cambria Math"/>
                              <a:ea typeface="Cambria Math"/>
                            </a:rPr>
                            <m:t>𝑡</m:t>
                          </m:r>
                        </m:den>
                      </m:f>
                    </m:oMath>
                  </m:oMathPara>
                </a14:m>
                <a:endParaRPr lang="es-ES" dirty="0"/>
              </a:p>
            </p:txBody>
          </p:sp>
        </mc:Choice>
        <mc:Fallback xmlns="">
          <p:sp>
            <p:nvSpPr>
              <p:cNvPr id="75" name="74 CuadroTexto"/>
              <p:cNvSpPr txBox="1">
                <a:spLocks noRot="1" noChangeAspect="1" noMove="1" noResize="1" noEditPoints="1" noAdjustHandles="1" noChangeArrowheads="1" noChangeShapeType="1" noTextEdit="1"/>
              </p:cNvSpPr>
              <p:nvPr/>
            </p:nvSpPr>
            <p:spPr>
              <a:xfrm>
                <a:off x="6602031" y="1958340"/>
                <a:ext cx="1063433" cy="612732"/>
              </a:xfrm>
              <a:prstGeom prst="rect">
                <a:avLst/>
              </a:prstGeom>
              <a:blipFill rotWithShape="1">
                <a:blip r:embed="rId8"/>
                <a:stretch>
                  <a:fillRect/>
                </a:stretch>
              </a:blipFill>
            </p:spPr>
            <p:txBody>
              <a:bodyPr/>
              <a:lstStyle/>
              <a:p>
                <a:r>
                  <a:rPr lang="es-ES">
                    <a:noFill/>
                  </a:rPr>
                  <a:t> </a:t>
                </a:r>
              </a:p>
            </p:txBody>
          </p:sp>
        </mc:Fallback>
      </mc:AlternateContent>
      <p:sp>
        <p:nvSpPr>
          <p:cNvPr id="76" name="75 CuadroTexto"/>
          <p:cNvSpPr txBox="1"/>
          <p:nvPr/>
        </p:nvSpPr>
        <p:spPr>
          <a:xfrm>
            <a:off x="4368800" y="2755900"/>
            <a:ext cx="1237839" cy="369332"/>
          </a:xfrm>
          <a:prstGeom prst="rect">
            <a:avLst/>
          </a:prstGeom>
          <a:noFill/>
        </p:spPr>
        <p:txBody>
          <a:bodyPr wrap="none" rtlCol="0">
            <a:spAutoFit/>
          </a:bodyPr>
          <a:lstStyle/>
          <a:p>
            <a:r>
              <a:rPr lang="es-ES" dirty="0" smtClean="0"/>
              <a:t>En general</a:t>
            </a:r>
            <a:endParaRPr lang="es-ES" dirty="0"/>
          </a:p>
        </p:txBody>
      </p:sp>
      <mc:AlternateContent xmlns:mc="http://schemas.openxmlformats.org/markup-compatibility/2006" xmlns:a14="http://schemas.microsoft.com/office/drawing/2010/main">
        <mc:Choice Requires="a14">
          <p:sp>
            <p:nvSpPr>
              <p:cNvPr id="77" name="76 CuadroTexto"/>
              <p:cNvSpPr txBox="1"/>
              <p:nvPr/>
            </p:nvSpPr>
            <p:spPr>
              <a:xfrm>
                <a:off x="5852731" y="3177540"/>
                <a:ext cx="124053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d>
                            <m:dPr>
                              <m:begChr m:val="|"/>
                              <m:endChr m:val="|"/>
                              <m:ctrlPr>
                                <a:rPr lang="es-ES" b="0" i="1" smtClean="0">
                                  <a:latin typeface="Cambria Math" panose="02040503050406030204" pitchFamily="18" charset="0"/>
                                </a:rPr>
                              </m:ctrlPr>
                            </m:dPr>
                            <m:e>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𝑣</m:t>
                                      </m:r>
                                    </m:e>
                                  </m:acc>
                                </m:e>
                                <m:sub>
                                  <m:r>
                                    <a:rPr lang="es-ES" b="0" i="1" smtClean="0">
                                      <a:latin typeface="Cambria Math"/>
                                    </a:rPr>
                                    <m:t>𝑚</m:t>
                                  </m:r>
                                </m:sub>
                              </m:sSub>
                            </m:e>
                          </m:d>
                          <m:r>
                            <a:rPr lang="es-ES" b="0" i="1" smtClean="0">
                              <a:latin typeface="Cambria Math"/>
                              <a:ea typeface="Cambria Math"/>
                            </a:rPr>
                            <m:t>≠</m:t>
                          </m:r>
                          <m:r>
                            <a:rPr lang="es-ES" b="0" i="1" smtClean="0">
                              <a:latin typeface="Cambria Math"/>
                            </a:rPr>
                            <m:t>𝑐</m:t>
                          </m:r>
                        </m:e>
                        <m:sub>
                          <m:r>
                            <a:rPr lang="es-ES" b="0" i="1" smtClean="0">
                              <a:latin typeface="Cambria Math"/>
                            </a:rPr>
                            <m:t>𝑚</m:t>
                          </m:r>
                        </m:sub>
                      </m:sSub>
                    </m:oMath>
                  </m:oMathPara>
                </a14:m>
                <a:endParaRPr lang="es-ES" dirty="0"/>
              </a:p>
            </p:txBody>
          </p:sp>
        </mc:Choice>
        <mc:Fallback xmlns="">
          <p:sp>
            <p:nvSpPr>
              <p:cNvPr id="77" name="76 CuadroTexto"/>
              <p:cNvSpPr txBox="1">
                <a:spLocks noRot="1" noChangeAspect="1" noMove="1" noResize="1" noEditPoints="1" noAdjustHandles="1" noChangeArrowheads="1" noChangeShapeType="1" noTextEdit="1"/>
              </p:cNvSpPr>
              <p:nvPr/>
            </p:nvSpPr>
            <p:spPr>
              <a:xfrm>
                <a:off x="5852731" y="3177540"/>
                <a:ext cx="1240532" cy="369332"/>
              </a:xfrm>
              <a:prstGeom prst="rect">
                <a:avLst/>
              </a:prstGeom>
              <a:blipFill rotWithShape="1">
                <a:blip r:embed="rId9"/>
                <a:stretch>
                  <a:fillRect t="-2131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8" name="77 CuadroTexto"/>
              <p:cNvSpPr txBox="1"/>
              <p:nvPr/>
            </p:nvSpPr>
            <p:spPr>
              <a:xfrm>
                <a:off x="6690210" y="4155440"/>
                <a:ext cx="1983890" cy="61824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𝑐</m:t>
                      </m:r>
                      <m:r>
                        <a:rPr lang="es-ES" i="1" smtClean="0">
                          <a:latin typeface="Cambria Math"/>
                        </a:rPr>
                        <m:t>=</m:t>
                      </m:r>
                      <m:func>
                        <m:funcPr>
                          <m:ctrlPr>
                            <a:rPr lang="es-ES" i="1" smtClean="0">
                              <a:latin typeface="Cambria Math" panose="02040503050406030204" pitchFamily="18" charset="0"/>
                            </a:rPr>
                          </m:ctrlPr>
                        </m:funcPr>
                        <m:fName>
                          <m:limLow>
                            <m:limLowPr>
                              <m:ctrlPr>
                                <a:rPr lang="es-ES" i="1" smtClean="0">
                                  <a:latin typeface="Cambria Math" panose="02040503050406030204" pitchFamily="18" charset="0"/>
                                </a:rPr>
                              </m:ctrlPr>
                            </m:limLowPr>
                            <m:e>
                              <m:r>
                                <m:rPr>
                                  <m:sty m:val="p"/>
                                </m:rPr>
                                <a:rPr lang="es-ES" i="0" smtClean="0">
                                  <a:latin typeface="Cambria Math"/>
                                </a:rPr>
                                <m:t>lim</m:t>
                              </m:r>
                            </m:e>
                            <m:lim>
                              <m:r>
                                <a:rPr lang="es-ES" i="1" smtClean="0">
                                  <a:latin typeface="Cambria Math"/>
                                  <a:ea typeface="Cambria Math"/>
                                </a:rPr>
                                <m:t>∆</m:t>
                              </m:r>
                              <m:r>
                                <a:rPr lang="es-ES" b="0" i="1" smtClean="0">
                                  <a:latin typeface="Cambria Math"/>
                                  <a:ea typeface="Cambria Math"/>
                                </a:rPr>
                                <m:t>𝑡</m:t>
                              </m:r>
                              <m:r>
                                <a:rPr lang="es-ES" b="0" i="1" smtClean="0">
                                  <a:latin typeface="Cambria Math"/>
                                  <a:ea typeface="Cambria Math"/>
                                </a:rPr>
                                <m:t>→0</m:t>
                              </m:r>
                            </m:lim>
                          </m:limLow>
                        </m:fName>
                        <m:e>
                          <m:f>
                            <m:fPr>
                              <m:ctrlPr>
                                <a:rPr lang="es-ES" i="1">
                                  <a:latin typeface="Cambria Math" panose="02040503050406030204" pitchFamily="18" charset="0"/>
                                </a:rPr>
                              </m:ctrlPr>
                            </m:fPr>
                            <m:num>
                              <m:r>
                                <a:rPr lang="es-ES" i="1" smtClean="0">
                                  <a:latin typeface="Cambria Math"/>
                                  <a:ea typeface="Cambria Math"/>
                                </a:rPr>
                                <m:t>∆</m:t>
                              </m:r>
                              <m:r>
                                <a:rPr lang="es-ES" b="0" i="1" smtClean="0">
                                  <a:latin typeface="Cambria Math"/>
                                  <a:ea typeface="Cambria Math"/>
                                </a:rPr>
                                <m:t>𝑠</m:t>
                              </m:r>
                            </m:num>
                            <m:den>
                              <m:r>
                                <a:rPr lang="es-ES" i="1">
                                  <a:latin typeface="Cambria Math"/>
                                  <a:ea typeface="Cambria Math"/>
                                </a:rPr>
                                <m:t>∆</m:t>
                              </m:r>
                              <m:r>
                                <a:rPr lang="es-ES" i="1">
                                  <a:latin typeface="Cambria Math"/>
                                  <a:ea typeface="Cambria Math"/>
                                </a:rPr>
                                <m:t>𝑡</m:t>
                              </m:r>
                            </m:den>
                          </m:f>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𝑑𝑠</m:t>
                              </m:r>
                            </m:num>
                            <m:den>
                              <m:r>
                                <a:rPr lang="es-ES" b="0" i="1" smtClean="0">
                                  <a:latin typeface="Cambria Math"/>
                                  <a:ea typeface="Cambria Math"/>
                                </a:rPr>
                                <m:t>𝑑𝑡</m:t>
                              </m:r>
                            </m:den>
                          </m:f>
                        </m:e>
                      </m:func>
                    </m:oMath>
                  </m:oMathPara>
                </a14:m>
                <a:endParaRPr lang="es-ES" dirty="0"/>
              </a:p>
            </p:txBody>
          </p:sp>
        </mc:Choice>
        <mc:Fallback xmlns="">
          <p:sp>
            <p:nvSpPr>
              <p:cNvPr id="78" name="77 CuadroTexto"/>
              <p:cNvSpPr txBox="1">
                <a:spLocks noRot="1" noChangeAspect="1" noMove="1" noResize="1" noEditPoints="1" noAdjustHandles="1" noChangeArrowheads="1" noChangeShapeType="1" noTextEdit="1"/>
              </p:cNvSpPr>
              <p:nvPr/>
            </p:nvSpPr>
            <p:spPr>
              <a:xfrm>
                <a:off x="6690210" y="4155440"/>
                <a:ext cx="1983890" cy="618246"/>
              </a:xfrm>
              <a:prstGeom prst="rect">
                <a:avLst/>
              </a:prstGeom>
              <a:blipFill rotWithShape="1">
                <a:blip r:embed="rId10"/>
                <a:stretch>
                  <a:fillRect/>
                </a:stretch>
              </a:blipFill>
            </p:spPr>
            <p:txBody>
              <a:bodyPr/>
              <a:lstStyle/>
              <a:p>
                <a:r>
                  <a:rPr lang="es-ES">
                    <a:noFill/>
                  </a:rPr>
                  <a:t> </a:t>
                </a:r>
              </a:p>
            </p:txBody>
          </p:sp>
        </mc:Fallback>
      </mc:AlternateContent>
      <p:sp>
        <p:nvSpPr>
          <p:cNvPr id="79" name="78 CuadroTexto"/>
          <p:cNvSpPr txBox="1"/>
          <p:nvPr/>
        </p:nvSpPr>
        <p:spPr>
          <a:xfrm>
            <a:off x="1308100" y="5207000"/>
            <a:ext cx="1717137" cy="369332"/>
          </a:xfrm>
          <a:prstGeom prst="rect">
            <a:avLst/>
          </a:prstGeom>
          <a:noFill/>
        </p:spPr>
        <p:txBody>
          <a:bodyPr wrap="none" rtlCol="0">
            <a:spAutoFit/>
          </a:bodyPr>
          <a:lstStyle/>
          <a:p>
            <a:r>
              <a:rPr lang="es-ES" dirty="0" smtClean="0"/>
              <a:t>Se cumple que:</a:t>
            </a:r>
            <a:endParaRPr lang="es-ES" dirty="0"/>
          </a:p>
        </p:txBody>
      </p:sp>
      <mc:AlternateContent xmlns:mc="http://schemas.openxmlformats.org/markup-compatibility/2006" xmlns:a14="http://schemas.microsoft.com/office/drawing/2010/main">
        <mc:Choice Requires="a14">
          <p:sp>
            <p:nvSpPr>
              <p:cNvPr id="81" name="80 CuadroTexto"/>
              <p:cNvSpPr txBox="1"/>
              <p:nvPr/>
            </p:nvSpPr>
            <p:spPr>
              <a:xfrm>
                <a:off x="3058731" y="5196840"/>
                <a:ext cx="93467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s-ES" i="1" smtClean="0">
                              <a:latin typeface="Cambria Math" panose="02040503050406030204" pitchFamily="18" charset="0"/>
                            </a:rPr>
                          </m:ctrlPr>
                        </m:dPr>
                        <m:e>
                          <m:acc>
                            <m:accPr>
                              <m:chr m:val="⃗"/>
                              <m:ctrlPr>
                                <a:rPr lang="es-ES" i="1" smtClean="0">
                                  <a:latin typeface="Cambria Math" panose="02040503050406030204" pitchFamily="18" charset="0"/>
                                </a:rPr>
                              </m:ctrlPr>
                            </m:accPr>
                            <m:e>
                              <m:r>
                                <a:rPr lang="es-ES" b="0" i="1" smtClean="0">
                                  <a:latin typeface="Cambria Math"/>
                                </a:rPr>
                                <m:t>𝑣</m:t>
                              </m:r>
                            </m:e>
                          </m:acc>
                        </m:e>
                      </m:d>
                      <m:r>
                        <a:rPr lang="es-ES" i="1" smtClean="0">
                          <a:latin typeface="Cambria Math"/>
                        </a:rPr>
                        <m:t>=</m:t>
                      </m:r>
                      <m:r>
                        <a:rPr lang="es-ES" b="0" i="1" smtClean="0">
                          <a:latin typeface="Cambria Math"/>
                        </a:rPr>
                        <m:t>𝑐</m:t>
                      </m:r>
                    </m:oMath>
                  </m:oMathPara>
                </a14:m>
                <a:endParaRPr lang="es-ES" dirty="0"/>
              </a:p>
            </p:txBody>
          </p:sp>
        </mc:Choice>
        <mc:Fallback xmlns="">
          <p:sp>
            <p:nvSpPr>
              <p:cNvPr id="81" name="80 CuadroTexto"/>
              <p:cNvSpPr txBox="1">
                <a:spLocks noRot="1" noChangeAspect="1" noMove="1" noResize="1" noEditPoints="1" noAdjustHandles="1" noChangeArrowheads="1" noChangeShapeType="1" noTextEdit="1"/>
              </p:cNvSpPr>
              <p:nvPr/>
            </p:nvSpPr>
            <p:spPr>
              <a:xfrm>
                <a:off x="3058731" y="5196840"/>
                <a:ext cx="934679" cy="369332"/>
              </a:xfrm>
              <a:prstGeom prst="rect">
                <a:avLst/>
              </a:prstGeom>
              <a:blipFill rotWithShape="1">
                <a:blip r:embed="rId11"/>
                <a:stretch>
                  <a:fillRect t="-21667"/>
                </a:stretch>
              </a:blipFill>
            </p:spPr>
            <p:txBody>
              <a:bodyPr/>
              <a:lstStyle/>
              <a:p>
                <a:r>
                  <a:rPr lang="es-ES">
                    <a:noFill/>
                  </a:rPr>
                  <a:t> </a:t>
                </a:r>
              </a:p>
            </p:txBody>
          </p:sp>
        </mc:Fallback>
      </mc:AlternateContent>
      <p:sp>
        <p:nvSpPr>
          <p:cNvPr id="82" name="81 CuadroTexto"/>
          <p:cNvSpPr txBox="1"/>
          <p:nvPr/>
        </p:nvSpPr>
        <p:spPr>
          <a:xfrm>
            <a:off x="1358900" y="5791200"/>
            <a:ext cx="1417311" cy="369332"/>
          </a:xfrm>
          <a:prstGeom prst="rect">
            <a:avLst/>
          </a:prstGeom>
          <a:noFill/>
        </p:spPr>
        <p:txBody>
          <a:bodyPr wrap="none" rtlCol="0">
            <a:spAutoFit/>
          </a:bodyPr>
          <a:lstStyle/>
          <a:p>
            <a:r>
              <a:rPr lang="es-ES" dirty="0" smtClean="0"/>
              <a:t>En adelante:</a:t>
            </a:r>
            <a:endParaRPr lang="es-ES" dirty="0"/>
          </a:p>
        </p:txBody>
      </p:sp>
      <mc:AlternateContent xmlns:mc="http://schemas.openxmlformats.org/markup-compatibility/2006" xmlns:a14="http://schemas.microsoft.com/office/drawing/2010/main">
        <mc:Choice Requires="a14">
          <p:sp>
            <p:nvSpPr>
              <p:cNvPr id="83" name="82 CuadroTexto"/>
              <p:cNvSpPr txBox="1"/>
              <p:nvPr/>
            </p:nvSpPr>
            <p:spPr>
              <a:xfrm>
                <a:off x="3007931" y="5793740"/>
                <a:ext cx="4529253" cy="369332"/>
              </a:xfrm>
              <a:prstGeom prst="rect">
                <a:avLst/>
              </a:prstGeom>
              <a:noFill/>
            </p:spPr>
            <p:txBody>
              <a:bodyPr wrap="none" rtlCol="0">
                <a:spAutoFit/>
              </a:bodyPr>
              <a:lstStyle/>
              <a:p>
                <a14:m>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𝑣</m:t>
                        </m:r>
                      </m:e>
                    </m:acc>
                    <m:r>
                      <a:rPr lang="es-ES" i="1" smtClean="0">
                        <a:latin typeface="Cambria Math"/>
                      </a:rPr>
                      <m:t>=</m:t>
                    </m:r>
                    <m:r>
                      <a:rPr lang="es-ES" b="0" i="1" smtClean="0">
                        <a:latin typeface="Cambria Math"/>
                      </a:rPr>
                      <m:t>𝑐</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𝑢</m:t>
                            </m:r>
                          </m:e>
                        </m:acc>
                      </m:e>
                      <m:sub>
                        <m:r>
                          <a:rPr lang="es-ES" b="0" i="1" smtClean="0">
                            <a:latin typeface="Cambria Math"/>
                          </a:rPr>
                          <m:t>𝑇</m:t>
                        </m:r>
                      </m:sub>
                    </m:sSub>
                    <m:r>
                      <a:rPr lang="es-ES" b="0" i="1" smtClean="0">
                        <a:latin typeface="Cambria Math"/>
                      </a:rPr>
                      <m:t>=</m:t>
                    </m:r>
                    <m:r>
                      <a:rPr lang="es-ES" b="0" i="1" smtClean="0">
                        <a:latin typeface="Cambria Math"/>
                      </a:rPr>
                      <m:t>𝑣</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oMath>
                </a14:m>
                <a:r>
                  <a:rPr lang="es-ES" dirty="0" smtClean="0"/>
                  <a:t>   (¡tangente a la trayectoria!)</a:t>
                </a:r>
                <a:endParaRPr lang="es-ES" dirty="0"/>
              </a:p>
            </p:txBody>
          </p:sp>
        </mc:Choice>
        <mc:Fallback xmlns="">
          <p:sp>
            <p:nvSpPr>
              <p:cNvPr id="83" name="82 CuadroTexto"/>
              <p:cNvSpPr txBox="1">
                <a:spLocks noRot="1" noChangeAspect="1" noMove="1" noResize="1" noEditPoints="1" noAdjustHandles="1" noChangeArrowheads="1" noChangeShapeType="1" noTextEdit="1"/>
              </p:cNvSpPr>
              <p:nvPr/>
            </p:nvSpPr>
            <p:spPr>
              <a:xfrm>
                <a:off x="3007931" y="5793740"/>
                <a:ext cx="4529253" cy="369332"/>
              </a:xfrm>
              <a:prstGeom prst="rect">
                <a:avLst/>
              </a:prstGeom>
              <a:blipFill rotWithShape="1">
                <a:blip r:embed="rId12"/>
                <a:stretch>
                  <a:fillRect t="-21311" r="-3230" b="-24590"/>
                </a:stretch>
              </a:blipFill>
            </p:spPr>
            <p:txBody>
              <a:bodyPr/>
              <a:lstStyle/>
              <a:p>
                <a:r>
                  <a:rPr lang="es-ES">
                    <a:noFill/>
                  </a:rPr>
                  <a:t> </a:t>
                </a:r>
              </a:p>
            </p:txBody>
          </p:sp>
        </mc:Fallback>
      </mc:AlternateContent>
      <p:sp>
        <p:nvSpPr>
          <p:cNvPr id="37" name="36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La velocidad de los cuerpos</a:t>
            </a:r>
            <a:endParaRPr lang="es-ES" b="1" dirty="0">
              <a:solidFill>
                <a:srgbClr val="C00000"/>
              </a:solidFill>
              <a:latin typeface="+mj-lt"/>
            </a:endParaRPr>
          </a:p>
        </p:txBody>
      </p:sp>
      <p:sp>
        <p:nvSpPr>
          <p:cNvPr id="40" name="39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42"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15</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21167477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42900" y="825500"/>
            <a:ext cx="56261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Velocidad media y velocidad instantánea</a:t>
            </a:r>
            <a:endParaRPr lang="es-ES" b="1" dirty="0">
              <a:solidFill>
                <a:srgbClr val="00B050"/>
              </a:solidFill>
            </a:endParaRPr>
          </a:p>
        </p:txBody>
      </p:sp>
      <mc:AlternateContent xmlns:mc="http://schemas.openxmlformats.org/markup-compatibility/2006" xmlns:a14="http://schemas.microsoft.com/office/drawing/2010/main">
        <mc:Choice Requires="a14">
          <p:sp>
            <p:nvSpPr>
              <p:cNvPr id="40" name="39 CuadroTexto"/>
              <p:cNvSpPr txBox="1"/>
              <p:nvPr/>
            </p:nvSpPr>
            <p:spPr>
              <a:xfrm>
                <a:off x="3058731" y="1983740"/>
                <a:ext cx="3090013" cy="3841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d>
                        <m:dPr>
                          <m:ctrlPr>
                            <a:rPr lang="es-ES" b="0" i="1" smtClean="0">
                              <a:latin typeface="Cambria Math" panose="02040503050406030204" pitchFamily="18" charset="0"/>
                            </a:rPr>
                          </m:ctrlPr>
                        </m:dPr>
                        <m:e>
                          <m:r>
                            <a:rPr lang="es-ES" b="0" i="1" smtClean="0">
                              <a:latin typeface="Cambria Math"/>
                            </a:rPr>
                            <m:t>𝑡</m:t>
                          </m:r>
                        </m:e>
                      </m:d>
                      <m:r>
                        <a:rPr lang="es-ES" i="1" smtClean="0">
                          <a:latin typeface="Cambria Math"/>
                        </a:rPr>
                        <m:t>=</m:t>
                      </m:r>
                      <m:r>
                        <a:rPr lang="es-ES" b="0" i="1" smtClean="0">
                          <a:latin typeface="Cambria Math"/>
                        </a:rPr>
                        <m:t>𝑥</m:t>
                      </m:r>
                      <m:d>
                        <m:dPr>
                          <m:ctrlPr>
                            <a:rPr lang="es-ES" b="0" i="1" smtClean="0">
                              <a:latin typeface="Cambria Math" panose="02040503050406030204" pitchFamily="18" charset="0"/>
                            </a:rPr>
                          </m:ctrlPr>
                        </m:dPr>
                        <m:e>
                          <m:r>
                            <a:rPr lang="es-ES" b="0" i="1" smtClean="0">
                              <a:latin typeface="Cambria Math"/>
                            </a:rPr>
                            <m:t>𝑡</m:t>
                          </m:r>
                        </m:e>
                      </m:d>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m:t>
                      </m:r>
                      <m:r>
                        <a:rPr lang="es-ES" b="0" i="1" smtClean="0">
                          <a:latin typeface="Cambria Math"/>
                        </a:rPr>
                        <m:t>𝑦</m:t>
                      </m:r>
                      <m:d>
                        <m:dPr>
                          <m:ctrlPr>
                            <a:rPr lang="es-ES" b="0" i="1" smtClean="0">
                              <a:latin typeface="Cambria Math" panose="02040503050406030204" pitchFamily="18" charset="0"/>
                            </a:rPr>
                          </m:ctrlPr>
                        </m:dPr>
                        <m:e>
                          <m:r>
                            <a:rPr lang="es-ES" b="0" i="1" smtClean="0">
                              <a:latin typeface="Cambria Math"/>
                            </a:rPr>
                            <m:t>𝑡</m:t>
                          </m:r>
                        </m:e>
                      </m:d>
                      <m:acc>
                        <m:accPr>
                          <m:chr m:val="̂"/>
                          <m:ctrlPr>
                            <a:rPr lang="es-ES" b="0" i="1" smtClean="0">
                              <a:latin typeface="Cambria Math" panose="02040503050406030204" pitchFamily="18" charset="0"/>
                            </a:rPr>
                          </m:ctrlPr>
                        </m:accPr>
                        <m:e>
                          <m:r>
                            <a:rPr lang="es-ES" b="0" i="1" smtClean="0">
                              <a:latin typeface="Cambria Math"/>
                            </a:rPr>
                            <m:t>𝑗</m:t>
                          </m:r>
                        </m:e>
                      </m:acc>
                      <m:r>
                        <a:rPr lang="es-ES" b="0" i="1" smtClean="0">
                          <a:latin typeface="Cambria Math"/>
                        </a:rPr>
                        <m:t>+</m:t>
                      </m:r>
                      <m:r>
                        <a:rPr lang="es-ES" b="0" i="1" smtClean="0">
                          <a:latin typeface="Cambria Math"/>
                        </a:rPr>
                        <m:t>𝑧</m:t>
                      </m:r>
                      <m:r>
                        <a:rPr lang="es-ES" b="0" i="1" smtClean="0">
                          <a:latin typeface="Cambria Math"/>
                        </a:rPr>
                        <m:t>(</m:t>
                      </m:r>
                      <m:r>
                        <a:rPr lang="es-ES" b="0" i="1" smtClean="0">
                          <a:latin typeface="Cambria Math"/>
                        </a:rPr>
                        <m:t>𝑡</m:t>
                      </m:r>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𝑘</m:t>
                          </m:r>
                        </m:e>
                      </m:acc>
                      <m:r>
                        <a:rPr lang="es-ES" b="0" i="1" smtClean="0">
                          <a:latin typeface="Cambria Math"/>
                        </a:rPr>
                        <m:t> </m:t>
                      </m:r>
                    </m:oMath>
                  </m:oMathPara>
                </a14:m>
                <a:endParaRPr lang="es-ES"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3058731" y="1983740"/>
                <a:ext cx="3090013" cy="384144"/>
              </a:xfrm>
              <a:prstGeom prst="rect">
                <a:avLst/>
              </a:prstGeom>
              <a:blipFill rotWithShape="1">
                <a:blip r:embed="rId3"/>
                <a:stretch>
                  <a:fillRect t="-15873" r="-5128" b="-14286"/>
                </a:stretch>
              </a:blipFill>
            </p:spPr>
            <p:txBody>
              <a:bodyPr/>
              <a:lstStyle/>
              <a:p>
                <a:r>
                  <a:rPr lang="es-ES">
                    <a:noFill/>
                  </a:rPr>
                  <a:t> </a:t>
                </a:r>
              </a:p>
            </p:txBody>
          </p:sp>
        </mc:Fallback>
      </mc:AlternateContent>
      <p:sp>
        <p:nvSpPr>
          <p:cNvPr id="5" name="4 CuadroTexto"/>
          <p:cNvSpPr txBox="1"/>
          <p:nvPr/>
        </p:nvSpPr>
        <p:spPr>
          <a:xfrm>
            <a:off x="342900" y="1308100"/>
            <a:ext cx="4648200" cy="369332"/>
          </a:xfrm>
          <a:prstGeom prst="rect">
            <a:avLst/>
          </a:prstGeom>
          <a:noFill/>
        </p:spPr>
        <p:txBody>
          <a:bodyPr wrap="square" rtlCol="0">
            <a:spAutoFit/>
          </a:bodyPr>
          <a:lstStyle/>
          <a:p>
            <a:r>
              <a:rPr lang="es-ES" b="1" dirty="0" smtClean="0">
                <a:solidFill>
                  <a:srgbClr val="C00000"/>
                </a:solidFill>
              </a:rPr>
              <a:t>Componentes del vector velocidad</a:t>
            </a:r>
            <a:endParaRPr lang="es-ES" b="1" dirty="0">
              <a:solidFill>
                <a:srgbClr val="C00000"/>
              </a:solidFill>
            </a:endParaRPr>
          </a:p>
        </p:txBody>
      </p:sp>
      <mc:AlternateContent xmlns:mc="http://schemas.openxmlformats.org/markup-compatibility/2006" xmlns:a14="http://schemas.microsoft.com/office/drawing/2010/main">
        <mc:Choice Requires="a14">
          <p:sp>
            <p:nvSpPr>
              <p:cNvPr id="43" name="42 CuadroTexto"/>
              <p:cNvSpPr txBox="1"/>
              <p:nvPr/>
            </p:nvSpPr>
            <p:spPr>
              <a:xfrm>
                <a:off x="1890331" y="3317240"/>
                <a:ext cx="5234369" cy="6298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𝑣</m:t>
                          </m:r>
                        </m:e>
                      </m:acc>
                      <m:r>
                        <a:rPr lang="es-ES" i="1" smtClean="0">
                          <a:latin typeface="Cambria Math"/>
                        </a:rPr>
                        <m:t>=</m:t>
                      </m:r>
                      <m:f>
                        <m:fPr>
                          <m:ctrlPr>
                            <a:rPr lang="es-ES" i="1" smtClean="0">
                              <a:latin typeface="Cambria Math" panose="02040503050406030204" pitchFamily="18" charset="0"/>
                            </a:rPr>
                          </m:ctrlPr>
                        </m:fPr>
                        <m:num>
                          <m:r>
                            <a:rPr lang="es-ES" i="1" smtClean="0">
                              <a:latin typeface="Cambria Math"/>
                            </a:rPr>
                            <m:t>𝑑</m:t>
                          </m:r>
                          <m:r>
                            <a:rPr lang="es-ES" i="1">
                              <a:latin typeface="Cambria Math"/>
                            </a:rPr>
                            <m:t>𝑥</m:t>
                          </m:r>
                          <m:d>
                            <m:dPr>
                              <m:ctrlPr>
                                <a:rPr lang="es-ES" i="1">
                                  <a:latin typeface="Cambria Math" panose="02040503050406030204" pitchFamily="18" charset="0"/>
                                </a:rPr>
                              </m:ctrlPr>
                            </m:dPr>
                            <m:e>
                              <m:r>
                                <a:rPr lang="es-ES" i="1">
                                  <a:latin typeface="Cambria Math"/>
                                </a:rPr>
                                <m:t>𝑡</m:t>
                              </m:r>
                            </m:e>
                          </m:d>
                        </m:num>
                        <m:den>
                          <m:r>
                            <a:rPr lang="es-ES" i="1" smtClean="0">
                              <a:latin typeface="Cambria Math"/>
                            </a:rPr>
                            <m:t>𝑑</m:t>
                          </m:r>
                          <m:r>
                            <a:rPr lang="es-ES" b="0" i="1" smtClean="0">
                              <a:latin typeface="Cambria Math"/>
                            </a:rPr>
                            <m:t>𝑡</m:t>
                          </m:r>
                        </m:den>
                      </m:f>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m:t>
                      </m:r>
                      <m:f>
                        <m:fPr>
                          <m:ctrlPr>
                            <a:rPr lang="es-ES" i="1">
                              <a:latin typeface="Cambria Math" panose="02040503050406030204" pitchFamily="18" charset="0"/>
                            </a:rPr>
                          </m:ctrlPr>
                        </m:fPr>
                        <m:num>
                          <m:r>
                            <a:rPr lang="es-ES" i="1">
                              <a:latin typeface="Cambria Math"/>
                            </a:rPr>
                            <m:t>𝑑</m:t>
                          </m:r>
                          <m:r>
                            <a:rPr lang="es-ES" b="0" i="1" smtClean="0">
                              <a:latin typeface="Cambria Math"/>
                            </a:rPr>
                            <m:t>𝑦</m:t>
                          </m:r>
                          <m:d>
                            <m:dPr>
                              <m:ctrlPr>
                                <a:rPr lang="es-ES" i="1">
                                  <a:latin typeface="Cambria Math" panose="02040503050406030204" pitchFamily="18" charset="0"/>
                                </a:rPr>
                              </m:ctrlPr>
                            </m:dPr>
                            <m:e>
                              <m:r>
                                <a:rPr lang="es-ES" i="1">
                                  <a:latin typeface="Cambria Math"/>
                                </a:rPr>
                                <m:t>𝑡</m:t>
                              </m:r>
                            </m:e>
                          </m:d>
                        </m:num>
                        <m:den>
                          <m:r>
                            <a:rPr lang="es-ES" i="1">
                              <a:latin typeface="Cambria Math"/>
                            </a:rPr>
                            <m:t>𝑑</m:t>
                          </m:r>
                          <m:r>
                            <a:rPr lang="es-ES" b="0" i="1" smtClean="0">
                              <a:latin typeface="Cambria Math"/>
                            </a:rPr>
                            <m:t>𝑡</m:t>
                          </m:r>
                        </m:den>
                      </m:f>
                      <m:acc>
                        <m:accPr>
                          <m:chr m:val="̂"/>
                          <m:ctrlPr>
                            <a:rPr lang="es-ES" b="0" i="1" smtClean="0">
                              <a:latin typeface="Cambria Math" panose="02040503050406030204" pitchFamily="18" charset="0"/>
                            </a:rPr>
                          </m:ctrlPr>
                        </m:accPr>
                        <m:e>
                          <m:r>
                            <a:rPr lang="es-ES" b="0" i="1" smtClean="0">
                              <a:latin typeface="Cambria Math"/>
                            </a:rPr>
                            <m:t>𝑗</m:t>
                          </m:r>
                        </m:e>
                      </m:acc>
                      <m:r>
                        <a:rPr lang="es-ES" b="0" i="1" smtClean="0">
                          <a:latin typeface="Cambria Math"/>
                        </a:rPr>
                        <m:t>+</m:t>
                      </m:r>
                      <m:f>
                        <m:fPr>
                          <m:ctrlPr>
                            <a:rPr lang="es-ES" i="1">
                              <a:latin typeface="Cambria Math" panose="02040503050406030204" pitchFamily="18" charset="0"/>
                            </a:rPr>
                          </m:ctrlPr>
                        </m:fPr>
                        <m:num>
                          <m:r>
                            <a:rPr lang="es-ES" i="1">
                              <a:latin typeface="Cambria Math"/>
                            </a:rPr>
                            <m:t>𝑑</m:t>
                          </m:r>
                          <m:r>
                            <a:rPr lang="es-ES" b="0" i="1" smtClean="0">
                              <a:latin typeface="Cambria Math"/>
                            </a:rPr>
                            <m:t>𝑧</m:t>
                          </m:r>
                          <m:d>
                            <m:dPr>
                              <m:ctrlPr>
                                <a:rPr lang="es-ES" i="1">
                                  <a:latin typeface="Cambria Math" panose="02040503050406030204" pitchFamily="18" charset="0"/>
                                </a:rPr>
                              </m:ctrlPr>
                            </m:dPr>
                            <m:e>
                              <m:r>
                                <a:rPr lang="es-ES" i="1">
                                  <a:latin typeface="Cambria Math"/>
                                </a:rPr>
                                <m:t>𝑡</m:t>
                              </m:r>
                            </m:e>
                          </m:d>
                        </m:num>
                        <m:den>
                          <m:r>
                            <a:rPr lang="es-ES" i="1">
                              <a:latin typeface="Cambria Math"/>
                            </a:rPr>
                            <m:t>𝑑</m:t>
                          </m:r>
                          <m:r>
                            <a:rPr lang="es-ES" b="0" i="1" smtClean="0">
                              <a:latin typeface="Cambria Math"/>
                            </a:rPr>
                            <m:t>𝑡</m:t>
                          </m:r>
                        </m:den>
                      </m:f>
                      <m:acc>
                        <m:accPr>
                          <m:chr m:val="̂"/>
                          <m:ctrlPr>
                            <a:rPr lang="es-ES" b="0" i="1" smtClean="0">
                              <a:latin typeface="Cambria Math" panose="02040503050406030204" pitchFamily="18" charset="0"/>
                            </a:rPr>
                          </m:ctrlPr>
                        </m:accPr>
                        <m:e>
                          <m:r>
                            <a:rPr lang="es-ES" b="0" i="1" smtClean="0">
                              <a:latin typeface="Cambria Math"/>
                            </a:rPr>
                            <m:t>𝑘</m:t>
                          </m:r>
                        </m:e>
                      </m:acc>
                      <m:r>
                        <a:rPr lang="es-ES" b="0" i="1" smtClean="0">
                          <a:latin typeface="Cambria Math"/>
                        </a:rPr>
                        <m:t>=</m:t>
                      </m:r>
                      <m:sSub>
                        <m:sSubPr>
                          <m:ctrlPr>
                            <a:rPr lang="es-ES" i="1">
                              <a:latin typeface="Cambria Math" panose="02040503050406030204" pitchFamily="18" charset="0"/>
                            </a:rPr>
                          </m:ctrlPr>
                        </m:sSubPr>
                        <m:e>
                          <m:r>
                            <a:rPr lang="es-ES" i="1">
                              <a:latin typeface="Cambria Math"/>
                            </a:rPr>
                            <m:t>𝑣</m:t>
                          </m:r>
                        </m:e>
                        <m:sub>
                          <m:r>
                            <a:rPr lang="es-ES" i="1">
                              <a:latin typeface="Cambria Math"/>
                            </a:rPr>
                            <m:t>𝑥</m:t>
                          </m:r>
                        </m:sub>
                      </m:sSub>
                      <m:acc>
                        <m:accPr>
                          <m:chr m:val="̂"/>
                          <m:ctrlPr>
                            <a:rPr lang="es-ES" i="1">
                              <a:latin typeface="Cambria Math" panose="02040503050406030204" pitchFamily="18" charset="0"/>
                            </a:rPr>
                          </m:ctrlPr>
                        </m:accPr>
                        <m:e>
                          <m:r>
                            <a:rPr lang="es-ES" i="1">
                              <a:latin typeface="Cambria Math"/>
                            </a:rPr>
                            <m:t>𝑖</m:t>
                          </m:r>
                        </m:e>
                      </m:acc>
                      <m:r>
                        <a:rPr lang="es-ES" i="1">
                          <a:latin typeface="Cambria Math"/>
                        </a:rPr>
                        <m:t>+</m:t>
                      </m:r>
                      <m:sSub>
                        <m:sSubPr>
                          <m:ctrlPr>
                            <a:rPr lang="es-ES" i="1">
                              <a:latin typeface="Cambria Math" panose="02040503050406030204" pitchFamily="18" charset="0"/>
                            </a:rPr>
                          </m:ctrlPr>
                        </m:sSubPr>
                        <m:e>
                          <m:r>
                            <a:rPr lang="es-ES" i="1">
                              <a:latin typeface="Cambria Math"/>
                            </a:rPr>
                            <m:t>𝑣</m:t>
                          </m:r>
                        </m:e>
                        <m:sub>
                          <m:r>
                            <a:rPr lang="es-ES" i="1">
                              <a:latin typeface="Cambria Math"/>
                            </a:rPr>
                            <m:t>𝑦</m:t>
                          </m:r>
                        </m:sub>
                      </m:sSub>
                      <m:acc>
                        <m:accPr>
                          <m:chr m:val="̂"/>
                          <m:ctrlPr>
                            <a:rPr lang="es-ES" i="1">
                              <a:latin typeface="Cambria Math" panose="02040503050406030204" pitchFamily="18" charset="0"/>
                            </a:rPr>
                          </m:ctrlPr>
                        </m:accPr>
                        <m:e>
                          <m:r>
                            <a:rPr lang="es-ES" i="1">
                              <a:latin typeface="Cambria Math"/>
                            </a:rPr>
                            <m:t>𝑗</m:t>
                          </m:r>
                        </m:e>
                      </m:acc>
                      <m:r>
                        <a:rPr lang="es-ES" i="1">
                          <a:latin typeface="Cambria Math"/>
                        </a:rPr>
                        <m:t>+</m:t>
                      </m:r>
                      <m:sSub>
                        <m:sSubPr>
                          <m:ctrlPr>
                            <a:rPr lang="es-ES" i="1">
                              <a:latin typeface="Cambria Math" panose="02040503050406030204" pitchFamily="18" charset="0"/>
                            </a:rPr>
                          </m:ctrlPr>
                        </m:sSubPr>
                        <m:e>
                          <m:r>
                            <a:rPr lang="es-ES" i="1">
                              <a:latin typeface="Cambria Math"/>
                            </a:rPr>
                            <m:t>𝑣</m:t>
                          </m:r>
                        </m:e>
                        <m:sub>
                          <m:r>
                            <a:rPr lang="es-ES" i="1">
                              <a:latin typeface="Cambria Math"/>
                            </a:rPr>
                            <m:t>𝑧</m:t>
                          </m:r>
                        </m:sub>
                      </m:sSub>
                      <m:acc>
                        <m:accPr>
                          <m:chr m:val="̂"/>
                          <m:ctrlPr>
                            <a:rPr lang="es-ES" i="1">
                              <a:latin typeface="Cambria Math" panose="02040503050406030204" pitchFamily="18" charset="0"/>
                            </a:rPr>
                          </m:ctrlPr>
                        </m:accPr>
                        <m:e>
                          <m:r>
                            <a:rPr lang="es-ES" i="1">
                              <a:latin typeface="Cambria Math"/>
                            </a:rPr>
                            <m:t>𝑘</m:t>
                          </m:r>
                        </m:e>
                      </m:acc>
                      <m:r>
                        <a:rPr lang="es-ES" i="1">
                          <a:latin typeface="Cambria Math"/>
                        </a:rPr>
                        <m:t> </m:t>
                      </m:r>
                    </m:oMath>
                  </m:oMathPara>
                </a14:m>
                <a:endParaRPr lang="es-ES"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1890331" y="3317240"/>
                <a:ext cx="5234369" cy="629852"/>
              </a:xfrm>
              <a:prstGeom prst="rect">
                <a:avLst/>
              </a:prstGeom>
              <a:blipFill rotWithShape="1">
                <a:blip r:embed="rId4"/>
                <a:stretch>
                  <a:fillRect/>
                </a:stretch>
              </a:blipFill>
            </p:spPr>
            <p:txBody>
              <a:bodyPr/>
              <a:lstStyle/>
              <a:p>
                <a:r>
                  <a:rPr lang="es-ES">
                    <a:noFill/>
                  </a:rPr>
                  <a:t> </a:t>
                </a:r>
              </a:p>
            </p:txBody>
          </p:sp>
        </mc:Fallback>
      </mc:AlternateContent>
      <p:sp>
        <p:nvSpPr>
          <p:cNvPr id="7" name="6 CuadroTexto"/>
          <p:cNvSpPr txBox="1"/>
          <p:nvPr/>
        </p:nvSpPr>
        <p:spPr>
          <a:xfrm>
            <a:off x="469900" y="2705100"/>
            <a:ext cx="2006600" cy="369332"/>
          </a:xfrm>
          <a:prstGeom prst="rect">
            <a:avLst/>
          </a:prstGeom>
          <a:noFill/>
        </p:spPr>
        <p:txBody>
          <a:bodyPr wrap="square" rtlCol="0">
            <a:spAutoFit/>
          </a:bodyPr>
          <a:lstStyle/>
          <a:p>
            <a:r>
              <a:rPr lang="es-ES" dirty="0" smtClean="0"/>
              <a:t>Derivando,</a:t>
            </a:r>
            <a:endParaRPr lang="es-ES" dirty="0"/>
          </a:p>
        </p:txBody>
      </p:sp>
      <p:sp>
        <p:nvSpPr>
          <p:cNvPr id="45" name="44 CuadroTexto"/>
          <p:cNvSpPr txBox="1"/>
          <p:nvPr/>
        </p:nvSpPr>
        <p:spPr>
          <a:xfrm>
            <a:off x="469900" y="4203700"/>
            <a:ext cx="3060700" cy="369332"/>
          </a:xfrm>
          <a:prstGeom prst="rect">
            <a:avLst/>
          </a:prstGeom>
          <a:noFill/>
        </p:spPr>
        <p:txBody>
          <a:bodyPr wrap="square" rtlCol="0">
            <a:spAutoFit/>
          </a:bodyPr>
          <a:lstStyle/>
          <a:p>
            <a:r>
              <a:rPr lang="es-ES" dirty="0" smtClean="0"/>
              <a:t>El módulo de la velocidad:</a:t>
            </a:r>
            <a:endParaRPr lang="es-ES" dirty="0"/>
          </a:p>
        </p:txBody>
      </p:sp>
      <mc:AlternateContent xmlns:mc="http://schemas.openxmlformats.org/markup-compatibility/2006" xmlns:a14="http://schemas.microsoft.com/office/drawing/2010/main">
        <mc:Choice Requires="a14">
          <p:sp>
            <p:nvSpPr>
              <p:cNvPr id="8" name="7 CuadroTexto"/>
              <p:cNvSpPr txBox="1"/>
              <p:nvPr/>
            </p:nvSpPr>
            <p:spPr>
              <a:xfrm>
                <a:off x="3325431" y="4676140"/>
                <a:ext cx="2469779" cy="6560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i="1" smtClean="0">
                          <a:latin typeface="Cambria Math"/>
                        </a:rPr>
                        <m:t>=</m:t>
                      </m:r>
                      <m:rad>
                        <m:radPr>
                          <m:degHide m:val="on"/>
                          <m:ctrlPr>
                            <a:rPr lang="es-ES" i="1" smtClean="0">
                              <a:latin typeface="Cambria Math" panose="02040503050406030204" pitchFamily="18" charset="0"/>
                            </a:rPr>
                          </m:ctrlPr>
                        </m:radPr>
                        <m:deg/>
                        <m:e>
                          <m:sSup>
                            <m:sSupPr>
                              <m:ctrlPr>
                                <a:rPr lang="es-ES" i="1" smtClean="0">
                                  <a:latin typeface="Cambria Math" panose="02040503050406030204" pitchFamily="18" charset="0"/>
                                </a:rPr>
                              </m:ctrlPr>
                            </m:sSupPr>
                            <m:e>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𝑥</m:t>
                                  </m:r>
                                </m:sub>
                              </m:sSub>
                            </m:e>
                            <m:sup>
                              <m:r>
                                <a:rPr lang="es-ES" i="1" smtClean="0">
                                  <a:latin typeface="Cambria Math"/>
                                </a:rPr>
                                <m:t>2</m:t>
                              </m:r>
                            </m:sup>
                          </m:sSup>
                          <m:r>
                            <a:rPr lang="es-ES" i="1" smtClean="0">
                              <a:latin typeface="Cambria Math"/>
                            </a:rPr>
                            <m:t>+</m:t>
                          </m:r>
                          <m:sSup>
                            <m:sSupPr>
                              <m:ctrlPr>
                                <a:rPr lang="es-ES" i="1" smtClean="0">
                                  <a:latin typeface="Cambria Math" panose="02040503050406030204" pitchFamily="18" charset="0"/>
                                </a:rPr>
                              </m:ctrlPr>
                            </m:sSupPr>
                            <m:e>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𝑦</m:t>
                                  </m:r>
                                </m:sub>
                              </m:sSub>
                            </m:e>
                            <m:sup>
                              <m:r>
                                <a:rPr lang="es-ES" i="1" smtClean="0">
                                  <a:latin typeface="Cambria Math"/>
                                </a:rPr>
                                <m:t>2</m:t>
                              </m:r>
                            </m:sup>
                          </m:sSup>
                          <m:r>
                            <a:rPr lang="es-ES" b="0" i="1" smtClean="0">
                              <a:latin typeface="Cambria Math"/>
                            </a:rPr>
                            <m:t>+</m:t>
                          </m:r>
                          <m:sSup>
                            <m:sSupPr>
                              <m:ctrlPr>
                                <a:rPr lang="es-ES" i="1">
                                  <a:latin typeface="Cambria Math" panose="02040503050406030204" pitchFamily="18" charset="0"/>
                                </a:rPr>
                              </m:ctrlPr>
                            </m:sSupPr>
                            <m:e>
                              <m:sSub>
                                <m:sSubPr>
                                  <m:ctrlPr>
                                    <a:rPr lang="es-ES" i="1">
                                      <a:latin typeface="Cambria Math" panose="02040503050406030204" pitchFamily="18" charset="0"/>
                                    </a:rPr>
                                  </m:ctrlPr>
                                </m:sSubPr>
                                <m:e>
                                  <m:r>
                                    <a:rPr lang="es-ES" i="1">
                                      <a:latin typeface="Cambria Math"/>
                                    </a:rPr>
                                    <m:t>𝑣</m:t>
                                  </m:r>
                                </m:e>
                                <m:sub>
                                  <m:r>
                                    <a:rPr lang="es-ES" b="0" i="1" smtClean="0">
                                      <a:latin typeface="Cambria Math"/>
                                    </a:rPr>
                                    <m:t>𝑧</m:t>
                                  </m:r>
                                </m:sub>
                              </m:sSub>
                            </m:e>
                            <m:sup>
                              <m:r>
                                <a:rPr lang="es-ES" i="1">
                                  <a:latin typeface="Cambria Math"/>
                                </a:rPr>
                                <m:t>2</m:t>
                              </m:r>
                            </m:sup>
                          </m:sSup>
                        </m:e>
                      </m:rad>
                    </m:oMath>
                  </m:oMathPara>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3325431" y="4676140"/>
                <a:ext cx="2469779" cy="656013"/>
              </a:xfrm>
              <a:prstGeom prst="rect">
                <a:avLst/>
              </a:prstGeom>
              <a:blipFill rotWithShape="1">
                <a:blip r:embed="rId5"/>
                <a:stretch>
                  <a:fillRect/>
                </a:stretch>
              </a:blipFill>
            </p:spPr>
            <p:txBody>
              <a:bodyPr/>
              <a:lstStyle/>
              <a:p>
                <a:r>
                  <a:rPr lang="es-ES">
                    <a:noFill/>
                  </a:rPr>
                  <a:t> </a:t>
                </a:r>
              </a:p>
            </p:txBody>
          </p:sp>
        </mc:Fallback>
      </mc:AlternateContent>
      <p:sp>
        <p:nvSpPr>
          <p:cNvPr id="11" name="10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La velocidad de los cuerpos</a:t>
            </a:r>
            <a:endParaRPr lang="es-ES" b="1" dirty="0">
              <a:solidFill>
                <a:srgbClr val="C00000"/>
              </a:solidFill>
              <a:latin typeface="+mj-lt"/>
            </a:endParaRPr>
          </a:p>
        </p:txBody>
      </p:sp>
      <p:sp>
        <p:nvSpPr>
          <p:cNvPr id="12" name="11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13"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16</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24610237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11 CuadroTexto"/>
          <p:cNvSpPr txBox="1"/>
          <p:nvPr/>
        </p:nvSpPr>
        <p:spPr>
          <a:xfrm>
            <a:off x="495300" y="977900"/>
            <a:ext cx="16764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a:t>
            </a:r>
            <a:r>
              <a:rPr lang="es-ES" b="1" dirty="0">
                <a:solidFill>
                  <a:schemeClr val="bg1"/>
                </a:solidFill>
              </a:rPr>
              <a:t>8</a:t>
            </a:r>
          </a:p>
        </p:txBody>
      </p:sp>
      <p:sp>
        <p:nvSpPr>
          <p:cNvPr id="3" name="2 CuadroTexto"/>
          <p:cNvSpPr txBox="1"/>
          <p:nvPr/>
        </p:nvSpPr>
        <p:spPr>
          <a:xfrm>
            <a:off x="419100" y="1485900"/>
            <a:ext cx="7912100" cy="369332"/>
          </a:xfrm>
          <a:prstGeom prst="rect">
            <a:avLst/>
          </a:prstGeom>
          <a:noFill/>
        </p:spPr>
        <p:txBody>
          <a:bodyPr wrap="square" rtlCol="0">
            <a:spAutoFit/>
          </a:bodyPr>
          <a:lstStyle/>
          <a:p>
            <a:r>
              <a:rPr lang="es-ES" dirty="0" smtClean="0"/>
              <a:t>Un cuerpo se mueve en una dirección determinada según la ecuación: </a:t>
            </a:r>
            <a:endParaRPr lang="es-ES" dirty="0"/>
          </a:p>
        </p:txBody>
      </p:sp>
      <mc:AlternateContent xmlns:mc="http://schemas.openxmlformats.org/markup-compatibility/2006" xmlns:a14="http://schemas.microsoft.com/office/drawing/2010/main">
        <mc:Choice Requires="a14">
          <p:sp>
            <p:nvSpPr>
              <p:cNvPr id="15" name="14 CuadroTexto"/>
              <p:cNvSpPr txBox="1"/>
              <p:nvPr/>
            </p:nvSpPr>
            <p:spPr>
              <a:xfrm>
                <a:off x="3020631" y="1958340"/>
                <a:ext cx="292727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d>
                        <m:dPr>
                          <m:ctrlPr>
                            <a:rPr lang="es-ES" b="0" i="1" smtClean="0">
                              <a:latin typeface="Cambria Math" panose="02040503050406030204" pitchFamily="18" charset="0"/>
                            </a:rPr>
                          </m:ctrlPr>
                        </m:dPr>
                        <m:e>
                          <m:r>
                            <a:rPr lang="es-ES" b="0" i="1" smtClean="0">
                              <a:latin typeface="Cambria Math"/>
                            </a:rPr>
                            <m:t>𝑡</m:t>
                          </m:r>
                        </m:e>
                      </m:d>
                      <m:r>
                        <a:rPr lang="es-ES" i="1" smtClean="0">
                          <a:latin typeface="Cambria Math"/>
                        </a:rPr>
                        <m:t>=</m:t>
                      </m:r>
                      <m:d>
                        <m:dPr>
                          <m:ctrlPr>
                            <a:rPr lang="es-ES" b="0" i="1" smtClean="0">
                              <a:latin typeface="Cambria Math" panose="02040503050406030204" pitchFamily="18" charset="0"/>
                            </a:rPr>
                          </m:ctrlPr>
                        </m:dPr>
                        <m:e>
                          <m:r>
                            <a:rPr lang="es-ES" b="0" i="1" smtClean="0">
                              <a:latin typeface="Cambria Math"/>
                            </a:rPr>
                            <m:t>4</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3</m:t>
                              </m:r>
                            </m:sup>
                          </m:sSup>
                          <m:r>
                            <a:rPr lang="es-ES" b="0" i="1" smtClean="0">
                              <a:latin typeface="Cambria Math"/>
                            </a:rPr>
                            <m:t>−</m:t>
                          </m:r>
                          <m:r>
                            <a:rPr lang="es-ES" b="0" i="1" smtClean="0">
                              <a:latin typeface="Cambria Math"/>
                            </a:rPr>
                            <m:t>𝑡</m:t>
                          </m:r>
                        </m:e>
                      </m:d>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+3</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acc>
                        <m:accPr>
                          <m:chr m:val="̂"/>
                          <m:ctrlPr>
                            <a:rPr lang="es-ES" b="0" i="1" smtClean="0">
                              <a:latin typeface="Cambria Math" panose="02040503050406030204" pitchFamily="18" charset="0"/>
                            </a:rPr>
                          </m:ctrlPr>
                        </m:accPr>
                        <m:e>
                          <m:r>
                            <a:rPr lang="es-ES" b="0" i="1" smtClean="0">
                              <a:latin typeface="Cambria Math"/>
                            </a:rPr>
                            <m:t>𝑗</m:t>
                          </m:r>
                        </m:e>
                      </m:acc>
                      <m:r>
                        <a:rPr lang="es-ES" b="0" i="1" smtClean="0">
                          <a:latin typeface="Cambria Math"/>
                        </a:rPr>
                        <m:t> </m:t>
                      </m:r>
                      <m:r>
                        <a:rPr lang="es-ES" b="0" i="1" smtClean="0">
                          <a:latin typeface="Cambria Math"/>
                        </a:rPr>
                        <m:t>𝑚</m:t>
                      </m:r>
                      <m:r>
                        <a:rPr lang="es-ES" b="0" i="1" smtClean="0">
                          <a:latin typeface="Cambria Math"/>
                        </a:rPr>
                        <m:t> </m:t>
                      </m:r>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3020631" y="1958340"/>
                <a:ext cx="2927276" cy="369332"/>
              </a:xfrm>
              <a:prstGeom prst="rect">
                <a:avLst/>
              </a:prstGeom>
              <a:blipFill rotWithShape="1">
                <a:blip r:embed="rId3"/>
                <a:stretch>
                  <a:fillRect t="-21311" b="-6557"/>
                </a:stretch>
              </a:blipFill>
            </p:spPr>
            <p:txBody>
              <a:bodyPr/>
              <a:lstStyle/>
              <a:p>
                <a:r>
                  <a:rPr lang="es-ES">
                    <a:noFill/>
                  </a:rPr>
                  <a:t> </a:t>
                </a:r>
              </a:p>
            </p:txBody>
          </p:sp>
        </mc:Fallback>
      </mc:AlternateContent>
      <p:sp>
        <p:nvSpPr>
          <p:cNvPr id="4" name="3 CuadroTexto"/>
          <p:cNvSpPr txBox="1"/>
          <p:nvPr/>
        </p:nvSpPr>
        <p:spPr>
          <a:xfrm>
            <a:off x="469900" y="2489200"/>
            <a:ext cx="8255000" cy="646331"/>
          </a:xfrm>
          <a:prstGeom prst="rect">
            <a:avLst/>
          </a:prstGeom>
          <a:noFill/>
        </p:spPr>
        <p:txBody>
          <a:bodyPr wrap="square" rtlCol="0">
            <a:spAutoFit/>
          </a:bodyPr>
          <a:lstStyle/>
          <a:p>
            <a:pPr algn="just"/>
            <a:r>
              <a:rPr lang="es-ES" dirty="0" smtClean="0"/>
              <a:t>Calcula: a) Su velocidad media en los 10 primeros segundos; b) Su velocidad instantánea en t = 5 s y en t = 10 s.</a:t>
            </a:r>
            <a:endParaRPr lang="es-ES" dirty="0"/>
          </a:p>
        </p:txBody>
      </p:sp>
      <p:sp>
        <p:nvSpPr>
          <p:cNvPr id="16" name="15 CuadroTexto"/>
          <p:cNvSpPr txBox="1"/>
          <p:nvPr/>
        </p:nvSpPr>
        <p:spPr>
          <a:xfrm>
            <a:off x="482600" y="3530600"/>
            <a:ext cx="16764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a:t>
            </a:r>
            <a:r>
              <a:rPr lang="es-ES" b="1" dirty="0">
                <a:solidFill>
                  <a:schemeClr val="bg1"/>
                </a:solidFill>
              </a:rPr>
              <a:t>9</a:t>
            </a:r>
          </a:p>
        </p:txBody>
      </p:sp>
      <p:sp>
        <p:nvSpPr>
          <p:cNvPr id="17" name="16 CuadroTexto"/>
          <p:cNvSpPr txBox="1"/>
          <p:nvPr/>
        </p:nvSpPr>
        <p:spPr>
          <a:xfrm>
            <a:off x="393700" y="4051300"/>
            <a:ext cx="7912100" cy="369332"/>
          </a:xfrm>
          <a:prstGeom prst="rect">
            <a:avLst/>
          </a:prstGeom>
          <a:noFill/>
        </p:spPr>
        <p:txBody>
          <a:bodyPr wrap="square" rtlCol="0">
            <a:spAutoFit/>
          </a:bodyPr>
          <a:lstStyle/>
          <a:p>
            <a:r>
              <a:rPr lang="es-ES" dirty="0" smtClean="0"/>
              <a:t>Un cuerpo se mueve en una dirección determinada según la ecuación: </a:t>
            </a:r>
            <a:endParaRPr lang="es-ES" dirty="0"/>
          </a:p>
        </p:txBody>
      </p:sp>
      <mc:AlternateContent xmlns:mc="http://schemas.openxmlformats.org/markup-compatibility/2006" xmlns:a14="http://schemas.microsoft.com/office/drawing/2010/main">
        <mc:Choice Requires="a14">
          <p:sp>
            <p:nvSpPr>
              <p:cNvPr id="19" name="18 CuadroTexto"/>
              <p:cNvSpPr txBox="1"/>
              <p:nvPr/>
            </p:nvSpPr>
            <p:spPr>
              <a:xfrm>
                <a:off x="2919031" y="4511040"/>
                <a:ext cx="3464602" cy="3841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d>
                        <m:dPr>
                          <m:ctrlPr>
                            <a:rPr lang="es-ES" b="0" i="1" smtClean="0">
                              <a:latin typeface="Cambria Math" panose="02040503050406030204" pitchFamily="18" charset="0"/>
                            </a:rPr>
                          </m:ctrlPr>
                        </m:dPr>
                        <m:e>
                          <m:r>
                            <a:rPr lang="es-ES" b="0" i="1" smtClean="0">
                              <a:latin typeface="Cambria Math"/>
                            </a:rPr>
                            <m:t>𝑡</m:t>
                          </m:r>
                        </m:e>
                      </m:d>
                      <m:r>
                        <a:rPr lang="es-ES" i="1" smtClean="0">
                          <a:latin typeface="Cambria Math"/>
                        </a:rPr>
                        <m:t>=</m:t>
                      </m:r>
                      <m:d>
                        <m:dPr>
                          <m:ctrlPr>
                            <a:rPr lang="es-ES" b="0" i="1" smtClean="0">
                              <a:latin typeface="Cambria Math" panose="02040503050406030204" pitchFamily="18" charset="0"/>
                            </a:rPr>
                          </m:ctrlPr>
                        </m:dPr>
                        <m:e>
                          <m:r>
                            <a:rPr lang="es-ES" b="0" i="1" smtClean="0">
                              <a:latin typeface="Cambria Math"/>
                            </a:rPr>
                            <m:t>5</m:t>
                          </m:r>
                          <m:r>
                            <a:rPr lang="es-ES" b="0" i="1" smtClean="0">
                              <a:latin typeface="Cambria Math"/>
                            </a:rPr>
                            <m:t>𝑡</m:t>
                          </m:r>
                          <m:r>
                            <a:rPr lang="es-ES" b="0" i="1" smtClean="0">
                              <a:latin typeface="Cambria Math"/>
                            </a:rPr>
                            <m:t>+2</m:t>
                          </m:r>
                        </m:e>
                      </m:d>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acc>
                        <m:accPr>
                          <m:chr m:val="̂"/>
                          <m:ctrlPr>
                            <a:rPr lang="es-ES" b="0" i="1" smtClean="0">
                              <a:latin typeface="Cambria Math" panose="02040503050406030204" pitchFamily="18" charset="0"/>
                            </a:rPr>
                          </m:ctrlPr>
                        </m:accPr>
                        <m:e>
                          <m:r>
                            <a:rPr lang="es-ES" b="0" i="1" smtClean="0">
                              <a:latin typeface="Cambria Math"/>
                            </a:rPr>
                            <m:t>𝑗</m:t>
                          </m:r>
                        </m:e>
                      </m:acc>
                      <m:r>
                        <a:rPr lang="es-ES" b="0" i="1" smtClean="0">
                          <a:latin typeface="Cambria Math"/>
                        </a:rPr>
                        <m:t>+2</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3</m:t>
                          </m:r>
                        </m:sup>
                      </m:sSup>
                      <m:acc>
                        <m:accPr>
                          <m:chr m:val="̂"/>
                          <m:ctrlPr>
                            <a:rPr lang="es-ES" b="0" i="1" smtClean="0">
                              <a:latin typeface="Cambria Math" panose="02040503050406030204" pitchFamily="18" charset="0"/>
                            </a:rPr>
                          </m:ctrlPr>
                        </m:accPr>
                        <m:e>
                          <m:r>
                            <a:rPr lang="es-ES" b="0" i="1" smtClean="0">
                              <a:latin typeface="Cambria Math"/>
                            </a:rPr>
                            <m:t>𝑘</m:t>
                          </m:r>
                        </m:e>
                      </m:acc>
                      <m:r>
                        <a:rPr lang="es-ES" b="0" i="1" smtClean="0">
                          <a:latin typeface="Cambria Math"/>
                        </a:rPr>
                        <m:t> </m:t>
                      </m:r>
                      <m:r>
                        <a:rPr lang="es-ES" b="0" i="1" smtClean="0">
                          <a:latin typeface="Cambria Math"/>
                        </a:rPr>
                        <m:t>𝑚</m:t>
                      </m:r>
                      <m:r>
                        <a:rPr lang="es-ES" b="0" i="1" smtClean="0">
                          <a:latin typeface="Cambria Math"/>
                        </a:rPr>
                        <m:t> </m:t>
                      </m:r>
                    </m:oMath>
                  </m:oMathPara>
                </a14:m>
                <a:endParaRPr lang="es-ES" dirty="0"/>
              </a:p>
            </p:txBody>
          </p:sp>
        </mc:Choice>
        <mc:Fallback xmlns="">
          <p:sp>
            <p:nvSpPr>
              <p:cNvPr id="19" name="18 CuadroTexto"/>
              <p:cNvSpPr txBox="1">
                <a:spLocks noRot="1" noChangeAspect="1" noMove="1" noResize="1" noEditPoints="1" noAdjustHandles="1" noChangeArrowheads="1" noChangeShapeType="1" noTextEdit="1"/>
              </p:cNvSpPr>
              <p:nvPr/>
            </p:nvSpPr>
            <p:spPr>
              <a:xfrm>
                <a:off x="2919031" y="4511040"/>
                <a:ext cx="3464602" cy="384144"/>
              </a:xfrm>
              <a:prstGeom prst="rect">
                <a:avLst/>
              </a:prstGeom>
              <a:blipFill rotWithShape="1">
                <a:blip r:embed="rId4"/>
                <a:stretch>
                  <a:fillRect t="-15873" b="-7937"/>
                </a:stretch>
              </a:blipFill>
            </p:spPr>
            <p:txBody>
              <a:bodyPr/>
              <a:lstStyle/>
              <a:p>
                <a:r>
                  <a:rPr lang="es-ES">
                    <a:noFill/>
                  </a:rPr>
                  <a:t> </a:t>
                </a:r>
              </a:p>
            </p:txBody>
          </p:sp>
        </mc:Fallback>
      </mc:AlternateContent>
      <p:sp>
        <p:nvSpPr>
          <p:cNvPr id="20" name="19 CuadroTexto"/>
          <p:cNvSpPr txBox="1"/>
          <p:nvPr/>
        </p:nvSpPr>
        <p:spPr>
          <a:xfrm>
            <a:off x="431800" y="5003800"/>
            <a:ext cx="8242300" cy="646331"/>
          </a:xfrm>
          <a:prstGeom prst="rect">
            <a:avLst/>
          </a:prstGeom>
          <a:noFill/>
        </p:spPr>
        <p:txBody>
          <a:bodyPr wrap="square" rtlCol="0">
            <a:spAutoFit/>
          </a:bodyPr>
          <a:lstStyle/>
          <a:p>
            <a:pPr algn="just"/>
            <a:r>
              <a:rPr lang="es-ES" dirty="0" smtClean="0"/>
              <a:t>a) Determina su velocidad instantánea en función del tiempo y en t = 2 s; b) Calcula el módulo de la velocidad instantánea en t = 2 s.</a:t>
            </a:r>
            <a:endParaRPr lang="es-ES" dirty="0"/>
          </a:p>
        </p:txBody>
      </p:sp>
      <p:sp>
        <p:nvSpPr>
          <p:cNvPr id="13" name="12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La velocidad de los cuerpos</a:t>
            </a:r>
            <a:endParaRPr lang="es-ES" b="1" dirty="0">
              <a:solidFill>
                <a:srgbClr val="C00000"/>
              </a:solidFill>
              <a:latin typeface="+mj-lt"/>
            </a:endParaRPr>
          </a:p>
        </p:txBody>
      </p:sp>
      <p:sp>
        <p:nvSpPr>
          <p:cNvPr id="14" name="13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18"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17</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19732397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4 Conector recto"/>
          <p:cNvCxnSpPr/>
          <p:nvPr/>
        </p:nvCxnSpPr>
        <p:spPr>
          <a:xfrm>
            <a:off x="1257300" y="1574800"/>
            <a:ext cx="0" cy="22225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rot="5400000">
            <a:off x="2363787" y="2682875"/>
            <a:ext cx="0" cy="22225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 name="7 Conector recto"/>
          <p:cNvCxnSpPr/>
          <p:nvPr/>
        </p:nvCxnSpPr>
        <p:spPr>
          <a:xfrm rot="2700000">
            <a:off x="814918" y="3606465"/>
            <a:ext cx="0" cy="1260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a:endCxn id="20" idx="0"/>
          </p:cNvCxnSpPr>
          <p:nvPr/>
        </p:nvCxnSpPr>
        <p:spPr>
          <a:xfrm flipV="1">
            <a:off x="1260475" y="2092317"/>
            <a:ext cx="365853" cy="1700221"/>
          </a:xfrm>
          <a:prstGeom prst="straightConnector1">
            <a:avLst/>
          </a:prstGeom>
          <a:ln w="28575">
            <a:solidFill>
              <a:srgbClr val="00B05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V="1">
            <a:off x="1260475" y="1892300"/>
            <a:ext cx="2308225" cy="1905000"/>
          </a:xfrm>
          <a:prstGeom prst="straightConnector1">
            <a:avLst/>
          </a:prstGeom>
          <a:ln w="28575">
            <a:solidFill>
              <a:srgbClr val="00B05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3124200" y="3810000"/>
            <a:ext cx="320922" cy="338554"/>
          </a:xfrm>
          <a:prstGeom prst="rect">
            <a:avLst/>
          </a:prstGeom>
          <a:noFill/>
        </p:spPr>
        <p:txBody>
          <a:bodyPr wrap="none" rtlCol="0">
            <a:spAutoFit/>
          </a:bodyPr>
          <a:lstStyle/>
          <a:p>
            <a:r>
              <a:rPr lang="es-ES" sz="1600" dirty="0" smtClean="0"/>
              <a:t>X</a:t>
            </a:r>
            <a:endParaRPr lang="es-ES" sz="1600" dirty="0"/>
          </a:p>
        </p:txBody>
      </p:sp>
      <p:sp>
        <p:nvSpPr>
          <p:cNvPr id="13" name="12 CuadroTexto"/>
          <p:cNvSpPr txBox="1"/>
          <p:nvPr/>
        </p:nvSpPr>
        <p:spPr>
          <a:xfrm>
            <a:off x="952500" y="1549400"/>
            <a:ext cx="320922" cy="338554"/>
          </a:xfrm>
          <a:prstGeom prst="rect">
            <a:avLst/>
          </a:prstGeom>
          <a:noFill/>
        </p:spPr>
        <p:txBody>
          <a:bodyPr wrap="none" rtlCol="0">
            <a:spAutoFit/>
          </a:bodyPr>
          <a:lstStyle/>
          <a:p>
            <a:r>
              <a:rPr lang="es-ES" sz="1600" dirty="0"/>
              <a:t>Y</a:t>
            </a:r>
          </a:p>
        </p:txBody>
      </p:sp>
      <p:sp>
        <p:nvSpPr>
          <p:cNvPr id="15" name="14 CuadroTexto"/>
          <p:cNvSpPr txBox="1"/>
          <p:nvPr/>
        </p:nvSpPr>
        <p:spPr>
          <a:xfrm>
            <a:off x="457200" y="4495800"/>
            <a:ext cx="309700" cy="338554"/>
          </a:xfrm>
          <a:prstGeom prst="rect">
            <a:avLst/>
          </a:prstGeom>
          <a:noFill/>
        </p:spPr>
        <p:txBody>
          <a:bodyPr wrap="none" rtlCol="0">
            <a:spAutoFit/>
          </a:bodyPr>
          <a:lstStyle/>
          <a:p>
            <a:r>
              <a:rPr lang="es-ES" sz="1600" dirty="0"/>
              <a:t>Z</a:t>
            </a:r>
          </a:p>
        </p:txBody>
      </p:sp>
      <mc:AlternateContent xmlns:mc="http://schemas.openxmlformats.org/markup-compatibility/2006" xmlns:a14="http://schemas.microsoft.com/office/drawing/2010/main">
        <mc:Choice Requires="a14">
          <p:sp>
            <p:nvSpPr>
              <p:cNvPr id="16" name="15 CuadroTexto"/>
              <p:cNvSpPr txBox="1"/>
              <p:nvPr/>
            </p:nvSpPr>
            <p:spPr>
              <a:xfrm>
                <a:off x="1191831" y="2212340"/>
                <a:ext cx="43332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𝑟</m:t>
                              </m:r>
                            </m:e>
                          </m:acc>
                        </m:e>
                        <m:sub>
                          <m:r>
                            <a:rPr lang="es-ES" b="0" i="1" smtClean="0">
                              <a:latin typeface="Cambria Math"/>
                            </a:rPr>
                            <m:t>0</m:t>
                          </m:r>
                        </m:sub>
                      </m:sSub>
                    </m:oMath>
                  </m:oMathPara>
                </a14:m>
                <a:endParaRPr lang="es-ES"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1191831" y="2212340"/>
                <a:ext cx="433324" cy="369332"/>
              </a:xfrm>
              <a:prstGeom prst="rect">
                <a:avLst/>
              </a:prstGeom>
              <a:blipFill rotWithShape="1">
                <a:blip r:embed="rId3"/>
                <a:stretch>
                  <a:fillRect t="-21311" r="-2112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CuadroTexto"/>
              <p:cNvSpPr txBox="1"/>
              <p:nvPr/>
            </p:nvSpPr>
            <p:spPr>
              <a:xfrm>
                <a:off x="2398331" y="2771140"/>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oMath>
                  </m:oMathPara>
                </a14:m>
                <a:endParaRPr lang="es-ES"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2398331" y="2771140"/>
                <a:ext cx="356443" cy="369332"/>
              </a:xfrm>
              <a:prstGeom prst="rect">
                <a:avLst/>
              </a:prstGeom>
              <a:blipFill rotWithShape="1">
                <a:blip r:embed="rId4"/>
                <a:stretch>
                  <a:fillRect t="-21667" r="-25424"/>
                </a:stretch>
              </a:blipFill>
            </p:spPr>
            <p:txBody>
              <a:bodyPr/>
              <a:lstStyle/>
              <a:p>
                <a:r>
                  <a:rPr lang="es-ES">
                    <a:noFill/>
                  </a:rPr>
                  <a:t> </a:t>
                </a:r>
              </a:p>
            </p:txBody>
          </p:sp>
        </mc:Fallback>
      </mc:AlternateContent>
      <p:sp>
        <p:nvSpPr>
          <p:cNvPr id="20" name="19 Arco"/>
          <p:cNvSpPr/>
          <p:nvPr/>
        </p:nvSpPr>
        <p:spPr>
          <a:xfrm>
            <a:off x="1384300" y="1765300"/>
            <a:ext cx="2705100" cy="1524000"/>
          </a:xfrm>
          <a:prstGeom prst="arc">
            <a:avLst>
              <a:gd name="adj1" fmla="val 12083395"/>
              <a:gd name="adj2" fmla="val 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27" name="26 Conector recto de flecha"/>
          <p:cNvCxnSpPr/>
          <p:nvPr/>
        </p:nvCxnSpPr>
        <p:spPr>
          <a:xfrm flipV="1">
            <a:off x="1612900" y="1371600"/>
            <a:ext cx="914400" cy="736600"/>
          </a:xfrm>
          <a:prstGeom prst="straightConnector1">
            <a:avLst/>
          </a:prstGeom>
          <a:ln w="38100">
            <a:solidFill>
              <a:srgbClr val="8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28" name="27 CuadroTexto"/>
          <p:cNvSpPr txBox="1"/>
          <p:nvPr/>
        </p:nvSpPr>
        <p:spPr>
          <a:xfrm>
            <a:off x="304800" y="812800"/>
            <a:ext cx="2882900" cy="369332"/>
          </a:xfrm>
          <a:prstGeom prst="rect">
            <a:avLst/>
          </a:prstGeom>
          <a:noFill/>
        </p:spPr>
        <p:txBody>
          <a:bodyPr wrap="square" rtlCol="0">
            <a:spAutoFit/>
          </a:bodyPr>
          <a:lstStyle/>
          <a:p>
            <a:r>
              <a:rPr lang="es-ES" b="1" dirty="0">
                <a:solidFill>
                  <a:srgbClr val="C00000"/>
                </a:solidFill>
              </a:rPr>
              <a:t>4</a:t>
            </a:r>
            <a:r>
              <a:rPr lang="es-ES" b="1" dirty="0" smtClean="0">
                <a:solidFill>
                  <a:srgbClr val="C00000"/>
                </a:solidFill>
              </a:rPr>
              <a:t>.1. </a:t>
            </a:r>
            <a:r>
              <a:rPr lang="es-ES" b="1" dirty="0" smtClean="0">
                <a:solidFill>
                  <a:srgbClr val="00B050"/>
                </a:solidFill>
              </a:rPr>
              <a:t>Aceleración media</a:t>
            </a:r>
            <a:endParaRPr lang="es-ES" b="1" dirty="0">
              <a:solidFill>
                <a:srgbClr val="00B050"/>
              </a:solidFill>
            </a:endParaRPr>
          </a:p>
        </p:txBody>
      </p:sp>
      <p:cxnSp>
        <p:nvCxnSpPr>
          <p:cNvPr id="29" name="28 Conector recto de flecha"/>
          <p:cNvCxnSpPr/>
          <p:nvPr/>
        </p:nvCxnSpPr>
        <p:spPr>
          <a:xfrm>
            <a:off x="3530600" y="1892300"/>
            <a:ext cx="876300" cy="292100"/>
          </a:xfrm>
          <a:prstGeom prst="straightConnector1">
            <a:avLst/>
          </a:prstGeom>
          <a:ln w="38100">
            <a:solidFill>
              <a:srgbClr val="8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33 CuadroTexto"/>
              <p:cNvSpPr txBox="1"/>
              <p:nvPr/>
            </p:nvSpPr>
            <p:spPr>
              <a:xfrm>
                <a:off x="4150931" y="1780540"/>
                <a:ext cx="37414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𝑣</m:t>
                          </m:r>
                        </m:e>
                      </m:acc>
                    </m:oMath>
                  </m:oMathPara>
                </a14:m>
                <a:endParaRPr lang="es-ES" dirty="0"/>
              </a:p>
            </p:txBody>
          </p:sp>
        </mc:Choice>
        <mc:Fallback xmlns="">
          <p:sp>
            <p:nvSpPr>
              <p:cNvPr id="34" name="33 CuadroTexto"/>
              <p:cNvSpPr txBox="1">
                <a:spLocks noRot="1" noChangeAspect="1" noMove="1" noResize="1" noEditPoints="1" noAdjustHandles="1" noChangeArrowheads="1" noChangeShapeType="1" noTextEdit="1"/>
              </p:cNvSpPr>
              <p:nvPr/>
            </p:nvSpPr>
            <p:spPr>
              <a:xfrm>
                <a:off x="4150931" y="1780540"/>
                <a:ext cx="374140" cy="369332"/>
              </a:xfrm>
              <a:prstGeom prst="rect">
                <a:avLst/>
              </a:prstGeom>
              <a:blipFill rotWithShape="1">
                <a:blip r:embed="rId5"/>
                <a:stretch>
                  <a:fillRect t="-21311" r="-2786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CuadroTexto"/>
              <p:cNvSpPr txBox="1"/>
              <p:nvPr/>
            </p:nvSpPr>
            <p:spPr>
              <a:xfrm>
                <a:off x="2436431" y="1285240"/>
                <a:ext cx="47250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𝑣</m:t>
                              </m:r>
                            </m:e>
                          </m:acc>
                        </m:e>
                        <m:sub>
                          <m:r>
                            <a:rPr lang="es-ES" b="0" i="1" smtClean="0">
                              <a:latin typeface="Cambria Math"/>
                            </a:rPr>
                            <m:t>0</m:t>
                          </m:r>
                        </m:sub>
                      </m:sSub>
                    </m:oMath>
                  </m:oMathPara>
                </a14:m>
                <a:endParaRPr lang="es-ES"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2436431" y="1285240"/>
                <a:ext cx="472502" cy="369332"/>
              </a:xfrm>
              <a:prstGeom prst="rect">
                <a:avLst/>
              </a:prstGeom>
              <a:blipFill rotWithShape="1">
                <a:blip r:embed="rId6"/>
                <a:stretch>
                  <a:fillRect t="-21667" r="-22078"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1382331" y="1691640"/>
                <a:ext cx="43768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𝑡</m:t>
                          </m:r>
                        </m:e>
                        <m:sub>
                          <m:r>
                            <a:rPr lang="es-ES" b="0" i="1" smtClean="0">
                              <a:latin typeface="Cambria Math"/>
                            </a:rPr>
                            <m:t>0</m:t>
                          </m:r>
                        </m:sub>
                      </m:sSub>
                    </m:oMath>
                  </m:oMathPara>
                </a14:m>
                <a:endParaRPr lang="es-ES"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1382331" y="1691640"/>
                <a:ext cx="437684" cy="369332"/>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36 CuadroTexto"/>
              <p:cNvSpPr txBox="1"/>
              <p:nvPr/>
            </p:nvSpPr>
            <p:spPr>
              <a:xfrm>
                <a:off x="3465131" y="1513840"/>
                <a:ext cx="33938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𝑡</m:t>
                      </m:r>
                    </m:oMath>
                  </m:oMathPara>
                </a14:m>
                <a:endParaRPr lang="es-ES" dirty="0"/>
              </a:p>
            </p:txBody>
          </p:sp>
        </mc:Choice>
        <mc:Fallback xmlns="">
          <p:sp>
            <p:nvSpPr>
              <p:cNvPr id="37" name="36 CuadroTexto"/>
              <p:cNvSpPr txBox="1">
                <a:spLocks noRot="1" noChangeAspect="1" noMove="1" noResize="1" noEditPoints="1" noAdjustHandles="1" noChangeArrowheads="1" noChangeShapeType="1" noTextEdit="1"/>
              </p:cNvSpPr>
              <p:nvPr/>
            </p:nvSpPr>
            <p:spPr>
              <a:xfrm>
                <a:off x="3465131" y="1513840"/>
                <a:ext cx="339388" cy="369332"/>
              </a:xfrm>
              <a:prstGeom prst="rect">
                <a:avLst/>
              </a:prstGeom>
              <a:blipFill rotWithShape="1">
                <a:blip r:embed="rId8"/>
                <a:stretch>
                  <a:fillRect/>
                </a:stretch>
              </a:blipFill>
            </p:spPr>
            <p:txBody>
              <a:bodyPr/>
              <a:lstStyle/>
              <a:p>
                <a:r>
                  <a:rPr lang="es-ES">
                    <a:noFill/>
                  </a:rPr>
                  <a:t> </a:t>
                </a:r>
              </a:p>
            </p:txBody>
          </p:sp>
        </mc:Fallback>
      </mc:AlternateContent>
      <p:sp>
        <p:nvSpPr>
          <p:cNvPr id="38" name="37 CuadroTexto"/>
          <p:cNvSpPr txBox="1"/>
          <p:nvPr/>
        </p:nvSpPr>
        <p:spPr>
          <a:xfrm>
            <a:off x="4813300" y="1422400"/>
            <a:ext cx="3835400"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aceleración</a:t>
            </a:r>
            <a:r>
              <a:rPr lang="es-ES" dirty="0" smtClean="0"/>
              <a:t> de un cuerpo mide la rapidez con que varía su velocidad</a:t>
            </a:r>
            <a:endParaRPr lang="es-ES" dirty="0"/>
          </a:p>
        </p:txBody>
      </p:sp>
      <mc:AlternateContent xmlns:mc="http://schemas.openxmlformats.org/markup-compatibility/2006" xmlns:a14="http://schemas.microsoft.com/office/drawing/2010/main">
        <mc:Choice Requires="a14">
          <p:sp>
            <p:nvSpPr>
              <p:cNvPr id="39" name="38 CuadroTexto"/>
              <p:cNvSpPr txBox="1"/>
              <p:nvPr/>
            </p:nvSpPr>
            <p:spPr>
              <a:xfrm>
                <a:off x="5661510" y="3253740"/>
                <a:ext cx="2047390" cy="68416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𝑎</m:t>
                              </m:r>
                            </m:e>
                          </m:acc>
                        </m:e>
                        <m:sub>
                          <m:r>
                            <a:rPr lang="es-ES" b="0" i="1" smtClean="0">
                              <a:latin typeface="Cambria Math"/>
                            </a:rPr>
                            <m:t>𝑚</m:t>
                          </m:r>
                        </m:sub>
                      </m:sSub>
                      <m:r>
                        <a:rPr lang="es-ES" i="1" smtClean="0">
                          <a:latin typeface="Cambria Math"/>
                        </a:rPr>
                        <m:t>=</m:t>
                      </m:r>
                      <m:f>
                        <m:fPr>
                          <m:ctrlPr>
                            <a:rPr lang="es-ES" i="1" smtClean="0">
                              <a:latin typeface="Cambria Math" panose="02040503050406030204" pitchFamily="18" charset="0"/>
                            </a:rPr>
                          </m:ctrlPr>
                        </m:fPr>
                        <m:num>
                          <m:r>
                            <a:rPr lang="es-ES" i="1" smtClean="0">
                              <a:latin typeface="Cambria Math"/>
                              <a:ea typeface="Cambria Math"/>
                            </a:rPr>
                            <m:t>∆</m:t>
                          </m:r>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𝑣</m:t>
                              </m:r>
                            </m:e>
                          </m:acc>
                        </m:num>
                        <m:den>
                          <m:r>
                            <a:rPr lang="es-ES" i="1" smtClean="0">
                              <a:latin typeface="Cambria Math"/>
                              <a:ea typeface="Cambria Math"/>
                            </a:rPr>
                            <m:t>∆</m:t>
                          </m:r>
                          <m:r>
                            <a:rPr lang="es-ES" b="0" i="1" smtClean="0">
                              <a:latin typeface="Cambria Math"/>
                              <a:ea typeface="Cambria Math"/>
                            </a:rPr>
                            <m:t>𝑡</m:t>
                          </m:r>
                        </m:den>
                      </m:f>
                      <m:r>
                        <a:rPr lang="es-ES" b="0" i="1" smtClean="0">
                          <a:latin typeface="Cambria Math"/>
                          <a:ea typeface="Cambria Math"/>
                        </a:rPr>
                        <m:t>=</m:t>
                      </m:r>
                      <m:f>
                        <m:fPr>
                          <m:ctrlPr>
                            <a:rPr lang="es-ES" b="0" i="1" smtClean="0">
                              <a:latin typeface="Cambria Math" panose="02040503050406030204" pitchFamily="18" charset="0"/>
                              <a:ea typeface="Cambria Math"/>
                            </a:rPr>
                          </m:ctrlPr>
                        </m:fPr>
                        <m:num>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𝑣</m:t>
                              </m:r>
                            </m:e>
                          </m:acc>
                          <m:r>
                            <a:rPr lang="es-ES" b="0" i="1" smtClean="0">
                              <a:latin typeface="Cambria Math"/>
                            </a:rPr>
                            <m:t>−</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𝑣</m:t>
                                  </m:r>
                                </m:e>
                              </m:acc>
                            </m:e>
                            <m:sub>
                              <m:r>
                                <a:rPr lang="es-ES" b="0" i="1" smtClean="0">
                                  <a:latin typeface="Cambria Math"/>
                                </a:rPr>
                                <m:t>0</m:t>
                              </m:r>
                            </m:sub>
                          </m:sSub>
                        </m:num>
                        <m:den>
                          <m:r>
                            <a:rPr lang="es-ES" b="0" i="1" smtClean="0">
                              <a:latin typeface="Cambria Math"/>
                              <a:ea typeface="Cambria Math"/>
                            </a:rPr>
                            <m:t>𝑡</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𝑡</m:t>
                              </m:r>
                            </m:e>
                            <m:sub>
                              <m:r>
                                <a:rPr lang="es-ES" b="0" i="1" smtClean="0">
                                  <a:latin typeface="Cambria Math"/>
                                  <a:ea typeface="Cambria Math"/>
                                </a:rPr>
                                <m:t>0</m:t>
                              </m:r>
                            </m:sub>
                          </m:sSub>
                        </m:den>
                      </m:f>
                    </m:oMath>
                  </m:oMathPara>
                </a14:m>
                <a:endParaRPr lang="es-ES"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5661510" y="3253740"/>
                <a:ext cx="2047390" cy="684162"/>
              </a:xfrm>
              <a:prstGeom prst="rect">
                <a:avLst/>
              </a:prstGeom>
              <a:blipFill rotWithShape="1">
                <a:blip r:embed="rId9"/>
                <a:stretch>
                  <a:fillRect/>
                </a:stretch>
              </a:blipFill>
            </p:spPr>
            <p:txBody>
              <a:bodyPr/>
              <a:lstStyle/>
              <a:p>
                <a:r>
                  <a:rPr lang="es-ES">
                    <a:noFill/>
                  </a:rPr>
                  <a:t> </a:t>
                </a:r>
              </a:p>
            </p:txBody>
          </p:sp>
        </mc:Fallback>
      </mc:AlternateContent>
      <p:sp>
        <p:nvSpPr>
          <p:cNvPr id="40" name="39 CuadroTexto"/>
          <p:cNvSpPr txBox="1"/>
          <p:nvPr/>
        </p:nvSpPr>
        <p:spPr>
          <a:xfrm>
            <a:off x="4787900" y="2590800"/>
            <a:ext cx="3683000" cy="381000"/>
          </a:xfrm>
          <a:prstGeom prst="rect">
            <a:avLst/>
          </a:prstGeom>
          <a:noFill/>
        </p:spPr>
        <p:txBody>
          <a:bodyPr wrap="square" rtlCol="0">
            <a:spAutoFit/>
          </a:bodyPr>
          <a:lstStyle/>
          <a:p>
            <a:r>
              <a:rPr lang="es-ES" dirty="0" smtClean="0"/>
              <a:t>La </a:t>
            </a:r>
            <a:r>
              <a:rPr lang="es-ES" b="1" dirty="0" smtClean="0">
                <a:effectLst>
                  <a:outerShdw blurRad="38100" dist="38100" dir="2700000" algn="tl">
                    <a:srgbClr val="000000">
                      <a:alpha val="43137"/>
                    </a:srgbClr>
                  </a:outerShdw>
                </a:effectLst>
              </a:rPr>
              <a:t>aceleración media</a:t>
            </a:r>
            <a:r>
              <a:rPr lang="es-ES" dirty="0" smtClean="0"/>
              <a:t>:</a:t>
            </a:r>
            <a:endParaRPr lang="es-ES" dirty="0"/>
          </a:p>
        </p:txBody>
      </p:sp>
      <p:sp>
        <p:nvSpPr>
          <p:cNvPr id="41" name="40 CuadroTexto"/>
          <p:cNvSpPr txBox="1"/>
          <p:nvPr/>
        </p:nvSpPr>
        <p:spPr>
          <a:xfrm>
            <a:off x="4787900" y="4241800"/>
            <a:ext cx="3505200" cy="369332"/>
          </a:xfrm>
          <a:prstGeom prst="rect">
            <a:avLst/>
          </a:prstGeom>
          <a:noFill/>
        </p:spPr>
        <p:txBody>
          <a:bodyPr wrap="square" rtlCol="0">
            <a:spAutoFit/>
          </a:bodyPr>
          <a:lstStyle/>
          <a:p>
            <a:r>
              <a:rPr lang="es-ES" dirty="0" smtClean="0"/>
              <a:t>En el SI la unidad es el m/s</a:t>
            </a:r>
            <a:r>
              <a:rPr lang="es-ES" baseline="30000" dirty="0" smtClean="0"/>
              <a:t>2</a:t>
            </a:r>
            <a:r>
              <a:rPr lang="es-ES" dirty="0" smtClean="0"/>
              <a:t>.</a:t>
            </a:r>
            <a:endParaRPr lang="es-ES" dirty="0"/>
          </a:p>
        </p:txBody>
      </p:sp>
      <p:sp>
        <p:nvSpPr>
          <p:cNvPr id="42" name="41 CuadroTexto"/>
          <p:cNvSpPr txBox="1"/>
          <p:nvPr/>
        </p:nvSpPr>
        <p:spPr>
          <a:xfrm>
            <a:off x="482600" y="5194300"/>
            <a:ext cx="8255000" cy="1200329"/>
          </a:xfrm>
          <a:prstGeom prst="rect">
            <a:avLst/>
          </a:prstGeom>
          <a:noFill/>
        </p:spPr>
        <p:txBody>
          <a:bodyPr wrap="square" rtlCol="0">
            <a:spAutoFit/>
          </a:bodyPr>
          <a:lstStyle/>
          <a:p>
            <a:pPr algn="just"/>
            <a:r>
              <a:rPr lang="es-ES" dirty="0" smtClean="0"/>
              <a:t>Existe aceleración cuando varía cualquiera de los atributos del vector velocidad:</a:t>
            </a:r>
          </a:p>
          <a:p>
            <a:pPr algn="just"/>
            <a:endParaRPr lang="es-ES" dirty="0" smtClean="0"/>
          </a:p>
          <a:p>
            <a:pPr marL="355600" indent="-355600" algn="just">
              <a:buFont typeface="Wingdings"/>
              <a:buChar char="F"/>
              <a:tabLst>
                <a:tab pos="2159000" algn="l"/>
                <a:tab pos="2514600" algn="l"/>
                <a:tab pos="4483100" algn="l"/>
                <a:tab pos="4838700" algn="l"/>
              </a:tabLst>
            </a:pPr>
            <a:r>
              <a:rPr lang="es-ES" dirty="0" smtClean="0">
                <a:sym typeface="Wingdings"/>
              </a:rPr>
              <a:t>Módulo		Dirección</a:t>
            </a:r>
            <a:r>
              <a:rPr lang="es-ES" dirty="0">
                <a:sym typeface="Wingdings"/>
              </a:rPr>
              <a:t>	</a:t>
            </a:r>
            <a:r>
              <a:rPr lang="es-ES" dirty="0" smtClean="0">
                <a:sym typeface="Wingdings"/>
              </a:rPr>
              <a:t>	Sentido</a:t>
            </a:r>
            <a:endParaRPr lang="es-ES" dirty="0"/>
          </a:p>
        </p:txBody>
      </p:sp>
      <p:sp>
        <p:nvSpPr>
          <p:cNvPr id="30" name="29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La aceleración de los cuerpos</a:t>
            </a:r>
            <a:endParaRPr lang="es-ES" b="1" dirty="0">
              <a:solidFill>
                <a:srgbClr val="C00000"/>
              </a:solidFill>
              <a:latin typeface="+mj-lt"/>
            </a:endParaRPr>
          </a:p>
        </p:txBody>
      </p:sp>
      <p:sp>
        <p:nvSpPr>
          <p:cNvPr id="31" name="30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32"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18</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16092337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27 CuadroTexto"/>
          <p:cNvSpPr txBox="1"/>
          <p:nvPr/>
        </p:nvSpPr>
        <p:spPr>
          <a:xfrm>
            <a:off x="317500" y="838200"/>
            <a:ext cx="34925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Aceleración instantánea</a:t>
            </a:r>
            <a:endParaRPr lang="es-ES" b="1" dirty="0">
              <a:solidFill>
                <a:srgbClr val="00B050"/>
              </a:solidFill>
            </a:endParaRPr>
          </a:p>
        </p:txBody>
      </p:sp>
      <p:sp>
        <p:nvSpPr>
          <p:cNvPr id="30" name="29 CuadroTexto"/>
          <p:cNvSpPr txBox="1"/>
          <p:nvPr/>
        </p:nvSpPr>
        <p:spPr>
          <a:xfrm>
            <a:off x="431800" y="1447800"/>
            <a:ext cx="82169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aceleración</a:t>
            </a:r>
            <a:r>
              <a:rPr lang="es-ES" dirty="0" smtClean="0"/>
              <a:t> </a:t>
            </a:r>
            <a:r>
              <a:rPr lang="es-ES" b="1" dirty="0" smtClean="0">
                <a:effectLst>
                  <a:outerShdw blurRad="38100" dist="38100" dir="2700000" algn="tl">
                    <a:srgbClr val="000000">
                      <a:alpha val="43137"/>
                    </a:srgbClr>
                  </a:outerShdw>
                </a:effectLst>
              </a:rPr>
              <a:t>instantánea</a:t>
            </a:r>
            <a:r>
              <a:rPr lang="es-ES" dirty="0" smtClean="0"/>
              <a:t> es la aceleración media en el límite en que el intervalo de tiempo es prácticamente cero.</a:t>
            </a:r>
            <a:endParaRPr lang="es-ES" dirty="0"/>
          </a:p>
        </p:txBody>
      </p:sp>
      <mc:AlternateContent xmlns:mc="http://schemas.openxmlformats.org/markup-compatibility/2006" xmlns:a14="http://schemas.microsoft.com/office/drawing/2010/main">
        <mc:Choice Requires="a14">
          <p:sp>
            <p:nvSpPr>
              <p:cNvPr id="31" name="30 CuadroTexto"/>
              <p:cNvSpPr txBox="1"/>
              <p:nvPr/>
            </p:nvSpPr>
            <p:spPr>
              <a:xfrm>
                <a:off x="2092810" y="2415540"/>
                <a:ext cx="4892190" cy="88094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s-ES" b="0" i="1" smtClean="0">
                              <a:latin typeface="Cambria Math" panose="02040503050406030204" pitchFamily="18" charset="0"/>
                            </a:rPr>
                          </m:ctrlPr>
                        </m:accPr>
                        <m:e>
                          <m:r>
                            <a:rPr lang="es-ES" b="0" i="1" smtClean="0">
                              <a:latin typeface="Cambria Math"/>
                            </a:rPr>
                            <m:t>𝑎</m:t>
                          </m:r>
                        </m:e>
                      </m:acc>
                      <m:r>
                        <a:rPr lang="es-ES" i="1" smtClean="0">
                          <a:latin typeface="Cambria Math"/>
                        </a:rPr>
                        <m:t>=</m:t>
                      </m:r>
                      <m:func>
                        <m:funcPr>
                          <m:ctrlPr>
                            <a:rPr lang="es-ES" i="1" smtClean="0">
                              <a:latin typeface="Cambria Math" panose="02040503050406030204" pitchFamily="18" charset="0"/>
                            </a:rPr>
                          </m:ctrlPr>
                        </m:funcPr>
                        <m:fName>
                          <m:limLow>
                            <m:limLowPr>
                              <m:ctrlPr>
                                <a:rPr lang="es-ES" i="1" smtClean="0">
                                  <a:latin typeface="Cambria Math" panose="02040503050406030204" pitchFamily="18" charset="0"/>
                                </a:rPr>
                              </m:ctrlPr>
                            </m:limLowPr>
                            <m:e>
                              <m:r>
                                <m:rPr>
                                  <m:sty m:val="p"/>
                                </m:rPr>
                                <a:rPr lang="es-ES" i="0" smtClean="0">
                                  <a:latin typeface="Cambria Math"/>
                                </a:rPr>
                                <m:t>lim</m:t>
                              </m:r>
                            </m:e>
                            <m:lim>
                              <m:r>
                                <a:rPr lang="es-ES" i="1">
                                  <a:latin typeface="Cambria Math"/>
                                  <a:ea typeface="Cambria Math"/>
                                </a:rPr>
                                <m:t>∆</m:t>
                              </m:r>
                              <m:r>
                                <a:rPr lang="es-ES" i="1">
                                  <a:latin typeface="Cambria Math"/>
                                  <a:ea typeface="Cambria Math"/>
                                </a:rPr>
                                <m:t>𝑡</m:t>
                              </m:r>
                              <m:r>
                                <a:rPr lang="es-ES" i="1">
                                  <a:latin typeface="Cambria Math"/>
                                  <a:ea typeface="Cambria Math"/>
                                </a:rPr>
                                <m:t>→0</m:t>
                              </m:r>
                            </m:lim>
                          </m:limLow>
                        </m:fName>
                        <m:e>
                          <m:sSub>
                            <m:sSubPr>
                              <m:ctrlPr>
                                <a:rPr lang="es-ES"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𝑎</m:t>
                                  </m:r>
                                </m:e>
                              </m:acc>
                            </m:e>
                            <m:sub>
                              <m:r>
                                <a:rPr lang="es-ES" b="0" i="1" smtClean="0">
                                  <a:latin typeface="Cambria Math"/>
                                </a:rPr>
                                <m:t>𝑚</m:t>
                              </m:r>
                            </m:sub>
                          </m:sSub>
                        </m:e>
                      </m:func>
                      <m:r>
                        <a:rPr lang="es-ES" b="0" i="1" smtClean="0">
                          <a:latin typeface="Cambria Math"/>
                        </a:rPr>
                        <m:t>=</m:t>
                      </m:r>
                      <m:func>
                        <m:funcPr>
                          <m:ctrlPr>
                            <a:rPr lang="es-ES" i="1" smtClean="0">
                              <a:latin typeface="Cambria Math" panose="02040503050406030204" pitchFamily="18" charset="0"/>
                            </a:rPr>
                          </m:ctrlPr>
                        </m:funcPr>
                        <m:fName>
                          <m:limLow>
                            <m:limLowPr>
                              <m:ctrlPr>
                                <a:rPr lang="es-ES" i="1" smtClean="0">
                                  <a:latin typeface="Cambria Math" panose="02040503050406030204" pitchFamily="18" charset="0"/>
                                </a:rPr>
                              </m:ctrlPr>
                            </m:limLowPr>
                            <m:e>
                              <m:r>
                                <m:rPr>
                                  <m:sty m:val="p"/>
                                </m:rPr>
                                <a:rPr lang="es-ES" i="0" smtClean="0">
                                  <a:latin typeface="Cambria Math"/>
                                </a:rPr>
                                <m:t>lim</m:t>
                              </m:r>
                            </m:e>
                            <m:lim>
                              <m:r>
                                <a:rPr lang="es-ES" i="1" smtClean="0">
                                  <a:latin typeface="Cambria Math"/>
                                  <a:ea typeface="Cambria Math"/>
                                </a:rPr>
                                <m:t>∆</m:t>
                              </m:r>
                              <m:r>
                                <a:rPr lang="es-ES" b="0" i="1" smtClean="0">
                                  <a:latin typeface="Cambria Math"/>
                                  <a:ea typeface="Cambria Math"/>
                                </a:rPr>
                                <m:t>𝑡</m:t>
                              </m:r>
                              <m:r>
                                <a:rPr lang="es-ES" b="0" i="1" smtClean="0">
                                  <a:latin typeface="Cambria Math"/>
                                  <a:ea typeface="Cambria Math"/>
                                </a:rPr>
                                <m:t>→0</m:t>
                              </m:r>
                            </m:lim>
                          </m:limLow>
                        </m:fName>
                        <m:e>
                          <m:f>
                            <m:fPr>
                              <m:ctrlPr>
                                <a:rPr lang="es-ES" i="1">
                                  <a:latin typeface="Cambria Math" panose="02040503050406030204" pitchFamily="18" charset="0"/>
                                </a:rPr>
                              </m:ctrlPr>
                            </m:fPr>
                            <m:num>
                              <m:r>
                                <a:rPr lang="es-ES" i="1">
                                  <a:latin typeface="Cambria Math"/>
                                  <a:ea typeface="Cambria Math"/>
                                </a:rPr>
                                <m:t>∆</m:t>
                              </m:r>
                              <m:acc>
                                <m:accPr>
                                  <m:chr m:val="⃗"/>
                                  <m:ctrlPr>
                                    <a:rPr lang="es-ES" i="1">
                                      <a:latin typeface="Cambria Math" panose="02040503050406030204" pitchFamily="18" charset="0"/>
                                      <a:ea typeface="Cambria Math"/>
                                    </a:rPr>
                                  </m:ctrlPr>
                                </m:accPr>
                                <m:e>
                                  <m:r>
                                    <a:rPr lang="es-ES" b="0" i="1" smtClean="0">
                                      <a:latin typeface="Cambria Math"/>
                                      <a:ea typeface="Cambria Math"/>
                                    </a:rPr>
                                    <m:t>𝑣</m:t>
                                  </m:r>
                                </m:e>
                              </m:acc>
                            </m:num>
                            <m:den>
                              <m:r>
                                <a:rPr lang="es-ES" i="1">
                                  <a:latin typeface="Cambria Math"/>
                                  <a:ea typeface="Cambria Math"/>
                                </a:rPr>
                                <m:t>∆</m:t>
                              </m:r>
                              <m:r>
                                <a:rPr lang="es-ES" i="1">
                                  <a:latin typeface="Cambria Math"/>
                                  <a:ea typeface="Cambria Math"/>
                                </a:rPr>
                                <m:t>𝑡</m:t>
                              </m:r>
                            </m:den>
                          </m:f>
                        </m:e>
                      </m:func>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𝑑</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𝑣</m:t>
                              </m:r>
                            </m:e>
                          </m:acc>
                        </m:num>
                        <m:den>
                          <m:r>
                            <a:rPr lang="es-ES" b="0" i="1" smtClean="0">
                              <a:latin typeface="Cambria Math"/>
                              <a:ea typeface="Cambria Math"/>
                            </a:rPr>
                            <m:t>𝑑𝑡</m:t>
                          </m:r>
                        </m:den>
                      </m:f>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𝑑</m:t>
                          </m:r>
                          <m:d>
                            <m:dPr>
                              <m:ctrlPr>
                                <a:rPr lang="es-ES" b="0" i="1" smtClean="0">
                                  <a:latin typeface="Cambria Math" panose="02040503050406030204" pitchFamily="18" charset="0"/>
                                  <a:ea typeface="Cambria Math"/>
                                </a:rPr>
                              </m:ctrlPr>
                            </m:dPr>
                            <m:e>
                              <m:f>
                                <m:fPr>
                                  <m:ctrlPr>
                                    <a:rPr lang="es-ES" b="0" i="1" smtClean="0">
                                      <a:latin typeface="Cambria Math" panose="02040503050406030204" pitchFamily="18" charset="0"/>
                                      <a:ea typeface="Cambria Math"/>
                                    </a:rPr>
                                  </m:ctrlPr>
                                </m:fPr>
                                <m:num>
                                  <m:r>
                                    <a:rPr lang="es-ES" b="0" i="1" smtClean="0">
                                      <a:latin typeface="Cambria Math"/>
                                      <a:ea typeface="Cambria Math"/>
                                    </a:rPr>
                                    <m:t>𝑑</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num>
                                <m:den>
                                  <m:r>
                                    <a:rPr lang="es-ES" b="0" i="1" smtClean="0">
                                      <a:latin typeface="Cambria Math"/>
                                      <a:ea typeface="Cambria Math"/>
                                    </a:rPr>
                                    <m:t>𝑑𝑡</m:t>
                                  </m:r>
                                </m:den>
                              </m:f>
                            </m:e>
                          </m:d>
                        </m:num>
                        <m:den>
                          <m:r>
                            <a:rPr lang="es-ES" b="0" i="1" smtClean="0">
                              <a:latin typeface="Cambria Math"/>
                              <a:ea typeface="Cambria Math"/>
                            </a:rPr>
                            <m:t>𝑑𝑡</m:t>
                          </m:r>
                        </m:den>
                      </m:f>
                      <m:r>
                        <a:rPr lang="es-ES" b="0" i="1" smtClean="0">
                          <a:latin typeface="Cambria Math"/>
                          <a:ea typeface="Cambria Math"/>
                        </a:rPr>
                        <m:t>=</m:t>
                      </m:r>
                      <m:f>
                        <m:fPr>
                          <m:ctrlPr>
                            <a:rPr lang="es-ES" b="0" i="1" smtClean="0">
                              <a:latin typeface="Cambria Math" panose="02040503050406030204" pitchFamily="18" charset="0"/>
                              <a:ea typeface="Cambria Math"/>
                            </a:rPr>
                          </m:ctrlPr>
                        </m:fPr>
                        <m:num>
                          <m:sSup>
                            <m:sSupPr>
                              <m:ctrlPr>
                                <a:rPr lang="es-ES" b="0" i="1" smtClean="0">
                                  <a:latin typeface="Cambria Math" panose="02040503050406030204" pitchFamily="18" charset="0"/>
                                  <a:ea typeface="Cambria Math"/>
                                </a:rPr>
                              </m:ctrlPr>
                            </m:sSupPr>
                            <m:e>
                              <m:r>
                                <a:rPr lang="es-ES" b="0" i="1" smtClean="0">
                                  <a:latin typeface="Cambria Math"/>
                                  <a:ea typeface="Cambria Math"/>
                                </a:rPr>
                                <m:t>𝑑</m:t>
                              </m:r>
                            </m:e>
                            <m:sup>
                              <m:r>
                                <a:rPr lang="es-ES" b="0" i="1" smtClean="0">
                                  <a:latin typeface="Cambria Math"/>
                                  <a:ea typeface="Cambria Math"/>
                                </a:rPr>
                                <m:t>2</m:t>
                              </m:r>
                            </m:sup>
                          </m:sSup>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num>
                        <m:den>
                          <m:r>
                            <a:rPr lang="es-ES" b="0" i="1" smtClean="0">
                              <a:latin typeface="Cambria Math"/>
                              <a:ea typeface="Cambria Math"/>
                            </a:rPr>
                            <m:t>𝑑</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𝑡</m:t>
                              </m:r>
                            </m:e>
                            <m:sup>
                              <m:r>
                                <a:rPr lang="es-ES" b="0" i="1" smtClean="0">
                                  <a:latin typeface="Cambria Math"/>
                                  <a:ea typeface="Cambria Math"/>
                                </a:rPr>
                                <m:t>2</m:t>
                              </m:r>
                            </m:sup>
                          </m:sSup>
                        </m:den>
                      </m:f>
                    </m:oMath>
                  </m:oMathPara>
                </a14:m>
                <a:endParaRPr lang="es-ES"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2092810" y="2415540"/>
                <a:ext cx="4892190" cy="880947"/>
              </a:xfrm>
              <a:prstGeom prst="rect">
                <a:avLst/>
              </a:prstGeom>
              <a:blipFill rotWithShape="1">
                <a:blip r:embed="rId3"/>
                <a:stretch>
                  <a:fillRect/>
                </a:stretch>
              </a:blipFill>
            </p:spPr>
            <p:txBody>
              <a:bodyPr/>
              <a:lstStyle/>
              <a:p>
                <a:r>
                  <a:rPr lang="es-ES">
                    <a:noFill/>
                  </a:rPr>
                  <a:t> </a:t>
                </a:r>
              </a:p>
            </p:txBody>
          </p:sp>
        </mc:Fallback>
      </mc:AlternateContent>
      <p:sp>
        <p:nvSpPr>
          <p:cNvPr id="2" name="1 CuadroTexto"/>
          <p:cNvSpPr txBox="1"/>
          <p:nvPr/>
        </p:nvSpPr>
        <p:spPr>
          <a:xfrm>
            <a:off x="469900" y="3759200"/>
            <a:ext cx="5650586" cy="369332"/>
          </a:xfrm>
          <a:prstGeom prst="rect">
            <a:avLst/>
          </a:prstGeom>
          <a:noFill/>
        </p:spPr>
        <p:txBody>
          <a:bodyPr wrap="none" rtlCol="0">
            <a:spAutoFit/>
          </a:bodyPr>
          <a:lstStyle/>
          <a:p>
            <a:r>
              <a:rPr lang="es-ES" dirty="0" smtClean="0"/>
              <a:t>Las componentes rectangulares del vector aceleración:</a:t>
            </a:r>
            <a:endParaRPr lang="es-ES" dirty="0"/>
          </a:p>
        </p:txBody>
      </p:sp>
      <mc:AlternateContent xmlns:mc="http://schemas.openxmlformats.org/markup-compatibility/2006" xmlns:a14="http://schemas.microsoft.com/office/drawing/2010/main">
        <mc:Choice Requires="a14">
          <p:sp>
            <p:nvSpPr>
              <p:cNvPr id="3" name="2 CuadroTexto"/>
              <p:cNvSpPr txBox="1"/>
              <p:nvPr/>
            </p:nvSpPr>
            <p:spPr>
              <a:xfrm>
                <a:off x="1420431" y="4511040"/>
                <a:ext cx="2192844" cy="41242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𝑣</m:t>
                          </m:r>
                        </m:e>
                      </m:acc>
                      <m:r>
                        <a:rPr lang="es-ES" i="1" smtClean="0">
                          <a:latin typeface="Cambria Math"/>
                        </a:rPr>
                        <m:t>=</m:t>
                      </m:r>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𝑥</m:t>
                          </m:r>
                        </m:sub>
                      </m:sSub>
                      <m:acc>
                        <m:accPr>
                          <m:chr m:val="̂"/>
                          <m:ctrlPr>
                            <a:rPr lang="es-ES" i="1" smtClean="0">
                              <a:latin typeface="Cambria Math" panose="02040503050406030204" pitchFamily="18" charset="0"/>
                            </a:rPr>
                          </m:ctrlPr>
                        </m:accPr>
                        <m:e>
                          <m:r>
                            <a:rPr lang="es-ES" b="0" i="1" smtClean="0">
                              <a:latin typeface="Cambria Math"/>
                            </a:rPr>
                            <m:t>𝑖</m:t>
                          </m:r>
                        </m:e>
                      </m:acc>
                      <m:r>
                        <a:rPr lang="es-ES" b="0" i="1" smtClean="0">
                          <a:latin typeface="Cambria Math"/>
                        </a:rPr>
                        <m:t>+</m:t>
                      </m:r>
                      <m:sSub>
                        <m:sSubPr>
                          <m:ctrlPr>
                            <a:rPr lang="es-ES" i="1">
                              <a:latin typeface="Cambria Math" panose="02040503050406030204" pitchFamily="18" charset="0"/>
                            </a:rPr>
                          </m:ctrlPr>
                        </m:sSubPr>
                        <m:e>
                          <m:r>
                            <a:rPr lang="es-ES" i="1">
                              <a:latin typeface="Cambria Math"/>
                            </a:rPr>
                            <m:t>𝑣</m:t>
                          </m:r>
                        </m:e>
                        <m:sub>
                          <m:r>
                            <a:rPr lang="es-ES" b="0" i="1" smtClean="0">
                              <a:latin typeface="Cambria Math"/>
                            </a:rPr>
                            <m:t>𝑦</m:t>
                          </m:r>
                        </m:sub>
                      </m:sSub>
                      <m:acc>
                        <m:accPr>
                          <m:chr m:val="̂"/>
                          <m:ctrlPr>
                            <a:rPr lang="es-ES" i="1">
                              <a:latin typeface="Cambria Math" panose="02040503050406030204" pitchFamily="18" charset="0"/>
                            </a:rPr>
                          </m:ctrlPr>
                        </m:accPr>
                        <m:e>
                          <m:r>
                            <a:rPr lang="es-ES" b="0" i="1" smtClean="0">
                              <a:latin typeface="Cambria Math"/>
                            </a:rPr>
                            <m:t>𝑗</m:t>
                          </m:r>
                        </m:e>
                      </m:acc>
                      <m:r>
                        <a:rPr lang="es-ES" b="0" i="1" smtClean="0">
                          <a:latin typeface="Cambria Math"/>
                        </a:rPr>
                        <m:t>+</m:t>
                      </m:r>
                      <m:sSub>
                        <m:sSubPr>
                          <m:ctrlPr>
                            <a:rPr lang="es-ES" i="1">
                              <a:latin typeface="Cambria Math" panose="02040503050406030204" pitchFamily="18" charset="0"/>
                            </a:rPr>
                          </m:ctrlPr>
                        </m:sSubPr>
                        <m:e>
                          <m:r>
                            <a:rPr lang="es-ES" i="1">
                              <a:latin typeface="Cambria Math"/>
                            </a:rPr>
                            <m:t>𝑣</m:t>
                          </m:r>
                        </m:e>
                        <m:sub>
                          <m:r>
                            <a:rPr lang="es-ES" b="0" i="1" smtClean="0">
                              <a:latin typeface="Cambria Math"/>
                            </a:rPr>
                            <m:t>𝑧</m:t>
                          </m:r>
                        </m:sub>
                      </m:sSub>
                      <m:acc>
                        <m:accPr>
                          <m:chr m:val="̂"/>
                          <m:ctrlPr>
                            <a:rPr lang="es-ES" i="1">
                              <a:latin typeface="Cambria Math" panose="02040503050406030204" pitchFamily="18" charset="0"/>
                            </a:rPr>
                          </m:ctrlPr>
                        </m:accPr>
                        <m:e>
                          <m:r>
                            <a:rPr lang="es-ES" b="0" i="1" smtClean="0">
                              <a:latin typeface="Cambria Math"/>
                            </a:rPr>
                            <m:t>𝑘</m:t>
                          </m:r>
                        </m:e>
                      </m:acc>
                    </m:oMath>
                  </m:oMathPara>
                </a14:m>
                <a:endParaRPr lang="es-ES" dirty="0"/>
              </a:p>
            </p:txBody>
          </p:sp>
        </mc:Choice>
        <mc:Fallback xmlns="">
          <p:sp>
            <p:nvSpPr>
              <p:cNvPr id="3" name="2 CuadroTexto"/>
              <p:cNvSpPr txBox="1">
                <a:spLocks noRot="1" noChangeAspect="1" noMove="1" noResize="1" noEditPoints="1" noAdjustHandles="1" noChangeArrowheads="1" noChangeShapeType="1" noTextEdit="1"/>
              </p:cNvSpPr>
              <p:nvPr/>
            </p:nvSpPr>
            <p:spPr>
              <a:xfrm>
                <a:off x="1420431" y="4511040"/>
                <a:ext cx="2192844" cy="412421"/>
              </a:xfrm>
              <a:prstGeom prst="rect">
                <a:avLst/>
              </a:prstGeom>
              <a:blipFill rotWithShape="1">
                <a:blip r:embed="rId4"/>
                <a:stretch>
                  <a:fillRect t="-14706" r="-10000" b="-14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31 CuadroTexto"/>
              <p:cNvSpPr txBox="1"/>
              <p:nvPr/>
            </p:nvSpPr>
            <p:spPr>
              <a:xfrm>
                <a:off x="4201731" y="4345940"/>
                <a:ext cx="3383170" cy="6388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𝑎</m:t>
                          </m:r>
                        </m:e>
                      </m:acc>
                      <m:r>
                        <a:rPr lang="es-ES" i="1" smtClean="0">
                          <a:latin typeface="Cambria Math"/>
                        </a:rPr>
                        <m:t>=</m:t>
                      </m:r>
                      <m:f>
                        <m:fPr>
                          <m:ctrlPr>
                            <a:rPr lang="es-ES" i="1">
                              <a:latin typeface="Cambria Math" panose="02040503050406030204" pitchFamily="18" charset="0"/>
                              <a:ea typeface="Cambria Math"/>
                            </a:rPr>
                          </m:ctrlPr>
                        </m:fPr>
                        <m:num>
                          <m:r>
                            <a:rPr lang="es-ES" i="1">
                              <a:latin typeface="Cambria Math"/>
                              <a:ea typeface="Cambria Math"/>
                            </a:rPr>
                            <m:t>𝑑</m:t>
                          </m:r>
                          <m:acc>
                            <m:accPr>
                              <m:chr m:val="⃗"/>
                              <m:ctrlPr>
                                <a:rPr lang="es-ES" i="1">
                                  <a:latin typeface="Cambria Math" panose="02040503050406030204" pitchFamily="18" charset="0"/>
                                  <a:ea typeface="Cambria Math"/>
                                </a:rPr>
                              </m:ctrlPr>
                            </m:accPr>
                            <m:e>
                              <m:r>
                                <a:rPr lang="es-ES" i="1">
                                  <a:latin typeface="Cambria Math"/>
                                  <a:ea typeface="Cambria Math"/>
                                </a:rPr>
                                <m:t>𝑣</m:t>
                              </m:r>
                            </m:e>
                          </m:acc>
                        </m:num>
                        <m:den>
                          <m:r>
                            <a:rPr lang="es-ES" i="1">
                              <a:latin typeface="Cambria Math"/>
                              <a:ea typeface="Cambria Math"/>
                            </a:rPr>
                            <m:t>𝑑𝑡</m:t>
                          </m:r>
                        </m:den>
                      </m:f>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𝑑</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𝑣</m:t>
                              </m:r>
                            </m:e>
                            <m:sub>
                              <m:r>
                                <a:rPr lang="es-ES" b="0" i="1" smtClean="0">
                                  <a:latin typeface="Cambria Math"/>
                                  <a:ea typeface="Cambria Math"/>
                                </a:rPr>
                                <m:t>𝑥</m:t>
                              </m:r>
                            </m:sub>
                          </m:sSub>
                        </m:num>
                        <m:den>
                          <m:r>
                            <a:rPr lang="es-ES" b="0" i="1" smtClean="0">
                              <a:latin typeface="Cambria Math"/>
                              <a:ea typeface="Cambria Math"/>
                            </a:rPr>
                            <m:t>𝑑𝑡</m:t>
                          </m:r>
                        </m:den>
                      </m:f>
                      <m:acc>
                        <m:accPr>
                          <m:chr m:val="̂"/>
                          <m:ctrlPr>
                            <a:rPr lang="es-ES" i="1">
                              <a:latin typeface="Cambria Math" panose="02040503050406030204" pitchFamily="18" charset="0"/>
                            </a:rPr>
                          </m:ctrlPr>
                        </m:accPr>
                        <m:e>
                          <m:r>
                            <a:rPr lang="es-ES" b="0" i="1" smtClean="0">
                              <a:latin typeface="Cambria Math"/>
                            </a:rPr>
                            <m:t>𝑖</m:t>
                          </m:r>
                        </m:e>
                      </m:acc>
                      <m:r>
                        <a:rPr lang="es-ES" b="0" i="1" smtClean="0">
                          <a:latin typeface="Cambria Math"/>
                        </a:rPr>
                        <m:t>+</m:t>
                      </m:r>
                      <m:f>
                        <m:fPr>
                          <m:ctrlPr>
                            <a:rPr lang="es-ES" i="1">
                              <a:latin typeface="Cambria Math" panose="02040503050406030204" pitchFamily="18" charset="0"/>
                              <a:ea typeface="Cambria Math"/>
                            </a:rPr>
                          </m:ctrlPr>
                        </m:fPr>
                        <m:num>
                          <m:r>
                            <a:rPr lang="es-ES" i="1">
                              <a:latin typeface="Cambria Math"/>
                              <a:ea typeface="Cambria Math"/>
                            </a:rPr>
                            <m:t>𝑑</m:t>
                          </m:r>
                          <m:sSub>
                            <m:sSubPr>
                              <m:ctrlPr>
                                <a:rPr lang="es-ES" i="1">
                                  <a:latin typeface="Cambria Math" panose="02040503050406030204" pitchFamily="18" charset="0"/>
                                  <a:ea typeface="Cambria Math"/>
                                </a:rPr>
                              </m:ctrlPr>
                            </m:sSubPr>
                            <m:e>
                              <m:r>
                                <a:rPr lang="es-ES" i="1">
                                  <a:latin typeface="Cambria Math"/>
                                  <a:ea typeface="Cambria Math"/>
                                </a:rPr>
                                <m:t>𝑣</m:t>
                              </m:r>
                            </m:e>
                            <m:sub>
                              <m:r>
                                <a:rPr lang="es-ES" b="0" i="1" smtClean="0">
                                  <a:latin typeface="Cambria Math"/>
                                  <a:ea typeface="Cambria Math"/>
                                </a:rPr>
                                <m:t>𝑦</m:t>
                              </m:r>
                            </m:sub>
                          </m:sSub>
                        </m:num>
                        <m:den>
                          <m:r>
                            <a:rPr lang="es-ES" i="1">
                              <a:latin typeface="Cambria Math"/>
                              <a:ea typeface="Cambria Math"/>
                            </a:rPr>
                            <m:t>𝑑𝑡</m:t>
                          </m:r>
                        </m:den>
                      </m:f>
                      <m:acc>
                        <m:accPr>
                          <m:chr m:val="̂"/>
                          <m:ctrlPr>
                            <a:rPr lang="es-ES" i="1">
                              <a:latin typeface="Cambria Math" panose="02040503050406030204" pitchFamily="18" charset="0"/>
                            </a:rPr>
                          </m:ctrlPr>
                        </m:accPr>
                        <m:e>
                          <m:r>
                            <a:rPr lang="es-ES" b="0" i="1" smtClean="0">
                              <a:latin typeface="Cambria Math"/>
                            </a:rPr>
                            <m:t>𝑗</m:t>
                          </m:r>
                        </m:e>
                      </m:acc>
                      <m:r>
                        <a:rPr lang="es-ES" b="0" i="1" smtClean="0">
                          <a:latin typeface="Cambria Math"/>
                        </a:rPr>
                        <m:t>+</m:t>
                      </m:r>
                      <m:f>
                        <m:fPr>
                          <m:ctrlPr>
                            <a:rPr lang="es-ES" i="1">
                              <a:latin typeface="Cambria Math" panose="02040503050406030204" pitchFamily="18" charset="0"/>
                              <a:ea typeface="Cambria Math"/>
                            </a:rPr>
                          </m:ctrlPr>
                        </m:fPr>
                        <m:num>
                          <m:r>
                            <a:rPr lang="es-ES" i="1">
                              <a:latin typeface="Cambria Math"/>
                              <a:ea typeface="Cambria Math"/>
                            </a:rPr>
                            <m:t>𝑑</m:t>
                          </m:r>
                          <m:sSub>
                            <m:sSubPr>
                              <m:ctrlPr>
                                <a:rPr lang="es-ES" i="1">
                                  <a:latin typeface="Cambria Math" panose="02040503050406030204" pitchFamily="18" charset="0"/>
                                  <a:ea typeface="Cambria Math"/>
                                </a:rPr>
                              </m:ctrlPr>
                            </m:sSubPr>
                            <m:e>
                              <m:r>
                                <a:rPr lang="es-ES" i="1">
                                  <a:latin typeface="Cambria Math"/>
                                  <a:ea typeface="Cambria Math"/>
                                </a:rPr>
                                <m:t>𝑣</m:t>
                              </m:r>
                            </m:e>
                            <m:sub>
                              <m:r>
                                <a:rPr lang="es-ES" b="0" i="1" smtClean="0">
                                  <a:latin typeface="Cambria Math"/>
                                  <a:ea typeface="Cambria Math"/>
                                </a:rPr>
                                <m:t>𝑧</m:t>
                              </m:r>
                            </m:sub>
                          </m:sSub>
                        </m:num>
                        <m:den>
                          <m:r>
                            <a:rPr lang="es-ES" i="1">
                              <a:latin typeface="Cambria Math"/>
                              <a:ea typeface="Cambria Math"/>
                            </a:rPr>
                            <m:t>𝑑𝑡</m:t>
                          </m:r>
                        </m:den>
                      </m:f>
                      <m:acc>
                        <m:accPr>
                          <m:chr m:val="̂"/>
                          <m:ctrlPr>
                            <a:rPr lang="es-ES" i="1">
                              <a:latin typeface="Cambria Math" panose="02040503050406030204" pitchFamily="18" charset="0"/>
                            </a:rPr>
                          </m:ctrlPr>
                        </m:accPr>
                        <m:e>
                          <m:r>
                            <a:rPr lang="es-ES" b="0" i="1" smtClean="0">
                              <a:latin typeface="Cambria Math"/>
                            </a:rPr>
                            <m:t>𝑘</m:t>
                          </m:r>
                        </m:e>
                      </m:acc>
                    </m:oMath>
                  </m:oMathPara>
                </a14:m>
                <a:endParaRPr lang="es-ES" dirty="0"/>
              </a:p>
            </p:txBody>
          </p:sp>
        </mc:Choice>
        <mc:Fallback xmlns="">
          <p:sp>
            <p:nvSpPr>
              <p:cNvPr id="32" name="31 CuadroTexto"/>
              <p:cNvSpPr txBox="1">
                <a:spLocks noRot="1" noChangeAspect="1" noMove="1" noResize="1" noEditPoints="1" noAdjustHandles="1" noChangeArrowheads="1" noChangeShapeType="1" noTextEdit="1"/>
              </p:cNvSpPr>
              <p:nvPr/>
            </p:nvSpPr>
            <p:spPr>
              <a:xfrm>
                <a:off x="4201731" y="4345940"/>
                <a:ext cx="3383170" cy="638829"/>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32 CuadroTexto"/>
              <p:cNvSpPr txBox="1"/>
              <p:nvPr/>
            </p:nvSpPr>
            <p:spPr>
              <a:xfrm>
                <a:off x="1395031" y="5425440"/>
                <a:ext cx="2328522" cy="41242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𝑎</m:t>
                          </m:r>
                        </m:e>
                      </m:acc>
                      <m:r>
                        <a:rPr lang="es-ES" i="1" smtClean="0">
                          <a:latin typeface="Cambria Math"/>
                        </a:rPr>
                        <m:t>=</m:t>
                      </m:r>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𝑥</m:t>
                          </m:r>
                        </m:sub>
                      </m:sSub>
                      <m:acc>
                        <m:accPr>
                          <m:chr m:val="̂"/>
                          <m:ctrlPr>
                            <a:rPr lang="es-ES" i="1" smtClean="0">
                              <a:latin typeface="Cambria Math" panose="02040503050406030204" pitchFamily="18" charset="0"/>
                            </a:rPr>
                          </m:ctrlPr>
                        </m:accPr>
                        <m:e>
                          <m:r>
                            <a:rPr lang="es-ES" b="0" i="1" smtClean="0">
                              <a:latin typeface="Cambria Math"/>
                            </a:rPr>
                            <m:t>𝑖</m:t>
                          </m:r>
                        </m:e>
                      </m:acc>
                      <m:r>
                        <a:rPr lang="es-ES" b="0" i="1" smtClean="0">
                          <a:latin typeface="Cambria Math"/>
                        </a:rPr>
                        <m:t>+</m:t>
                      </m:r>
                      <m:sSub>
                        <m:sSubPr>
                          <m:ctrlPr>
                            <a:rPr lang="es-ES" i="1">
                              <a:latin typeface="Cambria Math" panose="02040503050406030204" pitchFamily="18" charset="0"/>
                            </a:rPr>
                          </m:ctrlPr>
                        </m:sSubPr>
                        <m:e>
                          <m:r>
                            <a:rPr lang="es-ES" b="0" i="1" smtClean="0">
                              <a:latin typeface="Cambria Math"/>
                            </a:rPr>
                            <m:t>𝑎</m:t>
                          </m:r>
                        </m:e>
                        <m:sub>
                          <m:r>
                            <a:rPr lang="es-ES" b="0" i="1" smtClean="0">
                              <a:latin typeface="Cambria Math"/>
                            </a:rPr>
                            <m:t>𝑦</m:t>
                          </m:r>
                        </m:sub>
                      </m:sSub>
                      <m:acc>
                        <m:accPr>
                          <m:chr m:val="̂"/>
                          <m:ctrlPr>
                            <a:rPr lang="es-ES" i="1">
                              <a:latin typeface="Cambria Math" panose="02040503050406030204" pitchFamily="18" charset="0"/>
                            </a:rPr>
                          </m:ctrlPr>
                        </m:accPr>
                        <m:e>
                          <m:r>
                            <a:rPr lang="es-ES" b="0" i="1" smtClean="0">
                              <a:latin typeface="Cambria Math"/>
                            </a:rPr>
                            <m:t>𝑗</m:t>
                          </m:r>
                        </m:e>
                      </m:acc>
                      <m:r>
                        <a:rPr lang="es-ES" b="0" i="1" smtClean="0">
                          <a:latin typeface="Cambria Math"/>
                        </a:rPr>
                        <m:t>+</m:t>
                      </m:r>
                      <m:sSub>
                        <m:sSubPr>
                          <m:ctrlPr>
                            <a:rPr lang="es-ES" i="1">
                              <a:latin typeface="Cambria Math" panose="02040503050406030204" pitchFamily="18" charset="0"/>
                            </a:rPr>
                          </m:ctrlPr>
                        </m:sSubPr>
                        <m:e>
                          <m:r>
                            <a:rPr lang="es-ES" b="0" i="1" smtClean="0">
                              <a:latin typeface="Cambria Math"/>
                            </a:rPr>
                            <m:t>𝑎</m:t>
                          </m:r>
                        </m:e>
                        <m:sub>
                          <m:r>
                            <a:rPr lang="es-ES" b="0" i="1" smtClean="0">
                              <a:latin typeface="Cambria Math"/>
                            </a:rPr>
                            <m:t>𝑧</m:t>
                          </m:r>
                        </m:sub>
                      </m:sSub>
                      <m:acc>
                        <m:accPr>
                          <m:chr m:val="̂"/>
                          <m:ctrlPr>
                            <a:rPr lang="es-ES" i="1">
                              <a:latin typeface="Cambria Math" panose="02040503050406030204" pitchFamily="18" charset="0"/>
                            </a:rPr>
                          </m:ctrlPr>
                        </m:accPr>
                        <m:e>
                          <m:r>
                            <a:rPr lang="es-ES" b="0" i="1" smtClean="0">
                              <a:latin typeface="Cambria Math"/>
                            </a:rPr>
                            <m:t>𝑘</m:t>
                          </m:r>
                        </m:e>
                      </m:acc>
                    </m:oMath>
                  </m:oMathPara>
                </a14:m>
                <a:endParaRPr lang="es-ES" dirty="0"/>
              </a:p>
            </p:txBody>
          </p:sp>
        </mc:Choice>
        <mc:Fallback xmlns="">
          <p:sp>
            <p:nvSpPr>
              <p:cNvPr id="33" name="32 CuadroTexto"/>
              <p:cNvSpPr txBox="1">
                <a:spLocks noRot="1" noChangeAspect="1" noMove="1" noResize="1" noEditPoints="1" noAdjustHandles="1" noChangeArrowheads="1" noChangeShapeType="1" noTextEdit="1"/>
              </p:cNvSpPr>
              <p:nvPr/>
            </p:nvSpPr>
            <p:spPr>
              <a:xfrm>
                <a:off x="1395031" y="5425440"/>
                <a:ext cx="2328522" cy="412421"/>
              </a:xfrm>
              <a:prstGeom prst="rect">
                <a:avLst/>
              </a:prstGeom>
              <a:blipFill rotWithShape="1">
                <a:blip r:embed="rId6"/>
                <a:stretch>
                  <a:fillRect t="-14706" r="-7592" b="-14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42 CuadroTexto"/>
              <p:cNvSpPr txBox="1"/>
              <p:nvPr/>
            </p:nvSpPr>
            <p:spPr>
              <a:xfrm>
                <a:off x="4227131" y="5273040"/>
                <a:ext cx="2529923" cy="6560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i="1" smtClean="0">
                          <a:latin typeface="Cambria Math"/>
                        </a:rPr>
                        <m:t>=</m:t>
                      </m:r>
                      <m:rad>
                        <m:radPr>
                          <m:degHide m:val="on"/>
                          <m:ctrlPr>
                            <a:rPr lang="es-ES" i="1" smtClean="0">
                              <a:latin typeface="Cambria Math" panose="02040503050406030204" pitchFamily="18" charset="0"/>
                            </a:rPr>
                          </m:ctrlPr>
                        </m:radPr>
                        <m:deg/>
                        <m:e>
                          <m:sSup>
                            <m:sSupPr>
                              <m:ctrlPr>
                                <a:rPr lang="es-ES" i="1" smtClean="0">
                                  <a:latin typeface="Cambria Math" panose="02040503050406030204" pitchFamily="18" charset="0"/>
                                </a:rPr>
                              </m:ctrlPr>
                            </m:sSupPr>
                            <m:e>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𝑥</m:t>
                                  </m:r>
                                </m:sub>
                              </m:sSub>
                            </m:e>
                            <m:sup>
                              <m:r>
                                <a:rPr lang="es-ES" i="1" smtClean="0">
                                  <a:latin typeface="Cambria Math"/>
                                </a:rPr>
                                <m:t>2</m:t>
                              </m:r>
                            </m:sup>
                          </m:sSup>
                          <m:r>
                            <a:rPr lang="es-ES" i="1" smtClean="0">
                              <a:latin typeface="Cambria Math"/>
                            </a:rPr>
                            <m:t>+</m:t>
                          </m:r>
                          <m:sSup>
                            <m:sSupPr>
                              <m:ctrlPr>
                                <a:rPr lang="es-ES" i="1" smtClean="0">
                                  <a:latin typeface="Cambria Math" panose="02040503050406030204" pitchFamily="18" charset="0"/>
                                </a:rPr>
                              </m:ctrlPr>
                            </m:sSupPr>
                            <m:e>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𝑦</m:t>
                                  </m:r>
                                </m:sub>
                              </m:sSub>
                            </m:e>
                            <m:sup>
                              <m:r>
                                <a:rPr lang="es-ES" i="1" smtClean="0">
                                  <a:latin typeface="Cambria Math"/>
                                </a:rPr>
                                <m:t>2</m:t>
                              </m:r>
                            </m:sup>
                          </m:sSup>
                          <m:r>
                            <a:rPr lang="es-ES" b="0" i="1" smtClean="0">
                              <a:latin typeface="Cambria Math"/>
                            </a:rPr>
                            <m:t>+</m:t>
                          </m:r>
                          <m:sSup>
                            <m:sSupPr>
                              <m:ctrlPr>
                                <a:rPr lang="es-ES" i="1">
                                  <a:latin typeface="Cambria Math" panose="02040503050406030204" pitchFamily="18" charset="0"/>
                                </a:rPr>
                              </m:ctrlPr>
                            </m:sSupPr>
                            <m:e>
                              <m:sSub>
                                <m:sSubPr>
                                  <m:ctrlPr>
                                    <a:rPr lang="es-ES" i="1">
                                      <a:latin typeface="Cambria Math" panose="02040503050406030204" pitchFamily="18" charset="0"/>
                                    </a:rPr>
                                  </m:ctrlPr>
                                </m:sSubPr>
                                <m:e>
                                  <m:r>
                                    <a:rPr lang="es-ES" b="0" i="1" smtClean="0">
                                      <a:latin typeface="Cambria Math"/>
                                    </a:rPr>
                                    <m:t>𝑎</m:t>
                                  </m:r>
                                </m:e>
                                <m:sub>
                                  <m:r>
                                    <a:rPr lang="es-ES" b="0" i="1" smtClean="0">
                                      <a:latin typeface="Cambria Math"/>
                                    </a:rPr>
                                    <m:t>𝑧</m:t>
                                  </m:r>
                                </m:sub>
                              </m:sSub>
                            </m:e>
                            <m:sup>
                              <m:r>
                                <a:rPr lang="es-ES" i="1">
                                  <a:latin typeface="Cambria Math"/>
                                </a:rPr>
                                <m:t>2</m:t>
                              </m:r>
                            </m:sup>
                          </m:sSup>
                        </m:e>
                      </m:rad>
                    </m:oMath>
                  </m:oMathPara>
                </a14:m>
                <a:endParaRPr lang="es-ES"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4227131" y="5273040"/>
                <a:ext cx="2529923" cy="656013"/>
              </a:xfrm>
              <a:prstGeom prst="rect">
                <a:avLst/>
              </a:prstGeom>
              <a:blipFill rotWithShape="1">
                <a:blip r:embed="rId7"/>
                <a:stretch>
                  <a:fillRect/>
                </a:stretch>
              </a:blipFill>
            </p:spPr>
            <p:txBody>
              <a:bodyPr/>
              <a:lstStyle/>
              <a:p>
                <a:r>
                  <a:rPr lang="es-ES">
                    <a:noFill/>
                  </a:rPr>
                  <a:t> </a:t>
                </a:r>
              </a:p>
            </p:txBody>
          </p:sp>
        </mc:Fallback>
      </mc:AlternateContent>
      <p:sp>
        <p:nvSpPr>
          <p:cNvPr id="12" name="11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La aceleración de los cuerpos</a:t>
            </a:r>
            <a:endParaRPr lang="es-ES" b="1" dirty="0">
              <a:solidFill>
                <a:srgbClr val="C00000"/>
              </a:solidFill>
              <a:latin typeface="+mj-lt"/>
            </a:endParaRPr>
          </a:p>
        </p:txBody>
      </p:sp>
      <p:sp>
        <p:nvSpPr>
          <p:cNvPr id="13" name="12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14"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19</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9355560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11 CuadroTexto"/>
          <p:cNvSpPr txBox="1"/>
          <p:nvPr/>
        </p:nvSpPr>
        <p:spPr>
          <a:xfrm>
            <a:off x="495300" y="977900"/>
            <a:ext cx="17399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10</a:t>
            </a:r>
            <a:endParaRPr lang="es-ES" b="1" dirty="0">
              <a:solidFill>
                <a:schemeClr val="bg1"/>
              </a:solidFill>
            </a:endParaRPr>
          </a:p>
        </p:txBody>
      </p:sp>
      <p:sp>
        <p:nvSpPr>
          <p:cNvPr id="3" name="2 CuadroTexto"/>
          <p:cNvSpPr txBox="1"/>
          <p:nvPr/>
        </p:nvSpPr>
        <p:spPr>
          <a:xfrm>
            <a:off x="419100" y="1485900"/>
            <a:ext cx="8293100" cy="646331"/>
          </a:xfrm>
          <a:prstGeom prst="rect">
            <a:avLst/>
          </a:prstGeom>
          <a:noFill/>
        </p:spPr>
        <p:txBody>
          <a:bodyPr wrap="square" rtlCol="0">
            <a:spAutoFit/>
          </a:bodyPr>
          <a:lstStyle/>
          <a:p>
            <a:r>
              <a:rPr lang="es-ES" dirty="0" smtClean="0"/>
              <a:t>Determina la aceleración instantánea en t = 3 s de un cuerpo si su ecuación de la posición (en una dirección) es:</a:t>
            </a:r>
            <a:endParaRPr lang="es-ES" dirty="0"/>
          </a:p>
        </p:txBody>
      </p:sp>
      <mc:AlternateContent xmlns:mc="http://schemas.openxmlformats.org/markup-compatibility/2006" xmlns:a14="http://schemas.microsoft.com/office/drawing/2010/main">
        <mc:Choice Requires="a14">
          <p:sp>
            <p:nvSpPr>
              <p:cNvPr id="15" name="14 CuadroTexto"/>
              <p:cNvSpPr txBox="1"/>
              <p:nvPr/>
            </p:nvSpPr>
            <p:spPr>
              <a:xfrm>
                <a:off x="3388931" y="2212340"/>
                <a:ext cx="176426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=2</m:t>
                      </m:r>
                      <m:r>
                        <a:rPr lang="es-ES" b="0" i="1" smtClean="0">
                          <a:latin typeface="Cambria Math"/>
                        </a:rPr>
                        <m:t>𝑡</m:t>
                      </m:r>
                      <m:r>
                        <a:rPr lang="es-ES" b="0" i="1" smtClean="0">
                          <a:latin typeface="Cambria Math"/>
                        </a:rPr>
                        <m:t>+3</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r>
                        <a:rPr lang="es-ES" b="0" i="1" smtClean="0">
                          <a:latin typeface="Cambria Math"/>
                        </a:rPr>
                        <m:t> </m:t>
                      </m:r>
                      <m:r>
                        <a:rPr lang="es-ES" b="0" i="1" smtClean="0">
                          <a:latin typeface="Cambria Math"/>
                        </a:rPr>
                        <m:t>𝑚</m:t>
                      </m:r>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3388931" y="2212340"/>
                <a:ext cx="1764266" cy="369332"/>
              </a:xfrm>
              <a:prstGeom prst="rect">
                <a:avLst/>
              </a:prstGeom>
              <a:blipFill rotWithShape="1">
                <a:blip r:embed="rId3"/>
                <a:stretch>
                  <a:fillRect/>
                </a:stretch>
              </a:blipFill>
            </p:spPr>
            <p:txBody>
              <a:bodyPr/>
              <a:lstStyle/>
              <a:p>
                <a:r>
                  <a:rPr lang="es-ES">
                    <a:noFill/>
                  </a:rPr>
                  <a:t> </a:t>
                </a:r>
              </a:p>
            </p:txBody>
          </p:sp>
        </mc:Fallback>
      </mc:AlternateContent>
      <p:sp>
        <p:nvSpPr>
          <p:cNvPr id="16" name="15 CuadroTexto"/>
          <p:cNvSpPr txBox="1"/>
          <p:nvPr/>
        </p:nvSpPr>
        <p:spPr>
          <a:xfrm>
            <a:off x="520700" y="3175000"/>
            <a:ext cx="17526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11</a:t>
            </a:r>
            <a:endParaRPr lang="es-ES" b="1" dirty="0">
              <a:solidFill>
                <a:schemeClr val="bg1"/>
              </a:solidFill>
            </a:endParaRPr>
          </a:p>
        </p:txBody>
      </p:sp>
      <p:sp>
        <p:nvSpPr>
          <p:cNvPr id="17" name="16 CuadroTexto"/>
          <p:cNvSpPr txBox="1"/>
          <p:nvPr/>
        </p:nvSpPr>
        <p:spPr>
          <a:xfrm>
            <a:off x="444500" y="3708400"/>
            <a:ext cx="7912100" cy="369332"/>
          </a:xfrm>
          <a:prstGeom prst="rect">
            <a:avLst/>
          </a:prstGeom>
          <a:noFill/>
        </p:spPr>
        <p:txBody>
          <a:bodyPr wrap="square" rtlCol="0">
            <a:spAutoFit/>
          </a:bodyPr>
          <a:lstStyle/>
          <a:p>
            <a:r>
              <a:rPr lang="es-ES" dirty="0" smtClean="0"/>
              <a:t>La posición de un cuerpo viene determinada por la ecuación: </a:t>
            </a:r>
            <a:endParaRPr lang="es-ES" dirty="0"/>
          </a:p>
        </p:txBody>
      </p:sp>
      <mc:AlternateContent xmlns:mc="http://schemas.openxmlformats.org/markup-compatibility/2006" xmlns:a14="http://schemas.microsoft.com/office/drawing/2010/main">
        <mc:Choice Requires="a14">
          <p:sp>
            <p:nvSpPr>
              <p:cNvPr id="19" name="18 CuadroTexto"/>
              <p:cNvSpPr txBox="1"/>
              <p:nvPr/>
            </p:nvSpPr>
            <p:spPr>
              <a:xfrm>
                <a:off x="2804731" y="4180840"/>
                <a:ext cx="3170420" cy="3841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d>
                        <m:dPr>
                          <m:ctrlPr>
                            <a:rPr lang="es-ES" b="0" i="1" smtClean="0">
                              <a:latin typeface="Cambria Math" panose="02040503050406030204" pitchFamily="18" charset="0"/>
                            </a:rPr>
                          </m:ctrlPr>
                        </m:dPr>
                        <m:e>
                          <m:r>
                            <a:rPr lang="es-ES" b="0" i="1" smtClean="0">
                              <a:latin typeface="Cambria Math"/>
                            </a:rPr>
                            <m:t>𝑡</m:t>
                          </m:r>
                        </m:e>
                      </m:d>
                      <m:r>
                        <a:rPr lang="es-ES" i="1" smtClean="0">
                          <a:latin typeface="Cambria Math"/>
                        </a:rPr>
                        <m:t>=</m:t>
                      </m:r>
                      <m:r>
                        <a:rPr lang="es-ES" b="0" i="1" smtClean="0">
                          <a:latin typeface="Cambria Math"/>
                        </a:rPr>
                        <m:t>−3</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+2</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3</m:t>
                          </m:r>
                        </m:sup>
                      </m:sSup>
                      <m:acc>
                        <m:accPr>
                          <m:chr m:val="̂"/>
                          <m:ctrlPr>
                            <a:rPr lang="es-ES" b="0" i="1" smtClean="0">
                              <a:latin typeface="Cambria Math" panose="02040503050406030204" pitchFamily="18" charset="0"/>
                            </a:rPr>
                          </m:ctrlPr>
                        </m:accPr>
                        <m:e>
                          <m:r>
                            <a:rPr lang="es-ES" b="0" i="1" smtClean="0">
                              <a:latin typeface="Cambria Math"/>
                            </a:rPr>
                            <m:t>𝑗</m:t>
                          </m:r>
                        </m:e>
                      </m:acc>
                      <m:r>
                        <a:rPr lang="es-ES" b="0" i="1" smtClean="0">
                          <a:latin typeface="Cambria Math"/>
                        </a:rPr>
                        <m:t>+4</m:t>
                      </m:r>
                      <m:r>
                        <a:rPr lang="es-ES" b="0" i="1" smtClean="0">
                          <a:latin typeface="Cambria Math"/>
                        </a:rPr>
                        <m:t>𝑡</m:t>
                      </m:r>
                      <m:acc>
                        <m:accPr>
                          <m:chr m:val="̂"/>
                          <m:ctrlPr>
                            <a:rPr lang="es-ES" b="0" i="1" smtClean="0">
                              <a:latin typeface="Cambria Math" panose="02040503050406030204" pitchFamily="18" charset="0"/>
                            </a:rPr>
                          </m:ctrlPr>
                        </m:accPr>
                        <m:e>
                          <m:r>
                            <a:rPr lang="es-ES" b="0" i="1" smtClean="0">
                              <a:latin typeface="Cambria Math"/>
                            </a:rPr>
                            <m:t>𝑘</m:t>
                          </m:r>
                        </m:e>
                      </m:acc>
                      <m:r>
                        <a:rPr lang="es-ES" b="0" i="1" smtClean="0">
                          <a:latin typeface="Cambria Math"/>
                        </a:rPr>
                        <m:t> </m:t>
                      </m:r>
                      <m:r>
                        <a:rPr lang="es-ES" b="0" i="1" smtClean="0">
                          <a:latin typeface="Cambria Math"/>
                        </a:rPr>
                        <m:t>𝑚</m:t>
                      </m:r>
                      <m:r>
                        <a:rPr lang="es-ES" b="0" i="1" smtClean="0">
                          <a:latin typeface="Cambria Math"/>
                        </a:rPr>
                        <m:t> </m:t>
                      </m:r>
                    </m:oMath>
                  </m:oMathPara>
                </a14:m>
                <a:endParaRPr lang="es-ES" dirty="0"/>
              </a:p>
            </p:txBody>
          </p:sp>
        </mc:Choice>
        <mc:Fallback xmlns="">
          <p:sp>
            <p:nvSpPr>
              <p:cNvPr id="19" name="18 CuadroTexto"/>
              <p:cNvSpPr txBox="1">
                <a:spLocks noRot="1" noChangeAspect="1" noMove="1" noResize="1" noEditPoints="1" noAdjustHandles="1" noChangeArrowheads="1" noChangeShapeType="1" noTextEdit="1"/>
              </p:cNvSpPr>
              <p:nvPr/>
            </p:nvSpPr>
            <p:spPr>
              <a:xfrm>
                <a:off x="2804731" y="4180840"/>
                <a:ext cx="3170420" cy="384144"/>
              </a:xfrm>
              <a:prstGeom prst="rect">
                <a:avLst/>
              </a:prstGeom>
              <a:blipFill rotWithShape="1">
                <a:blip r:embed="rId4"/>
                <a:stretch>
                  <a:fillRect t="-15873" b="-7937"/>
                </a:stretch>
              </a:blipFill>
            </p:spPr>
            <p:txBody>
              <a:bodyPr/>
              <a:lstStyle/>
              <a:p>
                <a:r>
                  <a:rPr lang="es-ES">
                    <a:noFill/>
                  </a:rPr>
                  <a:t> </a:t>
                </a:r>
              </a:p>
            </p:txBody>
          </p:sp>
        </mc:Fallback>
      </mc:AlternateContent>
      <p:sp>
        <p:nvSpPr>
          <p:cNvPr id="20" name="19 CuadroTexto"/>
          <p:cNvSpPr txBox="1"/>
          <p:nvPr/>
        </p:nvSpPr>
        <p:spPr>
          <a:xfrm>
            <a:off x="444500" y="4686300"/>
            <a:ext cx="8267700" cy="646331"/>
          </a:xfrm>
          <a:prstGeom prst="rect">
            <a:avLst/>
          </a:prstGeom>
          <a:noFill/>
        </p:spPr>
        <p:txBody>
          <a:bodyPr wrap="square" rtlCol="0">
            <a:spAutoFit/>
          </a:bodyPr>
          <a:lstStyle/>
          <a:p>
            <a:pPr algn="just"/>
            <a:r>
              <a:rPr lang="es-ES" dirty="0" smtClean="0"/>
              <a:t>a) Determina las componentes de su aceleración. ¿Es esta constante?; b) Calcula el valor de la aceleración en t = 2 s.</a:t>
            </a:r>
            <a:endParaRPr lang="es-ES" dirty="0"/>
          </a:p>
        </p:txBody>
      </p:sp>
      <p:sp>
        <p:nvSpPr>
          <p:cNvPr id="11" name="10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La aceleración de los cuerpos</a:t>
            </a:r>
            <a:endParaRPr lang="es-ES" b="1" dirty="0">
              <a:solidFill>
                <a:srgbClr val="C00000"/>
              </a:solidFill>
              <a:latin typeface="+mj-lt"/>
            </a:endParaRPr>
          </a:p>
        </p:txBody>
      </p:sp>
      <p:sp>
        <p:nvSpPr>
          <p:cNvPr id="13" name="12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14"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20</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12180558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27 CuadroTexto"/>
          <p:cNvSpPr txBox="1"/>
          <p:nvPr/>
        </p:nvSpPr>
        <p:spPr>
          <a:xfrm>
            <a:off x="330200" y="850900"/>
            <a:ext cx="5765800" cy="369332"/>
          </a:xfrm>
          <a:prstGeom prst="rect">
            <a:avLst/>
          </a:prstGeom>
          <a:noFill/>
        </p:spPr>
        <p:txBody>
          <a:bodyPr wrap="square" rtlCol="0">
            <a:spAutoFit/>
          </a:bodyPr>
          <a:lstStyle/>
          <a:p>
            <a:r>
              <a:rPr lang="es-ES" b="1" dirty="0" smtClean="0">
                <a:solidFill>
                  <a:srgbClr val="C00000"/>
                </a:solidFill>
              </a:rPr>
              <a:t>4.3. </a:t>
            </a:r>
            <a:r>
              <a:rPr lang="es-ES" b="1" dirty="0" smtClean="0">
                <a:solidFill>
                  <a:srgbClr val="00B050"/>
                </a:solidFill>
              </a:rPr>
              <a:t>Componentes intrínsecas de la aceleración</a:t>
            </a:r>
            <a:endParaRPr lang="es-ES" b="1" dirty="0">
              <a:solidFill>
                <a:srgbClr val="00B050"/>
              </a:solidFill>
            </a:endParaRPr>
          </a:p>
        </p:txBody>
      </p:sp>
      <mc:AlternateContent xmlns:mc="http://schemas.openxmlformats.org/markup-compatibility/2006" xmlns:a14="http://schemas.microsoft.com/office/drawing/2010/main">
        <mc:Choice Requires="a14">
          <p:sp>
            <p:nvSpPr>
              <p:cNvPr id="34" name="33 CuadroTexto"/>
              <p:cNvSpPr txBox="1"/>
              <p:nvPr/>
            </p:nvSpPr>
            <p:spPr>
              <a:xfrm>
                <a:off x="3744531" y="3253741"/>
                <a:ext cx="37414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𝑣</m:t>
                          </m:r>
                        </m:e>
                      </m:acc>
                    </m:oMath>
                  </m:oMathPara>
                </a14:m>
                <a:endParaRPr lang="es-ES" dirty="0"/>
              </a:p>
            </p:txBody>
          </p:sp>
        </mc:Choice>
        <mc:Fallback xmlns="">
          <p:sp>
            <p:nvSpPr>
              <p:cNvPr id="34" name="33 CuadroTexto"/>
              <p:cNvSpPr txBox="1">
                <a:spLocks noRot="1" noChangeAspect="1" noMove="1" noResize="1" noEditPoints="1" noAdjustHandles="1" noChangeArrowheads="1" noChangeShapeType="1" noTextEdit="1"/>
              </p:cNvSpPr>
              <p:nvPr/>
            </p:nvSpPr>
            <p:spPr>
              <a:xfrm>
                <a:off x="3744531" y="3253741"/>
                <a:ext cx="374140" cy="369332"/>
              </a:xfrm>
              <a:prstGeom prst="rect">
                <a:avLst/>
              </a:prstGeom>
              <a:blipFill rotWithShape="1">
                <a:blip r:embed="rId3"/>
                <a:stretch>
                  <a:fillRect t="-21667" r="-2741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CuadroTexto"/>
              <p:cNvSpPr txBox="1"/>
              <p:nvPr/>
            </p:nvSpPr>
            <p:spPr>
              <a:xfrm>
                <a:off x="1039431" y="1666241"/>
                <a:ext cx="47250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𝑣</m:t>
                              </m:r>
                            </m:e>
                          </m:acc>
                        </m:e>
                        <m:sub>
                          <m:r>
                            <a:rPr lang="es-ES" b="0" i="1" smtClean="0">
                              <a:latin typeface="Cambria Math"/>
                            </a:rPr>
                            <m:t>0</m:t>
                          </m:r>
                        </m:sub>
                      </m:sSub>
                    </m:oMath>
                  </m:oMathPara>
                </a14:m>
                <a:endParaRPr lang="es-ES"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1039431" y="1666241"/>
                <a:ext cx="472502" cy="369332"/>
              </a:xfrm>
              <a:prstGeom prst="rect">
                <a:avLst/>
              </a:prstGeom>
              <a:blipFill rotWithShape="1">
                <a:blip r:embed="rId4"/>
                <a:stretch>
                  <a:fillRect t="-21311" r="-220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30 CuadroTexto"/>
              <p:cNvSpPr txBox="1"/>
              <p:nvPr/>
            </p:nvSpPr>
            <p:spPr>
              <a:xfrm>
                <a:off x="1763331" y="3177541"/>
                <a:ext cx="37414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𝑣</m:t>
                          </m:r>
                        </m:e>
                      </m:acc>
                    </m:oMath>
                  </m:oMathPara>
                </a14:m>
                <a:endParaRPr lang="es-ES"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1763331" y="3177541"/>
                <a:ext cx="374140" cy="369332"/>
              </a:xfrm>
              <a:prstGeom prst="rect">
                <a:avLst/>
              </a:prstGeom>
              <a:blipFill rotWithShape="1">
                <a:blip r:embed="rId5"/>
                <a:stretch>
                  <a:fillRect t="-21311" r="-27419"/>
                </a:stretch>
              </a:blipFill>
            </p:spPr>
            <p:txBody>
              <a:bodyPr/>
              <a:lstStyle/>
              <a:p>
                <a:r>
                  <a:rPr lang="es-ES">
                    <a:noFill/>
                  </a:rPr>
                  <a:t> </a:t>
                </a:r>
              </a:p>
            </p:txBody>
          </p:sp>
        </mc:Fallback>
      </mc:AlternateContent>
      <p:cxnSp>
        <p:nvCxnSpPr>
          <p:cNvPr id="32" name="31 Conector recto de flecha"/>
          <p:cNvCxnSpPr/>
          <p:nvPr/>
        </p:nvCxnSpPr>
        <p:spPr>
          <a:xfrm>
            <a:off x="1890332" y="1787407"/>
            <a:ext cx="446468" cy="1705094"/>
          </a:xfrm>
          <a:prstGeom prst="straightConnector1">
            <a:avLst/>
          </a:prstGeom>
          <a:ln w="38100">
            <a:solidFill>
              <a:srgbClr val="8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44" name="43 Arco"/>
          <p:cNvSpPr/>
          <p:nvPr/>
        </p:nvSpPr>
        <p:spPr>
          <a:xfrm rot="867160">
            <a:off x="472602" y="2034474"/>
            <a:ext cx="2571960" cy="2394154"/>
          </a:xfrm>
          <a:prstGeom prst="arc">
            <a:avLst>
              <a:gd name="adj1" fmla="val 12083395"/>
              <a:gd name="adj2" fmla="val 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27" name="26 Conector recto de flecha"/>
          <p:cNvCxnSpPr/>
          <p:nvPr/>
        </p:nvCxnSpPr>
        <p:spPr>
          <a:xfrm flipV="1">
            <a:off x="1079500" y="1778001"/>
            <a:ext cx="825500" cy="393700"/>
          </a:xfrm>
          <a:prstGeom prst="straightConnector1">
            <a:avLst/>
          </a:prstGeom>
          <a:ln w="38100">
            <a:solidFill>
              <a:srgbClr val="8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29" name="28 Conector recto de flecha"/>
          <p:cNvCxnSpPr/>
          <p:nvPr/>
        </p:nvCxnSpPr>
        <p:spPr>
          <a:xfrm>
            <a:off x="2692400" y="2438401"/>
            <a:ext cx="1244600" cy="1320800"/>
          </a:xfrm>
          <a:prstGeom prst="straightConnector1">
            <a:avLst/>
          </a:prstGeom>
          <a:ln w="38100">
            <a:solidFill>
              <a:srgbClr val="8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47" name="46 Conector recto de flecha"/>
          <p:cNvCxnSpPr/>
          <p:nvPr/>
        </p:nvCxnSpPr>
        <p:spPr>
          <a:xfrm>
            <a:off x="1104900" y="2171701"/>
            <a:ext cx="1244600" cy="1320800"/>
          </a:xfrm>
          <a:prstGeom prst="straightConnector1">
            <a:avLst/>
          </a:prstGeom>
          <a:ln w="38100">
            <a:solidFill>
              <a:srgbClr val="800000"/>
            </a:solidFill>
            <a:prstDash val="dash"/>
            <a:headEnd type="none" w="med" len="med"/>
            <a:tailEnd type="triangle" w="med"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47 CuadroTexto"/>
              <p:cNvSpPr txBox="1"/>
              <p:nvPr/>
            </p:nvSpPr>
            <p:spPr>
              <a:xfrm>
                <a:off x="2157031" y="2809241"/>
                <a:ext cx="51200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acc>
                        <m:accPr>
                          <m:chr m:val="⃗"/>
                          <m:ctrlPr>
                            <a:rPr lang="es-ES" i="1" smtClean="0">
                              <a:latin typeface="Cambria Math" panose="02040503050406030204" pitchFamily="18" charset="0"/>
                            </a:rPr>
                          </m:ctrlPr>
                        </m:accPr>
                        <m:e>
                          <m:r>
                            <a:rPr lang="es-ES" b="0" i="1" smtClean="0">
                              <a:latin typeface="Cambria Math"/>
                            </a:rPr>
                            <m:t>𝑣</m:t>
                          </m:r>
                        </m:e>
                      </m:acc>
                    </m:oMath>
                  </m:oMathPara>
                </a14:m>
                <a:endParaRPr lang="es-ES" dirty="0"/>
              </a:p>
            </p:txBody>
          </p:sp>
        </mc:Choice>
        <mc:Fallback xmlns="">
          <p:sp>
            <p:nvSpPr>
              <p:cNvPr id="48" name="47 CuadroTexto"/>
              <p:cNvSpPr txBox="1">
                <a:spLocks noRot="1" noChangeAspect="1" noMove="1" noResize="1" noEditPoints="1" noAdjustHandles="1" noChangeArrowheads="1" noChangeShapeType="1" noTextEdit="1"/>
              </p:cNvSpPr>
              <p:nvPr/>
            </p:nvSpPr>
            <p:spPr>
              <a:xfrm>
                <a:off x="2157031" y="2809241"/>
                <a:ext cx="512000" cy="369332"/>
              </a:xfrm>
              <a:prstGeom prst="rect">
                <a:avLst/>
              </a:prstGeom>
              <a:blipFill rotWithShape="1">
                <a:blip r:embed="rId6"/>
                <a:stretch>
                  <a:fillRect t="-21667" r="-47619"/>
                </a:stretch>
              </a:blipFill>
            </p:spPr>
            <p:txBody>
              <a:bodyPr/>
              <a:lstStyle/>
              <a:p>
                <a:r>
                  <a:rPr lang="es-ES">
                    <a:noFill/>
                  </a:rPr>
                  <a:t> </a:t>
                </a:r>
              </a:p>
            </p:txBody>
          </p:sp>
        </mc:Fallback>
      </mc:AlternateContent>
      <p:cxnSp>
        <p:nvCxnSpPr>
          <p:cNvPr id="49" name="48 Conector recto de flecha"/>
          <p:cNvCxnSpPr/>
          <p:nvPr/>
        </p:nvCxnSpPr>
        <p:spPr>
          <a:xfrm>
            <a:off x="1890332" y="1800107"/>
            <a:ext cx="255968" cy="993894"/>
          </a:xfrm>
          <a:prstGeom prst="straightConnector1">
            <a:avLst/>
          </a:prstGeom>
          <a:ln w="38100">
            <a:solidFill>
              <a:srgbClr val="0070C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49 CuadroTexto"/>
              <p:cNvSpPr txBox="1"/>
              <p:nvPr/>
            </p:nvSpPr>
            <p:spPr>
              <a:xfrm>
                <a:off x="2017331" y="2110741"/>
                <a:ext cx="3762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𝑎</m:t>
                          </m:r>
                        </m:e>
                      </m:acc>
                    </m:oMath>
                  </m:oMathPara>
                </a14:m>
                <a:endParaRPr lang="es-ES" dirty="0"/>
              </a:p>
            </p:txBody>
          </p:sp>
        </mc:Choice>
        <mc:Fallback xmlns="">
          <p:sp>
            <p:nvSpPr>
              <p:cNvPr id="50" name="49 CuadroTexto"/>
              <p:cNvSpPr txBox="1">
                <a:spLocks noRot="1" noChangeAspect="1" noMove="1" noResize="1" noEditPoints="1" noAdjustHandles="1" noChangeArrowheads="1" noChangeShapeType="1" noTextEdit="1"/>
              </p:cNvSpPr>
              <p:nvPr/>
            </p:nvSpPr>
            <p:spPr>
              <a:xfrm>
                <a:off x="2017331" y="2110741"/>
                <a:ext cx="376257" cy="369332"/>
              </a:xfrm>
              <a:prstGeom prst="rect">
                <a:avLst/>
              </a:prstGeom>
              <a:blipFill rotWithShape="1">
                <a:blip r:embed="rId7"/>
                <a:stretch>
                  <a:fillRect t="-21311" r="-25806"/>
                </a:stretch>
              </a:blipFill>
            </p:spPr>
            <p:txBody>
              <a:bodyPr/>
              <a:lstStyle/>
              <a:p>
                <a:r>
                  <a:rPr lang="es-ES">
                    <a:noFill/>
                  </a:rPr>
                  <a:t> </a:t>
                </a:r>
              </a:p>
            </p:txBody>
          </p:sp>
        </mc:Fallback>
      </mc:AlternateContent>
      <p:sp>
        <p:nvSpPr>
          <p:cNvPr id="51" name="50 Arco"/>
          <p:cNvSpPr/>
          <p:nvPr/>
        </p:nvSpPr>
        <p:spPr>
          <a:xfrm rot="867160">
            <a:off x="4308001" y="1901122"/>
            <a:ext cx="2571960" cy="2394154"/>
          </a:xfrm>
          <a:prstGeom prst="arc">
            <a:avLst>
              <a:gd name="adj1" fmla="val 12083395"/>
              <a:gd name="adj2" fmla="val 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53" name="52 CuadroTexto"/>
              <p:cNvSpPr txBox="1"/>
              <p:nvPr/>
            </p:nvSpPr>
            <p:spPr>
              <a:xfrm>
                <a:off x="5967031" y="2653666"/>
                <a:ext cx="3762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𝑎</m:t>
                          </m:r>
                        </m:e>
                      </m:acc>
                    </m:oMath>
                  </m:oMathPara>
                </a14:m>
                <a:endParaRPr lang="es-ES" dirty="0"/>
              </a:p>
            </p:txBody>
          </p:sp>
        </mc:Choice>
        <mc:Fallback xmlns="">
          <p:sp>
            <p:nvSpPr>
              <p:cNvPr id="53" name="52 CuadroTexto"/>
              <p:cNvSpPr txBox="1">
                <a:spLocks noRot="1" noChangeAspect="1" noMove="1" noResize="1" noEditPoints="1" noAdjustHandles="1" noChangeArrowheads="1" noChangeShapeType="1" noTextEdit="1"/>
              </p:cNvSpPr>
              <p:nvPr/>
            </p:nvSpPr>
            <p:spPr>
              <a:xfrm>
                <a:off x="5967031" y="2653666"/>
                <a:ext cx="376257" cy="369332"/>
              </a:xfrm>
              <a:prstGeom prst="rect">
                <a:avLst/>
              </a:prstGeom>
              <a:blipFill rotWithShape="1">
                <a:blip r:embed="rId8"/>
                <a:stretch>
                  <a:fillRect t="-21311" r="-25806"/>
                </a:stretch>
              </a:blipFill>
            </p:spPr>
            <p:txBody>
              <a:bodyPr/>
              <a:lstStyle/>
              <a:p>
                <a:r>
                  <a:rPr lang="es-ES">
                    <a:noFill/>
                  </a:rPr>
                  <a:t> </a:t>
                </a:r>
              </a:p>
            </p:txBody>
          </p:sp>
        </mc:Fallback>
      </mc:AlternateContent>
      <p:cxnSp>
        <p:nvCxnSpPr>
          <p:cNvPr id="72" name="71 Conector recto"/>
          <p:cNvCxnSpPr/>
          <p:nvPr/>
        </p:nvCxnSpPr>
        <p:spPr>
          <a:xfrm rot="5400000">
            <a:off x="4635500" y="2387600"/>
            <a:ext cx="1993900"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4" name="53 Conector recto"/>
          <p:cNvCxnSpPr/>
          <p:nvPr/>
        </p:nvCxnSpPr>
        <p:spPr>
          <a:xfrm>
            <a:off x="4876800" y="1892300"/>
            <a:ext cx="1993900"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4" name="73 Conector recto"/>
          <p:cNvCxnSpPr/>
          <p:nvPr/>
        </p:nvCxnSpPr>
        <p:spPr>
          <a:xfrm>
            <a:off x="5638800" y="2832100"/>
            <a:ext cx="3937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0" name="79 Conector recto"/>
          <p:cNvCxnSpPr/>
          <p:nvPr/>
        </p:nvCxnSpPr>
        <p:spPr>
          <a:xfrm rot="5400000">
            <a:off x="5563450" y="2345475"/>
            <a:ext cx="900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2" name="51 Conector recto de flecha"/>
          <p:cNvCxnSpPr/>
          <p:nvPr/>
        </p:nvCxnSpPr>
        <p:spPr>
          <a:xfrm>
            <a:off x="5636832" y="1889007"/>
            <a:ext cx="395668" cy="943093"/>
          </a:xfrm>
          <a:prstGeom prst="straightConnector1">
            <a:avLst/>
          </a:prstGeom>
          <a:ln w="38100">
            <a:solidFill>
              <a:srgbClr val="0070C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81" name="80 Conector recto de flecha"/>
          <p:cNvCxnSpPr/>
          <p:nvPr/>
        </p:nvCxnSpPr>
        <p:spPr>
          <a:xfrm>
            <a:off x="5627307" y="1889008"/>
            <a:ext cx="408368" cy="1705"/>
          </a:xfrm>
          <a:prstGeom prst="straightConnector1">
            <a:avLst/>
          </a:prstGeom>
          <a:ln w="38100">
            <a:solidFill>
              <a:srgbClr val="0070C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84" name="83 Conector recto de flecha"/>
          <p:cNvCxnSpPr/>
          <p:nvPr/>
        </p:nvCxnSpPr>
        <p:spPr>
          <a:xfrm flipH="1">
            <a:off x="5635625" y="1907132"/>
            <a:ext cx="8600" cy="936081"/>
          </a:xfrm>
          <a:prstGeom prst="straightConnector1">
            <a:avLst/>
          </a:prstGeom>
          <a:ln w="38100">
            <a:solidFill>
              <a:srgbClr val="0070C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5" name="94 CuadroTexto"/>
              <p:cNvSpPr txBox="1"/>
              <p:nvPr/>
            </p:nvSpPr>
            <p:spPr>
              <a:xfrm>
                <a:off x="5801931" y="1510666"/>
                <a:ext cx="4976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𝑎</m:t>
                              </m:r>
                            </m:e>
                          </m:acc>
                        </m:e>
                        <m:sub>
                          <m:r>
                            <a:rPr lang="es-ES" b="0" i="1" smtClean="0">
                              <a:latin typeface="Cambria Math"/>
                            </a:rPr>
                            <m:t>𝑇</m:t>
                          </m:r>
                        </m:sub>
                      </m:sSub>
                    </m:oMath>
                  </m:oMathPara>
                </a14:m>
                <a:endParaRPr lang="es-ES" dirty="0"/>
              </a:p>
            </p:txBody>
          </p:sp>
        </mc:Choice>
        <mc:Fallback xmlns="">
          <p:sp>
            <p:nvSpPr>
              <p:cNvPr id="95" name="94 CuadroTexto"/>
              <p:cNvSpPr txBox="1">
                <a:spLocks noRot="1" noChangeAspect="1" noMove="1" noResize="1" noEditPoints="1" noAdjustHandles="1" noChangeArrowheads="1" noChangeShapeType="1" noTextEdit="1"/>
              </p:cNvSpPr>
              <p:nvPr/>
            </p:nvSpPr>
            <p:spPr>
              <a:xfrm>
                <a:off x="5801931" y="1510666"/>
                <a:ext cx="497636" cy="369332"/>
              </a:xfrm>
              <a:prstGeom prst="rect">
                <a:avLst/>
              </a:prstGeom>
              <a:blipFill rotWithShape="1">
                <a:blip r:embed="rId9"/>
                <a:stretch>
                  <a:fillRect t="-21667" r="-20988"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6" name="95 CuadroTexto"/>
              <p:cNvSpPr txBox="1"/>
              <p:nvPr/>
            </p:nvSpPr>
            <p:spPr>
              <a:xfrm>
                <a:off x="5179631" y="2590166"/>
                <a:ext cx="5107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𝑎</m:t>
                              </m:r>
                            </m:e>
                          </m:acc>
                        </m:e>
                        <m:sub>
                          <m:r>
                            <a:rPr lang="es-ES" b="0" i="1" smtClean="0">
                              <a:latin typeface="Cambria Math"/>
                            </a:rPr>
                            <m:t>𝑁</m:t>
                          </m:r>
                        </m:sub>
                      </m:sSub>
                    </m:oMath>
                  </m:oMathPara>
                </a14:m>
                <a:endParaRPr lang="es-ES" dirty="0"/>
              </a:p>
            </p:txBody>
          </p:sp>
        </mc:Choice>
        <mc:Fallback xmlns="">
          <p:sp>
            <p:nvSpPr>
              <p:cNvPr id="96" name="95 CuadroTexto"/>
              <p:cNvSpPr txBox="1">
                <a:spLocks noRot="1" noChangeAspect="1" noMove="1" noResize="1" noEditPoints="1" noAdjustHandles="1" noChangeArrowheads="1" noChangeShapeType="1" noTextEdit="1"/>
              </p:cNvSpPr>
              <p:nvPr/>
            </p:nvSpPr>
            <p:spPr>
              <a:xfrm>
                <a:off x="5179631" y="2590166"/>
                <a:ext cx="510717" cy="369332"/>
              </a:xfrm>
              <a:prstGeom prst="rect">
                <a:avLst/>
              </a:prstGeom>
              <a:blipFill rotWithShape="1">
                <a:blip r:embed="rId10"/>
                <a:stretch>
                  <a:fillRect t="-21667" r="-20482"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7" name="96 CuadroTexto"/>
              <p:cNvSpPr txBox="1"/>
              <p:nvPr/>
            </p:nvSpPr>
            <p:spPr>
              <a:xfrm>
                <a:off x="6983031" y="2158366"/>
                <a:ext cx="14769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𝑎</m:t>
                          </m:r>
                        </m:e>
                      </m:acc>
                      <m:r>
                        <a:rPr lang="es-ES" b="0" i="1" smtClean="0">
                          <a:latin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𝑎</m:t>
                              </m:r>
                            </m:e>
                          </m:acc>
                        </m:e>
                        <m:sub>
                          <m:r>
                            <a:rPr lang="es-ES" i="1">
                              <a:latin typeface="Cambria Math"/>
                            </a:rPr>
                            <m:t>𝑇</m:t>
                          </m:r>
                        </m:sub>
                      </m:sSub>
                      <m:r>
                        <a:rPr lang="es-ES" b="0" i="1" smtClean="0">
                          <a:latin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𝑎</m:t>
                              </m:r>
                            </m:e>
                          </m:acc>
                        </m:e>
                        <m:sub>
                          <m:r>
                            <a:rPr lang="es-ES" i="1">
                              <a:latin typeface="Cambria Math"/>
                            </a:rPr>
                            <m:t>𝑁</m:t>
                          </m:r>
                        </m:sub>
                      </m:sSub>
                    </m:oMath>
                  </m:oMathPara>
                </a14:m>
                <a:endParaRPr lang="es-ES" dirty="0"/>
              </a:p>
            </p:txBody>
          </p:sp>
        </mc:Choice>
        <mc:Fallback xmlns="">
          <p:sp>
            <p:nvSpPr>
              <p:cNvPr id="97" name="96 CuadroTexto"/>
              <p:cNvSpPr txBox="1">
                <a:spLocks noRot="1" noChangeAspect="1" noMove="1" noResize="1" noEditPoints="1" noAdjustHandles="1" noChangeArrowheads="1" noChangeShapeType="1" noTextEdit="1"/>
              </p:cNvSpPr>
              <p:nvPr/>
            </p:nvSpPr>
            <p:spPr>
              <a:xfrm>
                <a:off x="6983031" y="2158366"/>
                <a:ext cx="1476943" cy="369332"/>
              </a:xfrm>
              <a:prstGeom prst="rect">
                <a:avLst/>
              </a:prstGeom>
              <a:blipFill rotWithShape="1">
                <a:blip r:embed="rId11"/>
                <a:stretch>
                  <a:fillRect t="-21311" r="-743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0" name="99 CuadroTexto"/>
              <p:cNvSpPr txBox="1"/>
              <p:nvPr/>
            </p:nvSpPr>
            <p:spPr>
              <a:xfrm>
                <a:off x="6995731" y="2606040"/>
                <a:ext cx="1863074" cy="4277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i="1" smtClean="0">
                          <a:latin typeface="Cambria Math"/>
                        </a:rPr>
                        <m:t>=</m:t>
                      </m:r>
                      <m:rad>
                        <m:radPr>
                          <m:degHide m:val="on"/>
                          <m:ctrlPr>
                            <a:rPr lang="es-ES" i="1" smtClean="0">
                              <a:latin typeface="Cambria Math" panose="02040503050406030204" pitchFamily="18" charset="0"/>
                            </a:rPr>
                          </m:ctrlPr>
                        </m:radPr>
                        <m:deg/>
                        <m:e>
                          <m:sSup>
                            <m:sSupPr>
                              <m:ctrlPr>
                                <a:rPr lang="es-ES" i="1" smtClean="0">
                                  <a:latin typeface="Cambria Math" panose="02040503050406030204" pitchFamily="18" charset="0"/>
                                </a:rPr>
                              </m:ctrlPr>
                            </m:sSupPr>
                            <m:e>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𝑇</m:t>
                                  </m:r>
                                </m:sub>
                              </m:sSub>
                            </m:e>
                            <m:sup>
                              <m:r>
                                <a:rPr lang="es-ES" i="1" smtClean="0">
                                  <a:latin typeface="Cambria Math"/>
                                </a:rPr>
                                <m:t>2</m:t>
                              </m:r>
                            </m:sup>
                          </m:sSup>
                          <m:r>
                            <a:rPr lang="es-ES" i="1" smtClean="0">
                              <a:latin typeface="Cambria Math"/>
                            </a:rPr>
                            <m:t>+</m:t>
                          </m:r>
                          <m:sSup>
                            <m:sSupPr>
                              <m:ctrlPr>
                                <a:rPr lang="es-ES" i="1" smtClean="0">
                                  <a:latin typeface="Cambria Math" panose="02040503050406030204" pitchFamily="18" charset="0"/>
                                </a:rPr>
                              </m:ctrlPr>
                            </m:sSupPr>
                            <m:e>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𝑁</m:t>
                                  </m:r>
                                </m:sub>
                              </m:sSub>
                            </m:e>
                            <m:sup>
                              <m:r>
                                <a:rPr lang="es-ES" i="1" smtClean="0">
                                  <a:latin typeface="Cambria Math"/>
                                </a:rPr>
                                <m:t>2</m:t>
                              </m:r>
                            </m:sup>
                          </m:sSup>
                        </m:e>
                      </m:rad>
                    </m:oMath>
                  </m:oMathPara>
                </a14:m>
                <a:endParaRPr lang="es-ES" dirty="0"/>
              </a:p>
            </p:txBody>
          </p:sp>
        </mc:Choice>
        <mc:Fallback xmlns="">
          <p:sp>
            <p:nvSpPr>
              <p:cNvPr id="100" name="99 CuadroTexto"/>
              <p:cNvSpPr txBox="1">
                <a:spLocks noRot="1" noChangeAspect="1" noMove="1" noResize="1" noEditPoints="1" noAdjustHandles="1" noChangeArrowheads="1" noChangeShapeType="1" noTextEdit="1"/>
              </p:cNvSpPr>
              <p:nvPr/>
            </p:nvSpPr>
            <p:spPr>
              <a:xfrm>
                <a:off x="6995731" y="2606040"/>
                <a:ext cx="1863074" cy="427746"/>
              </a:xfrm>
              <a:prstGeom prst="rect">
                <a:avLst/>
              </a:prstGeom>
              <a:blipFill rotWithShape="1">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 name="1 CuadroTexto"/>
              <p:cNvSpPr txBox="1"/>
              <p:nvPr/>
            </p:nvSpPr>
            <p:spPr>
              <a:xfrm>
                <a:off x="571500" y="4318000"/>
                <a:ext cx="7950200" cy="1477328"/>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marL="355600" indent="-355600" algn="just">
                  <a:buFont typeface="Wingdings"/>
                  <a:buChar char="F"/>
                </a:pPr>
                <a:r>
                  <a:rPr lang="es-ES" dirty="0" smtClean="0"/>
                  <a:t>La </a:t>
                </a:r>
                <a:r>
                  <a:rPr lang="es-ES" b="1" dirty="0" smtClean="0">
                    <a:solidFill>
                      <a:srgbClr val="C00000"/>
                    </a:solidFill>
                    <a:effectLst>
                      <a:outerShdw blurRad="38100" dist="38100" dir="2700000" algn="tl">
                        <a:srgbClr val="000000">
                          <a:alpha val="43137"/>
                        </a:srgbClr>
                      </a:outerShdw>
                    </a:effectLst>
                  </a:rPr>
                  <a:t>aceleración tangencial</a:t>
                </a:r>
                <a:r>
                  <a:rPr lang="es-ES" dirty="0" smtClean="0"/>
                  <a:t>, </a:t>
                </a:r>
                <a14:m>
                  <m:oMath xmlns:m="http://schemas.openxmlformats.org/officeDocument/2006/math">
                    <m:sSub>
                      <m:sSubPr>
                        <m:ctrlPr>
                          <a:rPr lang="es-ES" b="1" i="1" smtClean="0">
                            <a:solidFill>
                              <a:srgbClr val="C00000"/>
                            </a:solidFill>
                            <a:effectLst>
                              <a:outerShdw blurRad="38100" dist="38100" dir="2700000" algn="tl">
                                <a:srgbClr val="000000">
                                  <a:alpha val="43137"/>
                                </a:srgbClr>
                              </a:outerShdw>
                            </a:effectLst>
                            <a:latin typeface="Cambria Math" panose="02040503050406030204" pitchFamily="18" charset="0"/>
                          </a:rPr>
                        </m:ctrlPr>
                      </m:sSubPr>
                      <m:e>
                        <m:acc>
                          <m:accPr>
                            <m:chr m:val="⃗"/>
                            <m:ctrlPr>
                              <a:rPr lang="es-ES" b="1" i="1" smtClean="0">
                                <a:solidFill>
                                  <a:srgbClr val="C00000"/>
                                </a:solidFill>
                                <a:effectLst>
                                  <a:outerShdw blurRad="38100" dist="38100" dir="2700000" algn="tl">
                                    <a:srgbClr val="000000">
                                      <a:alpha val="43137"/>
                                    </a:srgbClr>
                                  </a:outerShdw>
                                </a:effectLst>
                                <a:latin typeface="Cambria Math" panose="02040503050406030204" pitchFamily="18" charset="0"/>
                              </a:rPr>
                            </m:ctrlPr>
                          </m:accPr>
                          <m:e>
                            <m:r>
                              <a:rPr lang="es-ES" b="1" i="1" smtClean="0">
                                <a:solidFill>
                                  <a:srgbClr val="C00000"/>
                                </a:solidFill>
                                <a:effectLst>
                                  <a:outerShdw blurRad="38100" dist="38100" dir="2700000" algn="tl">
                                    <a:srgbClr val="000000">
                                      <a:alpha val="43137"/>
                                    </a:srgbClr>
                                  </a:outerShdw>
                                </a:effectLst>
                                <a:latin typeface="Cambria Math"/>
                              </a:rPr>
                              <m:t>𝒂</m:t>
                            </m:r>
                          </m:e>
                        </m:acc>
                      </m:e>
                      <m:sub>
                        <m:r>
                          <a:rPr lang="es-ES" b="1" i="1" smtClean="0">
                            <a:solidFill>
                              <a:srgbClr val="C00000"/>
                            </a:solidFill>
                            <a:effectLst>
                              <a:outerShdw blurRad="38100" dist="38100" dir="2700000" algn="tl">
                                <a:srgbClr val="000000">
                                  <a:alpha val="43137"/>
                                </a:srgbClr>
                              </a:outerShdw>
                            </a:effectLst>
                            <a:latin typeface="Cambria Math"/>
                          </a:rPr>
                          <m:t>𝑻</m:t>
                        </m:r>
                      </m:sub>
                    </m:sSub>
                  </m:oMath>
                </a14:m>
                <a:r>
                  <a:rPr lang="es-ES" dirty="0" smtClean="0"/>
                  <a:t>, mide los cambios en el módulo de la velocidad.</a:t>
                </a:r>
              </a:p>
              <a:p>
                <a:pPr marL="355600" indent="-355600" algn="just">
                  <a:buFont typeface="Wingdings"/>
                  <a:buChar char="F"/>
                </a:pPr>
                <a:endParaRPr lang="es-ES" dirty="0"/>
              </a:p>
              <a:p>
                <a:pPr marL="355600" indent="-355600" algn="just">
                  <a:buFont typeface="Wingdings"/>
                  <a:buChar char="F"/>
                </a:pPr>
                <a:r>
                  <a:rPr lang="es-ES" dirty="0" smtClean="0"/>
                  <a:t>La </a:t>
                </a:r>
                <a:r>
                  <a:rPr lang="es-ES" b="1" dirty="0" smtClean="0">
                    <a:solidFill>
                      <a:srgbClr val="C00000"/>
                    </a:solidFill>
                    <a:effectLst>
                      <a:outerShdw blurRad="38100" dist="38100" dir="2700000" algn="tl">
                        <a:srgbClr val="000000">
                          <a:alpha val="43137"/>
                        </a:srgbClr>
                      </a:outerShdw>
                    </a:effectLst>
                  </a:rPr>
                  <a:t>aceleración normal </a:t>
                </a:r>
                <a:r>
                  <a:rPr lang="es-ES" dirty="0" smtClean="0"/>
                  <a:t>o</a:t>
                </a:r>
                <a:r>
                  <a:rPr lang="es-ES" b="1" dirty="0" smtClean="0">
                    <a:solidFill>
                      <a:srgbClr val="C00000"/>
                    </a:solidFill>
                  </a:rPr>
                  <a:t> </a:t>
                </a:r>
                <a:r>
                  <a:rPr lang="es-ES" b="1" dirty="0" smtClean="0">
                    <a:solidFill>
                      <a:srgbClr val="C00000"/>
                    </a:solidFill>
                    <a:effectLst>
                      <a:outerShdw blurRad="38100" dist="38100" dir="2700000" algn="tl">
                        <a:srgbClr val="000000">
                          <a:alpha val="43137"/>
                        </a:srgbClr>
                      </a:outerShdw>
                    </a:effectLst>
                  </a:rPr>
                  <a:t>centrípeta</a:t>
                </a:r>
                <a:r>
                  <a:rPr lang="es-ES" dirty="0" smtClean="0"/>
                  <a:t>, </a:t>
                </a:r>
                <a14:m>
                  <m:oMath xmlns:m="http://schemas.openxmlformats.org/officeDocument/2006/math">
                    <m:sSub>
                      <m:sSubPr>
                        <m:ctrlPr>
                          <a:rPr lang="es-ES" b="1" i="1" smtClean="0">
                            <a:solidFill>
                              <a:srgbClr val="C00000"/>
                            </a:solidFill>
                            <a:effectLst>
                              <a:outerShdw blurRad="38100" dist="38100" dir="2700000" algn="tl">
                                <a:srgbClr val="000000">
                                  <a:alpha val="43137"/>
                                </a:srgbClr>
                              </a:outerShdw>
                            </a:effectLst>
                            <a:latin typeface="Cambria Math" panose="02040503050406030204" pitchFamily="18" charset="0"/>
                          </a:rPr>
                        </m:ctrlPr>
                      </m:sSubPr>
                      <m:e>
                        <m:acc>
                          <m:accPr>
                            <m:chr m:val="⃗"/>
                            <m:ctrlPr>
                              <a:rPr lang="es-ES" b="1" i="1">
                                <a:solidFill>
                                  <a:srgbClr val="C00000"/>
                                </a:solidFill>
                                <a:effectLst>
                                  <a:outerShdw blurRad="38100" dist="38100" dir="2700000" algn="tl">
                                    <a:srgbClr val="000000">
                                      <a:alpha val="43137"/>
                                    </a:srgbClr>
                                  </a:outerShdw>
                                </a:effectLst>
                                <a:latin typeface="Cambria Math" panose="02040503050406030204" pitchFamily="18" charset="0"/>
                              </a:rPr>
                            </m:ctrlPr>
                          </m:accPr>
                          <m:e>
                            <m:r>
                              <a:rPr lang="es-ES" b="1" i="1">
                                <a:solidFill>
                                  <a:srgbClr val="C00000"/>
                                </a:solidFill>
                                <a:effectLst>
                                  <a:outerShdw blurRad="38100" dist="38100" dir="2700000" algn="tl">
                                    <a:srgbClr val="000000">
                                      <a:alpha val="43137"/>
                                    </a:srgbClr>
                                  </a:outerShdw>
                                </a:effectLst>
                                <a:latin typeface="Cambria Math"/>
                              </a:rPr>
                              <m:t>𝒂</m:t>
                            </m:r>
                          </m:e>
                        </m:acc>
                      </m:e>
                      <m:sub>
                        <m:r>
                          <a:rPr lang="es-ES" b="1" i="1" smtClean="0">
                            <a:solidFill>
                              <a:srgbClr val="C00000"/>
                            </a:solidFill>
                            <a:effectLst>
                              <a:outerShdw blurRad="38100" dist="38100" dir="2700000" algn="tl">
                                <a:srgbClr val="000000">
                                  <a:alpha val="43137"/>
                                </a:srgbClr>
                              </a:outerShdw>
                            </a:effectLst>
                            <a:latin typeface="Cambria Math"/>
                          </a:rPr>
                          <m:t>𝑵</m:t>
                        </m:r>
                      </m:sub>
                    </m:sSub>
                  </m:oMath>
                </a14:m>
                <a:r>
                  <a:rPr lang="es-ES" dirty="0" smtClean="0"/>
                  <a:t>, mide los cambios en la dirección del vector velocidad.</a:t>
                </a:r>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571500" y="4318000"/>
                <a:ext cx="7950200" cy="1477328"/>
              </a:xfrm>
              <a:prstGeom prst="rect">
                <a:avLst/>
              </a:prstGeom>
              <a:blipFill rotWithShape="1">
                <a:blip r:embed="rId13"/>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
        <p:nvSpPr>
          <p:cNvPr id="30" name="29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La aceleración de los cuerpos</a:t>
            </a:r>
            <a:endParaRPr lang="es-ES" b="1" dirty="0">
              <a:solidFill>
                <a:srgbClr val="C00000"/>
              </a:solidFill>
              <a:latin typeface="+mj-lt"/>
            </a:endParaRPr>
          </a:p>
        </p:txBody>
      </p:sp>
      <p:sp>
        <p:nvSpPr>
          <p:cNvPr id="33" name="32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36"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21</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25973825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 name="44 Rectángulo"/>
          <p:cNvSpPr/>
          <p:nvPr/>
        </p:nvSpPr>
        <p:spPr>
          <a:xfrm>
            <a:off x="5435600" y="5346700"/>
            <a:ext cx="2565400" cy="825500"/>
          </a:xfrm>
          <a:prstGeom prst="rect">
            <a:avLst/>
          </a:prstGeom>
          <a:solidFill>
            <a:srgbClr val="FFFF99"/>
          </a:solid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27 CuadroTexto"/>
          <p:cNvSpPr txBox="1"/>
          <p:nvPr/>
        </p:nvSpPr>
        <p:spPr>
          <a:xfrm>
            <a:off x="330200" y="876300"/>
            <a:ext cx="6057900" cy="369332"/>
          </a:xfrm>
          <a:prstGeom prst="rect">
            <a:avLst/>
          </a:prstGeom>
          <a:noFill/>
        </p:spPr>
        <p:txBody>
          <a:bodyPr wrap="square" rtlCol="0">
            <a:spAutoFit/>
          </a:bodyPr>
          <a:lstStyle/>
          <a:p>
            <a:r>
              <a:rPr lang="es-ES" b="1" dirty="0" smtClean="0">
                <a:solidFill>
                  <a:srgbClr val="C00000"/>
                </a:solidFill>
              </a:rPr>
              <a:t>4.3. </a:t>
            </a:r>
            <a:r>
              <a:rPr lang="es-ES" b="1" dirty="0" smtClean="0">
                <a:solidFill>
                  <a:srgbClr val="00B050"/>
                </a:solidFill>
              </a:rPr>
              <a:t>Componentes intrínsecas de la aceleración</a:t>
            </a:r>
            <a:endParaRPr lang="es-ES" b="1" dirty="0">
              <a:solidFill>
                <a:srgbClr val="00B050"/>
              </a:solidFill>
            </a:endParaRPr>
          </a:p>
        </p:txBody>
      </p:sp>
      <mc:AlternateContent xmlns:mc="http://schemas.openxmlformats.org/markup-compatibility/2006" xmlns:a14="http://schemas.microsoft.com/office/drawing/2010/main">
        <mc:Choice Requires="a14">
          <p:sp>
            <p:nvSpPr>
              <p:cNvPr id="3" name="2 CuadroTexto"/>
              <p:cNvSpPr txBox="1"/>
              <p:nvPr/>
            </p:nvSpPr>
            <p:spPr>
              <a:xfrm>
                <a:off x="3429000" y="1469390"/>
                <a:ext cx="3724802" cy="6388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𝑎</m:t>
                          </m:r>
                        </m:e>
                      </m:acc>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acc>
                            <m:accPr>
                              <m:chr m:val="⃗"/>
                              <m:ctrlPr>
                                <a:rPr lang="es-ES" b="0" i="1" smtClean="0">
                                  <a:latin typeface="Cambria Math" panose="02040503050406030204" pitchFamily="18" charset="0"/>
                                </a:rPr>
                              </m:ctrlPr>
                            </m:accPr>
                            <m:e>
                              <m:r>
                                <a:rPr lang="es-ES" b="0" i="1" smtClean="0">
                                  <a:latin typeface="Cambria Math"/>
                                </a:rPr>
                                <m:t>𝑣</m:t>
                              </m:r>
                            </m:e>
                          </m:acc>
                        </m:num>
                        <m:den>
                          <m:r>
                            <a:rPr lang="es-ES" b="0" i="1" smtClean="0">
                              <a:latin typeface="Cambria Math"/>
                            </a:rPr>
                            <m:t>𝑑𝑡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r>
                            <a:rPr lang="es-ES" b="0" i="1" smtClean="0">
                              <a:latin typeface="Cambria Math"/>
                            </a:rPr>
                            <m:t>(</m:t>
                          </m:r>
                          <m:r>
                            <a:rPr lang="es-ES" b="0" i="1" smtClean="0">
                              <a:latin typeface="Cambria Math"/>
                            </a:rPr>
                            <m:t>𝑣</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𝑢</m:t>
                                  </m:r>
                                </m:e>
                              </m:acc>
                            </m:e>
                            <m:sub>
                              <m:r>
                                <a:rPr lang="es-ES" b="0" i="1" smtClean="0">
                                  <a:latin typeface="Cambria Math"/>
                                </a:rPr>
                                <m:t>𝑇</m:t>
                              </m:r>
                            </m:sub>
                          </m:sSub>
                          <m:r>
                            <a:rPr lang="es-ES" b="0" i="1" smtClean="0">
                              <a:latin typeface="Cambria Math"/>
                            </a:rPr>
                            <m:t>)</m:t>
                          </m:r>
                        </m:num>
                        <m:den>
                          <m:r>
                            <a:rPr lang="es-ES" b="0" i="1" smtClean="0">
                              <a:latin typeface="Cambria Math"/>
                            </a:rPr>
                            <m:t>𝑑𝑡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𝑑𝑣</m:t>
                          </m:r>
                        </m:num>
                        <m:den>
                          <m:r>
                            <a:rPr lang="es-ES" b="0" i="1" smtClean="0">
                              <a:latin typeface="Cambria Math"/>
                            </a:rPr>
                            <m:t>𝑑𝑡</m:t>
                          </m:r>
                        </m:den>
                      </m:f>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𝑢</m:t>
                              </m:r>
                            </m:e>
                          </m:acc>
                        </m:e>
                        <m:sub>
                          <m:r>
                            <a:rPr lang="es-ES" b="0" i="1" smtClean="0">
                              <a:latin typeface="Cambria Math"/>
                            </a:rPr>
                            <m:t>𝑇</m:t>
                          </m:r>
                        </m:sub>
                      </m:sSub>
                      <m:r>
                        <a:rPr lang="es-ES" b="0" i="1" smtClean="0">
                          <a:latin typeface="Cambria Math"/>
                        </a:rPr>
                        <m:t>+</m:t>
                      </m:r>
                      <m:r>
                        <a:rPr lang="es-ES" b="0" i="1" smtClean="0">
                          <a:latin typeface="Cambria Math"/>
                        </a:rPr>
                        <m:t>𝑣</m:t>
                      </m:r>
                      <m:f>
                        <m:fPr>
                          <m:ctrlPr>
                            <a:rPr lang="es-ES" b="0" i="1" smtClean="0">
                              <a:latin typeface="Cambria Math" panose="02040503050406030204" pitchFamily="18" charset="0"/>
                            </a:rPr>
                          </m:ctrlPr>
                        </m:fPr>
                        <m:num>
                          <m:r>
                            <a:rPr lang="es-ES" b="0" i="1" smtClean="0">
                              <a:latin typeface="Cambria Math"/>
                            </a:rPr>
                            <m:t>𝑑</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𝑢</m:t>
                                  </m:r>
                                </m:e>
                              </m:acc>
                            </m:e>
                            <m:sub>
                              <m:r>
                                <a:rPr lang="es-ES" b="0" i="1" smtClean="0">
                                  <a:latin typeface="Cambria Math"/>
                                </a:rPr>
                                <m:t>𝑇</m:t>
                              </m:r>
                            </m:sub>
                          </m:sSub>
                        </m:num>
                        <m:den>
                          <m:r>
                            <a:rPr lang="es-ES" b="0" i="1" smtClean="0">
                              <a:latin typeface="Cambria Math"/>
                            </a:rPr>
                            <m:t>𝑑𝑡</m:t>
                          </m:r>
                        </m:den>
                      </m:f>
                    </m:oMath>
                  </m:oMathPara>
                </a14:m>
                <a:endParaRPr lang="es-ES" dirty="0"/>
              </a:p>
            </p:txBody>
          </p:sp>
        </mc:Choice>
        <mc:Fallback xmlns="">
          <p:sp>
            <p:nvSpPr>
              <p:cNvPr id="3" name="2 CuadroTexto"/>
              <p:cNvSpPr txBox="1">
                <a:spLocks noRot="1" noChangeAspect="1" noMove="1" noResize="1" noEditPoints="1" noAdjustHandles="1" noChangeArrowheads="1" noChangeShapeType="1" noTextEdit="1"/>
              </p:cNvSpPr>
              <p:nvPr/>
            </p:nvSpPr>
            <p:spPr>
              <a:xfrm>
                <a:off x="3429000" y="1469390"/>
                <a:ext cx="3724802" cy="638829"/>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CuadroTexto"/>
              <p:cNvSpPr txBox="1"/>
              <p:nvPr/>
            </p:nvSpPr>
            <p:spPr>
              <a:xfrm>
                <a:off x="7283450" y="1609090"/>
                <a:ext cx="1360437" cy="369332"/>
              </a:xfrm>
              <a:prstGeom prst="rect">
                <a:avLst/>
              </a:prstGeom>
              <a:solidFill>
                <a:srgbClr val="CCFF99"/>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𝑢</m:t>
                              </m:r>
                            </m:e>
                          </m:acc>
                        </m:e>
                        <m:sub>
                          <m:r>
                            <a:rPr lang="es-ES" b="0" i="1" smtClean="0">
                              <a:latin typeface="Cambria Math"/>
                            </a:rPr>
                            <m:t>𝑇</m:t>
                          </m:r>
                        </m:sub>
                      </m:sSub>
                      <m:r>
                        <a:rPr lang="es-ES" b="0" i="1" smtClean="0">
                          <a:latin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r>
                        <a:rPr lang="es-ES" b="0" i="1" smtClean="0">
                          <a:latin typeface="Cambria Math"/>
                        </a:rPr>
                        <m:t>=1</m:t>
                      </m:r>
                    </m:oMath>
                  </m:oMathPara>
                </a14:m>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7283450" y="1609090"/>
                <a:ext cx="1360437" cy="369332"/>
              </a:xfrm>
              <a:prstGeom prst="rect">
                <a:avLst/>
              </a:prstGeom>
              <a:blipFill rotWithShape="1">
                <a:blip r:embed="rId4"/>
                <a:stretch>
                  <a:fillRect t="-491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32 CuadroTexto"/>
              <p:cNvSpPr txBox="1"/>
              <p:nvPr/>
            </p:nvSpPr>
            <p:spPr>
              <a:xfrm>
                <a:off x="3467100" y="2415540"/>
                <a:ext cx="5313699" cy="61959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b="0" i="1" smtClean="0">
                              <a:latin typeface="Cambria Math" panose="02040503050406030204" pitchFamily="18" charset="0"/>
                            </a:rPr>
                          </m:ctrlPr>
                        </m:fPr>
                        <m:num>
                          <m:r>
                            <a:rPr lang="es-ES" b="0" i="1" smtClean="0">
                              <a:latin typeface="Cambria Math"/>
                            </a:rPr>
                            <m:t>𝑑</m:t>
                          </m:r>
                        </m:num>
                        <m:den>
                          <m:r>
                            <a:rPr lang="es-ES" b="0" i="1" smtClean="0">
                              <a:latin typeface="Cambria Math"/>
                            </a:rPr>
                            <m:t>𝑑𝑡</m:t>
                          </m:r>
                        </m:den>
                      </m:f>
                      <m:d>
                        <m:dPr>
                          <m:ctrlPr>
                            <a:rPr lang="es-ES" b="0" i="1" smtClean="0">
                              <a:latin typeface="Cambria Math" panose="02040503050406030204" pitchFamily="18" charset="0"/>
                            </a:rPr>
                          </m:ctrlPr>
                        </m:dPr>
                        <m:e>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r>
                            <a:rPr lang="es-ES" i="1">
                              <a:latin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e>
                      </m:d>
                      <m:r>
                        <a:rPr lang="es-ES" b="0" i="1" smtClean="0">
                          <a:latin typeface="Cambria Math"/>
                        </a:rPr>
                        <m:t>=</m:t>
                      </m:r>
                      <m:f>
                        <m:fPr>
                          <m:ctrlPr>
                            <a:rPr lang="es-ES" i="1">
                              <a:latin typeface="Cambria Math" panose="02040503050406030204" pitchFamily="18" charset="0"/>
                            </a:rPr>
                          </m:ctrlPr>
                        </m:fPr>
                        <m:num>
                          <m:r>
                            <a:rPr lang="es-ES" i="1">
                              <a:latin typeface="Cambria Math"/>
                            </a:rPr>
                            <m:t>𝑑</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num>
                        <m:den>
                          <m:r>
                            <a:rPr lang="es-ES" i="1">
                              <a:latin typeface="Cambria Math"/>
                            </a:rPr>
                            <m:t>𝑑𝑡</m:t>
                          </m:r>
                        </m:den>
                      </m:f>
                      <m:r>
                        <a:rPr lang="es-ES" b="0" i="1" smtClean="0">
                          <a:latin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r>
                        <a:rPr lang="es-ES" b="0" i="1" smtClean="0">
                          <a:latin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r>
                        <a:rPr lang="es-ES" b="0" i="1" smtClean="0">
                          <a:latin typeface="Cambria Math"/>
                        </a:rPr>
                        <m:t>·</m:t>
                      </m:r>
                      <m:f>
                        <m:fPr>
                          <m:ctrlPr>
                            <a:rPr lang="es-ES" i="1">
                              <a:latin typeface="Cambria Math" panose="02040503050406030204" pitchFamily="18" charset="0"/>
                            </a:rPr>
                          </m:ctrlPr>
                        </m:fPr>
                        <m:num>
                          <m:r>
                            <a:rPr lang="es-ES" i="1">
                              <a:latin typeface="Cambria Math"/>
                            </a:rPr>
                            <m:t>𝑑</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num>
                        <m:den>
                          <m:r>
                            <a:rPr lang="es-ES" i="1">
                              <a:latin typeface="Cambria Math"/>
                            </a:rPr>
                            <m:t>𝑑𝑡</m:t>
                          </m:r>
                        </m:den>
                      </m:f>
                      <m:r>
                        <a:rPr lang="es-ES" b="0" i="1" smtClean="0">
                          <a:latin typeface="Cambria Math"/>
                        </a:rPr>
                        <m:t>=2</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r>
                        <a:rPr lang="es-ES" i="1">
                          <a:latin typeface="Cambria Math"/>
                        </a:rPr>
                        <m:t>·</m:t>
                      </m:r>
                      <m:f>
                        <m:fPr>
                          <m:ctrlPr>
                            <a:rPr lang="es-ES" i="1">
                              <a:latin typeface="Cambria Math" panose="02040503050406030204" pitchFamily="18" charset="0"/>
                            </a:rPr>
                          </m:ctrlPr>
                        </m:fPr>
                        <m:num>
                          <m:r>
                            <a:rPr lang="es-ES" i="1">
                              <a:latin typeface="Cambria Math"/>
                            </a:rPr>
                            <m:t>𝑑</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num>
                        <m:den>
                          <m:r>
                            <a:rPr lang="es-ES" i="1">
                              <a:latin typeface="Cambria Math"/>
                            </a:rPr>
                            <m:t>𝑑𝑡</m:t>
                          </m:r>
                        </m:den>
                      </m:f>
                      <m:r>
                        <a:rPr lang="es-ES" b="0" i="1" smtClean="0">
                          <a:latin typeface="Cambria Math"/>
                        </a:rPr>
                        <m:t>=0</m:t>
                      </m:r>
                    </m:oMath>
                  </m:oMathPara>
                </a14:m>
                <a:endParaRPr lang="es-ES" dirty="0"/>
              </a:p>
            </p:txBody>
          </p:sp>
        </mc:Choice>
        <mc:Fallback xmlns="">
          <p:sp>
            <p:nvSpPr>
              <p:cNvPr id="33" name="32 CuadroTexto"/>
              <p:cNvSpPr txBox="1">
                <a:spLocks noRot="1" noChangeAspect="1" noMove="1" noResize="1" noEditPoints="1" noAdjustHandles="1" noChangeArrowheads="1" noChangeShapeType="1" noTextEdit="1"/>
              </p:cNvSpPr>
              <p:nvPr/>
            </p:nvSpPr>
            <p:spPr>
              <a:xfrm>
                <a:off x="3467100" y="2415540"/>
                <a:ext cx="5313699" cy="619593"/>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 name="4 Rectángulo"/>
              <p:cNvSpPr/>
              <p:nvPr/>
            </p:nvSpPr>
            <p:spPr>
              <a:xfrm>
                <a:off x="5210534" y="3157304"/>
                <a:ext cx="1183401" cy="619593"/>
              </a:xfrm>
              <a:prstGeom prst="rect">
                <a:avLst/>
              </a:prstGeom>
              <a:solidFill>
                <a:srgbClr val="CCFF99"/>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r>
                        <a:rPr lang="es-ES" i="1">
                          <a:latin typeface="Cambria Math"/>
                          <a:ea typeface="Cambria Math"/>
                        </a:rPr>
                        <m:t>⊥</m:t>
                      </m:r>
                      <m:f>
                        <m:fPr>
                          <m:ctrlPr>
                            <a:rPr lang="es-ES" i="1">
                              <a:latin typeface="Cambria Math" panose="02040503050406030204" pitchFamily="18" charset="0"/>
                            </a:rPr>
                          </m:ctrlPr>
                        </m:fPr>
                        <m:num>
                          <m:r>
                            <a:rPr lang="es-ES" i="1">
                              <a:latin typeface="Cambria Math"/>
                            </a:rPr>
                            <m:t>𝑑</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num>
                        <m:den>
                          <m:r>
                            <a:rPr lang="es-ES" i="1">
                              <a:latin typeface="Cambria Math"/>
                            </a:rPr>
                            <m:t>𝑑𝑡</m:t>
                          </m:r>
                        </m:den>
                      </m:f>
                    </m:oMath>
                  </m:oMathPara>
                </a14:m>
                <a:endParaRPr lang="es-ES" dirty="0"/>
              </a:p>
            </p:txBody>
          </p:sp>
        </mc:Choice>
        <mc:Fallback xmlns="">
          <p:sp>
            <p:nvSpPr>
              <p:cNvPr id="5" name="4 Rectángulo"/>
              <p:cNvSpPr>
                <a:spLocks noRot="1" noChangeAspect="1" noMove="1" noResize="1" noEditPoints="1" noAdjustHandles="1" noChangeArrowheads="1" noChangeShapeType="1" noTextEdit="1"/>
              </p:cNvSpPr>
              <p:nvPr/>
            </p:nvSpPr>
            <p:spPr>
              <a:xfrm>
                <a:off x="5210534" y="3157304"/>
                <a:ext cx="1183401" cy="619593"/>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6 Rectángulo"/>
              <p:cNvSpPr/>
              <p:nvPr/>
            </p:nvSpPr>
            <p:spPr>
              <a:xfrm>
                <a:off x="793023" y="4093929"/>
                <a:ext cx="1808187" cy="7085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i="1">
                              <a:latin typeface="Cambria Math"/>
                            </a:rPr>
                            <m:t>𝑑</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num>
                        <m:den>
                          <m:r>
                            <a:rPr lang="es-ES" i="1">
                              <a:latin typeface="Cambria Math"/>
                            </a:rPr>
                            <m:t>𝑑𝑡</m:t>
                          </m:r>
                        </m:den>
                      </m:f>
                      <m:r>
                        <a:rPr lang="es-ES" b="0" i="1" smtClean="0">
                          <a:latin typeface="Cambria Math"/>
                        </a:rPr>
                        <m:t>=</m:t>
                      </m:r>
                      <m:d>
                        <m:dPr>
                          <m:begChr m:val="|"/>
                          <m:endChr m:val="|"/>
                          <m:ctrlPr>
                            <a:rPr lang="es-ES" b="0" i="1" smtClean="0">
                              <a:latin typeface="Cambria Math" panose="02040503050406030204" pitchFamily="18" charset="0"/>
                            </a:rPr>
                          </m:ctrlPr>
                        </m:dPr>
                        <m:e>
                          <m:f>
                            <m:fPr>
                              <m:ctrlPr>
                                <a:rPr lang="es-ES" i="1">
                                  <a:latin typeface="Cambria Math" panose="02040503050406030204" pitchFamily="18" charset="0"/>
                                </a:rPr>
                              </m:ctrlPr>
                            </m:fPr>
                            <m:num>
                              <m:r>
                                <a:rPr lang="es-ES" i="1">
                                  <a:latin typeface="Cambria Math"/>
                                </a:rPr>
                                <m:t>𝑑</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num>
                            <m:den>
                              <m:r>
                                <a:rPr lang="es-ES" i="1">
                                  <a:latin typeface="Cambria Math"/>
                                </a:rPr>
                                <m:t>𝑑𝑡</m:t>
                              </m:r>
                            </m:den>
                          </m:f>
                        </m:e>
                      </m:d>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𝑢</m:t>
                              </m:r>
                            </m:e>
                          </m:acc>
                        </m:e>
                        <m:sub>
                          <m:r>
                            <a:rPr lang="es-ES" b="0" i="1" smtClean="0">
                              <a:latin typeface="Cambria Math"/>
                            </a:rPr>
                            <m:t>𝑁</m:t>
                          </m:r>
                        </m:sub>
                      </m:sSub>
                    </m:oMath>
                  </m:oMathPara>
                </a14:m>
                <a:endParaRPr lang="es-ES" dirty="0"/>
              </a:p>
            </p:txBody>
          </p:sp>
        </mc:Choice>
        <mc:Fallback xmlns="">
          <p:sp>
            <p:nvSpPr>
              <p:cNvPr id="7" name="6 Rectángulo"/>
              <p:cNvSpPr>
                <a:spLocks noRot="1" noChangeAspect="1" noMove="1" noResize="1" noEditPoints="1" noAdjustHandles="1" noChangeArrowheads="1" noChangeShapeType="1" noTextEdit="1"/>
              </p:cNvSpPr>
              <p:nvPr/>
            </p:nvSpPr>
            <p:spPr>
              <a:xfrm>
                <a:off x="793023" y="4093929"/>
                <a:ext cx="1808187" cy="708592"/>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 name="1 CuadroTexto"/>
              <p:cNvSpPr txBox="1"/>
              <p:nvPr/>
            </p:nvSpPr>
            <p:spPr>
              <a:xfrm>
                <a:off x="2905125" y="4006215"/>
                <a:ext cx="170497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s-ES" i="1" smtClean="0">
                              <a:latin typeface="Cambria Math" panose="02040503050406030204" pitchFamily="18" charset="0"/>
                            </a:rPr>
                          </m:ctrlPr>
                        </m:dPr>
                        <m:e>
                          <m:r>
                            <a:rPr lang="es-ES" i="1">
                              <a:latin typeface="Cambria Math"/>
                            </a:rPr>
                            <m:t>𝑑</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e>
                      </m:d>
                      <m:r>
                        <a:rPr lang="es-ES" i="1" smtClean="0">
                          <a:latin typeface="Cambria Math"/>
                        </a:rPr>
                        <m:t>=</m:t>
                      </m:r>
                      <m:r>
                        <a:rPr lang="es-ES" b="0" i="1" smtClean="0">
                          <a:latin typeface="Cambria Math"/>
                        </a:rPr>
                        <m:t>1·</m:t>
                      </m:r>
                      <m:r>
                        <a:rPr lang="es-ES" b="0" i="1" smtClean="0">
                          <a:latin typeface="Cambria Math"/>
                          <a:ea typeface="Cambria Math"/>
                        </a:rPr>
                        <m:t>𝑑</m:t>
                      </m:r>
                      <m:r>
                        <a:rPr lang="es-ES" b="0" i="1" smtClean="0">
                          <a:latin typeface="Cambria Math"/>
                          <a:ea typeface="Cambria Math"/>
                        </a:rPr>
                        <m:t>𝜑</m:t>
                      </m:r>
                    </m:oMath>
                  </m:oMathPara>
                </a14:m>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2905125" y="4006215"/>
                <a:ext cx="1704975" cy="369332"/>
              </a:xfrm>
              <a:prstGeom prst="rect">
                <a:avLst/>
              </a:prstGeom>
              <a:blipFill rotWithShape="1">
                <a:blip r:embed="rId8"/>
                <a:stretch>
                  <a:fillRect t="-4918"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2736850" y="4317365"/>
                <a:ext cx="1476375" cy="6651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𝑑</m:t>
                      </m:r>
                      <m:r>
                        <a:rPr lang="es-ES" b="0" i="1" smtClean="0">
                          <a:latin typeface="Cambria Math"/>
                          <a:ea typeface="Cambria Math"/>
                        </a:rPr>
                        <m:t>𝜑</m:t>
                      </m:r>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𝑑𝑠</m:t>
                          </m:r>
                        </m:num>
                        <m:den>
                          <m:r>
                            <a:rPr lang="es-ES" b="0" i="1" smtClean="0">
                              <a:latin typeface="Cambria Math"/>
                              <a:ea typeface="Cambria Math"/>
                            </a:rPr>
                            <m:t>𝜌</m:t>
                          </m:r>
                        </m:den>
                      </m:f>
                    </m:oMath>
                  </m:oMathPara>
                </a14:m>
                <a:endParaRPr lang="es-ES"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2736850" y="4317365"/>
                <a:ext cx="1476375" cy="665118"/>
              </a:xfrm>
              <a:prstGeom prst="rect">
                <a:avLst/>
              </a:prstGeom>
              <a:blipFill rotWithShape="1">
                <a:blip r:embed="rId9"/>
                <a:stretch>
                  <a:fillRect/>
                </a:stretch>
              </a:blipFill>
            </p:spPr>
            <p:txBody>
              <a:bodyPr/>
              <a:lstStyle/>
              <a:p>
                <a:r>
                  <a:rPr lang="es-ES">
                    <a:noFill/>
                  </a:rPr>
                  <a:t> </a:t>
                </a:r>
              </a:p>
            </p:txBody>
          </p:sp>
        </mc:Fallback>
      </mc:AlternateContent>
      <p:sp>
        <p:nvSpPr>
          <p:cNvPr id="13" name="12 Arco"/>
          <p:cNvSpPr/>
          <p:nvPr/>
        </p:nvSpPr>
        <p:spPr>
          <a:xfrm rot="867160">
            <a:off x="586901" y="1920173"/>
            <a:ext cx="2571960" cy="2394154"/>
          </a:xfrm>
          <a:prstGeom prst="arc">
            <a:avLst>
              <a:gd name="adj1" fmla="val 12083395"/>
              <a:gd name="adj2" fmla="val 19443908"/>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15" name="14 Conector recto de flecha"/>
          <p:cNvCxnSpPr/>
          <p:nvPr/>
        </p:nvCxnSpPr>
        <p:spPr>
          <a:xfrm flipV="1">
            <a:off x="1384300" y="1695450"/>
            <a:ext cx="860425" cy="292101"/>
          </a:xfrm>
          <a:prstGeom prst="straightConnector1">
            <a:avLst/>
          </a:prstGeom>
          <a:ln w="38100">
            <a:solidFill>
              <a:srgbClr val="8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a:off x="2298700" y="1981201"/>
            <a:ext cx="812800" cy="333374"/>
          </a:xfrm>
          <a:prstGeom prst="straightConnector1">
            <a:avLst/>
          </a:prstGeom>
          <a:ln w="38100">
            <a:solidFill>
              <a:srgbClr val="8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a:off x="1397000" y="1955800"/>
            <a:ext cx="419100" cy="12065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19 Conector recto"/>
          <p:cNvCxnSpPr/>
          <p:nvPr/>
        </p:nvCxnSpPr>
        <p:spPr>
          <a:xfrm flipH="1">
            <a:off x="1816100" y="1968500"/>
            <a:ext cx="495300" cy="11747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21 Arco"/>
          <p:cNvSpPr/>
          <p:nvPr/>
        </p:nvSpPr>
        <p:spPr>
          <a:xfrm rot="19449308">
            <a:off x="1539874" y="2705099"/>
            <a:ext cx="571500" cy="514350"/>
          </a:xfrm>
          <a:prstGeom prst="arc">
            <a:avLst>
              <a:gd name="adj1" fmla="val 16200000"/>
              <a:gd name="adj2" fmla="val 2046152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3" name="22 CuadroTexto"/>
              <p:cNvSpPr txBox="1"/>
              <p:nvPr/>
            </p:nvSpPr>
            <p:spPr>
              <a:xfrm>
                <a:off x="1862137" y="1710690"/>
                <a:ext cx="38658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a:rPr>
                        <m:t>𝑑𝑠</m:t>
                      </m:r>
                    </m:oMath>
                  </m:oMathPara>
                </a14:m>
                <a:endParaRPr lang="es-ES" sz="1200"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1862137" y="1710690"/>
                <a:ext cx="386580" cy="276999"/>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26 CuadroTexto"/>
              <p:cNvSpPr txBox="1"/>
              <p:nvPr/>
            </p:nvSpPr>
            <p:spPr>
              <a:xfrm>
                <a:off x="1595437" y="1853565"/>
                <a:ext cx="42043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a:rPr>
                        <m:t>𝑑</m:t>
                      </m:r>
                      <m:r>
                        <a:rPr lang="es-ES" sz="1200" b="0" i="1" smtClean="0">
                          <a:latin typeface="Cambria Math"/>
                          <a:ea typeface="Cambria Math"/>
                        </a:rPr>
                        <m:t>𝜑</m:t>
                      </m:r>
                    </m:oMath>
                  </m:oMathPara>
                </a14:m>
                <a:endParaRPr lang="es-ES" sz="1200" dirty="0"/>
              </a:p>
            </p:txBody>
          </p:sp>
        </mc:Choice>
        <mc:Fallback xmlns="">
          <p:sp>
            <p:nvSpPr>
              <p:cNvPr id="27" name="26 CuadroTexto"/>
              <p:cNvSpPr txBox="1">
                <a:spLocks noRot="1" noChangeAspect="1" noMove="1" noResize="1" noEditPoints="1" noAdjustHandles="1" noChangeArrowheads="1" noChangeShapeType="1" noTextEdit="1"/>
              </p:cNvSpPr>
              <p:nvPr/>
            </p:nvSpPr>
            <p:spPr>
              <a:xfrm>
                <a:off x="1595437" y="1853565"/>
                <a:ext cx="420436" cy="276999"/>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28 CuadroTexto"/>
              <p:cNvSpPr txBox="1"/>
              <p:nvPr/>
            </p:nvSpPr>
            <p:spPr>
              <a:xfrm>
                <a:off x="2052637" y="2329815"/>
                <a:ext cx="311559"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a:ea typeface="Cambria Math"/>
                        </a:rPr>
                        <m:t>𝜌</m:t>
                      </m:r>
                    </m:oMath>
                  </m:oMathPara>
                </a14:m>
                <a:endParaRPr lang="es-ES" sz="1200"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2052637" y="2329815"/>
                <a:ext cx="311559" cy="276999"/>
              </a:xfrm>
              <a:prstGeom prst="rect">
                <a:avLst/>
              </a:prstGeom>
              <a:blipFill rotWithShape="1">
                <a:blip r:embed="rId12"/>
                <a:stretch>
                  <a:fillRect/>
                </a:stretch>
              </a:blipFill>
            </p:spPr>
            <p:txBody>
              <a:bodyPr/>
              <a:lstStyle/>
              <a:p>
                <a:r>
                  <a:rPr lang="es-ES">
                    <a:noFill/>
                  </a:rPr>
                  <a:t> </a:t>
                </a:r>
              </a:p>
            </p:txBody>
          </p:sp>
        </mc:Fallback>
      </mc:AlternateContent>
      <p:cxnSp>
        <p:nvCxnSpPr>
          <p:cNvPr id="32" name="31 Conector recto de flecha"/>
          <p:cNvCxnSpPr/>
          <p:nvPr/>
        </p:nvCxnSpPr>
        <p:spPr>
          <a:xfrm>
            <a:off x="1384300" y="1981201"/>
            <a:ext cx="812800" cy="333374"/>
          </a:xfrm>
          <a:prstGeom prst="straightConnector1">
            <a:avLst/>
          </a:prstGeom>
          <a:ln w="38100">
            <a:solidFill>
              <a:srgbClr val="8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a:endCxn id="29" idx="0"/>
          </p:cNvCxnSpPr>
          <p:nvPr/>
        </p:nvCxnSpPr>
        <p:spPr>
          <a:xfrm flipH="1">
            <a:off x="2208417" y="1704975"/>
            <a:ext cx="17258" cy="624840"/>
          </a:xfrm>
          <a:prstGeom prst="straightConnector1">
            <a:avLst/>
          </a:prstGeom>
          <a:ln w="38100">
            <a:solidFill>
              <a:srgbClr val="8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36 CuadroTexto"/>
              <p:cNvSpPr txBox="1"/>
              <p:nvPr/>
            </p:nvSpPr>
            <p:spPr>
              <a:xfrm>
                <a:off x="1604962" y="1539240"/>
                <a:ext cx="395493"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200" b="0" i="1" smtClean="0">
                              <a:latin typeface="Cambria Math" panose="02040503050406030204" pitchFamily="18" charset="0"/>
                              <a:ea typeface="Cambria Math"/>
                            </a:rPr>
                          </m:ctrlPr>
                        </m:sSubPr>
                        <m:e>
                          <m:acc>
                            <m:accPr>
                              <m:chr m:val="̂"/>
                              <m:ctrlPr>
                                <a:rPr lang="es-ES" sz="1200" b="0" i="1" smtClean="0">
                                  <a:latin typeface="Cambria Math" panose="02040503050406030204" pitchFamily="18" charset="0"/>
                                  <a:ea typeface="Cambria Math"/>
                                </a:rPr>
                              </m:ctrlPr>
                            </m:accPr>
                            <m:e>
                              <m:r>
                                <a:rPr lang="es-ES" sz="1200" b="0" i="1" smtClean="0">
                                  <a:latin typeface="Cambria Math"/>
                                  <a:ea typeface="Cambria Math"/>
                                </a:rPr>
                                <m:t>𝑢</m:t>
                              </m:r>
                            </m:e>
                          </m:acc>
                        </m:e>
                        <m:sub>
                          <m:r>
                            <a:rPr lang="es-ES" sz="1200" b="0" i="1" smtClean="0">
                              <a:latin typeface="Cambria Math"/>
                              <a:ea typeface="Cambria Math"/>
                            </a:rPr>
                            <m:t>𝑇</m:t>
                          </m:r>
                        </m:sub>
                      </m:sSub>
                    </m:oMath>
                  </m:oMathPara>
                </a14:m>
                <a:endParaRPr lang="es-ES" sz="1200" dirty="0"/>
              </a:p>
            </p:txBody>
          </p:sp>
        </mc:Choice>
        <mc:Fallback xmlns="">
          <p:sp>
            <p:nvSpPr>
              <p:cNvPr id="37" name="36 CuadroTexto"/>
              <p:cNvSpPr txBox="1">
                <a:spLocks noRot="1" noChangeAspect="1" noMove="1" noResize="1" noEditPoints="1" noAdjustHandles="1" noChangeArrowheads="1" noChangeShapeType="1" noTextEdit="1"/>
              </p:cNvSpPr>
              <p:nvPr/>
            </p:nvSpPr>
            <p:spPr>
              <a:xfrm>
                <a:off x="1604962" y="1539240"/>
                <a:ext cx="395493" cy="276999"/>
              </a:xfrm>
              <a:prstGeom prst="rect">
                <a:avLst/>
              </a:prstGeom>
              <a:blipFill rotWithShape="1">
                <a:blip r:embed="rId13"/>
                <a:stretch>
                  <a:fillRect r="-307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2166937" y="2091690"/>
                <a:ext cx="490134"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200" b="0" i="1" smtClean="0">
                              <a:latin typeface="Cambria Math" panose="02040503050406030204" pitchFamily="18" charset="0"/>
                              <a:ea typeface="Cambria Math"/>
                            </a:rPr>
                          </m:ctrlPr>
                        </m:sSubPr>
                        <m:e>
                          <m:r>
                            <a:rPr lang="es-ES" sz="1200" b="0" i="1" smtClean="0">
                              <a:latin typeface="Cambria Math"/>
                              <a:ea typeface="Cambria Math"/>
                            </a:rPr>
                            <m:t>𝑑</m:t>
                          </m:r>
                          <m:acc>
                            <m:accPr>
                              <m:chr m:val="̂"/>
                              <m:ctrlPr>
                                <a:rPr lang="es-ES" sz="1200" b="0" i="1" smtClean="0">
                                  <a:latin typeface="Cambria Math" panose="02040503050406030204" pitchFamily="18" charset="0"/>
                                  <a:ea typeface="Cambria Math"/>
                                </a:rPr>
                              </m:ctrlPr>
                            </m:accPr>
                            <m:e>
                              <m:r>
                                <a:rPr lang="es-ES" sz="1200" b="0" i="1" smtClean="0">
                                  <a:latin typeface="Cambria Math"/>
                                  <a:ea typeface="Cambria Math"/>
                                </a:rPr>
                                <m:t>𝑢</m:t>
                              </m:r>
                            </m:e>
                          </m:acc>
                        </m:e>
                        <m:sub>
                          <m:r>
                            <a:rPr lang="es-ES" sz="1200" b="0" i="1" smtClean="0">
                              <a:latin typeface="Cambria Math"/>
                              <a:ea typeface="Cambria Math"/>
                            </a:rPr>
                            <m:t>𝑇</m:t>
                          </m:r>
                        </m:sub>
                      </m:sSub>
                    </m:oMath>
                  </m:oMathPara>
                </a14:m>
                <a:endParaRPr lang="es-ES" sz="1200"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2166937" y="2091690"/>
                <a:ext cx="490134" cy="276999"/>
              </a:xfrm>
              <a:prstGeom prst="rect">
                <a:avLst/>
              </a:prstGeom>
              <a:blipFill rotWithShape="1">
                <a:blip r:embed="rId14"/>
                <a:stretch>
                  <a:fillRect r="-1358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38 CuadroTexto"/>
              <p:cNvSpPr txBox="1"/>
              <p:nvPr/>
            </p:nvSpPr>
            <p:spPr>
              <a:xfrm>
                <a:off x="1624012" y="2453640"/>
                <a:ext cx="42043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a:rPr>
                        <m:t>𝑑</m:t>
                      </m:r>
                      <m:r>
                        <a:rPr lang="es-ES" sz="1200" b="0" i="1" smtClean="0">
                          <a:latin typeface="Cambria Math"/>
                          <a:ea typeface="Cambria Math"/>
                        </a:rPr>
                        <m:t>𝜑</m:t>
                      </m:r>
                    </m:oMath>
                  </m:oMathPara>
                </a14:m>
                <a:endParaRPr lang="es-ES" sz="12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1624012" y="2453640"/>
                <a:ext cx="420436" cy="276999"/>
              </a:xfrm>
              <a:prstGeom prst="rect">
                <a:avLst/>
              </a:prstGeom>
              <a:blipFill rotWithShape="1">
                <a:blip r:embed="rId15"/>
                <a:stretch>
                  <a:fillRect/>
                </a:stretch>
              </a:blipFill>
            </p:spPr>
            <p:txBody>
              <a:bodyPr/>
              <a:lstStyle/>
              <a:p>
                <a:r>
                  <a:rPr lang="es-ES">
                    <a:noFill/>
                  </a:rPr>
                  <a:t> </a:t>
                </a:r>
              </a:p>
            </p:txBody>
          </p:sp>
        </mc:Fallback>
      </mc:AlternateContent>
      <p:sp>
        <p:nvSpPr>
          <p:cNvPr id="40" name="39 Arco"/>
          <p:cNvSpPr/>
          <p:nvPr/>
        </p:nvSpPr>
        <p:spPr>
          <a:xfrm rot="4393821">
            <a:off x="1149349" y="1714499"/>
            <a:ext cx="571500" cy="514350"/>
          </a:xfrm>
          <a:prstGeom prst="arc">
            <a:avLst>
              <a:gd name="adj1" fmla="val 16200000"/>
              <a:gd name="adj2" fmla="val 1925258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1" name="40 Rectángulo"/>
              <p:cNvSpPr/>
              <p:nvPr/>
            </p:nvSpPr>
            <p:spPr>
              <a:xfrm>
                <a:off x="4958623" y="4030429"/>
                <a:ext cx="1946494" cy="7085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s-ES" b="0" i="1" smtClean="0">
                              <a:latin typeface="Cambria Math" panose="02040503050406030204" pitchFamily="18" charset="0"/>
                            </a:rPr>
                          </m:ctrlPr>
                        </m:dPr>
                        <m:e>
                          <m:f>
                            <m:fPr>
                              <m:ctrlPr>
                                <a:rPr lang="es-ES" i="1">
                                  <a:latin typeface="Cambria Math" panose="02040503050406030204" pitchFamily="18" charset="0"/>
                                </a:rPr>
                              </m:ctrlPr>
                            </m:fPr>
                            <m:num>
                              <m:r>
                                <a:rPr lang="es-ES" i="1">
                                  <a:latin typeface="Cambria Math"/>
                                </a:rPr>
                                <m:t>𝑑</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num>
                            <m:den>
                              <m:r>
                                <a:rPr lang="es-ES" i="1">
                                  <a:latin typeface="Cambria Math"/>
                                </a:rPr>
                                <m:t>𝑑𝑡</m:t>
                              </m:r>
                            </m:den>
                          </m:f>
                        </m:e>
                      </m:d>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ea typeface="Cambria Math"/>
                            </a:rPr>
                            <m:t>𝜌</m:t>
                          </m:r>
                        </m:den>
                      </m:f>
                      <m:f>
                        <m:fPr>
                          <m:ctrlPr>
                            <a:rPr lang="es-ES" b="0" i="1" smtClean="0">
                              <a:latin typeface="Cambria Math" panose="02040503050406030204" pitchFamily="18" charset="0"/>
                            </a:rPr>
                          </m:ctrlPr>
                        </m:fPr>
                        <m:num>
                          <m:r>
                            <a:rPr lang="es-ES" b="0" i="1" smtClean="0">
                              <a:latin typeface="Cambria Math"/>
                            </a:rPr>
                            <m:t>𝑑𝑠</m:t>
                          </m:r>
                        </m:num>
                        <m:den>
                          <m:r>
                            <a:rPr lang="es-ES" b="0" i="1" smtClean="0">
                              <a:latin typeface="Cambria Math"/>
                            </a:rPr>
                            <m:t>𝑑𝑡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𝑣</m:t>
                          </m:r>
                        </m:num>
                        <m:den>
                          <m:r>
                            <a:rPr lang="es-ES" i="1">
                              <a:latin typeface="Cambria Math"/>
                              <a:ea typeface="Cambria Math"/>
                            </a:rPr>
                            <m:t>𝜌</m:t>
                          </m:r>
                        </m:den>
                      </m:f>
                    </m:oMath>
                  </m:oMathPara>
                </a14:m>
                <a:endParaRPr lang="es-ES" dirty="0"/>
              </a:p>
            </p:txBody>
          </p:sp>
        </mc:Choice>
        <mc:Fallback xmlns="">
          <p:sp>
            <p:nvSpPr>
              <p:cNvPr id="41" name="40 Rectángulo"/>
              <p:cNvSpPr>
                <a:spLocks noRot="1" noChangeAspect="1" noMove="1" noResize="1" noEditPoints="1" noAdjustHandles="1" noChangeArrowheads="1" noChangeShapeType="1" noTextEdit="1"/>
              </p:cNvSpPr>
              <p:nvPr/>
            </p:nvSpPr>
            <p:spPr>
              <a:xfrm>
                <a:off x="4958623" y="4030429"/>
                <a:ext cx="1946494" cy="708592"/>
              </a:xfrm>
              <a:prstGeom prst="rect">
                <a:avLst/>
              </a:prstGeom>
              <a:blipFill rotWithShape="1">
                <a:blip r:embed="rId1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41 Rectángulo"/>
              <p:cNvSpPr/>
              <p:nvPr/>
            </p:nvSpPr>
            <p:spPr>
              <a:xfrm>
                <a:off x="7308123" y="4030429"/>
                <a:ext cx="1388457" cy="6664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i="1">
                              <a:latin typeface="Cambria Math"/>
                            </a:rPr>
                            <m:t>𝑑</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num>
                        <m:den>
                          <m:r>
                            <a:rPr lang="es-ES" i="1">
                              <a:latin typeface="Cambria Math"/>
                            </a:rPr>
                            <m:t>𝑑𝑡</m:t>
                          </m:r>
                        </m:den>
                      </m:f>
                      <m:r>
                        <a:rPr lang="es-ES" b="0" i="1" smtClean="0">
                          <a:latin typeface="Cambria Math"/>
                        </a:rPr>
                        <m:t>=</m:t>
                      </m:r>
                      <m:f>
                        <m:fPr>
                          <m:ctrlPr>
                            <a:rPr lang="es-ES" i="1">
                              <a:latin typeface="Cambria Math" panose="02040503050406030204" pitchFamily="18" charset="0"/>
                            </a:rPr>
                          </m:ctrlPr>
                        </m:fPr>
                        <m:num>
                          <m:r>
                            <a:rPr lang="es-ES" i="1">
                              <a:latin typeface="Cambria Math"/>
                            </a:rPr>
                            <m:t>𝑣</m:t>
                          </m:r>
                        </m:num>
                        <m:den>
                          <m:r>
                            <a:rPr lang="es-ES" i="1">
                              <a:latin typeface="Cambria Math"/>
                              <a:ea typeface="Cambria Math"/>
                            </a:rPr>
                            <m:t>𝜌</m:t>
                          </m:r>
                        </m:den>
                      </m:f>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𝑢</m:t>
                              </m:r>
                            </m:e>
                          </m:acc>
                        </m:e>
                        <m:sub>
                          <m:r>
                            <a:rPr lang="es-ES" b="0" i="1" smtClean="0">
                              <a:latin typeface="Cambria Math"/>
                            </a:rPr>
                            <m:t>𝑁</m:t>
                          </m:r>
                        </m:sub>
                      </m:sSub>
                    </m:oMath>
                  </m:oMathPara>
                </a14:m>
                <a:endParaRPr lang="es-ES" dirty="0"/>
              </a:p>
            </p:txBody>
          </p:sp>
        </mc:Choice>
        <mc:Fallback xmlns="">
          <p:sp>
            <p:nvSpPr>
              <p:cNvPr id="42" name="41 Rectángulo"/>
              <p:cNvSpPr>
                <a:spLocks noRot="1" noChangeAspect="1" noMove="1" noResize="1" noEditPoints="1" noAdjustHandles="1" noChangeArrowheads="1" noChangeShapeType="1" noTextEdit="1"/>
              </p:cNvSpPr>
              <p:nvPr/>
            </p:nvSpPr>
            <p:spPr>
              <a:xfrm>
                <a:off x="7308123" y="4030429"/>
                <a:ext cx="1388457" cy="666464"/>
              </a:xfrm>
              <a:prstGeom prst="rect">
                <a:avLst/>
              </a:prstGeom>
              <a:blipFill rotWithShape="1">
                <a:blip r:embed="rId1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42 CuadroTexto"/>
              <p:cNvSpPr txBox="1"/>
              <p:nvPr/>
            </p:nvSpPr>
            <p:spPr>
              <a:xfrm>
                <a:off x="838200" y="5419090"/>
                <a:ext cx="3829125" cy="6949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𝑎</m:t>
                          </m:r>
                        </m:e>
                      </m:acc>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𝑑𝑣</m:t>
                          </m:r>
                        </m:num>
                        <m:den>
                          <m:r>
                            <a:rPr lang="es-ES" b="0" i="1" smtClean="0">
                              <a:latin typeface="Cambria Math"/>
                            </a:rPr>
                            <m:t>𝑑𝑡</m:t>
                          </m:r>
                        </m:den>
                      </m:f>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𝑢</m:t>
                              </m:r>
                            </m:e>
                          </m:acc>
                        </m:e>
                        <m:sub>
                          <m:r>
                            <a:rPr lang="es-ES" b="0" i="1" smtClean="0">
                              <a:latin typeface="Cambria Math"/>
                            </a:rPr>
                            <m:t>𝑇</m:t>
                          </m:r>
                        </m:sub>
                      </m:sSub>
                      <m:r>
                        <a:rPr lang="es-ES" b="0" i="1" smtClean="0">
                          <a:latin typeface="Cambria Math"/>
                        </a:rPr>
                        <m:t>+</m:t>
                      </m:r>
                      <m:r>
                        <a:rPr lang="es-ES" b="0" i="1" smtClean="0">
                          <a:latin typeface="Cambria Math"/>
                        </a:rPr>
                        <m:t>𝑣</m:t>
                      </m:r>
                      <m:f>
                        <m:fPr>
                          <m:ctrlPr>
                            <a:rPr lang="es-ES" i="1">
                              <a:latin typeface="Cambria Math" panose="02040503050406030204" pitchFamily="18" charset="0"/>
                            </a:rPr>
                          </m:ctrlPr>
                        </m:fPr>
                        <m:num>
                          <m:r>
                            <a:rPr lang="es-ES" i="1">
                              <a:latin typeface="Cambria Math"/>
                            </a:rPr>
                            <m:t>𝑣</m:t>
                          </m:r>
                        </m:num>
                        <m:den>
                          <m:r>
                            <a:rPr lang="es-ES" i="1">
                              <a:latin typeface="Cambria Math"/>
                              <a:ea typeface="Cambria Math"/>
                            </a:rPr>
                            <m:t>𝜌</m:t>
                          </m:r>
                        </m:den>
                      </m:f>
                      <m:sSub>
                        <m:sSubPr>
                          <m:ctrlPr>
                            <a:rPr lang="es-ES" i="1">
                              <a:latin typeface="Cambria Math" panose="02040503050406030204" pitchFamily="18" charset="0"/>
                            </a:rPr>
                          </m:ctrlPr>
                        </m:sSubPr>
                        <m:e>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𝑁</m:t>
                              </m:r>
                            </m:sub>
                          </m:sSub>
                          <m:r>
                            <a:rPr lang="es-ES" i="1">
                              <a:latin typeface="Cambria Math"/>
                            </a:rPr>
                            <m:t>=</m:t>
                          </m:r>
                          <m:f>
                            <m:fPr>
                              <m:ctrlPr>
                                <a:rPr lang="es-ES" i="1">
                                  <a:latin typeface="Cambria Math" panose="02040503050406030204" pitchFamily="18" charset="0"/>
                                </a:rPr>
                              </m:ctrlPr>
                            </m:fPr>
                            <m:num>
                              <m:r>
                                <a:rPr lang="es-ES" i="1">
                                  <a:latin typeface="Cambria Math"/>
                                </a:rPr>
                                <m:t>𝑑𝑣</m:t>
                              </m:r>
                            </m:num>
                            <m:den>
                              <m:r>
                                <a:rPr lang="es-ES" i="1">
                                  <a:latin typeface="Cambria Math"/>
                                </a:rPr>
                                <m:t>𝑑𝑡</m:t>
                              </m:r>
                            </m:den>
                          </m:f>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𝑇</m:t>
                          </m:r>
                        </m:sub>
                      </m:sSub>
                      <m:r>
                        <a:rPr lang="es-ES" b="0" i="1" smtClean="0">
                          <a:latin typeface="Cambria Math"/>
                        </a:rPr>
                        <m:t>+</m:t>
                      </m:r>
                      <m:f>
                        <m:fPr>
                          <m:ctrlPr>
                            <a:rPr lang="es-ES" i="1">
                              <a:latin typeface="Cambria Math" panose="02040503050406030204" pitchFamily="18" charset="0"/>
                            </a:rPr>
                          </m:ctrlPr>
                        </m:fPr>
                        <m:num>
                          <m:sSup>
                            <m:sSupPr>
                              <m:ctrlPr>
                                <a:rPr lang="es-ES" i="1" smtClean="0">
                                  <a:latin typeface="Cambria Math" panose="02040503050406030204" pitchFamily="18" charset="0"/>
                                </a:rPr>
                              </m:ctrlPr>
                            </m:sSupPr>
                            <m:e>
                              <m:r>
                                <a:rPr lang="es-ES" b="0" i="1" smtClean="0">
                                  <a:latin typeface="Cambria Math"/>
                                </a:rPr>
                                <m:t>𝑣</m:t>
                              </m:r>
                            </m:e>
                            <m:sup>
                              <m:r>
                                <a:rPr lang="es-ES" b="0" i="1" smtClean="0">
                                  <a:latin typeface="Cambria Math"/>
                                </a:rPr>
                                <m:t>2</m:t>
                              </m:r>
                            </m:sup>
                          </m:sSup>
                        </m:num>
                        <m:den>
                          <m:r>
                            <a:rPr lang="es-ES" i="1">
                              <a:latin typeface="Cambria Math"/>
                              <a:ea typeface="Cambria Math"/>
                            </a:rPr>
                            <m:t>𝜌</m:t>
                          </m:r>
                        </m:den>
                      </m:f>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𝑁</m:t>
                          </m:r>
                        </m:sub>
                      </m:sSub>
                    </m:oMath>
                  </m:oMathPara>
                </a14:m>
                <a:endParaRPr lang="es-ES"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838200" y="5419090"/>
                <a:ext cx="3829125" cy="694998"/>
              </a:xfrm>
              <a:prstGeom prst="rect">
                <a:avLst/>
              </a:prstGeom>
              <a:blipFill rotWithShape="1">
                <a:blip r:embed="rId1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Rectángulo"/>
              <p:cNvSpPr/>
              <p:nvPr/>
            </p:nvSpPr>
            <p:spPr>
              <a:xfrm>
                <a:off x="5423527" y="5431277"/>
                <a:ext cx="1063817" cy="61824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b="1" i="1" smtClean="0">
                              <a:latin typeface="Cambria Math" panose="02040503050406030204" pitchFamily="18" charset="0"/>
                            </a:rPr>
                          </m:ctrlPr>
                        </m:sSubPr>
                        <m:e>
                          <m:r>
                            <a:rPr lang="es-ES" b="1" i="1" smtClean="0">
                              <a:latin typeface="Cambria Math"/>
                            </a:rPr>
                            <m:t>𝒂</m:t>
                          </m:r>
                        </m:e>
                        <m:sub>
                          <m:r>
                            <a:rPr lang="es-ES" b="1" i="1" smtClean="0">
                              <a:latin typeface="Cambria Math"/>
                            </a:rPr>
                            <m:t>𝑻</m:t>
                          </m:r>
                        </m:sub>
                      </m:sSub>
                      <m:r>
                        <a:rPr lang="es-ES" b="0" i="1" smtClean="0">
                          <a:latin typeface="Cambria Math"/>
                        </a:rPr>
                        <m:t>=</m:t>
                      </m:r>
                      <m:f>
                        <m:fPr>
                          <m:ctrlPr>
                            <a:rPr lang="es-ES" i="1">
                              <a:latin typeface="Cambria Math" panose="02040503050406030204" pitchFamily="18" charset="0"/>
                            </a:rPr>
                          </m:ctrlPr>
                        </m:fPr>
                        <m:num>
                          <m:r>
                            <a:rPr lang="es-ES" i="1">
                              <a:latin typeface="Cambria Math"/>
                            </a:rPr>
                            <m:t>𝑑𝑣</m:t>
                          </m:r>
                        </m:num>
                        <m:den>
                          <m:r>
                            <a:rPr lang="es-ES" i="1">
                              <a:latin typeface="Cambria Math"/>
                            </a:rPr>
                            <m:t>𝑑𝑡</m:t>
                          </m:r>
                        </m:den>
                      </m:f>
                    </m:oMath>
                  </m:oMathPara>
                </a14:m>
                <a:endParaRPr lang="es-ES" dirty="0"/>
              </a:p>
            </p:txBody>
          </p:sp>
        </mc:Choice>
        <mc:Fallback xmlns="">
          <p:sp>
            <p:nvSpPr>
              <p:cNvPr id="35" name="34 Rectángulo"/>
              <p:cNvSpPr>
                <a:spLocks noRot="1" noChangeAspect="1" noMove="1" noResize="1" noEditPoints="1" noAdjustHandles="1" noChangeArrowheads="1" noChangeShapeType="1" noTextEdit="1"/>
              </p:cNvSpPr>
              <p:nvPr/>
            </p:nvSpPr>
            <p:spPr>
              <a:xfrm>
                <a:off x="5423527" y="5431277"/>
                <a:ext cx="1063817" cy="618246"/>
              </a:xfrm>
              <a:prstGeom prst="rect">
                <a:avLst/>
              </a:prstGeom>
              <a:blipFill rotWithShape="1">
                <a:blip r:embed="rId1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43 Rectángulo"/>
              <p:cNvSpPr/>
              <p:nvPr/>
            </p:nvSpPr>
            <p:spPr>
              <a:xfrm>
                <a:off x="6905994" y="5392901"/>
                <a:ext cx="1070037" cy="6949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b="1" i="1" smtClean="0">
                              <a:latin typeface="Cambria Math" panose="02040503050406030204" pitchFamily="18" charset="0"/>
                            </a:rPr>
                          </m:ctrlPr>
                        </m:sSubPr>
                        <m:e>
                          <m:r>
                            <a:rPr lang="es-ES" b="1" i="1" smtClean="0">
                              <a:latin typeface="Cambria Math"/>
                            </a:rPr>
                            <m:t>𝒂</m:t>
                          </m:r>
                        </m:e>
                        <m:sub>
                          <m:r>
                            <a:rPr lang="es-ES" b="1" i="1" smtClean="0">
                              <a:latin typeface="Cambria Math"/>
                            </a:rPr>
                            <m:t>𝑵</m:t>
                          </m:r>
                        </m:sub>
                      </m:sSub>
                      <m:r>
                        <a:rPr lang="es-ES" b="0" i="1" smtClean="0">
                          <a:latin typeface="Cambria Math"/>
                        </a:rPr>
                        <m:t>=</m:t>
                      </m:r>
                      <m:f>
                        <m:fPr>
                          <m:ctrlPr>
                            <a:rPr lang="es-ES" i="1">
                              <a:latin typeface="Cambria Math" panose="02040503050406030204" pitchFamily="18" charset="0"/>
                            </a:rPr>
                          </m:ctrlPr>
                        </m:fPr>
                        <m:num>
                          <m:sSup>
                            <m:sSupPr>
                              <m:ctrlPr>
                                <a:rPr lang="es-ES" i="1">
                                  <a:latin typeface="Cambria Math" panose="02040503050406030204" pitchFamily="18" charset="0"/>
                                </a:rPr>
                              </m:ctrlPr>
                            </m:sSupPr>
                            <m:e>
                              <m:r>
                                <a:rPr lang="es-ES" i="1">
                                  <a:latin typeface="Cambria Math"/>
                                </a:rPr>
                                <m:t>𝑣</m:t>
                              </m:r>
                            </m:e>
                            <m:sup>
                              <m:r>
                                <a:rPr lang="es-ES" i="1">
                                  <a:latin typeface="Cambria Math"/>
                                </a:rPr>
                                <m:t>2</m:t>
                              </m:r>
                            </m:sup>
                          </m:sSup>
                        </m:num>
                        <m:den>
                          <m:r>
                            <a:rPr lang="es-ES" i="1">
                              <a:latin typeface="Cambria Math"/>
                              <a:ea typeface="Cambria Math"/>
                            </a:rPr>
                            <m:t>𝜌</m:t>
                          </m:r>
                        </m:den>
                      </m:f>
                    </m:oMath>
                  </m:oMathPara>
                </a14:m>
                <a:endParaRPr lang="es-ES" dirty="0"/>
              </a:p>
            </p:txBody>
          </p:sp>
        </mc:Choice>
        <mc:Fallback xmlns="">
          <p:sp>
            <p:nvSpPr>
              <p:cNvPr id="44" name="43 Rectángulo"/>
              <p:cNvSpPr>
                <a:spLocks noRot="1" noChangeAspect="1" noMove="1" noResize="1" noEditPoints="1" noAdjustHandles="1" noChangeArrowheads="1" noChangeShapeType="1" noTextEdit="1"/>
              </p:cNvSpPr>
              <p:nvPr/>
            </p:nvSpPr>
            <p:spPr>
              <a:xfrm>
                <a:off x="6905994" y="5392901"/>
                <a:ext cx="1070037" cy="694998"/>
              </a:xfrm>
              <a:prstGeom prst="rect">
                <a:avLst/>
              </a:prstGeom>
              <a:blipFill rotWithShape="1">
                <a:blip r:embed="rId20"/>
                <a:stretch>
                  <a:fillRect/>
                </a:stretch>
              </a:blipFill>
            </p:spPr>
            <p:txBody>
              <a:bodyPr/>
              <a:lstStyle/>
              <a:p>
                <a:r>
                  <a:rPr lang="es-ES">
                    <a:noFill/>
                  </a:rPr>
                  <a:t> </a:t>
                </a:r>
              </a:p>
            </p:txBody>
          </p:sp>
        </mc:Fallback>
      </mc:AlternateContent>
      <p:sp>
        <p:nvSpPr>
          <p:cNvPr id="46" name="45 Abrir llave"/>
          <p:cNvSpPr/>
          <p:nvPr/>
        </p:nvSpPr>
        <p:spPr>
          <a:xfrm>
            <a:off x="2743200" y="3898900"/>
            <a:ext cx="330200" cy="1143000"/>
          </a:xfrm>
          <a:prstGeom prst="leftBrace">
            <a:avLst>
              <a:gd name="adj1" fmla="val 2333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47" name="46 Flecha derecha"/>
          <p:cNvSpPr/>
          <p:nvPr/>
        </p:nvSpPr>
        <p:spPr>
          <a:xfrm>
            <a:off x="4660900" y="4330700"/>
            <a:ext cx="279400" cy="1524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47 Flecha derecha"/>
          <p:cNvSpPr/>
          <p:nvPr/>
        </p:nvSpPr>
        <p:spPr>
          <a:xfrm>
            <a:off x="7010400" y="4305300"/>
            <a:ext cx="279400" cy="1524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9" name="48 Rectángulo"/>
              <p:cNvSpPr/>
              <p:nvPr/>
            </p:nvSpPr>
            <p:spPr>
              <a:xfrm>
                <a:off x="1018981" y="3218934"/>
                <a:ext cx="1708736" cy="2769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1200" i="1" smtClean="0">
                          <a:latin typeface="Cambria Math"/>
                          <a:ea typeface="Cambria Math"/>
                        </a:rPr>
                        <m:t>𝜌</m:t>
                      </m:r>
                      <m:r>
                        <a:rPr lang="es-ES" sz="1200" b="0" i="1" smtClean="0">
                          <a:latin typeface="Cambria Math"/>
                          <a:ea typeface="Cambria Math"/>
                        </a:rPr>
                        <m:t>:</m:t>
                      </m:r>
                      <m:r>
                        <a:rPr lang="es-ES" sz="1200" b="0" i="1" smtClean="0">
                          <a:latin typeface="Cambria Math"/>
                          <a:ea typeface="Cambria Math"/>
                        </a:rPr>
                        <m:t>𝑟𝑎𝑑𝑖𝑜</m:t>
                      </m:r>
                      <m:r>
                        <a:rPr lang="es-ES" sz="1200" b="0" i="1" smtClean="0">
                          <a:latin typeface="Cambria Math"/>
                          <a:ea typeface="Cambria Math"/>
                        </a:rPr>
                        <m:t> </m:t>
                      </m:r>
                      <m:r>
                        <a:rPr lang="es-ES" sz="1200" b="0" i="1" smtClean="0">
                          <a:latin typeface="Cambria Math"/>
                          <a:ea typeface="Cambria Math"/>
                        </a:rPr>
                        <m:t>𝑑𝑒</m:t>
                      </m:r>
                      <m:r>
                        <a:rPr lang="es-ES" sz="1200" b="0" i="1" smtClean="0">
                          <a:latin typeface="Cambria Math"/>
                          <a:ea typeface="Cambria Math"/>
                        </a:rPr>
                        <m:t> </m:t>
                      </m:r>
                      <m:r>
                        <a:rPr lang="es-ES" sz="1200" b="0" i="1" smtClean="0">
                          <a:latin typeface="Cambria Math"/>
                          <a:ea typeface="Cambria Math"/>
                        </a:rPr>
                        <m:t>𝑐𝑢𝑟𝑣𝑎𝑡𝑢𝑟𝑎</m:t>
                      </m:r>
                    </m:oMath>
                  </m:oMathPara>
                </a14:m>
                <a:endParaRPr lang="es-ES" sz="1200" dirty="0"/>
              </a:p>
            </p:txBody>
          </p:sp>
        </mc:Choice>
        <mc:Fallback xmlns="">
          <p:sp>
            <p:nvSpPr>
              <p:cNvPr id="49" name="48 Rectángulo"/>
              <p:cNvSpPr>
                <a:spLocks noRot="1" noChangeAspect="1" noMove="1" noResize="1" noEditPoints="1" noAdjustHandles="1" noChangeArrowheads="1" noChangeShapeType="1" noTextEdit="1"/>
              </p:cNvSpPr>
              <p:nvPr/>
            </p:nvSpPr>
            <p:spPr>
              <a:xfrm>
                <a:off x="1018981" y="3218934"/>
                <a:ext cx="1708736" cy="276999"/>
              </a:xfrm>
              <a:prstGeom prst="rect">
                <a:avLst/>
              </a:prstGeom>
              <a:blipFill rotWithShape="1">
                <a:blip r:embed="rId21"/>
                <a:stretch>
                  <a:fillRect/>
                </a:stretch>
              </a:blipFill>
            </p:spPr>
            <p:txBody>
              <a:bodyPr/>
              <a:lstStyle/>
              <a:p>
                <a:r>
                  <a:rPr lang="es-ES">
                    <a:noFill/>
                  </a:rPr>
                  <a:t> </a:t>
                </a:r>
              </a:p>
            </p:txBody>
          </p:sp>
        </mc:Fallback>
      </mc:AlternateContent>
      <p:sp>
        <p:nvSpPr>
          <p:cNvPr id="50" name="49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La aceleración de los cuerpos</a:t>
            </a:r>
            <a:endParaRPr lang="es-ES" b="1" dirty="0">
              <a:solidFill>
                <a:srgbClr val="C00000"/>
              </a:solidFill>
              <a:latin typeface="+mj-lt"/>
            </a:endParaRPr>
          </a:p>
        </p:txBody>
      </p:sp>
      <p:sp>
        <p:nvSpPr>
          <p:cNvPr id="51" name="50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 CINEMÁTICA</a:t>
            </a:r>
            <a:endParaRPr lang="es-ES" b="1" dirty="0">
              <a:solidFill>
                <a:schemeClr val="accent1">
                  <a:lumMod val="75000"/>
                </a:schemeClr>
              </a:solidFill>
            </a:endParaRPr>
          </a:p>
        </p:txBody>
      </p:sp>
      <p:sp>
        <p:nvSpPr>
          <p:cNvPr id="52"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22</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15863737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 name="49 CuadroTexto"/>
          <p:cNvSpPr txBox="1"/>
          <p:nvPr/>
        </p:nvSpPr>
        <p:spPr>
          <a:xfrm>
            <a:off x="1828800" y="393699"/>
            <a:ext cx="55245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La aceleración de los cuerpos</a:t>
            </a:r>
            <a:endParaRPr lang="es-ES" b="1" dirty="0">
              <a:solidFill>
                <a:srgbClr val="C00000"/>
              </a:solidFill>
            </a:endParaRPr>
          </a:p>
        </p:txBody>
      </p:sp>
      <p:sp>
        <p:nvSpPr>
          <p:cNvPr id="51" name="50 CuadroTexto"/>
          <p:cNvSpPr txBox="1"/>
          <p:nvPr/>
        </p:nvSpPr>
        <p:spPr>
          <a:xfrm>
            <a:off x="1828800" y="88901"/>
            <a:ext cx="54991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 CINEMÁTICA</a:t>
            </a:r>
            <a:endParaRPr lang="es-ES" b="1" dirty="0">
              <a:solidFill>
                <a:srgbClr val="4F81BD">
                  <a:lumMod val="75000"/>
                </a:srgbClr>
              </a:solidFill>
            </a:endParaRPr>
          </a:p>
        </p:txBody>
      </p:sp>
      <p:sp>
        <p:nvSpPr>
          <p:cNvPr id="52" name="13 Marcador de número de diapositiva"/>
          <p:cNvSpPr>
            <a:spLocks noGrp="1"/>
          </p:cNvSpPr>
          <p:nvPr/>
        </p:nvSpPr>
        <p:spPr>
          <a:xfrm>
            <a:off x="8672177" y="6534150"/>
            <a:ext cx="359446" cy="2159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23</a:t>
            </a:fld>
            <a:endParaRPr lang="es-ES" dirty="0">
              <a:solidFill>
                <a:srgbClr val="F79646">
                  <a:lumMod val="50000"/>
                </a:srgbClr>
              </a:solidFill>
            </a:endParaRPr>
          </a:p>
        </p:txBody>
      </p:sp>
      <p:sp>
        <p:nvSpPr>
          <p:cNvPr id="53" name="52 CuadroTexto"/>
          <p:cNvSpPr txBox="1"/>
          <p:nvPr/>
        </p:nvSpPr>
        <p:spPr>
          <a:xfrm>
            <a:off x="406400" y="1041400"/>
            <a:ext cx="17526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12</a:t>
            </a:r>
            <a:endParaRPr lang="es-ES" b="1" dirty="0">
              <a:solidFill>
                <a:schemeClr val="bg1"/>
              </a:solidFill>
            </a:endParaRPr>
          </a:p>
        </p:txBody>
      </p:sp>
      <p:sp>
        <p:nvSpPr>
          <p:cNvPr id="54" name="53 CuadroTexto"/>
          <p:cNvSpPr txBox="1"/>
          <p:nvPr/>
        </p:nvSpPr>
        <p:spPr>
          <a:xfrm>
            <a:off x="330200" y="1574800"/>
            <a:ext cx="7912100" cy="369332"/>
          </a:xfrm>
          <a:prstGeom prst="rect">
            <a:avLst/>
          </a:prstGeom>
          <a:noFill/>
        </p:spPr>
        <p:txBody>
          <a:bodyPr wrap="square" rtlCol="0">
            <a:spAutoFit/>
          </a:bodyPr>
          <a:lstStyle/>
          <a:p>
            <a:r>
              <a:rPr lang="es-ES" dirty="0" smtClean="0"/>
              <a:t>La posición de un cuerpo viene determinada por la ecuación: </a:t>
            </a:r>
            <a:endParaRPr lang="es-ES" dirty="0"/>
          </a:p>
        </p:txBody>
      </p:sp>
      <mc:AlternateContent xmlns:mc="http://schemas.openxmlformats.org/markup-compatibility/2006" xmlns:a14="http://schemas.microsoft.com/office/drawing/2010/main">
        <mc:Choice Requires="a14">
          <p:sp>
            <p:nvSpPr>
              <p:cNvPr id="55" name="54 CuadroTexto"/>
              <p:cNvSpPr txBox="1"/>
              <p:nvPr/>
            </p:nvSpPr>
            <p:spPr>
              <a:xfrm>
                <a:off x="2690431" y="2047240"/>
                <a:ext cx="2889061" cy="3841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d>
                        <m:dPr>
                          <m:ctrlPr>
                            <a:rPr lang="es-ES" b="0" i="1" smtClean="0">
                              <a:latin typeface="Cambria Math" panose="02040503050406030204" pitchFamily="18" charset="0"/>
                            </a:rPr>
                          </m:ctrlPr>
                        </m:dPr>
                        <m:e>
                          <m:r>
                            <a:rPr lang="es-ES" b="0" i="1" smtClean="0">
                              <a:latin typeface="Cambria Math"/>
                            </a:rPr>
                            <m:t>𝑡</m:t>
                          </m:r>
                        </m:e>
                      </m:d>
                      <m:r>
                        <a:rPr lang="es-ES" i="1" smtClean="0">
                          <a:latin typeface="Cambria Math"/>
                        </a:rPr>
                        <m:t>=</m:t>
                      </m:r>
                      <m:r>
                        <a:rPr lang="es-ES" b="0" i="1" smtClean="0">
                          <a:latin typeface="Cambria Math"/>
                        </a:rPr>
                        <m:t>3</m:t>
                      </m:r>
                      <m:r>
                        <a:rPr lang="es-ES" b="0" i="1" smtClean="0">
                          <a:latin typeface="Cambria Math"/>
                        </a:rPr>
                        <m:t>𝑡</m:t>
                      </m:r>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−2</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acc>
                        <m:accPr>
                          <m:chr m:val="̂"/>
                          <m:ctrlPr>
                            <a:rPr lang="es-ES" b="0" i="1" smtClean="0">
                              <a:latin typeface="Cambria Math" panose="02040503050406030204" pitchFamily="18" charset="0"/>
                            </a:rPr>
                          </m:ctrlPr>
                        </m:accPr>
                        <m:e>
                          <m:r>
                            <a:rPr lang="es-ES" b="0" i="1" smtClean="0">
                              <a:latin typeface="Cambria Math"/>
                            </a:rPr>
                            <m:t>𝑗</m:t>
                          </m:r>
                        </m:e>
                      </m:acc>
                      <m:r>
                        <a:rPr lang="es-ES" b="0" i="1" smtClean="0">
                          <a:latin typeface="Cambria Math"/>
                        </a:rPr>
                        <m:t>+4</m:t>
                      </m:r>
                      <m:acc>
                        <m:accPr>
                          <m:chr m:val="̂"/>
                          <m:ctrlPr>
                            <a:rPr lang="es-ES" b="0" i="1" smtClean="0">
                              <a:latin typeface="Cambria Math" panose="02040503050406030204" pitchFamily="18" charset="0"/>
                            </a:rPr>
                          </m:ctrlPr>
                        </m:accPr>
                        <m:e>
                          <m:r>
                            <a:rPr lang="es-ES" b="0" i="1" smtClean="0">
                              <a:latin typeface="Cambria Math"/>
                            </a:rPr>
                            <m:t>𝑘</m:t>
                          </m:r>
                        </m:e>
                      </m:acc>
                      <m:r>
                        <a:rPr lang="es-ES" b="0" i="1" smtClean="0">
                          <a:latin typeface="Cambria Math"/>
                        </a:rPr>
                        <m:t> </m:t>
                      </m:r>
                      <m:r>
                        <a:rPr lang="es-ES" b="0" i="1" smtClean="0">
                          <a:latin typeface="Cambria Math"/>
                        </a:rPr>
                        <m:t>𝑚</m:t>
                      </m:r>
                      <m:r>
                        <a:rPr lang="es-ES" b="0" i="1" smtClean="0">
                          <a:latin typeface="Cambria Math"/>
                        </a:rPr>
                        <m:t> </m:t>
                      </m:r>
                    </m:oMath>
                  </m:oMathPara>
                </a14:m>
                <a:endParaRPr lang="es-ES" dirty="0"/>
              </a:p>
            </p:txBody>
          </p:sp>
        </mc:Choice>
        <mc:Fallback xmlns="">
          <p:sp>
            <p:nvSpPr>
              <p:cNvPr id="55" name="54 CuadroTexto"/>
              <p:cNvSpPr txBox="1">
                <a:spLocks noRot="1" noChangeAspect="1" noMove="1" noResize="1" noEditPoints="1" noAdjustHandles="1" noChangeArrowheads="1" noChangeShapeType="1" noTextEdit="1"/>
              </p:cNvSpPr>
              <p:nvPr/>
            </p:nvSpPr>
            <p:spPr>
              <a:xfrm>
                <a:off x="2690431" y="2047240"/>
                <a:ext cx="2889061" cy="384144"/>
              </a:xfrm>
              <a:prstGeom prst="rect">
                <a:avLst/>
              </a:prstGeom>
              <a:blipFill rotWithShape="1">
                <a:blip r:embed="rId3"/>
                <a:stretch>
                  <a:fillRect t="-15873" b="-7937"/>
                </a:stretch>
              </a:blipFill>
            </p:spPr>
            <p:txBody>
              <a:bodyPr/>
              <a:lstStyle/>
              <a:p>
                <a:r>
                  <a:rPr lang="es-ES">
                    <a:noFill/>
                  </a:rPr>
                  <a:t> </a:t>
                </a:r>
              </a:p>
            </p:txBody>
          </p:sp>
        </mc:Fallback>
      </mc:AlternateContent>
      <p:sp>
        <p:nvSpPr>
          <p:cNvPr id="56" name="55 CuadroTexto"/>
          <p:cNvSpPr txBox="1"/>
          <p:nvPr/>
        </p:nvSpPr>
        <p:spPr>
          <a:xfrm>
            <a:off x="330200" y="2552700"/>
            <a:ext cx="8267700" cy="923330"/>
          </a:xfrm>
          <a:prstGeom prst="rect">
            <a:avLst/>
          </a:prstGeom>
          <a:noFill/>
        </p:spPr>
        <p:txBody>
          <a:bodyPr wrap="square" rtlCol="0">
            <a:spAutoFit/>
          </a:bodyPr>
          <a:lstStyle/>
          <a:p>
            <a:pPr marL="342900" indent="-342900" algn="just">
              <a:buAutoNum type="alphaLcParenR"/>
            </a:pPr>
            <a:r>
              <a:rPr lang="es-ES" dirty="0" smtClean="0"/>
              <a:t>Determina las componentes intrínsecas de su aceleración</a:t>
            </a:r>
            <a:r>
              <a:rPr lang="es-ES" dirty="0"/>
              <a:t> </a:t>
            </a:r>
            <a:r>
              <a:rPr lang="es-ES" dirty="0" smtClean="0"/>
              <a:t>en función del tiempo.</a:t>
            </a:r>
          </a:p>
          <a:p>
            <a:pPr marL="342900" indent="-342900" algn="just">
              <a:buAutoNum type="alphaLcParenR"/>
            </a:pPr>
            <a:r>
              <a:rPr lang="es-ES" dirty="0" smtClean="0"/>
              <a:t>Determina el radio de curvatura en el instante t = 2 s.</a:t>
            </a:r>
            <a:endParaRPr lang="es-ES" dirty="0"/>
          </a:p>
        </p:txBody>
      </p:sp>
    </p:spTree>
    <p:extLst>
      <p:ext uri="{BB962C8B-B14F-4D97-AF65-F5344CB8AC3E}">
        <p14:creationId xmlns:p14="http://schemas.microsoft.com/office/powerpoint/2010/main" val="20603063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4382&quot;&gt;&lt;property id=&quot;20148&quot; value=&quot;5&quot;/&gt;&lt;property id=&quot;20300&quot; value=&quot;Diapositiva 3&quot;/&gt;&lt;property id=&quot;20307&quot; value=&quot;258&quot;/&gt;&lt;/object&gt;&lt;object type=&quot;3&quot; unique_id=&quot;18087&quot;&gt;&lt;property id=&quot;20148&quot; value=&quot;5&quot;/&gt;&lt;property id=&quot;20300&quot; value=&quot;Diapositiva 4&quot;/&gt;&lt;property id=&quot;20307&quot; value=&quot;259&quot;/&gt;&lt;/object&gt;&lt;object type=&quot;3&quot; unique_id=&quot;18119&quot;&gt;&lt;property id=&quot;20148&quot; value=&quot;5&quot;/&gt;&lt;property id=&quot;20300&quot; value=&quot;Diapositiva 5&quot;/&gt;&lt;property id=&quot;20307&quot; value=&quot;260&quot;/&gt;&lt;/object&gt;&lt;object type=&quot;3&quot; unique_id=&quot;18120&quot;&gt;&lt;property id=&quot;20148&quot; value=&quot;5&quot;/&gt;&lt;property id=&quot;20300&quot; value=&quot;Diapositiva 6&quot;/&gt;&lt;property id=&quot;20307&quot; value=&quot;261&quot;/&gt;&lt;/object&gt;&lt;object type=&quot;3&quot; unique_id=&quot;18121&quot;&gt;&lt;property id=&quot;20148&quot; value=&quot;5&quot;/&gt;&lt;property id=&quot;20300&quot; value=&quot;Diapositiva 7&quot;/&gt;&lt;property id=&quot;20307&quot; value=&quot;262&quot;/&gt;&lt;/object&gt;&lt;object type=&quot;3&quot; unique_id=&quot;18149&quot;&gt;&lt;property id=&quot;20148&quot; value=&quot;5&quot;/&gt;&lt;property id=&quot;20300&quot; value=&quot;Diapositiva 8&quot;/&gt;&lt;property id=&quot;20307&quot; value=&quot;263&quot;/&gt;&lt;/object&gt;&lt;object type=&quot;3&quot; unique_id=&quot;18191&quot;&gt;&lt;property id=&quot;20148&quot; value=&quot;5&quot;/&gt;&lt;property id=&quot;20300&quot; value=&quot;Diapositiva 9&quot;/&gt;&lt;property id=&quot;20307&quot; value=&quot;264&quot;/&gt;&lt;/object&gt;&lt;object type=&quot;3&quot; unique_id=&quot;18192&quot;&gt;&lt;property id=&quot;20148&quot; value=&quot;5&quot;/&gt;&lt;property id=&quot;20300&quot; value=&quot;Diapositiva 10&quot;/&gt;&lt;property id=&quot;20307&quot; value=&quot;265&quot;/&gt;&lt;/object&gt;&lt;object type=&quot;3&quot; unique_id=&quot;18193&quot;&gt;&lt;property id=&quot;20148&quot; value=&quot;5&quot;/&gt;&lt;property id=&quot;20300&quot; value=&quot;Diapositiva 11&quot;/&gt;&lt;property id=&quot;20307&quot; value=&quot;266&quot;/&gt;&lt;/object&gt;&lt;object type=&quot;3&quot; unique_id=&quot;18194&quot;&gt;&lt;property id=&quot;20148&quot; value=&quot;5&quot;/&gt;&lt;property id=&quot;20300&quot; value=&quot;Diapositiva 12&quot;/&gt;&lt;property id=&quot;20307&quot; value=&quot;267&quot;/&gt;&lt;/object&gt;&lt;object type=&quot;3&quot; unique_id=&quot;18195&quot;&gt;&lt;property id=&quot;20148&quot; value=&quot;5&quot;/&gt;&lt;property id=&quot;20300&quot; value=&quot;Diapositiva 13&quot;/&gt;&lt;property id=&quot;20307&quot; value=&quot;268&quot;/&gt;&lt;/object&gt;&lt;object type=&quot;3&quot; unique_id=&quot;18227&quot;&gt;&lt;property id=&quot;20148&quot; value=&quot;5&quot;/&gt;&lt;property id=&quot;20300&quot; value=&quot;Diapositiva 14&quot;/&gt;&lt;property id=&quot;20307&quot; value=&quot;269&quot;/&gt;&lt;/object&gt;&lt;object type=&quot;3&quot; unique_id=&quot;18228&quot;&gt;&lt;property id=&quot;20148&quot; value=&quot;5&quot;/&gt;&lt;property id=&quot;20300&quot; value=&quot;Diapositiva 15&quot;/&gt;&lt;property id=&quot;20307&quot; value=&quot;270&quot;/&gt;&lt;/object&gt;&lt;object type=&quot;3&quot; unique_id=&quot;18281&quot;&gt;&lt;property id=&quot;20148&quot; value=&quot;5&quot;/&gt;&lt;property id=&quot;20300&quot; value=&quot;Diapositiva 16&quot;/&gt;&lt;property id=&quot;20307&quot; value=&quot;271&quot;/&gt;&lt;/object&gt;&lt;object type=&quot;3&quot; unique_id=&quot;18282&quot;&gt;&lt;property id=&quot;20148&quot; value=&quot;5&quot;/&gt;&lt;property id=&quot;20300&quot; value=&quot;Diapositiva 17&quot;/&gt;&lt;property id=&quot;20307&quot; value=&quot;272&quot;/&gt;&lt;/object&gt;&lt;object type=&quot;3&quot; unique_id=&quot;18283&quot;&gt;&lt;property id=&quot;20148&quot; value=&quot;5&quot;/&gt;&lt;property id=&quot;20300&quot; value=&quot;Diapositiva 18&quot;/&gt;&lt;property id=&quot;20307&quot; value=&quot;273&quot;/&gt;&lt;/object&gt;&lt;object type=&quot;3&quot; unique_id=&quot;18285&quot;&gt;&lt;property id=&quot;20148&quot; value=&quot;5&quot;/&gt;&lt;property id=&quot;20300&quot; value=&quot;Diapositiva 19&quot;/&gt;&lt;property id=&quot;20307&quot; value=&quot;274&quot;/&gt;&lt;/object&gt;&lt;object type=&quot;3&quot; unique_id=&quot;18286&quot;&gt;&lt;property id=&quot;20148&quot; value=&quot;5&quot;/&gt;&lt;property id=&quot;20300&quot; value=&quot;Diapositiva 20&quot;/&gt;&lt;property id=&quot;20307&quot; value=&quot;275&quot;/&gt;&lt;/object&gt;&lt;object type=&quot;3&quot; unique_id=&quot;18353&quot;&gt;&lt;property id=&quot;20148&quot; value=&quot;5&quot;/&gt;&lt;property id=&quot;20300&quot; value=&quot;Diapositiva 21&quot;/&gt;&lt;property id=&quot;20307&quot; value=&quot;276&quot;/&gt;&lt;/object&gt;&lt;object type=&quot;3&quot; unique_id=&quot;18378&quot;&gt;&lt;property id=&quot;20148&quot; value=&quot;5&quot;/&gt;&lt;property id=&quot;20300&quot; value=&quot;Diapositiva 22&quot;/&gt;&lt;property id=&quot;20307&quot; value=&quot;277&quot;/&gt;&lt;/object&gt;&lt;object type=&quot;3&quot; unique_id=&quot;18404&quot;&gt;&lt;property id=&quot;20148&quot; value=&quot;5&quot;/&gt;&lt;property id=&quot;20300&quot; value=&quot;Diapositiva 23&quot;/&gt;&lt;property id=&quot;20307&quot; value=&quot;278&quot;/&gt;&lt;/object&gt;&lt;object type=&quot;3&quot; unique_id=&quot;18405&quot;&gt;&lt;property id=&quot;20148&quot; value=&quot;5&quot;/&gt;&lt;property id=&quot;20300&quot; value=&quot;Diapositiva 24&quot;/&gt;&lt;property id=&quot;20307&quot; value=&quot;279&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4614</TotalTime>
  <Words>1393</Words>
  <Application>Microsoft Office PowerPoint</Application>
  <PresentationFormat>Presentación en pantalla (4:3)</PresentationFormat>
  <Paragraphs>318</Paragraphs>
  <Slides>23</Slides>
  <Notes>23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23</vt:i4>
      </vt:variant>
    </vt:vector>
  </HeadingPairs>
  <TitlesOfParts>
    <vt:vector size="31" baseType="lpstr">
      <vt:lpstr>Arial</vt:lpstr>
      <vt:lpstr>Calibri</vt:lpstr>
      <vt:lpstr>Cambria Math</vt:lpstr>
      <vt:lpstr>Lucida Calligraphy</vt:lpstr>
      <vt:lpstr>Symbol</vt:lpstr>
      <vt:lpstr>Wingdings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577</cp:revision>
  <cp:lastPrinted>2013-03-31T06:18:41Z</cp:lastPrinted>
  <dcterms:created xsi:type="dcterms:W3CDTF">2012-01-21T08:16:49Z</dcterms:created>
  <dcterms:modified xsi:type="dcterms:W3CDTF">2016-08-22T20:11:12Z</dcterms:modified>
</cp:coreProperties>
</file>