
<file path=[Content_Types].xml><?xml version="1.0" encoding="utf-8"?>
<Types xmlns="http://schemas.openxmlformats.org/package/2006/content-types">
  <Default Extension="png" ContentType="image/png"/>
  <Default Extension="bin" ContentType="application/vnd.ms-office.activeX"/>
  <Default Extension="jpeg" ContentType="image/jpeg"/>
  <Default Extension="wmf" ContentType="image/x-wmf"/>
  <Default Extension="emf" ContentType="image/x-emf"/>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4.xml" ContentType="application/vnd.openxmlformats-officedocument.drawingml.chart+xml"/>
  <Override PartName="/ppt/charts/chart5.xml" ContentType="application/vnd.openxmlformats-officedocument.drawingml.chart+xml"/>
  <Override PartName="/ppt/notesSlides/notesSlide12.xml" ContentType="application/vnd.openxmlformats-officedocument.presentationml.notesSlide+xml"/>
  <Override PartName="/ppt/charts/chart6.xml" ContentType="application/vnd.openxmlformats-officedocument.drawingml.char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7.xml" ContentType="application/vnd.openxmlformats-officedocument.drawingml.chart+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8.xml" ContentType="application/vnd.openxmlformats-officedocument.drawingml.chart+xml"/>
  <Override PartName="/ppt/charts/chart9.xml" ContentType="application/vnd.openxmlformats-officedocument.drawingml.chart+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activeX/activeX1.xml" ContentType="application/vnd.ms-office.activeX+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45"/>
  </p:notesMasterIdLst>
  <p:handoutMasterIdLst>
    <p:handoutMasterId r:id="rId46"/>
  </p:handoutMasterIdLst>
  <p:sldIdLst>
    <p:sldId id="256" r:id="rId2"/>
    <p:sldId id="257" r:id="rId3"/>
    <p:sldId id="258" r:id="rId4"/>
    <p:sldId id="262" r:id="rId5"/>
    <p:sldId id="263" r:id="rId6"/>
    <p:sldId id="264" r:id="rId7"/>
    <p:sldId id="296" r:id="rId8"/>
    <p:sldId id="265" r:id="rId9"/>
    <p:sldId id="266" r:id="rId10"/>
    <p:sldId id="297" r:id="rId11"/>
    <p:sldId id="267" r:id="rId12"/>
    <p:sldId id="270" r:id="rId13"/>
    <p:sldId id="298" r:id="rId14"/>
    <p:sldId id="268" r:id="rId15"/>
    <p:sldId id="269" r:id="rId16"/>
    <p:sldId id="299" r:id="rId17"/>
    <p:sldId id="271" r:id="rId18"/>
    <p:sldId id="300" r:id="rId19"/>
    <p:sldId id="272" r:id="rId20"/>
    <p:sldId id="301" r:id="rId21"/>
    <p:sldId id="273" r:id="rId22"/>
    <p:sldId id="274" r:id="rId23"/>
    <p:sldId id="275" r:id="rId24"/>
    <p:sldId id="302" r:id="rId25"/>
    <p:sldId id="276" r:id="rId26"/>
    <p:sldId id="277" r:id="rId27"/>
    <p:sldId id="278" r:id="rId28"/>
    <p:sldId id="279" r:id="rId29"/>
    <p:sldId id="280" r:id="rId30"/>
    <p:sldId id="281" r:id="rId31"/>
    <p:sldId id="284" r:id="rId32"/>
    <p:sldId id="283" r:id="rId33"/>
    <p:sldId id="286" r:id="rId34"/>
    <p:sldId id="287" r:id="rId35"/>
    <p:sldId id="288" r:id="rId36"/>
    <p:sldId id="289" r:id="rId37"/>
    <p:sldId id="290" r:id="rId38"/>
    <p:sldId id="291" r:id="rId39"/>
    <p:sldId id="303" r:id="rId40"/>
    <p:sldId id="292" r:id="rId41"/>
    <p:sldId id="293" r:id="rId42"/>
    <p:sldId id="294" r:id="rId43"/>
    <p:sldId id="295" r:id="rId44"/>
  </p:sldIdLst>
  <p:sldSz cx="9144000" cy="6858000" type="screen4x3"/>
  <p:notesSz cx="7099300" cy="10234613"/>
  <p:custDataLst>
    <p:tags r:id="rId47"/>
  </p:custData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ción sin título" id="{13EAE198-C216-436D-80FC-75FEAD8F8EC6}">
          <p14:sldIdLst>
            <p14:sldId id="256"/>
          </p14:sldIdLst>
        </p14:section>
        <p14:section name="Sección sin título" id="{F2CD97E0-39D6-48DE-A3FF-74577C3C6AC5}">
          <p14:sldIdLst>
            <p14:sldId id="257"/>
            <p14:sldId id="258"/>
            <p14:sldId id="262"/>
            <p14:sldId id="263"/>
            <p14:sldId id="264"/>
            <p14:sldId id="296"/>
            <p14:sldId id="265"/>
            <p14:sldId id="266"/>
            <p14:sldId id="297"/>
            <p14:sldId id="267"/>
            <p14:sldId id="270"/>
            <p14:sldId id="298"/>
            <p14:sldId id="268"/>
            <p14:sldId id="269"/>
            <p14:sldId id="299"/>
            <p14:sldId id="271"/>
            <p14:sldId id="300"/>
            <p14:sldId id="272"/>
            <p14:sldId id="301"/>
            <p14:sldId id="273"/>
            <p14:sldId id="274"/>
            <p14:sldId id="275"/>
            <p14:sldId id="302"/>
            <p14:sldId id="276"/>
            <p14:sldId id="277"/>
            <p14:sldId id="278"/>
            <p14:sldId id="279"/>
            <p14:sldId id="280"/>
            <p14:sldId id="281"/>
            <p14:sldId id="284"/>
            <p14:sldId id="283"/>
            <p14:sldId id="286"/>
            <p14:sldId id="287"/>
            <p14:sldId id="288"/>
            <p14:sldId id="289"/>
            <p14:sldId id="290"/>
            <p14:sldId id="291"/>
            <p14:sldId id="303"/>
            <p14:sldId id="292"/>
            <p14:sldId id="293"/>
            <p14:sldId id="294"/>
            <p14:sldId id="295"/>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2" scaleToFitPaper="1" frameSlides="1"/>
  <p:clrMru>
    <a:srgbClr val="FFFF99"/>
    <a:srgbClr val="FFCC00"/>
    <a:srgbClr val="CCFF99"/>
    <a:srgbClr val="800000"/>
    <a:srgbClr val="CCCC00"/>
    <a:srgbClr val="CC6600"/>
    <a:srgbClr val="FFFF66"/>
    <a:srgbClr val="CC9900"/>
    <a:srgbClr val="CCFFFF"/>
    <a:srgbClr val="FFCC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Estilo medio 2 - Énfasi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1FECB4D8-DB02-4DC6-A0A2-4F2EBAE1DC90}" styleName="Estilo medio 1 - Énfasis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8799B23B-EC83-4686-B30A-512413B5E67A}" styleName="Estilo claro 3 - Acento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08FB837D-C827-4EFA-A057-4D05807E0F7C}" styleName="Estilo temático 1 - Énfasis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F5AB1C69-6EDB-4FF4-983F-18BD219EF322}" styleName="Estilo medio 2 - Énfasi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Estilo medio 2 - Énfasi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snapToGrid="0">
      <p:cViewPr varScale="1">
        <p:scale>
          <a:sx n="71" d="100"/>
          <a:sy n="71" d="100"/>
        </p:scale>
        <p:origin x="444" y="60"/>
      </p:cViewPr>
      <p:guideLst>
        <p:guide orient="horz" pos="2160"/>
        <p:guide pos="2880"/>
      </p:guideLst>
    </p:cSldViewPr>
  </p:slideViewPr>
  <p:notesTextViewPr>
    <p:cViewPr>
      <p:scale>
        <a:sx n="1" d="1"/>
        <a:sy n="1" d="1"/>
      </p:scale>
      <p:origin x="0" y="0"/>
    </p:cViewPr>
  </p:notesTextViewPr>
  <p:gridSpacing cx="45005" cy="45005"/>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gs" Target="tags/tag1.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activeX/_rels/activeX1.xml.rels><?xml version="1.0" encoding="UTF-8" standalone="yes"?>
<Relationships xmlns="http://schemas.openxmlformats.org/package/2006/relationships"><Relationship Id="rId1" Type="http://schemas.microsoft.com/office/2006/relationships/activeXControlBinary" Target="activeX1.bin"/></Relationships>
</file>

<file path=ppt/activeX/activeX1.xml><?xml version="1.0" encoding="utf-8"?>
<ax:ocx xmlns:ax="http://schemas.microsoft.com/office/2006/activeX" xmlns:r="http://schemas.openxmlformats.org/officeDocument/2006/relationships" ax:classid="{D27CDB6E-AE6D-11CF-96B8-444553540000}" ax:persistence="persistStorage" r:id="rId1"/>
</file>

<file path=ppt/charts/_rels/chart1.xml.rels><?xml version="1.0" encoding="UTF-8" standalone="yes"?>
<Relationships xmlns="http://schemas.openxmlformats.org/package/2006/relationships"><Relationship Id="rId1" Type="http://schemas.openxmlformats.org/officeDocument/2006/relationships/package" Target="../embeddings/Hoja_de_c_lculo_de_Microsoft_Excel1.xlsx"/></Relationships>
</file>

<file path=ppt/charts/_rels/chart2.xml.rels><?xml version="1.0" encoding="UTF-8" standalone="yes"?>
<Relationships xmlns="http://schemas.openxmlformats.org/package/2006/relationships"><Relationship Id="rId1" Type="http://schemas.openxmlformats.org/officeDocument/2006/relationships/package" Target="../embeddings/Hoja_de_c_lculo_de_Microsoft_Excel2.xlsx"/></Relationships>
</file>

<file path=ppt/charts/_rels/chart3.xml.rels><?xml version="1.0" encoding="UTF-8" standalone="yes"?>
<Relationships xmlns="http://schemas.openxmlformats.org/package/2006/relationships"><Relationship Id="rId1" Type="http://schemas.openxmlformats.org/officeDocument/2006/relationships/package" Target="../embeddings/Hoja_de_c_lculo_de_Microsoft_Excel3.xlsx"/></Relationships>
</file>

<file path=ppt/charts/_rels/chart4.xml.rels><?xml version="1.0" encoding="UTF-8" standalone="yes"?>
<Relationships xmlns="http://schemas.openxmlformats.org/package/2006/relationships"><Relationship Id="rId1" Type="http://schemas.openxmlformats.org/officeDocument/2006/relationships/package" Target="../embeddings/Hoja_de_c_lculo_de_Microsoft_Excel4.xlsx"/></Relationships>
</file>

<file path=ppt/charts/_rels/chart5.xml.rels><?xml version="1.0" encoding="UTF-8" standalone="yes"?>
<Relationships xmlns="http://schemas.openxmlformats.org/package/2006/relationships"><Relationship Id="rId1" Type="http://schemas.openxmlformats.org/officeDocument/2006/relationships/package" Target="../embeddings/Hoja_de_c_lculo_de_Microsoft_Excel5.xlsx"/></Relationships>
</file>

<file path=ppt/charts/_rels/chart6.xml.rels><?xml version="1.0" encoding="UTF-8" standalone="yes"?>
<Relationships xmlns="http://schemas.openxmlformats.org/package/2006/relationships"><Relationship Id="rId1" Type="http://schemas.openxmlformats.org/officeDocument/2006/relationships/package" Target="../embeddings/Hoja_de_c_lculo_de_Microsoft_Excel6.xlsx"/></Relationships>
</file>

<file path=ppt/charts/_rels/chart7.xml.rels><?xml version="1.0" encoding="UTF-8" standalone="yes"?>
<Relationships xmlns="http://schemas.openxmlformats.org/package/2006/relationships"><Relationship Id="rId1" Type="http://schemas.openxmlformats.org/officeDocument/2006/relationships/package" Target="../embeddings/Hoja_de_c_lculo_de_Microsoft_Excel7.xlsx"/></Relationships>
</file>

<file path=ppt/charts/_rels/chart8.xml.rels><?xml version="1.0" encoding="UTF-8" standalone="yes"?>
<Relationships xmlns="http://schemas.openxmlformats.org/package/2006/relationships"><Relationship Id="rId1" Type="http://schemas.openxmlformats.org/officeDocument/2006/relationships/package" Target="../embeddings/Hoja_de_c_lculo_de_Microsoft_Excel8.xlsx"/></Relationships>
</file>

<file path=ppt/charts/_rels/chart9.xml.rels><?xml version="1.0" encoding="UTF-8" standalone="yes"?>
<Relationships xmlns="http://schemas.openxmlformats.org/package/2006/relationships"><Relationship Id="rId1" Type="http://schemas.openxmlformats.org/officeDocument/2006/relationships/package" Target="../embeddings/Hoja_de_c_lculo_de_Microsoft_Excel9.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Hoja1!$B$1</c:f>
              <c:strCache>
                <c:ptCount val="1"/>
                <c:pt idx="0">
                  <c:v>X</c:v>
                </c:pt>
              </c:strCache>
            </c:strRef>
          </c:tx>
          <c:spPr>
            <a:ln w="38100"/>
          </c:spPr>
          <c:marker>
            <c:symbol val="none"/>
          </c:marker>
          <c:cat>
            <c:numRef>
              <c:f>Hoja1!$A$2:$A$3</c:f>
              <c:numCache>
                <c:formatCode>General</c:formatCode>
                <c:ptCount val="2"/>
                <c:pt idx="0">
                  <c:v>0</c:v>
                </c:pt>
                <c:pt idx="1">
                  <c:v>5</c:v>
                </c:pt>
              </c:numCache>
            </c:numRef>
          </c:cat>
          <c:val>
            <c:numRef>
              <c:f>Hoja1!$B$2:$B$3</c:f>
              <c:numCache>
                <c:formatCode>General</c:formatCode>
                <c:ptCount val="2"/>
                <c:pt idx="0">
                  <c:v>2</c:v>
                </c:pt>
                <c:pt idx="1">
                  <c:v>17</c:v>
                </c:pt>
              </c:numCache>
            </c:numRef>
          </c:val>
          <c:smooth val="0"/>
        </c:ser>
        <c:dLbls>
          <c:showLegendKey val="0"/>
          <c:showVal val="0"/>
          <c:showCatName val="0"/>
          <c:showSerName val="0"/>
          <c:showPercent val="0"/>
          <c:showBubbleSize val="0"/>
        </c:dLbls>
        <c:dropLines/>
        <c:smooth val="0"/>
        <c:axId val="-1431670256"/>
        <c:axId val="-1431672432"/>
      </c:lineChart>
      <c:catAx>
        <c:axId val="-1431670256"/>
        <c:scaling>
          <c:orientation val="minMax"/>
        </c:scaling>
        <c:delete val="0"/>
        <c:axPos val="b"/>
        <c:title>
          <c:tx>
            <c:rich>
              <a:bodyPr/>
              <a:lstStyle/>
              <a:p>
                <a:pPr>
                  <a:defRPr sz="1200" b="0"/>
                </a:pPr>
                <a:r>
                  <a:rPr lang="es-ES" sz="1200" b="0" dirty="0" smtClean="0"/>
                  <a:t>t (s)</a:t>
                </a:r>
                <a:endParaRPr lang="es-ES" sz="1200" b="0" dirty="0"/>
              </a:p>
            </c:rich>
          </c:tx>
          <c:layout>
            <c:manualLayout>
              <c:xMode val="edge"/>
              <c:yMode val="edge"/>
              <c:x val="0.84241228070175433"/>
              <c:y val="0.84441899308041035"/>
            </c:manualLayout>
          </c:layout>
          <c:overlay val="0"/>
        </c:title>
        <c:numFmt formatCode="General" sourceLinked="1"/>
        <c:majorTickMark val="none"/>
        <c:minorTickMark val="none"/>
        <c:tickLblPos val="none"/>
        <c:crossAx val="-1431672432"/>
        <c:crosses val="autoZero"/>
        <c:auto val="1"/>
        <c:lblAlgn val="ctr"/>
        <c:lblOffset val="100"/>
        <c:noMultiLvlLbl val="0"/>
      </c:catAx>
      <c:valAx>
        <c:axId val="-1431672432"/>
        <c:scaling>
          <c:orientation val="minMax"/>
        </c:scaling>
        <c:delete val="0"/>
        <c:axPos val="l"/>
        <c:title>
          <c:tx>
            <c:rich>
              <a:bodyPr/>
              <a:lstStyle/>
              <a:p>
                <a:pPr>
                  <a:defRPr/>
                </a:pPr>
                <a:r>
                  <a:rPr lang="es-ES" sz="1200" b="0" dirty="0" smtClean="0"/>
                  <a:t>X (m)</a:t>
                </a:r>
                <a:endParaRPr lang="es-ES" sz="1200" b="0" dirty="0"/>
              </a:p>
            </c:rich>
          </c:tx>
          <c:layout>
            <c:manualLayout>
              <c:xMode val="edge"/>
              <c:yMode val="edge"/>
              <c:x val="3.6215598050243721E-2"/>
              <c:y val="6.5696277401944475E-2"/>
            </c:manualLayout>
          </c:layout>
          <c:overlay val="0"/>
        </c:title>
        <c:numFmt formatCode="General" sourceLinked="1"/>
        <c:majorTickMark val="none"/>
        <c:minorTickMark val="none"/>
        <c:tickLblPos val="none"/>
        <c:spPr>
          <a:ln w="12700"/>
        </c:spPr>
        <c:crossAx val="-1431670256"/>
        <c:crossesAt val="1"/>
        <c:crossBetween val="midCat"/>
      </c:valAx>
    </c:plotArea>
    <c:plotVisOnly val="1"/>
    <c:dispBlanksAs val="gap"/>
    <c:showDLblsOverMax val="0"/>
  </c:chart>
  <c:txPr>
    <a:bodyPr/>
    <a:lstStyle/>
    <a:p>
      <a:pPr>
        <a:defRPr sz="1800"/>
      </a:pPr>
      <a:endParaRPr lang="es-E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Hoja1!$B$1</c:f>
              <c:strCache>
                <c:ptCount val="1"/>
                <c:pt idx="0">
                  <c:v>v</c:v>
                </c:pt>
              </c:strCache>
            </c:strRef>
          </c:tx>
          <c:spPr>
            <a:ln w="38100">
              <a:solidFill>
                <a:srgbClr val="FF0000"/>
              </a:solidFill>
            </a:ln>
          </c:spPr>
          <c:marker>
            <c:symbol val="none"/>
          </c:marker>
          <c:cat>
            <c:numRef>
              <c:f>Hoja1!$A$2:$A$3</c:f>
              <c:numCache>
                <c:formatCode>General</c:formatCode>
                <c:ptCount val="2"/>
                <c:pt idx="0">
                  <c:v>0</c:v>
                </c:pt>
                <c:pt idx="1">
                  <c:v>5</c:v>
                </c:pt>
              </c:numCache>
            </c:numRef>
          </c:cat>
          <c:val>
            <c:numRef>
              <c:f>Hoja1!$B$2:$B$3</c:f>
              <c:numCache>
                <c:formatCode>General</c:formatCode>
                <c:ptCount val="2"/>
                <c:pt idx="0">
                  <c:v>10</c:v>
                </c:pt>
                <c:pt idx="1">
                  <c:v>2</c:v>
                </c:pt>
              </c:numCache>
            </c:numRef>
          </c:val>
          <c:smooth val="0"/>
        </c:ser>
        <c:dLbls>
          <c:showLegendKey val="0"/>
          <c:showVal val="0"/>
          <c:showCatName val="0"/>
          <c:showSerName val="0"/>
          <c:showPercent val="0"/>
          <c:showBubbleSize val="0"/>
        </c:dLbls>
        <c:dropLines>
          <c:spPr>
            <a:ln>
              <a:noFill/>
            </a:ln>
          </c:spPr>
        </c:dropLines>
        <c:smooth val="0"/>
        <c:axId val="-1431671888"/>
        <c:axId val="-1431668624"/>
      </c:lineChart>
      <c:catAx>
        <c:axId val="-1431671888"/>
        <c:scaling>
          <c:orientation val="minMax"/>
        </c:scaling>
        <c:delete val="0"/>
        <c:axPos val="b"/>
        <c:title>
          <c:tx>
            <c:rich>
              <a:bodyPr/>
              <a:lstStyle/>
              <a:p>
                <a:pPr>
                  <a:defRPr sz="1200" b="0"/>
                </a:pPr>
                <a:r>
                  <a:rPr lang="es-ES" sz="1200" b="0" dirty="0" smtClean="0"/>
                  <a:t>t (s)</a:t>
                </a:r>
                <a:endParaRPr lang="es-ES" sz="1200" b="0" dirty="0"/>
              </a:p>
            </c:rich>
          </c:tx>
          <c:layout>
            <c:manualLayout>
              <c:xMode val="edge"/>
              <c:yMode val="edge"/>
              <c:x val="0.81854807921737061"/>
              <c:y val="0.8459857306569073"/>
            </c:manualLayout>
          </c:layout>
          <c:overlay val="0"/>
        </c:title>
        <c:numFmt formatCode="General" sourceLinked="1"/>
        <c:majorTickMark val="none"/>
        <c:minorTickMark val="none"/>
        <c:tickLblPos val="none"/>
        <c:crossAx val="-1431668624"/>
        <c:crosses val="autoZero"/>
        <c:auto val="1"/>
        <c:lblAlgn val="ctr"/>
        <c:lblOffset val="100"/>
        <c:noMultiLvlLbl val="0"/>
      </c:catAx>
      <c:valAx>
        <c:axId val="-1431668624"/>
        <c:scaling>
          <c:orientation val="minMax"/>
        </c:scaling>
        <c:delete val="0"/>
        <c:axPos val="l"/>
        <c:title>
          <c:tx>
            <c:rich>
              <a:bodyPr/>
              <a:lstStyle/>
              <a:p>
                <a:pPr>
                  <a:defRPr/>
                </a:pPr>
                <a:r>
                  <a:rPr lang="es-ES" sz="1200" b="0" dirty="0" smtClean="0"/>
                  <a:t>v (m/s)</a:t>
                </a:r>
                <a:endParaRPr lang="es-ES" sz="1200" b="0" dirty="0"/>
              </a:p>
            </c:rich>
          </c:tx>
          <c:layout>
            <c:manualLayout>
              <c:xMode val="edge"/>
              <c:yMode val="edge"/>
              <c:x val="1.5151515151515152E-2"/>
              <c:y val="5.6591992902295683E-2"/>
            </c:manualLayout>
          </c:layout>
          <c:overlay val="0"/>
        </c:title>
        <c:numFmt formatCode="General" sourceLinked="1"/>
        <c:majorTickMark val="none"/>
        <c:minorTickMark val="none"/>
        <c:tickLblPos val="none"/>
        <c:spPr>
          <a:ln w="12700"/>
        </c:spPr>
        <c:crossAx val="-1431671888"/>
        <c:crossesAt val="1"/>
        <c:crossBetween val="midCat"/>
      </c:valAx>
    </c:plotArea>
    <c:plotVisOnly val="1"/>
    <c:dispBlanksAs val="gap"/>
    <c:showDLblsOverMax val="0"/>
  </c:chart>
  <c:txPr>
    <a:bodyPr/>
    <a:lstStyle/>
    <a:p>
      <a:pPr>
        <a:defRPr sz="1800"/>
      </a:pPr>
      <a:endParaRPr lang="es-E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Hoja1!$B$1</c:f>
              <c:strCache>
                <c:ptCount val="1"/>
                <c:pt idx="0">
                  <c:v>v</c:v>
                </c:pt>
              </c:strCache>
            </c:strRef>
          </c:tx>
          <c:spPr>
            <a:ln w="38100">
              <a:solidFill>
                <a:srgbClr val="00B050"/>
              </a:solidFill>
            </a:ln>
          </c:spPr>
          <c:marker>
            <c:symbol val="none"/>
          </c:marker>
          <c:cat>
            <c:numRef>
              <c:f>Hoja1!$A$2:$A$3</c:f>
              <c:numCache>
                <c:formatCode>General</c:formatCode>
                <c:ptCount val="2"/>
                <c:pt idx="0">
                  <c:v>0</c:v>
                </c:pt>
                <c:pt idx="1">
                  <c:v>5</c:v>
                </c:pt>
              </c:numCache>
            </c:numRef>
          </c:cat>
          <c:val>
            <c:numRef>
              <c:f>Hoja1!$B$2:$B$3</c:f>
              <c:numCache>
                <c:formatCode>General</c:formatCode>
                <c:ptCount val="2"/>
                <c:pt idx="0">
                  <c:v>3</c:v>
                </c:pt>
                <c:pt idx="1">
                  <c:v>3</c:v>
                </c:pt>
              </c:numCache>
            </c:numRef>
          </c:val>
          <c:smooth val="0"/>
        </c:ser>
        <c:dLbls>
          <c:showLegendKey val="0"/>
          <c:showVal val="0"/>
          <c:showCatName val="0"/>
          <c:showSerName val="0"/>
          <c:showPercent val="0"/>
          <c:showBubbleSize val="0"/>
        </c:dLbls>
        <c:dropLines/>
        <c:smooth val="0"/>
        <c:axId val="-1431667536"/>
        <c:axId val="-1431665904"/>
      </c:lineChart>
      <c:catAx>
        <c:axId val="-1431667536"/>
        <c:scaling>
          <c:orientation val="minMax"/>
        </c:scaling>
        <c:delete val="0"/>
        <c:axPos val="b"/>
        <c:title>
          <c:tx>
            <c:rich>
              <a:bodyPr/>
              <a:lstStyle/>
              <a:p>
                <a:pPr>
                  <a:defRPr sz="1200" b="0"/>
                </a:pPr>
                <a:r>
                  <a:rPr lang="es-ES" sz="1200" b="0" dirty="0" smtClean="0"/>
                  <a:t>t (s)</a:t>
                </a:r>
                <a:endParaRPr lang="es-ES" sz="1200" b="0" dirty="0"/>
              </a:p>
            </c:rich>
          </c:tx>
          <c:layout>
            <c:manualLayout>
              <c:xMode val="edge"/>
              <c:yMode val="edge"/>
              <c:x val="0.84241228070175433"/>
              <c:y val="0.84441899308041035"/>
            </c:manualLayout>
          </c:layout>
          <c:overlay val="0"/>
        </c:title>
        <c:numFmt formatCode="General" sourceLinked="1"/>
        <c:majorTickMark val="none"/>
        <c:minorTickMark val="none"/>
        <c:tickLblPos val="none"/>
        <c:crossAx val="-1431665904"/>
        <c:crosses val="autoZero"/>
        <c:auto val="1"/>
        <c:lblAlgn val="ctr"/>
        <c:lblOffset val="100"/>
        <c:noMultiLvlLbl val="0"/>
      </c:catAx>
      <c:valAx>
        <c:axId val="-1431665904"/>
        <c:scaling>
          <c:orientation val="minMax"/>
        </c:scaling>
        <c:delete val="0"/>
        <c:axPos val="l"/>
        <c:title>
          <c:tx>
            <c:rich>
              <a:bodyPr/>
              <a:lstStyle/>
              <a:p>
                <a:pPr>
                  <a:defRPr/>
                </a:pPr>
                <a:r>
                  <a:rPr lang="es-ES" sz="1200" b="0" dirty="0" smtClean="0"/>
                  <a:t>a (m/s</a:t>
                </a:r>
                <a:r>
                  <a:rPr lang="es-ES" sz="1200" b="0" baseline="30000" dirty="0" smtClean="0"/>
                  <a:t>2</a:t>
                </a:r>
                <a:r>
                  <a:rPr lang="es-ES" sz="1200" b="0" dirty="0" smtClean="0"/>
                  <a:t>)</a:t>
                </a:r>
                <a:endParaRPr lang="es-ES" sz="1200" b="0" dirty="0"/>
              </a:p>
            </c:rich>
          </c:tx>
          <c:layout>
            <c:manualLayout>
              <c:xMode val="edge"/>
              <c:yMode val="edge"/>
              <c:x val="2.1929824561403508E-2"/>
              <c:y val="5.1611787162968235E-2"/>
            </c:manualLayout>
          </c:layout>
          <c:overlay val="0"/>
        </c:title>
        <c:numFmt formatCode="General" sourceLinked="1"/>
        <c:majorTickMark val="none"/>
        <c:minorTickMark val="none"/>
        <c:tickLblPos val="none"/>
        <c:spPr>
          <a:ln w="12700"/>
        </c:spPr>
        <c:crossAx val="-1431667536"/>
        <c:crossesAt val="1"/>
        <c:crossBetween val="midCat"/>
      </c:valAx>
    </c:plotArea>
    <c:plotVisOnly val="1"/>
    <c:dispBlanksAs val="gap"/>
    <c:showDLblsOverMax val="0"/>
  </c:chart>
  <c:txPr>
    <a:bodyPr/>
    <a:lstStyle/>
    <a:p>
      <a:pPr>
        <a:defRPr sz="1800"/>
      </a:pPr>
      <a:endParaRPr lang="es-E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Hoja1!$B$1</c:f>
              <c:strCache>
                <c:ptCount val="1"/>
                <c:pt idx="0">
                  <c:v>x</c:v>
                </c:pt>
              </c:strCache>
            </c:strRef>
          </c:tx>
          <c:spPr>
            <a:ln w="38100"/>
          </c:spPr>
          <c:marker>
            <c:symbol val="none"/>
          </c:marker>
          <c:cat>
            <c:numRef>
              <c:f>Hoja1!$A$2:$A$7</c:f>
              <c:numCache>
                <c:formatCode>General</c:formatCode>
                <c:ptCount val="6"/>
                <c:pt idx="0">
                  <c:v>0</c:v>
                </c:pt>
                <c:pt idx="1">
                  <c:v>50</c:v>
                </c:pt>
                <c:pt idx="2">
                  <c:v>100</c:v>
                </c:pt>
                <c:pt idx="3">
                  <c:v>150</c:v>
                </c:pt>
                <c:pt idx="4">
                  <c:v>200</c:v>
                </c:pt>
                <c:pt idx="5">
                  <c:v>250</c:v>
                </c:pt>
              </c:numCache>
            </c:numRef>
          </c:cat>
          <c:val>
            <c:numRef>
              <c:f>Hoja1!$B$2:$B$7</c:f>
              <c:numCache>
                <c:formatCode>General</c:formatCode>
                <c:ptCount val="6"/>
                <c:pt idx="0">
                  <c:v>0</c:v>
                </c:pt>
                <c:pt idx="1">
                  <c:v>200</c:v>
                </c:pt>
                <c:pt idx="2">
                  <c:v>400</c:v>
                </c:pt>
                <c:pt idx="3">
                  <c:v>600</c:v>
                </c:pt>
                <c:pt idx="4">
                  <c:v>800</c:v>
                </c:pt>
                <c:pt idx="5">
                  <c:v>1000</c:v>
                </c:pt>
              </c:numCache>
            </c:numRef>
          </c:val>
          <c:smooth val="0"/>
        </c:ser>
        <c:dLbls>
          <c:showLegendKey val="0"/>
          <c:showVal val="0"/>
          <c:showCatName val="0"/>
          <c:showSerName val="0"/>
          <c:showPercent val="0"/>
          <c:showBubbleSize val="0"/>
        </c:dLbls>
        <c:dropLines>
          <c:spPr>
            <a:ln>
              <a:prstDash val="dash"/>
            </a:ln>
          </c:spPr>
        </c:dropLines>
        <c:smooth val="0"/>
        <c:axId val="-1379881408"/>
        <c:axId val="-1379880864"/>
      </c:lineChart>
      <c:catAx>
        <c:axId val="-1379881408"/>
        <c:scaling>
          <c:orientation val="minMax"/>
        </c:scaling>
        <c:delete val="0"/>
        <c:axPos val="b"/>
        <c:title>
          <c:tx>
            <c:rich>
              <a:bodyPr/>
              <a:lstStyle/>
              <a:p>
                <a:pPr>
                  <a:defRPr sz="1200" b="0"/>
                </a:pPr>
                <a:r>
                  <a:rPr lang="es-ES" sz="1200" b="0" dirty="0" smtClean="0"/>
                  <a:t>t(s)</a:t>
                </a:r>
                <a:endParaRPr lang="es-ES" sz="1200" b="0" dirty="0"/>
              </a:p>
            </c:rich>
          </c:tx>
          <c:layout>
            <c:manualLayout>
              <c:xMode val="edge"/>
              <c:yMode val="edge"/>
              <c:x val="0.90464945059833624"/>
              <c:y val="0.87981838963677927"/>
            </c:manualLayout>
          </c:layout>
          <c:overlay val="0"/>
        </c:title>
        <c:numFmt formatCode="General" sourceLinked="1"/>
        <c:majorTickMark val="none"/>
        <c:minorTickMark val="none"/>
        <c:tickLblPos val="nextTo"/>
        <c:spPr>
          <a:ln w="15875"/>
        </c:spPr>
        <c:txPr>
          <a:bodyPr/>
          <a:lstStyle/>
          <a:p>
            <a:pPr>
              <a:defRPr sz="1200"/>
            </a:pPr>
            <a:endParaRPr lang="es-ES"/>
          </a:p>
        </c:txPr>
        <c:crossAx val="-1379880864"/>
        <c:crosses val="autoZero"/>
        <c:auto val="1"/>
        <c:lblAlgn val="ctr"/>
        <c:lblOffset val="100"/>
        <c:noMultiLvlLbl val="0"/>
      </c:catAx>
      <c:valAx>
        <c:axId val="-1379880864"/>
        <c:scaling>
          <c:orientation val="minMax"/>
        </c:scaling>
        <c:delete val="0"/>
        <c:axPos val="l"/>
        <c:majorGridlines>
          <c:spPr>
            <a:ln>
              <a:prstDash val="dash"/>
            </a:ln>
          </c:spPr>
        </c:majorGridlines>
        <c:title>
          <c:tx>
            <c:rich>
              <a:bodyPr/>
              <a:lstStyle/>
              <a:p>
                <a:pPr>
                  <a:defRPr/>
                </a:pPr>
                <a:r>
                  <a:rPr lang="es-ES" sz="1200" b="0" dirty="0" smtClean="0"/>
                  <a:t>X(m)</a:t>
                </a:r>
                <a:endParaRPr lang="es-ES" sz="1200" b="0" dirty="0"/>
              </a:p>
            </c:rich>
          </c:tx>
          <c:layout>
            <c:manualLayout>
              <c:xMode val="edge"/>
              <c:yMode val="edge"/>
              <c:x val="2.5423728813559324E-2"/>
              <c:y val="3.1999301498602986E-2"/>
            </c:manualLayout>
          </c:layout>
          <c:overlay val="0"/>
        </c:title>
        <c:numFmt formatCode="General" sourceLinked="1"/>
        <c:majorTickMark val="out"/>
        <c:minorTickMark val="none"/>
        <c:tickLblPos val="nextTo"/>
        <c:txPr>
          <a:bodyPr/>
          <a:lstStyle/>
          <a:p>
            <a:pPr>
              <a:defRPr sz="1200"/>
            </a:pPr>
            <a:endParaRPr lang="es-ES"/>
          </a:p>
        </c:txPr>
        <c:crossAx val="-1379881408"/>
        <c:crosses val="autoZero"/>
        <c:crossBetween val="midCat"/>
      </c:valAx>
    </c:plotArea>
    <c:plotVisOnly val="1"/>
    <c:dispBlanksAs val="gap"/>
    <c:showDLblsOverMax val="0"/>
  </c:chart>
  <c:txPr>
    <a:bodyPr/>
    <a:lstStyle/>
    <a:p>
      <a:pPr>
        <a:defRPr sz="1800"/>
      </a:pPr>
      <a:endParaRPr lang="es-E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Hoja1!$B$1</c:f>
              <c:strCache>
                <c:ptCount val="1"/>
                <c:pt idx="0">
                  <c:v>x</c:v>
                </c:pt>
              </c:strCache>
            </c:strRef>
          </c:tx>
          <c:spPr>
            <a:ln w="38100">
              <a:solidFill>
                <a:srgbClr val="FF0000"/>
              </a:solidFill>
            </a:ln>
          </c:spPr>
          <c:marker>
            <c:symbol val="none"/>
          </c:marker>
          <c:cat>
            <c:numRef>
              <c:f>Hoja1!$A$2:$A$7</c:f>
              <c:numCache>
                <c:formatCode>General</c:formatCode>
                <c:ptCount val="6"/>
                <c:pt idx="0">
                  <c:v>0</c:v>
                </c:pt>
                <c:pt idx="1">
                  <c:v>50</c:v>
                </c:pt>
                <c:pt idx="2">
                  <c:v>100</c:v>
                </c:pt>
                <c:pt idx="3">
                  <c:v>150</c:v>
                </c:pt>
                <c:pt idx="4">
                  <c:v>200</c:v>
                </c:pt>
                <c:pt idx="5">
                  <c:v>250</c:v>
                </c:pt>
              </c:numCache>
            </c:numRef>
          </c:cat>
          <c:val>
            <c:numRef>
              <c:f>Hoja1!$B$2:$B$7</c:f>
              <c:numCache>
                <c:formatCode>General</c:formatCode>
                <c:ptCount val="6"/>
                <c:pt idx="0">
                  <c:v>4</c:v>
                </c:pt>
                <c:pt idx="1">
                  <c:v>4</c:v>
                </c:pt>
                <c:pt idx="2">
                  <c:v>4</c:v>
                </c:pt>
                <c:pt idx="3">
                  <c:v>4</c:v>
                </c:pt>
                <c:pt idx="4">
                  <c:v>4</c:v>
                </c:pt>
                <c:pt idx="5">
                  <c:v>4</c:v>
                </c:pt>
              </c:numCache>
            </c:numRef>
          </c:val>
          <c:smooth val="0"/>
        </c:ser>
        <c:dLbls>
          <c:showLegendKey val="0"/>
          <c:showVal val="0"/>
          <c:showCatName val="0"/>
          <c:showSerName val="0"/>
          <c:showPercent val="0"/>
          <c:showBubbleSize val="0"/>
        </c:dLbls>
        <c:dropLines>
          <c:spPr>
            <a:ln>
              <a:prstDash val="dash"/>
            </a:ln>
          </c:spPr>
        </c:dropLines>
        <c:smooth val="0"/>
        <c:axId val="-1379874336"/>
        <c:axId val="-1379875424"/>
      </c:lineChart>
      <c:catAx>
        <c:axId val="-1379874336"/>
        <c:scaling>
          <c:orientation val="minMax"/>
        </c:scaling>
        <c:delete val="0"/>
        <c:axPos val="b"/>
        <c:title>
          <c:tx>
            <c:rich>
              <a:bodyPr/>
              <a:lstStyle/>
              <a:p>
                <a:pPr>
                  <a:defRPr sz="1200" b="0"/>
                </a:pPr>
                <a:r>
                  <a:rPr lang="es-ES" sz="1200" b="0" dirty="0" smtClean="0"/>
                  <a:t>t(s)</a:t>
                </a:r>
                <a:endParaRPr lang="es-ES" sz="1200" b="0" dirty="0"/>
              </a:p>
            </c:rich>
          </c:tx>
          <c:layout>
            <c:manualLayout>
              <c:xMode val="edge"/>
              <c:yMode val="edge"/>
              <c:x val="0.90464945059833624"/>
              <c:y val="0.87981838963677927"/>
            </c:manualLayout>
          </c:layout>
          <c:overlay val="0"/>
        </c:title>
        <c:numFmt formatCode="General" sourceLinked="1"/>
        <c:majorTickMark val="none"/>
        <c:minorTickMark val="none"/>
        <c:tickLblPos val="nextTo"/>
        <c:spPr>
          <a:ln w="15875"/>
        </c:spPr>
        <c:txPr>
          <a:bodyPr/>
          <a:lstStyle/>
          <a:p>
            <a:pPr>
              <a:defRPr sz="1200"/>
            </a:pPr>
            <a:endParaRPr lang="es-ES"/>
          </a:p>
        </c:txPr>
        <c:crossAx val="-1379875424"/>
        <c:crosses val="autoZero"/>
        <c:auto val="1"/>
        <c:lblAlgn val="ctr"/>
        <c:lblOffset val="100"/>
        <c:noMultiLvlLbl val="0"/>
      </c:catAx>
      <c:valAx>
        <c:axId val="-1379875424"/>
        <c:scaling>
          <c:orientation val="minMax"/>
          <c:max val="5"/>
        </c:scaling>
        <c:delete val="0"/>
        <c:axPos val="l"/>
        <c:title>
          <c:tx>
            <c:rich>
              <a:bodyPr/>
              <a:lstStyle/>
              <a:p>
                <a:pPr>
                  <a:defRPr/>
                </a:pPr>
                <a:r>
                  <a:rPr lang="es-ES" sz="1200" b="0" dirty="0" smtClean="0"/>
                  <a:t>v(m/s)</a:t>
                </a:r>
                <a:endParaRPr lang="es-ES" sz="1200" b="0" dirty="0"/>
              </a:p>
            </c:rich>
          </c:tx>
          <c:layout>
            <c:manualLayout>
              <c:xMode val="edge"/>
              <c:yMode val="edge"/>
              <c:x val="2.5423728813559324E-2"/>
              <c:y val="3.1999301498602986E-2"/>
            </c:manualLayout>
          </c:layout>
          <c:overlay val="0"/>
        </c:title>
        <c:numFmt formatCode="General" sourceLinked="1"/>
        <c:majorTickMark val="out"/>
        <c:minorTickMark val="none"/>
        <c:tickLblPos val="nextTo"/>
        <c:txPr>
          <a:bodyPr/>
          <a:lstStyle/>
          <a:p>
            <a:pPr>
              <a:defRPr sz="1200"/>
            </a:pPr>
            <a:endParaRPr lang="es-ES"/>
          </a:p>
        </c:txPr>
        <c:crossAx val="-1379874336"/>
        <c:crosses val="autoZero"/>
        <c:crossBetween val="midCat"/>
        <c:majorUnit val="1"/>
      </c:valAx>
    </c:plotArea>
    <c:plotVisOnly val="1"/>
    <c:dispBlanksAs val="gap"/>
    <c:showDLblsOverMax val="0"/>
  </c:chart>
  <c:txPr>
    <a:bodyPr/>
    <a:lstStyle/>
    <a:p>
      <a:pPr>
        <a:defRPr sz="1800"/>
      </a:pPr>
      <a:endParaRPr lang="es-E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Hoja1!$B$1</c:f>
              <c:strCache>
                <c:ptCount val="1"/>
                <c:pt idx="0">
                  <c:v>x</c:v>
                </c:pt>
              </c:strCache>
            </c:strRef>
          </c:tx>
          <c:spPr>
            <a:ln w="38100">
              <a:solidFill>
                <a:srgbClr val="FF0000"/>
              </a:solidFill>
            </a:ln>
          </c:spPr>
          <c:marker>
            <c:symbol val="none"/>
          </c:marker>
          <c:cat>
            <c:numRef>
              <c:f>Hoja1!$A$2:$A$7</c:f>
              <c:numCache>
                <c:formatCode>General</c:formatCode>
                <c:ptCount val="6"/>
                <c:pt idx="0">
                  <c:v>0</c:v>
                </c:pt>
                <c:pt idx="1">
                  <c:v>50</c:v>
                </c:pt>
                <c:pt idx="2">
                  <c:v>100</c:v>
                </c:pt>
                <c:pt idx="3">
                  <c:v>150</c:v>
                </c:pt>
                <c:pt idx="4">
                  <c:v>200</c:v>
                </c:pt>
                <c:pt idx="5">
                  <c:v>250</c:v>
                </c:pt>
              </c:numCache>
            </c:numRef>
          </c:cat>
          <c:val>
            <c:numRef>
              <c:f>Hoja1!$B$2:$B$7</c:f>
              <c:numCache>
                <c:formatCode>General</c:formatCode>
                <c:ptCount val="6"/>
                <c:pt idx="0">
                  <c:v>4</c:v>
                </c:pt>
                <c:pt idx="1">
                  <c:v>4</c:v>
                </c:pt>
                <c:pt idx="2">
                  <c:v>4</c:v>
                </c:pt>
                <c:pt idx="3">
                  <c:v>4</c:v>
                </c:pt>
                <c:pt idx="4">
                  <c:v>4</c:v>
                </c:pt>
                <c:pt idx="5">
                  <c:v>4</c:v>
                </c:pt>
              </c:numCache>
            </c:numRef>
          </c:val>
          <c:smooth val="0"/>
        </c:ser>
        <c:dLbls>
          <c:showLegendKey val="0"/>
          <c:showVal val="0"/>
          <c:showCatName val="0"/>
          <c:showSerName val="0"/>
          <c:showPercent val="0"/>
          <c:showBubbleSize val="0"/>
        </c:dLbls>
        <c:dropLines>
          <c:spPr>
            <a:ln>
              <a:prstDash val="dash"/>
            </a:ln>
          </c:spPr>
        </c:dropLines>
        <c:smooth val="0"/>
        <c:axId val="-1379884128"/>
        <c:axId val="-1379887936"/>
      </c:lineChart>
      <c:catAx>
        <c:axId val="-1379884128"/>
        <c:scaling>
          <c:orientation val="minMax"/>
        </c:scaling>
        <c:delete val="0"/>
        <c:axPos val="b"/>
        <c:title>
          <c:tx>
            <c:rich>
              <a:bodyPr/>
              <a:lstStyle/>
              <a:p>
                <a:pPr>
                  <a:defRPr sz="1200" b="0"/>
                </a:pPr>
                <a:r>
                  <a:rPr lang="es-ES" sz="1200" b="0" dirty="0" smtClean="0"/>
                  <a:t>t(s)</a:t>
                </a:r>
                <a:endParaRPr lang="es-ES" sz="1200" b="0" dirty="0"/>
              </a:p>
            </c:rich>
          </c:tx>
          <c:layout>
            <c:manualLayout>
              <c:xMode val="edge"/>
              <c:yMode val="edge"/>
              <c:x val="0.90464945059833624"/>
              <c:y val="0.87981838963677927"/>
            </c:manualLayout>
          </c:layout>
          <c:overlay val="0"/>
        </c:title>
        <c:numFmt formatCode="General" sourceLinked="1"/>
        <c:majorTickMark val="none"/>
        <c:minorTickMark val="none"/>
        <c:tickLblPos val="nextTo"/>
        <c:spPr>
          <a:ln w="15875"/>
        </c:spPr>
        <c:txPr>
          <a:bodyPr/>
          <a:lstStyle/>
          <a:p>
            <a:pPr>
              <a:defRPr sz="1200"/>
            </a:pPr>
            <a:endParaRPr lang="es-ES"/>
          </a:p>
        </c:txPr>
        <c:crossAx val="-1379887936"/>
        <c:crosses val="autoZero"/>
        <c:auto val="1"/>
        <c:lblAlgn val="ctr"/>
        <c:lblOffset val="100"/>
        <c:noMultiLvlLbl val="0"/>
      </c:catAx>
      <c:valAx>
        <c:axId val="-1379887936"/>
        <c:scaling>
          <c:orientation val="minMax"/>
          <c:max val="5"/>
        </c:scaling>
        <c:delete val="0"/>
        <c:axPos val="l"/>
        <c:title>
          <c:tx>
            <c:rich>
              <a:bodyPr/>
              <a:lstStyle/>
              <a:p>
                <a:pPr>
                  <a:defRPr/>
                </a:pPr>
                <a:r>
                  <a:rPr lang="es-ES" sz="1200" b="0" dirty="0" smtClean="0"/>
                  <a:t>v(m/s)</a:t>
                </a:r>
                <a:endParaRPr lang="es-ES" sz="1200" b="0" dirty="0"/>
              </a:p>
            </c:rich>
          </c:tx>
          <c:layout>
            <c:manualLayout>
              <c:xMode val="edge"/>
              <c:yMode val="edge"/>
              <c:x val="2.5423728813559324E-2"/>
              <c:y val="3.1999301498602986E-2"/>
            </c:manualLayout>
          </c:layout>
          <c:overlay val="0"/>
        </c:title>
        <c:numFmt formatCode="General" sourceLinked="1"/>
        <c:majorTickMark val="out"/>
        <c:minorTickMark val="none"/>
        <c:tickLblPos val="nextTo"/>
        <c:txPr>
          <a:bodyPr/>
          <a:lstStyle/>
          <a:p>
            <a:pPr>
              <a:defRPr sz="1200"/>
            </a:pPr>
            <a:endParaRPr lang="es-ES"/>
          </a:p>
        </c:txPr>
        <c:crossAx val="-1379884128"/>
        <c:crosses val="autoZero"/>
        <c:crossBetween val="midCat"/>
        <c:majorUnit val="1"/>
      </c:valAx>
    </c:plotArea>
    <c:plotVisOnly val="1"/>
    <c:dispBlanksAs val="gap"/>
    <c:showDLblsOverMax val="0"/>
  </c:chart>
  <c:txPr>
    <a:bodyPr/>
    <a:lstStyle/>
    <a:p>
      <a:pPr>
        <a:defRPr sz="1800"/>
      </a:pPr>
      <a:endParaRPr lang="es-E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967323954507357"/>
          <c:y val="6.7222430529517138E-2"/>
          <c:w val="0.66000357909806728"/>
          <c:h val="0.79095196433779114"/>
        </c:manualLayout>
      </c:layout>
      <c:lineChart>
        <c:grouping val="standard"/>
        <c:varyColors val="0"/>
        <c:ser>
          <c:idx val="0"/>
          <c:order val="0"/>
          <c:tx>
            <c:strRef>
              <c:f>Hoja1!$B$1</c:f>
              <c:strCache>
                <c:ptCount val="1"/>
                <c:pt idx="0">
                  <c:v>v</c:v>
                </c:pt>
              </c:strCache>
            </c:strRef>
          </c:tx>
          <c:spPr>
            <a:ln w="38100">
              <a:solidFill>
                <a:srgbClr val="FF0000"/>
              </a:solidFill>
            </a:ln>
          </c:spPr>
          <c:marker>
            <c:symbol val="none"/>
          </c:marker>
          <c:cat>
            <c:numRef>
              <c:f>Hoja1!$A$2:$A$6</c:f>
              <c:numCache>
                <c:formatCode>General</c:formatCode>
                <c:ptCount val="5"/>
                <c:pt idx="0">
                  <c:v>0</c:v>
                </c:pt>
                <c:pt idx="1">
                  <c:v>2</c:v>
                </c:pt>
                <c:pt idx="2">
                  <c:v>4</c:v>
                </c:pt>
                <c:pt idx="3">
                  <c:v>6</c:v>
                </c:pt>
                <c:pt idx="4">
                  <c:v>8</c:v>
                </c:pt>
              </c:numCache>
            </c:numRef>
          </c:cat>
          <c:val>
            <c:numRef>
              <c:f>Hoja1!$B$2:$B$6</c:f>
              <c:numCache>
                <c:formatCode>General</c:formatCode>
                <c:ptCount val="5"/>
                <c:pt idx="0">
                  <c:v>5</c:v>
                </c:pt>
                <c:pt idx="1">
                  <c:v>10</c:v>
                </c:pt>
                <c:pt idx="2">
                  <c:v>15</c:v>
                </c:pt>
                <c:pt idx="3">
                  <c:v>20</c:v>
                </c:pt>
                <c:pt idx="4">
                  <c:v>25</c:v>
                </c:pt>
              </c:numCache>
            </c:numRef>
          </c:val>
          <c:smooth val="0"/>
        </c:ser>
        <c:ser>
          <c:idx val="1"/>
          <c:order val="1"/>
          <c:tx>
            <c:strRef>
              <c:f>Hoja1!$C$1</c:f>
              <c:strCache>
                <c:ptCount val="1"/>
                <c:pt idx="0">
                  <c:v>vm</c:v>
                </c:pt>
              </c:strCache>
            </c:strRef>
          </c:tx>
          <c:spPr>
            <a:ln w="38100"/>
          </c:spPr>
          <c:marker>
            <c:symbol val="none"/>
          </c:marker>
          <c:cat>
            <c:numRef>
              <c:f>Hoja1!$A$2:$A$6</c:f>
              <c:numCache>
                <c:formatCode>General</c:formatCode>
                <c:ptCount val="5"/>
                <c:pt idx="0">
                  <c:v>0</c:v>
                </c:pt>
                <c:pt idx="1">
                  <c:v>2</c:v>
                </c:pt>
                <c:pt idx="2">
                  <c:v>4</c:v>
                </c:pt>
                <c:pt idx="3">
                  <c:v>6</c:v>
                </c:pt>
                <c:pt idx="4">
                  <c:v>8</c:v>
                </c:pt>
              </c:numCache>
            </c:numRef>
          </c:cat>
          <c:val>
            <c:numRef>
              <c:f>Hoja1!$C$2:$C$6</c:f>
              <c:numCache>
                <c:formatCode>General</c:formatCode>
                <c:ptCount val="5"/>
                <c:pt idx="0">
                  <c:v>15</c:v>
                </c:pt>
                <c:pt idx="1">
                  <c:v>15</c:v>
                </c:pt>
                <c:pt idx="2">
                  <c:v>15</c:v>
                </c:pt>
                <c:pt idx="3">
                  <c:v>15</c:v>
                </c:pt>
                <c:pt idx="4">
                  <c:v>15</c:v>
                </c:pt>
              </c:numCache>
            </c:numRef>
          </c:val>
          <c:smooth val="0"/>
        </c:ser>
        <c:dLbls>
          <c:showLegendKey val="0"/>
          <c:showVal val="0"/>
          <c:showCatName val="0"/>
          <c:showSerName val="0"/>
          <c:showPercent val="0"/>
          <c:showBubbleSize val="0"/>
        </c:dLbls>
        <c:dropLines>
          <c:spPr>
            <a:ln>
              <a:noFill/>
            </a:ln>
          </c:spPr>
        </c:dropLines>
        <c:smooth val="0"/>
        <c:axId val="-1379878144"/>
        <c:axId val="-1379883584"/>
      </c:lineChart>
      <c:catAx>
        <c:axId val="-1379878144"/>
        <c:scaling>
          <c:orientation val="minMax"/>
        </c:scaling>
        <c:delete val="0"/>
        <c:axPos val="b"/>
        <c:majorGridlines/>
        <c:minorGridlines/>
        <c:title>
          <c:tx>
            <c:rich>
              <a:bodyPr/>
              <a:lstStyle/>
              <a:p>
                <a:pPr>
                  <a:defRPr sz="1200" b="0"/>
                </a:pPr>
                <a:r>
                  <a:rPr lang="es-ES" sz="1200" b="0" dirty="0" smtClean="0"/>
                  <a:t>t (s)</a:t>
                </a:r>
                <a:endParaRPr lang="es-ES" sz="1200" b="0" dirty="0"/>
              </a:p>
            </c:rich>
          </c:tx>
          <c:layout>
            <c:manualLayout>
              <c:xMode val="edge"/>
              <c:yMode val="edge"/>
              <c:x val="0.87758496716531564"/>
              <c:y val="0.80526434195725538"/>
            </c:manualLayout>
          </c:layout>
          <c:overlay val="0"/>
        </c:title>
        <c:numFmt formatCode="General" sourceLinked="1"/>
        <c:majorTickMark val="out"/>
        <c:minorTickMark val="none"/>
        <c:tickLblPos val="nextTo"/>
        <c:txPr>
          <a:bodyPr/>
          <a:lstStyle/>
          <a:p>
            <a:pPr>
              <a:defRPr sz="1200"/>
            </a:pPr>
            <a:endParaRPr lang="es-ES"/>
          </a:p>
        </c:txPr>
        <c:crossAx val="-1379883584"/>
        <c:crosses val="autoZero"/>
        <c:auto val="1"/>
        <c:lblAlgn val="ctr"/>
        <c:lblOffset val="100"/>
        <c:noMultiLvlLbl val="0"/>
      </c:catAx>
      <c:valAx>
        <c:axId val="-1379883584"/>
        <c:scaling>
          <c:orientation val="minMax"/>
          <c:max val="30"/>
        </c:scaling>
        <c:delete val="0"/>
        <c:axPos val="l"/>
        <c:majorGridlines/>
        <c:title>
          <c:tx>
            <c:rich>
              <a:bodyPr/>
              <a:lstStyle/>
              <a:p>
                <a:pPr>
                  <a:defRPr/>
                </a:pPr>
                <a:r>
                  <a:rPr lang="es-ES" sz="1200" b="0" dirty="0" smtClean="0"/>
                  <a:t>v (m/s)</a:t>
                </a:r>
                <a:endParaRPr lang="es-ES" sz="1200" b="0" dirty="0"/>
              </a:p>
            </c:rich>
          </c:tx>
          <c:layout>
            <c:manualLayout>
              <c:xMode val="edge"/>
              <c:yMode val="edge"/>
              <c:x val="8.1889749183009751E-3"/>
              <c:y val="3.2032245969253845E-2"/>
            </c:manualLayout>
          </c:layout>
          <c:overlay val="0"/>
        </c:title>
        <c:numFmt formatCode="General" sourceLinked="1"/>
        <c:majorTickMark val="out"/>
        <c:minorTickMark val="none"/>
        <c:tickLblPos val="nextTo"/>
        <c:spPr>
          <a:ln w="12700"/>
        </c:spPr>
        <c:txPr>
          <a:bodyPr/>
          <a:lstStyle/>
          <a:p>
            <a:pPr>
              <a:defRPr sz="1200"/>
            </a:pPr>
            <a:endParaRPr lang="es-ES"/>
          </a:p>
        </c:txPr>
        <c:crossAx val="-1379878144"/>
        <c:crossesAt val="1"/>
        <c:crossBetween val="midCat"/>
        <c:majorUnit val="5"/>
      </c:valAx>
    </c:plotArea>
    <c:plotVisOnly val="1"/>
    <c:dispBlanksAs val="gap"/>
    <c:showDLblsOverMax val="0"/>
  </c:chart>
  <c:txPr>
    <a:bodyPr/>
    <a:lstStyle/>
    <a:p>
      <a:pPr>
        <a:defRPr sz="1800"/>
      </a:pPr>
      <a:endParaRPr lang="es-E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Hoja1!$B$1</c:f>
              <c:strCache>
                <c:ptCount val="1"/>
                <c:pt idx="0">
                  <c:v>Serie 1</c:v>
                </c:pt>
              </c:strCache>
            </c:strRef>
          </c:tx>
          <c:spPr>
            <a:ln w="38100"/>
          </c:spPr>
          <c:marker>
            <c:symbol val="none"/>
          </c:marker>
          <c:cat>
            <c:numRef>
              <c:f>Hoja1!$A$2:$A$18</c:f>
              <c:numCache>
                <c:formatCode>General</c:formatCode>
                <c:ptCount val="17"/>
                <c:pt idx="0">
                  <c:v>0</c:v>
                </c:pt>
                <c:pt idx="1">
                  <c:v>0.25</c:v>
                </c:pt>
                <c:pt idx="2">
                  <c:v>0.5</c:v>
                </c:pt>
                <c:pt idx="3">
                  <c:v>0.75</c:v>
                </c:pt>
                <c:pt idx="4">
                  <c:v>1</c:v>
                </c:pt>
                <c:pt idx="5">
                  <c:v>1.25</c:v>
                </c:pt>
                <c:pt idx="6">
                  <c:v>1.5</c:v>
                </c:pt>
                <c:pt idx="7">
                  <c:v>1.75</c:v>
                </c:pt>
                <c:pt idx="8">
                  <c:v>2</c:v>
                </c:pt>
                <c:pt idx="9">
                  <c:v>2.25</c:v>
                </c:pt>
                <c:pt idx="10">
                  <c:v>2.5</c:v>
                </c:pt>
                <c:pt idx="11">
                  <c:v>2.75</c:v>
                </c:pt>
                <c:pt idx="12">
                  <c:v>3</c:v>
                </c:pt>
                <c:pt idx="13">
                  <c:v>3.25</c:v>
                </c:pt>
                <c:pt idx="14">
                  <c:v>3.5</c:v>
                </c:pt>
                <c:pt idx="15">
                  <c:v>3.75</c:v>
                </c:pt>
                <c:pt idx="16">
                  <c:v>4</c:v>
                </c:pt>
              </c:numCache>
            </c:numRef>
          </c:cat>
          <c:val>
            <c:numRef>
              <c:f>Hoja1!$B$2:$B$18</c:f>
              <c:numCache>
                <c:formatCode>General</c:formatCode>
                <c:ptCount val="17"/>
                <c:pt idx="0">
                  <c:v>0</c:v>
                </c:pt>
                <c:pt idx="1">
                  <c:v>1.5625E-2</c:v>
                </c:pt>
                <c:pt idx="2">
                  <c:v>6.25E-2</c:v>
                </c:pt>
                <c:pt idx="3">
                  <c:v>0.140625</c:v>
                </c:pt>
                <c:pt idx="4">
                  <c:v>0.25</c:v>
                </c:pt>
                <c:pt idx="5">
                  <c:v>0.390625</c:v>
                </c:pt>
                <c:pt idx="6">
                  <c:v>0.5625</c:v>
                </c:pt>
                <c:pt idx="7">
                  <c:v>0.765625</c:v>
                </c:pt>
                <c:pt idx="8">
                  <c:v>1</c:v>
                </c:pt>
                <c:pt idx="9">
                  <c:v>1.265625</c:v>
                </c:pt>
                <c:pt idx="10">
                  <c:v>1.5625</c:v>
                </c:pt>
                <c:pt idx="11">
                  <c:v>1.890625</c:v>
                </c:pt>
                <c:pt idx="12">
                  <c:v>2.25</c:v>
                </c:pt>
                <c:pt idx="13">
                  <c:v>2.640625</c:v>
                </c:pt>
                <c:pt idx="14">
                  <c:v>3.0625</c:v>
                </c:pt>
                <c:pt idx="15">
                  <c:v>3.515625</c:v>
                </c:pt>
                <c:pt idx="16">
                  <c:v>4</c:v>
                </c:pt>
              </c:numCache>
            </c:numRef>
          </c:val>
          <c:smooth val="0"/>
        </c:ser>
        <c:dLbls>
          <c:showLegendKey val="0"/>
          <c:showVal val="0"/>
          <c:showCatName val="0"/>
          <c:showSerName val="0"/>
          <c:showPercent val="0"/>
          <c:showBubbleSize val="0"/>
        </c:dLbls>
        <c:dropLines/>
        <c:smooth val="0"/>
        <c:axId val="-1379886304"/>
        <c:axId val="-1379885760"/>
      </c:lineChart>
      <c:catAx>
        <c:axId val="-1379886304"/>
        <c:scaling>
          <c:orientation val="minMax"/>
        </c:scaling>
        <c:delete val="0"/>
        <c:axPos val="b"/>
        <c:title>
          <c:tx>
            <c:rich>
              <a:bodyPr/>
              <a:lstStyle/>
              <a:p>
                <a:pPr>
                  <a:defRPr sz="1200" b="0"/>
                </a:pPr>
                <a:r>
                  <a:rPr lang="es-ES" sz="1200" b="0" dirty="0" smtClean="0"/>
                  <a:t>t(s)</a:t>
                </a:r>
                <a:endParaRPr lang="es-ES" sz="1200" b="0" dirty="0"/>
              </a:p>
            </c:rich>
          </c:tx>
          <c:layout>
            <c:manualLayout>
              <c:xMode val="edge"/>
              <c:yMode val="edge"/>
              <c:x val="0.9007469224797604"/>
              <c:y val="0.8958612757674953"/>
            </c:manualLayout>
          </c:layout>
          <c:overlay val="0"/>
        </c:title>
        <c:numFmt formatCode="General" sourceLinked="1"/>
        <c:majorTickMark val="none"/>
        <c:minorTickMark val="none"/>
        <c:tickLblPos val="nextTo"/>
        <c:txPr>
          <a:bodyPr/>
          <a:lstStyle/>
          <a:p>
            <a:pPr>
              <a:defRPr sz="1200"/>
            </a:pPr>
            <a:endParaRPr lang="es-ES"/>
          </a:p>
        </c:txPr>
        <c:crossAx val="-1379885760"/>
        <c:crosses val="autoZero"/>
        <c:auto val="1"/>
        <c:lblAlgn val="ctr"/>
        <c:lblOffset val="100"/>
        <c:tickLblSkip val="4"/>
        <c:noMultiLvlLbl val="0"/>
      </c:catAx>
      <c:valAx>
        <c:axId val="-1379885760"/>
        <c:scaling>
          <c:orientation val="minMax"/>
          <c:max val="4.5"/>
          <c:min val="0"/>
        </c:scaling>
        <c:delete val="0"/>
        <c:axPos val="l"/>
        <c:majorGridlines/>
        <c:title>
          <c:tx>
            <c:rich>
              <a:bodyPr/>
              <a:lstStyle/>
              <a:p>
                <a:pPr>
                  <a:defRPr/>
                </a:pPr>
                <a:r>
                  <a:rPr lang="es-ES" sz="1200" b="0" dirty="0" smtClean="0"/>
                  <a:t>X(m)</a:t>
                </a:r>
                <a:endParaRPr lang="es-ES" sz="1200" b="0" dirty="0"/>
              </a:p>
            </c:rich>
          </c:tx>
          <c:layout>
            <c:manualLayout>
              <c:xMode val="edge"/>
              <c:yMode val="edge"/>
              <c:x val="5.2816901408450703E-2"/>
              <c:y val="3.7193960305523611E-2"/>
            </c:manualLayout>
          </c:layout>
          <c:overlay val="0"/>
        </c:title>
        <c:numFmt formatCode="General" sourceLinked="1"/>
        <c:majorTickMark val="out"/>
        <c:minorTickMark val="none"/>
        <c:tickLblPos val="nextTo"/>
        <c:txPr>
          <a:bodyPr/>
          <a:lstStyle/>
          <a:p>
            <a:pPr>
              <a:defRPr sz="1200"/>
            </a:pPr>
            <a:endParaRPr lang="es-ES"/>
          </a:p>
        </c:txPr>
        <c:crossAx val="-1379886304"/>
        <c:crosses val="autoZero"/>
        <c:crossBetween val="midCat"/>
        <c:minorUnit val="1"/>
      </c:valAx>
    </c:plotArea>
    <c:plotVisOnly val="1"/>
    <c:dispBlanksAs val="gap"/>
    <c:showDLblsOverMax val="0"/>
  </c:chart>
  <c:txPr>
    <a:bodyPr/>
    <a:lstStyle/>
    <a:p>
      <a:pPr>
        <a:defRPr sz="1800"/>
      </a:pPr>
      <a:endParaRPr lang="es-E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967332293753609"/>
          <c:y val="3.6520582953446609E-2"/>
          <c:w val="0.66000357909806728"/>
          <c:h val="0.79095196433779114"/>
        </c:manualLayout>
      </c:layout>
      <c:lineChart>
        <c:grouping val="standard"/>
        <c:varyColors val="0"/>
        <c:ser>
          <c:idx val="0"/>
          <c:order val="0"/>
          <c:tx>
            <c:strRef>
              <c:f>Hoja1!$B$1</c:f>
              <c:strCache>
                <c:ptCount val="1"/>
                <c:pt idx="0">
                  <c:v>v</c:v>
                </c:pt>
              </c:strCache>
            </c:strRef>
          </c:tx>
          <c:spPr>
            <a:ln w="38100">
              <a:solidFill>
                <a:srgbClr val="FF0000"/>
              </a:solidFill>
            </a:ln>
          </c:spPr>
          <c:marker>
            <c:symbol val="none"/>
          </c:marker>
          <c:cat>
            <c:numRef>
              <c:f>Hoja1!$A$2:$A$6</c:f>
              <c:numCache>
                <c:formatCode>General</c:formatCode>
                <c:ptCount val="5"/>
                <c:pt idx="0">
                  <c:v>0</c:v>
                </c:pt>
                <c:pt idx="1">
                  <c:v>1</c:v>
                </c:pt>
                <c:pt idx="2">
                  <c:v>2</c:v>
                </c:pt>
                <c:pt idx="3">
                  <c:v>3</c:v>
                </c:pt>
                <c:pt idx="4">
                  <c:v>4</c:v>
                </c:pt>
              </c:numCache>
            </c:numRef>
          </c:cat>
          <c:val>
            <c:numRef>
              <c:f>Hoja1!$B$2:$B$6</c:f>
              <c:numCache>
                <c:formatCode>General</c:formatCode>
                <c:ptCount val="5"/>
                <c:pt idx="0">
                  <c:v>0</c:v>
                </c:pt>
                <c:pt idx="1">
                  <c:v>0.5</c:v>
                </c:pt>
                <c:pt idx="2">
                  <c:v>1</c:v>
                </c:pt>
                <c:pt idx="3">
                  <c:v>1.5</c:v>
                </c:pt>
                <c:pt idx="4">
                  <c:v>2</c:v>
                </c:pt>
              </c:numCache>
            </c:numRef>
          </c:val>
          <c:smooth val="0"/>
        </c:ser>
        <c:dLbls>
          <c:showLegendKey val="0"/>
          <c:showVal val="0"/>
          <c:showCatName val="0"/>
          <c:showSerName val="0"/>
          <c:showPercent val="0"/>
          <c:showBubbleSize val="0"/>
        </c:dLbls>
        <c:dropLines>
          <c:spPr>
            <a:ln>
              <a:noFill/>
            </a:ln>
          </c:spPr>
        </c:dropLines>
        <c:smooth val="0"/>
        <c:axId val="-1379883040"/>
        <c:axId val="-1379881952"/>
      </c:lineChart>
      <c:catAx>
        <c:axId val="-1379883040"/>
        <c:scaling>
          <c:orientation val="minMax"/>
        </c:scaling>
        <c:delete val="0"/>
        <c:axPos val="b"/>
        <c:majorGridlines/>
        <c:minorGridlines/>
        <c:title>
          <c:tx>
            <c:rich>
              <a:bodyPr/>
              <a:lstStyle/>
              <a:p>
                <a:pPr>
                  <a:defRPr sz="1200" b="0"/>
                </a:pPr>
                <a:r>
                  <a:rPr lang="es-ES" sz="1200" b="0" dirty="0" smtClean="0"/>
                  <a:t>t (s)</a:t>
                </a:r>
                <a:endParaRPr lang="es-ES" sz="1200" b="0" dirty="0"/>
              </a:p>
            </c:rich>
          </c:tx>
          <c:layout>
            <c:manualLayout>
              <c:xMode val="edge"/>
              <c:yMode val="edge"/>
              <c:x val="0.80558494312285256"/>
              <c:y val="0.92368524658101947"/>
            </c:manualLayout>
          </c:layout>
          <c:overlay val="0"/>
        </c:title>
        <c:numFmt formatCode="General" sourceLinked="1"/>
        <c:majorTickMark val="out"/>
        <c:minorTickMark val="none"/>
        <c:tickLblPos val="nextTo"/>
        <c:txPr>
          <a:bodyPr/>
          <a:lstStyle/>
          <a:p>
            <a:pPr>
              <a:defRPr sz="1200"/>
            </a:pPr>
            <a:endParaRPr lang="es-ES"/>
          </a:p>
        </c:txPr>
        <c:crossAx val="-1379881952"/>
        <c:crosses val="autoZero"/>
        <c:auto val="1"/>
        <c:lblAlgn val="ctr"/>
        <c:lblOffset val="100"/>
        <c:noMultiLvlLbl val="0"/>
      </c:catAx>
      <c:valAx>
        <c:axId val="-1379881952"/>
        <c:scaling>
          <c:orientation val="minMax"/>
          <c:max val="2"/>
          <c:min val="0"/>
        </c:scaling>
        <c:delete val="0"/>
        <c:axPos val="l"/>
        <c:majorGridlines/>
        <c:title>
          <c:tx>
            <c:rich>
              <a:bodyPr/>
              <a:lstStyle/>
              <a:p>
                <a:pPr>
                  <a:defRPr/>
                </a:pPr>
                <a:r>
                  <a:rPr lang="es-ES" sz="1200" b="0" dirty="0" smtClean="0"/>
                  <a:t>v (m/s)</a:t>
                </a:r>
                <a:endParaRPr lang="es-ES" sz="1200" b="0" dirty="0"/>
              </a:p>
            </c:rich>
          </c:tx>
          <c:layout>
            <c:manualLayout>
              <c:xMode val="edge"/>
              <c:yMode val="edge"/>
              <c:x val="5.2188959940485058E-2"/>
              <c:y val="4.0804323801630057E-2"/>
            </c:manualLayout>
          </c:layout>
          <c:overlay val="0"/>
        </c:title>
        <c:numFmt formatCode="General" sourceLinked="1"/>
        <c:majorTickMark val="out"/>
        <c:minorTickMark val="none"/>
        <c:tickLblPos val="nextTo"/>
        <c:spPr>
          <a:ln w="12700"/>
        </c:spPr>
        <c:txPr>
          <a:bodyPr/>
          <a:lstStyle/>
          <a:p>
            <a:pPr>
              <a:defRPr sz="1200"/>
            </a:pPr>
            <a:endParaRPr lang="es-ES"/>
          </a:p>
        </c:txPr>
        <c:crossAx val="-1379883040"/>
        <c:crossesAt val="1"/>
        <c:crossBetween val="midCat"/>
        <c:majorUnit val="1"/>
      </c:valAx>
    </c:plotArea>
    <c:plotVisOnly val="1"/>
    <c:dispBlanksAs val="gap"/>
    <c:showDLblsOverMax val="0"/>
  </c:chart>
  <c:txPr>
    <a:bodyPr/>
    <a:lstStyle/>
    <a:p>
      <a:pPr>
        <a:defRPr sz="1800"/>
      </a:pPr>
      <a:endParaRPr lang="es-ES"/>
    </a:p>
  </c:txPr>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61.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3076363" cy="511731"/>
          </a:xfrm>
          <a:prstGeom prst="rect">
            <a:avLst/>
          </a:prstGeom>
        </p:spPr>
        <p:txBody>
          <a:bodyPr vert="horz" lIns="99048" tIns="49524" rIns="99048" bIns="49524" rtlCol="0"/>
          <a:lstStyle>
            <a:lvl1pPr algn="l">
              <a:defRPr sz="1300"/>
            </a:lvl1pPr>
          </a:lstStyle>
          <a:p>
            <a:endParaRPr lang="es-ES"/>
          </a:p>
        </p:txBody>
      </p:sp>
      <p:sp>
        <p:nvSpPr>
          <p:cNvPr id="3" name="2 Marcador de fecha"/>
          <p:cNvSpPr>
            <a:spLocks noGrp="1"/>
          </p:cNvSpPr>
          <p:nvPr>
            <p:ph type="dt" sz="quarter" idx="1"/>
          </p:nvPr>
        </p:nvSpPr>
        <p:spPr>
          <a:xfrm>
            <a:off x="4021294" y="0"/>
            <a:ext cx="3076363" cy="511731"/>
          </a:xfrm>
          <a:prstGeom prst="rect">
            <a:avLst/>
          </a:prstGeom>
        </p:spPr>
        <p:txBody>
          <a:bodyPr vert="horz" lIns="99048" tIns="49524" rIns="99048" bIns="49524" rtlCol="0"/>
          <a:lstStyle>
            <a:lvl1pPr algn="r">
              <a:defRPr sz="1300"/>
            </a:lvl1pPr>
          </a:lstStyle>
          <a:p>
            <a:fld id="{FD6B42F3-7B55-4ABE-BC14-074FFFD7F5B3}" type="datetimeFigureOut">
              <a:rPr lang="es-ES" smtClean="0"/>
              <a:t>22/08/2016</a:t>
            </a:fld>
            <a:endParaRPr lang="es-ES"/>
          </a:p>
        </p:txBody>
      </p:sp>
      <p:sp>
        <p:nvSpPr>
          <p:cNvPr id="4" name="3 Marcador de pie de página"/>
          <p:cNvSpPr>
            <a:spLocks noGrp="1"/>
          </p:cNvSpPr>
          <p:nvPr>
            <p:ph type="ftr" sz="quarter" idx="2"/>
          </p:nvPr>
        </p:nvSpPr>
        <p:spPr>
          <a:xfrm>
            <a:off x="0" y="9721106"/>
            <a:ext cx="3076363" cy="511731"/>
          </a:xfrm>
          <a:prstGeom prst="rect">
            <a:avLst/>
          </a:prstGeom>
        </p:spPr>
        <p:txBody>
          <a:bodyPr vert="horz" lIns="99048" tIns="49524" rIns="99048" bIns="49524" rtlCol="0" anchor="b"/>
          <a:lstStyle>
            <a:lvl1pPr algn="l">
              <a:defRPr sz="1300"/>
            </a:lvl1pPr>
          </a:lstStyle>
          <a:p>
            <a:endParaRPr lang="es-ES"/>
          </a:p>
        </p:txBody>
      </p:sp>
      <p:sp>
        <p:nvSpPr>
          <p:cNvPr id="5" name="4 Marcador de número de diapositiva"/>
          <p:cNvSpPr>
            <a:spLocks noGrp="1"/>
          </p:cNvSpPr>
          <p:nvPr>
            <p:ph type="sldNum" sz="quarter" idx="3"/>
          </p:nvPr>
        </p:nvSpPr>
        <p:spPr>
          <a:xfrm>
            <a:off x="4021294" y="9721106"/>
            <a:ext cx="3076363" cy="511731"/>
          </a:xfrm>
          <a:prstGeom prst="rect">
            <a:avLst/>
          </a:prstGeom>
        </p:spPr>
        <p:txBody>
          <a:bodyPr vert="horz" lIns="99048" tIns="49524" rIns="99048" bIns="49524" rtlCol="0" anchor="b"/>
          <a:lstStyle>
            <a:lvl1pPr algn="r">
              <a:defRPr sz="1300"/>
            </a:lvl1pPr>
          </a:lstStyle>
          <a:p>
            <a:fld id="{332D851B-98DA-416C-ADBD-F22D89F788CD}" type="slidenum">
              <a:rPr lang="es-ES" smtClean="0"/>
              <a:t>‹Nº›</a:t>
            </a:fld>
            <a:endParaRPr lang="es-ES"/>
          </a:p>
        </p:txBody>
      </p:sp>
    </p:spTree>
    <p:extLst>
      <p:ext uri="{BB962C8B-B14F-4D97-AF65-F5344CB8AC3E}">
        <p14:creationId xmlns:p14="http://schemas.microsoft.com/office/powerpoint/2010/main" val="1247639217"/>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3076363" cy="511731"/>
          </a:xfrm>
          <a:prstGeom prst="rect">
            <a:avLst/>
          </a:prstGeom>
        </p:spPr>
        <p:txBody>
          <a:bodyPr vert="horz" lIns="99048" tIns="49524" rIns="99048" bIns="49524" rtlCol="0"/>
          <a:lstStyle>
            <a:lvl1pPr algn="l">
              <a:defRPr sz="1300"/>
            </a:lvl1pPr>
          </a:lstStyle>
          <a:p>
            <a:endParaRPr lang="es-ES" dirty="0"/>
          </a:p>
        </p:txBody>
      </p:sp>
      <p:sp>
        <p:nvSpPr>
          <p:cNvPr id="3" name="2 Marcador de fecha"/>
          <p:cNvSpPr>
            <a:spLocks noGrp="1"/>
          </p:cNvSpPr>
          <p:nvPr>
            <p:ph type="dt" idx="1"/>
          </p:nvPr>
        </p:nvSpPr>
        <p:spPr>
          <a:xfrm>
            <a:off x="4021294" y="0"/>
            <a:ext cx="3076363" cy="511731"/>
          </a:xfrm>
          <a:prstGeom prst="rect">
            <a:avLst/>
          </a:prstGeom>
        </p:spPr>
        <p:txBody>
          <a:bodyPr vert="horz" lIns="99048" tIns="49524" rIns="99048" bIns="49524" rtlCol="0"/>
          <a:lstStyle>
            <a:lvl1pPr algn="r">
              <a:defRPr sz="1300"/>
            </a:lvl1pPr>
          </a:lstStyle>
          <a:p>
            <a:fld id="{0A0AB78B-36E7-4C69-B86D-B7715E2C1DC0}" type="datetimeFigureOut">
              <a:rPr lang="es-ES" smtClean="0"/>
              <a:t>22/08/2016</a:t>
            </a:fld>
            <a:endParaRPr lang="es-ES" dirty="0"/>
          </a:p>
        </p:txBody>
      </p:sp>
      <p:sp>
        <p:nvSpPr>
          <p:cNvPr id="4" name="3 Marcador de imagen de diapositiva"/>
          <p:cNvSpPr>
            <a:spLocks noGrp="1" noRot="1" noChangeAspect="1"/>
          </p:cNvSpPr>
          <p:nvPr>
            <p:ph type="sldImg" idx="2"/>
          </p:nvPr>
        </p:nvSpPr>
        <p:spPr>
          <a:xfrm>
            <a:off x="992188" y="768350"/>
            <a:ext cx="5114925" cy="3836988"/>
          </a:xfrm>
          <a:prstGeom prst="rect">
            <a:avLst/>
          </a:prstGeom>
          <a:noFill/>
          <a:ln w="12700">
            <a:solidFill>
              <a:prstClr val="black"/>
            </a:solidFill>
          </a:ln>
        </p:spPr>
        <p:txBody>
          <a:bodyPr vert="horz" lIns="99048" tIns="49524" rIns="99048" bIns="49524" rtlCol="0" anchor="ctr"/>
          <a:lstStyle/>
          <a:p>
            <a:endParaRPr lang="es-ES" dirty="0"/>
          </a:p>
        </p:txBody>
      </p:sp>
      <p:sp>
        <p:nvSpPr>
          <p:cNvPr id="5" name="4 Marcador de notas"/>
          <p:cNvSpPr>
            <a:spLocks noGrp="1"/>
          </p:cNvSpPr>
          <p:nvPr>
            <p:ph type="body" sz="quarter" idx="3"/>
          </p:nvPr>
        </p:nvSpPr>
        <p:spPr>
          <a:xfrm>
            <a:off x="709930" y="4861441"/>
            <a:ext cx="5679440" cy="4605576"/>
          </a:xfrm>
          <a:prstGeom prst="rect">
            <a:avLst/>
          </a:prstGeom>
        </p:spPr>
        <p:txBody>
          <a:bodyPr vert="horz" lIns="99048" tIns="49524" rIns="99048" bIns="49524"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5 Marcador de pie de página"/>
          <p:cNvSpPr>
            <a:spLocks noGrp="1"/>
          </p:cNvSpPr>
          <p:nvPr>
            <p:ph type="ftr" sz="quarter" idx="4"/>
          </p:nvPr>
        </p:nvSpPr>
        <p:spPr>
          <a:xfrm>
            <a:off x="0" y="9721106"/>
            <a:ext cx="3076363" cy="511731"/>
          </a:xfrm>
          <a:prstGeom prst="rect">
            <a:avLst/>
          </a:prstGeom>
        </p:spPr>
        <p:txBody>
          <a:bodyPr vert="horz" lIns="99048" tIns="49524" rIns="99048" bIns="49524" rtlCol="0" anchor="b"/>
          <a:lstStyle>
            <a:lvl1pPr algn="l">
              <a:defRPr sz="1300"/>
            </a:lvl1pPr>
          </a:lstStyle>
          <a:p>
            <a:endParaRPr lang="es-ES" dirty="0"/>
          </a:p>
        </p:txBody>
      </p:sp>
      <p:sp>
        <p:nvSpPr>
          <p:cNvPr id="7" name="6 Marcador de número de diapositiva"/>
          <p:cNvSpPr>
            <a:spLocks noGrp="1"/>
          </p:cNvSpPr>
          <p:nvPr>
            <p:ph type="sldNum" sz="quarter" idx="5"/>
          </p:nvPr>
        </p:nvSpPr>
        <p:spPr>
          <a:xfrm>
            <a:off x="4021294" y="9721106"/>
            <a:ext cx="3076363" cy="511731"/>
          </a:xfrm>
          <a:prstGeom prst="rect">
            <a:avLst/>
          </a:prstGeom>
        </p:spPr>
        <p:txBody>
          <a:bodyPr vert="horz" lIns="99048" tIns="49524" rIns="99048" bIns="49524" rtlCol="0" anchor="b"/>
          <a:lstStyle>
            <a:lvl1pPr algn="r">
              <a:defRPr sz="1300"/>
            </a:lvl1pPr>
          </a:lstStyle>
          <a:p>
            <a:fld id="{9C68CFF2-5E04-4CC5-82AA-7F57CF887B75}" type="slidenum">
              <a:rPr lang="es-ES" smtClean="0"/>
              <a:t>‹Nº›</a:t>
            </a:fld>
            <a:endParaRPr lang="es-ES" dirty="0"/>
          </a:p>
        </p:txBody>
      </p:sp>
    </p:spTree>
    <p:extLst>
      <p:ext uri="{BB962C8B-B14F-4D97-AF65-F5344CB8AC3E}">
        <p14:creationId xmlns:p14="http://schemas.microsoft.com/office/powerpoint/2010/main" val="3895320934"/>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32648482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40235473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r>
              <a:rPr lang="es-ES" smtClean="0"/>
              <a:t>R. Artacho - E. Eisman</a:t>
            </a:r>
            <a:endParaRPr lang="es-ES" dirty="0"/>
          </a:p>
        </p:txBody>
      </p:sp>
      <p:sp>
        <p:nvSpPr>
          <p:cNvPr id="5" name="4 Marcador de pie de página"/>
          <p:cNvSpPr>
            <a:spLocks noGrp="1"/>
          </p:cNvSpPr>
          <p:nvPr>
            <p:ph type="ftr" sz="quarter" idx="11"/>
          </p:nvPr>
        </p:nvSpPr>
        <p:spPr/>
        <p:txBody>
          <a:bodyPr/>
          <a:lstStyle/>
          <a:p>
            <a:r>
              <a:rPr lang="es-ES" dirty="0" smtClean="0"/>
              <a:t>R. Artacho</a:t>
            </a:r>
            <a:endParaRPr lang="es-ES" dirty="0"/>
          </a:p>
        </p:txBody>
      </p:sp>
      <p:sp>
        <p:nvSpPr>
          <p:cNvPr id="6" name="5 Marcador de número de diapositiva"/>
          <p:cNvSpPr>
            <a:spLocks noGrp="1"/>
          </p:cNvSpPr>
          <p:nvPr>
            <p:ph type="sldNum" sz="quarter" idx="12"/>
          </p:nvPr>
        </p:nvSpPr>
        <p:spPr/>
        <p:txBody>
          <a:bodyPr/>
          <a:lstStyle/>
          <a:p>
            <a:fld id="{28E07C7F-89CF-4626-85D0-0A10A7194231}" type="slidenum">
              <a:rPr lang="es-ES" smtClean="0"/>
              <a:t>‹Nº›</a:t>
            </a:fld>
            <a:endParaRPr lang="es-ES" dirty="0"/>
          </a:p>
        </p:txBody>
      </p:sp>
    </p:spTree>
    <p:extLst>
      <p:ext uri="{BB962C8B-B14F-4D97-AF65-F5344CB8AC3E}">
        <p14:creationId xmlns:p14="http://schemas.microsoft.com/office/powerpoint/2010/main" val="31728811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r>
              <a:rPr lang="es-ES" smtClean="0"/>
              <a:t>R. Artacho - E. Eisman</a:t>
            </a:r>
            <a:endParaRPr lang="es-ES" dirty="0"/>
          </a:p>
        </p:txBody>
      </p:sp>
      <p:sp>
        <p:nvSpPr>
          <p:cNvPr id="5" name="4 Marcador de pie de página"/>
          <p:cNvSpPr>
            <a:spLocks noGrp="1"/>
          </p:cNvSpPr>
          <p:nvPr>
            <p:ph type="ftr" sz="quarter" idx="11"/>
          </p:nvPr>
        </p:nvSpPr>
        <p:spPr/>
        <p:txBody>
          <a:bodyPr/>
          <a:lstStyle/>
          <a:p>
            <a:r>
              <a:rPr lang="es-ES" dirty="0" smtClean="0"/>
              <a:t>R. Artacho</a:t>
            </a:r>
            <a:endParaRPr lang="es-ES" dirty="0"/>
          </a:p>
        </p:txBody>
      </p:sp>
      <p:sp>
        <p:nvSpPr>
          <p:cNvPr id="6" name="5 Marcador de número de diapositiva"/>
          <p:cNvSpPr>
            <a:spLocks noGrp="1"/>
          </p:cNvSpPr>
          <p:nvPr>
            <p:ph type="sldNum" sz="quarter" idx="12"/>
          </p:nvPr>
        </p:nvSpPr>
        <p:spPr/>
        <p:txBody>
          <a:bodyPr/>
          <a:lstStyle/>
          <a:p>
            <a:fld id="{28E07C7F-89CF-4626-85D0-0A10A7194231}" type="slidenum">
              <a:rPr lang="es-ES" smtClean="0"/>
              <a:t>‹Nº›</a:t>
            </a:fld>
            <a:endParaRPr lang="es-ES" dirty="0"/>
          </a:p>
        </p:txBody>
      </p:sp>
    </p:spTree>
    <p:extLst>
      <p:ext uri="{BB962C8B-B14F-4D97-AF65-F5344CB8AC3E}">
        <p14:creationId xmlns:p14="http://schemas.microsoft.com/office/powerpoint/2010/main" val="21598975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r>
              <a:rPr lang="es-ES" smtClean="0"/>
              <a:t>R. Artacho - E. Eisman</a:t>
            </a:r>
            <a:endParaRPr lang="es-ES" dirty="0"/>
          </a:p>
        </p:txBody>
      </p:sp>
      <p:sp>
        <p:nvSpPr>
          <p:cNvPr id="5" name="4 Marcador de pie de página"/>
          <p:cNvSpPr>
            <a:spLocks noGrp="1"/>
          </p:cNvSpPr>
          <p:nvPr>
            <p:ph type="ftr" sz="quarter" idx="11"/>
          </p:nvPr>
        </p:nvSpPr>
        <p:spPr/>
        <p:txBody>
          <a:bodyPr/>
          <a:lstStyle/>
          <a:p>
            <a:r>
              <a:rPr lang="es-ES" dirty="0" smtClean="0"/>
              <a:t>R. Artacho</a:t>
            </a:r>
            <a:endParaRPr lang="es-ES" dirty="0"/>
          </a:p>
        </p:txBody>
      </p:sp>
      <p:sp>
        <p:nvSpPr>
          <p:cNvPr id="6" name="5 Marcador de número de diapositiva"/>
          <p:cNvSpPr>
            <a:spLocks noGrp="1"/>
          </p:cNvSpPr>
          <p:nvPr>
            <p:ph type="sldNum" sz="quarter" idx="12"/>
          </p:nvPr>
        </p:nvSpPr>
        <p:spPr/>
        <p:txBody>
          <a:bodyPr/>
          <a:lstStyle/>
          <a:p>
            <a:fld id="{28E07C7F-89CF-4626-85D0-0A10A7194231}" type="slidenum">
              <a:rPr lang="es-ES" smtClean="0"/>
              <a:t>‹Nº›</a:t>
            </a:fld>
            <a:endParaRPr lang="es-ES" dirty="0"/>
          </a:p>
        </p:txBody>
      </p:sp>
    </p:spTree>
    <p:extLst>
      <p:ext uri="{BB962C8B-B14F-4D97-AF65-F5344CB8AC3E}">
        <p14:creationId xmlns:p14="http://schemas.microsoft.com/office/powerpoint/2010/main" val="25966449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r>
              <a:rPr lang="es-ES" smtClean="0"/>
              <a:t>R. Artacho - E. Eisman</a:t>
            </a:r>
            <a:endParaRPr lang="es-ES" dirty="0"/>
          </a:p>
        </p:txBody>
      </p:sp>
      <p:sp>
        <p:nvSpPr>
          <p:cNvPr id="6" name="5 Marcador de pie de página"/>
          <p:cNvSpPr>
            <a:spLocks noGrp="1"/>
          </p:cNvSpPr>
          <p:nvPr>
            <p:ph type="ftr" sz="quarter" idx="11"/>
          </p:nvPr>
        </p:nvSpPr>
        <p:spPr/>
        <p:txBody>
          <a:bodyPr/>
          <a:lstStyle/>
          <a:p>
            <a:r>
              <a:rPr lang="es-ES" dirty="0" smtClean="0"/>
              <a:t>R. Artacho</a:t>
            </a:r>
            <a:endParaRPr lang="es-ES" dirty="0"/>
          </a:p>
        </p:txBody>
      </p:sp>
      <p:sp>
        <p:nvSpPr>
          <p:cNvPr id="7" name="6 Marcador de número de diapositiva"/>
          <p:cNvSpPr>
            <a:spLocks noGrp="1"/>
          </p:cNvSpPr>
          <p:nvPr>
            <p:ph type="sldNum" sz="quarter" idx="12"/>
          </p:nvPr>
        </p:nvSpPr>
        <p:spPr/>
        <p:txBody>
          <a:bodyPr/>
          <a:lstStyle/>
          <a:p>
            <a:fld id="{28E07C7F-89CF-4626-85D0-0A10A7194231}" type="slidenum">
              <a:rPr lang="es-ES" smtClean="0"/>
              <a:t>‹Nº›</a:t>
            </a:fld>
            <a:endParaRPr lang="es-ES" dirty="0"/>
          </a:p>
        </p:txBody>
      </p:sp>
    </p:spTree>
    <p:extLst>
      <p:ext uri="{BB962C8B-B14F-4D97-AF65-F5344CB8AC3E}">
        <p14:creationId xmlns:p14="http://schemas.microsoft.com/office/powerpoint/2010/main" val="13999582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r>
              <a:rPr lang="es-ES" smtClean="0"/>
              <a:t>R. Artacho - E. Eisman</a:t>
            </a:r>
            <a:endParaRPr lang="es-ES" dirty="0"/>
          </a:p>
        </p:txBody>
      </p:sp>
      <p:sp>
        <p:nvSpPr>
          <p:cNvPr id="8" name="7 Marcador de pie de página"/>
          <p:cNvSpPr>
            <a:spLocks noGrp="1"/>
          </p:cNvSpPr>
          <p:nvPr>
            <p:ph type="ftr" sz="quarter" idx="11"/>
          </p:nvPr>
        </p:nvSpPr>
        <p:spPr/>
        <p:txBody>
          <a:bodyPr/>
          <a:lstStyle/>
          <a:p>
            <a:r>
              <a:rPr lang="es-ES" dirty="0" smtClean="0"/>
              <a:t>R. Artacho</a:t>
            </a:r>
            <a:endParaRPr lang="es-ES" dirty="0"/>
          </a:p>
        </p:txBody>
      </p:sp>
      <p:sp>
        <p:nvSpPr>
          <p:cNvPr id="9" name="8 Marcador de número de diapositiva"/>
          <p:cNvSpPr>
            <a:spLocks noGrp="1"/>
          </p:cNvSpPr>
          <p:nvPr>
            <p:ph type="sldNum" sz="quarter" idx="12"/>
          </p:nvPr>
        </p:nvSpPr>
        <p:spPr/>
        <p:txBody>
          <a:bodyPr/>
          <a:lstStyle/>
          <a:p>
            <a:fld id="{28E07C7F-89CF-4626-85D0-0A10A7194231}" type="slidenum">
              <a:rPr lang="es-ES" smtClean="0"/>
              <a:t>‹Nº›</a:t>
            </a:fld>
            <a:endParaRPr lang="es-ES" dirty="0"/>
          </a:p>
        </p:txBody>
      </p:sp>
    </p:spTree>
    <p:extLst>
      <p:ext uri="{BB962C8B-B14F-4D97-AF65-F5344CB8AC3E}">
        <p14:creationId xmlns:p14="http://schemas.microsoft.com/office/powerpoint/2010/main" val="2057702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r>
              <a:rPr lang="es-ES" smtClean="0"/>
              <a:t>R. Artacho - E. Eisman</a:t>
            </a:r>
            <a:endParaRPr lang="es-ES" dirty="0"/>
          </a:p>
        </p:txBody>
      </p:sp>
      <p:sp>
        <p:nvSpPr>
          <p:cNvPr id="4" name="3 Marcador de pie de página"/>
          <p:cNvSpPr>
            <a:spLocks noGrp="1"/>
          </p:cNvSpPr>
          <p:nvPr>
            <p:ph type="ftr" sz="quarter" idx="11"/>
          </p:nvPr>
        </p:nvSpPr>
        <p:spPr/>
        <p:txBody>
          <a:bodyPr/>
          <a:lstStyle/>
          <a:p>
            <a:r>
              <a:rPr lang="es-ES" dirty="0" smtClean="0"/>
              <a:t>R. Artacho</a:t>
            </a:r>
            <a:endParaRPr lang="es-ES" dirty="0"/>
          </a:p>
        </p:txBody>
      </p:sp>
      <p:sp>
        <p:nvSpPr>
          <p:cNvPr id="5" name="4 Marcador de número de diapositiva"/>
          <p:cNvSpPr>
            <a:spLocks noGrp="1"/>
          </p:cNvSpPr>
          <p:nvPr>
            <p:ph type="sldNum" sz="quarter" idx="12"/>
          </p:nvPr>
        </p:nvSpPr>
        <p:spPr/>
        <p:txBody>
          <a:bodyPr/>
          <a:lstStyle/>
          <a:p>
            <a:fld id="{28E07C7F-89CF-4626-85D0-0A10A7194231}" type="slidenum">
              <a:rPr lang="es-ES" smtClean="0"/>
              <a:t>‹Nº›</a:t>
            </a:fld>
            <a:endParaRPr lang="es-ES" dirty="0"/>
          </a:p>
        </p:txBody>
      </p:sp>
    </p:spTree>
    <p:extLst>
      <p:ext uri="{BB962C8B-B14F-4D97-AF65-F5344CB8AC3E}">
        <p14:creationId xmlns:p14="http://schemas.microsoft.com/office/powerpoint/2010/main" val="19359092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r>
              <a:rPr lang="es-ES" smtClean="0"/>
              <a:t>R. Artacho - E. Eisman</a:t>
            </a:r>
            <a:endParaRPr lang="es-ES" dirty="0"/>
          </a:p>
        </p:txBody>
      </p:sp>
      <p:sp>
        <p:nvSpPr>
          <p:cNvPr id="3" name="2 Marcador de pie de página"/>
          <p:cNvSpPr>
            <a:spLocks noGrp="1"/>
          </p:cNvSpPr>
          <p:nvPr>
            <p:ph type="ftr" sz="quarter" idx="11"/>
          </p:nvPr>
        </p:nvSpPr>
        <p:spPr/>
        <p:txBody>
          <a:bodyPr/>
          <a:lstStyle/>
          <a:p>
            <a:r>
              <a:rPr lang="es-ES" dirty="0" smtClean="0"/>
              <a:t>R. Artacho</a:t>
            </a:r>
            <a:endParaRPr lang="es-ES" dirty="0"/>
          </a:p>
        </p:txBody>
      </p:sp>
      <p:sp>
        <p:nvSpPr>
          <p:cNvPr id="4" name="3 Marcador de número de diapositiva"/>
          <p:cNvSpPr>
            <a:spLocks noGrp="1"/>
          </p:cNvSpPr>
          <p:nvPr>
            <p:ph type="sldNum" sz="quarter" idx="12"/>
          </p:nvPr>
        </p:nvSpPr>
        <p:spPr/>
        <p:txBody>
          <a:bodyPr/>
          <a:lstStyle/>
          <a:p>
            <a:fld id="{28E07C7F-89CF-4626-85D0-0A10A7194231}" type="slidenum">
              <a:rPr lang="es-ES" smtClean="0"/>
              <a:t>‹Nº›</a:t>
            </a:fld>
            <a:endParaRPr lang="es-ES" dirty="0"/>
          </a:p>
        </p:txBody>
      </p:sp>
    </p:spTree>
    <p:extLst>
      <p:ext uri="{BB962C8B-B14F-4D97-AF65-F5344CB8AC3E}">
        <p14:creationId xmlns:p14="http://schemas.microsoft.com/office/powerpoint/2010/main" val="17992121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r>
              <a:rPr lang="es-ES" smtClean="0"/>
              <a:t>R. Artacho - E. Eisman</a:t>
            </a:r>
            <a:endParaRPr lang="es-ES" dirty="0"/>
          </a:p>
        </p:txBody>
      </p:sp>
      <p:sp>
        <p:nvSpPr>
          <p:cNvPr id="6" name="5 Marcador de pie de página"/>
          <p:cNvSpPr>
            <a:spLocks noGrp="1"/>
          </p:cNvSpPr>
          <p:nvPr>
            <p:ph type="ftr" sz="quarter" idx="11"/>
          </p:nvPr>
        </p:nvSpPr>
        <p:spPr/>
        <p:txBody>
          <a:bodyPr/>
          <a:lstStyle/>
          <a:p>
            <a:r>
              <a:rPr lang="es-ES" dirty="0" smtClean="0"/>
              <a:t>R. Artacho</a:t>
            </a:r>
            <a:endParaRPr lang="es-ES" dirty="0"/>
          </a:p>
        </p:txBody>
      </p:sp>
      <p:sp>
        <p:nvSpPr>
          <p:cNvPr id="7" name="6 Marcador de número de diapositiva"/>
          <p:cNvSpPr>
            <a:spLocks noGrp="1"/>
          </p:cNvSpPr>
          <p:nvPr>
            <p:ph type="sldNum" sz="quarter" idx="12"/>
          </p:nvPr>
        </p:nvSpPr>
        <p:spPr/>
        <p:txBody>
          <a:bodyPr/>
          <a:lstStyle/>
          <a:p>
            <a:fld id="{28E07C7F-89CF-4626-85D0-0A10A7194231}" type="slidenum">
              <a:rPr lang="es-ES" smtClean="0"/>
              <a:t>‹Nº›</a:t>
            </a:fld>
            <a:endParaRPr lang="es-ES" dirty="0"/>
          </a:p>
        </p:txBody>
      </p:sp>
    </p:spTree>
    <p:extLst>
      <p:ext uri="{BB962C8B-B14F-4D97-AF65-F5344CB8AC3E}">
        <p14:creationId xmlns:p14="http://schemas.microsoft.com/office/powerpoint/2010/main" val="19699997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dirty="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r>
              <a:rPr lang="es-ES" smtClean="0"/>
              <a:t>R. Artacho - E. Eisman</a:t>
            </a:r>
            <a:endParaRPr lang="es-ES" dirty="0"/>
          </a:p>
        </p:txBody>
      </p:sp>
      <p:sp>
        <p:nvSpPr>
          <p:cNvPr id="6" name="5 Marcador de pie de página"/>
          <p:cNvSpPr>
            <a:spLocks noGrp="1"/>
          </p:cNvSpPr>
          <p:nvPr>
            <p:ph type="ftr" sz="quarter" idx="11"/>
          </p:nvPr>
        </p:nvSpPr>
        <p:spPr/>
        <p:txBody>
          <a:bodyPr/>
          <a:lstStyle/>
          <a:p>
            <a:r>
              <a:rPr lang="es-ES" dirty="0" smtClean="0"/>
              <a:t>R. Artacho</a:t>
            </a:r>
            <a:endParaRPr lang="es-ES" dirty="0"/>
          </a:p>
        </p:txBody>
      </p:sp>
      <p:sp>
        <p:nvSpPr>
          <p:cNvPr id="7" name="6 Marcador de número de diapositiva"/>
          <p:cNvSpPr>
            <a:spLocks noGrp="1"/>
          </p:cNvSpPr>
          <p:nvPr>
            <p:ph type="sldNum" sz="quarter" idx="12"/>
          </p:nvPr>
        </p:nvSpPr>
        <p:spPr/>
        <p:txBody>
          <a:bodyPr/>
          <a:lstStyle/>
          <a:p>
            <a:fld id="{28E07C7F-89CF-4626-85D0-0A10A7194231}" type="slidenum">
              <a:rPr lang="es-ES" smtClean="0"/>
              <a:t>‹Nº›</a:t>
            </a:fld>
            <a:endParaRPr lang="es-ES" dirty="0"/>
          </a:p>
        </p:txBody>
      </p:sp>
    </p:spTree>
    <p:extLst>
      <p:ext uri="{BB962C8B-B14F-4D97-AF65-F5344CB8AC3E}">
        <p14:creationId xmlns:p14="http://schemas.microsoft.com/office/powerpoint/2010/main" val="17470548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r>
              <a:rPr lang="es-ES" smtClean="0"/>
              <a:t>R. Artacho - E. Eisman</a:t>
            </a:r>
            <a:endParaRPr lang="es-ES" dirty="0"/>
          </a:p>
        </p:txBody>
      </p:sp>
      <p:sp>
        <p:nvSpPr>
          <p:cNvPr id="5" name="4 Marcador de pie de página"/>
          <p:cNvSpPr>
            <a:spLocks noGrp="1"/>
          </p:cNvSpPr>
          <p:nvPr>
            <p:ph type="ftr" sz="quarter" idx="11"/>
          </p:nvPr>
        </p:nvSpPr>
        <p:spPr/>
        <p:txBody>
          <a:bodyPr/>
          <a:lstStyle/>
          <a:p>
            <a:r>
              <a:rPr lang="es-ES" dirty="0" smtClean="0"/>
              <a:t>R. Artacho</a:t>
            </a:r>
            <a:endParaRPr lang="es-ES" dirty="0"/>
          </a:p>
        </p:txBody>
      </p:sp>
      <p:sp>
        <p:nvSpPr>
          <p:cNvPr id="6" name="5 Marcador de número de diapositiva"/>
          <p:cNvSpPr>
            <a:spLocks noGrp="1"/>
          </p:cNvSpPr>
          <p:nvPr>
            <p:ph type="sldNum" sz="quarter" idx="12"/>
          </p:nvPr>
        </p:nvSpPr>
        <p:spPr/>
        <p:txBody>
          <a:bodyPr/>
          <a:lstStyle/>
          <a:p>
            <a:fld id="{28E07C7F-89CF-4626-85D0-0A10A7194231}" type="slidenum">
              <a:rPr lang="es-ES" smtClean="0"/>
              <a:t>‹Nº›</a:t>
            </a:fld>
            <a:endParaRPr lang="es-ES" dirty="0"/>
          </a:p>
        </p:txBody>
      </p:sp>
    </p:spTree>
    <p:extLst>
      <p:ext uri="{BB962C8B-B14F-4D97-AF65-F5344CB8AC3E}">
        <p14:creationId xmlns:p14="http://schemas.microsoft.com/office/powerpoint/2010/main" val="25897878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r>
              <a:rPr lang="es-ES" smtClean="0"/>
              <a:t>R. Artacho - E. Eisman</a:t>
            </a:r>
            <a:endParaRPr lang="es-ES" dirty="0"/>
          </a:p>
        </p:txBody>
      </p:sp>
      <p:sp>
        <p:nvSpPr>
          <p:cNvPr id="5" name="4 Marcador de pie de página"/>
          <p:cNvSpPr>
            <a:spLocks noGrp="1"/>
          </p:cNvSpPr>
          <p:nvPr>
            <p:ph type="ftr" sz="quarter" idx="11"/>
          </p:nvPr>
        </p:nvSpPr>
        <p:spPr/>
        <p:txBody>
          <a:bodyPr/>
          <a:lstStyle/>
          <a:p>
            <a:r>
              <a:rPr lang="es-ES" dirty="0" smtClean="0"/>
              <a:t>R. Artacho</a:t>
            </a:r>
            <a:endParaRPr lang="es-ES" dirty="0"/>
          </a:p>
        </p:txBody>
      </p:sp>
      <p:sp>
        <p:nvSpPr>
          <p:cNvPr id="6" name="5 Marcador de número de diapositiva"/>
          <p:cNvSpPr>
            <a:spLocks noGrp="1"/>
          </p:cNvSpPr>
          <p:nvPr>
            <p:ph type="sldNum" sz="quarter" idx="12"/>
          </p:nvPr>
        </p:nvSpPr>
        <p:spPr/>
        <p:txBody>
          <a:bodyPr/>
          <a:lstStyle/>
          <a:p>
            <a:fld id="{28E07C7F-89CF-4626-85D0-0A10A7194231}" type="slidenum">
              <a:rPr lang="es-ES" smtClean="0"/>
              <a:t>‹Nº›</a:t>
            </a:fld>
            <a:endParaRPr lang="es-ES" dirty="0"/>
          </a:p>
        </p:txBody>
      </p:sp>
    </p:spTree>
    <p:extLst>
      <p:ext uri="{BB962C8B-B14F-4D97-AF65-F5344CB8AC3E}">
        <p14:creationId xmlns:p14="http://schemas.microsoft.com/office/powerpoint/2010/main" val="41320925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1000" t="1000" r="1000" b="1000"/>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s-ES" smtClean="0"/>
              <a:t>R. Artacho - E. Eisman</a:t>
            </a:r>
            <a:endParaRPr lang="es-ES" dirty="0"/>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s-ES" dirty="0" smtClean="0"/>
              <a:t>R. Artacho</a:t>
            </a:r>
            <a:endParaRPr lang="es-ES" dirty="0"/>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E07C7F-89CF-4626-85D0-0A10A7194231}" type="slidenum">
              <a:rPr lang="es-ES" smtClean="0"/>
              <a:t>‹Nº›</a:t>
            </a:fld>
            <a:endParaRPr lang="es-ES" dirty="0"/>
          </a:p>
        </p:txBody>
      </p:sp>
    </p:spTree>
    <p:extLst>
      <p:ext uri="{BB962C8B-B14F-4D97-AF65-F5344CB8AC3E}">
        <p14:creationId xmlns:p14="http://schemas.microsoft.com/office/powerpoint/2010/main" val="2487088950"/>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8.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chart" Target="../charts/chart3.xml"/><Relationship Id="rId4" Type="http://schemas.openxmlformats.org/officeDocument/2006/relationships/chart" Target="../charts/char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chart" Target="../charts/chart5.xml"/><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5.png"/><Relationship Id="rId7"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chart" Target="../charts/chart7.xml"/><Relationship Id="rId4" Type="http://schemas.openxmlformats.org/officeDocument/2006/relationships/image" Target="../media/image16.png"/><Relationship Id="rId9" Type="http://schemas.openxmlformats.org/officeDocument/2006/relationships/image" Target="../media/image20.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openxmlformats.org/officeDocument/2006/relationships/chart" Target="../charts/chart9.xml"/><Relationship Id="rId4" Type="http://schemas.openxmlformats.org/officeDocument/2006/relationships/image" Target="../media/image25.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 Id="rId9" Type="http://schemas.openxmlformats.org/officeDocument/2006/relationships/image" Target="../media/image32.png"/></Relationships>
</file>

<file path=ppt/slides/_rels/slide23.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 Id="rId9" Type="http://schemas.openxmlformats.org/officeDocument/2006/relationships/image" Target="../media/image39.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41.png"/><Relationship Id="rId7" Type="http://schemas.openxmlformats.org/officeDocument/2006/relationships/image" Target="../media/image45.png"/><Relationship Id="rId2" Type="http://schemas.openxmlformats.org/officeDocument/2006/relationships/notesSlide" Target="../notesSlides/notesSlide26.xml"/><Relationship Id="rId1" Type="http://schemas.openxmlformats.org/officeDocument/2006/relationships/slideLayout" Target="../slideLayouts/slideLayout7.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8" Type="http://schemas.openxmlformats.org/officeDocument/2006/relationships/image" Target="../media/image52.png"/><Relationship Id="rId13" Type="http://schemas.openxmlformats.org/officeDocument/2006/relationships/image" Target="../media/image57.png"/><Relationship Id="rId3" Type="http://schemas.openxmlformats.org/officeDocument/2006/relationships/image" Target="../media/image47.png"/><Relationship Id="rId7" Type="http://schemas.openxmlformats.org/officeDocument/2006/relationships/image" Target="../media/image51.png"/><Relationship Id="rId12" Type="http://schemas.openxmlformats.org/officeDocument/2006/relationships/image" Target="../media/image56.png"/><Relationship Id="rId2" Type="http://schemas.openxmlformats.org/officeDocument/2006/relationships/notesSlide" Target="../notesSlides/notesSlide28.xml"/><Relationship Id="rId1" Type="http://schemas.openxmlformats.org/officeDocument/2006/relationships/slideLayout" Target="../slideLayouts/slideLayout7.xml"/><Relationship Id="rId6" Type="http://schemas.openxmlformats.org/officeDocument/2006/relationships/image" Target="../media/image50.png"/><Relationship Id="rId11" Type="http://schemas.openxmlformats.org/officeDocument/2006/relationships/image" Target="../media/image55.png"/><Relationship Id="rId5" Type="http://schemas.openxmlformats.org/officeDocument/2006/relationships/image" Target="../media/image49.png"/><Relationship Id="rId15" Type="http://schemas.openxmlformats.org/officeDocument/2006/relationships/image" Target="../media/image59.png"/><Relationship Id="rId10" Type="http://schemas.openxmlformats.org/officeDocument/2006/relationships/image" Target="../media/image54.png"/><Relationship Id="rId4" Type="http://schemas.openxmlformats.org/officeDocument/2006/relationships/image" Target="../media/image48.png"/><Relationship Id="rId9" Type="http://schemas.openxmlformats.org/officeDocument/2006/relationships/image" Target="../media/image53.png"/><Relationship Id="rId14" Type="http://schemas.openxmlformats.org/officeDocument/2006/relationships/image" Target="../media/image58.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60.png"/><Relationship Id="rId7" Type="http://schemas.openxmlformats.org/officeDocument/2006/relationships/image" Target="../media/image59.png"/><Relationship Id="rId2" Type="http://schemas.openxmlformats.org/officeDocument/2006/relationships/notesSlide" Target="../notesSlides/notesSlide30.xml"/><Relationship Id="rId1" Type="http://schemas.openxmlformats.org/officeDocument/2006/relationships/slideLayout" Target="../slideLayouts/slideLayout7.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63.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control" Target="../activeX/activeX1.xml"/><Relationship Id="rId1" Type="http://schemas.openxmlformats.org/officeDocument/2006/relationships/vmlDrawing" Target="../drawings/vmlDrawing1.vml"/><Relationship Id="rId5" Type="http://schemas.openxmlformats.org/officeDocument/2006/relationships/image" Target="../media/image61.wmf"/><Relationship Id="rId4"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33.xml"/><Relationship Id="rId1" Type="http://schemas.openxmlformats.org/officeDocument/2006/relationships/slideLayout" Target="../slideLayouts/slideLayout7.xml"/><Relationship Id="rId5" Type="http://schemas.openxmlformats.org/officeDocument/2006/relationships/image" Target="../media/image63.emf"/><Relationship Id="rId4" Type="http://schemas.openxmlformats.org/officeDocument/2006/relationships/image" Target="../media/image69.png"/></Relationships>
</file>

<file path=ppt/slides/_rels/slide34.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34.xml"/><Relationship Id="rId1" Type="http://schemas.openxmlformats.org/officeDocument/2006/relationships/slideLayout" Target="../slideLayouts/slideLayout7.xml"/><Relationship Id="rId5" Type="http://schemas.openxmlformats.org/officeDocument/2006/relationships/image" Target="../media/image72.png"/><Relationship Id="rId4" Type="http://schemas.openxmlformats.org/officeDocument/2006/relationships/image" Target="../media/image71.png"/></Relationships>
</file>

<file path=ppt/slides/_rels/slide35.xml.rels><?xml version="1.0" encoding="UTF-8" standalone="yes"?>
<Relationships xmlns="http://schemas.openxmlformats.org/package/2006/relationships"><Relationship Id="rId8" Type="http://schemas.openxmlformats.org/officeDocument/2006/relationships/image" Target="../media/image78.png"/><Relationship Id="rId3" Type="http://schemas.openxmlformats.org/officeDocument/2006/relationships/image" Target="../media/image73.png"/><Relationship Id="rId7" Type="http://schemas.openxmlformats.org/officeDocument/2006/relationships/image" Target="../media/image77.png"/><Relationship Id="rId2" Type="http://schemas.openxmlformats.org/officeDocument/2006/relationships/notesSlide" Target="../notesSlides/notesSlide35.xml"/><Relationship Id="rId1" Type="http://schemas.openxmlformats.org/officeDocument/2006/relationships/slideLayout" Target="../slideLayouts/slideLayout7.xml"/><Relationship Id="rId6" Type="http://schemas.openxmlformats.org/officeDocument/2006/relationships/image" Target="../media/image76.png"/><Relationship Id="rId5" Type="http://schemas.openxmlformats.org/officeDocument/2006/relationships/image" Target="../media/image75.png"/><Relationship Id="rId4" Type="http://schemas.openxmlformats.org/officeDocument/2006/relationships/image" Target="../media/image74.png"/><Relationship Id="rId9" Type="http://schemas.openxmlformats.org/officeDocument/2006/relationships/image" Target="../media/image79.png"/></Relationships>
</file>

<file path=ppt/slides/_rels/slide36.xml.rels><?xml version="1.0" encoding="UTF-8" standalone="yes"?>
<Relationships xmlns="http://schemas.openxmlformats.org/package/2006/relationships"><Relationship Id="rId8" Type="http://schemas.openxmlformats.org/officeDocument/2006/relationships/image" Target="../media/image85.png"/><Relationship Id="rId3" Type="http://schemas.openxmlformats.org/officeDocument/2006/relationships/image" Target="../media/image80.png"/><Relationship Id="rId7" Type="http://schemas.openxmlformats.org/officeDocument/2006/relationships/image" Target="../media/image84.png"/><Relationship Id="rId2" Type="http://schemas.openxmlformats.org/officeDocument/2006/relationships/notesSlide" Target="../notesSlides/notesSlide36.xml"/><Relationship Id="rId1" Type="http://schemas.openxmlformats.org/officeDocument/2006/relationships/slideLayout" Target="../slideLayouts/slideLayout7.xml"/><Relationship Id="rId6" Type="http://schemas.openxmlformats.org/officeDocument/2006/relationships/image" Target="../media/image83.png"/><Relationship Id="rId5" Type="http://schemas.openxmlformats.org/officeDocument/2006/relationships/image" Target="../media/image82.png"/><Relationship Id="rId4" Type="http://schemas.openxmlformats.org/officeDocument/2006/relationships/image" Target="../media/image81.png"/></Relationships>
</file>

<file path=ppt/slides/_rels/slide37.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87.png"/><Relationship Id="rId7" Type="http://schemas.openxmlformats.org/officeDocument/2006/relationships/image" Target="../media/image91.png"/><Relationship Id="rId2" Type="http://schemas.openxmlformats.org/officeDocument/2006/relationships/notesSlide" Target="../notesSlides/notesSlide38.xml"/><Relationship Id="rId1" Type="http://schemas.openxmlformats.org/officeDocument/2006/relationships/slideLayout" Target="../slideLayouts/slideLayout7.xml"/><Relationship Id="rId6" Type="http://schemas.openxmlformats.org/officeDocument/2006/relationships/image" Target="../media/image90.png"/><Relationship Id="rId5" Type="http://schemas.openxmlformats.org/officeDocument/2006/relationships/image" Target="../media/image89.png"/><Relationship Id="rId4" Type="http://schemas.openxmlformats.org/officeDocument/2006/relationships/image" Target="../media/image88.pn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41.xml"/><Relationship Id="rId1" Type="http://schemas.openxmlformats.org/officeDocument/2006/relationships/slideLayout" Target="../slideLayouts/slideLayout7.xml"/><Relationship Id="rId6" Type="http://schemas.openxmlformats.org/officeDocument/2006/relationships/image" Target="../media/image96.png"/><Relationship Id="rId5" Type="http://schemas.openxmlformats.org/officeDocument/2006/relationships/image" Target="../media/image95.png"/><Relationship Id="rId4" Type="http://schemas.openxmlformats.org/officeDocument/2006/relationships/image" Target="../media/image94.png"/></Relationships>
</file>

<file path=ppt/slides/_rels/slide42.xml.rels><?xml version="1.0" encoding="UTF-8" standalone="yes"?>
<Relationships xmlns="http://schemas.openxmlformats.org/package/2006/relationships"><Relationship Id="rId8" Type="http://schemas.openxmlformats.org/officeDocument/2006/relationships/image" Target="../media/image102.png"/><Relationship Id="rId3" Type="http://schemas.openxmlformats.org/officeDocument/2006/relationships/image" Target="../media/image97.png"/><Relationship Id="rId7" Type="http://schemas.openxmlformats.org/officeDocument/2006/relationships/image" Target="../media/image101.png"/><Relationship Id="rId2" Type="http://schemas.openxmlformats.org/officeDocument/2006/relationships/notesSlide" Target="../notesSlides/notesSlide42.xml"/><Relationship Id="rId1" Type="http://schemas.openxmlformats.org/officeDocument/2006/relationships/slideLayout" Target="../slideLayouts/slideLayout7.xml"/><Relationship Id="rId6" Type="http://schemas.openxmlformats.org/officeDocument/2006/relationships/image" Target="../media/image100.png"/><Relationship Id="rId5" Type="http://schemas.openxmlformats.org/officeDocument/2006/relationships/image" Target="../media/image99.png"/><Relationship Id="rId4" Type="http://schemas.openxmlformats.org/officeDocument/2006/relationships/image" Target="../media/image98.png"/><Relationship Id="rId9" Type="http://schemas.openxmlformats.org/officeDocument/2006/relationships/image" Target="../media/image103.png"/></Relationships>
</file>

<file path=ppt/slides/_rels/slide43.xml.rels><?xml version="1.0" encoding="UTF-8" standalone="yes"?>
<Relationships xmlns="http://schemas.openxmlformats.org/package/2006/relationships"><Relationship Id="rId8" Type="http://schemas.openxmlformats.org/officeDocument/2006/relationships/image" Target="../media/image109.png"/><Relationship Id="rId3" Type="http://schemas.openxmlformats.org/officeDocument/2006/relationships/image" Target="../media/image104.png"/><Relationship Id="rId7" Type="http://schemas.openxmlformats.org/officeDocument/2006/relationships/image" Target="../media/image108.png"/><Relationship Id="rId2" Type="http://schemas.openxmlformats.org/officeDocument/2006/relationships/notesSlide" Target="../notesSlides/notesSlide43.xml"/><Relationship Id="rId1" Type="http://schemas.openxmlformats.org/officeDocument/2006/relationships/slideLayout" Target="../slideLayouts/slideLayout7.xml"/><Relationship Id="rId6" Type="http://schemas.openxmlformats.org/officeDocument/2006/relationships/image" Target="../media/image107.png"/><Relationship Id="rId5" Type="http://schemas.openxmlformats.org/officeDocument/2006/relationships/image" Target="../media/image106.png"/><Relationship Id="rId4" Type="http://schemas.openxmlformats.org/officeDocument/2006/relationships/image" Target="../media/image105.pn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l="-1000" r="-1000"/>
          </a:stretch>
        </a:blipFill>
        <a:effectLst/>
      </p:bgPr>
    </p:bg>
    <p:spTree>
      <p:nvGrpSpPr>
        <p:cNvPr id="1" name=""/>
        <p:cNvGrpSpPr/>
        <p:nvPr/>
      </p:nvGrpSpPr>
      <p:grpSpPr>
        <a:xfrm>
          <a:off x="0" y="0"/>
          <a:ext cx="0" cy="0"/>
          <a:chOff x="0" y="0"/>
          <a:chExt cx="0" cy="0"/>
        </a:xfrm>
      </p:grpSpPr>
      <p:sp>
        <p:nvSpPr>
          <p:cNvPr id="27" name="26 CuadroTexto"/>
          <p:cNvSpPr txBox="1"/>
          <p:nvPr/>
        </p:nvSpPr>
        <p:spPr>
          <a:xfrm>
            <a:off x="152400" y="3521122"/>
            <a:ext cx="6451600" cy="954107"/>
          </a:xfrm>
          <a:prstGeom prst="rect">
            <a:avLst/>
          </a:prstGeom>
          <a:noFill/>
        </p:spPr>
        <p:txBody>
          <a:bodyPr wrap="square" rtlCol="0">
            <a:spAutoFit/>
          </a:bodyPr>
          <a:lstStyle/>
          <a:p>
            <a:pPr algn="ctr"/>
            <a:r>
              <a:rPr lang="es-ES" sz="2800" b="1" dirty="0" smtClean="0">
                <a:solidFill>
                  <a:schemeClr val="bg1"/>
                </a:solidFill>
                <a:effectLst>
                  <a:outerShdw blurRad="38100" dist="38100" dir="2700000" algn="tl">
                    <a:srgbClr val="000000">
                      <a:alpha val="43137"/>
                    </a:srgbClr>
                  </a:outerShdw>
                  <a:reflection blurRad="6350" stA="60000" endA="900" endPos="58000" dir="5400000" sy="-100000" algn="bl" rotWithShape="0"/>
                </a:effectLst>
                <a:latin typeface="+mj-lt"/>
              </a:rPr>
              <a:t>XI. MOVIMIENTOS EN UNA Y DOS DIMENSIONES</a:t>
            </a:r>
            <a:endParaRPr lang="es-ES" sz="2800" b="1" dirty="0">
              <a:solidFill>
                <a:schemeClr val="bg1"/>
              </a:solidFill>
              <a:effectLst>
                <a:outerShdw blurRad="38100" dist="38100" dir="2700000" algn="tl">
                  <a:srgbClr val="000000">
                    <a:alpha val="43137"/>
                  </a:srgbClr>
                </a:outerShdw>
                <a:reflection blurRad="6350" stA="60000" endA="900" endPos="58000" dir="5400000" sy="-100000" algn="bl" rotWithShape="0"/>
              </a:effectLst>
              <a:latin typeface="+mj-lt"/>
            </a:endParaRPr>
          </a:p>
        </p:txBody>
      </p:sp>
      <p:pic>
        <p:nvPicPr>
          <p:cNvPr id="1026" name="Picture 2" descr="http://recursostic.educacion.es/newton/web/materiales_didacticos/comp_mov/images/imagen_baloncesto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85976" y="4519612"/>
            <a:ext cx="2637496" cy="19573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800511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 name="17 CuadroTexto"/>
          <p:cNvSpPr txBox="1"/>
          <p:nvPr/>
        </p:nvSpPr>
        <p:spPr>
          <a:xfrm>
            <a:off x="1841500" y="399197"/>
            <a:ext cx="5511800" cy="276999"/>
          </a:xfrm>
          <a:prstGeom prst="rect">
            <a:avLst/>
          </a:prstGeom>
          <a:noFill/>
        </p:spPr>
        <p:txBody>
          <a:bodyPr wrap="square" lIns="0" tIns="0" rIns="0" bIns="0" rtlCol="0">
            <a:spAutoFit/>
          </a:bodyPr>
          <a:lstStyle/>
          <a:p>
            <a:pPr algn="ctr"/>
            <a:r>
              <a:rPr lang="es-ES" b="1" dirty="0" smtClean="0">
                <a:solidFill>
                  <a:srgbClr val="C00000"/>
                </a:solidFill>
                <a:latin typeface="+mj-lt"/>
              </a:rPr>
              <a:t>Índice</a:t>
            </a:r>
            <a:endParaRPr lang="es-ES" b="1" dirty="0">
              <a:solidFill>
                <a:srgbClr val="C00000"/>
              </a:solidFill>
              <a:latin typeface="+mj-lt"/>
            </a:endParaRPr>
          </a:p>
        </p:txBody>
      </p:sp>
      <p:sp>
        <p:nvSpPr>
          <p:cNvPr id="19" name="18 CuadroTexto"/>
          <p:cNvSpPr txBox="1"/>
          <p:nvPr/>
        </p:nvSpPr>
        <p:spPr>
          <a:xfrm>
            <a:off x="1524379" y="2420961"/>
            <a:ext cx="6609502" cy="1200329"/>
          </a:xfrm>
          <a:prstGeom prst="rect">
            <a:avLst/>
          </a:prstGeom>
          <a:noFill/>
        </p:spPr>
        <p:txBody>
          <a:bodyPr wrap="none" rtlCol="0">
            <a:spAutoFit/>
          </a:bodyPr>
          <a:lstStyle/>
          <a:p>
            <a:pPr marL="342900" indent="-342900">
              <a:buAutoNum type="arabicPeriod"/>
            </a:pPr>
            <a:r>
              <a:rPr lang="es-ES" dirty="0" smtClean="0">
                <a:latin typeface="+mj-lt"/>
              </a:rPr>
              <a:t>Descripción de los movimientos</a:t>
            </a:r>
          </a:p>
          <a:p>
            <a:pPr marL="342900" indent="-342900">
              <a:buAutoNum type="arabicPeriod"/>
            </a:pPr>
            <a:r>
              <a:rPr lang="es-ES" dirty="0" smtClean="0">
                <a:latin typeface="+mj-lt"/>
              </a:rPr>
              <a:t>Movimientos en una dimensión: movimientos rectilíneos</a:t>
            </a:r>
          </a:p>
          <a:p>
            <a:pPr marL="342900" indent="-342900">
              <a:buAutoNum type="arabicPeriod"/>
            </a:pPr>
            <a:r>
              <a:rPr lang="es-ES" dirty="0" smtClean="0">
                <a:latin typeface="+mj-lt"/>
              </a:rPr>
              <a:t>Movimientos en dos dimensiones: movimientos parabólicos</a:t>
            </a:r>
          </a:p>
          <a:p>
            <a:pPr marL="342900" indent="-342900">
              <a:buAutoNum type="arabicPeriod"/>
            </a:pPr>
            <a:r>
              <a:rPr lang="es-ES" dirty="0" smtClean="0">
                <a:latin typeface="+mj-lt"/>
              </a:rPr>
              <a:t>Movimientos circulares</a:t>
            </a:r>
          </a:p>
        </p:txBody>
      </p:sp>
      <p:sp>
        <p:nvSpPr>
          <p:cNvPr id="6" name="5 CuadroTexto"/>
          <p:cNvSpPr txBox="1"/>
          <p:nvPr/>
        </p:nvSpPr>
        <p:spPr>
          <a:xfrm>
            <a:off x="1828800" y="109182"/>
            <a:ext cx="54864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XI. MOVIMIENTOS EN UNA Y DOS DIMENSIONES</a:t>
            </a:r>
            <a:endParaRPr lang="es-ES" b="1" dirty="0">
              <a:solidFill>
                <a:schemeClr val="accent1">
                  <a:lumMod val="75000"/>
                </a:schemeClr>
              </a:solidFill>
            </a:endParaRPr>
          </a:p>
        </p:txBody>
      </p:sp>
      <p:sp>
        <p:nvSpPr>
          <p:cNvPr id="8" name="13 Marcador de número de diapositiva"/>
          <p:cNvSpPr>
            <a:spLocks noGrp="1"/>
          </p:cNvSpPr>
          <p:nvPr/>
        </p:nvSpPr>
        <p:spPr>
          <a:xfrm>
            <a:off x="8455007" y="6546849"/>
            <a:ext cx="582966" cy="203200"/>
          </a:xfrm>
          <a:prstGeom prst="rect">
            <a:avLst/>
          </a:prstGeom>
        </p:spPr>
        <p:txBody>
          <a:bodyPr vert="horz" lIns="0" tIns="0" rIns="36000" bIns="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latin typeface="+mj-lt"/>
              </a:rPr>
              <a:pPr/>
              <a:t>2</a:t>
            </a:fld>
            <a:endParaRPr lang="es-ES" dirty="0">
              <a:solidFill>
                <a:schemeClr val="accent6">
                  <a:lumMod val="50000"/>
                </a:schemeClr>
              </a:solidFill>
              <a:latin typeface="+mj-lt"/>
            </a:endParaRPr>
          </a:p>
        </p:txBody>
      </p:sp>
    </p:spTree>
    <p:extLst>
      <p:ext uri="{BB962C8B-B14F-4D97-AF65-F5344CB8AC3E}">
        <p14:creationId xmlns:p14="http://schemas.microsoft.com/office/powerpoint/2010/main" val="85674429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 name="17 CuadroTexto"/>
          <p:cNvSpPr txBox="1"/>
          <p:nvPr/>
        </p:nvSpPr>
        <p:spPr>
          <a:xfrm>
            <a:off x="1841500" y="399197"/>
            <a:ext cx="5499100" cy="307777"/>
          </a:xfrm>
          <a:prstGeom prst="rect">
            <a:avLst/>
          </a:prstGeom>
          <a:noFill/>
        </p:spPr>
        <p:txBody>
          <a:bodyPr wrap="square" lIns="0" tIns="0" rIns="0" bIns="0" rtlCol="0">
            <a:spAutoFit/>
          </a:bodyPr>
          <a:lstStyle/>
          <a:p>
            <a:pPr algn="ctr"/>
            <a:r>
              <a:rPr lang="es-ES" sz="2000" b="1" dirty="0" smtClean="0">
                <a:solidFill>
                  <a:srgbClr val="00B050"/>
                </a:solidFill>
                <a:latin typeface="+mj-lt"/>
              </a:rPr>
              <a:t>1</a:t>
            </a:r>
            <a:r>
              <a:rPr lang="es-ES" b="1" dirty="0" smtClean="0">
                <a:solidFill>
                  <a:srgbClr val="C00000"/>
                </a:solidFill>
                <a:latin typeface="+mj-lt"/>
              </a:rPr>
              <a:t> Descripción de los movimientos</a:t>
            </a:r>
            <a:endParaRPr lang="es-ES" b="1" dirty="0">
              <a:solidFill>
                <a:srgbClr val="C00000"/>
              </a:solidFill>
              <a:latin typeface="+mj-lt"/>
            </a:endParaRPr>
          </a:p>
        </p:txBody>
      </p:sp>
      <p:sp>
        <p:nvSpPr>
          <p:cNvPr id="2" name="1 CuadroTexto"/>
          <p:cNvSpPr txBox="1"/>
          <p:nvPr/>
        </p:nvSpPr>
        <p:spPr>
          <a:xfrm>
            <a:off x="469900" y="1130300"/>
            <a:ext cx="8229600" cy="646331"/>
          </a:xfrm>
          <a:prstGeom prst="rect">
            <a:avLst/>
          </a:prstGeom>
          <a:solidFill>
            <a:srgbClr val="FFFF99"/>
          </a:solidFill>
          <a:effectLst>
            <a:outerShdw blurRad="50800" dist="38100" dir="2700000" algn="tl" rotWithShape="0">
              <a:prstClr val="black">
                <a:alpha val="40000"/>
              </a:prstClr>
            </a:outerShdw>
          </a:effectLst>
        </p:spPr>
        <p:txBody>
          <a:bodyPr wrap="square" rtlCol="0">
            <a:spAutoFit/>
          </a:bodyPr>
          <a:lstStyle/>
          <a:p>
            <a:pPr algn="just"/>
            <a:r>
              <a:rPr lang="es-ES" dirty="0" smtClean="0"/>
              <a:t>La descripción física de un fenómeno, como el movimiento, se hace en términos de la constancia de una determinada magnitud.</a:t>
            </a:r>
            <a:endParaRPr lang="es-ES" dirty="0"/>
          </a:p>
        </p:txBody>
      </p:sp>
      <p:sp>
        <p:nvSpPr>
          <p:cNvPr id="3" name="2 CuadroTexto"/>
          <p:cNvSpPr txBox="1"/>
          <p:nvPr/>
        </p:nvSpPr>
        <p:spPr>
          <a:xfrm>
            <a:off x="482600" y="2184400"/>
            <a:ext cx="8191500" cy="646331"/>
          </a:xfrm>
          <a:prstGeom prst="rect">
            <a:avLst/>
          </a:prstGeom>
          <a:noFill/>
        </p:spPr>
        <p:txBody>
          <a:bodyPr wrap="square" rtlCol="0">
            <a:spAutoFit/>
          </a:bodyPr>
          <a:lstStyle/>
          <a:p>
            <a:pPr algn="just"/>
            <a:r>
              <a:rPr lang="es-ES" b="1" dirty="0" smtClean="0">
                <a:effectLst>
                  <a:outerShdw blurRad="38100" dist="38100" dir="2700000" algn="tl">
                    <a:srgbClr val="000000">
                      <a:alpha val="43137"/>
                    </a:srgbClr>
                  </a:outerShdw>
                </a:effectLst>
              </a:rPr>
              <a:t>Kepler</a:t>
            </a:r>
            <a:r>
              <a:rPr lang="es-ES" dirty="0" smtClean="0"/>
              <a:t> encontró una regla en el movimiento planetario: “</a:t>
            </a:r>
            <a:r>
              <a:rPr lang="es-ES" b="1" dirty="0" smtClean="0">
                <a:effectLst>
                  <a:outerShdw blurRad="38100" dist="38100" dir="2700000" algn="tl">
                    <a:srgbClr val="000000">
                      <a:alpha val="43137"/>
                    </a:srgbClr>
                  </a:outerShdw>
                </a:effectLst>
              </a:rPr>
              <a:t>la constancia de la velocidad areolar</a:t>
            </a:r>
            <a:r>
              <a:rPr lang="es-ES" dirty="0" smtClean="0"/>
              <a:t>”</a:t>
            </a:r>
            <a:endParaRPr lang="es-ES" dirty="0"/>
          </a:p>
        </p:txBody>
      </p:sp>
      <p:pic>
        <p:nvPicPr>
          <p:cNvPr id="1028" name="Picture 4" descr="http://www.kalipedia.com/kalipediamedia/penrelcul/media/200707/18/hisfilosofia/20070718klpprcfil_2.Ges.SCO.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11375" y="3276600"/>
            <a:ext cx="5286375" cy="2628900"/>
          </a:xfrm>
          <a:prstGeom prst="rect">
            <a:avLst/>
          </a:prstGeom>
          <a:noFill/>
          <a:extLst>
            <a:ext uri="{909E8E84-426E-40DD-AFC4-6F175D3DCCD1}">
              <a14:hiddenFill xmlns:a14="http://schemas.microsoft.com/office/drawing/2010/main">
                <a:solidFill>
                  <a:srgbClr val="FFFFFF"/>
                </a:solidFill>
              </a14:hiddenFill>
            </a:ext>
          </a:extLst>
        </p:spPr>
      </p:pic>
      <p:sp>
        <p:nvSpPr>
          <p:cNvPr id="7" name="6 CuadroTexto"/>
          <p:cNvSpPr txBox="1"/>
          <p:nvPr/>
        </p:nvSpPr>
        <p:spPr>
          <a:xfrm>
            <a:off x="1828800" y="109182"/>
            <a:ext cx="54864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XI. MOVIMIENTOS EN UNA Y DOS DIMENSIONES</a:t>
            </a:r>
            <a:endParaRPr lang="es-ES" b="1" dirty="0">
              <a:solidFill>
                <a:schemeClr val="accent1">
                  <a:lumMod val="75000"/>
                </a:schemeClr>
              </a:solidFill>
            </a:endParaRPr>
          </a:p>
        </p:txBody>
      </p:sp>
      <p:sp>
        <p:nvSpPr>
          <p:cNvPr id="9" name="13 Marcador de número de diapositiva"/>
          <p:cNvSpPr>
            <a:spLocks noGrp="1"/>
          </p:cNvSpPr>
          <p:nvPr/>
        </p:nvSpPr>
        <p:spPr>
          <a:xfrm>
            <a:off x="8455007" y="6546849"/>
            <a:ext cx="582966" cy="203200"/>
          </a:xfrm>
          <a:prstGeom prst="rect">
            <a:avLst/>
          </a:prstGeom>
        </p:spPr>
        <p:txBody>
          <a:bodyPr vert="horz" lIns="0" tIns="0" rIns="36000" bIns="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latin typeface="+mj-lt"/>
              </a:rPr>
              <a:pPr/>
              <a:t>3</a:t>
            </a:fld>
            <a:endParaRPr lang="es-ES" dirty="0">
              <a:solidFill>
                <a:schemeClr val="accent6">
                  <a:lumMod val="50000"/>
                </a:schemeClr>
              </a:solidFill>
              <a:latin typeface="+mj-lt"/>
            </a:endParaRPr>
          </a:p>
        </p:txBody>
      </p:sp>
    </p:spTree>
    <p:extLst>
      <p:ext uri="{BB962C8B-B14F-4D97-AF65-F5344CB8AC3E}">
        <p14:creationId xmlns:p14="http://schemas.microsoft.com/office/powerpoint/2010/main" val="345688083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3 CuadroTexto"/>
          <p:cNvSpPr txBox="1"/>
          <p:nvPr/>
        </p:nvSpPr>
        <p:spPr>
          <a:xfrm>
            <a:off x="330200" y="838200"/>
            <a:ext cx="6045200" cy="369332"/>
          </a:xfrm>
          <a:prstGeom prst="rect">
            <a:avLst/>
          </a:prstGeom>
          <a:noFill/>
        </p:spPr>
        <p:txBody>
          <a:bodyPr wrap="square" rtlCol="0">
            <a:spAutoFit/>
          </a:bodyPr>
          <a:lstStyle/>
          <a:p>
            <a:r>
              <a:rPr lang="es-ES" b="1" dirty="0" smtClean="0">
                <a:solidFill>
                  <a:srgbClr val="C00000"/>
                </a:solidFill>
              </a:rPr>
              <a:t>1.1. </a:t>
            </a:r>
            <a:r>
              <a:rPr lang="es-ES" b="1" dirty="0">
                <a:solidFill>
                  <a:srgbClr val="00B050"/>
                </a:solidFill>
              </a:rPr>
              <a:t>L</a:t>
            </a:r>
            <a:r>
              <a:rPr lang="es-ES" b="1" dirty="0" smtClean="0">
                <a:solidFill>
                  <a:srgbClr val="00B050"/>
                </a:solidFill>
              </a:rPr>
              <a:t>as ecuaciones de movimiento de los cuerpos</a:t>
            </a:r>
            <a:endParaRPr lang="es-ES" b="1" dirty="0">
              <a:solidFill>
                <a:srgbClr val="00B050"/>
              </a:solidFill>
            </a:endParaRPr>
          </a:p>
        </p:txBody>
      </p:sp>
      <p:sp>
        <p:nvSpPr>
          <p:cNvPr id="5" name="4 CuadroTexto"/>
          <p:cNvSpPr txBox="1"/>
          <p:nvPr/>
        </p:nvSpPr>
        <p:spPr>
          <a:xfrm>
            <a:off x="1841500" y="399197"/>
            <a:ext cx="5499100" cy="307777"/>
          </a:xfrm>
          <a:prstGeom prst="rect">
            <a:avLst/>
          </a:prstGeom>
          <a:noFill/>
        </p:spPr>
        <p:txBody>
          <a:bodyPr wrap="square" lIns="0" tIns="0" rIns="0" bIns="0" rtlCol="0">
            <a:spAutoFit/>
          </a:bodyPr>
          <a:lstStyle/>
          <a:p>
            <a:pPr algn="ctr"/>
            <a:r>
              <a:rPr lang="es-ES" sz="2000" b="1" dirty="0" smtClean="0">
                <a:solidFill>
                  <a:srgbClr val="00B050"/>
                </a:solidFill>
                <a:latin typeface="+mj-lt"/>
              </a:rPr>
              <a:t>1</a:t>
            </a:r>
            <a:r>
              <a:rPr lang="es-ES" b="1" dirty="0" smtClean="0">
                <a:solidFill>
                  <a:srgbClr val="C00000"/>
                </a:solidFill>
                <a:latin typeface="+mj-lt"/>
              </a:rPr>
              <a:t> Descripción de los movimientos</a:t>
            </a:r>
            <a:endParaRPr lang="es-ES" b="1" dirty="0">
              <a:solidFill>
                <a:srgbClr val="C00000"/>
              </a:solidFill>
              <a:latin typeface="+mj-lt"/>
            </a:endParaRPr>
          </a:p>
        </p:txBody>
      </p:sp>
      <p:sp>
        <p:nvSpPr>
          <p:cNvPr id="6" name="5 CuadroTexto"/>
          <p:cNvSpPr txBox="1"/>
          <p:nvPr/>
        </p:nvSpPr>
        <p:spPr>
          <a:xfrm>
            <a:off x="1828800" y="109182"/>
            <a:ext cx="54864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XI. MOVIMIENTOS EN UNA Y DOS DIMENSIONES</a:t>
            </a:r>
            <a:endParaRPr lang="es-ES" b="1" dirty="0">
              <a:solidFill>
                <a:schemeClr val="accent1">
                  <a:lumMod val="75000"/>
                </a:schemeClr>
              </a:solidFill>
            </a:endParaRPr>
          </a:p>
        </p:txBody>
      </p:sp>
      <p:sp>
        <p:nvSpPr>
          <p:cNvPr id="7" name="13 Marcador de número de diapositiva"/>
          <p:cNvSpPr>
            <a:spLocks noGrp="1"/>
          </p:cNvSpPr>
          <p:nvPr/>
        </p:nvSpPr>
        <p:spPr>
          <a:xfrm>
            <a:off x="8455007" y="6546849"/>
            <a:ext cx="582966" cy="203200"/>
          </a:xfrm>
          <a:prstGeom prst="rect">
            <a:avLst/>
          </a:prstGeom>
        </p:spPr>
        <p:txBody>
          <a:bodyPr vert="horz" lIns="0" tIns="0" rIns="36000" bIns="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latin typeface="+mj-lt"/>
              </a:rPr>
              <a:pPr/>
              <a:t>4</a:t>
            </a:fld>
            <a:endParaRPr lang="es-ES" dirty="0">
              <a:solidFill>
                <a:schemeClr val="accent6">
                  <a:lumMod val="50000"/>
                </a:schemeClr>
              </a:solidFill>
              <a:latin typeface="+mj-lt"/>
            </a:endParaRPr>
          </a:p>
        </p:txBody>
      </p:sp>
      <p:sp>
        <p:nvSpPr>
          <p:cNvPr id="2" name="1 CuadroTexto"/>
          <p:cNvSpPr txBox="1"/>
          <p:nvPr/>
        </p:nvSpPr>
        <p:spPr>
          <a:xfrm>
            <a:off x="457200" y="1460500"/>
            <a:ext cx="8242300" cy="646331"/>
          </a:xfrm>
          <a:prstGeom prst="rect">
            <a:avLst/>
          </a:prstGeom>
          <a:solidFill>
            <a:srgbClr val="FFFF99"/>
          </a:solidFill>
          <a:effectLst>
            <a:outerShdw blurRad="50800" dist="38100" dir="2700000" algn="tl" rotWithShape="0">
              <a:prstClr val="black">
                <a:alpha val="40000"/>
              </a:prstClr>
            </a:outerShdw>
          </a:effectLst>
        </p:spPr>
        <p:txBody>
          <a:bodyPr wrap="square" rtlCol="0">
            <a:spAutoFit/>
          </a:bodyPr>
          <a:lstStyle/>
          <a:p>
            <a:pPr algn="just"/>
            <a:r>
              <a:rPr lang="es-ES" dirty="0" smtClean="0"/>
              <a:t>Las ecuaciones del movimiento permiten conocer los valores de las magnitudes cinemáticas en función del tiempo.</a:t>
            </a:r>
            <a:endParaRPr lang="es-ES" dirty="0"/>
          </a:p>
        </p:txBody>
      </p:sp>
      <p:sp>
        <p:nvSpPr>
          <p:cNvPr id="3" name="2 CuadroTexto"/>
          <p:cNvSpPr txBox="1"/>
          <p:nvPr/>
        </p:nvSpPr>
        <p:spPr>
          <a:xfrm>
            <a:off x="342900" y="2451100"/>
            <a:ext cx="8458200" cy="3139321"/>
          </a:xfrm>
          <a:prstGeom prst="rect">
            <a:avLst/>
          </a:prstGeom>
          <a:noFill/>
        </p:spPr>
        <p:txBody>
          <a:bodyPr wrap="square" rtlCol="0">
            <a:spAutoFit/>
          </a:bodyPr>
          <a:lstStyle/>
          <a:p>
            <a:pPr marL="355600" indent="-355600">
              <a:buFont typeface="Wingdings"/>
              <a:buChar char="F"/>
            </a:pPr>
            <a:r>
              <a:rPr lang="es-ES" dirty="0" smtClean="0">
                <a:sym typeface="Wingdings"/>
              </a:rPr>
              <a:t>Para determinar el estado de movimiento de un cuerpo será preciso conocer:</a:t>
            </a:r>
          </a:p>
          <a:p>
            <a:pPr marL="355600" indent="-355600">
              <a:buFont typeface="Wingdings"/>
              <a:buChar char="F"/>
            </a:pPr>
            <a:endParaRPr lang="es-ES" dirty="0" smtClean="0">
              <a:sym typeface="Wingdings"/>
            </a:endParaRPr>
          </a:p>
          <a:p>
            <a:pPr marL="355600" indent="-355600">
              <a:tabLst>
                <a:tab pos="723900" algn="l"/>
              </a:tabLst>
            </a:pPr>
            <a:r>
              <a:rPr lang="es-ES" dirty="0" smtClean="0">
                <a:sym typeface="Wingdings"/>
              </a:rPr>
              <a:t>		La posición</a:t>
            </a:r>
          </a:p>
          <a:p>
            <a:pPr marL="355600" indent="-355600">
              <a:tabLst>
                <a:tab pos="723900" algn="l"/>
              </a:tabLst>
            </a:pPr>
            <a:r>
              <a:rPr lang="es-ES" dirty="0">
                <a:sym typeface="Wingdings"/>
              </a:rPr>
              <a:t>	</a:t>
            </a:r>
            <a:r>
              <a:rPr lang="es-ES" dirty="0" smtClean="0">
                <a:sym typeface="Wingdings"/>
              </a:rPr>
              <a:t>	</a:t>
            </a:r>
            <a:r>
              <a:rPr lang="es-ES" dirty="0">
                <a:sym typeface="Wingdings"/>
              </a:rPr>
              <a:t>L</a:t>
            </a:r>
            <a:r>
              <a:rPr lang="es-ES" dirty="0" smtClean="0">
                <a:sym typeface="Wingdings"/>
              </a:rPr>
              <a:t>a velocidad</a:t>
            </a:r>
          </a:p>
          <a:p>
            <a:pPr marL="355600" indent="-355600">
              <a:tabLst>
                <a:tab pos="723900" algn="l"/>
              </a:tabLst>
            </a:pPr>
            <a:r>
              <a:rPr lang="es-ES" dirty="0">
                <a:sym typeface="Wingdings"/>
              </a:rPr>
              <a:t>	</a:t>
            </a:r>
            <a:r>
              <a:rPr lang="es-ES" dirty="0" smtClean="0">
                <a:sym typeface="Wingdings"/>
              </a:rPr>
              <a:t>	</a:t>
            </a:r>
            <a:r>
              <a:rPr lang="es-ES" dirty="0">
                <a:sym typeface="Wingdings"/>
              </a:rPr>
              <a:t>L</a:t>
            </a:r>
            <a:r>
              <a:rPr lang="es-ES" dirty="0" smtClean="0">
                <a:sym typeface="Wingdings"/>
              </a:rPr>
              <a:t>a aceleración</a:t>
            </a:r>
          </a:p>
          <a:p>
            <a:pPr marL="355600" indent="-355600">
              <a:tabLst>
                <a:tab pos="723900" algn="l"/>
              </a:tabLst>
            </a:pPr>
            <a:endParaRPr lang="es-ES" dirty="0">
              <a:sym typeface="Wingdings"/>
            </a:endParaRPr>
          </a:p>
          <a:p>
            <a:pPr marL="355600" indent="-355600">
              <a:buFont typeface="Wingdings"/>
              <a:buChar char="F"/>
              <a:tabLst>
                <a:tab pos="723900" algn="l"/>
              </a:tabLst>
            </a:pPr>
            <a:r>
              <a:rPr lang="es-ES" dirty="0" smtClean="0">
                <a:sym typeface="Wingdings"/>
              </a:rPr>
              <a:t>El procedimiento general para estudiar un movimiento es:</a:t>
            </a:r>
          </a:p>
          <a:p>
            <a:pPr marL="355600" indent="-355600">
              <a:buFont typeface="Wingdings"/>
              <a:buChar char="F"/>
              <a:tabLst>
                <a:tab pos="723900" algn="l"/>
              </a:tabLst>
            </a:pPr>
            <a:endParaRPr lang="es-ES" dirty="0">
              <a:sym typeface="Wingdings"/>
            </a:endParaRPr>
          </a:p>
          <a:p>
            <a:pPr marL="355600" indent="-355600">
              <a:tabLst>
                <a:tab pos="723900" algn="l"/>
              </a:tabLst>
            </a:pPr>
            <a:r>
              <a:rPr lang="es-ES" dirty="0" smtClean="0"/>
              <a:t>	1.	</a:t>
            </a:r>
            <a:r>
              <a:rPr lang="es-ES" dirty="0"/>
              <a:t>D</a:t>
            </a:r>
            <a:r>
              <a:rPr lang="es-ES" dirty="0" smtClean="0"/>
              <a:t>eterminar la magnitud que permanece constante.</a:t>
            </a:r>
          </a:p>
          <a:p>
            <a:pPr marL="355600" indent="-355600">
              <a:tabLst>
                <a:tab pos="723900" algn="l"/>
              </a:tabLst>
            </a:pPr>
            <a:endParaRPr lang="es-ES" dirty="0"/>
          </a:p>
          <a:p>
            <a:pPr marL="355600" indent="-355600">
              <a:tabLst>
                <a:tab pos="723900" algn="l"/>
              </a:tabLst>
            </a:pPr>
            <a:r>
              <a:rPr lang="es-ES" dirty="0" smtClean="0"/>
              <a:t>	2.	A partir de la expresión matemática de dicha magnitud se deduce el resto.</a:t>
            </a:r>
            <a:endParaRPr lang="es-ES" dirty="0"/>
          </a:p>
        </p:txBody>
      </p:sp>
    </p:spTree>
    <p:extLst>
      <p:ext uri="{BB962C8B-B14F-4D97-AF65-F5344CB8AC3E}">
        <p14:creationId xmlns:p14="http://schemas.microsoft.com/office/powerpoint/2010/main" val="136152225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4 CuadroTexto"/>
          <p:cNvSpPr txBox="1"/>
          <p:nvPr/>
        </p:nvSpPr>
        <p:spPr>
          <a:xfrm>
            <a:off x="1841500" y="399197"/>
            <a:ext cx="5499100" cy="307777"/>
          </a:xfrm>
          <a:prstGeom prst="rect">
            <a:avLst/>
          </a:prstGeom>
          <a:noFill/>
        </p:spPr>
        <p:txBody>
          <a:bodyPr wrap="square" lIns="0" tIns="0" rIns="0" bIns="0" rtlCol="0">
            <a:spAutoFit/>
          </a:bodyPr>
          <a:lstStyle/>
          <a:p>
            <a:pPr algn="ctr"/>
            <a:r>
              <a:rPr lang="es-ES" sz="2000" b="1" dirty="0" smtClean="0">
                <a:solidFill>
                  <a:srgbClr val="00B050"/>
                </a:solidFill>
                <a:latin typeface="+mj-lt"/>
              </a:rPr>
              <a:t>1</a:t>
            </a:r>
            <a:r>
              <a:rPr lang="es-ES" b="1" dirty="0" smtClean="0">
                <a:solidFill>
                  <a:srgbClr val="C00000"/>
                </a:solidFill>
                <a:latin typeface="+mj-lt"/>
              </a:rPr>
              <a:t> Descripción de los movimientos</a:t>
            </a:r>
            <a:endParaRPr lang="es-ES" b="1" dirty="0">
              <a:solidFill>
                <a:srgbClr val="C00000"/>
              </a:solidFill>
              <a:latin typeface="+mj-lt"/>
            </a:endParaRPr>
          </a:p>
        </p:txBody>
      </p:sp>
      <p:sp>
        <p:nvSpPr>
          <p:cNvPr id="6" name="5 CuadroTexto"/>
          <p:cNvSpPr txBox="1"/>
          <p:nvPr/>
        </p:nvSpPr>
        <p:spPr>
          <a:xfrm>
            <a:off x="1828800" y="109182"/>
            <a:ext cx="54864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XI. MOVIMIENTOS EN UNA Y DOS DIMENSIONES</a:t>
            </a:r>
            <a:endParaRPr lang="es-ES" b="1" dirty="0">
              <a:solidFill>
                <a:schemeClr val="accent1">
                  <a:lumMod val="75000"/>
                </a:schemeClr>
              </a:solidFill>
            </a:endParaRPr>
          </a:p>
        </p:txBody>
      </p:sp>
      <p:sp>
        <p:nvSpPr>
          <p:cNvPr id="7" name="13 Marcador de número de diapositiva"/>
          <p:cNvSpPr>
            <a:spLocks noGrp="1"/>
          </p:cNvSpPr>
          <p:nvPr/>
        </p:nvSpPr>
        <p:spPr>
          <a:xfrm>
            <a:off x="8455007" y="6546849"/>
            <a:ext cx="582966" cy="203200"/>
          </a:xfrm>
          <a:prstGeom prst="rect">
            <a:avLst/>
          </a:prstGeom>
        </p:spPr>
        <p:txBody>
          <a:bodyPr vert="horz" lIns="0" tIns="0" rIns="36000" bIns="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latin typeface="+mj-lt"/>
              </a:rPr>
              <a:pPr/>
              <a:t>5</a:t>
            </a:fld>
            <a:endParaRPr lang="es-ES" dirty="0">
              <a:solidFill>
                <a:schemeClr val="accent6">
                  <a:lumMod val="50000"/>
                </a:schemeClr>
              </a:solidFill>
              <a:latin typeface="+mj-lt"/>
            </a:endParaRPr>
          </a:p>
        </p:txBody>
      </p:sp>
      <p:sp>
        <p:nvSpPr>
          <p:cNvPr id="8" name="7 CuadroTexto"/>
          <p:cNvSpPr txBox="1"/>
          <p:nvPr/>
        </p:nvSpPr>
        <p:spPr>
          <a:xfrm>
            <a:off x="520700" y="977900"/>
            <a:ext cx="1638300" cy="369332"/>
          </a:xfrm>
          <a:prstGeom prst="rect">
            <a:avLst/>
          </a:prstGeom>
          <a:solidFill>
            <a:srgbClr val="00B050"/>
          </a:solidFill>
        </p:spPr>
        <p:txBody>
          <a:bodyPr wrap="square" rtlCol="0">
            <a:spAutoFit/>
          </a:bodyPr>
          <a:lstStyle/>
          <a:p>
            <a:r>
              <a:rPr lang="es-ES" b="1" dirty="0">
                <a:solidFill>
                  <a:schemeClr val="bg1"/>
                </a:solidFill>
              </a:rPr>
              <a:t>EJERCICIO</a:t>
            </a:r>
            <a:r>
              <a:rPr lang="es-ES" b="1" dirty="0" smtClean="0">
                <a:solidFill>
                  <a:schemeClr val="bg1"/>
                </a:solidFill>
              </a:rPr>
              <a:t> 1</a:t>
            </a:r>
            <a:endParaRPr lang="es-ES" b="1" dirty="0">
              <a:solidFill>
                <a:schemeClr val="bg1"/>
              </a:solidFill>
            </a:endParaRPr>
          </a:p>
        </p:txBody>
      </p:sp>
      <p:sp>
        <p:nvSpPr>
          <p:cNvPr id="9" name="8 CuadroTexto"/>
          <p:cNvSpPr txBox="1"/>
          <p:nvPr/>
        </p:nvSpPr>
        <p:spPr>
          <a:xfrm>
            <a:off x="444500" y="1536700"/>
            <a:ext cx="8191500" cy="923330"/>
          </a:xfrm>
          <a:prstGeom prst="rect">
            <a:avLst/>
          </a:prstGeom>
          <a:noFill/>
        </p:spPr>
        <p:txBody>
          <a:bodyPr wrap="square" rtlCol="0">
            <a:spAutoFit/>
          </a:bodyPr>
          <a:lstStyle/>
          <a:p>
            <a:pPr algn="just"/>
            <a:r>
              <a:rPr lang="es-ES" dirty="0" smtClean="0"/>
              <a:t>Un cuerpo se mueve en la dirección </a:t>
            </a:r>
            <a:r>
              <a:rPr lang="es-ES" i="1" dirty="0" smtClean="0"/>
              <a:t>X</a:t>
            </a:r>
            <a:r>
              <a:rPr lang="es-ES" dirty="0" smtClean="0"/>
              <a:t> con una velocidad constante de valor 6 m/s. Deduce como varía su posición en función del tiempo. Si la posición inicial es cero, ¿cuál será su ecuación de la posición?</a:t>
            </a:r>
            <a:endParaRPr lang="es-ES" dirty="0"/>
          </a:p>
        </p:txBody>
      </p:sp>
      <p:sp>
        <p:nvSpPr>
          <p:cNvPr id="10" name="9 CuadroTexto"/>
          <p:cNvSpPr txBox="1"/>
          <p:nvPr/>
        </p:nvSpPr>
        <p:spPr>
          <a:xfrm>
            <a:off x="558800" y="3251200"/>
            <a:ext cx="1638300" cy="369332"/>
          </a:xfrm>
          <a:prstGeom prst="rect">
            <a:avLst/>
          </a:prstGeom>
          <a:solidFill>
            <a:srgbClr val="00B050"/>
          </a:solidFill>
        </p:spPr>
        <p:txBody>
          <a:bodyPr wrap="square" rtlCol="0">
            <a:spAutoFit/>
          </a:bodyPr>
          <a:lstStyle/>
          <a:p>
            <a:r>
              <a:rPr lang="es-ES" b="1" dirty="0">
                <a:solidFill>
                  <a:schemeClr val="bg1"/>
                </a:solidFill>
              </a:rPr>
              <a:t>EJERCICIO </a:t>
            </a:r>
            <a:r>
              <a:rPr lang="es-ES" b="1" dirty="0" smtClean="0">
                <a:solidFill>
                  <a:schemeClr val="bg1"/>
                </a:solidFill>
              </a:rPr>
              <a:t>2</a:t>
            </a:r>
            <a:endParaRPr lang="es-ES" b="1" dirty="0">
              <a:solidFill>
                <a:schemeClr val="bg1"/>
              </a:solidFill>
            </a:endParaRPr>
          </a:p>
        </p:txBody>
      </p:sp>
      <p:sp>
        <p:nvSpPr>
          <p:cNvPr id="11" name="10 CuadroTexto"/>
          <p:cNvSpPr txBox="1"/>
          <p:nvPr/>
        </p:nvSpPr>
        <p:spPr>
          <a:xfrm>
            <a:off x="495300" y="3886200"/>
            <a:ext cx="8140700" cy="1477328"/>
          </a:xfrm>
          <a:prstGeom prst="rect">
            <a:avLst/>
          </a:prstGeom>
          <a:noFill/>
        </p:spPr>
        <p:txBody>
          <a:bodyPr wrap="square" rtlCol="0">
            <a:spAutoFit/>
          </a:bodyPr>
          <a:lstStyle/>
          <a:p>
            <a:pPr algn="just"/>
            <a:r>
              <a:rPr lang="es-ES" dirty="0" smtClean="0"/>
              <a:t>Un cuerpo que se desplaza en línea recta está sometido a una aceleración que vale 0,6 m/s</a:t>
            </a:r>
            <a:r>
              <a:rPr lang="es-ES" baseline="30000" dirty="0" smtClean="0"/>
              <a:t>2</a:t>
            </a:r>
            <a:r>
              <a:rPr lang="es-ES" dirty="0" smtClean="0"/>
              <a:t> en la dirección y sentido del movimiento.</a:t>
            </a:r>
          </a:p>
          <a:p>
            <a:pPr marL="342900" indent="-342900" algn="just">
              <a:buAutoNum type="alphaLcParenR"/>
            </a:pPr>
            <a:r>
              <a:rPr lang="es-ES" dirty="0" smtClean="0"/>
              <a:t>¿Qué ecuaciones son necesarias para describir el movimiento?</a:t>
            </a:r>
          </a:p>
          <a:p>
            <a:pPr marL="342900" indent="-342900" algn="just">
              <a:buAutoNum type="alphaLcParenR"/>
            </a:pPr>
            <a:r>
              <a:rPr lang="es-ES" dirty="0" smtClean="0"/>
              <a:t>¿Cuál es la ecuación de la velocidad si partió del reposo?</a:t>
            </a:r>
          </a:p>
          <a:p>
            <a:pPr marL="342900" indent="-342900" algn="just">
              <a:buAutoNum type="alphaLcParenR"/>
            </a:pPr>
            <a:r>
              <a:rPr lang="es-ES" dirty="0" smtClean="0"/>
              <a:t>¿Cuál es su ecuación de velocidad si su velocidad inicial era de 5 m/s?</a:t>
            </a:r>
            <a:endParaRPr lang="es-ES" dirty="0"/>
          </a:p>
        </p:txBody>
      </p:sp>
    </p:spTree>
    <p:extLst>
      <p:ext uri="{BB962C8B-B14F-4D97-AF65-F5344CB8AC3E}">
        <p14:creationId xmlns:p14="http://schemas.microsoft.com/office/powerpoint/2010/main" val="29986512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3 CuadroTexto"/>
          <p:cNvSpPr txBox="1"/>
          <p:nvPr/>
        </p:nvSpPr>
        <p:spPr>
          <a:xfrm>
            <a:off x="330200" y="838200"/>
            <a:ext cx="6045200" cy="369332"/>
          </a:xfrm>
          <a:prstGeom prst="rect">
            <a:avLst/>
          </a:prstGeom>
          <a:noFill/>
        </p:spPr>
        <p:txBody>
          <a:bodyPr wrap="square" rtlCol="0">
            <a:spAutoFit/>
          </a:bodyPr>
          <a:lstStyle/>
          <a:p>
            <a:r>
              <a:rPr lang="es-ES" b="1" dirty="0" smtClean="0">
                <a:solidFill>
                  <a:srgbClr val="C00000"/>
                </a:solidFill>
              </a:rPr>
              <a:t>1.2. </a:t>
            </a:r>
            <a:r>
              <a:rPr lang="es-ES" b="1" dirty="0">
                <a:solidFill>
                  <a:srgbClr val="00B050"/>
                </a:solidFill>
              </a:rPr>
              <a:t>L</a:t>
            </a:r>
            <a:r>
              <a:rPr lang="es-ES" b="1" dirty="0" smtClean="0">
                <a:solidFill>
                  <a:srgbClr val="00B050"/>
                </a:solidFill>
              </a:rPr>
              <a:t>as gráficas del movimiento</a:t>
            </a:r>
            <a:endParaRPr lang="es-ES" b="1" dirty="0">
              <a:solidFill>
                <a:srgbClr val="00B050"/>
              </a:solidFill>
            </a:endParaRPr>
          </a:p>
        </p:txBody>
      </p:sp>
      <p:sp>
        <p:nvSpPr>
          <p:cNvPr id="5" name="4 CuadroTexto"/>
          <p:cNvSpPr txBox="1"/>
          <p:nvPr/>
        </p:nvSpPr>
        <p:spPr>
          <a:xfrm>
            <a:off x="1841500" y="399197"/>
            <a:ext cx="5499100" cy="307777"/>
          </a:xfrm>
          <a:prstGeom prst="rect">
            <a:avLst/>
          </a:prstGeom>
          <a:noFill/>
        </p:spPr>
        <p:txBody>
          <a:bodyPr wrap="square" lIns="0" tIns="0" rIns="0" bIns="0" rtlCol="0">
            <a:spAutoFit/>
          </a:bodyPr>
          <a:lstStyle/>
          <a:p>
            <a:pPr algn="ctr"/>
            <a:r>
              <a:rPr lang="es-ES" sz="2000" b="1" dirty="0" smtClean="0">
                <a:solidFill>
                  <a:srgbClr val="00B050"/>
                </a:solidFill>
                <a:latin typeface="+mj-lt"/>
              </a:rPr>
              <a:t>1</a:t>
            </a:r>
            <a:r>
              <a:rPr lang="es-ES" b="1" dirty="0" smtClean="0">
                <a:solidFill>
                  <a:srgbClr val="C00000"/>
                </a:solidFill>
                <a:latin typeface="+mj-lt"/>
              </a:rPr>
              <a:t> Descripción de los movimientos</a:t>
            </a:r>
            <a:endParaRPr lang="es-ES" b="1" dirty="0">
              <a:solidFill>
                <a:srgbClr val="C00000"/>
              </a:solidFill>
              <a:latin typeface="+mj-lt"/>
            </a:endParaRPr>
          </a:p>
        </p:txBody>
      </p:sp>
      <p:sp>
        <p:nvSpPr>
          <p:cNvPr id="6" name="5 CuadroTexto"/>
          <p:cNvSpPr txBox="1"/>
          <p:nvPr/>
        </p:nvSpPr>
        <p:spPr>
          <a:xfrm>
            <a:off x="1828800" y="109182"/>
            <a:ext cx="54864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XI. MOVIMIENTOS EN UNA Y DOS DIMENSIONES</a:t>
            </a:r>
            <a:endParaRPr lang="es-ES" b="1" dirty="0">
              <a:solidFill>
                <a:schemeClr val="accent1">
                  <a:lumMod val="75000"/>
                </a:schemeClr>
              </a:solidFill>
            </a:endParaRPr>
          </a:p>
        </p:txBody>
      </p:sp>
      <p:sp>
        <p:nvSpPr>
          <p:cNvPr id="7" name="13 Marcador de número de diapositiva"/>
          <p:cNvSpPr>
            <a:spLocks noGrp="1"/>
          </p:cNvSpPr>
          <p:nvPr/>
        </p:nvSpPr>
        <p:spPr>
          <a:xfrm>
            <a:off x="8455007" y="6546849"/>
            <a:ext cx="582966" cy="203200"/>
          </a:xfrm>
          <a:prstGeom prst="rect">
            <a:avLst/>
          </a:prstGeom>
        </p:spPr>
        <p:txBody>
          <a:bodyPr vert="horz" lIns="0" tIns="0" rIns="36000" bIns="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latin typeface="+mj-lt"/>
              </a:rPr>
              <a:pPr/>
              <a:t>6</a:t>
            </a:fld>
            <a:endParaRPr lang="es-ES" dirty="0">
              <a:solidFill>
                <a:schemeClr val="accent6">
                  <a:lumMod val="50000"/>
                </a:schemeClr>
              </a:solidFill>
              <a:latin typeface="+mj-lt"/>
            </a:endParaRPr>
          </a:p>
        </p:txBody>
      </p:sp>
      <p:sp>
        <p:nvSpPr>
          <p:cNvPr id="8" name="7 CuadroTexto"/>
          <p:cNvSpPr txBox="1"/>
          <p:nvPr/>
        </p:nvSpPr>
        <p:spPr>
          <a:xfrm>
            <a:off x="406400" y="1358900"/>
            <a:ext cx="8229600" cy="2031325"/>
          </a:xfrm>
          <a:prstGeom prst="rect">
            <a:avLst/>
          </a:prstGeom>
          <a:noFill/>
        </p:spPr>
        <p:txBody>
          <a:bodyPr wrap="square" rtlCol="0">
            <a:spAutoFit/>
          </a:bodyPr>
          <a:lstStyle/>
          <a:p>
            <a:r>
              <a:rPr lang="es-ES" dirty="0" smtClean="0"/>
              <a:t>Las gráficas que representan el movimiento son:</a:t>
            </a:r>
          </a:p>
          <a:p>
            <a:endParaRPr lang="es-ES" dirty="0"/>
          </a:p>
          <a:p>
            <a:pPr marL="355600" indent="-355600">
              <a:buFont typeface="Wingdings"/>
              <a:buChar char="F"/>
            </a:pPr>
            <a:r>
              <a:rPr lang="es-ES" dirty="0" smtClean="0">
                <a:sym typeface="Wingdings"/>
              </a:rPr>
              <a:t>Posición-tiempo</a:t>
            </a:r>
          </a:p>
          <a:p>
            <a:pPr marL="355600" indent="-355600">
              <a:buFont typeface="Wingdings"/>
              <a:buChar char="F"/>
            </a:pPr>
            <a:endParaRPr lang="es-ES" dirty="0">
              <a:sym typeface="Wingdings"/>
            </a:endParaRPr>
          </a:p>
          <a:p>
            <a:pPr marL="355600" indent="-355600">
              <a:buFont typeface="Wingdings"/>
              <a:buChar char="F"/>
            </a:pPr>
            <a:r>
              <a:rPr lang="es-ES" dirty="0" smtClean="0">
                <a:sym typeface="Wingdings"/>
              </a:rPr>
              <a:t>Velocidad-tiempo</a:t>
            </a:r>
          </a:p>
          <a:p>
            <a:pPr marL="355600" indent="-355600">
              <a:buFont typeface="Wingdings"/>
              <a:buChar char="F"/>
            </a:pPr>
            <a:endParaRPr lang="es-ES" dirty="0">
              <a:sym typeface="Wingdings"/>
            </a:endParaRPr>
          </a:p>
          <a:p>
            <a:pPr marL="355600" indent="-355600">
              <a:buFont typeface="Wingdings"/>
              <a:buChar char="F"/>
            </a:pPr>
            <a:r>
              <a:rPr lang="es-ES" dirty="0" smtClean="0">
                <a:sym typeface="Wingdings"/>
              </a:rPr>
              <a:t>Aceleración-tiempo</a:t>
            </a:r>
            <a:endParaRPr lang="es-ES" dirty="0"/>
          </a:p>
        </p:txBody>
      </p:sp>
      <p:graphicFrame>
        <p:nvGraphicFramePr>
          <p:cNvPr id="9" name="8 Gráfico"/>
          <p:cNvGraphicFramePr/>
          <p:nvPr>
            <p:extLst>
              <p:ext uri="{D42A27DB-BD31-4B8C-83A1-F6EECF244321}">
                <p14:modId xmlns:p14="http://schemas.microsoft.com/office/powerpoint/2010/main" val="1153573167"/>
              </p:ext>
            </p:extLst>
          </p:nvPr>
        </p:nvGraphicFramePr>
        <p:xfrm>
          <a:off x="381000" y="3657600"/>
          <a:ext cx="2667000" cy="27051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9 Gráfico"/>
          <p:cNvGraphicFramePr/>
          <p:nvPr>
            <p:extLst>
              <p:ext uri="{D42A27DB-BD31-4B8C-83A1-F6EECF244321}">
                <p14:modId xmlns:p14="http://schemas.microsoft.com/office/powerpoint/2010/main" val="1592671829"/>
              </p:ext>
            </p:extLst>
          </p:nvPr>
        </p:nvGraphicFramePr>
        <p:xfrm>
          <a:off x="3416300" y="3644900"/>
          <a:ext cx="2514600" cy="27051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1" name="10 Gráfico"/>
          <p:cNvGraphicFramePr/>
          <p:nvPr>
            <p:extLst>
              <p:ext uri="{D42A27DB-BD31-4B8C-83A1-F6EECF244321}">
                <p14:modId xmlns:p14="http://schemas.microsoft.com/office/powerpoint/2010/main" val="1583838262"/>
              </p:ext>
            </p:extLst>
          </p:nvPr>
        </p:nvGraphicFramePr>
        <p:xfrm>
          <a:off x="5981700" y="3644900"/>
          <a:ext cx="2540000" cy="270510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108994462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4 CuadroTexto"/>
          <p:cNvSpPr txBox="1"/>
          <p:nvPr/>
        </p:nvSpPr>
        <p:spPr>
          <a:xfrm>
            <a:off x="1841500" y="399197"/>
            <a:ext cx="5499100" cy="307777"/>
          </a:xfrm>
          <a:prstGeom prst="rect">
            <a:avLst/>
          </a:prstGeom>
          <a:noFill/>
        </p:spPr>
        <p:txBody>
          <a:bodyPr wrap="square" lIns="0" tIns="0" rIns="0" bIns="0" rtlCol="0">
            <a:spAutoFit/>
          </a:bodyPr>
          <a:lstStyle/>
          <a:p>
            <a:pPr algn="ctr"/>
            <a:r>
              <a:rPr lang="es-ES" sz="2000" b="1" dirty="0" smtClean="0">
                <a:solidFill>
                  <a:srgbClr val="00B050"/>
                </a:solidFill>
              </a:rPr>
              <a:t>1</a:t>
            </a:r>
            <a:r>
              <a:rPr lang="es-ES" b="1" dirty="0" smtClean="0">
                <a:solidFill>
                  <a:srgbClr val="C00000"/>
                </a:solidFill>
              </a:rPr>
              <a:t> Descripción de los movimientos</a:t>
            </a:r>
            <a:endParaRPr lang="es-ES" b="1" dirty="0">
              <a:solidFill>
                <a:srgbClr val="C00000"/>
              </a:solidFill>
            </a:endParaRPr>
          </a:p>
        </p:txBody>
      </p:sp>
      <p:sp>
        <p:nvSpPr>
          <p:cNvPr id="6" name="5 CuadroTexto"/>
          <p:cNvSpPr txBox="1"/>
          <p:nvPr/>
        </p:nvSpPr>
        <p:spPr>
          <a:xfrm>
            <a:off x="1828800" y="109182"/>
            <a:ext cx="5486400" cy="276999"/>
          </a:xfrm>
          <a:prstGeom prst="rect">
            <a:avLst/>
          </a:prstGeom>
          <a:noFill/>
        </p:spPr>
        <p:txBody>
          <a:bodyPr wrap="square" lIns="0" tIns="0" rIns="0" bIns="0" rtlCol="0">
            <a:spAutoFit/>
          </a:bodyPr>
          <a:lstStyle/>
          <a:p>
            <a:pPr algn="ctr"/>
            <a:r>
              <a:rPr lang="es-ES" b="1" dirty="0" smtClean="0">
                <a:solidFill>
                  <a:srgbClr val="4F81BD">
                    <a:lumMod val="75000"/>
                  </a:srgbClr>
                </a:solidFill>
              </a:rPr>
              <a:t>XI. MOVIMIENTOS EN UNA Y DOS DIMENSIONES</a:t>
            </a:r>
            <a:endParaRPr lang="es-ES" b="1" dirty="0">
              <a:solidFill>
                <a:srgbClr val="4F81BD">
                  <a:lumMod val="75000"/>
                </a:srgbClr>
              </a:solidFill>
            </a:endParaRPr>
          </a:p>
        </p:txBody>
      </p:sp>
      <p:sp>
        <p:nvSpPr>
          <p:cNvPr id="7" name="13 Marcador de número de diapositiva"/>
          <p:cNvSpPr>
            <a:spLocks noGrp="1"/>
          </p:cNvSpPr>
          <p:nvPr/>
        </p:nvSpPr>
        <p:spPr>
          <a:xfrm>
            <a:off x="8455007" y="6546849"/>
            <a:ext cx="582966" cy="203200"/>
          </a:xfrm>
          <a:prstGeom prst="rect">
            <a:avLst/>
          </a:prstGeom>
        </p:spPr>
        <p:txBody>
          <a:bodyPr vert="horz" lIns="0" tIns="0" rIns="36000" bIns="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rgbClr val="F79646">
                    <a:lumMod val="50000"/>
                  </a:srgbClr>
                </a:solidFill>
              </a:rPr>
              <a:pPr/>
              <a:t>7</a:t>
            </a:fld>
            <a:endParaRPr lang="es-ES" dirty="0">
              <a:solidFill>
                <a:srgbClr val="F79646">
                  <a:lumMod val="50000"/>
                </a:srgbClr>
              </a:solidFill>
            </a:endParaRPr>
          </a:p>
        </p:txBody>
      </p:sp>
      <p:sp>
        <p:nvSpPr>
          <p:cNvPr id="12" name="11 CuadroTexto"/>
          <p:cNvSpPr txBox="1"/>
          <p:nvPr/>
        </p:nvSpPr>
        <p:spPr>
          <a:xfrm>
            <a:off x="520700" y="977900"/>
            <a:ext cx="1638300" cy="369332"/>
          </a:xfrm>
          <a:prstGeom prst="rect">
            <a:avLst/>
          </a:prstGeom>
          <a:solidFill>
            <a:srgbClr val="00B050"/>
          </a:solidFill>
        </p:spPr>
        <p:txBody>
          <a:bodyPr wrap="square" rtlCol="0">
            <a:spAutoFit/>
          </a:bodyPr>
          <a:lstStyle/>
          <a:p>
            <a:r>
              <a:rPr lang="es-ES" b="1" dirty="0">
                <a:solidFill>
                  <a:schemeClr val="bg1"/>
                </a:solidFill>
              </a:rPr>
              <a:t>EJERCICIO </a:t>
            </a:r>
            <a:r>
              <a:rPr lang="es-ES" b="1" dirty="0" smtClean="0">
                <a:solidFill>
                  <a:schemeClr val="bg1"/>
                </a:solidFill>
              </a:rPr>
              <a:t>3</a:t>
            </a:r>
            <a:endParaRPr lang="es-ES" b="1" dirty="0">
              <a:solidFill>
                <a:schemeClr val="bg1"/>
              </a:solidFill>
            </a:endParaRPr>
          </a:p>
        </p:txBody>
      </p:sp>
      <p:sp>
        <p:nvSpPr>
          <p:cNvPr id="13" name="12 CuadroTexto"/>
          <p:cNvSpPr txBox="1"/>
          <p:nvPr/>
        </p:nvSpPr>
        <p:spPr>
          <a:xfrm>
            <a:off x="444500" y="1536700"/>
            <a:ext cx="8191500" cy="2308324"/>
          </a:xfrm>
          <a:prstGeom prst="rect">
            <a:avLst/>
          </a:prstGeom>
          <a:noFill/>
        </p:spPr>
        <p:txBody>
          <a:bodyPr wrap="square" rtlCol="0">
            <a:spAutoFit/>
          </a:bodyPr>
          <a:lstStyle/>
          <a:p>
            <a:pPr algn="just"/>
            <a:r>
              <a:rPr lang="es-ES" dirty="0" smtClean="0"/>
              <a:t>La ecuación de posición de un cuerpo que se desplaza a lo largo de una recta viene dada por la expresión: x = 80 – 3t</a:t>
            </a:r>
            <a:r>
              <a:rPr lang="es-ES" baseline="30000" dirty="0" smtClean="0"/>
              <a:t>2</a:t>
            </a:r>
            <a:r>
              <a:rPr lang="es-ES" dirty="0" smtClean="0"/>
              <a:t> m.</a:t>
            </a:r>
          </a:p>
          <a:p>
            <a:pPr marL="342900" indent="-342900" algn="just">
              <a:buAutoNum type="alphaLcParenR"/>
            </a:pPr>
            <a:r>
              <a:rPr lang="es-ES" dirty="0" smtClean="0"/>
              <a:t>Determina sus ecuaciones de velocidad y aceleración en función del tiempo. ¿Qué significado físico tienen los signos de la velocidad y la aceleración?</a:t>
            </a:r>
          </a:p>
          <a:p>
            <a:pPr marL="342900" indent="-342900" algn="just">
              <a:buAutoNum type="alphaLcParenR"/>
            </a:pPr>
            <a:r>
              <a:rPr lang="es-ES" dirty="0" smtClean="0"/>
              <a:t>Calcula, en intervalos de 0,5 s y durante los cinco primeros segundos, los valores de suposición y velocidad.</a:t>
            </a:r>
          </a:p>
          <a:p>
            <a:pPr marL="342900" indent="-342900" algn="just">
              <a:buAutoNum type="alphaLcParenR"/>
            </a:pPr>
            <a:r>
              <a:rPr lang="es-ES" dirty="0" smtClean="0"/>
              <a:t>Representa, en el intervalo indicado, las gráficas x-t, v-t y a-t.</a:t>
            </a:r>
            <a:endParaRPr lang="es-ES" dirty="0"/>
          </a:p>
        </p:txBody>
      </p:sp>
      <p:sp>
        <p:nvSpPr>
          <p:cNvPr id="14" name="13 CuadroTexto"/>
          <p:cNvSpPr txBox="1"/>
          <p:nvPr/>
        </p:nvSpPr>
        <p:spPr>
          <a:xfrm>
            <a:off x="571500" y="4127500"/>
            <a:ext cx="1638300" cy="369332"/>
          </a:xfrm>
          <a:prstGeom prst="rect">
            <a:avLst/>
          </a:prstGeom>
          <a:solidFill>
            <a:srgbClr val="00B050"/>
          </a:solidFill>
        </p:spPr>
        <p:txBody>
          <a:bodyPr wrap="square" rtlCol="0">
            <a:spAutoFit/>
          </a:bodyPr>
          <a:lstStyle/>
          <a:p>
            <a:r>
              <a:rPr lang="es-ES" b="1" dirty="0">
                <a:solidFill>
                  <a:schemeClr val="bg1"/>
                </a:solidFill>
              </a:rPr>
              <a:t>EJERCICIO </a:t>
            </a:r>
            <a:r>
              <a:rPr lang="es-ES" b="1" dirty="0" smtClean="0">
                <a:solidFill>
                  <a:schemeClr val="bg1"/>
                </a:solidFill>
              </a:rPr>
              <a:t>4</a:t>
            </a:r>
            <a:endParaRPr lang="es-ES" b="1" dirty="0">
              <a:solidFill>
                <a:schemeClr val="bg1"/>
              </a:solidFill>
            </a:endParaRPr>
          </a:p>
        </p:txBody>
      </p:sp>
      <p:sp>
        <p:nvSpPr>
          <p:cNvPr id="15" name="14 CuadroTexto"/>
          <p:cNvSpPr txBox="1"/>
          <p:nvPr/>
        </p:nvSpPr>
        <p:spPr>
          <a:xfrm>
            <a:off x="495300" y="4673600"/>
            <a:ext cx="8140700" cy="1477328"/>
          </a:xfrm>
          <a:prstGeom prst="rect">
            <a:avLst/>
          </a:prstGeom>
          <a:noFill/>
        </p:spPr>
        <p:txBody>
          <a:bodyPr wrap="square" rtlCol="0">
            <a:spAutoFit/>
          </a:bodyPr>
          <a:lstStyle/>
          <a:p>
            <a:pPr algn="just"/>
            <a:r>
              <a:rPr lang="es-ES" dirty="0" smtClean="0"/>
              <a:t>Un cuerpo se desplaza a lo largo de una recta con una aceleración constante de +8,8 m/s</a:t>
            </a:r>
            <a:r>
              <a:rPr lang="es-ES" baseline="30000" dirty="0" smtClean="0"/>
              <a:t>2</a:t>
            </a:r>
            <a:r>
              <a:rPr lang="es-ES" dirty="0" smtClean="0"/>
              <a:t>. Representa su gráfica v-t en los 10 primeros segundos si partió con una velocidad inicial de –2 m/s. </a:t>
            </a:r>
            <a:r>
              <a:rPr lang="es-ES" dirty="0"/>
              <a:t>D</a:t>
            </a:r>
            <a:r>
              <a:rPr lang="es-ES" dirty="0" smtClean="0"/>
              <a:t>etermina posteriormente la ecuación de la velocidad en función del tiempo. ¿En qué instante se hace cero su velocidad? ¿Vuelve a ser cero en algún otro instante?</a:t>
            </a:r>
            <a:endParaRPr lang="es-ES" dirty="0"/>
          </a:p>
        </p:txBody>
      </p:sp>
    </p:spTree>
    <p:extLst>
      <p:ext uri="{BB962C8B-B14F-4D97-AF65-F5344CB8AC3E}">
        <p14:creationId xmlns:p14="http://schemas.microsoft.com/office/powerpoint/2010/main" val="275323662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4 CuadroTexto"/>
          <p:cNvSpPr txBox="1"/>
          <p:nvPr/>
        </p:nvSpPr>
        <p:spPr>
          <a:xfrm>
            <a:off x="1841500" y="399197"/>
            <a:ext cx="5499100" cy="307777"/>
          </a:xfrm>
          <a:prstGeom prst="rect">
            <a:avLst/>
          </a:prstGeom>
          <a:noFill/>
        </p:spPr>
        <p:txBody>
          <a:bodyPr wrap="square" lIns="0" tIns="0" rIns="0" bIns="0" rtlCol="0">
            <a:spAutoFit/>
          </a:bodyPr>
          <a:lstStyle/>
          <a:p>
            <a:pPr algn="ctr"/>
            <a:r>
              <a:rPr lang="es-ES" sz="2000" b="1" dirty="0" smtClean="0">
                <a:solidFill>
                  <a:srgbClr val="00B050"/>
                </a:solidFill>
                <a:latin typeface="+mj-lt"/>
              </a:rPr>
              <a:t>2</a:t>
            </a:r>
            <a:r>
              <a:rPr lang="es-ES" b="1" dirty="0" smtClean="0">
                <a:solidFill>
                  <a:srgbClr val="C00000"/>
                </a:solidFill>
                <a:latin typeface="+mj-lt"/>
              </a:rPr>
              <a:t> Movimientos en una dimensión: rectilíneos</a:t>
            </a:r>
            <a:endParaRPr lang="es-ES" b="1" dirty="0">
              <a:solidFill>
                <a:srgbClr val="C00000"/>
              </a:solidFill>
              <a:latin typeface="+mj-lt"/>
            </a:endParaRPr>
          </a:p>
        </p:txBody>
      </p:sp>
      <p:sp>
        <p:nvSpPr>
          <p:cNvPr id="6" name="5 CuadroTexto"/>
          <p:cNvSpPr txBox="1"/>
          <p:nvPr/>
        </p:nvSpPr>
        <p:spPr>
          <a:xfrm>
            <a:off x="1828800" y="109182"/>
            <a:ext cx="54864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XI. MOVIMIENTOS EN UNA Y DOS DIMENSIONES</a:t>
            </a:r>
            <a:endParaRPr lang="es-ES" b="1" dirty="0">
              <a:solidFill>
                <a:schemeClr val="accent1">
                  <a:lumMod val="75000"/>
                </a:schemeClr>
              </a:solidFill>
            </a:endParaRPr>
          </a:p>
        </p:txBody>
      </p:sp>
      <p:sp>
        <p:nvSpPr>
          <p:cNvPr id="7" name="13 Marcador de número de diapositiva"/>
          <p:cNvSpPr>
            <a:spLocks noGrp="1"/>
          </p:cNvSpPr>
          <p:nvPr/>
        </p:nvSpPr>
        <p:spPr>
          <a:xfrm>
            <a:off x="8455007" y="6546849"/>
            <a:ext cx="582966" cy="203200"/>
          </a:xfrm>
          <a:prstGeom prst="rect">
            <a:avLst/>
          </a:prstGeom>
        </p:spPr>
        <p:txBody>
          <a:bodyPr vert="horz" lIns="0" tIns="0" rIns="36000" bIns="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latin typeface="+mj-lt"/>
              </a:rPr>
              <a:pPr/>
              <a:t>8</a:t>
            </a:fld>
            <a:endParaRPr lang="es-ES" dirty="0">
              <a:solidFill>
                <a:schemeClr val="accent6">
                  <a:lumMod val="50000"/>
                </a:schemeClr>
              </a:solidFill>
              <a:latin typeface="+mj-lt"/>
            </a:endParaRPr>
          </a:p>
        </p:txBody>
      </p:sp>
      <p:sp>
        <p:nvSpPr>
          <p:cNvPr id="2" name="1 CuadroTexto"/>
          <p:cNvSpPr txBox="1"/>
          <p:nvPr/>
        </p:nvSpPr>
        <p:spPr>
          <a:xfrm>
            <a:off x="355600" y="965200"/>
            <a:ext cx="8394700" cy="2031325"/>
          </a:xfrm>
          <a:prstGeom prst="rect">
            <a:avLst/>
          </a:prstGeom>
          <a:noFill/>
        </p:spPr>
        <p:txBody>
          <a:bodyPr wrap="square" rtlCol="0">
            <a:spAutoFit/>
          </a:bodyPr>
          <a:lstStyle/>
          <a:p>
            <a:pPr marL="355600" indent="-355600" algn="just">
              <a:buFont typeface="Wingdings"/>
              <a:buChar char="F"/>
            </a:pPr>
            <a:r>
              <a:rPr lang="es-ES" dirty="0" smtClean="0">
                <a:sym typeface="Wingdings"/>
              </a:rPr>
              <a:t>Un </a:t>
            </a:r>
            <a:r>
              <a:rPr lang="es-ES" b="1" dirty="0" smtClean="0">
                <a:effectLst>
                  <a:outerShdw blurRad="38100" dist="38100" dir="2700000" algn="tl">
                    <a:srgbClr val="000000">
                      <a:alpha val="43137"/>
                    </a:srgbClr>
                  </a:outerShdw>
                </a:effectLst>
                <a:sym typeface="Wingdings"/>
              </a:rPr>
              <a:t>movimiento es rectilíneo </a:t>
            </a:r>
            <a:r>
              <a:rPr lang="es-ES" dirty="0" smtClean="0">
                <a:sym typeface="Wingdings"/>
              </a:rPr>
              <a:t>cuando solo varía una coordenada de la posición.</a:t>
            </a:r>
          </a:p>
          <a:p>
            <a:pPr marL="355600" indent="-355600" algn="just">
              <a:buFont typeface="Wingdings"/>
              <a:buChar char="F"/>
            </a:pPr>
            <a:endParaRPr lang="es-ES" dirty="0">
              <a:sym typeface="Wingdings"/>
            </a:endParaRPr>
          </a:p>
          <a:p>
            <a:pPr marL="355600" indent="-355600" algn="just">
              <a:buFont typeface="Wingdings"/>
              <a:buChar char="F"/>
            </a:pPr>
            <a:r>
              <a:rPr lang="es-ES" dirty="0" smtClean="0">
                <a:sym typeface="Wingdings"/>
              </a:rPr>
              <a:t>Para describirlos solo se usa la coordenada que varía.</a:t>
            </a:r>
          </a:p>
          <a:p>
            <a:pPr marL="355600" indent="-355600" algn="just">
              <a:buFont typeface="Wingdings"/>
              <a:buChar char="F"/>
            </a:pPr>
            <a:endParaRPr lang="es-ES" dirty="0">
              <a:sym typeface="Wingdings"/>
            </a:endParaRPr>
          </a:p>
          <a:p>
            <a:pPr marL="355600" indent="-355600" algn="just">
              <a:buFont typeface="Wingdings"/>
              <a:buChar char="F"/>
            </a:pPr>
            <a:r>
              <a:rPr lang="es-ES" dirty="0" smtClean="0">
                <a:sym typeface="Wingdings"/>
              </a:rPr>
              <a:t>Para indicar el sentido se usan los signos (+) o (-) respecto al sistema de referencia elegido que debe indicarse en cada caso.</a:t>
            </a:r>
          </a:p>
        </p:txBody>
      </p:sp>
      <p:sp>
        <p:nvSpPr>
          <p:cNvPr id="12" name="11 CuadroTexto"/>
          <p:cNvSpPr txBox="1"/>
          <p:nvPr/>
        </p:nvSpPr>
        <p:spPr>
          <a:xfrm>
            <a:off x="342900" y="3149600"/>
            <a:ext cx="6045200" cy="369332"/>
          </a:xfrm>
          <a:prstGeom prst="rect">
            <a:avLst/>
          </a:prstGeom>
          <a:noFill/>
        </p:spPr>
        <p:txBody>
          <a:bodyPr wrap="square" rtlCol="0">
            <a:spAutoFit/>
          </a:bodyPr>
          <a:lstStyle/>
          <a:p>
            <a:r>
              <a:rPr lang="es-ES" b="1" dirty="0" smtClean="0">
                <a:solidFill>
                  <a:srgbClr val="C00000"/>
                </a:solidFill>
              </a:rPr>
              <a:t>2.1. </a:t>
            </a:r>
            <a:r>
              <a:rPr lang="es-ES" b="1" dirty="0" smtClean="0">
                <a:solidFill>
                  <a:srgbClr val="00B050"/>
                </a:solidFill>
              </a:rPr>
              <a:t>Movimiento rectilíneo y uniforme (MRU)</a:t>
            </a:r>
            <a:endParaRPr lang="es-ES" b="1" dirty="0">
              <a:solidFill>
                <a:srgbClr val="00B050"/>
              </a:solidFill>
            </a:endParaRPr>
          </a:p>
        </p:txBody>
      </p:sp>
      <p:sp>
        <p:nvSpPr>
          <p:cNvPr id="3" name="2 CuadroTexto"/>
          <p:cNvSpPr txBox="1"/>
          <p:nvPr/>
        </p:nvSpPr>
        <p:spPr>
          <a:xfrm>
            <a:off x="469900" y="3746500"/>
            <a:ext cx="8255000" cy="369332"/>
          </a:xfrm>
          <a:prstGeom prst="rect">
            <a:avLst/>
          </a:prstGeom>
          <a:solidFill>
            <a:srgbClr val="FFFF99"/>
          </a:solidFill>
          <a:effectLst>
            <a:outerShdw blurRad="50800" dist="38100" dir="2700000" algn="tl" rotWithShape="0">
              <a:prstClr val="black">
                <a:alpha val="40000"/>
              </a:prstClr>
            </a:outerShdw>
          </a:effectLst>
        </p:spPr>
        <p:txBody>
          <a:bodyPr wrap="square" rtlCol="0">
            <a:spAutoFit/>
          </a:bodyPr>
          <a:lstStyle/>
          <a:p>
            <a:pPr algn="ctr"/>
            <a:r>
              <a:rPr lang="es-ES" dirty="0" smtClean="0"/>
              <a:t>Es aquél que </a:t>
            </a:r>
            <a:r>
              <a:rPr lang="es-ES" b="1" dirty="0" smtClean="0">
                <a:effectLst>
                  <a:outerShdw blurRad="38100" dist="38100" dir="2700000" algn="tl">
                    <a:srgbClr val="000000">
                      <a:alpha val="43137"/>
                    </a:srgbClr>
                  </a:outerShdw>
                </a:effectLst>
              </a:rPr>
              <a:t>transcurre con velocidad constante</a:t>
            </a:r>
            <a:endParaRPr lang="es-ES" b="1" dirty="0">
              <a:effectLst>
                <a:outerShdw blurRad="38100" dist="38100" dir="2700000" algn="tl">
                  <a:srgbClr val="000000">
                    <a:alpha val="43137"/>
                  </a:srgbClr>
                </a:outerShdw>
              </a:effectLst>
            </a:endParaRPr>
          </a:p>
        </p:txBody>
      </p:sp>
      <p:sp>
        <p:nvSpPr>
          <p:cNvPr id="13" name="12 CuadroTexto"/>
          <p:cNvSpPr txBox="1"/>
          <p:nvPr/>
        </p:nvSpPr>
        <p:spPr>
          <a:xfrm>
            <a:off x="330200" y="4406900"/>
            <a:ext cx="8432800" cy="1200329"/>
          </a:xfrm>
          <a:prstGeom prst="rect">
            <a:avLst/>
          </a:prstGeom>
          <a:noFill/>
        </p:spPr>
        <p:txBody>
          <a:bodyPr wrap="square" rtlCol="0">
            <a:spAutoFit/>
          </a:bodyPr>
          <a:lstStyle/>
          <a:p>
            <a:pPr marL="355600" indent="-355600" algn="just">
              <a:buFont typeface="Wingdings"/>
              <a:buChar char="F"/>
            </a:pPr>
            <a:r>
              <a:rPr lang="es-ES" dirty="0" smtClean="0">
                <a:sym typeface="Wingdings"/>
              </a:rPr>
              <a:t>La constancia de la velocidad implica constancia en su módulo, dirección y sentido.</a:t>
            </a:r>
            <a:endParaRPr lang="es-ES" dirty="0">
              <a:sym typeface="Wingdings"/>
            </a:endParaRPr>
          </a:p>
          <a:p>
            <a:pPr marL="355600" indent="-355600" algn="just">
              <a:buFont typeface="Wingdings"/>
              <a:buChar char="F"/>
            </a:pPr>
            <a:r>
              <a:rPr lang="es-ES" dirty="0" smtClean="0">
                <a:sym typeface="Wingdings"/>
              </a:rPr>
              <a:t>La constancia del módulo implica que el móvil recorre la misma distancia en intervalos de tiempo iguales.</a:t>
            </a:r>
            <a:endParaRPr lang="es-ES" dirty="0"/>
          </a:p>
        </p:txBody>
      </p:sp>
      <p:pic>
        <p:nvPicPr>
          <p:cNvPr id="14" name="Picture 164" descr="P26mi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29100" y="5470525"/>
            <a:ext cx="4010025" cy="1019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7687946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4 CuadroTexto"/>
          <p:cNvSpPr txBox="1"/>
          <p:nvPr/>
        </p:nvSpPr>
        <p:spPr>
          <a:xfrm>
            <a:off x="1841500" y="399197"/>
            <a:ext cx="5499100" cy="307777"/>
          </a:xfrm>
          <a:prstGeom prst="rect">
            <a:avLst/>
          </a:prstGeom>
          <a:noFill/>
        </p:spPr>
        <p:txBody>
          <a:bodyPr wrap="square" lIns="0" tIns="0" rIns="0" bIns="0" rtlCol="0">
            <a:spAutoFit/>
          </a:bodyPr>
          <a:lstStyle/>
          <a:p>
            <a:pPr algn="ctr"/>
            <a:r>
              <a:rPr lang="es-ES" sz="2000" b="1" dirty="0" smtClean="0">
                <a:solidFill>
                  <a:srgbClr val="00B050"/>
                </a:solidFill>
                <a:latin typeface="+mj-lt"/>
              </a:rPr>
              <a:t>2</a:t>
            </a:r>
            <a:r>
              <a:rPr lang="es-ES" b="1" dirty="0" smtClean="0">
                <a:solidFill>
                  <a:srgbClr val="C00000"/>
                </a:solidFill>
                <a:latin typeface="+mj-lt"/>
              </a:rPr>
              <a:t> Movimientos en una dimensión: rectilíneos</a:t>
            </a:r>
            <a:endParaRPr lang="es-ES" b="1" dirty="0">
              <a:solidFill>
                <a:srgbClr val="C00000"/>
              </a:solidFill>
              <a:latin typeface="+mj-lt"/>
            </a:endParaRPr>
          </a:p>
        </p:txBody>
      </p:sp>
      <p:sp>
        <p:nvSpPr>
          <p:cNvPr id="6" name="5 CuadroTexto"/>
          <p:cNvSpPr txBox="1"/>
          <p:nvPr/>
        </p:nvSpPr>
        <p:spPr>
          <a:xfrm>
            <a:off x="1828800" y="109182"/>
            <a:ext cx="54864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XI. MOVIMIENTOS EN UNA Y DOS DIMENSIONES</a:t>
            </a:r>
            <a:endParaRPr lang="es-ES" b="1" dirty="0">
              <a:solidFill>
                <a:schemeClr val="accent1">
                  <a:lumMod val="75000"/>
                </a:schemeClr>
              </a:solidFill>
            </a:endParaRPr>
          </a:p>
        </p:txBody>
      </p:sp>
      <p:sp>
        <p:nvSpPr>
          <p:cNvPr id="7" name="13 Marcador de número de diapositiva"/>
          <p:cNvSpPr>
            <a:spLocks noGrp="1"/>
          </p:cNvSpPr>
          <p:nvPr/>
        </p:nvSpPr>
        <p:spPr>
          <a:xfrm>
            <a:off x="8455007" y="6546849"/>
            <a:ext cx="582966" cy="203200"/>
          </a:xfrm>
          <a:prstGeom prst="rect">
            <a:avLst/>
          </a:prstGeom>
        </p:spPr>
        <p:txBody>
          <a:bodyPr vert="horz" lIns="0" tIns="0" rIns="36000" bIns="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latin typeface="+mj-lt"/>
              </a:rPr>
              <a:pPr/>
              <a:t>9</a:t>
            </a:fld>
            <a:endParaRPr lang="es-ES" dirty="0">
              <a:solidFill>
                <a:schemeClr val="accent6">
                  <a:lumMod val="50000"/>
                </a:schemeClr>
              </a:solidFill>
              <a:latin typeface="+mj-lt"/>
            </a:endParaRPr>
          </a:p>
        </p:txBody>
      </p:sp>
      <p:sp>
        <p:nvSpPr>
          <p:cNvPr id="4" name="3 CuadroTexto"/>
          <p:cNvSpPr txBox="1"/>
          <p:nvPr/>
        </p:nvSpPr>
        <p:spPr>
          <a:xfrm>
            <a:off x="381000" y="1270000"/>
            <a:ext cx="5651500" cy="369332"/>
          </a:xfrm>
          <a:prstGeom prst="rect">
            <a:avLst/>
          </a:prstGeom>
          <a:noFill/>
        </p:spPr>
        <p:txBody>
          <a:bodyPr wrap="square" rtlCol="0">
            <a:spAutoFit/>
          </a:bodyPr>
          <a:lstStyle/>
          <a:p>
            <a:r>
              <a:rPr lang="es-ES" b="1" dirty="0" smtClean="0">
                <a:solidFill>
                  <a:srgbClr val="C00000"/>
                </a:solidFill>
              </a:rPr>
              <a:t>Ecuación del movimiento rectilíneo y uniforme</a:t>
            </a:r>
            <a:endParaRPr lang="es-ES" b="1" dirty="0">
              <a:solidFill>
                <a:srgbClr val="C00000"/>
              </a:solidFill>
            </a:endParaRPr>
          </a:p>
        </p:txBody>
      </p:sp>
      <p:sp>
        <p:nvSpPr>
          <p:cNvPr id="10" name="9 CuadroTexto"/>
          <p:cNvSpPr txBox="1"/>
          <p:nvPr/>
        </p:nvSpPr>
        <p:spPr>
          <a:xfrm>
            <a:off x="368300" y="850900"/>
            <a:ext cx="6045200" cy="369332"/>
          </a:xfrm>
          <a:prstGeom prst="rect">
            <a:avLst/>
          </a:prstGeom>
          <a:noFill/>
        </p:spPr>
        <p:txBody>
          <a:bodyPr wrap="square" rtlCol="0">
            <a:spAutoFit/>
          </a:bodyPr>
          <a:lstStyle/>
          <a:p>
            <a:r>
              <a:rPr lang="es-ES" b="1" dirty="0" smtClean="0">
                <a:solidFill>
                  <a:srgbClr val="C00000"/>
                </a:solidFill>
              </a:rPr>
              <a:t>2.1. </a:t>
            </a:r>
            <a:r>
              <a:rPr lang="es-ES" b="1" dirty="0" smtClean="0">
                <a:solidFill>
                  <a:srgbClr val="00B050"/>
                </a:solidFill>
              </a:rPr>
              <a:t>Movimiento rectilíneo y uniforme (MRU)</a:t>
            </a:r>
            <a:endParaRPr lang="es-ES" b="1" dirty="0">
              <a:solidFill>
                <a:srgbClr val="00B050"/>
              </a:solidFill>
            </a:endParaRPr>
          </a:p>
        </p:txBody>
      </p:sp>
      <p:sp>
        <p:nvSpPr>
          <p:cNvPr id="8" name="7 CuadroTexto"/>
          <p:cNvSpPr txBox="1"/>
          <p:nvPr/>
        </p:nvSpPr>
        <p:spPr>
          <a:xfrm>
            <a:off x="393700" y="1765300"/>
            <a:ext cx="8369300" cy="4247317"/>
          </a:xfrm>
          <a:prstGeom prst="rect">
            <a:avLst/>
          </a:prstGeom>
          <a:noFill/>
        </p:spPr>
        <p:txBody>
          <a:bodyPr wrap="square" rtlCol="0">
            <a:spAutoFit/>
          </a:bodyPr>
          <a:lstStyle/>
          <a:p>
            <a:pPr marL="355600" indent="-355600" algn="just">
              <a:buFont typeface="Wingdings"/>
              <a:buChar char="F"/>
            </a:pPr>
            <a:r>
              <a:rPr lang="es-ES" dirty="0" smtClean="0">
                <a:sym typeface="Wingdings"/>
              </a:rPr>
              <a:t>Al ser constante la velocidad, no existe aceleración, así pues, </a:t>
            </a:r>
            <a:r>
              <a:rPr lang="es-ES" b="1" dirty="0" smtClean="0">
                <a:effectLst>
                  <a:outerShdw blurRad="38100" dist="38100" dir="2700000" algn="tl">
                    <a:srgbClr val="000000">
                      <a:alpha val="43137"/>
                    </a:srgbClr>
                  </a:outerShdw>
                </a:effectLst>
                <a:sym typeface="Wingdings"/>
              </a:rPr>
              <a:t>la única ecuación del MRU es la de posición</a:t>
            </a:r>
            <a:r>
              <a:rPr lang="es-ES" dirty="0" smtClean="0">
                <a:sym typeface="Wingdings"/>
              </a:rPr>
              <a:t>. </a:t>
            </a:r>
          </a:p>
          <a:p>
            <a:pPr marL="355600" indent="-355600" algn="just">
              <a:buFont typeface="Wingdings"/>
              <a:buChar char="F"/>
            </a:pPr>
            <a:endParaRPr lang="es-ES" dirty="0">
              <a:sym typeface="Wingdings"/>
            </a:endParaRPr>
          </a:p>
          <a:p>
            <a:pPr marL="355600" indent="-355600" algn="just">
              <a:buFont typeface="Wingdings"/>
              <a:buChar char="F"/>
            </a:pPr>
            <a:r>
              <a:rPr lang="es-ES" dirty="0" smtClean="0">
                <a:sym typeface="Wingdings"/>
              </a:rPr>
              <a:t>La velocidad media es en todo momento igual a la instantánea:</a:t>
            </a:r>
          </a:p>
          <a:p>
            <a:pPr marL="355600" indent="-355600" algn="just">
              <a:buFont typeface="Wingdings"/>
              <a:buChar char="F"/>
            </a:pPr>
            <a:endParaRPr lang="es-ES" dirty="0">
              <a:sym typeface="Wingdings"/>
            </a:endParaRPr>
          </a:p>
          <a:p>
            <a:pPr marL="355600" indent="-355600" algn="just">
              <a:buFont typeface="Wingdings"/>
              <a:buChar char="F"/>
            </a:pPr>
            <a:endParaRPr lang="es-ES" dirty="0" smtClean="0">
              <a:sym typeface="Wingdings"/>
            </a:endParaRPr>
          </a:p>
          <a:p>
            <a:pPr algn="just"/>
            <a:endParaRPr lang="es-ES" dirty="0" smtClean="0">
              <a:sym typeface="Wingdings"/>
            </a:endParaRPr>
          </a:p>
          <a:p>
            <a:pPr marL="355600" indent="-355600" algn="just">
              <a:buFont typeface="Wingdings"/>
              <a:buChar char="F"/>
            </a:pPr>
            <a:r>
              <a:rPr lang="es-ES" dirty="0" smtClean="0">
                <a:sym typeface="Wingdings"/>
              </a:rPr>
              <a:t>Despejado, obtenemos:</a:t>
            </a:r>
          </a:p>
          <a:p>
            <a:pPr marL="355600" indent="-355600" algn="just">
              <a:buFont typeface="Wingdings"/>
              <a:buChar char="F"/>
            </a:pPr>
            <a:endParaRPr lang="es-ES" dirty="0">
              <a:sym typeface="Wingdings"/>
            </a:endParaRPr>
          </a:p>
          <a:p>
            <a:pPr marL="355600" indent="-355600" algn="just">
              <a:buFont typeface="Wingdings"/>
              <a:buChar char="F"/>
            </a:pPr>
            <a:endParaRPr lang="es-ES" dirty="0" smtClean="0">
              <a:sym typeface="Wingdings"/>
            </a:endParaRPr>
          </a:p>
          <a:p>
            <a:pPr marL="355600" indent="-355600" algn="just">
              <a:buFont typeface="Wingdings"/>
              <a:buChar char="F"/>
            </a:pPr>
            <a:endParaRPr lang="es-ES" dirty="0">
              <a:sym typeface="Wingdings"/>
            </a:endParaRPr>
          </a:p>
          <a:p>
            <a:pPr marL="355600" indent="-355600" algn="just">
              <a:buFont typeface="Wingdings"/>
              <a:buChar char="F"/>
            </a:pPr>
            <a:r>
              <a:rPr lang="es-ES" dirty="0" smtClean="0">
                <a:sym typeface="Wingdings"/>
              </a:rPr>
              <a:t>En general:</a:t>
            </a:r>
          </a:p>
          <a:p>
            <a:pPr marL="355600" indent="-355600" algn="just">
              <a:buFont typeface="Wingdings"/>
              <a:buChar char="F"/>
            </a:pPr>
            <a:endParaRPr lang="es-ES" dirty="0">
              <a:sym typeface="Wingdings"/>
            </a:endParaRPr>
          </a:p>
          <a:p>
            <a:pPr marL="355600" indent="-355600" algn="just">
              <a:buFont typeface="Wingdings"/>
              <a:buChar char="F"/>
            </a:pPr>
            <a:endParaRPr lang="es-ES" dirty="0" smtClean="0">
              <a:sym typeface="Wingdings"/>
            </a:endParaRPr>
          </a:p>
          <a:p>
            <a:pPr marL="355600" indent="-355600" algn="just">
              <a:buFont typeface="Wingdings"/>
              <a:buChar char="F"/>
            </a:pPr>
            <a:r>
              <a:rPr lang="es-ES" dirty="0" smtClean="0">
                <a:sym typeface="Wingdings"/>
              </a:rPr>
              <a:t>Tomando t</a:t>
            </a:r>
            <a:r>
              <a:rPr lang="es-ES" baseline="-25000" dirty="0" smtClean="0">
                <a:sym typeface="Wingdings"/>
              </a:rPr>
              <a:t>0</a:t>
            </a:r>
            <a:r>
              <a:rPr lang="es-ES" dirty="0" smtClean="0">
                <a:sym typeface="Wingdings"/>
              </a:rPr>
              <a:t> = 0:</a:t>
            </a:r>
            <a:endParaRPr lang="es-ES" dirty="0"/>
          </a:p>
        </p:txBody>
      </p:sp>
      <mc:AlternateContent xmlns:mc="http://schemas.openxmlformats.org/markup-compatibility/2006" xmlns:a14="http://schemas.microsoft.com/office/drawing/2010/main">
        <mc:Choice Requires="a14">
          <p:sp>
            <p:nvSpPr>
              <p:cNvPr id="9" name="8 CuadroTexto"/>
              <p:cNvSpPr txBox="1"/>
              <p:nvPr/>
            </p:nvSpPr>
            <p:spPr>
              <a:xfrm>
                <a:off x="4057650" y="3050540"/>
                <a:ext cx="1886222" cy="6580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𝑣</m:t>
                      </m:r>
                      <m:r>
                        <a:rPr lang="es-ES" b="0" i="1" smtClean="0">
                          <a:latin typeface="Cambria Math"/>
                        </a:rPr>
                        <m:t>=</m:t>
                      </m:r>
                      <m:f>
                        <m:fPr>
                          <m:ctrlPr>
                            <a:rPr lang="es-ES" b="0" i="1" smtClean="0">
                              <a:latin typeface="Cambria Math" panose="02040503050406030204" pitchFamily="18" charset="0"/>
                            </a:rPr>
                          </m:ctrlPr>
                        </m:fPr>
                        <m:num>
                          <m:r>
                            <a:rPr lang="es-ES" b="0" i="1" smtClean="0">
                              <a:latin typeface="Cambria Math"/>
                              <a:ea typeface="Cambria Math"/>
                            </a:rPr>
                            <m:t>∆</m:t>
                          </m:r>
                          <m:r>
                            <a:rPr lang="es-ES" b="0" i="1" smtClean="0">
                              <a:latin typeface="Cambria Math"/>
                              <a:ea typeface="Cambria Math"/>
                            </a:rPr>
                            <m:t>𝑥</m:t>
                          </m:r>
                        </m:num>
                        <m:den>
                          <m:r>
                            <a:rPr lang="es-ES" b="0" i="1" smtClean="0">
                              <a:latin typeface="Cambria Math"/>
                              <a:ea typeface="Cambria Math"/>
                            </a:rPr>
                            <m:t>∆</m:t>
                          </m:r>
                          <m:r>
                            <a:rPr lang="es-ES" b="0" i="1" smtClean="0">
                              <a:latin typeface="Cambria Math"/>
                              <a:ea typeface="Cambria Math"/>
                            </a:rPr>
                            <m:t>𝑡</m:t>
                          </m:r>
                        </m:den>
                      </m:f>
                      <m:r>
                        <a:rPr lang="es-ES" b="0" i="1" smtClean="0">
                          <a:latin typeface="Cambria Math"/>
                        </a:rPr>
                        <m:t>=</m:t>
                      </m:r>
                      <m:f>
                        <m:fPr>
                          <m:ctrlPr>
                            <a:rPr lang="es-ES" b="0" i="1" smtClean="0">
                              <a:latin typeface="Cambria Math" panose="02040503050406030204" pitchFamily="18" charset="0"/>
                            </a:rPr>
                          </m:ctrlPr>
                        </m:fPr>
                        <m:num>
                          <m:r>
                            <a:rPr lang="es-ES" b="0" i="1" smtClean="0">
                              <a:latin typeface="Cambria Math"/>
                            </a:rPr>
                            <m:t>𝑥</m:t>
                          </m:r>
                          <m:r>
                            <a:rPr lang="es-ES" b="0" i="1" smtClean="0">
                              <a:latin typeface="Cambria Math"/>
                            </a:rPr>
                            <m:t>−</m:t>
                          </m:r>
                          <m:sSub>
                            <m:sSubPr>
                              <m:ctrlPr>
                                <a:rPr lang="es-ES" b="0" i="1" smtClean="0">
                                  <a:latin typeface="Cambria Math" panose="02040503050406030204" pitchFamily="18" charset="0"/>
                                </a:rPr>
                              </m:ctrlPr>
                            </m:sSubPr>
                            <m:e>
                              <m:r>
                                <a:rPr lang="es-ES" b="0" i="1" smtClean="0">
                                  <a:latin typeface="Cambria Math"/>
                                </a:rPr>
                                <m:t>𝑥</m:t>
                              </m:r>
                            </m:e>
                            <m:sub>
                              <m:r>
                                <a:rPr lang="es-ES" b="0" i="1" smtClean="0">
                                  <a:latin typeface="Cambria Math"/>
                                </a:rPr>
                                <m:t>0</m:t>
                              </m:r>
                            </m:sub>
                          </m:sSub>
                        </m:num>
                        <m:den>
                          <m:r>
                            <a:rPr lang="es-ES" b="0" i="1" smtClean="0">
                              <a:latin typeface="Cambria Math"/>
                            </a:rPr>
                            <m:t>𝑡</m:t>
                          </m:r>
                          <m:r>
                            <a:rPr lang="es-ES" b="0" i="1" smtClean="0">
                              <a:latin typeface="Cambria Math"/>
                            </a:rPr>
                            <m:t>−</m:t>
                          </m:r>
                          <m:sSub>
                            <m:sSubPr>
                              <m:ctrlPr>
                                <a:rPr lang="es-ES" b="0" i="1" smtClean="0">
                                  <a:latin typeface="Cambria Math" panose="02040503050406030204" pitchFamily="18" charset="0"/>
                                </a:rPr>
                              </m:ctrlPr>
                            </m:sSubPr>
                            <m:e>
                              <m:r>
                                <a:rPr lang="es-ES" b="0" i="1" smtClean="0">
                                  <a:latin typeface="Cambria Math"/>
                                </a:rPr>
                                <m:t>𝑡</m:t>
                              </m:r>
                            </m:e>
                            <m:sub>
                              <m:r>
                                <a:rPr lang="es-ES" b="0" i="1" smtClean="0">
                                  <a:latin typeface="Cambria Math"/>
                                </a:rPr>
                                <m:t>0</m:t>
                              </m:r>
                            </m:sub>
                          </m:sSub>
                        </m:den>
                      </m:f>
                    </m:oMath>
                  </m:oMathPara>
                </a14:m>
                <a:endParaRPr lang="es-ES" dirty="0"/>
              </a:p>
            </p:txBody>
          </p:sp>
        </mc:Choice>
        <mc:Fallback xmlns="">
          <p:sp>
            <p:nvSpPr>
              <p:cNvPr id="9" name="8 CuadroTexto"/>
              <p:cNvSpPr txBox="1">
                <a:spLocks noRot="1" noChangeAspect="1" noMove="1" noResize="1" noEditPoints="1" noAdjustHandles="1" noChangeArrowheads="1" noChangeShapeType="1" noTextEdit="1"/>
              </p:cNvSpPr>
              <p:nvPr/>
            </p:nvSpPr>
            <p:spPr>
              <a:xfrm>
                <a:off x="4057650" y="3050540"/>
                <a:ext cx="1886222" cy="658065"/>
              </a:xfrm>
              <a:prstGeom prst="rect">
                <a:avLst/>
              </a:prstGeom>
              <a:blipFill rotWithShape="1">
                <a:blip r:embed="rId3"/>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1" name="10 CuadroTexto"/>
              <p:cNvSpPr txBox="1"/>
              <p:nvPr/>
            </p:nvSpPr>
            <p:spPr>
              <a:xfrm>
                <a:off x="3524250" y="4193540"/>
                <a:ext cx="2076979"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𝑥</m:t>
                      </m:r>
                      <m:r>
                        <a:rPr lang="es-ES" b="0" i="1" smtClean="0">
                          <a:latin typeface="Cambria Math"/>
                        </a:rPr>
                        <m:t>=</m:t>
                      </m:r>
                      <m:sSub>
                        <m:sSubPr>
                          <m:ctrlPr>
                            <a:rPr lang="es-ES" b="0" i="1" smtClean="0">
                              <a:latin typeface="Cambria Math" panose="02040503050406030204" pitchFamily="18" charset="0"/>
                            </a:rPr>
                          </m:ctrlPr>
                        </m:sSubPr>
                        <m:e>
                          <m:r>
                            <a:rPr lang="es-ES" b="0" i="1" smtClean="0">
                              <a:latin typeface="Cambria Math"/>
                            </a:rPr>
                            <m:t>𝑥</m:t>
                          </m:r>
                        </m:e>
                        <m:sub>
                          <m:r>
                            <a:rPr lang="es-ES" b="0" i="1" smtClean="0">
                              <a:latin typeface="Cambria Math"/>
                            </a:rPr>
                            <m:t>0</m:t>
                          </m:r>
                        </m:sub>
                      </m:sSub>
                      <m:r>
                        <a:rPr lang="es-ES" b="0" i="1" smtClean="0">
                          <a:latin typeface="Cambria Math"/>
                        </a:rPr>
                        <m:t>+</m:t>
                      </m:r>
                      <m:r>
                        <a:rPr lang="es-ES" b="0" i="1" smtClean="0">
                          <a:latin typeface="Cambria Math"/>
                        </a:rPr>
                        <m:t>𝑣</m:t>
                      </m:r>
                      <m:r>
                        <a:rPr lang="es-ES" b="0" i="1" smtClean="0">
                          <a:latin typeface="Cambria Math"/>
                        </a:rPr>
                        <m:t>(</m:t>
                      </m:r>
                      <m:r>
                        <a:rPr lang="es-ES" b="0" i="1" smtClean="0">
                          <a:latin typeface="Cambria Math"/>
                        </a:rPr>
                        <m:t>𝑡</m:t>
                      </m:r>
                      <m:r>
                        <a:rPr lang="es-ES" b="0" i="1" smtClean="0">
                          <a:latin typeface="Cambria Math"/>
                        </a:rPr>
                        <m:t>−</m:t>
                      </m:r>
                      <m:sSub>
                        <m:sSubPr>
                          <m:ctrlPr>
                            <a:rPr lang="es-ES" b="0" i="1" smtClean="0">
                              <a:latin typeface="Cambria Math" panose="02040503050406030204" pitchFamily="18" charset="0"/>
                            </a:rPr>
                          </m:ctrlPr>
                        </m:sSubPr>
                        <m:e>
                          <m:r>
                            <a:rPr lang="es-ES" b="0" i="1" smtClean="0">
                              <a:latin typeface="Cambria Math"/>
                            </a:rPr>
                            <m:t>𝑡</m:t>
                          </m:r>
                        </m:e>
                        <m:sub>
                          <m:r>
                            <a:rPr lang="es-ES" b="0" i="1" smtClean="0">
                              <a:latin typeface="Cambria Math"/>
                            </a:rPr>
                            <m:t>0</m:t>
                          </m:r>
                        </m:sub>
                      </m:sSub>
                      <m:r>
                        <a:rPr lang="es-ES" b="0" i="1" smtClean="0">
                          <a:latin typeface="Cambria Math"/>
                        </a:rPr>
                        <m:t>)</m:t>
                      </m:r>
                    </m:oMath>
                  </m:oMathPara>
                </a14:m>
                <a:endParaRPr lang="es-ES" dirty="0"/>
              </a:p>
            </p:txBody>
          </p:sp>
        </mc:Choice>
        <mc:Fallback xmlns="">
          <p:sp>
            <p:nvSpPr>
              <p:cNvPr id="11" name="10 CuadroTexto"/>
              <p:cNvSpPr txBox="1">
                <a:spLocks noRot="1" noChangeAspect="1" noMove="1" noResize="1" noEditPoints="1" noAdjustHandles="1" noChangeArrowheads="1" noChangeShapeType="1" noTextEdit="1"/>
              </p:cNvSpPr>
              <p:nvPr/>
            </p:nvSpPr>
            <p:spPr>
              <a:xfrm>
                <a:off x="3524250" y="4193540"/>
                <a:ext cx="2076979" cy="369332"/>
              </a:xfrm>
              <a:prstGeom prst="rect">
                <a:avLst/>
              </a:prstGeom>
              <a:blipFill rotWithShape="1">
                <a:blip r:embed="rId4"/>
                <a:stretch>
                  <a:fillRect b="-13115"/>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4" name="13 CuadroTexto"/>
              <p:cNvSpPr txBox="1"/>
              <p:nvPr/>
            </p:nvSpPr>
            <p:spPr>
              <a:xfrm>
                <a:off x="3498850" y="5095240"/>
                <a:ext cx="2076979"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𝑥</m:t>
                      </m:r>
                      <m:r>
                        <a:rPr lang="es-ES" b="0" i="1" smtClean="0">
                          <a:latin typeface="Cambria Math"/>
                        </a:rPr>
                        <m:t>=</m:t>
                      </m:r>
                      <m:sSub>
                        <m:sSubPr>
                          <m:ctrlPr>
                            <a:rPr lang="es-ES" b="0" i="1" smtClean="0">
                              <a:latin typeface="Cambria Math" panose="02040503050406030204" pitchFamily="18" charset="0"/>
                            </a:rPr>
                          </m:ctrlPr>
                        </m:sSubPr>
                        <m:e>
                          <m:r>
                            <a:rPr lang="es-ES" b="0" i="1" smtClean="0">
                              <a:latin typeface="Cambria Math"/>
                            </a:rPr>
                            <m:t>𝑥</m:t>
                          </m:r>
                        </m:e>
                        <m:sub>
                          <m:r>
                            <a:rPr lang="es-ES" b="0" i="1" smtClean="0">
                              <a:latin typeface="Cambria Math"/>
                            </a:rPr>
                            <m:t>0</m:t>
                          </m:r>
                        </m:sub>
                      </m:sSub>
                      <m:r>
                        <a:rPr lang="es-ES" i="1">
                          <a:latin typeface="Cambria Math"/>
                          <a:ea typeface="Cambria Math"/>
                        </a:rPr>
                        <m:t>±</m:t>
                      </m:r>
                      <m:r>
                        <a:rPr lang="es-ES" b="0" i="1" smtClean="0">
                          <a:latin typeface="Cambria Math"/>
                        </a:rPr>
                        <m:t>𝑣</m:t>
                      </m:r>
                      <m:r>
                        <a:rPr lang="es-ES" b="0" i="1" smtClean="0">
                          <a:latin typeface="Cambria Math"/>
                        </a:rPr>
                        <m:t>(</m:t>
                      </m:r>
                      <m:r>
                        <a:rPr lang="es-ES" b="0" i="1" smtClean="0">
                          <a:latin typeface="Cambria Math"/>
                        </a:rPr>
                        <m:t>𝑡</m:t>
                      </m:r>
                      <m:r>
                        <a:rPr lang="es-ES" b="0" i="1" smtClean="0">
                          <a:latin typeface="Cambria Math"/>
                        </a:rPr>
                        <m:t>−</m:t>
                      </m:r>
                      <m:sSub>
                        <m:sSubPr>
                          <m:ctrlPr>
                            <a:rPr lang="es-ES" b="0" i="1" smtClean="0">
                              <a:latin typeface="Cambria Math" panose="02040503050406030204" pitchFamily="18" charset="0"/>
                            </a:rPr>
                          </m:ctrlPr>
                        </m:sSubPr>
                        <m:e>
                          <m:r>
                            <a:rPr lang="es-ES" b="0" i="1" smtClean="0">
                              <a:latin typeface="Cambria Math"/>
                            </a:rPr>
                            <m:t>𝑡</m:t>
                          </m:r>
                        </m:e>
                        <m:sub>
                          <m:r>
                            <a:rPr lang="es-ES" b="0" i="1" smtClean="0">
                              <a:latin typeface="Cambria Math"/>
                            </a:rPr>
                            <m:t>0</m:t>
                          </m:r>
                        </m:sub>
                      </m:sSub>
                      <m:r>
                        <a:rPr lang="es-ES" b="0" i="1" smtClean="0">
                          <a:latin typeface="Cambria Math"/>
                        </a:rPr>
                        <m:t>)</m:t>
                      </m:r>
                    </m:oMath>
                  </m:oMathPara>
                </a14:m>
                <a:endParaRPr lang="es-ES" dirty="0"/>
              </a:p>
            </p:txBody>
          </p:sp>
        </mc:Choice>
        <mc:Fallback xmlns="">
          <p:sp>
            <p:nvSpPr>
              <p:cNvPr id="14" name="13 CuadroTexto"/>
              <p:cNvSpPr txBox="1">
                <a:spLocks noRot="1" noChangeAspect="1" noMove="1" noResize="1" noEditPoints="1" noAdjustHandles="1" noChangeArrowheads="1" noChangeShapeType="1" noTextEdit="1"/>
              </p:cNvSpPr>
              <p:nvPr/>
            </p:nvSpPr>
            <p:spPr>
              <a:xfrm>
                <a:off x="3498850" y="5095240"/>
                <a:ext cx="2076979" cy="369332"/>
              </a:xfrm>
              <a:prstGeom prst="rect">
                <a:avLst/>
              </a:prstGeom>
              <a:blipFill rotWithShape="1">
                <a:blip r:embed="rId5"/>
                <a:stretch>
                  <a:fillRect b="-15000"/>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5" name="14 CuadroTexto"/>
              <p:cNvSpPr txBox="1"/>
              <p:nvPr/>
            </p:nvSpPr>
            <p:spPr>
              <a:xfrm>
                <a:off x="3930650" y="5920740"/>
                <a:ext cx="1406860" cy="369332"/>
              </a:xfrm>
              <a:prstGeom prst="rect">
                <a:avLst/>
              </a:prstGeom>
              <a:solidFill>
                <a:srgbClr val="FFFF99"/>
              </a:solidFill>
              <a:effectLst>
                <a:outerShdw blurRad="50800" dist="38100" dir="2700000" algn="tl" rotWithShape="0">
                  <a:prstClr val="black">
                    <a:alpha val="40000"/>
                  </a:prstClr>
                </a:outerShdw>
              </a:effectLst>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𝑥</m:t>
                      </m:r>
                      <m:r>
                        <a:rPr lang="es-ES" b="0" i="1" smtClean="0">
                          <a:latin typeface="Cambria Math"/>
                        </a:rPr>
                        <m:t>=</m:t>
                      </m:r>
                      <m:sSub>
                        <m:sSubPr>
                          <m:ctrlPr>
                            <a:rPr lang="es-ES" b="0" i="1" smtClean="0">
                              <a:latin typeface="Cambria Math" panose="02040503050406030204" pitchFamily="18" charset="0"/>
                            </a:rPr>
                          </m:ctrlPr>
                        </m:sSubPr>
                        <m:e>
                          <m:r>
                            <a:rPr lang="es-ES" b="0" i="1" smtClean="0">
                              <a:latin typeface="Cambria Math"/>
                            </a:rPr>
                            <m:t>𝑥</m:t>
                          </m:r>
                        </m:e>
                        <m:sub>
                          <m:r>
                            <a:rPr lang="es-ES" b="0" i="1" smtClean="0">
                              <a:latin typeface="Cambria Math"/>
                            </a:rPr>
                            <m:t>0</m:t>
                          </m:r>
                        </m:sub>
                      </m:sSub>
                      <m:r>
                        <a:rPr lang="es-ES" i="1">
                          <a:latin typeface="Cambria Math"/>
                          <a:ea typeface="Cambria Math"/>
                        </a:rPr>
                        <m:t>±</m:t>
                      </m:r>
                      <m:r>
                        <a:rPr lang="es-ES" b="0" i="1" smtClean="0">
                          <a:latin typeface="Cambria Math"/>
                        </a:rPr>
                        <m:t>𝑣𝑡</m:t>
                      </m:r>
                    </m:oMath>
                  </m:oMathPara>
                </a14:m>
                <a:endParaRPr lang="es-ES" dirty="0"/>
              </a:p>
            </p:txBody>
          </p:sp>
        </mc:Choice>
        <mc:Fallback xmlns="">
          <p:sp>
            <p:nvSpPr>
              <p:cNvPr id="15" name="14 CuadroTexto"/>
              <p:cNvSpPr txBox="1">
                <a:spLocks noRot="1" noChangeAspect="1" noMove="1" noResize="1" noEditPoints="1" noAdjustHandles="1" noChangeArrowheads="1" noChangeShapeType="1" noTextEdit="1"/>
              </p:cNvSpPr>
              <p:nvPr/>
            </p:nvSpPr>
            <p:spPr>
              <a:xfrm>
                <a:off x="3930650" y="5920740"/>
                <a:ext cx="1406860" cy="369332"/>
              </a:xfrm>
              <a:prstGeom prst="rect">
                <a:avLst/>
              </a:prstGeom>
              <a:blipFill rotWithShape="1">
                <a:blip r:embed="rId6"/>
                <a:stretch>
                  <a:fillRect/>
                </a:stretch>
              </a:blipFill>
              <a:effectLst>
                <a:outerShdw blurRad="50800" dist="38100" dir="2700000" algn="tl" rotWithShape="0">
                  <a:prstClr val="black">
                    <a:alpha val="40000"/>
                  </a:prstClr>
                </a:outerShdw>
              </a:effectLst>
            </p:spPr>
            <p:txBody>
              <a:bodyPr/>
              <a:lstStyle/>
              <a:p>
                <a:r>
                  <a:rPr lang="es-ES">
                    <a:noFill/>
                  </a:rPr>
                  <a:t> </a:t>
                </a:r>
              </a:p>
            </p:txBody>
          </p:sp>
        </mc:Fallback>
      </mc:AlternateContent>
    </p:spTree>
    <p:extLst>
      <p:ext uri="{BB962C8B-B14F-4D97-AF65-F5344CB8AC3E}">
        <p14:creationId xmlns:p14="http://schemas.microsoft.com/office/powerpoint/2010/main" val="235175423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4 CuadroTexto"/>
          <p:cNvSpPr txBox="1"/>
          <p:nvPr/>
        </p:nvSpPr>
        <p:spPr>
          <a:xfrm>
            <a:off x="1841500" y="399197"/>
            <a:ext cx="5499100" cy="307777"/>
          </a:xfrm>
          <a:prstGeom prst="rect">
            <a:avLst/>
          </a:prstGeom>
          <a:noFill/>
        </p:spPr>
        <p:txBody>
          <a:bodyPr wrap="square" lIns="0" tIns="0" rIns="0" bIns="0" rtlCol="0">
            <a:spAutoFit/>
          </a:bodyPr>
          <a:lstStyle/>
          <a:p>
            <a:pPr algn="ctr"/>
            <a:r>
              <a:rPr lang="es-ES" sz="2000" b="1" dirty="0" smtClean="0">
                <a:solidFill>
                  <a:srgbClr val="00B050"/>
                </a:solidFill>
              </a:rPr>
              <a:t>2</a:t>
            </a:r>
            <a:r>
              <a:rPr lang="es-ES" b="1" dirty="0" smtClean="0">
                <a:solidFill>
                  <a:srgbClr val="C00000"/>
                </a:solidFill>
              </a:rPr>
              <a:t> Movimientos en una dimensión: rectilíneos</a:t>
            </a:r>
            <a:endParaRPr lang="es-ES" b="1" dirty="0">
              <a:solidFill>
                <a:srgbClr val="C00000"/>
              </a:solidFill>
            </a:endParaRPr>
          </a:p>
        </p:txBody>
      </p:sp>
      <p:sp>
        <p:nvSpPr>
          <p:cNvPr id="6" name="5 CuadroTexto"/>
          <p:cNvSpPr txBox="1"/>
          <p:nvPr/>
        </p:nvSpPr>
        <p:spPr>
          <a:xfrm>
            <a:off x="1828800" y="109182"/>
            <a:ext cx="5486400" cy="276999"/>
          </a:xfrm>
          <a:prstGeom prst="rect">
            <a:avLst/>
          </a:prstGeom>
          <a:noFill/>
        </p:spPr>
        <p:txBody>
          <a:bodyPr wrap="square" lIns="0" tIns="0" rIns="0" bIns="0" rtlCol="0">
            <a:spAutoFit/>
          </a:bodyPr>
          <a:lstStyle/>
          <a:p>
            <a:pPr algn="ctr"/>
            <a:r>
              <a:rPr lang="es-ES" b="1" dirty="0" smtClean="0">
                <a:solidFill>
                  <a:srgbClr val="4F81BD">
                    <a:lumMod val="75000"/>
                  </a:srgbClr>
                </a:solidFill>
              </a:rPr>
              <a:t>XI. MOVIMIENTOS EN UNA Y DOS DIMENSIONES</a:t>
            </a:r>
            <a:endParaRPr lang="es-ES" b="1" dirty="0">
              <a:solidFill>
                <a:srgbClr val="4F81BD">
                  <a:lumMod val="75000"/>
                </a:srgbClr>
              </a:solidFill>
            </a:endParaRPr>
          </a:p>
        </p:txBody>
      </p:sp>
      <p:sp>
        <p:nvSpPr>
          <p:cNvPr id="7" name="13 Marcador de número de diapositiva"/>
          <p:cNvSpPr>
            <a:spLocks noGrp="1"/>
          </p:cNvSpPr>
          <p:nvPr/>
        </p:nvSpPr>
        <p:spPr>
          <a:xfrm>
            <a:off x="8455007" y="6546849"/>
            <a:ext cx="582966" cy="203200"/>
          </a:xfrm>
          <a:prstGeom prst="rect">
            <a:avLst/>
          </a:prstGeom>
        </p:spPr>
        <p:txBody>
          <a:bodyPr vert="horz" lIns="0" tIns="0" rIns="36000" bIns="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rgbClr val="F79646">
                    <a:lumMod val="50000"/>
                  </a:srgbClr>
                </a:solidFill>
              </a:rPr>
              <a:pPr/>
              <a:t>10</a:t>
            </a:fld>
            <a:endParaRPr lang="es-ES" dirty="0">
              <a:solidFill>
                <a:srgbClr val="F79646">
                  <a:lumMod val="50000"/>
                </a:srgbClr>
              </a:solidFill>
            </a:endParaRPr>
          </a:p>
        </p:txBody>
      </p:sp>
      <p:sp>
        <p:nvSpPr>
          <p:cNvPr id="12" name="11 CuadroTexto"/>
          <p:cNvSpPr txBox="1"/>
          <p:nvPr/>
        </p:nvSpPr>
        <p:spPr>
          <a:xfrm>
            <a:off x="520700" y="977900"/>
            <a:ext cx="1651000" cy="369332"/>
          </a:xfrm>
          <a:prstGeom prst="rect">
            <a:avLst/>
          </a:prstGeom>
          <a:solidFill>
            <a:srgbClr val="00B050"/>
          </a:solidFill>
        </p:spPr>
        <p:txBody>
          <a:bodyPr wrap="square" rtlCol="0">
            <a:spAutoFit/>
          </a:bodyPr>
          <a:lstStyle/>
          <a:p>
            <a:r>
              <a:rPr lang="es-ES" b="1" dirty="0">
                <a:solidFill>
                  <a:schemeClr val="bg1"/>
                </a:solidFill>
              </a:rPr>
              <a:t>EJERCICIO 5</a:t>
            </a:r>
          </a:p>
        </p:txBody>
      </p:sp>
      <p:sp>
        <p:nvSpPr>
          <p:cNvPr id="13" name="12 CuadroTexto"/>
          <p:cNvSpPr txBox="1"/>
          <p:nvPr/>
        </p:nvSpPr>
        <p:spPr>
          <a:xfrm>
            <a:off x="444500" y="1536700"/>
            <a:ext cx="8191500" cy="923330"/>
          </a:xfrm>
          <a:prstGeom prst="rect">
            <a:avLst/>
          </a:prstGeom>
          <a:noFill/>
        </p:spPr>
        <p:txBody>
          <a:bodyPr wrap="square" rtlCol="0">
            <a:spAutoFit/>
          </a:bodyPr>
          <a:lstStyle/>
          <a:p>
            <a:pPr algn="just"/>
            <a:r>
              <a:rPr lang="es-ES" dirty="0" smtClean="0"/>
              <a:t>¿Cuánto tarda la luz del Sol en llegar a nosotros teniendo en cuenta que esta estrella se halla a una distancia media de la Tierra de 149 600 000 km y que la luz se propaga aproximadamente a 3·10</a:t>
            </a:r>
            <a:r>
              <a:rPr lang="es-ES" baseline="30000" dirty="0" smtClean="0"/>
              <a:t>8</a:t>
            </a:r>
            <a:r>
              <a:rPr lang="es-ES" dirty="0" smtClean="0"/>
              <a:t> ms?</a:t>
            </a:r>
            <a:endParaRPr lang="es-ES" dirty="0"/>
          </a:p>
        </p:txBody>
      </p:sp>
      <p:sp>
        <p:nvSpPr>
          <p:cNvPr id="16" name="15 CuadroTexto"/>
          <p:cNvSpPr txBox="1"/>
          <p:nvPr/>
        </p:nvSpPr>
        <p:spPr>
          <a:xfrm>
            <a:off x="520700" y="2730500"/>
            <a:ext cx="1651000" cy="369332"/>
          </a:xfrm>
          <a:prstGeom prst="rect">
            <a:avLst/>
          </a:prstGeom>
          <a:solidFill>
            <a:srgbClr val="00B050"/>
          </a:solidFill>
        </p:spPr>
        <p:txBody>
          <a:bodyPr wrap="square" rtlCol="0">
            <a:spAutoFit/>
          </a:bodyPr>
          <a:lstStyle/>
          <a:p>
            <a:r>
              <a:rPr lang="es-ES" b="1" dirty="0">
                <a:solidFill>
                  <a:schemeClr val="bg1"/>
                </a:solidFill>
              </a:rPr>
              <a:t>EJERCICIO 6</a:t>
            </a:r>
          </a:p>
        </p:txBody>
      </p:sp>
      <p:sp>
        <p:nvSpPr>
          <p:cNvPr id="17" name="16 CuadroTexto"/>
          <p:cNvSpPr txBox="1"/>
          <p:nvPr/>
        </p:nvSpPr>
        <p:spPr>
          <a:xfrm>
            <a:off x="444500" y="3276600"/>
            <a:ext cx="8140700" cy="2031325"/>
          </a:xfrm>
          <a:prstGeom prst="rect">
            <a:avLst/>
          </a:prstGeom>
          <a:noFill/>
        </p:spPr>
        <p:txBody>
          <a:bodyPr wrap="square" rtlCol="0">
            <a:spAutoFit/>
          </a:bodyPr>
          <a:lstStyle/>
          <a:p>
            <a:pPr algn="just"/>
            <a:r>
              <a:rPr lang="es-ES" dirty="0" smtClean="0"/>
              <a:t>Dos vehículos (A y B) inician simultáneamente un viaje en la misma dirección y sentido. El vehículo A, con una velocidad de 80 km/h, parte de una localidad que se halla a 30 km del vehículo B, que se desplaza a 110 km/h.</a:t>
            </a:r>
          </a:p>
          <a:p>
            <a:pPr marL="342900" indent="-342900" algn="just">
              <a:buAutoNum type="alphaLcParenR"/>
            </a:pPr>
            <a:r>
              <a:rPr lang="es-ES" dirty="0" smtClean="0"/>
              <a:t>¿Cuánto tiempo transcurrirá hasta que el segundo vehículo dé alcance al primero?</a:t>
            </a:r>
          </a:p>
          <a:p>
            <a:pPr marL="342900" indent="-342900" algn="just">
              <a:buAutoNum type="alphaLcParenR"/>
            </a:pPr>
            <a:r>
              <a:rPr lang="es-ES" dirty="0" smtClean="0"/>
              <a:t>¿Qué distancia habrá recorrido el vehículo A en el momento del encuentro? ¿Y el vehículo b?</a:t>
            </a:r>
            <a:endParaRPr lang="es-ES" dirty="0"/>
          </a:p>
        </p:txBody>
      </p:sp>
    </p:spTree>
    <p:extLst>
      <p:ext uri="{BB962C8B-B14F-4D97-AF65-F5344CB8AC3E}">
        <p14:creationId xmlns:p14="http://schemas.microsoft.com/office/powerpoint/2010/main" val="415830434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4 CuadroTexto"/>
          <p:cNvSpPr txBox="1"/>
          <p:nvPr/>
        </p:nvSpPr>
        <p:spPr>
          <a:xfrm>
            <a:off x="1841500" y="399197"/>
            <a:ext cx="5499100" cy="307777"/>
          </a:xfrm>
          <a:prstGeom prst="rect">
            <a:avLst/>
          </a:prstGeom>
          <a:noFill/>
        </p:spPr>
        <p:txBody>
          <a:bodyPr wrap="square" lIns="0" tIns="0" rIns="0" bIns="0" rtlCol="0">
            <a:spAutoFit/>
          </a:bodyPr>
          <a:lstStyle/>
          <a:p>
            <a:pPr algn="ctr"/>
            <a:r>
              <a:rPr lang="es-ES" sz="2000" b="1" dirty="0" smtClean="0">
                <a:solidFill>
                  <a:srgbClr val="00B050"/>
                </a:solidFill>
                <a:latin typeface="+mj-lt"/>
              </a:rPr>
              <a:t>2</a:t>
            </a:r>
            <a:r>
              <a:rPr lang="es-ES" b="1" dirty="0" smtClean="0">
                <a:solidFill>
                  <a:srgbClr val="C00000"/>
                </a:solidFill>
                <a:latin typeface="+mj-lt"/>
              </a:rPr>
              <a:t> Movimientos en una dimensión: rectilíneos</a:t>
            </a:r>
            <a:endParaRPr lang="es-ES" b="1" dirty="0">
              <a:solidFill>
                <a:srgbClr val="C00000"/>
              </a:solidFill>
              <a:latin typeface="+mj-lt"/>
            </a:endParaRPr>
          </a:p>
        </p:txBody>
      </p:sp>
      <p:sp>
        <p:nvSpPr>
          <p:cNvPr id="6" name="5 CuadroTexto"/>
          <p:cNvSpPr txBox="1"/>
          <p:nvPr/>
        </p:nvSpPr>
        <p:spPr>
          <a:xfrm>
            <a:off x="1828800" y="109182"/>
            <a:ext cx="54864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XI. MOVIMIENTOS EN UNA Y DOS DIMENSIONES</a:t>
            </a:r>
            <a:endParaRPr lang="es-ES" b="1" dirty="0">
              <a:solidFill>
                <a:schemeClr val="accent1">
                  <a:lumMod val="75000"/>
                </a:schemeClr>
              </a:solidFill>
            </a:endParaRPr>
          </a:p>
        </p:txBody>
      </p:sp>
      <p:sp>
        <p:nvSpPr>
          <p:cNvPr id="7" name="13 Marcador de número de diapositiva"/>
          <p:cNvSpPr>
            <a:spLocks noGrp="1"/>
          </p:cNvSpPr>
          <p:nvPr/>
        </p:nvSpPr>
        <p:spPr>
          <a:xfrm>
            <a:off x="8455007" y="6546849"/>
            <a:ext cx="582966" cy="203200"/>
          </a:xfrm>
          <a:prstGeom prst="rect">
            <a:avLst/>
          </a:prstGeom>
        </p:spPr>
        <p:txBody>
          <a:bodyPr vert="horz" lIns="0" tIns="0" rIns="36000" bIns="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latin typeface="+mj-lt"/>
              </a:rPr>
              <a:pPr/>
              <a:t>11</a:t>
            </a:fld>
            <a:endParaRPr lang="es-ES" dirty="0">
              <a:solidFill>
                <a:schemeClr val="accent6">
                  <a:lumMod val="50000"/>
                </a:schemeClr>
              </a:solidFill>
              <a:latin typeface="+mj-lt"/>
            </a:endParaRPr>
          </a:p>
        </p:txBody>
      </p:sp>
      <p:sp>
        <p:nvSpPr>
          <p:cNvPr id="4" name="3 CuadroTexto"/>
          <p:cNvSpPr txBox="1"/>
          <p:nvPr/>
        </p:nvSpPr>
        <p:spPr>
          <a:xfrm>
            <a:off x="381000" y="1270000"/>
            <a:ext cx="5651500" cy="369332"/>
          </a:xfrm>
          <a:prstGeom prst="rect">
            <a:avLst/>
          </a:prstGeom>
          <a:noFill/>
        </p:spPr>
        <p:txBody>
          <a:bodyPr wrap="square" rtlCol="0">
            <a:spAutoFit/>
          </a:bodyPr>
          <a:lstStyle/>
          <a:p>
            <a:r>
              <a:rPr lang="es-ES" b="1" dirty="0" smtClean="0">
                <a:solidFill>
                  <a:srgbClr val="C00000"/>
                </a:solidFill>
              </a:rPr>
              <a:t>Gráficas del movimiento uniforme rectilíneo</a:t>
            </a:r>
            <a:endParaRPr lang="es-ES" b="1" dirty="0">
              <a:solidFill>
                <a:srgbClr val="C00000"/>
              </a:solidFill>
            </a:endParaRPr>
          </a:p>
        </p:txBody>
      </p:sp>
      <p:sp>
        <p:nvSpPr>
          <p:cNvPr id="10" name="9 CuadroTexto"/>
          <p:cNvSpPr txBox="1"/>
          <p:nvPr/>
        </p:nvSpPr>
        <p:spPr>
          <a:xfrm>
            <a:off x="368300" y="850900"/>
            <a:ext cx="6045200" cy="369332"/>
          </a:xfrm>
          <a:prstGeom prst="rect">
            <a:avLst/>
          </a:prstGeom>
          <a:noFill/>
        </p:spPr>
        <p:txBody>
          <a:bodyPr wrap="square" rtlCol="0">
            <a:spAutoFit/>
          </a:bodyPr>
          <a:lstStyle/>
          <a:p>
            <a:r>
              <a:rPr lang="es-ES" b="1" dirty="0" smtClean="0">
                <a:solidFill>
                  <a:srgbClr val="C00000"/>
                </a:solidFill>
              </a:rPr>
              <a:t>2.1. </a:t>
            </a:r>
            <a:r>
              <a:rPr lang="es-ES" b="1" dirty="0" smtClean="0">
                <a:solidFill>
                  <a:srgbClr val="00B050"/>
                </a:solidFill>
              </a:rPr>
              <a:t>Movimiento rectilíneo y uniforme (MRU)</a:t>
            </a:r>
            <a:endParaRPr lang="es-ES" b="1" dirty="0">
              <a:solidFill>
                <a:srgbClr val="00B050"/>
              </a:solidFill>
            </a:endParaRPr>
          </a:p>
        </p:txBody>
      </p:sp>
      <p:graphicFrame>
        <p:nvGraphicFramePr>
          <p:cNvPr id="2" name="1 Tabla"/>
          <p:cNvGraphicFramePr>
            <a:graphicFrameLocks noGrp="1"/>
          </p:cNvGraphicFramePr>
          <p:nvPr>
            <p:extLst>
              <p:ext uri="{D42A27DB-BD31-4B8C-83A1-F6EECF244321}">
                <p14:modId xmlns:p14="http://schemas.microsoft.com/office/powerpoint/2010/main" val="1639498178"/>
              </p:ext>
            </p:extLst>
          </p:nvPr>
        </p:nvGraphicFramePr>
        <p:xfrm>
          <a:off x="495300" y="1866900"/>
          <a:ext cx="4622802" cy="741680"/>
        </p:xfrm>
        <a:graphic>
          <a:graphicData uri="http://schemas.openxmlformats.org/drawingml/2006/table">
            <a:tbl>
              <a:tblPr firstRow="1" bandRow="1">
                <a:tableStyleId>{5C22544A-7EE6-4342-B048-85BDC9FD1C3A}</a:tableStyleId>
              </a:tblPr>
              <a:tblGrid>
                <a:gridCol w="770467"/>
                <a:gridCol w="770467"/>
                <a:gridCol w="770467"/>
                <a:gridCol w="770467"/>
                <a:gridCol w="770467"/>
                <a:gridCol w="770467"/>
              </a:tblGrid>
              <a:tr h="370840">
                <a:tc>
                  <a:txBody>
                    <a:bodyPr/>
                    <a:lstStyle/>
                    <a:p>
                      <a:pPr algn="ctr"/>
                      <a:r>
                        <a:rPr lang="es-ES" sz="1600" b="1" dirty="0" smtClean="0">
                          <a:solidFill>
                            <a:srgbClr val="C00000"/>
                          </a:solidFill>
                        </a:rPr>
                        <a:t>t (s)</a:t>
                      </a:r>
                      <a:endParaRPr lang="es-ES" sz="1600" b="1" dirty="0">
                        <a:solidFill>
                          <a:srgbClr val="C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a:r>
                        <a:rPr lang="es-ES" sz="1600" b="0" dirty="0" smtClean="0">
                          <a:solidFill>
                            <a:schemeClr val="tx1"/>
                          </a:solidFill>
                        </a:rPr>
                        <a:t>50</a:t>
                      </a:r>
                      <a:endParaRPr lang="es-ES" sz="16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s-ES" sz="1600" b="0" dirty="0" smtClean="0">
                          <a:solidFill>
                            <a:schemeClr val="tx1"/>
                          </a:solidFill>
                        </a:rPr>
                        <a:t>100</a:t>
                      </a:r>
                      <a:endParaRPr lang="es-ES" sz="16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s-ES" sz="1600" b="0" dirty="0" smtClean="0">
                          <a:solidFill>
                            <a:schemeClr val="tx1"/>
                          </a:solidFill>
                        </a:rPr>
                        <a:t>150</a:t>
                      </a:r>
                      <a:endParaRPr lang="es-ES" sz="16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s-ES" sz="1600" b="0" dirty="0" smtClean="0">
                          <a:solidFill>
                            <a:schemeClr val="tx1"/>
                          </a:solidFill>
                        </a:rPr>
                        <a:t>200</a:t>
                      </a:r>
                      <a:endParaRPr lang="es-ES" sz="16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s-ES" sz="1600" b="0" dirty="0" smtClean="0">
                          <a:solidFill>
                            <a:schemeClr val="tx1"/>
                          </a:solidFill>
                        </a:rPr>
                        <a:t>250</a:t>
                      </a:r>
                      <a:endParaRPr lang="es-ES" sz="16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70840">
                <a:tc>
                  <a:txBody>
                    <a:bodyPr/>
                    <a:lstStyle/>
                    <a:p>
                      <a:pPr algn="ctr"/>
                      <a:r>
                        <a:rPr lang="es-ES" sz="1600" b="1" dirty="0" smtClean="0">
                          <a:solidFill>
                            <a:srgbClr val="C00000"/>
                          </a:solidFill>
                        </a:rPr>
                        <a:t>x (m)</a:t>
                      </a:r>
                      <a:endParaRPr lang="es-ES" sz="1600" b="1" dirty="0">
                        <a:solidFill>
                          <a:srgbClr val="C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a:r>
                        <a:rPr lang="es-ES" sz="1600" dirty="0" smtClean="0">
                          <a:solidFill>
                            <a:schemeClr val="tx1"/>
                          </a:solidFill>
                        </a:rPr>
                        <a:t>200</a:t>
                      </a:r>
                      <a:endParaRPr lang="es-ES" sz="16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s-ES" sz="1600" dirty="0" smtClean="0">
                          <a:solidFill>
                            <a:schemeClr val="tx1"/>
                          </a:solidFill>
                        </a:rPr>
                        <a:t>400</a:t>
                      </a:r>
                      <a:endParaRPr lang="es-ES" sz="16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s-ES" sz="1600" dirty="0" smtClean="0">
                          <a:solidFill>
                            <a:schemeClr val="tx1"/>
                          </a:solidFill>
                        </a:rPr>
                        <a:t>600</a:t>
                      </a:r>
                      <a:endParaRPr lang="es-ES" sz="16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s-ES" sz="1600" dirty="0" smtClean="0">
                          <a:solidFill>
                            <a:schemeClr val="tx1"/>
                          </a:solidFill>
                        </a:rPr>
                        <a:t>800</a:t>
                      </a:r>
                      <a:endParaRPr lang="es-ES" sz="16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s-ES" sz="1600" dirty="0" smtClean="0">
                          <a:solidFill>
                            <a:schemeClr val="tx1"/>
                          </a:solidFill>
                        </a:rPr>
                        <a:t>1000</a:t>
                      </a:r>
                      <a:endParaRPr lang="es-ES" sz="16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graphicFrame>
        <p:nvGraphicFramePr>
          <p:cNvPr id="3" name="2 Gráfico"/>
          <p:cNvGraphicFramePr/>
          <p:nvPr>
            <p:extLst>
              <p:ext uri="{D42A27DB-BD31-4B8C-83A1-F6EECF244321}">
                <p14:modId xmlns:p14="http://schemas.microsoft.com/office/powerpoint/2010/main" val="3222538026"/>
              </p:ext>
            </p:extLst>
          </p:nvPr>
        </p:nvGraphicFramePr>
        <p:xfrm>
          <a:off x="330200" y="2933700"/>
          <a:ext cx="4000500" cy="3149600"/>
        </p:xfrm>
        <a:graphic>
          <a:graphicData uri="http://schemas.openxmlformats.org/drawingml/2006/chart">
            <c:chart xmlns:c="http://schemas.openxmlformats.org/drawingml/2006/chart" xmlns:r="http://schemas.openxmlformats.org/officeDocument/2006/relationships" r:id="rId3"/>
          </a:graphicData>
        </a:graphic>
      </p:graphicFrame>
      <p:sp>
        <p:nvSpPr>
          <p:cNvPr id="13" name="12 CuadroTexto"/>
          <p:cNvSpPr txBox="1"/>
          <p:nvPr/>
        </p:nvSpPr>
        <p:spPr>
          <a:xfrm>
            <a:off x="5511800" y="1714500"/>
            <a:ext cx="3022600" cy="368300"/>
          </a:xfrm>
          <a:prstGeom prst="rect">
            <a:avLst/>
          </a:prstGeom>
          <a:noFill/>
        </p:spPr>
        <p:txBody>
          <a:bodyPr wrap="square" rtlCol="0">
            <a:spAutoFit/>
          </a:bodyPr>
          <a:lstStyle/>
          <a:p>
            <a:r>
              <a:rPr lang="es-ES" dirty="0" smtClean="0"/>
              <a:t>La velocidad vale:</a:t>
            </a:r>
            <a:endParaRPr lang="es-ES" dirty="0"/>
          </a:p>
        </p:txBody>
      </p:sp>
      <mc:AlternateContent xmlns:mc="http://schemas.openxmlformats.org/markup-compatibility/2006" xmlns:a14="http://schemas.microsoft.com/office/drawing/2010/main">
        <mc:Choice Requires="a14">
          <p:sp>
            <p:nvSpPr>
              <p:cNvPr id="16" name="15 Rectángulo"/>
              <p:cNvSpPr/>
              <p:nvPr/>
            </p:nvSpPr>
            <p:spPr>
              <a:xfrm>
                <a:off x="5430401" y="2106634"/>
                <a:ext cx="3201517" cy="612796"/>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s-ES" i="1" smtClean="0">
                          <a:latin typeface="Cambria Math"/>
                        </a:rPr>
                        <m:t>𝑣</m:t>
                      </m:r>
                      <m:r>
                        <a:rPr lang="es-ES" i="1" smtClean="0">
                          <a:latin typeface="Cambria Math"/>
                        </a:rPr>
                        <m:t>=</m:t>
                      </m:r>
                      <m:f>
                        <m:fPr>
                          <m:ctrlPr>
                            <a:rPr lang="es-ES" i="1">
                              <a:latin typeface="Cambria Math" panose="02040503050406030204" pitchFamily="18" charset="0"/>
                            </a:rPr>
                          </m:ctrlPr>
                        </m:fPr>
                        <m:num>
                          <m:r>
                            <a:rPr lang="es-ES" i="1">
                              <a:latin typeface="Cambria Math"/>
                              <a:ea typeface="Cambria Math"/>
                            </a:rPr>
                            <m:t>∆</m:t>
                          </m:r>
                          <m:r>
                            <a:rPr lang="es-ES" i="1">
                              <a:latin typeface="Cambria Math"/>
                              <a:ea typeface="Cambria Math"/>
                            </a:rPr>
                            <m:t>𝑥</m:t>
                          </m:r>
                        </m:num>
                        <m:den>
                          <m:r>
                            <a:rPr lang="es-ES" i="1">
                              <a:latin typeface="Cambria Math"/>
                              <a:ea typeface="Cambria Math"/>
                            </a:rPr>
                            <m:t>∆</m:t>
                          </m:r>
                          <m:r>
                            <a:rPr lang="es-ES" i="1">
                              <a:latin typeface="Cambria Math"/>
                              <a:ea typeface="Cambria Math"/>
                            </a:rPr>
                            <m:t>𝑡</m:t>
                          </m:r>
                        </m:den>
                      </m:f>
                      <m:r>
                        <a:rPr lang="es-ES" b="0" i="1" smtClean="0">
                          <a:latin typeface="Cambria Math"/>
                          <a:ea typeface="Cambria Math"/>
                        </a:rPr>
                        <m:t>=</m:t>
                      </m:r>
                      <m:f>
                        <m:fPr>
                          <m:ctrlPr>
                            <a:rPr lang="es-ES" b="0" i="1" smtClean="0">
                              <a:latin typeface="Cambria Math" panose="02040503050406030204" pitchFamily="18" charset="0"/>
                              <a:ea typeface="Cambria Math"/>
                            </a:rPr>
                          </m:ctrlPr>
                        </m:fPr>
                        <m:num>
                          <m:r>
                            <a:rPr lang="es-ES" b="0" i="1" smtClean="0">
                              <a:latin typeface="Cambria Math"/>
                              <a:ea typeface="Cambria Math"/>
                            </a:rPr>
                            <m:t>400−200</m:t>
                          </m:r>
                        </m:num>
                        <m:den>
                          <m:r>
                            <a:rPr lang="es-ES" b="0" i="1" smtClean="0">
                              <a:latin typeface="Cambria Math"/>
                              <a:ea typeface="Cambria Math"/>
                            </a:rPr>
                            <m:t>100−50</m:t>
                          </m:r>
                        </m:den>
                      </m:f>
                      <m:r>
                        <a:rPr lang="es-ES" b="0" i="1" smtClean="0">
                          <a:latin typeface="Cambria Math"/>
                          <a:ea typeface="Cambria Math"/>
                        </a:rPr>
                        <m:t>=4 </m:t>
                      </m:r>
                      <m:r>
                        <a:rPr lang="es-ES" b="0" i="1" smtClean="0">
                          <a:latin typeface="Cambria Math"/>
                          <a:ea typeface="Cambria Math"/>
                        </a:rPr>
                        <m:t>𝑚</m:t>
                      </m:r>
                      <m:r>
                        <a:rPr lang="es-ES" b="0" i="1" smtClean="0">
                          <a:latin typeface="Cambria Math"/>
                          <a:ea typeface="Cambria Math"/>
                        </a:rPr>
                        <m:t>/</m:t>
                      </m:r>
                      <m:r>
                        <a:rPr lang="es-ES" b="0" i="1" smtClean="0">
                          <a:latin typeface="Cambria Math"/>
                          <a:ea typeface="Cambria Math"/>
                        </a:rPr>
                        <m:t>𝑠</m:t>
                      </m:r>
                    </m:oMath>
                  </m:oMathPara>
                </a14:m>
                <a:endParaRPr lang="es-ES" dirty="0"/>
              </a:p>
            </p:txBody>
          </p:sp>
        </mc:Choice>
        <mc:Fallback xmlns="">
          <p:sp>
            <p:nvSpPr>
              <p:cNvPr id="16" name="15 Rectángulo"/>
              <p:cNvSpPr>
                <a:spLocks noRot="1" noChangeAspect="1" noMove="1" noResize="1" noEditPoints="1" noAdjustHandles="1" noChangeArrowheads="1" noChangeShapeType="1" noTextEdit="1"/>
              </p:cNvSpPr>
              <p:nvPr/>
            </p:nvSpPr>
            <p:spPr>
              <a:xfrm>
                <a:off x="5430401" y="2106634"/>
                <a:ext cx="3201517" cy="612796"/>
              </a:xfrm>
              <a:prstGeom prst="rect">
                <a:avLst/>
              </a:prstGeom>
              <a:blipFill rotWithShape="1">
                <a:blip r:embed="rId4"/>
                <a:stretch>
                  <a:fillRect/>
                </a:stretch>
              </a:blipFill>
            </p:spPr>
            <p:txBody>
              <a:bodyPr/>
              <a:lstStyle/>
              <a:p>
                <a:r>
                  <a:rPr lang="es-ES">
                    <a:noFill/>
                  </a:rPr>
                  <a:t> </a:t>
                </a:r>
              </a:p>
            </p:txBody>
          </p:sp>
        </mc:Fallback>
      </mc:AlternateContent>
      <p:graphicFrame>
        <p:nvGraphicFramePr>
          <p:cNvPr id="17" name="16 Gráfico"/>
          <p:cNvGraphicFramePr/>
          <p:nvPr>
            <p:extLst>
              <p:ext uri="{D42A27DB-BD31-4B8C-83A1-F6EECF244321}">
                <p14:modId xmlns:p14="http://schemas.microsoft.com/office/powerpoint/2010/main" val="3052518416"/>
              </p:ext>
            </p:extLst>
          </p:nvPr>
        </p:nvGraphicFramePr>
        <p:xfrm>
          <a:off x="4419600" y="2908300"/>
          <a:ext cx="3975100" cy="314960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114687781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4 CuadroTexto"/>
          <p:cNvSpPr txBox="1"/>
          <p:nvPr/>
        </p:nvSpPr>
        <p:spPr>
          <a:xfrm>
            <a:off x="1841500" y="399197"/>
            <a:ext cx="5499100" cy="307777"/>
          </a:xfrm>
          <a:prstGeom prst="rect">
            <a:avLst/>
          </a:prstGeom>
          <a:noFill/>
        </p:spPr>
        <p:txBody>
          <a:bodyPr wrap="square" lIns="0" tIns="0" rIns="0" bIns="0" rtlCol="0">
            <a:spAutoFit/>
          </a:bodyPr>
          <a:lstStyle/>
          <a:p>
            <a:pPr algn="ctr"/>
            <a:r>
              <a:rPr lang="es-ES" sz="2000" b="1" dirty="0" smtClean="0">
                <a:solidFill>
                  <a:srgbClr val="00B050"/>
                </a:solidFill>
                <a:latin typeface="+mj-lt"/>
              </a:rPr>
              <a:t>2</a:t>
            </a:r>
            <a:r>
              <a:rPr lang="es-ES" b="1" dirty="0" smtClean="0">
                <a:solidFill>
                  <a:srgbClr val="C00000"/>
                </a:solidFill>
                <a:latin typeface="+mj-lt"/>
              </a:rPr>
              <a:t> Movimientos en una dimensión: rectilíneos</a:t>
            </a:r>
            <a:endParaRPr lang="es-ES" b="1" dirty="0">
              <a:solidFill>
                <a:srgbClr val="C00000"/>
              </a:solidFill>
              <a:latin typeface="+mj-lt"/>
            </a:endParaRPr>
          </a:p>
        </p:txBody>
      </p:sp>
      <p:sp>
        <p:nvSpPr>
          <p:cNvPr id="6" name="5 CuadroTexto"/>
          <p:cNvSpPr txBox="1"/>
          <p:nvPr/>
        </p:nvSpPr>
        <p:spPr>
          <a:xfrm>
            <a:off x="1828800" y="109182"/>
            <a:ext cx="54864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XI. MOVIMIENTOS EN UNA Y DOS DIMENSIONES</a:t>
            </a:r>
            <a:endParaRPr lang="es-ES" b="1" dirty="0">
              <a:solidFill>
                <a:schemeClr val="accent1">
                  <a:lumMod val="75000"/>
                </a:schemeClr>
              </a:solidFill>
            </a:endParaRPr>
          </a:p>
        </p:txBody>
      </p:sp>
      <p:sp>
        <p:nvSpPr>
          <p:cNvPr id="7" name="13 Marcador de número de diapositiva"/>
          <p:cNvSpPr>
            <a:spLocks noGrp="1"/>
          </p:cNvSpPr>
          <p:nvPr/>
        </p:nvSpPr>
        <p:spPr>
          <a:xfrm>
            <a:off x="8455007" y="6546849"/>
            <a:ext cx="582966" cy="203200"/>
          </a:xfrm>
          <a:prstGeom prst="rect">
            <a:avLst/>
          </a:prstGeom>
        </p:spPr>
        <p:txBody>
          <a:bodyPr vert="horz" lIns="0" tIns="0" rIns="36000" bIns="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latin typeface="+mj-lt"/>
              </a:rPr>
              <a:pPr/>
              <a:t>12</a:t>
            </a:fld>
            <a:endParaRPr lang="es-ES" dirty="0">
              <a:solidFill>
                <a:schemeClr val="accent6">
                  <a:lumMod val="50000"/>
                </a:schemeClr>
              </a:solidFill>
              <a:latin typeface="+mj-lt"/>
            </a:endParaRPr>
          </a:p>
        </p:txBody>
      </p:sp>
      <p:sp>
        <p:nvSpPr>
          <p:cNvPr id="4" name="3 CuadroTexto"/>
          <p:cNvSpPr txBox="1"/>
          <p:nvPr/>
        </p:nvSpPr>
        <p:spPr>
          <a:xfrm>
            <a:off x="381000" y="1270000"/>
            <a:ext cx="5651500" cy="369332"/>
          </a:xfrm>
          <a:prstGeom prst="rect">
            <a:avLst/>
          </a:prstGeom>
          <a:noFill/>
        </p:spPr>
        <p:txBody>
          <a:bodyPr wrap="square" rtlCol="0">
            <a:spAutoFit/>
          </a:bodyPr>
          <a:lstStyle/>
          <a:p>
            <a:r>
              <a:rPr lang="es-ES" b="1" dirty="0" smtClean="0">
                <a:solidFill>
                  <a:srgbClr val="C00000"/>
                </a:solidFill>
              </a:rPr>
              <a:t>Gráficas del movimiento uniforme rectilíneo</a:t>
            </a:r>
            <a:endParaRPr lang="es-ES" b="1" dirty="0">
              <a:solidFill>
                <a:srgbClr val="C00000"/>
              </a:solidFill>
            </a:endParaRPr>
          </a:p>
        </p:txBody>
      </p:sp>
      <p:sp>
        <p:nvSpPr>
          <p:cNvPr id="10" name="9 CuadroTexto"/>
          <p:cNvSpPr txBox="1"/>
          <p:nvPr/>
        </p:nvSpPr>
        <p:spPr>
          <a:xfrm>
            <a:off x="368300" y="850900"/>
            <a:ext cx="6045200" cy="369332"/>
          </a:xfrm>
          <a:prstGeom prst="rect">
            <a:avLst/>
          </a:prstGeom>
          <a:noFill/>
        </p:spPr>
        <p:txBody>
          <a:bodyPr wrap="square" rtlCol="0">
            <a:spAutoFit/>
          </a:bodyPr>
          <a:lstStyle/>
          <a:p>
            <a:r>
              <a:rPr lang="es-ES" b="1" dirty="0" smtClean="0">
                <a:solidFill>
                  <a:srgbClr val="C00000"/>
                </a:solidFill>
              </a:rPr>
              <a:t>2.1. </a:t>
            </a:r>
            <a:r>
              <a:rPr lang="es-ES" b="1" dirty="0" smtClean="0">
                <a:solidFill>
                  <a:srgbClr val="00B050"/>
                </a:solidFill>
              </a:rPr>
              <a:t>Movimiento rectilíneo y uniforme (MRU)</a:t>
            </a:r>
            <a:endParaRPr lang="es-ES" b="1" dirty="0">
              <a:solidFill>
                <a:srgbClr val="00B050"/>
              </a:solidFill>
            </a:endParaRPr>
          </a:p>
        </p:txBody>
      </p:sp>
      <p:graphicFrame>
        <p:nvGraphicFramePr>
          <p:cNvPr id="17" name="16 Gráfico"/>
          <p:cNvGraphicFramePr/>
          <p:nvPr>
            <p:extLst>
              <p:ext uri="{D42A27DB-BD31-4B8C-83A1-F6EECF244321}">
                <p14:modId xmlns:p14="http://schemas.microsoft.com/office/powerpoint/2010/main" val="4282234082"/>
              </p:ext>
            </p:extLst>
          </p:nvPr>
        </p:nvGraphicFramePr>
        <p:xfrm>
          <a:off x="558800" y="2374900"/>
          <a:ext cx="3975100" cy="3149600"/>
        </p:xfrm>
        <a:graphic>
          <a:graphicData uri="http://schemas.openxmlformats.org/drawingml/2006/chart">
            <c:chart xmlns:c="http://schemas.openxmlformats.org/drawingml/2006/chart" xmlns:r="http://schemas.openxmlformats.org/officeDocument/2006/relationships" r:id="rId3"/>
          </a:graphicData>
        </a:graphic>
      </p:graphicFrame>
      <p:sp>
        <p:nvSpPr>
          <p:cNvPr id="8" name="7 CuadroTexto"/>
          <p:cNvSpPr txBox="1"/>
          <p:nvPr/>
        </p:nvSpPr>
        <p:spPr>
          <a:xfrm>
            <a:off x="431800" y="1727200"/>
            <a:ext cx="5194300" cy="381000"/>
          </a:xfrm>
          <a:prstGeom prst="rect">
            <a:avLst/>
          </a:prstGeom>
          <a:noFill/>
        </p:spPr>
        <p:txBody>
          <a:bodyPr wrap="square" rtlCol="0">
            <a:spAutoFit/>
          </a:bodyPr>
          <a:lstStyle/>
          <a:p>
            <a:r>
              <a:rPr lang="es-ES" b="1" dirty="0" smtClean="0"/>
              <a:t>Significado de la gráfica velocidad-tiempo</a:t>
            </a:r>
            <a:endParaRPr lang="es-ES" b="1" dirty="0"/>
          </a:p>
        </p:txBody>
      </p:sp>
      <mc:AlternateContent xmlns:mc="http://schemas.openxmlformats.org/markup-compatibility/2006" xmlns:a14="http://schemas.microsoft.com/office/drawing/2010/main">
        <mc:Choice Requires="a14">
          <p:sp>
            <p:nvSpPr>
              <p:cNvPr id="9" name="8 CuadroTexto"/>
              <p:cNvSpPr txBox="1"/>
              <p:nvPr/>
            </p:nvSpPr>
            <p:spPr>
              <a:xfrm>
                <a:off x="4622800" y="2705100"/>
                <a:ext cx="3924300" cy="2308324"/>
              </a:xfrm>
              <a:prstGeom prst="rect">
                <a:avLst/>
              </a:prstGeom>
              <a:noFill/>
            </p:spPr>
            <p:txBody>
              <a:bodyPr wrap="square" rtlCol="0">
                <a:spAutoFit/>
              </a:bodyPr>
              <a:lstStyle/>
              <a:p>
                <a:pPr marL="355600" indent="-355600" algn="just">
                  <a:buFont typeface="Wingdings"/>
                  <a:buChar char="F"/>
                </a:pPr>
                <a:r>
                  <a:rPr lang="es-ES" dirty="0" smtClean="0">
                    <a:sym typeface="Wingdings"/>
                  </a:rPr>
                  <a:t>De la ecuación de la posición, se obtiene:</a:t>
                </a:r>
              </a:p>
              <a:p>
                <a:pPr marL="355600" indent="-355600" algn="just">
                  <a:buFont typeface="Wingdings"/>
                  <a:buChar char="F"/>
                </a:pPr>
                <a:endParaRPr lang="es-ES" dirty="0">
                  <a:sym typeface="Wingdings"/>
                </a:endParaRPr>
              </a:p>
              <a:p>
                <a:pPr marL="355600" indent="-355600" algn="just">
                  <a:buFont typeface="Wingdings"/>
                  <a:buChar char="F"/>
                </a:pPr>
                <a:endParaRPr lang="es-ES" dirty="0" smtClean="0">
                  <a:sym typeface="Wingdings"/>
                </a:endParaRPr>
              </a:p>
              <a:p>
                <a:pPr marL="355600" indent="-355600" algn="just">
                  <a:buFont typeface="Wingdings"/>
                  <a:buChar char="F"/>
                </a:pPr>
                <a:endParaRPr lang="es-ES" dirty="0">
                  <a:sym typeface="Wingdings"/>
                </a:endParaRPr>
              </a:p>
              <a:p>
                <a:pPr marL="355600" indent="-355600" algn="just">
                  <a:buFont typeface="Wingdings"/>
                  <a:buChar char="F"/>
                </a:pPr>
                <a:r>
                  <a:rPr lang="es-ES" dirty="0" smtClean="0">
                    <a:sym typeface="Wingdings"/>
                  </a:rPr>
                  <a:t>El </a:t>
                </a:r>
                <a:r>
                  <a:rPr lang="es-ES" b="1" dirty="0" smtClean="0">
                    <a:effectLst>
                      <a:outerShdw blurRad="38100" dist="38100" dir="2700000" algn="tl">
                        <a:srgbClr val="000000">
                          <a:alpha val="43137"/>
                        </a:srgbClr>
                      </a:outerShdw>
                    </a:effectLst>
                    <a:sym typeface="Wingdings"/>
                  </a:rPr>
                  <a:t>producto de </a:t>
                </a:r>
                <a14:m>
                  <m:oMath xmlns:m="http://schemas.openxmlformats.org/officeDocument/2006/math">
                    <m:r>
                      <a:rPr lang="es-ES" b="1" i="1">
                        <a:effectLst>
                          <a:outerShdw blurRad="38100" dist="38100" dir="2700000" algn="tl">
                            <a:srgbClr val="000000">
                              <a:alpha val="43137"/>
                            </a:srgbClr>
                          </a:outerShdw>
                        </a:effectLst>
                        <a:latin typeface="Cambria Math"/>
                      </a:rPr>
                      <m:t>𝒗𝒕</m:t>
                    </m:r>
                  </m:oMath>
                </a14:m>
                <a:r>
                  <a:rPr lang="es-ES" b="1" dirty="0" smtClean="0">
                    <a:effectLst>
                      <a:outerShdw blurRad="38100" dist="38100" dir="2700000" algn="tl">
                        <a:srgbClr val="000000">
                          <a:alpha val="43137"/>
                        </a:srgbClr>
                      </a:outerShdw>
                    </a:effectLst>
                  </a:rPr>
                  <a:t> coincide con la distancia recorrida</a:t>
                </a:r>
                <a:r>
                  <a:rPr lang="es-ES" dirty="0" smtClean="0"/>
                  <a:t>.</a:t>
                </a:r>
                <a:endParaRPr lang="es-ES" dirty="0"/>
              </a:p>
              <a:p>
                <a:pPr marL="355600" indent="-355600" algn="just">
                  <a:buFont typeface="Wingdings"/>
                  <a:buChar char="F"/>
                </a:pPr>
                <a:endParaRPr lang="es-ES" dirty="0"/>
              </a:p>
            </p:txBody>
          </p:sp>
        </mc:Choice>
        <mc:Fallback xmlns="">
          <p:sp>
            <p:nvSpPr>
              <p:cNvPr id="9" name="8 CuadroTexto"/>
              <p:cNvSpPr txBox="1">
                <a:spLocks noRot="1" noChangeAspect="1" noMove="1" noResize="1" noEditPoints="1" noAdjustHandles="1" noChangeArrowheads="1" noChangeShapeType="1" noTextEdit="1"/>
              </p:cNvSpPr>
              <p:nvPr/>
            </p:nvSpPr>
            <p:spPr>
              <a:xfrm>
                <a:off x="4622800" y="2705100"/>
                <a:ext cx="3924300" cy="2308324"/>
              </a:xfrm>
              <a:prstGeom prst="rect">
                <a:avLst/>
              </a:prstGeom>
              <a:blipFill rotWithShape="1">
                <a:blip r:embed="rId4"/>
                <a:stretch>
                  <a:fillRect l="-932" t="-1323" r="-2019"/>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1" name="10 Rectángulo"/>
              <p:cNvSpPr/>
              <p:nvPr/>
            </p:nvSpPr>
            <p:spPr>
              <a:xfrm>
                <a:off x="5578210" y="3447534"/>
                <a:ext cx="1976503"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s-ES" i="1" smtClean="0">
                          <a:latin typeface="Cambria Math"/>
                        </a:rPr>
                        <m:t>𝑥</m:t>
                      </m:r>
                      <m:r>
                        <a:rPr lang="es-ES" b="0" i="1" smtClean="0">
                          <a:latin typeface="Cambria Math"/>
                        </a:rPr>
                        <m:t>−</m:t>
                      </m:r>
                      <m:sSub>
                        <m:sSubPr>
                          <m:ctrlPr>
                            <a:rPr lang="es-ES" i="1">
                              <a:latin typeface="Cambria Math" panose="02040503050406030204" pitchFamily="18" charset="0"/>
                            </a:rPr>
                          </m:ctrlPr>
                        </m:sSubPr>
                        <m:e>
                          <m:r>
                            <a:rPr lang="es-ES" i="1">
                              <a:latin typeface="Cambria Math"/>
                            </a:rPr>
                            <m:t>𝑥</m:t>
                          </m:r>
                        </m:e>
                        <m:sub>
                          <m:r>
                            <a:rPr lang="es-ES" i="1">
                              <a:latin typeface="Cambria Math"/>
                            </a:rPr>
                            <m:t>0</m:t>
                          </m:r>
                        </m:sub>
                      </m:sSub>
                      <m:r>
                        <a:rPr lang="es-ES" b="0" i="1" smtClean="0">
                          <a:latin typeface="Cambria Math"/>
                        </a:rPr>
                        <m:t>=</m:t>
                      </m:r>
                      <m:r>
                        <a:rPr lang="es-ES" b="0" i="1" smtClean="0">
                          <a:latin typeface="Cambria Math"/>
                          <a:ea typeface="Cambria Math"/>
                        </a:rPr>
                        <m:t>∆</m:t>
                      </m:r>
                      <m:r>
                        <a:rPr lang="es-ES" b="0" i="1" smtClean="0">
                          <a:latin typeface="Cambria Math"/>
                          <a:ea typeface="Cambria Math"/>
                        </a:rPr>
                        <m:t>𝑥</m:t>
                      </m:r>
                      <m:r>
                        <a:rPr lang="es-ES" b="0" i="1" smtClean="0">
                          <a:latin typeface="Cambria Math"/>
                        </a:rPr>
                        <m:t>=</m:t>
                      </m:r>
                      <m:r>
                        <a:rPr lang="es-ES" b="0" i="1" smtClean="0">
                          <a:latin typeface="Cambria Math"/>
                        </a:rPr>
                        <m:t>𝑣𝑡</m:t>
                      </m:r>
                    </m:oMath>
                  </m:oMathPara>
                </a14:m>
                <a:endParaRPr lang="es-ES" dirty="0"/>
              </a:p>
            </p:txBody>
          </p:sp>
        </mc:Choice>
        <mc:Fallback xmlns="">
          <p:sp>
            <p:nvSpPr>
              <p:cNvPr id="11" name="10 Rectángulo"/>
              <p:cNvSpPr>
                <a:spLocks noRot="1" noChangeAspect="1" noMove="1" noResize="1" noEditPoints="1" noAdjustHandles="1" noChangeArrowheads="1" noChangeShapeType="1" noTextEdit="1"/>
              </p:cNvSpPr>
              <p:nvPr/>
            </p:nvSpPr>
            <p:spPr>
              <a:xfrm>
                <a:off x="5578210" y="3447534"/>
                <a:ext cx="1976503" cy="369332"/>
              </a:xfrm>
              <a:prstGeom prst="rect">
                <a:avLst/>
              </a:prstGeom>
              <a:blipFill rotWithShape="1">
                <a:blip r:embed="rId5"/>
                <a:stretch>
                  <a:fillRect b="-1667"/>
                </a:stretch>
              </a:blipFill>
            </p:spPr>
            <p:txBody>
              <a:bodyPr/>
              <a:lstStyle/>
              <a:p>
                <a:r>
                  <a:rPr lang="es-ES">
                    <a:noFill/>
                  </a:rPr>
                  <a:t> </a:t>
                </a:r>
              </a:p>
            </p:txBody>
          </p:sp>
        </mc:Fallback>
      </mc:AlternateContent>
    </p:spTree>
    <p:extLst>
      <p:ext uri="{BB962C8B-B14F-4D97-AF65-F5344CB8AC3E}">
        <p14:creationId xmlns:p14="http://schemas.microsoft.com/office/powerpoint/2010/main" val="58809095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4 CuadroTexto"/>
          <p:cNvSpPr txBox="1"/>
          <p:nvPr/>
        </p:nvSpPr>
        <p:spPr>
          <a:xfrm>
            <a:off x="1841500" y="399197"/>
            <a:ext cx="5499100" cy="307777"/>
          </a:xfrm>
          <a:prstGeom prst="rect">
            <a:avLst/>
          </a:prstGeom>
          <a:noFill/>
        </p:spPr>
        <p:txBody>
          <a:bodyPr wrap="square" lIns="0" tIns="0" rIns="0" bIns="0" rtlCol="0">
            <a:spAutoFit/>
          </a:bodyPr>
          <a:lstStyle/>
          <a:p>
            <a:pPr algn="ctr"/>
            <a:r>
              <a:rPr lang="es-ES" sz="2000" b="1" dirty="0" smtClean="0">
                <a:solidFill>
                  <a:srgbClr val="00B050"/>
                </a:solidFill>
              </a:rPr>
              <a:t>2</a:t>
            </a:r>
            <a:r>
              <a:rPr lang="es-ES" b="1" dirty="0" smtClean="0">
                <a:solidFill>
                  <a:srgbClr val="C00000"/>
                </a:solidFill>
              </a:rPr>
              <a:t> Movimientos en una dimensión: rectilíneos</a:t>
            </a:r>
            <a:endParaRPr lang="es-ES" b="1" dirty="0">
              <a:solidFill>
                <a:srgbClr val="C00000"/>
              </a:solidFill>
            </a:endParaRPr>
          </a:p>
        </p:txBody>
      </p:sp>
      <p:sp>
        <p:nvSpPr>
          <p:cNvPr id="6" name="5 CuadroTexto"/>
          <p:cNvSpPr txBox="1"/>
          <p:nvPr/>
        </p:nvSpPr>
        <p:spPr>
          <a:xfrm>
            <a:off x="1828800" y="109182"/>
            <a:ext cx="5486400" cy="276999"/>
          </a:xfrm>
          <a:prstGeom prst="rect">
            <a:avLst/>
          </a:prstGeom>
          <a:noFill/>
        </p:spPr>
        <p:txBody>
          <a:bodyPr wrap="square" lIns="0" tIns="0" rIns="0" bIns="0" rtlCol="0">
            <a:spAutoFit/>
          </a:bodyPr>
          <a:lstStyle/>
          <a:p>
            <a:pPr algn="ctr"/>
            <a:r>
              <a:rPr lang="es-ES" b="1" dirty="0" smtClean="0">
                <a:solidFill>
                  <a:srgbClr val="4F81BD">
                    <a:lumMod val="75000"/>
                  </a:srgbClr>
                </a:solidFill>
              </a:rPr>
              <a:t>XI. MOVIMIENTOS EN UNA Y DOS DIMENSIONES</a:t>
            </a:r>
            <a:endParaRPr lang="es-ES" b="1" dirty="0">
              <a:solidFill>
                <a:srgbClr val="4F81BD">
                  <a:lumMod val="75000"/>
                </a:srgbClr>
              </a:solidFill>
            </a:endParaRPr>
          </a:p>
        </p:txBody>
      </p:sp>
      <p:sp>
        <p:nvSpPr>
          <p:cNvPr id="7" name="13 Marcador de número de diapositiva"/>
          <p:cNvSpPr>
            <a:spLocks noGrp="1"/>
          </p:cNvSpPr>
          <p:nvPr/>
        </p:nvSpPr>
        <p:spPr>
          <a:xfrm>
            <a:off x="8455007" y="6546849"/>
            <a:ext cx="582966" cy="203200"/>
          </a:xfrm>
          <a:prstGeom prst="rect">
            <a:avLst/>
          </a:prstGeom>
        </p:spPr>
        <p:txBody>
          <a:bodyPr vert="horz" lIns="0" tIns="0" rIns="36000" bIns="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rgbClr val="F79646">
                    <a:lumMod val="50000"/>
                  </a:srgbClr>
                </a:solidFill>
              </a:rPr>
              <a:pPr/>
              <a:t>13</a:t>
            </a:fld>
            <a:endParaRPr lang="es-ES" dirty="0">
              <a:solidFill>
                <a:srgbClr val="F79646">
                  <a:lumMod val="50000"/>
                </a:srgbClr>
              </a:solidFill>
            </a:endParaRPr>
          </a:p>
        </p:txBody>
      </p:sp>
      <p:sp>
        <p:nvSpPr>
          <p:cNvPr id="12" name="11 CuadroTexto"/>
          <p:cNvSpPr txBox="1"/>
          <p:nvPr/>
        </p:nvSpPr>
        <p:spPr>
          <a:xfrm>
            <a:off x="520700" y="977900"/>
            <a:ext cx="1676400" cy="369332"/>
          </a:xfrm>
          <a:prstGeom prst="rect">
            <a:avLst/>
          </a:prstGeom>
          <a:solidFill>
            <a:srgbClr val="00B050"/>
          </a:solidFill>
        </p:spPr>
        <p:txBody>
          <a:bodyPr wrap="square" rtlCol="0">
            <a:spAutoFit/>
          </a:bodyPr>
          <a:lstStyle/>
          <a:p>
            <a:r>
              <a:rPr lang="es-ES" b="1" dirty="0">
                <a:solidFill>
                  <a:schemeClr val="bg1"/>
                </a:solidFill>
              </a:rPr>
              <a:t>EJERCICIO </a:t>
            </a:r>
            <a:r>
              <a:rPr lang="es-ES" b="1" dirty="0" smtClean="0">
                <a:solidFill>
                  <a:schemeClr val="bg1"/>
                </a:solidFill>
              </a:rPr>
              <a:t>7</a:t>
            </a:r>
            <a:endParaRPr lang="es-ES" b="1" dirty="0">
              <a:solidFill>
                <a:schemeClr val="bg1"/>
              </a:solidFill>
            </a:endParaRPr>
          </a:p>
        </p:txBody>
      </p:sp>
      <p:sp>
        <p:nvSpPr>
          <p:cNvPr id="13" name="12 CuadroTexto"/>
          <p:cNvSpPr txBox="1"/>
          <p:nvPr/>
        </p:nvSpPr>
        <p:spPr>
          <a:xfrm>
            <a:off x="444500" y="1536700"/>
            <a:ext cx="8191500" cy="1754326"/>
          </a:xfrm>
          <a:prstGeom prst="rect">
            <a:avLst/>
          </a:prstGeom>
          <a:noFill/>
        </p:spPr>
        <p:txBody>
          <a:bodyPr wrap="square" rtlCol="0">
            <a:spAutoFit/>
          </a:bodyPr>
          <a:lstStyle/>
          <a:p>
            <a:pPr algn="just"/>
            <a:r>
              <a:rPr lang="es-ES" dirty="0" smtClean="0"/>
              <a:t>Las ecuaciones de movimiento de dos móviles A y B son </a:t>
            </a:r>
            <a:r>
              <a:rPr lang="es-ES" dirty="0" err="1" smtClean="0"/>
              <a:t>x</a:t>
            </a:r>
            <a:r>
              <a:rPr lang="es-ES" baseline="-25000" dirty="0" err="1" smtClean="0"/>
              <a:t>A</a:t>
            </a:r>
            <a:r>
              <a:rPr lang="es-ES" dirty="0" smtClean="0"/>
              <a:t> = 5t y </a:t>
            </a:r>
            <a:r>
              <a:rPr lang="es-ES" dirty="0" err="1" smtClean="0"/>
              <a:t>x</a:t>
            </a:r>
            <a:r>
              <a:rPr lang="es-ES" baseline="-25000" dirty="0" err="1" smtClean="0"/>
              <a:t>B</a:t>
            </a:r>
            <a:r>
              <a:rPr lang="es-ES" dirty="0" smtClean="0"/>
              <a:t> = 140 – 2t (ambas en m). Determina:</a:t>
            </a:r>
          </a:p>
          <a:p>
            <a:pPr marL="342900" indent="-342900" algn="just">
              <a:buAutoNum type="alphaLcParenR"/>
            </a:pPr>
            <a:r>
              <a:rPr lang="es-ES" dirty="0" smtClean="0"/>
              <a:t>¿Qué distancia les separa inicialmente?</a:t>
            </a:r>
          </a:p>
          <a:p>
            <a:pPr marL="342900" indent="-342900" algn="just">
              <a:buAutoNum type="alphaLcParenR"/>
            </a:pPr>
            <a:r>
              <a:rPr lang="es-ES" dirty="0" smtClean="0"/>
              <a:t>¿En qué sentidos relativos se mueven uno respecto al otro?</a:t>
            </a:r>
          </a:p>
          <a:p>
            <a:pPr marL="342900" indent="-342900" algn="just">
              <a:buAutoNum type="alphaLcParenR"/>
            </a:pPr>
            <a:r>
              <a:rPr lang="es-ES" dirty="0" smtClean="0"/>
              <a:t>¿En qué instante se cruzan?</a:t>
            </a:r>
          </a:p>
          <a:p>
            <a:pPr marL="342900" indent="-342900" algn="just">
              <a:buAutoNum type="alphaLcParenR"/>
            </a:pPr>
            <a:r>
              <a:rPr lang="es-ES" dirty="0" smtClean="0"/>
              <a:t>Representa ambos movimientos en una misma gráfica x-t.</a:t>
            </a:r>
            <a:endParaRPr lang="es-ES" dirty="0"/>
          </a:p>
        </p:txBody>
      </p:sp>
      <p:sp>
        <p:nvSpPr>
          <p:cNvPr id="14" name="13 CuadroTexto"/>
          <p:cNvSpPr txBox="1"/>
          <p:nvPr/>
        </p:nvSpPr>
        <p:spPr>
          <a:xfrm>
            <a:off x="533400" y="3721100"/>
            <a:ext cx="1651000" cy="369332"/>
          </a:xfrm>
          <a:prstGeom prst="rect">
            <a:avLst/>
          </a:prstGeom>
          <a:solidFill>
            <a:srgbClr val="00B050"/>
          </a:solidFill>
        </p:spPr>
        <p:txBody>
          <a:bodyPr wrap="square" rtlCol="0">
            <a:spAutoFit/>
          </a:bodyPr>
          <a:lstStyle/>
          <a:p>
            <a:r>
              <a:rPr lang="es-ES" b="1" dirty="0">
                <a:solidFill>
                  <a:schemeClr val="bg1"/>
                </a:solidFill>
              </a:rPr>
              <a:t>EJERCICIO </a:t>
            </a:r>
            <a:r>
              <a:rPr lang="es-ES" b="1" dirty="0" smtClean="0">
                <a:solidFill>
                  <a:schemeClr val="bg1"/>
                </a:solidFill>
              </a:rPr>
              <a:t>8</a:t>
            </a:r>
            <a:endParaRPr lang="es-ES" b="1" dirty="0">
              <a:solidFill>
                <a:schemeClr val="bg1"/>
              </a:solidFill>
            </a:endParaRPr>
          </a:p>
        </p:txBody>
      </p:sp>
      <p:sp>
        <p:nvSpPr>
          <p:cNvPr id="15" name="14 CuadroTexto"/>
          <p:cNvSpPr txBox="1"/>
          <p:nvPr/>
        </p:nvSpPr>
        <p:spPr>
          <a:xfrm>
            <a:off x="457200" y="4267200"/>
            <a:ext cx="8140700" cy="2031325"/>
          </a:xfrm>
          <a:prstGeom prst="rect">
            <a:avLst/>
          </a:prstGeom>
          <a:noFill/>
        </p:spPr>
        <p:txBody>
          <a:bodyPr wrap="square" rtlCol="0">
            <a:spAutoFit/>
          </a:bodyPr>
          <a:lstStyle/>
          <a:p>
            <a:pPr algn="just"/>
            <a:r>
              <a:rPr lang="es-ES" dirty="0" smtClean="0"/>
              <a:t>Dos vehículos (A y B) parten uno al encuentro del otro desde dos localidades que distan entre sí 400 km. El vehículo A viaja a 100 km/h, mientras que el B, que se pone en marcha un cuarto de hora después, lo hace a 120 km/h.</a:t>
            </a:r>
          </a:p>
          <a:p>
            <a:pPr marL="342900" indent="-342900" algn="just">
              <a:buAutoNum type="alphaLcParenR"/>
            </a:pPr>
            <a:r>
              <a:rPr lang="es-ES" dirty="0" smtClean="0"/>
              <a:t>¿Cuánto tiempo pasa desde que partió A hasta que se produce el encuentro?</a:t>
            </a:r>
          </a:p>
          <a:p>
            <a:pPr marL="342900" indent="-342900" algn="just">
              <a:buAutoNum type="alphaLcParenR"/>
            </a:pPr>
            <a:r>
              <a:rPr lang="es-ES" dirty="0" smtClean="0"/>
              <a:t>¿Qué distancia ha recorrido este vehículo?</a:t>
            </a:r>
            <a:endParaRPr lang="es-ES" dirty="0"/>
          </a:p>
          <a:p>
            <a:pPr marL="342900" indent="-342900" algn="just">
              <a:buAutoNum type="alphaLcParenR"/>
            </a:pPr>
            <a:r>
              <a:rPr lang="es-ES" dirty="0" smtClean="0"/>
              <a:t>Representan en una misma gráfica x-t el movimiento de ambos vehículos.</a:t>
            </a:r>
          </a:p>
        </p:txBody>
      </p:sp>
    </p:spTree>
    <p:extLst>
      <p:ext uri="{BB962C8B-B14F-4D97-AF65-F5344CB8AC3E}">
        <p14:creationId xmlns:p14="http://schemas.microsoft.com/office/powerpoint/2010/main" val="102048631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4 CuadroTexto"/>
          <p:cNvSpPr txBox="1"/>
          <p:nvPr/>
        </p:nvSpPr>
        <p:spPr>
          <a:xfrm>
            <a:off x="1841500" y="399197"/>
            <a:ext cx="5499100" cy="307777"/>
          </a:xfrm>
          <a:prstGeom prst="rect">
            <a:avLst/>
          </a:prstGeom>
          <a:noFill/>
        </p:spPr>
        <p:txBody>
          <a:bodyPr wrap="square" lIns="0" tIns="0" rIns="0" bIns="0" rtlCol="0">
            <a:spAutoFit/>
          </a:bodyPr>
          <a:lstStyle/>
          <a:p>
            <a:pPr algn="ctr"/>
            <a:r>
              <a:rPr lang="es-ES" sz="2000" b="1" dirty="0" smtClean="0">
                <a:solidFill>
                  <a:srgbClr val="00B050"/>
                </a:solidFill>
                <a:latin typeface="+mj-lt"/>
              </a:rPr>
              <a:t>2</a:t>
            </a:r>
            <a:r>
              <a:rPr lang="es-ES" b="1" dirty="0" smtClean="0">
                <a:solidFill>
                  <a:srgbClr val="C00000"/>
                </a:solidFill>
                <a:latin typeface="+mj-lt"/>
              </a:rPr>
              <a:t> Movimientos en una dimensión: rectilíneos</a:t>
            </a:r>
            <a:endParaRPr lang="es-ES" b="1" dirty="0">
              <a:solidFill>
                <a:srgbClr val="C00000"/>
              </a:solidFill>
              <a:latin typeface="+mj-lt"/>
            </a:endParaRPr>
          </a:p>
        </p:txBody>
      </p:sp>
      <p:sp>
        <p:nvSpPr>
          <p:cNvPr id="6" name="5 CuadroTexto"/>
          <p:cNvSpPr txBox="1"/>
          <p:nvPr/>
        </p:nvSpPr>
        <p:spPr>
          <a:xfrm>
            <a:off x="1828800" y="109182"/>
            <a:ext cx="54864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XI. MOVIMIENTOS EN UNA Y DOS DIMENSIONES</a:t>
            </a:r>
            <a:endParaRPr lang="es-ES" b="1" dirty="0">
              <a:solidFill>
                <a:schemeClr val="accent1">
                  <a:lumMod val="75000"/>
                </a:schemeClr>
              </a:solidFill>
            </a:endParaRPr>
          </a:p>
        </p:txBody>
      </p:sp>
      <p:sp>
        <p:nvSpPr>
          <p:cNvPr id="7" name="13 Marcador de número de diapositiva"/>
          <p:cNvSpPr>
            <a:spLocks noGrp="1"/>
          </p:cNvSpPr>
          <p:nvPr/>
        </p:nvSpPr>
        <p:spPr>
          <a:xfrm>
            <a:off x="8455007" y="6546849"/>
            <a:ext cx="582966" cy="203200"/>
          </a:xfrm>
          <a:prstGeom prst="rect">
            <a:avLst/>
          </a:prstGeom>
        </p:spPr>
        <p:txBody>
          <a:bodyPr vert="horz" lIns="0" tIns="0" rIns="36000" bIns="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latin typeface="+mj-lt"/>
              </a:rPr>
              <a:pPr/>
              <a:t>14</a:t>
            </a:fld>
            <a:endParaRPr lang="es-ES" dirty="0">
              <a:solidFill>
                <a:schemeClr val="accent6">
                  <a:lumMod val="50000"/>
                </a:schemeClr>
              </a:solidFill>
              <a:latin typeface="+mj-lt"/>
            </a:endParaRPr>
          </a:p>
        </p:txBody>
      </p:sp>
      <p:sp>
        <p:nvSpPr>
          <p:cNvPr id="10" name="9 CuadroTexto"/>
          <p:cNvSpPr txBox="1"/>
          <p:nvPr/>
        </p:nvSpPr>
        <p:spPr>
          <a:xfrm>
            <a:off x="368300" y="850900"/>
            <a:ext cx="6845300" cy="369332"/>
          </a:xfrm>
          <a:prstGeom prst="rect">
            <a:avLst/>
          </a:prstGeom>
          <a:noFill/>
        </p:spPr>
        <p:txBody>
          <a:bodyPr wrap="square" rtlCol="0">
            <a:spAutoFit/>
          </a:bodyPr>
          <a:lstStyle/>
          <a:p>
            <a:r>
              <a:rPr lang="es-ES" b="1" dirty="0" smtClean="0">
                <a:solidFill>
                  <a:srgbClr val="C00000"/>
                </a:solidFill>
              </a:rPr>
              <a:t>2.2. </a:t>
            </a:r>
            <a:r>
              <a:rPr lang="es-ES" b="1" dirty="0" smtClean="0">
                <a:solidFill>
                  <a:srgbClr val="00B050"/>
                </a:solidFill>
              </a:rPr>
              <a:t>Movimiento rectilíneo con aceleración constante (MRUA)</a:t>
            </a:r>
            <a:endParaRPr lang="es-ES" b="1" dirty="0">
              <a:solidFill>
                <a:srgbClr val="00B050"/>
              </a:solidFill>
            </a:endParaRPr>
          </a:p>
        </p:txBody>
      </p:sp>
      <p:sp>
        <p:nvSpPr>
          <p:cNvPr id="8" name="7 CuadroTexto"/>
          <p:cNvSpPr txBox="1"/>
          <p:nvPr/>
        </p:nvSpPr>
        <p:spPr>
          <a:xfrm>
            <a:off x="393700" y="1422400"/>
            <a:ext cx="8369300" cy="646331"/>
          </a:xfrm>
          <a:prstGeom prst="rect">
            <a:avLst/>
          </a:prstGeom>
          <a:solidFill>
            <a:srgbClr val="FFFF99"/>
          </a:solidFill>
          <a:effectLst>
            <a:outerShdw blurRad="50800" dist="38100" dir="2700000" algn="tl" rotWithShape="0">
              <a:prstClr val="black">
                <a:alpha val="40000"/>
              </a:prstClr>
            </a:outerShdw>
          </a:effectLst>
        </p:spPr>
        <p:txBody>
          <a:bodyPr wrap="square" rtlCol="0">
            <a:spAutoFit/>
          </a:bodyPr>
          <a:lstStyle/>
          <a:p>
            <a:pPr algn="ctr"/>
            <a:r>
              <a:rPr lang="es-ES" dirty="0" smtClean="0"/>
              <a:t>La velocidad aumentan o disminuye en la misma cantidad en intervalos de tiempo iguales</a:t>
            </a:r>
            <a:endParaRPr lang="es-ES" dirty="0"/>
          </a:p>
        </p:txBody>
      </p:sp>
      <p:sp>
        <p:nvSpPr>
          <p:cNvPr id="14" name="13 CuadroTexto"/>
          <p:cNvSpPr txBox="1"/>
          <p:nvPr/>
        </p:nvSpPr>
        <p:spPr>
          <a:xfrm>
            <a:off x="330200" y="2336800"/>
            <a:ext cx="8432800" cy="923330"/>
          </a:xfrm>
          <a:prstGeom prst="rect">
            <a:avLst/>
          </a:prstGeom>
          <a:noFill/>
        </p:spPr>
        <p:txBody>
          <a:bodyPr wrap="square" rtlCol="0">
            <a:spAutoFit/>
          </a:bodyPr>
          <a:lstStyle/>
          <a:p>
            <a:pPr marL="355600" indent="-355600" algn="just">
              <a:buFont typeface="Wingdings"/>
              <a:buChar char="F"/>
            </a:pPr>
            <a:r>
              <a:rPr lang="es-ES" dirty="0" smtClean="0">
                <a:sym typeface="Wingdings"/>
              </a:rPr>
              <a:t>El hecho de que la velocidad varíe en el transcurso del movimiento hace que la descripción requiera </a:t>
            </a:r>
            <a:r>
              <a:rPr lang="es-ES" b="1" dirty="0" smtClean="0">
                <a:effectLst>
                  <a:outerShdw blurRad="38100" dist="38100" dir="2700000" algn="tl">
                    <a:srgbClr val="000000">
                      <a:alpha val="43137"/>
                    </a:srgbClr>
                  </a:outerShdw>
                </a:effectLst>
                <a:sym typeface="Wingdings"/>
              </a:rPr>
              <a:t>dos ecuaciones</a:t>
            </a:r>
            <a:r>
              <a:rPr lang="es-ES" dirty="0" smtClean="0">
                <a:sym typeface="Wingdings"/>
              </a:rPr>
              <a:t>: una para le </a:t>
            </a:r>
            <a:r>
              <a:rPr lang="es-ES" b="1" dirty="0" smtClean="0">
                <a:solidFill>
                  <a:srgbClr val="FF0000"/>
                </a:solidFill>
                <a:effectLst>
                  <a:outerShdw blurRad="38100" dist="38100" dir="2700000" algn="tl">
                    <a:srgbClr val="000000">
                      <a:alpha val="43137"/>
                    </a:srgbClr>
                  </a:outerShdw>
                </a:effectLst>
                <a:sym typeface="Wingdings"/>
              </a:rPr>
              <a:t>velocidad</a:t>
            </a:r>
            <a:r>
              <a:rPr lang="es-ES" dirty="0" smtClean="0">
                <a:sym typeface="Wingdings"/>
              </a:rPr>
              <a:t> y otra para la </a:t>
            </a:r>
            <a:r>
              <a:rPr lang="es-ES" b="1" dirty="0" smtClean="0">
                <a:solidFill>
                  <a:srgbClr val="00B0F0"/>
                </a:solidFill>
                <a:effectLst>
                  <a:outerShdw blurRad="38100" dist="38100" dir="2700000" algn="tl">
                    <a:srgbClr val="000000">
                      <a:alpha val="43137"/>
                    </a:srgbClr>
                  </a:outerShdw>
                </a:effectLst>
                <a:sym typeface="Wingdings"/>
              </a:rPr>
              <a:t>posición</a:t>
            </a:r>
            <a:r>
              <a:rPr lang="es-ES" dirty="0" smtClean="0">
                <a:sym typeface="Wingdings"/>
              </a:rPr>
              <a:t>.</a:t>
            </a:r>
            <a:endParaRPr lang="es-ES" dirty="0"/>
          </a:p>
        </p:txBody>
      </p:sp>
      <p:sp>
        <p:nvSpPr>
          <p:cNvPr id="9" name="8 CuadroTexto"/>
          <p:cNvSpPr txBox="1"/>
          <p:nvPr/>
        </p:nvSpPr>
        <p:spPr>
          <a:xfrm>
            <a:off x="381000" y="3390900"/>
            <a:ext cx="2984500" cy="369332"/>
          </a:xfrm>
          <a:prstGeom prst="rect">
            <a:avLst/>
          </a:prstGeom>
          <a:noFill/>
        </p:spPr>
        <p:txBody>
          <a:bodyPr wrap="square" rtlCol="0">
            <a:spAutoFit/>
          </a:bodyPr>
          <a:lstStyle/>
          <a:p>
            <a:r>
              <a:rPr lang="es-ES" b="1" dirty="0" smtClean="0">
                <a:solidFill>
                  <a:srgbClr val="C00000"/>
                </a:solidFill>
              </a:rPr>
              <a:t>Ecuación de la velocidad</a:t>
            </a:r>
            <a:endParaRPr lang="es-ES" b="1" dirty="0">
              <a:solidFill>
                <a:srgbClr val="C00000"/>
              </a:solidFill>
            </a:endParaRPr>
          </a:p>
        </p:txBody>
      </p:sp>
      <p:sp>
        <p:nvSpPr>
          <p:cNvPr id="11" name="10 Rectángulo"/>
          <p:cNvSpPr/>
          <p:nvPr/>
        </p:nvSpPr>
        <p:spPr>
          <a:xfrm>
            <a:off x="393700" y="3842435"/>
            <a:ext cx="8382000" cy="1754326"/>
          </a:xfrm>
          <a:prstGeom prst="rect">
            <a:avLst/>
          </a:prstGeom>
        </p:spPr>
        <p:txBody>
          <a:bodyPr wrap="square">
            <a:spAutoFit/>
          </a:bodyPr>
          <a:lstStyle/>
          <a:p>
            <a:pPr marL="355600" indent="-355600" algn="just">
              <a:buFont typeface="Wingdings"/>
              <a:buChar char="F"/>
            </a:pPr>
            <a:r>
              <a:rPr lang="es-ES" dirty="0">
                <a:sym typeface="Wingdings"/>
              </a:rPr>
              <a:t>La </a:t>
            </a:r>
            <a:r>
              <a:rPr lang="es-ES" dirty="0" smtClean="0">
                <a:sym typeface="Wingdings"/>
              </a:rPr>
              <a:t>aceleración </a:t>
            </a:r>
            <a:r>
              <a:rPr lang="es-ES" dirty="0">
                <a:sym typeface="Wingdings"/>
              </a:rPr>
              <a:t>media es en todo momento igual a la instantánea</a:t>
            </a:r>
            <a:r>
              <a:rPr lang="es-ES" dirty="0" smtClean="0">
                <a:sym typeface="Wingdings"/>
              </a:rPr>
              <a:t>:</a:t>
            </a:r>
          </a:p>
          <a:p>
            <a:pPr marL="355600" indent="-355600" algn="just">
              <a:buFont typeface="Wingdings"/>
              <a:buChar char="F"/>
            </a:pPr>
            <a:endParaRPr lang="es-ES" dirty="0">
              <a:sym typeface="Wingdings"/>
            </a:endParaRPr>
          </a:p>
          <a:p>
            <a:pPr marL="355600" indent="-355600" algn="just">
              <a:buFont typeface="Wingdings"/>
              <a:buChar char="F"/>
            </a:pPr>
            <a:endParaRPr lang="es-ES" dirty="0" smtClean="0">
              <a:sym typeface="Wingdings"/>
            </a:endParaRPr>
          </a:p>
          <a:p>
            <a:pPr marL="355600" indent="-355600" algn="just">
              <a:buFont typeface="Wingdings"/>
              <a:buChar char="F"/>
            </a:pPr>
            <a:endParaRPr lang="es-ES" dirty="0" smtClean="0">
              <a:sym typeface="Wingdings"/>
            </a:endParaRPr>
          </a:p>
          <a:p>
            <a:pPr marL="355600" indent="-355600" algn="just">
              <a:buFont typeface="Wingdings"/>
              <a:buChar char="F"/>
            </a:pPr>
            <a:endParaRPr lang="es-ES" dirty="0">
              <a:sym typeface="Wingdings"/>
            </a:endParaRPr>
          </a:p>
          <a:p>
            <a:pPr marL="355600" indent="-355600" algn="just">
              <a:buFont typeface="Wingdings"/>
              <a:buChar char="F"/>
            </a:pPr>
            <a:r>
              <a:rPr lang="es-ES" dirty="0" smtClean="0">
                <a:sym typeface="Wingdings"/>
              </a:rPr>
              <a:t>En general:</a:t>
            </a:r>
          </a:p>
        </p:txBody>
      </p:sp>
      <mc:AlternateContent xmlns:mc="http://schemas.openxmlformats.org/markup-compatibility/2006" xmlns:a14="http://schemas.microsoft.com/office/drawing/2010/main">
        <mc:Choice Requires="a14">
          <p:sp>
            <p:nvSpPr>
              <p:cNvPr id="18" name="17 CuadroTexto"/>
              <p:cNvSpPr txBox="1"/>
              <p:nvPr/>
            </p:nvSpPr>
            <p:spPr>
              <a:xfrm>
                <a:off x="2686050" y="4307840"/>
                <a:ext cx="4124462" cy="65979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𝑎</m:t>
                      </m:r>
                      <m:r>
                        <a:rPr lang="es-ES" b="0" i="1" smtClean="0">
                          <a:latin typeface="Cambria Math"/>
                        </a:rPr>
                        <m:t>=</m:t>
                      </m:r>
                      <m:f>
                        <m:fPr>
                          <m:ctrlPr>
                            <a:rPr lang="es-ES" b="0" i="1" smtClean="0">
                              <a:latin typeface="Cambria Math" panose="02040503050406030204" pitchFamily="18" charset="0"/>
                            </a:rPr>
                          </m:ctrlPr>
                        </m:fPr>
                        <m:num>
                          <m:r>
                            <a:rPr lang="es-ES" b="0" i="1" smtClean="0">
                              <a:latin typeface="Cambria Math"/>
                              <a:ea typeface="Cambria Math"/>
                            </a:rPr>
                            <m:t>∆</m:t>
                          </m:r>
                          <m:r>
                            <a:rPr lang="es-ES" b="0" i="1" smtClean="0">
                              <a:latin typeface="Cambria Math"/>
                              <a:ea typeface="Cambria Math"/>
                            </a:rPr>
                            <m:t>𝑣</m:t>
                          </m:r>
                        </m:num>
                        <m:den>
                          <m:r>
                            <a:rPr lang="es-ES" b="0" i="1" smtClean="0">
                              <a:latin typeface="Cambria Math"/>
                              <a:ea typeface="Cambria Math"/>
                            </a:rPr>
                            <m:t>∆</m:t>
                          </m:r>
                          <m:r>
                            <a:rPr lang="es-ES" b="0" i="1" smtClean="0">
                              <a:latin typeface="Cambria Math"/>
                              <a:ea typeface="Cambria Math"/>
                            </a:rPr>
                            <m:t>𝑡</m:t>
                          </m:r>
                        </m:den>
                      </m:f>
                      <m:r>
                        <a:rPr lang="es-ES" b="0" i="1" smtClean="0">
                          <a:latin typeface="Cambria Math"/>
                        </a:rPr>
                        <m:t>=</m:t>
                      </m:r>
                      <m:f>
                        <m:fPr>
                          <m:ctrlPr>
                            <a:rPr lang="es-ES" b="0" i="1" smtClean="0">
                              <a:latin typeface="Cambria Math" panose="02040503050406030204" pitchFamily="18" charset="0"/>
                            </a:rPr>
                          </m:ctrlPr>
                        </m:fPr>
                        <m:num>
                          <m:r>
                            <a:rPr lang="es-ES" b="0" i="1" smtClean="0">
                              <a:latin typeface="Cambria Math"/>
                            </a:rPr>
                            <m:t>𝑣</m:t>
                          </m:r>
                          <m:r>
                            <a:rPr lang="es-ES" b="0" i="1" smtClean="0">
                              <a:latin typeface="Cambria Math"/>
                            </a:rPr>
                            <m:t>−</m:t>
                          </m:r>
                          <m:sSub>
                            <m:sSubPr>
                              <m:ctrlPr>
                                <a:rPr lang="es-ES" b="0" i="1" smtClean="0">
                                  <a:latin typeface="Cambria Math" panose="02040503050406030204" pitchFamily="18" charset="0"/>
                                </a:rPr>
                              </m:ctrlPr>
                            </m:sSubPr>
                            <m:e>
                              <m:r>
                                <a:rPr lang="es-ES" b="0" i="1" smtClean="0">
                                  <a:latin typeface="Cambria Math"/>
                                </a:rPr>
                                <m:t>𝑣</m:t>
                              </m:r>
                            </m:e>
                            <m:sub>
                              <m:r>
                                <a:rPr lang="es-ES" b="0" i="1" smtClean="0">
                                  <a:latin typeface="Cambria Math"/>
                                </a:rPr>
                                <m:t>0</m:t>
                              </m:r>
                            </m:sub>
                          </m:sSub>
                        </m:num>
                        <m:den>
                          <m:r>
                            <a:rPr lang="es-ES" b="0" i="1" smtClean="0">
                              <a:latin typeface="Cambria Math"/>
                            </a:rPr>
                            <m:t>𝑡</m:t>
                          </m:r>
                          <m:r>
                            <a:rPr lang="es-ES" b="0" i="1" smtClean="0">
                              <a:latin typeface="Cambria Math"/>
                            </a:rPr>
                            <m:t>−</m:t>
                          </m:r>
                          <m:sSub>
                            <m:sSubPr>
                              <m:ctrlPr>
                                <a:rPr lang="es-ES" b="0" i="1" smtClean="0">
                                  <a:latin typeface="Cambria Math" panose="02040503050406030204" pitchFamily="18" charset="0"/>
                                </a:rPr>
                              </m:ctrlPr>
                            </m:sSubPr>
                            <m:e>
                              <m:r>
                                <a:rPr lang="es-ES" b="0" i="1" smtClean="0">
                                  <a:latin typeface="Cambria Math"/>
                                </a:rPr>
                                <m:t>𝑡</m:t>
                              </m:r>
                            </m:e>
                            <m:sub>
                              <m:r>
                                <a:rPr lang="es-ES" b="0" i="1" smtClean="0">
                                  <a:latin typeface="Cambria Math"/>
                                </a:rPr>
                                <m:t>0</m:t>
                              </m:r>
                            </m:sub>
                          </m:sSub>
                        </m:den>
                      </m:f>
                      <m:r>
                        <a:rPr lang="es-ES" b="0" i="1" smtClean="0">
                          <a:latin typeface="Cambria Math"/>
                        </a:rPr>
                        <m:t>      </m:t>
                      </m:r>
                      <m:r>
                        <a:rPr lang="es-ES" b="0" i="1" smtClean="0">
                          <a:latin typeface="Cambria Math"/>
                          <a:ea typeface="Cambria Math"/>
                        </a:rPr>
                        <m:t>⟹       </m:t>
                      </m:r>
                      <m:r>
                        <a:rPr lang="es-ES" b="0" i="1" smtClean="0">
                          <a:latin typeface="Cambria Math"/>
                          <a:ea typeface="Cambria Math"/>
                        </a:rPr>
                        <m:t>𝑣</m:t>
                      </m:r>
                      <m:r>
                        <a:rPr lang="es-ES" b="0" i="1" smtClean="0">
                          <a:latin typeface="Cambria Math"/>
                          <a:ea typeface="Cambria Math"/>
                        </a:rPr>
                        <m:t>=</m:t>
                      </m:r>
                      <m:sSub>
                        <m:sSubPr>
                          <m:ctrlPr>
                            <a:rPr lang="es-ES" b="0" i="1" smtClean="0">
                              <a:latin typeface="Cambria Math" panose="02040503050406030204" pitchFamily="18" charset="0"/>
                              <a:ea typeface="Cambria Math"/>
                            </a:rPr>
                          </m:ctrlPr>
                        </m:sSubPr>
                        <m:e>
                          <m:r>
                            <a:rPr lang="es-ES" b="0" i="1" smtClean="0">
                              <a:latin typeface="Cambria Math"/>
                              <a:ea typeface="Cambria Math"/>
                            </a:rPr>
                            <m:t>𝑣</m:t>
                          </m:r>
                        </m:e>
                        <m:sub>
                          <m:r>
                            <a:rPr lang="es-ES" b="0" i="1" smtClean="0">
                              <a:latin typeface="Cambria Math"/>
                              <a:ea typeface="Cambria Math"/>
                            </a:rPr>
                            <m:t>0</m:t>
                          </m:r>
                        </m:sub>
                      </m:sSub>
                      <m:r>
                        <a:rPr lang="es-ES" b="0" i="1" smtClean="0">
                          <a:latin typeface="Cambria Math"/>
                          <a:ea typeface="Cambria Math"/>
                        </a:rPr>
                        <m:t>+</m:t>
                      </m:r>
                      <m:r>
                        <a:rPr lang="es-ES" b="0" i="1" smtClean="0">
                          <a:latin typeface="Cambria Math"/>
                          <a:ea typeface="Cambria Math"/>
                        </a:rPr>
                        <m:t>𝑎𝑡</m:t>
                      </m:r>
                    </m:oMath>
                  </m:oMathPara>
                </a14:m>
                <a:endParaRPr lang="es-ES" dirty="0"/>
              </a:p>
            </p:txBody>
          </p:sp>
        </mc:Choice>
        <mc:Fallback xmlns="">
          <p:sp>
            <p:nvSpPr>
              <p:cNvPr id="18" name="17 CuadroTexto"/>
              <p:cNvSpPr txBox="1">
                <a:spLocks noRot="1" noChangeAspect="1" noMove="1" noResize="1" noEditPoints="1" noAdjustHandles="1" noChangeArrowheads="1" noChangeShapeType="1" noTextEdit="1"/>
              </p:cNvSpPr>
              <p:nvPr/>
            </p:nvSpPr>
            <p:spPr>
              <a:xfrm>
                <a:off x="2686050" y="4307840"/>
                <a:ext cx="4124462" cy="659796"/>
              </a:xfrm>
              <a:prstGeom prst="rect">
                <a:avLst/>
              </a:prstGeom>
              <a:blipFill rotWithShape="1">
                <a:blip r:embed="rId3"/>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2" name="11 Rectángulo"/>
              <p:cNvSpPr/>
              <p:nvPr/>
            </p:nvSpPr>
            <p:spPr>
              <a:xfrm>
                <a:off x="3878192" y="5631934"/>
                <a:ext cx="1413016" cy="369332"/>
              </a:xfrm>
              <a:prstGeom prst="rect">
                <a:avLst/>
              </a:prstGeom>
              <a:solidFill>
                <a:srgbClr val="FFFF99"/>
              </a:solidFill>
              <a:effectLst>
                <a:outerShdw blurRad="50800" dist="38100" dir="2700000" algn="tl" rotWithShape="0">
                  <a:prstClr val="black">
                    <a:alpha val="40000"/>
                  </a:prstClr>
                </a:outerShdw>
              </a:effectLst>
            </p:spPr>
            <p:txBody>
              <a:bodyPr wrap="none">
                <a:spAutoFit/>
              </a:bodyPr>
              <a:lstStyle/>
              <a:p>
                <a:pPr/>
                <a14:m>
                  <m:oMathPara xmlns:m="http://schemas.openxmlformats.org/officeDocument/2006/math">
                    <m:oMathParaPr>
                      <m:jc m:val="centerGroup"/>
                    </m:oMathParaPr>
                    <m:oMath xmlns:m="http://schemas.openxmlformats.org/officeDocument/2006/math">
                      <m:r>
                        <a:rPr lang="es-ES" i="1">
                          <a:latin typeface="Cambria Math"/>
                          <a:ea typeface="Cambria Math"/>
                        </a:rPr>
                        <m:t>𝑣</m:t>
                      </m:r>
                      <m:r>
                        <a:rPr lang="es-ES" i="1">
                          <a:latin typeface="Cambria Math"/>
                          <a:ea typeface="Cambria Math"/>
                        </a:rPr>
                        <m:t>=</m:t>
                      </m:r>
                      <m:sSub>
                        <m:sSubPr>
                          <m:ctrlPr>
                            <a:rPr lang="es-ES" i="1">
                              <a:latin typeface="Cambria Math" panose="02040503050406030204" pitchFamily="18" charset="0"/>
                              <a:ea typeface="Cambria Math"/>
                            </a:rPr>
                          </m:ctrlPr>
                        </m:sSubPr>
                        <m:e>
                          <m:r>
                            <a:rPr lang="es-ES" i="1">
                              <a:latin typeface="Cambria Math"/>
                              <a:ea typeface="Cambria Math"/>
                            </a:rPr>
                            <m:t>𝑣</m:t>
                          </m:r>
                        </m:e>
                        <m:sub>
                          <m:r>
                            <a:rPr lang="es-ES" i="1">
                              <a:latin typeface="Cambria Math"/>
                              <a:ea typeface="Cambria Math"/>
                            </a:rPr>
                            <m:t>0</m:t>
                          </m:r>
                        </m:sub>
                      </m:sSub>
                      <m:r>
                        <a:rPr lang="es-ES" i="1" smtClean="0">
                          <a:latin typeface="Cambria Math"/>
                          <a:ea typeface="Cambria Math"/>
                        </a:rPr>
                        <m:t>±</m:t>
                      </m:r>
                      <m:r>
                        <a:rPr lang="es-ES" i="1">
                          <a:latin typeface="Cambria Math"/>
                          <a:ea typeface="Cambria Math"/>
                        </a:rPr>
                        <m:t>𝑎𝑡</m:t>
                      </m:r>
                    </m:oMath>
                  </m:oMathPara>
                </a14:m>
                <a:endParaRPr lang="es-ES" dirty="0"/>
              </a:p>
            </p:txBody>
          </p:sp>
        </mc:Choice>
        <mc:Fallback xmlns="">
          <p:sp>
            <p:nvSpPr>
              <p:cNvPr id="12" name="11 Rectángulo"/>
              <p:cNvSpPr>
                <a:spLocks noRot="1" noChangeAspect="1" noMove="1" noResize="1" noEditPoints="1" noAdjustHandles="1" noChangeArrowheads="1" noChangeShapeType="1" noTextEdit="1"/>
              </p:cNvSpPr>
              <p:nvPr/>
            </p:nvSpPr>
            <p:spPr>
              <a:xfrm>
                <a:off x="3878192" y="5631934"/>
                <a:ext cx="1413016" cy="369332"/>
              </a:xfrm>
              <a:prstGeom prst="rect">
                <a:avLst/>
              </a:prstGeom>
              <a:blipFill rotWithShape="1">
                <a:blip r:embed="rId4"/>
                <a:stretch>
                  <a:fillRect/>
                </a:stretch>
              </a:blipFill>
              <a:effectLst>
                <a:outerShdw blurRad="50800" dist="38100" dir="2700000" algn="tl" rotWithShape="0">
                  <a:prstClr val="black">
                    <a:alpha val="40000"/>
                  </a:prstClr>
                </a:outerShdw>
              </a:effectLst>
            </p:spPr>
            <p:txBody>
              <a:bodyPr/>
              <a:lstStyle/>
              <a:p>
                <a:r>
                  <a:rPr lang="es-ES">
                    <a:noFill/>
                  </a:rPr>
                  <a:t> </a:t>
                </a:r>
              </a:p>
            </p:txBody>
          </p:sp>
        </mc:Fallback>
      </mc:AlternateContent>
    </p:spTree>
    <p:extLst>
      <p:ext uri="{BB962C8B-B14F-4D97-AF65-F5344CB8AC3E}">
        <p14:creationId xmlns:p14="http://schemas.microsoft.com/office/powerpoint/2010/main" val="200187375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4 CuadroTexto"/>
          <p:cNvSpPr txBox="1"/>
          <p:nvPr/>
        </p:nvSpPr>
        <p:spPr>
          <a:xfrm>
            <a:off x="1841500" y="399197"/>
            <a:ext cx="5499100" cy="307777"/>
          </a:xfrm>
          <a:prstGeom prst="rect">
            <a:avLst/>
          </a:prstGeom>
          <a:noFill/>
        </p:spPr>
        <p:txBody>
          <a:bodyPr wrap="square" lIns="0" tIns="0" rIns="0" bIns="0" rtlCol="0">
            <a:spAutoFit/>
          </a:bodyPr>
          <a:lstStyle/>
          <a:p>
            <a:pPr algn="ctr"/>
            <a:r>
              <a:rPr lang="es-ES" sz="2000" b="1" dirty="0" smtClean="0">
                <a:solidFill>
                  <a:srgbClr val="00B050"/>
                </a:solidFill>
                <a:latin typeface="+mj-lt"/>
              </a:rPr>
              <a:t>2</a:t>
            </a:r>
            <a:r>
              <a:rPr lang="es-ES" b="1" dirty="0" smtClean="0">
                <a:solidFill>
                  <a:srgbClr val="C00000"/>
                </a:solidFill>
                <a:latin typeface="+mj-lt"/>
              </a:rPr>
              <a:t> Movimientos en una dimensión: rectilíneos</a:t>
            </a:r>
            <a:endParaRPr lang="es-ES" b="1" dirty="0">
              <a:solidFill>
                <a:srgbClr val="C00000"/>
              </a:solidFill>
              <a:latin typeface="+mj-lt"/>
            </a:endParaRPr>
          </a:p>
        </p:txBody>
      </p:sp>
      <p:sp>
        <p:nvSpPr>
          <p:cNvPr id="6" name="5 CuadroTexto"/>
          <p:cNvSpPr txBox="1"/>
          <p:nvPr/>
        </p:nvSpPr>
        <p:spPr>
          <a:xfrm>
            <a:off x="1828800" y="109182"/>
            <a:ext cx="54864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XI. MOVIMIENTOS EN UNA Y DOS DIMENSIONES</a:t>
            </a:r>
            <a:endParaRPr lang="es-ES" b="1" dirty="0">
              <a:solidFill>
                <a:schemeClr val="accent1">
                  <a:lumMod val="75000"/>
                </a:schemeClr>
              </a:solidFill>
            </a:endParaRPr>
          </a:p>
        </p:txBody>
      </p:sp>
      <p:sp>
        <p:nvSpPr>
          <p:cNvPr id="7" name="13 Marcador de número de diapositiva"/>
          <p:cNvSpPr>
            <a:spLocks noGrp="1"/>
          </p:cNvSpPr>
          <p:nvPr/>
        </p:nvSpPr>
        <p:spPr>
          <a:xfrm>
            <a:off x="8455007" y="6546849"/>
            <a:ext cx="582966" cy="203200"/>
          </a:xfrm>
          <a:prstGeom prst="rect">
            <a:avLst/>
          </a:prstGeom>
        </p:spPr>
        <p:txBody>
          <a:bodyPr vert="horz" lIns="0" tIns="0" rIns="36000" bIns="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latin typeface="+mj-lt"/>
              </a:rPr>
              <a:pPr/>
              <a:t>15</a:t>
            </a:fld>
            <a:endParaRPr lang="es-ES" dirty="0">
              <a:solidFill>
                <a:schemeClr val="accent6">
                  <a:lumMod val="50000"/>
                </a:schemeClr>
              </a:solidFill>
              <a:latin typeface="+mj-lt"/>
            </a:endParaRPr>
          </a:p>
        </p:txBody>
      </p:sp>
      <p:sp>
        <p:nvSpPr>
          <p:cNvPr id="10" name="9 CuadroTexto"/>
          <p:cNvSpPr txBox="1"/>
          <p:nvPr/>
        </p:nvSpPr>
        <p:spPr>
          <a:xfrm>
            <a:off x="368300" y="850900"/>
            <a:ext cx="6845300" cy="369332"/>
          </a:xfrm>
          <a:prstGeom prst="rect">
            <a:avLst/>
          </a:prstGeom>
          <a:noFill/>
        </p:spPr>
        <p:txBody>
          <a:bodyPr wrap="square" rtlCol="0">
            <a:spAutoFit/>
          </a:bodyPr>
          <a:lstStyle/>
          <a:p>
            <a:r>
              <a:rPr lang="es-ES" b="1" dirty="0" smtClean="0">
                <a:solidFill>
                  <a:srgbClr val="C00000"/>
                </a:solidFill>
              </a:rPr>
              <a:t>2.2. </a:t>
            </a:r>
            <a:r>
              <a:rPr lang="es-ES" b="1" dirty="0" smtClean="0">
                <a:solidFill>
                  <a:srgbClr val="00B050"/>
                </a:solidFill>
              </a:rPr>
              <a:t>Movimiento rectilíneo con aceleración constante (MRUA)</a:t>
            </a:r>
            <a:endParaRPr lang="es-ES" b="1" dirty="0">
              <a:solidFill>
                <a:srgbClr val="00B050"/>
              </a:solidFill>
            </a:endParaRPr>
          </a:p>
        </p:txBody>
      </p:sp>
      <p:sp>
        <p:nvSpPr>
          <p:cNvPr id="9" name="8 CuadroTexto"/>
          <p:cNvSpPr txBox="1"/>
          <p:nvPr/>
        </p:nvSpPr>
        <p:spPr>
          <a:xfrm>
            <a:off x="393700" y="1308100"/>
            <a:ext cx="2984500" cy="369332"/>
          </a:xfrm>
          <a:prstGeom prst="rect">
            <a:avLst/>
          </a:prstGeom>
          <a:noFill/>
        </p:spPr>
        <p:txBody>
          <a:bodyPr wrap="square" rtlCol="0">
            <a:spAutoFit/>
          </a:bodyPr>
          <a:lstStyle/>
          <a:p>
            <a:r>
              <a:rPr lang="es-ES" b="1" dirty="0" smtClean="0">
                <a:solidFill>
                  <a:srgbClr val="C00000"/>
                </a:solidFill>
              </a:rPr>
              <a:t>Ecuación de la posición</a:t>
            </a:r>
            <a:endParaRPr lang="es-ES" b="1" dirty="0">
              <a:solidFill>
                <a:srgbClr val="C00000"/>
              </a:solidFill>
            </a:endParaRPr>
          </a:p>
        </p:txBody>
      </p:sp>
      <p:sp>
        <p:nvSpPr>
          <p:cNvPr id="2" name="1 CuadroTexto"/>
          <p:cNvSpPr txBox="1"/>
          <p:nvPr/>
        </p:nvSpPr>
        <p:spPr>
          <a:xfrm>
            <a:off x="381000" y="1765300"/>
            <a:ext cx="6057900" cy="369332"/>
          </a:xfrm>
          <a:prstGeom prst="rect">
            <a:avLst/>
          </a:prstGeom>
          <a:noFill/>
        </p:spPr>
        <p:txBody>
          <a:bodyPr wrap="square" rtlCol="0">
            <a:spAutoFit/>
          </a:bodyPr>
          <a:lstStyle/>
          <a:p>
            <a:r>
              <a:rPr lang="es-ES" b="1" dirty="0" smtClean="0"/>
              <a:t>Teorema de la velocidad media (teorema de </a:t>
            </a:r>
            <a:r>
              <a:rPr lang="es-ES" b="1" dirty="0" err="1" smtClean="0"/>
              <a:t>Merton</a:t>
            </a:r>
            <a:r>
              <a:rPr lang="es-ES" b="1" dirty="0" smtClean="0"/>
              <a:t>)</a:t>
            </a:r>
            <a:endParaRPr lang="es-ES" b="1" dirty="0"/>
          </a:p>
        </p:txBody>
      </p:sp>
      <mc:AlternateContent xmlns:mc="http://schemas.openxmlformats.org/markup-compatibility/2006" xmlns:a14="http://schemas.microsoft.com/office/drawing/2010/main">
        <mc:Choice Requires="a14">
          <p:sp>
            <p:nvSpPr>
              <p:cNvPr id="3" name="2 CuadroTexto"/>
              <p:cNvSpPr txBox="1"/>
              <p:nvPr/>
            </p:nvSpPr>
            <p:spPr>
              <a:xfrm>
                <a:off x="469900" y="2324100"/>
                <a:ext cx="8191500" cy="1754326"/>
              </a:xfrm>
              <a:prstGeom prst="rect">
                <a:avLst/>
              </a:prstGeom>
              <a:solidFill>
                <a:srgbClr val="FFFF99"/>
              </a:solidFill>
              <a:effectLst>
                <a:outerShdw blurRad="50800" dist="38100" dir="2700000" algn="tl" rotWithShape="0">
                  <a:prstClr val="black">
                    <a:alpha val="40000"/>
                  </a:prstClr>
                </a:outerShdw>
              </a:effectLst>
            </p:spPr>
            <p:txBody>
              <a:bodyPr wrap="square" rtlCol="0">
                <a:spAutoFit/>
              </a:bodyPr>
              <a:lstStyle/>
              <a:p>
                <a:pPr algn="just"/>
                <a:r>
                  <a:rPr lang="es-ES" dirty="0" smtClean="0">
                    <a:sym typeface="Wingdings"/>
                  </a:rPr>
                  <a:t>Cuando la velocidad cambia de modo uniforme desde una valor </a:t>
                </a:r>
                <a14:m>
                  <m:oMath xmlns:m="http://schemas.openxmlformats.org/officeDocument/2006/math">
                    <m:sSub>
                      <m:sSubPr>
                        <m:ctrlPr>
                          <a:rPr lang="es-ES" i="1">
                            <a:latin typeface="Cambria Math" panose="02040503050406030204" pitchFamily="18" charset="0"/>
                            <a:ea typeface="Cambria Math"/>
                          </a:rPr>
                        </m:ctrlPr>
                      </m:sSubPr>
                      <m:e>
                        <m:r>
                          <a:rPr lang="es-ES" i="1">
                            <a:latin typeface="Cambria Math"/>
                            <a:ea typeface="Cambria Math"/>
                          </a:rPr>
                          <m:t>𝑣</m:t>
                        </m:r>
                      </m:e>
                      <m:sub>
                        <m:r>
                          <a:rPr lang="es-ES" i="1">
                            <a:latin typeface="Cambria Math"/>
                            <a:ea typeface="Cambria Math"/>
                          </a:rPr>
                          <m:t>0</m:t>
                        </m:r>
                      </m:sub>
                    </m:sSub>
                  </m:oMath>
                </a14:m>
                <a:r>
                  <a:rPr lang="es-ES" dirty="0" smtClean="0">
                    <a:sym typeface="Wingdings"/>
                  </a:rPr>
                  <a:t> a un valor </a:t>
                </a:r>
                <a14:m>
                  <m:oMath xmlns:m="http://schemas.openxmlformats.org/officeDocument/2006/math">
                    <m:r>
                      <a:rPr lang="es-ES" i="1">
                        <a:latin typeface="Cambria Math"/>
                        <a:ea typeface="Cambria Math"/>
                      </a:rPr>
                      <m:t>𝑣</m:t>
                    </m:r>
                  </m:oMath>
                </a14:m>
                <a:r>
                  <a:rPr lang="es-ES" dirty="0" smtClean="0">
                    <a:sym typeface="Wingdings"/>
                  </a:rPr>
                  <a:t>, la distancia recorrida debe ser la misma que la que se recorrería con la velocidad promedio entre </a:t>
                </a:r>
                <a14:m>
                  <m:oMath xmlns:m="http://schemas.openxmlformats.org/officeDocument/2006/math">
                    <m:sSub>
                      <m:sSubPr>
                        <m:ctrlPr>
                          <a:rPr lang="es-ES" i="1">
                            <a:latin typeface="Cambria Math" panose="02040503050406030204" pitchFamily="18" charset="0"/>
                            <a:ea typeface="Cambria Math"/>
                          </a:rPr>
                        </m:ctrlPr>
                      </m:sSubPr>
                      <m:e>
                        <m:r>
                          <a:rPr lang="es-ES" i="1">
                            <a:latin typeface="Cambria Math"/>
                            <a:ea typeface="Cambria Math"/>
                          </a:rPr>
                          <m:t>𝑣</m:t>
                        </m:r>
                      </m:e>
                      <m:sub>
                        <m:r>
                          <a:rPr lang="es-ES" i="1">
                            <a:latin typeface="Cambria Math"/>
                            <a:ea typeface="Cambria Math"/>
                          </a:rPr>
                          <m:t>0</m:t>
                        </m:r>
                      </m:sub>
                    </m:sSub>
                  </m:oMath>
                </a14:m>
                <a:r>
                  <a:rPr lang="es-ES" dirty="0" smtClean="0">
                    <a:sym typeface="Wingdings"/>
                  </a:rPr>
                  <a:t> y </a:t>
                </a:r>
                <a14:m>
                  <m:oMath xmlns:m="http://schemas.openxmlformats.org/officeDocument/2006/math">
                    <m:r>
                      <a:rPr lang="es-ES" i="1">
                        <a:latin typeface="Cambria Math"/>
                        <a:ea typeface="Cambria Math"/>
                      </a:rPr>
                      <m:t>𝑣</m:t>
                    </m:r>
                  </m:oMath>
                </a14:m>
                <a:r>
                  <a:rPr lang="es-ES" dirty="0" smtClean="0">
                    <a:sym typeface="Wingdings"/>
                  </a:rPr>
                  <a:t>. </a:t>
                </a:r>
              </a:p>
              <a:p>
                <a:pPr algn="just"/>
                <a:endParaRPr lang="es-ES" dirty="0">
                  <a:sym typeface="Wingdings"/>
                </a:endParaRPr>
              </a:p>
              <a:p>
                <a:pPr algn="just"/>
                <a:endParaRPr lang="es-ES" dirty="0" smtClean="0">
                  <a:sym typeface="Wingdings"/>
                </a:endParaRPr>
              </a:p>
              <a:p>
                <a:pPr algn="just"/>
                <a:r>
                  <a:rPr lang="es-ES" dirty="0" smtClean="0">
                    <a:sym typeface="Wingdings"/>
                  </a:rPr>
                  <a:t>	</a:t>
                </a:r>
                <a:endParaRPr lang="es-ES" dirty="0"/>
              </a:p>
            </p:txBody>
          </p:sp>
        </mc:Choice>
        <mc:Fallback xmlns="">
          <p:sp>
            <p:nvSpPr>
              <p:cNvPr id="3" name="2 CuadroTexto"/>
              <p:cNvSpPr txBox="1">
                <a:spLocks noRot="1" noChangeAspect="1" noMove="1" noResize="1" noEditPoints="1" noAdjustHandles="1" noChangeArrowheads="1" noChangeShapeType="1" noTextEdit="1"/>
              </p:cNvSpPr>
              <p:nvPr/>
            </p:nvSpPr>
            <p:spPr>
              <a:xfrm>
                <a:off x="469900" y="2324100"/>
                <a:ext cx="8191500" cy="1754326"/>
              </a:xfrm>
              <a:prstGeom prst="rect">
                <a:avLst/>
              </a:prstGeom>
              <a:blipFill rotWithShape="1">
                <a:blip r:embed="rId3"/>
                <a:stretch>
                  <a:fillRect/>
                </a:stretch>
              </a:blipFill>
              <a:effectLst>
                <a:outerShdw blurRad="50800" dist="38100" dir="2700000" algn="tl" rotWithShape="0">
                  <a:prstClr val="black">
                    <a:alpha val="40000"/>
                  </a:prstClr>
                </a:outerShdw>
              </a:effectLst>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4" name="3 Rectángulo"/>
              <p:cNvSpPr/>
              <p:nvPr/>
            </p:nvSpPr>
            <p:spPr>
              <a:xfrm>
                <a:off x="3828471" y="3262334"/>
                <a:ext cx="1468800" cy="59548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s-ES" i="1" smtClean="0">
                              <a:latin typeface="Cambria Math" panose="02040503050406030204" pitchFamily="18" charset="0"/>
                            </a:rPr>
                          </m:ctrlPr>
                        </m:sSubPr>
                        <m:e>
                          <m:r>
                            <a:rPr lang="es-ES" b="0" i="1" smtClean="0">
                              <a:latin typeface="Cambria Math"/>
                            </a:rPr>
                            <m:t>𝑣</m:t>
                          </m:r>
                        </m:e>
                        <m:sub>
                          <m:r>
                            <a:rPr lang="es-ES" b="0" i="1" smtClean="0">
                              <a:latin typeface="Cambria Math"/>
                            </a:rPr>
                            <m:t>𝑚</m:t>
                          </m:r>
                        </m:sub>
                      </m:sSub>
                      <m:r>
                        <a:rPr lang="es-ES" i="1">
                          <a:latin typeface="Cambria Math"/>
                        </a:rPr>
                        <m:t>=</m:t>
                      </m:r>
                      <m:f>
                        <m:fPr>
                          <m:ctrlPr>
                            <a:rPr lang="es-ES" i="1">
                              <a:latin typeface="Cambria Math" panose="02040503050406030204" pitchFamily="18" charset="0"/>
                            </a:rPr>
                          </m:ctrlPr>
                        </m:fPr>
                        <m:num>
                          <m:sSub>
                            <m:sSubPr>
                              <m:ctrlPr>
                                <a:rPr lang="es-ES" i="1" smtClean="0">
                                  <a:latin typeface="Cambria Math" panose="02040503050406030204" pitchFamily="18" charset="0"/>
                                </a:rPr>
                              </m:ctrlPr>
                            </m:sSubPr>
                            <m:e>
                              <m:r>
                                <a:rPr lang="es-ES" b="0" i="1" smtClean="0">
                                  <a:latin typeface="Cambria Math"/>
                                </a:rPr>
                                <m:t>𝑣</m:t>
                              </m:r>
                            </m:e>
                            <m:sub>
                              <m:r>
                                <a:rPr lang="es-ES" b="0" i="1" smtClean="0">
                                  <a:latin typeface="Cambria Math"/>
                                </a:rPr>
                                <m:t>0</m:t>
                              </m:r>
                            </m:sub>
                          </m:sSub>
                          <m:r>
                            <a:rPr lang="es-ES" b="0" i="1" smtClean="0">
                              <a:latin typeface="Cambria Math"/>
                            </a:rPr>
                            <m:t>+</m:t>
                          </m:r>
                          <m:r>
                            <a:rPr lang="es-ES" b="0" i="1" smtClean="0">
                              <a:latin typeface="Cambria Math"/>
                            </a:rPr>
                            <m:t>𝑣</m:t>
                          </m:r>
                        </m:num>
                        <m:den>
                          <m:r>
                            <a:rPr lang="es-ES" b="0" i="1" smtClean="0">
                              <a:latin typeface="Cambria Math"/>
                              <a:ea typeface="Cambria Math"/>
                            </a:rPr>
                            <m:t>2</m:t>
                          </m:r>
                        </m:den>
                      </m:f>
                    </m:oMath>
                  </m:oMathPara>
                </a14:m>
                <a:endParaRPr lang="es-ES" dirty="0"/>
              </a:p>
            </p:txBody>
          </p:sp>
        </mc:Choice>
        <mc:Fallback xmlns="">
          <p:sp>
            <p:nvSpPr>
              <p:cNvPr id="4" name="3 Rectángulo"/>
              <p:cNvSpPr>
                <a:spLocks noRot="1" noChangeAspect="1" noMove="1" noResize="1" noEditPoints="1" noAdjustHandles="1" noChangeArrowheads="1" noChangeShapeType="1" noTextEdit="1"/>
              </p:cNvSpPr>
              <p:nvPr/>
            </p:nvSpPr>
            <p:spPr>
              <a:xfrm>
                <a:off x="3828471" y="3262334"/>
                <a:ext cx="1468800" cy="595484"/>
              </a:xfrm>
              <a:prstGeom prst="rect">
                <a:avLst/>
              </a:prstGeom>
              <a:blipFill rotWithShape="1">
                <a:blip r:embed="rId4"/>
                <a:stretch>
                  <a:fillRect/>
                </a:stretch>
              </a:blipFill>
            </p:spPr>
            <p:txBody>
              <a:bodyPr/>
              <a:lstStyle/>
              <a:p>
                <a:r>
                  <a:rPr lang="es-ES">
                    <a:noFill/>
                  </a:rPr>
                  <a:t> </a:t>
                </a:r>
              </a:p>
            </p:txBody>
          </p:sp>
        </mc:Fallback>
      </mc:AlternateContent>
      <p:graphicFrame>
        <p:nvGraphicFramePr>
          <p:cNvPr id="15" name="14 Gráfico"/>
          <p:cNvGraphicFramePr/>
          <p:nvPr>
            <p:extLst>
              <p:ext uri="{D42A27DB-BD31-4B8C-83A1-F6EECF244321}">
                <p14:modId xmlns:p14="http://schemas.microsoft.com/office/powerpoint/2010/main" val="3833884048"/>
              </p:ext>
            </p:extLst>
          </p:nvPr>
        </p:nvGraphicFramePr>
        <p:xfrm>
          <a:off x="533399" y="4165600"/>
          <a:ext cx="2805113" cy="2400300"/>
        </p:xfrm>
        <a:graphic>
          <a:graphicData uri="http://schemas.openxmlformats.org/drawingml/2006/chart">
            <c:chart xmlns:c="http://schemas.openxmlformats.org/drawingml/2006/chart" xmlns:r="http://schemas.openxmlformats.org/officeDocument/2006/relationships" r:id="rId5"/>
          </a:graphicData>
        </a:graphic>
      </p:graphicFrame>
      <mc:AlternateContent xmlns:mc="http://schemas.openxmlformats.org/markup-compatibility/2006" xmlns:a14="http://schemas.microsoft.com/office/drawing/2010/main">
        <mc:Choice Requires="a14">
          <p:sp>
            <p:nvSpPr>
              <p:cNvPr id="16" name="15 Rectángulo"/>
              <p:cNvSpPr/>
              <p:nvPr/>
            </p:nvSpPr>
            <p:spPr>
              <a:xfrm>
                <a:off x="2875971" y="5027634"/>
                <a:ext cx="1042978" cy="42652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s-ES" sz="1200" i="1" smtClean="0">
                              <a:latin typeface="Cambria Math" panose="02040503050406030204" pitchFamily="18" charset="0"/>
                            </a:rPr>
                          </m:ctrlPr>
                        </m:sSubPr>
                        <m:e>
                          <m:r>
                            <a:rPr lang="es-ES" sz="1200" b="0" i="1" smtClean="0">
                              <a:latin typeface="Cambria Math"/>
                            </a:rPr>
                            <m:t>𝑣</m:t>
                          </m:r>
                        </m:e>
                        <m:sub>
                          <m:r>
                            <a:rPr lang="es-ES" sz="1200" b="0" i="1" smtClean="0">
                              <a:latin typeface="Cambria Math"/>
                            </a:rPr>
                            <m:t>𝑚</m:t>
                          </m:r>
                        </m:sub>
                      </m:sSub>
                      <m:r>
                        <a:rPr lang="es-ES" sz="1200" i="1">
                          <a:latin typeface="Cambria Math"/>
                        </a:rPr>
                        <m:t>=</m:t>
                      </m:r>
                      <m:f>
                        <m:fPr>
                          <m:ctrlPr>
                            <a:rPr lang="es-ES" sz="1200" i="1">
                              <a:latin typeface="Cambria Math" panose="02040503050406030204" pitchFamily="18" charset="0"/>
                            </a:rPr>
                          </m:ctrlPr>
                        </m:fPr>
                        <m:num>
                          <m:sSub>
                            <m:sSubPr>
                              <m:ctrlPr>
                                <a:rPr lang="es-ES" sz="1200" i="1" smtClean="0">
                                  <a:latin typeface="Cambria Math" panose="02040503050406030204" pitchFamily="18" charset="0"/>
                                </a:rPr>
                              </m:ctrlPr>
                            </m:sSubPr>
                            <m:e>
                              <m:r>
                                <a:rPr lang="es-ES" sz="1200" b="0" i="1" smtClean="0">
                                  <a:latin typeface="Cambria Math"/>
                                </a:rPr>
                                <m:t>𝑣</m:t>
                              </m:r>
                            </m:e>
                            <m:sub>
                              <m:r>
                                <a:rPr lang="es-ES" sz="1200" b="0" i="1" smtClean="0">
                                  <a:latin typeface="Cambria Math"/>
                                </a:rPr>
                                <m:t>0</m:t>
                              </m:r>
                            </m:sub>
                          </m:sSub>
                          <m:r>
                            <a:rPr lang="es-ES" sz="1200" b="0" i="1" smtClean="0">
                              <a:latin typeface="Cambria Math"/>
                            </a:rPr>
                            <m:t>+</m:t>
                          </m:r>
                          <m:r>
                            <a:rPr lang="es-ES" sz="1200" b="0" i="1" smtClean="0">
                              <a:latin typeface="Cambria Math"/>
                            </a:rPr>
                            <m:t>𝑣</m:t>
                          </m:r>
                        </m:num>
                        <m:den>
                          <m:r>
                            <a:rPr lang="es-ES" sz="1200" b="0" i="1" smtClean="0">
                              <a:latin typeface="Cambria Math"/>
                              <a:ea typeface="Cambria Math"/>
                            </a:rPr>
                            <m:t>2</m:t>
                          </m:r>
                        </m:den>
                      </m:f>
                    </m:oMath>
                  </m:oMathPara>
                </a14:m>
                <a:endParaRPr lang="es-ES" sz="1200" dirty="0"/>
              </a:p>
            </p:txBody>
          </p:sp>
        </mc:Choice>
        <mc:Fallback xmlns="">
          <p:sp>
            <p:nvSpPr>
              <p:cNvPr id="16" name="15 Rectángulo"/>
              <p:cNvSpPr>
                <a:spLocks noRot="1" noChangeAspect="1" noMove="1" noResize="1" noEditPoints="1" noAdjustHandles="1" noChangeArrowheads="1" noChangeShapeType="1" noTextEdit="1"/>
              </p:cNvSpPr>
              <p:nvPr/>
            </p:nvSpPr>
            <p:spPr>
              <a:xfrm>
                <a:off x="2875971" y="5027634"/>
                <a:ext cx="1042978" cy="426527"/>
              </a:xfrm>
              <a:prstGeom prst="rect">
                <a:avLst/>
              </a:prstGeom>
              <a:blipFill rotWithShape="1">
                <a:blip r:embed="rId6"/>
                <a:stretch>
                  <a:fillRect b="-1429"/>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3" name="12 CuadroTexto"/>
              <p:cNvSpPr txBox="1"/>
              <p:nvPr/>
            </p:nvSpPr>
            <p:spPr>
              <a:xfrm>
                <a:off x="3898900" y="4356100"/>
                <a:ext cx="4749800" cy="2031325"/>
              </a:xfrm>
              <a:prstGeom prst="rect">
                <a:avLst/>
              </a:prstGeom>
              <a:noFill/>
            </p:spPr>
            <p:txBody>
              <a:bodyPr wrap="square" rtlCol="0">
                <a:spAutoFit/>
              </a:bodyPr>
              <a:lstStyle/>
              <a:p>
                <a:pPr marL="355600" indent="-355600" algn="just"/>
                <a:r>
                  <a:rPr lang="es-ES" dirty="0" smtClean="0">
                    <a:sym typeface="Wingdings"/>
                  </a:rPr>
                  <a:t>	Podemos observar que el área del rectángulo de altura </a:t>
                </a:r>
                <a14:m>
                  <m:oMath xmlns:m="http://schemas.openxmlformats.org/officeDocument/2006/math">
                    <m:sSub>
                      <m:sSubPr>
                        <m:ctrlPr>
                          <a:rPr lang="es-ES" i="1">
                            <a:latin typeface="Cambria Math" panose="02040503050406030204" pitchFamily="18" charset="0"/>
                          </a:rPr>
                        </m:ctrlPr>
                      </m:sSubPr>
                      <m:e>
                        <m:r>
                          <a:rPr lang="es-ES" i="1">
                            <a:latin typeface="Cambria Math"/>
                          </a:rPr>
                          <m:t>𝑣</m:t>
                        </m:r>
                      </m:e>
                      <m:sub>
                        <m:r>
                          <a:rPr lang="es-ES" i="1">
                            <a:latin typeface="Cambria Math"/>
                          </a:rPr>
                          <m:t>𝑚</m:t>
                        </m:r>
                      </m:sub>
                    </m:sSub>
                  </m:oMath>
                </a14:m>
                <a:r>
                  <a:rPr lang="es-ES" dirty="0" smtClean="0"/>
                  <a:t> (que representa la distancia recorrida con esa velocidad media) coincide con el área encerrada por la recta que va desde </a:t>
                </a:r>
                <a14:m>
                  <m:oMath xmlns:m="http://schemas.openxmlformats.org/officeDocument/2006/math">
                    <m:sSub>
                      <m:sSubPr>
                        <m:ctrlPr>
                          <a:rPr lang="es-ES" i="1">
                            <a:latin typeface="Cambria Math" panose="02040503050406030204" pitchFamily="18" charset="0"/>
                            <a:ea typeface="Cambria Math"/>
                          </a:rPr>
                        </m:ctrlPr>
                      </m:sSubPr>
                      <m:e>
                        <m:r>
                          <a:rPr lang="es-ES" i="1">
                            <a:latin typeface="Cambria Math"/>
                            <a:ea typeface="Cambria Math"/>
                          </a:rPr>
                          <m:t>𝑣</m:t>
                        </m:r>
                      </m:e>
                      <m:sub>
                        <m:r>
                          <a:rPr lang="es-ES" i="1">
                            <a:latin typeface="Cambria Math"/>
                            <a:ea typeface="Cambria Math"/>
                          </a:rPr>
                          <m:t>0</m:t>
                        </m:r>
                      </m:sub>
                    </m:sSub>
                  </m:oMath>
                </a14:m>
                <a:r>
                  <a:rPr lang="es-ES" dirty="0" smtClean="0"/>
                  <a:t> a </a:t>
                </a:r>
                <a14:m>
                  <m:oMath xmlns:m="http://schemas.openxmlformats.org/officeDocument/2006/math">
                    <m:r>
                      <a:rPr lang="es-ES" i="1">
                        <a:latin typeface="Cambria Math"/>
                        <a:ea typeface="Cambria Math"/>
                      </a:rPr>
                      <m:t>𝑣</m:t>
                    </m:r>
                  </m:oMath>
                </a14:m>
                <a:r>
                  <a:rPr lang="es-ES" dirty="0" smtClean="0"/>
                  <a:t> (que representa la distancia recorrida en el MRUA).</a:t>
                </a:r>
                <a:endParaRPr lang="es-ES" dirty="0"/>
              </a:p>
            </p:txBody>
          </p:sp>
        </mc:Choice>
        <mc:Fallback xmlns="">
          <p:sp>
            <p:nvSpPr>
              <p:cNvPr id="13" name="12 CuadroTexto"/>
              <p:cNvSpPr txBox="1">
                <a:spLocks noRot="1" noChangeAspect="1" noMove="1" noResize="1" noEditPoints="1" noAdjustHandles="1" noChangeArrowheads="1" noChangeShapeType="1" noTextEdit="1"/>
              </p:cNvSpPr>
              <p:nvPr/>
            </p:nvSpPr>
            <p:spPr>
              <a:xfrm>
                <a:off x="3898900" y="4356100"/>
                <a:ext cx="4749800" cy="2031325"/>
              </a:xfrm>
              <a:prstGeom prst="rect">
                <a:avLst/>
              </a:prstGeom>
              <a:blipFill rotWithShape="1">
                <a:blip r:embed="rId7"/>
                <a:stretch>
                  <a:fillRect l="-1155" t="-1502" r="-1027" b="-3904"/>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7" name="16 Rectángulo"/>
              <p:cNvSpPr/>
              <p:nvPr/>
            </p:nvSpPr>
            <p:spPr>
              <a:xfrm>
                <a:off x="1030543" y="5847834"/>
                <a:ext cx="381964" cy="27699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s-ES" sz="1200" i="1">
                              <a:latin typeface="Cambria Math" panose="02040503050406030204" pitchFamily="18" charset="0"/>
                              <a:ea typeface="Cambria Math"/>
                            </a:rPr>
                          </m:ctrlPr>
                        </m:sSubPr>
                        <m:e>
                          <m:r>
                            <a:rPr lang="es-ES" sz="1200" i="1">
                              <a:latin typeface="Cambria Math"/>
                              <a:ea typeface="Cambria Math"/>
                            </a:rPr>
                            <m:t>𝑣</m:t>
                          </m:r>
                        </m:e>
                        <m:sub>
                          <m:r>
                            <a:rPr lang="es-ES" sz="1200" i="1">
                              <a:latin typeface="Cambria Math"/>
                              <a:ea typeface="Cambria Math"/>
                            </a:rPr>
                            <m:t>0</m:t>
                          </m:r>
                        </m:sub>
                      </m:sSub>
                    </m:oMath>
                  </m:oMathPara>
                </a14:m>
                <a:endParaRPr lang="es-ES" sz="1200" dirty="0"/>
              </a:p>
            </p:txBody>
          </p:sp>
        </mc:Choice>
        <mc:Fallback xmlns="">
          <p:sp>
            <p:nvSpPr>
              <p:cNvPr id="17" name="16 Rectángulo"/>
              <p:cNvSpPr>
                <a:spLocks noRot="1" noChangeAspect="1" noMove="1" noResize="1" noEditPoints="1" noAdjustHandles="1" noChangeArrowheads="1" noChangeShapeType="1" noTextEdit="1"/>
              </p:cNvSpPr>
              <p:nvPr/>
            </p:nvSpPr>
            <p:spPr>
              <a:xfrm>
                <a:off x="1030543" y="5847834"/>
                <a:ext cx="381964" cy="276999"/>
              </a:xfrm>
              <a:prstGeom prst="rect">
                <a:avLst/>
              </a:prstGeom>
              <a:blipFill rotWithShape="1">
                <a:blip r:embed="rId8"/>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9" name="18 Rectángulo"/>
              <p:cNvSpPr/>
              <p:nvPr/>
            </p:nvSpPr>
            <p:spPr>
              <a:xfrm>
                <a:off x="2870423" y="4476234"/>
                <a:ext cx="315791" cy="27699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s-ES" sz="1200" i="1">
                          <a:latin typeface="Cambria Math"/>
                          <a:ea typeface="Cambria Math"/>
                        </a:rPr>
                        <m:t>𝑣</m:t>
                      </m:r>
                    </m:oMath>
                  </m:oMathPara>
                </a14:m>
                <a:endParaRPr lang="es-ES" sz="1200" dirty="0"/>
              </a:p>
            </p:txBody>
          </p:sp>
        </mc:Choice>
        <mc:Fallback xmlns="">
          <p:sp>
            <p:nvSpPr>
              <p:cNvPr id="19" name="18 Rectángulo"/>
              <p:cNvSpPr>
                <a:spLocks noRot="1" noChangeAspect="1" noMove="1" noResize="1" noEditPoints="1" noAdjustHandles="1" noChangeArrowheads="1" noChangeShapeType="1" noTextEdit="1"/>
              </p:cNvSpPr>
              <p:nvPr/>
            </p:nvSpPr>
            <p:spPr>
              <a:xfrm>
                <a:off x="2870423" y="4476234"/>
                <a:ext cx="315791" cy="276999"/>
              </a:xfrm>
              <a:prstGeom prst="rect">
                <a:avLst/>
              </a:prstGeom>
              <a:blipFill rotWithShape="1">
                <a:blip r:embed="rId9"/>
                <a:stretch>
                  <a:fillRect/>
                </a:stretch>
              </a:blipFill>
            </p:spPr>
            <p:txBody>
              <a:bodyPr/>
              <a:lstStyle/>
              <a:p>
                <a:r>
                  <a:rPr lang="es-ES">
                    <a:noFill/>
                  </a:rPr>
                  <a:t> </a:t>
                </a:r>
              </a:p>
            </p:txBody>
          </p:sp>
        </mc:Fallback>
      </mc:AlternateContent>
    </p:spTree>
    <p:extLst>
      <p:ext uri="{BB962C8B-B14F-4D97-AF65-F5344CB8AC3E}">
        <p14:creationId xmlns:p14="http://schemas.microsoft.com/office/powerpoint/2010/main" val="109075147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4 CuadroTexto"/>
          <p:cNvSpPr txBox="1"/>
          <p:nvPr/>
        </p:nvSpPr>
        <p:spPr>
          <a:xfrm>
            <a:off x="1841500" y="399197"/>
            <a:ext cx="5499100" cy="307777"/>
          </a:xfrm>
          <a:prstGeom prst="rect">
            <a:avLst/>
          </a:prstGeom>
          <a:noFill/>
        </p:spPr>
        <p:txBody>
          <a:bodyPr wrap="square" lIns="0" tIns="0" rIns="0" bIns="0" rtlCol="0">
            <a:spAutoFit/>
          </a:bodyPr>
          <a:lstStyle/>
          <a:p>
            <a:pPr algn="ctr"/>
            <a:r>
              <a:rPr lang="es-ES" sz="2000" b="1" dirty="0" smtClean="0">
                <a:solidFill>
                  <a:srgbClr val="00B050"/>
                </a:solidFill>
              </a:rPr>
              <a:t>2</a:t>
            </a:r>
            <a:r>
              <a:rPr lang="es-ES" b="1" dirty="0" smtClean="0">
                <a:solidFill>
                  <a:srgbClr val="C00000"/>
                </a:solidFill>
              </a:rPr>
              <a:t> Movimientos en una dimensión: rectilíneos</a:t>
            </a:r>
            <a:endParaRPr lang="es-ES" b="1" dirty="0">
              <a:solidFill>
                <a:srgbClr val="C00000"/>
              </a:solidFill>
            </a:endParaRPr>
          </a:p>
        </p:txBody>
      </p:sp>
      <p:sp>
        <p:nvSpPr>
          <p:cNvPr id="6" name="5 CuadroTexto"/>
          <p:cNvSpPr txBox="1"/>
          <p:nvPr/>
        </p:nvSpPr>
        <p:spPr>
          <a:xfrm>
            <a:off x="1828800" y="109182"/>
            <a:ext cx="5486400" cy="276999"/>
          </a:xfrm>
          <a:prstGeom prst="rect">
            <a:avLst/>
          </a:prstGeom>
          <a:noFill/>
        </p:spPr>
        <p:txBody>
          <a:bodyPr wrap="square" lIns="0" tIns="0" rIns="0" bIns="0" rtlCol="0">
            <a:spAutoFit/>
          </a:bodyPr>
          <a:lstStyle/>
          <a:p>
            <a:pPr algn="ctr"/>
            <a:r>
              <a:rPr lang="es-ES" b="1" dirty="0" smtClean="0">
                <a:solidFill>
                  <a:srgbClr val="4F81BD">
                    <a:lumMod val="75000"/>
                  </a:srgbClr>
                </a:solidFill>
              </a:rPr>
              <a:t>XI. MOVIMIENTOS EN UNA Y DOS DIMENSIONES</a:t>
            </a:r>
            <a:endParaRPr lang="es-ES" b="1" dirty="0">
              <a:solidFill>
                <a:srgbClr val="4F81BD">
                  <a:lumMod val="75000"/>
                </a:srgbClr>
              </a:solidFill>
            </a:endParaRPr>
          </a:p>
        </p:txBody>
      </p:sp>
      <p:sp>
        <p:nvSpPr>
          <p:cNvPr id="7" name="13 Marcador de número de diapositiva"/>
          <p:cNvSpPr>
            <a:spLocks noGrp="1"/>
          </p:cNvSpPr>
          <p:nvPr/>
        </p:nvSpPr>
        <p:spPr>
          <a:xfrm>
            <a:off x="8455007" y="6546849"/>
            <a:ext cx="582966" cy="203200"/>
          </a:xfrm>
          <a:prstGeom prst="rect">
            <a:avLst/>
          </a:prstGeom>
        </p:spPr>
        <p:txBody>
          <a:bodyPr vert="horz" lIns="0" tIns="0" rIns="36000" bIns="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rgbClr val="F79646">
                    <a:lumMod val="50000"/>
                  </a:srgbClr>
                </a:solidFill>
              </a:rPr>
              <a:pPr/>
              <a:t>16</a:t>
            </a:fld>
            <a:endParaRPr lang="es-ES" dirty="0">
              <a:solidFill>
                <a:srgbClr val="F79646">
                  <a:lumMod val="50000"/>
                </a:srgbClr>
              </a:solidFill>
            </a:endParaRPr>
          </a:p>
        </p:txBody>
      </p:sp>
      <p:sp>
        <p:nvSpPr>
          <p:cNvPr id="18" name="17 CuadroTexto"/>
          <p:cNvSpPr txBox="1"/>
          <p:nvPr/>
        </p:nvSpPr>
        <p:spPr>
          <a:xfrm>
            <a:off x="520700" y="977900"/>
            <a:ext cx="1638300" cy="369332"/>
          </a:xfrm>
          <a:prstGeom prst="rect">
            <a:avLst/>
          </a:prstGeom>
          <a:solidFill>
            <a:srgbClr val="00B050"/>
          </a:solidFill>
        </p:spPr>
        <p:txBody>
          <a:bodyPr wrap="square" rtlCol="0">
            <a:spAutoFit/>
          </a:bodyPr>
          <a:lstStyle/>
          <a:p>
            <a:r>
              <a:rPr lang="es-ES" b="1" dirty="0">
                <a:solidFill>
                  <a:schemeClr val="bg1"/>
                </a:solidFill>
              </a:rPr>
              <a:t>EJERCICIO 9</a:t>
            </a:r>
          </a:p>
        </p:txBody>
      </p:sp>
      <p:sp>
        <p:nvSpPr>
          <p:cNvPr id="20" name="19 CuadroTexto"/>
          <p:cNvSpPr txBox="1"/>
          <p:nvPr/>
        </p:nvSpPr>
        <p:spPr>
          <a:xfrm>
            <a:off x="444500" y="1536700"/>
            <a:ext cx="8191500" cy="923330"/>
          </a:xfrm>
          <a:prstGeom prst="rect">
            <a:avLst/>
          </a:prstGeom>
          <a:noFill/>
        </p:spPr>
        <p:txBody>
          <a:bodyPr wrap="square" rtlCol="0">
            <a:spAutoFit/>
          </a:bodyPr>
          <a:lstStyle/>
          <a:p>
            <a:pPr algn="just"/>
            <a:r>
              <a:rPr lang="es-ES" dirty="0" smtClean="0"/>
              <a:t>Un esquiador de saltos desciende con aceleración constante, de modo que duplica su velocidad de 10 m/s a 20 m/s en 3 s. Determina gráficamente la distancia recorrida en ese intervalo de tiempo.</a:t>
            </a:r>
            <a:endParaRPr lang="es-ES" dirty="0"/>
          </a:p>
        </p:txBody>
      </p:sp>
    </p:spTree>
    <p:extLst>
      <p:ext uri="{BB962C8B-B14F-4D97-AF65-F5344CB8AC3E}">
        <p14:creationId xmlns:p14="http://schemas.microsoft.com/office/powerpoint/2010/main" val="788174701"/>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4 CuadroTexto"/>
          <p:cNvSpPr txBox="1"/>
          <p:nvPr/>
        </p:nvSpPr>
        <p:spPr>
          <a:xfrm>
            <a:off x="1841500" y="399197"/>
            <a:ext cx="5499100" cy="307777"/>
          </a:xfrm>
          <a:prstGeom prst="rect">
            <a:avLst/>
          </a:prstGeom>
          <a:noFill/>
        </p:spPr>
        <p:txBody>
          <a:bodyPr wrap="square" lIns="0" tIns="0" rIns="0" bIns="0" rtlCol="0">
            <a:spAutoFit/>
          </a:bodyPr>
          <a:lstStyle/>
          <a:p>
            <a:pPr algn="ctr"/>
            <a:r>
              <a:rPr lang="es-ES" sz="2000" b="1" dirty="0" smtClean="0">
                <a:solidFill>
                  <a:srgbClr val="00B050"/>
                </a:solidFill>
                <a:latin typeface="+mj-lt"/>
              </a:rPr>
              <a:t>2</a:t>
            </a:r>
            <a:r>
              <a:rPr lang="es-ES" b="1" dirty="0" smtClean="0">
                <a:solidFill>
                  <a:srgbClr val="C00000"/>
                </a:solidFill>
                <a:latin typeface="+mj-lt"/>
              </a:rPr>
              <a:t> Movimientos en una dimensión: rectilíneos</a:t>
            </a:r>
            <a:endParaRPr lang="es-ES" b="1" dirty="0">
              <a:solidFill>
                <a:srgbClr val="C00000"/>
              </a:solidFill>
              <a:latin typeface="+mj-lt"/>
            </a:endParaRPr>
          </a:p>
        </p:txBody>
      </p:sp>
      <p:sp>
        <p:nvSpPr>
          <p:cNvPr id="6" name="5 CuadroTexto"/>
          <p:cNvSpPr txBox="1"/>
          <p:nvPr/>
        </p:nvSpPr>
        <p:spPr>
          <a:xfrm>
            <a:off x="1828800" y="109182"/>
            <a:ext cx="54864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XI. MOVIMIENTOS EN UNA Y DOS DIMENSIONES</a:t>
            </a:r>
            <a:endParaRPr lang="es-ES" b="1" dirty="0">
              <a:solidFill>
                <a:schemeClr val="accent1">
                  <a:lumMod val="75000"/>
                </a:schemeClr>
              </a:solidFill>
            </a:endParaRPr>
          </a:p>
        </p:txBody>
      </p:sp>
      <p:sp>
        <p:nvSpPr>
          <p:cNvPr id="7" name="13 Marcador de número de diapositiva"/>
          <p:cNvSpPr>
            <a:spLocks noGrp="1"/>
          </p:cNvSpPr>
          <p:nvPr/>
        </p:nvSpPr>
        <p:spPr>
          <a:xfrm>
            <a:off x="8455007" y="6546849"/>
            <a:ext cx="582966" cy="203200"/>
          </a:xfrm>
          <a:prstGeom prst="rect">
            <a:avLst/>
          </a:prstGeom>
        </p:spPr>
        <p:txBody>
          <a:bodyPr vert="horz" lIns="0" tIns="0" rIns="36000" bIns="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latin typeface="+mj-lt"/>
              </a:rPr>
              <a:pPr/>
              <a:t>17</a:t>
            </a:fld>
            <a:endParaRPr lang="es-ES" dirty="0">
              <a:solidFill>
                <a:schemeClr val="accent6">
                  <a:lumMod val="50000"/>
                </a:schemeClr>
              </a:solidFill>
              <a:latin typeface="+mj-lt"/>
            </a:endParaRPr>
          </a:p>
        </p:txBody>
      </p:sp>
      <p:sp>
        <p:nvSpPr>
          <p:cNvPr id="10" name="9 CuadroTexto"/>
          <p:cNvSpPr txBox="1"/>
          <p:nvPr/>
        </p:nvSpPr>
        <p:spPr>
          <a:xfrm>
            <a:off x="368300" y="850900"/>
            <a:ext cx="6845300" cy="369332"/>
          </a:xfrm>
          <a:prstGeom prst="rect">
            <a:avLst/>
          </a:prstGeom>
          <a:noFill/>
        </p:spPr>
        <p:txBody>
          <a:bodyPr wrap="square" rtlCol="0">
            <a:spAutoFit/>
          </a:bodyPr>
          <a:lstStyle/>
          <a:p>
            <a:r>
              <a:rPr lang="es-ES" b="1" dirty="0" smtClean="0">
                <a:solidFill>
                  <a:srgbClr val="C00000"/>
                </a:solidFill>
              </a:rPr>
              <a:t>2.2. </a:t>
            </a:r>
            <a:r>
              <a:rPr lang="es-ES" b="1" dirty="0" smtClean="0">
                <a:solidFill>
                  <a:srgbClr val="00B050"/>
                </a:solidFill>
              </a:rPr>
              <a:t>Movimiento rectilíneo con aceleración constante (MRUA)</a:t>
            </a:r>
            <a:endParaRPr lang="es-ES" b="1" dirty="0">
              <a:solidFill>
                <a:srgbClr val="00B050"/>
              </a:solidFill>
            </a:endParaRPr>
          </a:p>
        </p:txBody>
      </p:sp>
      <p:sp>
        <p:nvSpPr>
          <p:cNvPr id="9" name="8 CuadroTexto"/>
          <p:cNvSpPr txBox="1"/>
          <p:nvPr/>
        </p:nvSpPr>
        <p:spPr>
          <a:xfrm>
            <a:off x="393700" y="1308100"/>
            <a:ext cx="2984500" cy="369332"/>
          </a:xfrm>
          <a:prstGeom prst="rect">
            <a:avLst/>
          </a:prstGeom>
          <a:noFill/>
        </p:spPr>
        <p:txBody>
          <a:bodyPr wrap="square" rtlCol="0">
            <a:spAutoFit/>
          </a:bodyPr>
          <a:lstStyle/>
          <a:p>
            <a:r>
              <a:rPr lang="es-ES" b="1" dirty="0" smtClean="0">
                <a:solidFill>
                  <a:srgbClr val="C00000"/>
                </a:solidFill>
              </a:rPr>
              <a:t>Ecuación de la posición</a:t>
            </a:r>
            <a:endParaRPr lang="es-ES" b="1" dirty="0">
              <a:solidFill>
                <a:srgbClr val="C00000"/>
              </a:solidFill>
            </a:endParaRPr>
          </a:p>
        </p:txBody>
      </p:sp>
      <mc:AlternateContent xmlns:mc="http://schemas.openxmlformats.org/markup-compatibility/2006" xmlns:a14="http://schemas.microsoft.com/office/drawing/2010/main">
        <mc:Choice Requires="a14">
          <p:sp>
            <p:nvSpPr>
              <p:cNvPr id="8" name="7 CuadroTexto"/>
              <p:cNvSpPr txBox="1"/>
              <p:nvPr/>
            </p:nvSpPr>
            <p:spPr>
              <a:xfrm>
                <a:off x="381000" y="1752600"/>
                <a:ext cx="8293100" cy="3416320"/>
              </a:xfrm>
              <a:prstGeom prst="rect">
                <a:avLst/>
              </a:prstGeom>
              <a:noFill/>
            </p:spPr>
            <p:txBody>
              <a:bodyPr wrap="square" rtlCol="0">
                <a:spAutoFit/>
              </a:bodyPr>
              <a:lstStyle/>
              <a:p>
                <a:pPr marL="355600" indent="-355600" algn="just">
                  <a:buFont typeface="Wingdings"/>
                  <a:buChar char="F"/>
                </a:pPr>
                <a:r>
                  <a:rPr lang="es-ES" dirty="0" smtClean="0"/>
                  <a:t>El desplazamiento que efectúa un cuerpo que se mueve en una recta con aceleración constante es el mismo que el que tendría si el cuerpo se desplazase con una velocidad constante </a:t>
                </a:r>
                <a14:m>
                  <m:oMath xmlns:m="http://schemas.openxmlformats.org/officeDocument/2006/math">
                    <m:sSub>
                      <m:sSubPr>
                        <m:ctrlPr>
                          <a:rPr lang="es-ES" i="1" smtClean="0">
                            <a:latin typeface="Cambria Math" panose="02040503050406030204" pitchFamily="18" charset="0"/>
                          </a:rPr>
                        </m:ctrlPr>
                      </m:sSubPr>
                      <m:e>
                        <m:r>
                          <a:rPr lang="es-ES" b="0" i="1" smtClean="0">
                            <a:latin typeface="Cambria Math"/>
                          </a:rPr>
                          <m:t>𝑣</m:t>
                        </m:r>
                      </m:e>
                      <m:sub>
                        <m:r>
                          <a:rPr lang="es-ES" b="0" i="1" smtClean="0">
                            <a:latin typeface="Cambria Math"/>
                          </a:rPr>
                          <m:t>𝑚</m:t>
                        </m:r>
                      </m:sub>
                    </m:sSub>
                    <m:r>
                      <a:rPr lang="es-ES" b="0" i="1" smtClean="0">
                        <a:latin typeface="Cambria Math"/>
                      </a:rPr>
                      <m:t>=(</m:t>
                    </m:r>
                    <m:sSub>
                      <m:sSubPr>
                        <m:ctrlPr>
                          <a:rPr lang="es-ES" b="0" i="1" smtClean="0">
                            <a:latin typeface="Cambria Math" panose="02040503050406030204" pitchFamily="18" charset="0"/>
                          </a:rPr>
                        </m:ctrlPr>
                      </m:sSubPr>
                      <m:e>
                        <m:r>
                          <a:rPr lang="es-ES" b="0" i="1" smtClean="0">
                            <a:latin typeface="Cambria Math"/>
                          </a:rPr>
                          <m:t>𝑣</m:t>
                        </m:r>
                      </m:e>
                      <m:sub>
                        <m:r>
                          <a:rPr lang="es-ES" b="0" i="1" smtClean="0">
                            <a:latin typeface="Cambria Math"/>
                          </a:rPr>
                          <m:t>0</m:t>
                        </m:r>
                      </m:sub>
                    </m:sSub>
                    <m:r>
                      <a:rPr lang="es-ES" b="0" i="1" smtClean="0">
                        <a:latin typeface="Cambria Math"/>
                      </a:rPr>
                      <m:t>+</m:t>
                    </m:r>
                    <m:r>
                      <a:rPr lang="es-ES" b="0" i="1" smtClean="0">
                        <a:latin typeface="Cambria Math"/>
                      </a:rPr>
                      <m:t>𝑣</m:t>
                    </m:r>
                    <m:r>
                      <a:rPr lang="es-ES" b="0" i="1" smtClean="0">
                        <a:latin typeface="Cambria Math"/>
                      </a:rPr>
                      <m:t>)/2</m:t>
                    </m:r>
                  </m:oMath>
                </a14:m>
                <a:r>
                  <a:rPr lang="es-ES" dirty="0" smtClean="0"/>
                  <a:t>:</a:t>
                </a:r>
              </a:p>
              <a:p>
                <a:pPr marL="355600" indent="-355600" algn="just">
                  <a:buFont typeface="Wingdings"/>
                  <a:buChar char="F"/>
                </a:pPr>
                <a:endParaRPr lang="es-ES" dirty="0"/>
              </a:p>
              <a:p>
                <a:pPr marL="355600" indent="-355600" algn="just">
                  <a:buFont typeface="Wingdings"/>
                  <a:buChar char="F"/>
                </a:pPr>
                <a:endParaRPr lang="es-ES" dirty="0" smtClean="0"/>
              </a:p>
              <a:p>
                <a:pPr marL="355600" indent="-355600" algn="just">
                  <a:buFont typeface="Wingdings"/>
                  <a:buChar char="F"/>
                </a:pPr>
                <a:endParaRPr lang="es-ES" dirty="0"/>
              </a:p>
              <a:p>
                <a:pPr marL="355600" indent="-355600" algn="just">
                  <a:buFont typeface="Wingdings"/>
                  <a:buChar char="F"/>
                </a:pPr>
                <a:r>
                  <a:rPr lang="es-ES" dirty="0" smtClean="0"/>
                  <a:t>Teniendo en cuenta la expresión de la velocidad y suponiendo que t</a:t>
                </a:r>
                <a:r>
                  <a:rPr lang="es-ES" baseline="-25000" dirty="0" smtClean="0"/>
                  <a:t>0</a:t>
                </a:r>
                <a:r>
                  <a:rPr lang="es-ES" dirty="0" smtClean="0"/>
                  <a:t> = 0:</a:t>
                </a:r>
              </a:p>
              <a:p>
                <a:pPr marL="355600" indent="-355600" algn="just">
                  <a:buFont typeface="Wingdings"/>
                  <a:buChar char="F"/>
                </a:pPr>
                <a:endParaRPr lang="es-ES" dirty="0"/>
              </a:p>
              <a:p>
                <a:pPr marL="355600" indent="-355600" algn="just">
                  <a:buFont typeface="Wingdings"/>
                  <a:buChar char="F"/>
                </a:pPr>
                <a:endParaRPr lang="es-ES" dirty="0" smtClean="0"/>
              </a:p>
              <a:p>
                <a:pPr marL="355600" indent="-355600" algn="just">
                  <a:buFont typeface="Wingdings"/>
                  <a:buChar char="F"/>
                </a:pPr>
                <a:endParaRPr lang="es-ES" dirty="0"/>
              </a:p>
              <a:p>
                <a:pPr marL="355600" indent="-355600" algn="just">
                  <a:buFont typeface="Wingdings"/>
                  <a:buChar char="F"/>
                </a:pPr>
                <a:endParaRPr lang="es-ES" dirty="0" smtClean="0"/>
              </a:p>
              <a:p>
                <a:pPr marL="355600" indent="-355600" algn="just">
                  <a:buFont typeface="Wingdings"/>
                  <a:buChar char="F"/>
                </a:pPr>
                <a:r>
                  <a:rPr lang="es-ES" dirty="0" smtClean="0"/>
                  <a:t>En general:</a:t>
                </a:r>
                <a:endParaRPr lang="es-ES" dirty="0"/>
              </a:p>
            </p:txBody>
          </p:sp>
        </mc:Choice>
        <mc:Fallback xmlns="">
          <p:sp>
            <p:nvSpPr>
              <p:cNvPr id="8" name="7 CuadroTexto"/>
              <p:cNvSpPr txBox="1">
                <a:spLocks noRot="1" noChangeAspect="1" noMove="1" noResize="1" noEditPoints="1" noAdjustHandles="1" noChangeArrowheads="1" noChangeShapeType="1" noTextEdit="1"/>
              </p:cNvSpPr>
              <p:nvPr/>
            </p:nvSpPr>
            <p:spPr>
              <a:xfrm>
                <a:off x="381000" y="1752600"/>
                <a:ext cx="8293100" cy="3416320"/>
              </a:xfrm>
              <a:prstGeom prst="rect">
                <a:avLst/>
              </a:prstGeom>
              <a:blipFill rotWithShape="1">
                <a:blip r:embed="rId3"/>
                <a:stretch>
                  <a:fillRect l="-515" t="-893" r="-588" b="-1786"/>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1" name="10 CuadroTexto"/>
              <p:cNvSpPr txBox="1"/>
              <p:nvPr/>
            </p:nvSpPr>
            <p:spPr>
              <a:xfrm>
                <a:off x="3168650" y="2834640"/>
                <a:ext cx="2546659" cy="59368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i="1" smtClean="0">
                          <a:latin typeface="Cambria Math"/>
                          <a:ea typeface="Cambria Math"/>
                        </a:rPr>
                        <m:t>∆</m:t>
                      </m:r>
                      <m:r>
                        <a:rPr lang="es-ES" b="0" i="1" smtClean="0">
                          <a:latin typeface="Cambria Math"/>
                          <a:ea typeface="Cambria Math"/>
                        </a:rPr>
                        <m:t>𝑥</m:t>
                      </m:r>
                      <m:r>
                        <a:rPr lang="es-ES" b="0" i="1" smtClean="0">
                          <a:latin typeface="Cambria Math"/>
                          <a:ea typeface="Cambria Math"/>
                        </a:rPr>
                        <m:t>=</m:t>
                      </m:r>
                      <m:sSub>
                        <m:sSubPr>
                          <m:ctrlPr>
                            <a:rPr lang="es-ES" b="0" i="1" smtClean="0">
                              <a:latin typeface="Cambria Math" panose="02040503050406030204" pitchFamily="18" charset="0"/>
                              <a:ea typeface="Cambria Math"/>
                            </a:rPr>
                          </m:ctrlPr>
                        </m:sSubPr>
                        <m:e>
                          <m:r>
                            <a:rPr lang="es-ES" b="0" i="1" smtClean="0">
                              <a:latin typeface="Cambria Math"/>
                              <a:ea typeface="Cambria Math"/>
                            </a:rPr>
                            <m:t>𝑣</m:t>
                          </m:r>
                        </m:e>
                        <m:sub>
                          <m:r>
                            <a:rPr lang="es-ES" b="0" i="1" smtClean="0">
                              <a:latin typeface="Cambria Math"/>
                              <a:ea typeface="Cambria Math"/>
                            </a:rPr>
                            <m:t>𝑚</m:t>
                          </m:r>
                        </m:sub>
                      </m:sSub>
                      <m:r>
                        <a:rPr lang="es-ES" b="0" i="1" smtClean="0">
                          <a:latin typeface="Cambria Math"/>
                          <a:ea typeface="Cambria Math"/>
                        </a:rPr>
                        <m:t>∆</m:t>
                      </m:r>
                      <m:r>
                        <a:rPr lang="es-ES" b="0" i="1" smtClean="0">
                          <a:latin typeface="Cambria Math"/>
                          <a:ea typeface="Cambria Math"/>
                        </a:rPr>
                        <m:t>𝑡</m:t>
                      </m:r>
                      <m:r>
                        <a:rPr lang="es-ES" b="0" i="1" smtClean="0">
                          <a:latin typeface="Cambria Math"/>
                          <a:ea typeface="Cambria Math"/>
                        </a:rPr>
                        <m:t>=</m:t>
                      </m:r>
                      <m:f>
                        <m:fPr>
                          <m:ctrlPr>
                            <a:rPr lang="es-ES" i="1">
                              <a:latin typeface="Cambria Math" panose="02040503050406030204" pitchFamily="18" charset="0"/>
                            </a:rPr>
                          </m:ctrlPr>
                        </m:fPr>
                        <m:num>
                          <m:sSub>
                            <m:sSubPr>
                              <m:ctrlPr>
                                <a:rPr lang="es-ES" i="1">
                                  <a:latin typeface="Cambria Math" panose="02040503050406030204" pitchFamily="18" charset="0"/>
                                </a:rPr>
                              </m:ctrlPr>
                            </m:sSubPr>
                            <m:e>
                              <m:r>
                                <a:rPr lang="es-ES" i="1">
                                  <a:latin typeface="Cambria Math"/>
                                </a:rPr>
                                <m:t>𝑣</m:t>
                              </m:r>
                            </m:e>
                            <m:sub>
                              <m:r>
                                <a:rPr lang="es-ES" i="1">
                                  <a:latin typeface="Cambria Math"/>
                                </a:rPr>
                                <m:t>0</m:t>
                              </m:r>
                            </m:sub>
                          </m:sSub>
                          <m:r>
                            <a:rPr lang="es-ES" i="1">
                              <a:latin typeface="Cambria Math"/>
                            </a:rPr>
                            <m:t>+</m:t>
                          </m:r>
                          <m:r>
                            <a:rPr lang="es-ES" i="1">
                              <a:latin typeface="Cambria Math"/>
                            </a:rPr>
                            <m:t>𝑣</m:t>
                          </m:r>
                        </m:num>
                        <m:den>
                          <m:r>
                            <a:rPr lang="es-ES" i="1">
                              <a:latin typeface="Cambria Math"/>
                              <a:ea typeface="Cambria Math"/>
                            </a:rPr>
                            <m:t>2</m:t>
                          </m:r>
                        </m:den>
                      </m:f>
                      <m:r>
                        <a:rPr lang="es-ES" i="1" smtClean="0">
                          <a:latin typeface="Cambria Math"/>
                          <a:ea typeface="Cambria Math"/>
                        </a:rPr>
                        <m:t>∆</m:t>
                      </m:r>
                      <m:r>
                        <a:rPr lang="es-ES" b="0" i="1" smtClean="0">
                          <a:latin typeface="Cambria Math"/>
                          <a:ea typeface="Cambria Math"/>
                        </a:rPr>
                        <m:t>𝑡</m:t>
                      </m:r>
                    </m:oMath>
                  </m:oMathPara>
                </a14:m>
                <a:endParaRPr lang="es-ES" dirty="0"/>
              </a:p>
            </p:txBody>
          </p:sp>
        </mc:Choice>
        <mc:Fallback xmlns="">
          <p:sp>
            <p:nvSpPr>
              <p:cNvPr id="11" name="10 CuadroTexto"/>
              <p:cNvSpPr txBox="1">
                <a:spLocks noRot="1" noChangeAspect="1" noMove="1" noResize="1" noEditPoints="1" noAdjustHandles="1" noChangeArrowheads="1" noChangeShapeType="1" noTextEdit="1"/>
              </p:cNvSpPr>
              <p:nvPr/>
            </p:nvSpPr>
            <p:spPr>
              <a:xfrm>
                <a:off x="3168650" y="2834640"/>
                <a:ext cx="2546659" cy="593689"/>
              </a:xfrm>
              <a:prstGeom prst="rect">
                <a:avLst/>
              </a:prstGeom>
              <a:blipFill rotWithShape="1">
                <a:blip r:embed="rId4"/>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8" name="17 CuadroTexto"/>
              <p:cNvSpPr txBox="1"/>
              <p:nvPr/>
            </p:nvSpPr>
            <p:spPr>
              <a:xfrm>
                <a:off x="2063750" y="3914140"/>
                <a:ext cx="5520229" cy="618118"/>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i="1" smtClean="0">
                          <a:latin typeface="Cambria Math"/>
                          <a:ea typeface="Cambria Math"/>
                        </a:rPr>
                        <m:t>∆</m:t>
                      </m:r>
                      <m:r>
                        <a:rPr lang="es-ES" b="0" i="1" smtClean="0">
                          <a:latin typeface="Cambria Math"/>
                          <a:ea typeface="Cambria Math"/>
                        </a:rPr>
                        <m:t>𝑥</m:t>
                      </m:r>
                      <m:r>
                        <a:rPr lang="es-ES" b="0" i="1" smtClean="0">
                          <a:latin typeface="Cambria Math"/>
                          <a:ea typeface="Cambria Math"/>
                        </a:rPr>
                        <m:t>=</m:t>
                      </m:r>
                      <m:f>
                        <m:fPr>
                          <m:ctrlPr>
                            <a:rPr lang="es-ES" i="1">
                              <a:latin typeface="Cambria Math" panose="02040503050406030204" pitchFamily="18" charset="0"/>
                            </a:rPr>
                          </m:ctrlPr>
                        </m:fPr>
                        <m:num>
                          <m:sSub>
                            <m:sSubPr>
                              <m:ctrlPr>
                                <a:rPr lang="es-ES" i="1">
                                  <a:latin typeface="Cambria Math" panose="02040503050406030204" pitchFamily="18" charset="0"/>
                                </a:rPr>
                              </m:ctrlPr>
                            </m:sSubPr>
                            <m:e>
                              <m:r>
                                <a:rPr lang="es-ES" i="1">
                                  <a:latin typeface="Cambria Math"/>
                                </a:rPr>
                                <m:t>𝑣</m:t>
                              </m:r>
                            </m:e>
                            <m:sub>
                              <m:r>
                                <a:rPr lang="es-ES" i="1">
                                  <a:latin typeface="Cambria Math"/>
                                </a:rPr>
                                <m:t>0</m:t>
                              </m:r>
                            </m:sub>
                          </m:sSub>
                          <m:r>
                            <a:rPr lang="es-ES" i="1">
                              <a:latin typeface="Cambria Math"/>
                            </a:rPr>
                            <m:t>+</m:t>
                          </m:r>
                          <m:r>
                            <a:rPr lang="es-ES" b="0" i="1" smtClean="0">
                              <a:latin typeface="Cambria Math"/>
                            </a:rPr>
                            <m:t>(</m:t>
                          </m:r>
                          <m:sSub>
                            <m:sSubPr>
                              <m:ctrlPr>
                                <a:rPr lang="es-ES" i="1">
                                  <a:latin typeface="Cambria Math" panose="02040503050406030204" pitchFamily="18" charset="0"/>
                                  <a:ea typeface="Cambria Math"/>
                                </a:rPr>
                              </m:ctrlPr>
                            </m:sSubPr>
                            <m:e>
                              <m:r>
                                <a:rPr lang="es-ES" i="1">
                                  <a:latin typeface="Cambria Math"/>
                                  <a:ea typeface="Cambria Math"/>
                                </a:rPr>
                                <m:t>𝑣</m:t>
                              </m:r>
                            </m:e>
                            <m:sub>
                              <m:r>
                                <a:rPr lang="es-ES" i="1">
                                  <a:latin typeface="Cambria Math"/>
                                  <a:ea typeface="Cambria Math"/>
                                </a:rPr>
                                <m:t>0</m:t>
                              </m:r>
                            </m:sub>
                          </m:sSub>
                          <m:r>
                            <a:rPr lang="es-ES" i="1">
                              <a:latin typeface="Cambria Math"/>
                              <a:ea typeface="Cambria Math"/>
                            </a:rPr>
                            <m:t>±</m:t>
                          </m:r>
                          <m:r>
                            <a:rPr lang="es-ES" i="1">
                              <a:latin typeface="Cambria Math"/>
                              <a:ea typeface="Cambria Math"/>
                            </a:rPr>
                            <m:t>𝑎𝑡</m:t>
                          </m:r>
                          <m:r>
                            <m:rPr>
                              <m:nor/>
                            </m:rPr>
                            <a:rPr lang="es-ES" dirty="0"/>
                            <m:t> </m:t>
                          </m:r>
                          <m:r>
                            <a:rPr lang="es-ES" b="0" i="1" dirty="0" smtClean="0">
                              <a:latin typeface="Cambria Math"/>
                            </a:rPr>
                            <m:t>)</m:t>
                          </m:r>
                        </m:num>
                        <m:den>
                          <m:r>
                            <a:rPr lang="es-ES" i="1">
                              <a:latin typeface="Cambria Math"/>
                              <a:ea typeface="Cambria Math"/>
                            </a:rPr>
                            <m:t>2</m:t>
                          </m:r>
                        </m:den>
                      </m:f>
                      <m:r>
                        <a:rPr lang="es-ES" b="0" i="1" smtClean="0">
                          <a:latin typeface="Cambria Math"/>
                          <a:ea typeface="Cambria Math"/>
                        </a:rPr>
                        <m:t>𝑡</m:t>
                      </m:r>
                      <m:r>
                        <a:rPr lang="es-ES" b="0" i="1" smtClean="0">
                          <a:latin typeface="Cambria Math"/>
                          <a:ea typeface="Cambria Math"/>
                        </a:rPr>
                        <m:t>    ⟹     </m:t>
                      </m:r>
                      <m:r>
                        <a:rPr lang="es-ES" b="0" i="1" smtClean="0">
                          <a:latin typeface="Cambria Math"/>
                          <a:ea typeface="Cambria Math"/>
                        </a:rPr>
                        <m:t>𝑥</m:t>
                      </m:r>
                      <m:r>
                        <a:rPr lang="es-ES" b="0" i="1" smtClean="0">
                          <a:latin typeface="Cambria Math"/>
                          <a:ea typeface="Cambria Math"/>
                        </a:rPr>
                        <m:t>−</m:t>
                      </m:r>
                      <m:sSub>
                        <m:sSubPr>
                          <m:ctrlPr>
                            <a:rPr lang="es-ES" b="0" i="1" smtClean="0">
                              <a:latin typeface="Cambria Math" panose="02040503050406030204" pitchFamily="18" charset="0"/>
                              <a:ea typeface="Cambria Math"/>
                            </a:rPr>
                          </m:ctrlPr>
                        </m:sSubPr>
                        <m:e>
                          <m:r>
                            <a:rPr lang="es-ES" b="0" i="1" smtClean="0">
                              <a:latin typeface="Cambria Math"/>
                              <a:ea typeface="Cambria Math"/>
                            </a:rPr>
                            <m:t>𝑥</m:t>
                          </m:r>
                        </m:e>
                        <m:sub>
                          <m:r>
                            <a:rPr lang="es-ES" b="0" i="1" smtClean="0">
                              <a:latin typeface="Cambria Math"/>
                              <a:ea typeface="Cambria Math"/>
                            </a:rPr>
                            <m:t>0</m:t>
                          </m:r>
                        </m:sub>
                      </m:sSub>
                      <m:r>
                        <a:rPr lang="es-ES" b="0" i="1" smtClean="0">
                          <a:latin typeface="Cambria Math"/>
                          <a:ea typeface="Cambria Math"/>
                        </a:rPr>
                        <m:t>=</m:t>
                      </m:r>
                      <m:sSub>
                        <m:sSubPr>
                          <m:ctrlPr>
                            <a:rPr lang="es-ES" b="0" i="1" smtClean="0">
                              <a:latin typeface="Cambria Math" panose="02040503050406030204" pitchFamily="18" charset="0"/>
                              <a:ea typeface="Cambria Math"/>
                            </a:rPr>
                          </m:ctrlPr>
                        </m:sSubPr>
                        <m:e>
                          <m:r>
                            <a:rPr lang="es-ES" b="0" i="1" smtClean="0">
                              <a:latin typeface="Cambria Math"/>
                              <a:ea typeface="Cambria Math"/>
                            </a:rPr>
                            <m:t>𝑣</m:t>
                          </m:r>
                        </m:e>
                        <m:sub>
                          <m:r>
                            <a:rPr lang="es-ES" b="0" i="1" smtClean="0">
                              <a:latin typeface="Cambria Math"/>
                              <a:ea typeface="Cambria Math"/>
                            </a:rPr>
                            <m:t>0</m:t>
                          </m:r>
                        </m:sub>
                      </m:sSub>
                      <m:r>
                        <a:rPr lang="es-ES" b="0" i="1" smtClean="0">
                          <a:latin typeface="Cambria Math"/>
                          <a:ea typeface="Cambria Math"/>
                        </a:rPr>
                        <m:t>𝑡</m:t>
                      </m:r>
                      <m:r>
                        <a:rPr lang="es-ES" b="0" i="1" smtClean="0">
                          <a:latin typeface="Cambria Math"/>
                          <a:ea typeface="Cambria Math"/>
                        </a:rPr>
                        <m:t>±</m:t>
                      </m:r>
                      <m:f>
                        <m:fPr>
                          <m:ctrlPr>
                            <a:rPr lang="es-ES" b="0" i="1" smtClean="0">
                              <a:latin typeface="Cambria Math" panose="02040503050406030204" pitchFamily="18" charset="0"/>
                              <a:ea typeface="Cambria Math"/>
                            </a:rPr>
                          </m:ctrlPr>
                        </m:fPr>
                        <m:num>
                          <m:r>
                            <a:rPr lang="es-ES" b="0" i="1" smtClean="0">
                              <a:latin typeface="Cambria Math"/>
                              <a:ea typeface="Cambria Math"/>
                            </a:rPr>
                            <m:t>1</m:t>
                          </m:r>
                        </m:num>
                        <m:den>
                          <m:r>
                            <a:rPr lang="es-ES" b="0" i="1" smtClean="0">
                              <a:latin typeface="Cambria Math"/>
                              <a:ea typeface="Cambria Math"/>
                            </a:rPr>
                            <m:t>2</m:t>
                          </m:r>
                        </m:den>
                      </m:f>
                      <m:r>
                        <a:rPr lang="es-ES" b="0" i="1" smtClean="0">
                          <a:latin typeface="Cambria Math"/>
                          <a:ea typeface="Cambria Math"/>
                        </a:rPr>
                        <m:t>𝑎</m:t>
                      </m:r>
                      <m:sSup>
                        <m:sSupPr>
                          <m:ctrlPr>
                            <a:rPr lang="es-ES" b="0" i="1" smtClean="0">
                              <a:latin typeface="Cambria Math" panose="02040503050406030204" pitchFamily="18" charset="0"/>
                              <a:ea typeface="Cambria Math"/>
                            </a:rPr>
                          </m:ctrlPr>
                        </m:sSupPr>
                        <m:e>
                          <m:r>
                            <a:rPr lang="es-ES" b="0" i="1" smtClean="0">
                              <a:latin typeface="Cambria Math"/>
                              <a:ea typeface="Cambria Math"/>
                            </a:rPr>
                            <m:t>𝑡</m:t>
                          </m:r>
                        </m:e>
                        <m:sup>
                          <m:r>
                            <a:rPr lang="es-ES" b="0" i="1" smtClean="0">
                              <a:latin typeface="Cambria Math"/>
                              <a:ea typeface="Cambria Math"/>
                            </a:rPr>
                            <m:t>2</m:t>
                          </m:r>
                        </m:sup>
                      </m:sSup>
                    </m:oMath>
                  </m:oMathPara>
                </a14:m>
                <a:endParaRPr lang="es-ES" dirty="0"/>
              </a:p>
            </p:txBody>
          </p:sp>
        </mc:Choice>
        <mc:Fallback xmlns="">
          <p:sp>
            <p:nvSpPr>
              <p:cNvPr id="18" name="17 CuadroTexto"/>
              <p:cNvSpPr txBox="1">
                <a:spLocks noRot="1" noChangeAspect="1" noMove="1" noResize="1" noEditPoints="1" noAdjustHandles="1" noChangeArrowheads="1" noChangeShapeType="1" noTextEdit="1"/>
              </p:cNvSpPr>
              <p:nvPr/>
            </p:nvSpPr>
            <p:spPr>
              <a:xfrm>
                <a:off x="2063750" y="3914140"/>
                <a:ext cx="5520229" cy="618118"/>
              </a:xfrm>
              <a:prstGeom prst="rect">
                <a:avLst/>
              </a:prstGeom>
              <a:blipFill rotWithShape="1">
                <a:blip r:embed="rId5"/>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2" name="11 Rectángulo"/>
              <p:cNvSpPr/>
              <p:nvPr/>
            </p:nvSpPr>
            <p:spPr>
              <a:xfrm>
                <a:off x="3739538" y="5244432"/>
                <a:ext cx="2299925" cy="610936"/>
              </a:xfrm>
              <a:prstGeom prst="rect">
                <a:avLst/>
              </a:prstGeom>
              <a:solidFill>
                <a:srgbClr val="FFFF99"/>
              </a:solidFill>
              <a:effectLst>
                <a:outerShdw blurRad="50800" dist="38100" dir="2700000" algn="tl" rotWithShape="0">
                  <a:prstClr val="black">
                    <a:alpha val="40000"/>
                  </a:prstClr>
                </a:outerShdw>
              </a:effectLst>
            </p:spPr>
            <p:txBody>
              <a:bodyPr wrap="none">
                <a:spAutoFit/>
              </a:bodyPr>
              <a:lstStyle/>
              <a:p>
                <a:pPr/>
                <a14:m>
                  <m:oMathPara xmlns:m="http://schemas.openxmlformats.org/officeDocument/2006/math">
                    <m:oMathParaPr>
                      <m:jc m:val="centerGroup"/>
                    </m:oMathParaPr>
                    <m:oMath xmlns:m="http://schemas.openxmlformats.org/officeDocument/2006/math">
                      <m:r>
                        <a:rPr lang="es-ES" i="1" smtClean="0">
                          <a:latin typeface="Cambria Math"/>
                          <a:ea typeface="Cambria Math"/>
                        </a:rPr>
                        <m:t>𝑥</m:t>
                      </m:r>
                      <m:r>
                        <a:rPr lang="es-ES" b="0" i="1" smtClean="0">
                          <a:latin typeface="Cambria Math"/>
                          <a:ea typeface="Cambria Math"/>
                        </a:rPr>
                        <m:t>=</m:t>
                      </m:r>
                      <m:sSub>
                        <m:sSubPr>
                          <m:ctrlPr>
                            <a:rPr lang="es-ES" i="1">
                              <a:latin typeface="Cambria Math" panose="02040503050406030204" pitchFamily="18" charset="0"/>
                              <a:ea typeface="Cambria Math"/>
                            </a:rPr>
                          </m:ctrlPr>
                        </m:sSubPr>
                        <m:e>
                          <m:r>
                            <a:rPr lang="es-ES" i="1">
                              <a:latin typeface="Cambria Math"/>
                              <a:ea typeface="Cambria Math"/>
                            </a:rPr>
                            <m:t>𝑥</m:t>
                          </m:r>
                        </m:e>
                        <m:sub>
                          <m:r>
                            <a:rPr lang="es-ES" i="1">
                              <a:latin typeface="Cambria Math"/>
                              <a:ea typeface="Cambria Math"/>
                            </a:rPr>
                            <m:t>0</m:t>
                          </m:r>
                        </m:sub>
                      </m:sSub>
                      <m:r>
                        <a:rPr lang="es-ES" i="1" smtClean="0">
                          <a:latin typeface="Cambria Math"/>
                          <a:ea typeface="Cambria Math"/>
                        </a:rPr>
                        <m:t>±</m:t>
                      </m:r>
                      <m:sSub>
                        <m:sSubPr>
                          <m:ctrlPr>
                            <a:rPr lang="es-ES" i="1">
                              <a:latin typeface="Cambria Math" panose="02040503050406030204" pitchFamily="18" charset="0"/>
                              <a:ea typeface="Cambria Math"/>
                            </a:rPr>
                          </m:ctrlPr>
                        </m:sSubPr>
                        <m:e>
                          <m:r>
                            <a:rPr lang="es-ES" i="1">
                              <a:latin typeface="Cambria Math"/>
                              <a:ea typeface="Cambria Math"/>
                            </a:rPr>
                            <m:t>𝑣</m:t>
                          </m:r>
                        </m:e>
                        <m:sub>
                          <m:r>
                            <a:rPr lang="es-ES" i="1">
                              <a:latin typeface="Cambria Math"/>
                              <a:ea typeface="Cambria Math"/>
                            </a:rPr>
                            <m:t>0</m:t>
                          </m:r>
                        </m:sub>
                      </m:sSub>
                      <m:r>
                        <a:rPr lang="es-ES" i="1">
                          <a:latin typeface="Cambria Math"/>
                          <a:ea typeface="Cambria Math"/>
                        </a:rPr>
                        <m:t>𝑡</m:t>
                      </m:r>
                      <m:r>
                        <a:rPr lang="es-ES" i="1">
                          <a:latin typeface="Cambria Math"/>
                          <a:ea typeface="Cambria Math"/>
                        </a:rPr>
                        <m:t>±</m:t>
                      </m:r>
                      <m:f>
                        <m:fPr>
                          <m:ctrlPr>
                            <a:rPr lang="es-ES" i="1">
                              <a:latin typeface="Cambria Math" panose="02040503050406030204" pitchFamily="18" charset="0"/>
                              <a:ea typeface="Cambria Math"/>
                            </a:rPr>
                          </m:ctrlPr>
                        </m:fPr>
                        <m:num>
                          <m:r>
                            <a:rPr lang="es-ES" i="1">
                              <a:latin typeface="Cambria Math"/>
                              <a:ea typeface="Cambria Math"/>
                            </a:rPr>
                            <m:t>1</m:t>
                          </m:r>
                        </m:num>
                        <m:den>
                          <m:r>
                            <a:rPr lang="es-ES" i="1">
                              <a:latin typeface="Cambria Math"/>
                              <a:ea typeface="Cambria Math"/>
                            </a:rPr>
                            <m:t>2</m:t>
                          </m:r>
                        </m:den>
                      </m:f>
                      <m:r>
                        <a:rPr lang="es-ES" i="1">
                          <a:latin typeface="Cambria Math"/>
                          <a:ea typeface="Cambria Math"/>
                        </a:rPr>
                        <m:t>𝑎</m:t>
                      </m:r>
                      <m:sSup>
                        <m:sSupPr>
                          <m:ctrlPr>
                            <a:rPr lang="es-ES" i="1">
                              <a:latin typeface="Cambria Math" panose="02040503050406030204" pitchFamily="18" charset="0"/>
                              <a:ea typeface="Cambria Math"/>
                            </a:rPr>
                          </m:ctrlPr>
                        </m:sSupPr>
                        <m:e>
                          <m:r>
                            <a:rPr lang="es-ES" i="1">
                              <a:latin typeface="Cambria Math"/>
                              <a:ea typeface="Cambria Math"/>
                            </a:rPr>
                            <m:t>𝑡</m:t>
                          </m:r>
                        </m:e>
                        <m:sup>
                          <m:r>
                            <a:rPr lang="es-ES" i="1">
                              <a:latin typeface="Cambria Math"/>
                              <a:ea typeface="Cambria Math"/>
                            </a:rPr>
                            <m:t>2</m:t>
                          </m:r>
                        </m:sup>
                      </m:sSup>
                    </m:oMath>
                  </m:oMathPara>
                </a14:m>
                <a:endParaRPr lang="es-ES" dirty="0"/>
              </a:p>
            </p:txBody>
          </p:sp>
        </mc:Choice>
        <mc:Fallback xmlns="">
          <p:sp>
            <p:nvSpPr>
              <p:cNvPr id="12" name="11 Rectángulo"/>
              <p:cNvSpPr>
                <a:spLocks noRot="1" noChangeAspect="1" noMove="1" noResize="1" noEditPoints="1" noAdjustHandles="1" noChangeArrowheads="1" noChangeShapeType="1" noTextEdit="1"/>
              </p:cNvSpPr>
              <p:nvPr/>
            </p:nvSpPr>
            <p:spPr>
              <a:xfrm>
                <a:off x="3739538" y="5244432"/>
                <a:ext cx="2299925" cy="610936"/>
              </a:xfrm>
              <a:prstGeom prst="rect">
                <a:avLst/>
              </a:prstGeom>
              <a:blipFill rotWithShape="1">
                <a:blip r:embed="rId6"/>
                <a:stretch>
                  <a:fillRect/>
                </a:stretch>
              </a:blipFill>
              <a:effectLst>
                <a:outerShdw blurRad="50800" dist="38100" dir="2700000" algn="tl" rotWithShape="0">
                  <a:prstClr val="black">
                    <a:alpha val="40000"/>
                  </a:prstClr>
                </a:outerShdw>
              </a:effectLst>
            </p:spPr>
            <p:txBody>
              <a:bodyPr/>
              <a:lstStyle/>
              <a:p>
                <a:r>
                  <a:rPr lang="es-ES">
                    <a:noFill/>
                  </a:rPr>
                  <a:t> </a:t>
                </a:r>
              </a:p>
            </p:txBody>
          </p:sp>
        </mc:Fallback>
      </mc:AlternateContent>
    </p:spTree>
    <p:extLst>
      <p:ext uri="{BB962C8B-B14F-4D97-AF65-F5344CB8AC3E}">
        <p14:creationId xmlns:p14="http://schemas.microsoft.com/office/powerpoint/2010/main" val="71011965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4 CuadroTexto"/>
          <p:cNvSpPr txBox="1"/>
          <p:nvPr/>
        </p:nvSpPr>
        <p:spPr>
          <a:xfrm>
            <a:off x="1841500" y="399197"/>
            <a:ext cx="5499100" cy="307777"/>
          </a:xfrm>
          <a:prstGeom prst="rect">
            <a:avLst/>
          </a:prstGeom>
          <a:noFill/>
        </p:spPr>
        <p:txBody>
          <a:bodyPr wrap="square" lIns="0" tIns="0" rIns="0" bIns="0" rtlCol="0">
            <a:spAutoFit/>
          </a:bodyPr>
          <a:lstStyle/>
          <a:p>
            <a:pPr algn="ctr"/>
            <a:r>
              <a:rPr lang="es-ES" sz="2000" b="1" dirty="0" smtClean="0">
                <a:solidFill>
                  <a:srgbClr val="00B050"/>
                </a:solidFill>
              </a:rPr>
              <a:t>2</a:t>
            </a:r>
            <a:r>
              <a:rPr lang="es-ES" b="1" dirty="0" smtClean="0">
                <a:solidFill>
                  <a:srgbClr val="C00000"/>
                </a:solidFill>
              </a:rPr>
              <a:t> Movimientos en una dimensión: rectilíneos</a:t>
            </a:r>
            <a:endParaRPr lang="es-ES" b="1" dirty="0">
              <a:solidFill>
                <a:srgbClr val="C00000"/>
              </a:solidFill>
            </a:endParaRPr>
          </a:p>
        </p:txBody>
      </p:sp>
      <p:sp>
        <p:nvSpPr>
          <p:cNvPr id="6" name="5 CuadroTexto"/>
          <p:cNvSpPr txBox="1"/>
          <p:nvPr/>
        </p:nvSpPr>
        <p:spPr>
          <a:xfrm>
            <a:off x="1828800" y="109182"/>
            <a:ext cx="5486400" cy="276999"/>
          </a:xfrm>
          <a:prstGeom prst="rect">
            <a:avLst/>
          </a:prstGeom>
          <a:noFill/>
        </p:spPr>
        <p:txBody>
          <a:bodyPr wrap="square" lIns="0" tIns="0" rIns="0" bIns="0" rtlCol="0">
            <a:spAutoFit/>
          </a:bodyPr>
          <a:lstStyle/>
          <a:p>
            <a:pPr algn="ctr"/>
            <a:r>
              <a:rPr lang="es-ES" b="1" dirty="0" smtClean="0">
                <a:solidFill>
                  <a:srgbClr val="4F81BD">
                    <a:lumMod val="75000"/>
                  </a:srgbClr>
                </a:solidFill>
              </a:rPr>
              <a:t>XI. MOVIMIENTOS EN UNA Y DOS DIMENSIONES</a:t>
            </a:r>
            <a:endParaRPr lang="es-ES" b="1" dirty="0">
              <a:solidFill>
                <a:srgbClr val="4F81BD">
                  <a:lumMod val="75000"/>
                </a:srgbClr>
              </a:solidFill>
            </a:endParaRPr>
          </a:p>
        </p:txBody>
      </p:sp>
      <p:sp>
        <p:nvSpPr>
          <p:cNvPr id="7" name="13 Marcador de número de diapositiva"/>
          <p:cNvSpPr>
            <a:spLocks noGrp="1"/>
          </p:cNvSpPr>
          <p:nvPr/>
        </p:nvSpPr>
        <p:spPr>
          <a:xfrm>
            <a:off x="8455007" y="6546849"/>
            <a:ext cx="582966" cy="203200"/>
          </a:xfrm>
          <a:prstGeom prst="rect">
            <a:avLst/>
          </a:prstGeom>
        </p:spPr>
        <p:txBody>
          <a:bodyPr vert="horz" lIns="0" tIns="0" rIns="36000" bIns="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rgbClr val="F79646">
                    <a:lumMod val="50000"/>
                  </a:srgbClr>
                </a:solidFill>
              </a:rPr>
              <a:pPr/>
              <a:t>18</a:t>
            </a:fld>
            <a:endParaRPr lang="es-ES" dirty="0">
              <a:solidFill>
                <a:srgbClr val="F79646">
                  <a:lumMod val="50000"/>
                </a:srgbClr>
              </a:solidFill>
            </a:endParaRPr>
          </a:p>
        </p:txBody>
      </p:sp>
      <p:sp>
        <p:nvSpPr>
          <p:cNvPr id="13" name="12 CuadroTexto"/>
          <p:cNvSpPr txBox="1"/>
          <p:nvPr/>
        </p:nvSpPr>
        <p:spPr>
          <a:xfrm>
            <a:off x="520700" y="977900"/>
            <a:ext cx="1778000" cy="369332"/>
          </a:xfrm>
          <a:prstGeom prst="rect">
            <a:avLst/>
          </a:prstGeom>
          <a:solidFill>
            <a:srgbClr val="00B050"/>
          </a:solidFill>
        </p:spPr>
        <p:txBody>
          <a:bodyPr wrap="square" rtlCol="0">
            <a:spAutoFit/>
          </a:bodyPr>
          <a:lstStyle/>
          <a:p>
            <a:r>
              <a:rPr lang="es-ES" b="1" dirty="0">
                <a:solidFill>
                  <a:schemeClr val="bg1"/>
                </a:solidFill>
              </a:rPr>
              <a:t>EJERCICIO </a:t>
            </a:r>
            <a:r>
              <a:rPr lang="es-ES" b="1" dirty="0" smtClean="0">
                <a:solidFill>
                  <a:schemeClr val="bg1"/>
                </a:solidFill>
              </a:rPr>
              <a:t>10</a:t>
            </a:r>
            <a:endParaRPr lang="es-ES" b="1" dirty="0">
              <a:solidFill>
                <a:schemeClr val="bg1"/>
              </a:solidFill>
            </a:endParaRPr>
          </a:p>
        </p:txBody>
      </p:sp>
      <p:sp>
        <p:nvSpPr>
          <p:cNvPr id="14" name="13 CuadroTexto"/>
          <p:cNvSpPr txBox="1"/>
          <p:nvPr/>
        </p:nvSpPr>
        <p:spPr>
          <a:xfrm>
            <a:off x="444500" y="1536700"/>
            <a:ext cx="8191500" cy="1754326"/>
          </a:xfrm>
          <a:prstGeom prst="rect">
            <a:avLst/>
          </a:prstGeom>
          <a:noFill/>
        </p:spPr>
        <p:txBody>
          <a:bodyPr wrap="square" rtlCol="0">
            <a:spAutoFit/>
          </a:bodyPr>
          <a:lstStyle/>
          <a:p>
            <a:pPr algn="just"/>
            <a:r>
              <a:rPr lang="es-ES" dirty="0" smtClean="0"/>
              <a:t>La nave transbordadora </a:t>
            </a:r>
            <a:r>
              <a:rPr lang="es-ES" i="1" dirty="0" err="1" smtClean="0"/>
              <a:t>Discovery</a:t>
            </a:r>
            <a:r>
              <a:rPr lang="es-ES" dirty="0" smtClean="0"/>
              <a:t> lleva una velocidad de 720 km/h en el momento del aterrizaje. Cuando entra en contacto con el suelo, despliega los paracaídas de frenado, que, junto con los propios frenos de la nave, hacen que esta se detenga totalmente en 20 s.</a:t>
            </a:r>
          </a:p>
          <a:p>
            <a:pPr marL="342900" indent="-342900" algn="just">
              <a:buAutoNum type="alphaLcParenR"/>
            </a:pPr>
            <a:r>
              <a:rPr lang="es-ES" dirty="0" smtClean="0"/>
              <a:t>¿Cuál ha sido la aceleración, suponiéndola constante, de frenado?</a:t>
            </a:r>
          </a:p>
          <a:p>
            <a:pPr marL="342900" indent="-342900" algn="just">
              <a:buAutoNum type="alphaLcParenR"/>
            </a:pPr>
            <a:r>
              <a:rPr lang="es-ES" dirty="0" smtClean="0"/>
              <a:t>¿Qué distancia ha recorrido la nave durante el frenado?  </a:t>
            </a:r>
            <a:endParaRPr lang="es-ES" dirty="0"/>
          </a:p>
        </p:txBody>
      </p:sp>
      <p:sp>
        <p:nvSpPr>
          <p:cNvPr id="15" name="14 CuadroTexto"/>
          <p:cNvSpPr txBox="1"/>
          <p:nvPr/>
        </p:nvSpPr>
        <p:spPr>
          <a:xfrm>
            <a:off x="596900" y="3543300"/>
            <a:ext cx="1727200" cy="369332"/>
          </a:xfrm>
          <a:prstGeom prst="rect">
            <a:avLst/>
          </a:prstGeom>
          <a:solidFill>
            <a:srgbClr val="00B050"/>
          </a:solidFill>
        </p:spPr>
        <p:txBody>
          <a:bodyPr wrap="square" rtlCol="0">
            <a:spAutoFit/>
          </a:bodyPr>
          <a:lstStyle/>
          <a:p>
            <a:r>
              <a:rPr lang="es-ES" b="1" dirty="0">
                <a:solidFill>
                  <a:schemeClr val="bg1"/>
                </a:solidFill>
              </a:rPr>
              <a:t>EJERCICIO </a:t>
            </a:r>
            <a:r>
              <a:rPr lang="es-ES" b="1" dirty="0" smtClean="0">
                <a:solidFill>
                  <a:schemeClr val="bg1"/>
                </a:solidFill>
              </a:rPr>
              <a:t>11</a:t>
            </a:r>
            <a:endParaRPr lang="es-ES" b="1" dirty="0">
              <a:solidFill>
                <a:schemeClr val="bg1"/>
              </a:solidFill>
            </a:endParaRPr>
          </a:p>
        </p:txBody>
      </p:sp>
      <p:sp>
        <p:nvSpPr>
          <p:cNvPr id="16" name="15 CuadroTexto"/>
          <p:cNvSpPr txBox="1"/>
          <p:nvPr/>
        </p:nvSpPr>
        <p:spPr>
          <a:xfrm>
            <a:off x="520700" y="4102100"/>
            <a:ext cx="8191500" cy="923330"/>
          </a:xfrm>
          <a:prstGeom prst="rect">
            <a:avLst/>
          </a:prstGeom>
          <a:noFill/>
        </p:spPr>
        <p:txBody>
          <a:bodyPr wrap="square" rtlCol="0">
            <a:spAutoFit/>
          </a:bodyPr>
          <a:lstStyle/>
          <a:p>
            <a:pPr algn="just"/>
            <a:r>
              <a:rPr lang="es-ES" dirty="0" smtClean="0"/>
              <a:t>Un tiesto cae sobre un viandante desde el balcón de un quinto piso que está a 13 m. ¿De cuánto tiempo dispone la persona en cuestión para evitar el golpe, si su estatura es de 1,75 m?</a:t>
            </a:r>
            <a:endParaRPr lang="es-ES" dirty="0"/>
          </a:p>
        </p:txBody>
      </p:sp>
    </p:spTree>
    <p:extLst>
      <p:ext uri="{BB962C8B-B14F-4D97-AF65-F5344CB8AC3E}">
        <p14:creationId xmlns:p14="http://schemas.microsoft.com/office/powerpoint/2010/main" val="39607913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4 CuadroTexto"/>
          <p:cNvSpPr txBox="1"/>
          <p:nvPr/>
        </p:nvSpPr>
        <p:spPr>
          <a:xfrm>
            <a:off x="1841500" y="399197"/>
            <a:ext cx="5499100" cy="307777"/>
          </a:xfrm>
          <a:prstGeom prst="rect">
            <a:avLst/>
          </a:prstGeom>
          <a:noFill/>
        </p:spPr>
        <p:txBody>
          <a:bodyPr wrap="square" lIns="0" tIns="0" rIns="0" bIns="0" rtlCol="0">
            <a:spAutoFit/>
          </a:bodyPr>
          <a:lstStyle/>
          <a:p>
            <a:pPr algn="ctr"/>
            <a:r>
              <a:rPr lang="es-ES" sz="2000" b="1" dirty="0" smtClean="0">
                <a:solidFill>
                  <a:srgbClr val="00B050"/>
                </a:solidFill>
                <a:latin typeface="+mj-lt"/>
              </a:rPr>
              <a:t>2</a:t>
            </a:r>
            <a:r>
              <a:rPr lang="es-ES" b="1" dirty="0" smtClean="0">
                <a:solidFill>
                  <a:srgbClr val="C00000"/>
                </a:solidFill>
                <a:latin typeface="+mj-lt"/>
              </a:rPr>
              <a:t> Movimientos en una dimensión: rectilíneos</a:t>
            </a:r>
            <a:endParaRPr lang="es-ES" b="1" dirty="0">
              <a:solidFill>
                <a:srgbClr val="C00000"/>
              </a:solidFill>
              <a:latin typeface="+mj-lt"/>
            </a:endParaRPr>
          </a:p>
        </p:txBody>
      </p:sp>
      <p:sp>
        <p:nvSpPr>
          <p:cNvPr id="6" name="5 CuadroTexto"/>
          <p:cNvSpPr txBox="1"/>
          <p:nvPr/>
        </p:nvSpPr>
        <p:spPr>
          <a:xfrm>
            <a:off x="1828800" y="109182"/>
            <a:ext cx="54864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XI. MOVIMIENTOS EN UNA Y DOS DIMENSIONES</a:t>
            </a:r>
            <a:endParaRPr lang="es-ES" b="1" dirty="0">
              <a:solidFill>
                <a:schemeClr val="accent1">
                  <a:lumMod val="75000"/>
                </a:schemeClr>
              </a:solidFill>
            </a:endParaRPr>
          </a:p>
        </p:txBody>
      </p:sp>
      <p:sp>
        <p:nvSpPr>
          <p:cNvPr id="7" name="13 Marcador de número de diapositiva"/>
          <p:cNvSpPr>
            <a:spLocks noGrp="1"/>
          </p:cNvSpPr>
          <p:nvPr/>
        </p:nvSpPr>
        <p:spPr>
          <a:xfrm>
            <a:off x="8455007" y="6546849"/>
            <a:ext cx="582966" cy="203200"/>
          </a:xfrm>
          <a:prstGeom prst="rect">
            <a:avLst/>
          </a:prstGeom>
        </p:spPr>
        <p:txBody>
          <a:bodyPr vert="horz" lIns="0" tIns="0" rIns="36000" bIns="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latin typeface="+mj-lt"/>
              </a:rPr>
              <a:pPr/>
              <a:t>19</a:t>
            </a:fld>
            <a:endParaRPr lang="es-ES" dirty="0">
              <a:solidFill>
                <a:schemeClr val="accent6">
                  <a:lumMod val="50000"/>
                </a:schemeClr>
              </a:solidFill>
              <a:latin typeface="+mj-lt"/>
            </a:endParaRPr>
          </a:p>
        </p:txBody>
      </p:sp>
      <p:sp>
        <p:nvSpPr>
          <p:cNvPr id="10" name="9 CuadroTexto"/>
          <p:cNvSpPr txBox="1"/>
          <p:nvPr/>
        </p:nvSpPr>
        <p:spPr>
          <a:xfrm>
            <a:off x="368300" y="850900"/>
            <a:ext cx="6845300" cy="369332"/>
          </a:xfrm>
          <a:prstGeom prst="rect">
            <a:avLst/>
          </a:prstGeom>
          <a:noFill/>
        </p:spPr>
        <p:txBody>
          <a:bodyPr wrap="square" rtlCol="0">
            <a:spAutoFit/>
          </a:bodyPr>
          <a:lstStyle/>
          <a:p>
            <a:r>
              <a:rPr lang="es-ES" b="1" dirty="0" smtClean="0">
                <a:solidFill>
                  <a:srgbClr val="C00000"/>
                </a:solidFill>
              </a:rPr>
              <a:t>2.2. </a:t>
            </a:r>
            <a:r>
              <a:rPr lang="es-ES" b="1" dirty="0" smtClean="0">
                <a:solidFill>
                  <a:srgbClr val="00B050"/>
                </a:solidFill>
              </a:rPr>
              <a:t>Movimiento rectilíneo con aceleración constante (MRUA)</a:t>
            </a:r>
            <a:endParaRPr lang="es-ES" b="1" dirty="0">
              <a:solidFill>
                <a:srgbClr val="00B050"/>
              </a:solidFill>
            </a:endParaRPr>
          </a:p>
        </p:txBody>
      </p:sp>
      <p:sp>
        <p:nvSpPr>
          <p:cNvPr id="9" name="8 CuadroTexto"/>
          <p:cNvSpPr txBox="1"/>
          <p:nvPr/>
        </p:nvSpPr>
        <p:spPr>
          <a:xfrm>
            <a:off x="393700" y="1308100"/>
            <a:ext cx="2984500" cy="369332"/>
          </a:xfrm>
          <a:prstGeom prst="rect">
            <a:avLst/>
          </a:prstGeom>
          <a:noFill/>
        </p:spPr>
        <p:txBody>
          <a:bodyPr wrap="square" rtlCol="0">
            <a:spAutoFit/>
          </a:bodyPr>
          <a:lstStyle/>
          <a:p>
            <a:r>
              <a:rPr lang="es-ES" b="1" dirty="0" smtClean="0">
                <a:solidFill>
                  <a:srgbClr val="C00000"/>
                </a:solidFill>
              </a:rPr>
              <a:t>Gráficas del movimiento</a:t>
            </a:r>
            <a:endParaRPr lang="es-ES" b="1" dirty="0">
              <a:solidFill>
                <a:srgbClr val="C00000"/>
              </a:solidFill>
            </a:endParaRPr>
          </a:p>
        </p:txBody>
      </p:sp>
      <p:graphicFrame>
        <p:nvGraphicFramePr>
          <p:cNvPr id="2" name="1 Tabla"/>
          <p:cNvGraphicFramePr>
            <a:graphicFrameLocks noGrp="1"/>
          </p:cNvGraphicFramePr>
          <p:nvPr>
            <p:extLst>
              <p:ext uri="{D42A27DB-BD31-4B8C-83A1-F6EECF244321}">
                <p14:modId xmlns:p14="http://schemas.microsoft.com/office/powerpoint/2010/main" val="2165597283"/>
              </p:ext>
            </p:extLst>
          </p:nvPr>
        </p:nvGraphicFramePr>
        <p:xfrm>
          <a:off x="495301" y="1866900"/>
          <a:ext cx="3822699" cy="741680"/>
        </p:xfrm>
        <a:graphic>
          <a:graphicData uri="http://schemas.openxmlformats.org/drawingml/2006/table">
            <a:tbl>
              <a:tblPr firstRow="1" bandRow="1">
                <a:tableStyleId>{5C22544A-7EE6-4342-B048-85BDC9FD1C3A}</a:tableStyleId>
              </a:tblPr>
              <a:tblGrid>
                <a:gridCol w="673099"/>
                <a:gridCol w="596900"/>
                <a:gridCol w="660400"/>
                <a:gridCol w="596900"/>
                <a:gridCol w="660757"/>
                <a:gridCol w="634643"/>
              </a:tblGrid>
              <a:tr h="370840">
                <a:tc>
                  <a:txBody>
                    <a:bodyPr/>
                    <a:lstStyle/>
                    <a:p>
                      <a:r>
                        <a:rPr lang="es-ES" sz="1600" b="0" dirty="0" smtClean="0">
                          <a:solidFill>
                            <a:srgbClr val="C00000"/>
                          </a:solidFill>
                        </a:rPr>
                        <a:t>t (s)</a:t>
                      </a:r>
                      <a:endParaRPr lang="es-ES" sz="1600" b="0" dirty="0">
                        <a:solidFill>
                          <a:srgbClr val="C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a:r>
                        <a:rPr lang="es-ES" sz="1600" b="0" dirty="0" smtClean="0">
                          <a:solidFill>
                            <a:schemeClr val="tx1"/>
                          </a:solidFill>
                        </a:rPr>
                        <a:t>0</a:t>
                      </a:r>
                      <a:endParaRPr lang="es-ES" sz="16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s-ES" sz="1600" b="0" dirty="0" smtClean="0">
                          <a:solidFill>
                            <a:schemeClr val="tx1"/>
                          </a:solidFill>
                        </a:rPr>
                        <a:t>1</a:t>
                      </a:r>
                      <a:endParaRPr lang="es-ES" sz="16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s-ES" sz="1600" b="0" dirty="0" smtClean="0">
                          <a:solidFill>
                            <a:schemeClr val="tx1"/>
                          </a:solidFill>
                        </a:rPr>
                        <a:t>2</a:t>
                      </a:r>
                      <a:endParaRPr lang="es-ES" sz="16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s-ES" sz="1600" b="0" dirty="0" smtClean="0">
                          <a:solidFill>
                            <a:schemeClr val="tx1"/>
                          </a:solidFill>
                        </a:rPr>
                        <a:t>3</a:t>
                      </a:r>
                      <a:endParaRPr lang="es-ES" sz="16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s-ES" sz="1600" b="0" dirty="0" smtClean="0">
                          <a:solidFill>
                            <a:schemeClr val="tx1"/>
                          </a:solidFill>
                        </a:rPr>
                        <a:t>4</a:t>
                      </a:r>
                      <a:endParaRPr lang="es-ES" sz="16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70840">
                <a:tc>
                  <a:txBody>
                    <a:bodyPr/>
                    <a:lstStyle/>
                    <a:p>
                      <a:r>
                        <a:rPr lang="es-ES" sz="1600" b="0" dirty="0" smtClean="0">
                          <a:solidFill>
                            <a:srgbClr val="C00000"/>
                          </a:solidFill>
                        </a:rPr>
                        <a:t>x (m)</a:t>
                      </a:r>
                      <a:endParaRPr lang="es-ES" sz="1600" b="0" dirty="0">
                        <a:solidFill>
                          <a:srgbClr val="C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a:r>
                        <a:rPr lang="es-ES" sz="1600" b="0" dirty="0" smtClean="0">
                          <a:solidFill>
                            <a:schemeClr val="tx1"/>
                          </a:solidFill>
                        </a:rPr>
                        <a:t>0</a:t>
                      </a:r>
                      <a:endParaRPr lang="es-ES" sz="16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s-ES" sz="1600" b="0" dirty="0" smtClean="0">
                          <a:solidFill>
                            <a:schemeClr val="tx1"/>
                          </a:solidFill>
                        </a:rPr>
                        <a:t>0,25</a:t>
                      </a:r>
                      <a:endParaRPr lang="es-ES" sz="16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s-ES" sz="1600" b="0" dirty="0" smtClean="0">
                          <a:solidFill>
                            <a:schemeClr val="tx1"/>
                          </a:solidFill>
                        </a:rPr>
                        <a:t>1</a:t>
                      </a:r>
                      <a:endParaRPr lang="es-ES" sz="16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s-ES" sz="1600" b="0" dirty="0" smtClean="0">
                          <a:solidFill>
                            <a:schemeClr val="tx1"/>
                          </a:solidFill>
                        </a:rPr>
                        <a:t>2,25</a:t>
                      </a:r>
                      <a:endParaRPr lang="es-ES" sz="16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s-ES" sz="1600" b="0" dirty="0" smtClean="0">
                          <a:solidFill>
                            <a:schemeClr val="tx1"/>
                          </a:solidFill>
                        </a:rPr>
                        <a:t>4</a:t>
                      </a:r>
                      <a:endParaRPr lang="es-ES" sz="16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graphicFrame>
        <p:nvGraphicFramePr>
          <p:cNvPr id="3" name="2 Gráfico"/>
          <p:cNvGraphicFramePr/>
          <p:nvPr>
            <p:extLst>
              <p:ext uri="{D42A27DB-BD31-4B8C-83A1-F6EECF244321}">
                <p14:modId xmlns:p14="http://schemas.microsoft.com/office/powerpoint/2010/main" val="450167644"/>
              </p:ext>
            </p:extLst>
          </p:nvPr>
        </p:nvGraphicFramePr>
        <p:xfrm>
          <a:off x="749300" y="2768600"/>
          <a:ext cx="3606800" cy="3390900"/>
        </p:xfrm>
        <a:graphic>
          <a:graphicData uri="http://schemas.openxmlformats.org/drawingml/2006/chart">
            <c:chart xmlns:c="http://schemas.openxmlformats.org/drawingml/2006/chart" xmlns:r="http://schemas.openxmlformats.org/officeDocument/2006/relationships" r:id="rId3"/>
          </a:graphicData>
        </a:graphic>
      </p:graphicFrame>
      <p:sp>
        <p:nvSpPr>
          <p:cNvPr id="4" name="3 CuadroTexto"/>
          <p:cNvSpPr txBox="1"/>
          <p:nvPr/>
        </p:nvSpPr>
        <p:spPr>
          <a:xfrm>
            <a:off x="4610100" y="1765300"/>
            <a:ext cx="3797300" cy="369332"/>
          </a:xfrm>
          <a:prstGeom prst="rect">
            <a:avLst/>
          </a:prstGeom>
          <a:noFill/>
        </p:spPr>
        <p:txBody>
          <a:bodyPr wrap="square" rtlCol="0">
            <a:spAutoFit/>
          </a:bodyPr>
          <a:lstStyle/>
          <a:p>
            <a:pPr marL="355600" indent="-355600"/>
            <a:r>
              <a:rPr lang="es-ES" dirty="0" smtClean="0">
                <a:sym typeface="Wingdings"/>
              </a:rPr>
              <a:t>	Si x</a:t>
            </a:r>
            <a:r>
              <a:rPr lang="es-ES" baseline="-25000" dirty="0" smtClean="0">
                <a:sym typeface="Wingdings"/>
              </a:rPr>
              <a:t>0</a:t>
            </a:r>
            <a:r>
              <a:rPr lang="es-ES" dirty="0" smtClean="0">
                <a:sym typeface="Wingdings"/>
              </a:rPr>
              <a:t> = 0, v</a:t>
            </a:r>
            <a:r>
              <a:rPr lang="es-ES" baseline="-25000" dirty="0" smtClean="0">
                <a:sym typeface="Wingdings"/>
              </a:rPr>
              <a:t>0</a:t>
            </a:r>
            <a:r>
              <a:rPr lang="es-ES" dirty="0" smtClean="0">
                <a:sym typeface="Wingdings"/>
              </a:rPr>
              <a:t> = 0 y a = 0,5 m/s</a:t>
            </a:r>
            <a:r>
              <a:rPr lang="es-ES" baseline="30000" dirty="0" smtClean="0">
                <a:sym typeface="Wingdings"/>
              </a:rPr>
              <a:t>2</a:t>
            </a:r>
            <a:r>
              <a:rPr lang="es-ES" dirty="0" smtClean="0">
                <a:sym typeface="Wingdings"/>
              </a:rPr>
              <a:t>:</a:t>
            </a:r>
            <a:endParaRPr lang="es-ES" dirty="0"/>
          </a:p>
        </p:txBody>
      </p:sp>
      <mc:AlternateContent xmlns:mc="http://schemas.openxmlformats.org/markup-compatibility/2006" xmlns:a14="http://schemas.microsoft.com/office/drawing/2010/main">
        <mc:Choice Requires="a14">
          <p:sp>
            <p:nvSpPr>
              <p:cNvPr id="13" name="12 Rectángulo"/>
              <p:cNvSpPr/>
              <p:nvPr/>
            </p:nvSpPr>
            <p:spPr>
              <a:xfrm>
                <a:off x="5757792" y="2177534"/>
                <a:ext cx="1083502"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s-ES" i="1" smtClean="0">
                          <a:latin typeface="Cambria Math"/>
                          <a:ea typeface="Cambria Math"/>
                        </a:rPr>
                        <m:t>𝑣</m:t>
                      </m:r>
                      <m:r>
                        <a:rPr lang="es-ES" i="1" smtClean="0">
                          <a:latin typeface="Cambria Math"/>
                          <a:ea typeface="Cambria Math"/>
                        </a:rPr>
                        <m:t>=0,5</m:t>
                      </m:r>
                      <m:r>
                        <a:rPr lang="es-ES" i="1">
                          <a:latin typeface="Cambria Math"/>
                          <a:ea typeface="Cambria Math"/>
                        </a:rPr>
                        <m:t>𝑡</m:t>
                      </m:r>
                    </m:oMath>
                  </m:oMathPara>
                </a14:m>
                <a:endParaRPr lang="es-ES" dirty="0"/>
              </a:p>
            </p:txBody>
          </p:sp>
        </mc:Choice>
        <mc:Fallback xmlns="">
          <p:sp>
            <p:nvSpPr>
              <p:cNvPr id="13" name="12 Rectángulo"/>
              <p:cNvSpPr>
                <a:spLocks noRot="1" noChangeAspect="1" noMove="1" noResize="1" noEditPoints="1" noAdjustHandles="1" noChangeArrowheads="1" noChangeShapeType="1" noTextEdit="1"/>
              </p:cNvSpPr>
              <p:nvPr/>
            </p:nvSpPr>
            <p:spPr>
              <a:xfrm>
                <a:off x="5757792" y="2177534"/>
                <a:ext cx="1083502" cy="369332"/>
              </a:xfrm>
              <a:prstGeom prst="rect">
                <a:avLst/>
              </a:prstGeom>
              <a:blipFill rotWithShape="1">
                <a:blip r:embed="rId4"/>
                <a:stretch>
                  <a:fillRect/>
                </a:stretch>
              </a:blipFill>
            </p:spPr>
            <p:txBody>
              <a:bodyPr/>
              <a:lstStyle/>
              <a:p>
                <a:r>
                  <a:rPr lang="es-ES">
                    <a:noFill/>
                  </a:rPr>
                  <a:t> </a:t>
                </a:r>
              </a:p>
            </p:txBody>
          </p:sp>
        </mc:Fallback>
      </mc:AlternateContent>
      <p:graphicFrame>
        <p:nvGraphicFramePr>
          <p:cNvPr id="15" name="14 Gráfico"/>
          <p:cNvGraphicFramePr/>
          <p:nvPr>
            <p:extLst>
              <p:ext uri="{D42A27DB-BD31-4B8C-83A1-F6EECF244321}">
                <p14:modId xmlns:p14="http://schemas.microsoft.com/office/powerpoint/2010/main" val="595228717"/>
              </p:ext>
            </p:extLst>
          </p:nvPr>
        </p:nvGraphicFramePr>
        <p:xfrm>
          <a:off x="4991099" y="3098800"/>
          <a:ext cx="3175001" cy="289560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14715893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4 CuadroTexto"/>
          <p:cNvSpPr txBox="1"/>
          <p:nvPr/>
        </p:nvSpPr>
        <p:spPr>
          <a:xfrm>
            <a:off x="1841500" y="399197"/>
            <a:ext cx="5499100" cy="307777"/>
          </a:xfrm>
          <a:prstGeom prst="rect">
            <a:avLst/>
          </a:prstGeom>
          <a:noFill/>
        </p:spPr>
        <p:txBody>
          <a:bodyPr wrap="square" lIns="0" tIns="0" rIns="0" bIns="0" rtlCol="0">
            <a:spAutoFit/>
          </a:bodyPr>
          <a:lstStyle/>
          <a:p>
            <a:pPr algn="ctr"/>
            <a:r>
              <a:rPr lang="es-ES" sz="2000" b="1" dirty="0" smtClean="0">
                <a:solidFill>
                  <a:srgbClr val="00B050"/>
                </a:solidFill>
              </a:rPr>
              <a:t>2</a:t>
            </a:r>
            <a:r>
              <a:rPr lang="es-ES" b="1" dirty="0" smtClean="0">
                <a:solidFill>
                  <a:srgbClr val="C00000"/>
                </a:solidFill>
              </a:rPr>
              <a:t> Movimientos en una dimensión: rectilíneos</a:t>
            </a:r>
            <a:endParaRPr lang="es-ES" b="1" dirty="0">
              <a:solidFill>
                <a:srgbClr val="C00000"/>
              </a:solidFill>
            </a:endParaRPr>
          </a:p>
        </p:txBody>
      </p:sp>
      <p:sp>
        <p:nvSpPr>
          <p:cNvPr id="6" name="5 CuadroTexto"/>
          <p:cNvSpPr txBox="1"/>
          <p:nvPr/>
        </p:nvSpPr>
        <p:spPr>
          <a:xfrm>
            <a:off x="1828800" y="109182"/>
            <a:ext cx="5486400" cy="276999"/>
          </a:xfrm>
          <a:prstGeom prst="rect">
            <a:avLst/>
          </a:prstGeom>
          <a:noFill/>
        </p:spPr>
        <p:txBody>
          <a:bodyPr wrap="square" lIns="0" tIns="0" rIns="0" bIns="0" rtlCol="0">
            <a:spAutoFit/>
          </a:bodyPr>
          <a:lstStyle/>
          <a:p>
            <a:pPr algn="ctr"/>
            <a:r>
              <a:rPr lang="es-ES" b="1" dirty="0" smtClean="0">
                <a:solidFill>
                  <a:srgbClr val="4F81BD">
                    <a:lumMod val="75000"/>
                  </a:srgbClr>
                </a:solidFill>
              </a:rPr>
              <a:t>XI. MOVIMIENTOS EN UNA Y DOS DIMENSIONES</a:t>
            </a:r>
            <a:endParaRPr lang="es-ES" b="1" dirty="0">
              <a:solidFill>
                <a:srgbClr val="4F81BD">
                  <a:lumMod val="75000"/>
                </a:srgbClr>
              </a:solidFill>
            </a:endParaRPr>
          </a:p>
        </p:txBody>
      </p:sp>
      <p:sp>
        <p:nvSpPr>
          <p:cNvPr id="7" name="13 Marcador de número de diapositiva"/>
          <p:cNvSpPr>
            <a:spLocks noGrp="1"/>
          </p:cNvSpPr>
          <p:nvPr/>
        </p:nvSpPr>
        <p:spPr>
          <a:xfrm>
            <a:off x="8455007" y="6546849"/>
            <a:ext cx="582966" cy="203200"/>
          </a:xfrm>
          <a:prstGeom prst="rect">
            <a:avLst/>
          </a:prstGeom>
        </p:spPr>
        <p:txBody>
          <a:bodyPr vert="horz" lIns="0" tIns="0" rIns="36000" bIns="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rgbClr val="F79646">
                    <a:lumMod val="50000"/>
                  </a:srgbClr>
                </a:solidFill>
              </a:rPr>
              <a:pPr/>
              <a:t>20</a:t>
            </a:fld>
            <a:endParaRPr lang="es-ES" dirty="0">
              <a:solidFill>
                <a:srgbClr val="F79646">
                  <a:lumMod val="50000"/>
                </a:srgbClr>
              </a:solidFill>
            </a:endParaRPr>
          </a:p>
        </p:txBody>
      </p:sp>
      <p:sp>
        <p:nvSpPr>
          <p:cNvPr id="12" name="11 CuadroTexto"/>
          <p:cNvSpPr txBox="1"/>
          <p:nvPr/>
        </p:nvSpPr>
        <p:spPr>
          <a:xfrm>
            <a:off x="457200" y="1016000"/>
            <a:ext cx="1778000" cy="369332"/>
          </a:xfrm>
          <a:prstGeom prst="rect">
            <a:avLst/>
          </a:prstGeom>
          <a:solidFill>
            <a:srgbClr val="00B050"/>
          </a:solidFill>
        </p:spPr>
        <p:txBody>
          <a:bodyPr wrap="square" rtlCol="0">
            <a:spAutoFit/>
          </a:bodyPr>
          <a:lstStyle/>
          <a:p>
            <a:r>
              <a:rPr lang="es-ES" b="1" dirty="0">
                <a:solidFill>
                  <a:schemeClr val="bg1"/>
                </a:solidFill>
              </a:rPr>
              <a:t>EJERCICIO </a:t>
            </a:r>
            <a:r>
              <a:rPr lang="es-ES" b="1" dirty="0" smtClean="0">
                <a:solidFill>
                  <a:schemeClr val="bg1"/>
                </a:solidFill>
              </a:rPr>
              <a:t>12</a:t>
            </a:r>
            <a:endParaRPr lang="es-ES" b="1" dirty="0">
              <a:solidFill>
                <a:schemeClr val="bg1"/>
              </a:solidFill>
            </a:endParaRPr>
          </a:p>
        </p:txBody>
      </p:sp>
      <p:sp>
        <p:nvSpPr>
          <p:cNvPr id="14" name="13 CuadroTexto"/>
          <p:cNvSpPr txBox="1"/>
          <p:nvPr/>
        </p:nvSpPr>
        <p:spPr>
          <a:xfrm>
            <a:off x="381000" y="1574800"/>
            <a:ext cx="8191500" cy="923330"/>
          </a:xfrm>
          <a:prstGeom prst="rect">
            <a:avLst/>
          </a:prstGeom>
          <a:noFill/>
        </p:spPr>
        <p:txBody>
          <a:bodyPr wrap="square" rtlCol="0">
            <a:spAutoFit/>
          </a:bodyPr>
          <a:lstStyle/>
          <a:p>
            <a:pPr algn="just"/>
            <a:r>
              <a:rPr lang="es-ES" dirty="0" smtClean="0"/>
              <a:t>Construye la gráfica x-t correspondiente a la ecuación x = x0 – ½ at</a:t>
            </a:r>
            <a:r>
              <a:rPr lang="es-ES" baseline="30000" dirty="0" smtClean="0"/>
              <a:t>2</a:t>
            </a:r>
            <a:r>
              <a:rPr lang="es-ES" dirty="0" smtClean="0"/>
              <a:t> durante los 10 primeros segundos, sabiendo que x</a:t>
            </a:r>
            <a:r>
              <a:rPr lang="es-ES" baseline="-25000" dirty="0" smtClean="0"/>
              <a:t>0</a:t>
            </a:r>
            <a:r>
              <a:rPr lang="es-ES" dirty="0" smtClean="0"/>
              <a:t> = 200 m y a = 2 m/s</a:t>
            </a:r>
            <a:r>
              <a:rPr lang="es-ES" baseline="30000" dirty="0" smtClean="0"/>
              <a:t>2</a:t>
            </a:r>
            <a:r>
              <a:rPr lang="es-ES" dirty="0" smtClean="0"/>
              <a:t>. A continuación, determina en qué tiempo x = 0.</a:t>
            </a:r>
            <a:endParaRPr lang="es-ES" dirty="0"/>
          </a:p>
        </p:txBody>
      </p:sp>
    </p:spTree>
    <p:extLst>
      <p:ext uri="{BB962C8B-B14F-4D97-AF65-F5344CB8AC3E}">
        <p14:creationId xmlns:p14="http://schemas.microsoft.com/office/powerpoint/2010/main" val="92263509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4 CuadroTexto"/>
          <p:cNvSpPr txBox="1"/>
          <p:nvPr/>
        </p:nvSpPr>
        <p:spPr>
          <a:xfrm>
            <a:off x="1841500" y="399197"/>
            <a:ext cx="5499100" cy="307777"/>
          </a:xfrm>
          <a:prstGeom prst="rect">
            <a:avLst/>
          </a:prstGeom>
          <a:noFill/>
        </p:spPr>
        <p:txBody>
          <a:bodyPr wrap="square" lIns="0" tIns="0" rIns="0" bIns="0" rtlCol="0">
            <a:spAutoFit/>
          </a:bodyPr>
          <a:lstStyle/>
          <a:p>
            <a:pPr algn="ctr"/>
            <a:r>
              <a:rPr lang="es-ES" sz="2000" b="1" dirty="0" smtClean="0">
                <a:solidFill>
                  <a:srgbClr val="00B050"/>
                </a:solidFill>
                <a:latin typeface="+mj-lt"/>
              </a:rPr>
              <a:t>2</a:t>
            </a:r>
            <a:r>
              <a:rPr lang="es-ES" b="1" dirty="0" smtClean="0">
                <a:solidFill>
                  <a:srgbClr val="C00000"/>
                </a:solidFill>
                <a:latin typeface="+mj-lt"/>
              </a:rPr>
              <a:t> Movimientos en una dimensión: rectilíneos</a:t>
            </a:r>
            <a:endParaRPr lang="es-ES" b="1" dirty="0">
              <a:solidFill>
                <a:srgbClr val="C00000"/>
              </a:solidFill>
              <a:latin typeface="+mj-lt"/>
            </a:endParaRPr>
          </a:p>
        </p:txBody>
      </p:sp>
      <p:sp>
        <p:nvSpPr>
          <p:cNvPr id="6" name="5 CuadroTexto"/>
          <p:cNvSpPr txBox="1"/>
          <p:nvPr/>
        </p:nvSpPr>
        <p:spPr>
          <a:xfrm>
            <a:off x="1828800" y="109182"/>
            <a:ext cx="54864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XI. MOVIMIENTOS EN UNA Y DOS DIMENSIONES</a:t>
            </a:r>
            <a:endParaRPr lang="es-ES" b="1" dirty="0">
              <a:solidFill>
                <a:schemeClr val="accent1">
                  <a:lumMod val="75000"/>
                </a:schemeClr>
              </a:solidFill>
            </a:endParaRPr>
          </a:p>
        </p:txBody>
      </p:sp>
      <p:sp>
        <p:nvSpPr>
          <p:cNvPr id="7" name="13 Marcador de número de diapositiva"/>
          <p:cNvSpPr>
            <a:spLocks noGrp="1"/>
          </p:cNvSpPr>
          <p:nvPr/>
        </p:nvSpPr>
        <p:spPr>
          <a:xfrm>
            <a:off x="8455007" y="6546849"/>
            <a:ext cx="582966" cy="203200"/>
          </a:xfrm>
          <a:prstGeom prst="rect">
            <a:avLst/>
          </a:prstGeom>
        </p:spPr>
        <p:txBody>
          <a:bodyPr vert="horz" lIns="0" tIns="0" rIns="36000" bIns="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latin typeface="+mj-lt"/>
              </a:rPr>
              <a:pPr/>
              <a:t>21</a:t>
            </a:fld>
            <a:endParaRPr lang="es-ES" dirty="0">
              <a:solidFill>
                <a:schemeClr val="accent6">
                  <a:lumMod val="50000"/>
                </a:schemeClr>
              </a:solidFill>
              <a:latin typeface="+mj-lt"/>
            </a:endParaRPr>
          </a:p>
        </p:txBody>
      </p:sp>
      <p:sp>
        <p:nvSpPr>
          <p:cNvPr id="10" name="9 CuadroTexto"/>
          <p:cNvSpPr txBox="1"/>
          <p:nvPr/>
        </p:nvSpPr>
        <p:spPr>
          <a:xfrm>
            <a:off x="342900" y="812800"/>
            <a:ext cx="8242300" cy="369332"/>
          </a:xfrm>
          <a:prstGeom prst="rect">
            <a:avLst/>
          </a:prstGeom>
          <a:noFill/>
        </p:spPr>
        <p:txBody>
          <a:bodyPr wrap="square" rtlCol="0">
            <a:spAutoFit/>
          </a:bodyPr>
          <a:lstStyle/>
          <a:p>
            <a:r>
              <a:rPr lang="es-ES" b="1" dirty="0" smtClean="0">
                <a:solidFill>
                  <a:srgbClr val="C00000"/>
                </a:solidFill>
              </a:rPr>
              <a:t>2.3. </a:t>
            </a:r>
            <a:r>
              <a:rPr lang="es-ES" b="1" dirty="0" smtClean="0">
                <a:solidFill>
                  <a:srgbClr val="00B050"/>
                </a:solidFill>
              </a:rPr>
              <a:t>Movimiento rectilíneo con aceleración constante en la naturaleza</a:t>
            </a:r>
            <a:endParaRPr lang="es-ES" b="1" dirty="0">
              <a:solidFill>
                <a:srgbClr val="00B050"/>
              </a:solidFill>
            </a:endParaRPr>
          </a:p>
        </p:txBody>
      </p:sp>
      <p:sp>
        <p:nvSpPr>
          <p:cNvPr id="8" name="7 CuadroTexto"/>
          <p:cNvSpPr txBox="1"/>
          <p:nvPr/>
        </p:nvSpPr>
        <p:spPr>
          <a:xfrm>
            <a:off x="368300" y="1231900"/>
            <a:ext cx="4114800" cy="369332"/>
          </a:xfrm>
          <a:prstGeom prst="rect">
            <a:avLst/>
          </a:prstGeom>
          <a:noFill/>
        </p:spPr>
        <p:txBody>
          <a:bodyPr wrap="square" rtlCol="0">
            <a:spAutoFit/>
          </a:bodyPr>
          <a:lstStyle/>
          <a:p>
            <a:r>
              <a:rPr lang="es-ES" b="1" dirty="0" smtClean="0">
                <a:solidFill>
                  <a:srgbClr val="C00000"/>
                </a:solidFill>
              </a:rPr>
              <a:t>La “caída libre” de los cuerpos</a:t>
            </a:r>
            <a:endParaRPr lang="es-ES" b="1" dirty="0">
              <a:solidFill>
                <a:srgbClr val="C00000"/>
              </a:solidFill>
            </a:endParaRPr>
          </a:p>
        </p:txBody>
      </p:sp>
      <p:sp>
        <p:nvSpPr>
          <p:cNvPr id="12" name="11 CuadroTexto"/>
          <p:cNvSpPr txBox="1"/>
          <p:nvPr/>
        </p:nvSpPr>
        <p:spPr>
          <a:xfrm>
            <a:off x="393700" y="1676400"/>
            <a:ext cx="8394700" cy="3139321"/>
          </a:xfrm>
          <a:prstGeom prst="rect">
            <a:avLst/>
          </a:prstGeom>
          <a:noFill/>
        </p:spPr>
        <p:txBody>
          <a:bodyPr wrap="square" rtlCol="0">
            <a:spAutoFit/>
          </a:bodyPr>
          <a:lstStyle/>
          <a:p>
            <a:pPr marL="355600" indent="-355600" algn="just">
              <a:buFont typeface="Wingdings"/>
              <a:buChar char="F"/>
            </a:pPr>
            <a:r>
              <a:rPr lang="es-ES" dirty="0" smtClean="0"/>
              <a:t>Galileo llegó a la siguiente conclusión:</a:t>
            </a:r>
          </a:p>
          <a:p>
            <a:pPr marL="355600" indent="-355600" algn="just">
              <a:buFont typeface="Wingdings"/>
              <a:buChar char="F"/>
            </a:pPr>
            <a:endParaRPr lang="es-ES" dirty="0"/>
          </a:p>
          <a:p>
            <a:pPr marL="355600" indent="-355600" algn="just">
              <a:buFont typeface="Wingdings"/>
              <a:buChar char="F"/>
            </a:pPr>
            <a:endParaRPr lang="es-ES" dirty="0" smtClean="0"/>
          </a:p>
          <a:p>
            <a:pPr marL="355600" indent="-355600" algn="just">
              <a:buFont typeface="Wingdings"/>
              <a:buChar char="F"/>
            </a:pPr>
            <a:endParaRPr lang="es-ES" dirty="0"/>
          </a:p>
          <a:p>
            <a:pPr marL="355600" indent="-355600" algn="just">
              <a:buFont typeface="Wingdings"/>
              <a:buChar char="F"/>
            </a:pPr>
            <a:endParaRPr lang="es-ES" dirty="0" smtClean="0"/>
          </a:p>
          <a:p>
            <a:pPr marL="355600" indent="-355600" algn="just">
              <a:buFont typeface="Wingdings"/>
              <a:buChar char="F"/>
            </a:pPr>
            <a:r>
              <a:rPr lang="es-ES" dirty="0" smtClean="0"/>
              <a:t>La Tierra confiere a los cuerpos en su superficie o en sus cercanías una aceleración constante cuyo valor aproximado es de 9,8 m/s</a:t>
            </a:r>
            <a:r>
              <a:rPr lang="es-ES" baseline="30000" dirty="0" smtClean="0"/>
              <a:t>2</a:t>
            </a:r>
            <a:r>
              <a:rPr lang="es-ES" dirty="0" smtClean="0"/>
              <a:t> (g), dirigida hacia el centro de la Tierra.</a:t>
            </a:r>
          </a:p>
          <a:p>
            <a:pPr marL="355600" indent="-355600" algn="just">
              <a:buFont typeface="Wingdings"/>
              <a:buChar char="F"/>
            </a:pPr>
            <a:endParaRPr lang="es-ES" dirty="0"/>
          </a:p>
          <a:p>
            <a:pPr marL="355600" indent="-355600" algn="just">
              <a:buFont typeface="Wingdings"/>
              <a:buChar char="F"/>
            </a:pPr>
            <a:r>
              <a:rPr lang="es-ES" dirty="0" smtClean="0"/>
              <a:t>La “caída libre” consiste en abandonar un cuerpo a una cierta altura solamente sometido a la acción de la gravedad.</a:t>
            </a:r>
            <a:endParaRPr lang="es-ES" dirty="0"/>
          </a:p>
        </p:txBody>
      </p:sp>
      <p:sp>
        <p:nvSpPr>
          <p:cNvPr id="14" name="13 CuadroTexto"/>
          <p:cNvSpPr txBox="1"/>
          <p:nvPr/>
        </p:nvSpPr>
        <p:spPr>
          <a:xfrm>
            <a:off x="419100" y="2222500"/>
            <a:ext cx="8280400" cy="646331"/>
          </a:xfrm>
          <a:prstGeom prst="rect">
            <a:avLst/>
          </a:prstGeom>
          <a:solidFill>
            <a:srgbClr val="FFFF99"/>
          </a:solidFill>
          <a:effectLst>
            <a:outerShdw blurRad="50800" dist="38100" dir="2700000" algn="tl" rotWithShape="0">
              <a:prstClr val="black">
                <a:alpha val="40000"/>
              </a:prstClr>
            </a:outerShdw>
          </a:effectLst>
        </p:spPr>
        <p:txBody>
          <a:bodyPr wrap="square" rtlCol="0">
            <a:spAutoFit/>
          </a:bodyPr>
          <a:lstStyle/>
          <a:p>
            <a:pPr algn="just"/>
            <a:r>
              <a:rPr lang="es-ES" dirty="0" smtClean="0"/>
              <a:t>Todos los cuerpos, independientemente de su masa, caen con la misma aceleración, si despreciamos el rozamiento con el aire.</a:t>
            </a:r>
            <a:endParaRPr lang="es-ES" dirty="0"/>
          </a:p>
        </p:txBody>
      </p:sp>
    </p:spTree>
    <p:extLst>
      <p:ext uri="{BB962C8B-B14F-4D97-AF65-F5344CB8AC3E}">
        <p14:creationId xmlns:p14="http://schemas.microsoft.com/office/powerpoint/2010/main" val="23641511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4 CuadroTexto"/>
          <p:cNvSpPr txBox="1"/>
          <p:nvPr/>
        </p:nvSpPr>
        <p:spPr>
          <a:xfrm>
            <a:off x="1841500" y="399197"/>
            <a:ext cx="5499100" cy="307777"/>
          </a:xfrm>
          <a:prstGeom prst="rect">
            <a:avLst/>
          </a:prstGeom>
          <a:noFill/>
        </p:spPr>
        <p:txBody>
          <a:bodyPr wrap="square" lIns="0" tIns="0" rIns="0" bIns="0" rtlCol="0">
            <a:spAutoFit/>
          </a:bodyPr>
          <a:lstStyle/>
          <a:p>
            <a:pPr algn="ctr"/>
            <a:r>
              <a:rPr lang="es-ES" sz="2000" b="1" dirty="0" smtClean="0">
                <a:solidFill>
                  <a:srgbClr val="00B050"/>
                </a:solidFill>
                <a:latin typeface="+mj-lt"/>
              </a:rPr>
              <a:t>2</a:t>
            </a:r>
            <a:r>
              <a:rPr lang="es-ES" b="1" dirty="0" smtClean="0">
                <a:solidFill>
                  <a:srgbClr val="C00000"/>
                </a:solidFill>
                <a:latin typeface="+mj-lt"/>
              </a:rPr>
              <a:t> Movimientos en una dimensión: rectilíneos</a:t>
            </a:r>
            <a:endParaRPr lang="es-ES" b="1" dirty="0">
              <a:solidFill>
                <a:srgbClr val="C00000"/>
              </a:solidFill>
              <a:latin typeface="+mj-lt"/>
            </a:endParaRPr>
          </a:p>
        </p:txBody>
      </p:sp>
      <p:sp>
        <p:nvSpPr>
          <p:cNvPr id="6" name="5 CuadroTexto"/>
          <p:cNvSpPr txBox="1"/>
          <p:nvPr/>
        </p:nvSpPr>
        <p:spPr>
          <a:xfrm>
            <a:off x="1828800" y="109182"/>
            <a:ext cx="54864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XI. MOVIMIENTOS EN UNA Y DOS DIMENSIONES</a:t>
            </a:r>
            <a:endParaRPr lang="es-ES" b="1" dirty="0">
              <a:solidFill>
                <a:schemeClr val="accent1">
                  <a:lumMod val="75000"/>
                </a:schemeClr>
              </a:solidFill>
            </a:endParaRPr>
          </a:p>
        </p:txBody>
      </p:sp>
      <p:sp>
        <p:nvSpPr>
          <p:cNvPr id="7" name="13 Marcador de número de diapositiva"/>
          <p:cNvSpPr>
            <a:spLocks noGrp="1"/>
          </p:cNvSpPr>
          <p:nvPr/>
        </p:nvSpPr>
        <p:spPr>
          <a:xfrm>
            <a:off x="8455007" y="6546849"/>
            <a:ext cx="582966" cy="203200"/>
          </a:xfrm>
          <a:prstGeom prst="rect">
            <a:avLst/>
          </a:prstGeom>
        </p:spPr>
        <p:txBody>
          <a:bodyPr vert="horz" lIns="0" tIns="0" rIns="36000" bIns="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latin typeface="+mj-lt"/>
              </a:rPr>
              <a:pPr/>
              <a:t>22</a:t>
            </a:fld>
            <a:endParaRPr lang="es-ES" dirty="0">
              <a:solidFill>
                <a:schemeClr val="accent6">
                  <a:lumMod val="50000"/>
                </a:schemeClr>
              </a:solidFill>
              <a:latin typeface="+mj-lt"/>
            </a:endParaRPr>
          </a:p>
        </p:txBody>
      </p:sp>
      <p:sp>
        <p:nvSpPr>
          <p:cNvPr id="10" name="9 CuadroTexto"/>
          <p:cNvSpPr txBox="1"/>
          <p:nvPr/>
        </p:nvSpPr>
        <p:spPr>
          <a:xfrm>
            <a:off x="342900" y="812800"/>
            <a:ext cx="8242300" cy="369332"/>
          </a:xfrm>
          <a:prstGeom prst="rect">
            <a:avLst/>
          </a:prstGeom>
          <a:noFill/>
        </p:spPr>
        <p:txBody>
          <a:bodyPr wrap="square" rtlCol="0">
            <a:spAutoFit/>
          </a:bodyPr>
          <a:lstStyle/>
          <a:p>
            <a:r>
              <a:rPr lang="es-ES" b="1" dirty="0" smtClean="0">
                <a:solidFill>
                  <a:srgbClr val="C00000"/>
                </a:solidFill>
              </a:rPr>
              <a:t>2.3. </a:t>
            </a:r>
            <a:r>
              <a:rPr lang="es-ES" b="1" dirty="0" smtClean="0">
                <a:solidFill>
                  <a:srgbClr val="00B050"/>
                </a:solidFill>
              </a:rPr>
              <a:t>Movimiento rectilíneo con aceleración constante en la naturaleza</a:t>
            </a:r>
            <a:endParaRPr lang="es-ES" b="1" dirty="0">
              <a:solidFill>
                <a:srgbClr val="00B050"/>
              </a:solidFill>
            </a:endParaRPr>
          </a:p>
        </p:txBody>
      </p:sp>
      <p:sp>
        <p:nvSpPr>
          <p:cNvPr id="8" name="7 CuadroTexto"/>
          <p:cNvSpPr txBox="1"/>
          <p:nvPr/>
        </p:nvSpPr>
        <p:spPr>
          <a:xfrm>
            <a:off x="368300" y="1231900"/>
            <a:ext cx="4114800" cy="369332"/>
          </a:xfrm>
          <a:prstGeom prst="rect">
            <a:avLst/>
          </a:prstGeom>
          <a:noFill/>
        </p:spPr>
        <p:txBody>
          <a:bodyPr wrap="square" rtlCol="0">
            <a:spAutoFit/>
          </a:bodyPr>
          <a:lstStyle/>
          <a:p>
            <a:r>
              <a:rPr lang="es-ES" b="1" dirty="0" smtClean="0">
                <a:solidFill>
                  <a:srgbClr val="C00000"/>
                </a:solidFill>
              </a:rPr>
              <a:t>La “caída libre” de los cuerpos</a:t>
            </a:r>
            <a:endParaRPr lang="es-ES" b="1" dirty="0">
              <a:solidFill>
                <a:srgbClr val="C00000"/>
              </a:solidFill>
            </a:endParaRPr>
          </a:p>
        </p:txBody>
      </p:sp>
      <p:sp>
        <p:nvSpPr>
          <p:cNvPr id="2" name="1 CuadroTexto"/>
          <p:cNvSpPr txBox="1"/>
          <p:nvPr/>
        </p:nvSpPr>
        <p:spPr>
          <a:xfrm>
            <a:off x="393700" y="1689100"/>
            <a:ext cx="3530600" cy="369332"/>
          </a:xfrm>
          <a:prstGeom prst="rect">
            <a:avLst/>
          </a:prstGeom>
          <a:noFill/>
        </p:spPr>
        <p:txBody>
          <a:bodyPr wrap="square" rtlCol="0">
            <a:spAutoFit/>
          </a:bodyPr>
          <a:lstStyle/>
          <a:p>
            <a:r>
              <a:rPr lang="es-ES" b="1" dirty="0" smtClean="0"/>
              <a:t>Ecuaciones de la “caída libre”</a:t>
            </a:r>
            <a:endParaRPr lang="es-ES" b="1"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2300" y="2209800"/>
            <a:ext cx="2858490" cy="4152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4" name="3 Conector recto de flecha"/>
          <p:cNvCxnSpPr/>
          <p:nvPr/>
        </p:nvCxnSpPr>
        <p:spPr>
          <a:xfrm>
            <a:off x="1803400" y="5461000"/>
            <a:ext cx="0" cy="540000"/>
          </a:xfrm>
          <a:prstGeom prst="straightConnector1">
            <a:avLst/>
          </a:prstGeom>
          <a:ln w="3810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3" name="12 Conector recto de flecha"/>
          <p:cNvCxnSpPr/>
          <p:nvPr/>
        </p:nvCxnSpPr>
        <p:spPr>
          <a:xfrm>
            <a:off x="2247900" y="5448300"/>
            <a:ext cx="0" cy="432000"/>
          </a:xfrm>
          <a:prstGeom prst="straightConnector1">
            <a:avLst/>
          </a:prstGeom>
          <a:ln w="38100">
            <a:solidFill>
              <a:srgbClr val="00B05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5" name="14 Conector recto de flecha"/>
          <p:cNvCxnSpPr/>
          <p:nvPr/>
        </p:nvCxnSpPr>
        <p:spPr>
          <a:xfrm flipV="1">
            <a:off x="1270000" y="3149600"/>
            <a:ext cx="0" cy="3060000"/>
          </a:xfrm>
          <a:prstGeom prst="straightConnector1">
            <a:avLst/>
          </a:prstGeom>
          <a:ln w="38100">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6" name="15 Conector recto de flecha"/>
          <p:cNvCxnSpPr/>
          <p:nvPr/>
        </p:nvCxnSpPr>
        <p:spPr>
          <a:xfrm flipV="1">
            <a:off x="1473200" y="5435600"/>
            <a:ext cx="0" cy="756000"/>
          </a:xfrm>
          <a:prstGeom prst="straightConnector1">
            <a:avLst/>
          </a:prstGeom>
          <a:ln w="38100">
            <a:headEnd type="none" w="med" len="med"/>
            <a:tailEnd type="triangle" w="med" len="me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9" name="8 CuadroTexto"/>
              <p:cNvSpPr txBox="1"/>
              <p:nvPr/>
            </p:nvSpPr>
            <p:spPr>
              <a:xfrm>
                <a:off x="2190750" y="5285740"/>
                <a:ext cx="370934"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es-ES" sz="1600" i="1" smtClean="0">
                              <a:latin typeface="Cambria Math" panose="02040503050406030204" pitchFamily="18" charset="0"/>
                            </a:rPr>
                          </m:ctrlPr>
                        </m:accPr>
                        <m:e>
                          <m:r>
                            <a:rPr lang="es-ES" sz="1600" b="0" i="1" smtClean="0">
                              <a:latin typeface="Cambria Math"/>
                            </a:rPr>
                            <m:t>𝑔</m:t>
                          </m:r>
                        </m:e>
                      </m:acc>
                    </m:oMath>
                  </m:oMathPara>
                </a14:m>
                <a:endParaRPr lang="es-ES" sz="1600" dirty="0"/>
              </a:p>
            </p:txBody>
          </p:sp>
        </mc:Choice>
        <mc:Fallback xmlns="">
          <p:sp>
            <p:nvSpPr>
              <p:cNvPr id="9" name="8 CuadroTexto"/>
              <p:cNvSpPr txBox="1">
                <a:spLocks noRot="1" noChangeAspect="1" noMove="1" noResize="1" noEditPoints="1" noAdjustHandles="1" noChangeArrowheads="1" noChangeShapeType="1" noTextEdit="1"/>
              </p:cNvSpPr>
              <p:nvPr/>
            </p:nvSpPr>
            <p:spPr>
              <a:xfrm>
                <a:off x="2190750" y="5285740"/>
                <a:ext cx="370934" cy="338554"/>
              </a:xfrm>
              <a:prstGeom prst="rect">
                <a:avLst/>
              </a:prstGeom>
              <a:blipFill rotWithShape="1">
                <a:blip r:embed="rId4"/>
                <a:stretch>
                  <a:fillRect t="-12500" r="-24590" b="-3571"/>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7" name="16 CuadroTexto"/>
              <p:cNvSpPr txBox="1"/>
              <p:nvPr/>
            </p:nvSpPr>
            <p:spPr>
              <a:xfrm>
                <a:off x="1784350" y="5527040"/>
                <a:ext cx="360612"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es-ES" sz="1600" i="1" smtClean="0">
                              <a:latin typeface="Cambria Math" panose="02040503050406030204" pitchFamily="18" charset="0"/>
                            </a:rPr>
                          </m:ctrlPr>
                        </m:accPr>
                        <m:e>
                          <m:r>
                            <a:rPr lang="es-ES" sz="1600" b="0" i="1" smtClean="0">
                              <a:latin typeface="Cambria Math"/>
                            </a:rPr>
                            <m:t>𝑣</m:t>
                          </m:r>
                        </m:e>
                      </m:acc>
                    </m:oMath>
                  </m:oMathPara>
                </a14:m>
                <a:endParaRPr lang="es-ES" sz="1600" dirty="0"/>
              </a:p>
            </p:txBody>
          </p:sp>
        </mc:Choice>
        <mc:Fallback xmlns="">
          <p:sp>
            <p:nvSpPr>
              <p:cNvPr id="17" name="16 CuadroTexto"/>
              <p:cNvSpPr txBox="1">
                <a:spLocks noRot="1" noChangeAspect="1" noMove="1" noResize="1" noEditPoints="1" noAdjustHandles="1" noChangeArrowheads="1" noChangeShapeType="1" noTextEdit="1"/>
              </p:cNvSpPr>
              <p:nvPr/>
            </p:nvSpPr>
            <p:spPr>
              <a:xfrm>
                <a:off x="1784350" y="5527040"/>
                <a:ext cx="360612" cy="338554"/>
              </a:xfrm>
              <a:prstGeom prst="rect">
                <a:avLst/>
              </a:prstGeom>
              <a:blipFill rotWithShape="1">
                <a:blip r:embed="rId5"/>
                <a:stretch>
                  <a:fillRect t="-12727" r="-20339"/>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8" name="17 CuadroTexto"/>
              <p:cNvSpPr txBox="1"/>
              <p:nvPr/>
            </p:nvSpPr>
            <p:spPr>
              <a:xfrm>
                <a:off x="1428750" y="5514340"/>
                <a:ext cx="361317"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es-ES" sz="1600" i="1" smtClean="0">
                              <a:latin typeface="Cambria Math" panose="02040503050406030204" pitchFamily="18" charset="0"/>
                            </a:rPr>
                          </m:ctrlPr>
                        </m:accPr>
                        <m:e>
                          <m:r>
                            <a:rPr lang="es-ES" sz="1600" b="0" i="1" smtClean="0">
                              <a:latin typeface="Cambria Math"/>
                            </a:rPr>
                            <m:t>𝑦</m:t>
                          </m:r>
                        </m:e>
                      </m:acc>
                    </m:oMath>
                  </m:oMathPara>
                </a14:m>
                <a:endParaRPr lang="es-ES" sz="1600" dirty="0"/>
              </a:p>
            </p:txBody>
          </p:sp>
        </mc:Choice>
        <mc:Fallback xmlns="">
          <p:sp>
            <p:nvSpPr>
              <p:cNvPr id="18" name="17 CuadroTexto"/>
              <p:cNvSpPr txBox="1">
                <a:spLocks noRot="1" noChangeAspect="1" noMove="1" noResize="1" noEditPoints="1" noAdjustHandles="1" noChangeArrowheads="1" noChangeShapeType="1" noTextEdit="1"/>
              </p:cNvSpPr>
              <p:nvPr/>
            </p:nvSpPr>
            <p:spPr>
              <a:xfrm>
                <a:off x="1428750" y="5514340"/>
                <a:ext cx="361317" cy="338554"/>
              </a:xfrm>
              <a:prstGeom prst="rect">
                <a:avLst/>
              </a:prstGeom>
              <a:blipFill rotWithShape="1">
                <a:blip r:embed="rId6"/>
                <a:stretch>
                  <a:fillRect t="-12727" r="-20000" b="-5455"/>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9" name="18 CuadroTexto"/>
              <p:cNvSpPr txBox="1"/>
              <p:nvPr/>
            </p:nvSpPr>
            <p:spPr>
              <a:xfrm>
                <a:off x="844550" y="4269740"/>
                <a:ext cx="446661"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ES" sz="1600" i="1" smtClean="0">
                              <a:latin typeface="Cambria Math" panose="02040503050406030204" pitchFamily="18" charset="0"/>
                            </a:rPr>
                          </m:ctrlPr>
                        </m:sSubPr>
                        <m:e>
                          <m:acc>
                            <m:accPr>
                              <m:chr m:val="⃗"/>
                              <m:ctrlPr>
                                <a:rPr lang="es-ES" sz="1600" i="1" smtClean="0">
                                  <a:latin typeface="Cambria Math" panose="02040503050406030204" pitchFamily="18" charset="0"/>
                                </a:rPr>
                              </m:ctrlPr>
                            </m:accPr>
                            <m:e>
                              <m:r>
                                <a:rPr lang="es-ES" sz="1600" b="0" i="1" smtClean="0">
                                  <a:latin typeface="Cambria Math"/>
                                </a:rPr>
                                <m:t>𝑦</m:t>
                              </m:r>
                            </m:e>
                          </m:acc>
                        </m:e>
                        <m:sub>
                          <m:r>
                            <a:rPr lang="es-ES" sz="1600" b="0" i="1" smtClean="0">
                              <a:latin typeface="Cambria Math"/>
                            </a:rPr>
                            <m:t>0</m:t>
                          </m:r>
                        </m:sub>
                      </m:sSub>
                    </m:oMath>
                  </m:oMathPara>
                </a14:m>
                <a:endParaRPr lang="es-ES" sz="1600" dirty="0"/>
              </a:p>
            </p:txBody>
          </p:sp>
        </mc:Choice>
        <mc:Fallback xmlns="">
          <p:sp>
            <p:nvSpPr>
              <p:cNvPr id="19" name="18 CuadroTexto"/>
              <p:cNvSpPr txBox="1">
                <a:spLocks noRot="1" noChangeAspect="1" noMove="1" noResize="1" noEditPoints="1" noAdjustHandles="1" noChangeArrowheads="1" noChangeShapeType="1" noTextEdit="1"/>
              </p:cNvSpPr>
              <p:nvPr/>
            </p:nvSpPr>
            <p:spPr>
              <a:xfrm>
                <a:off x="844550" y="4269740"/>
                <a:ext cx="446661" cy="338554"/>
              </a:xfrm>
              <a:prstGeom prst="rect">
                <a:avLst/>
              </a:prstGeom>
              <a:blipFill rotWithShape="1">
                <a:blip r:embed="rId7"/>
                <a:stretch>
                  <a:fillRect t="-12500" r="-16438" b="-3571"/>
                </a:stretch>
              </a:blipFill>
            </p:spPr>
            <p:txBody>
              <a:bodyPr/>
              <a:lstStyle/>
              <a:p>
                <a:r>
                  <a:rPr lang="es-ES">
                    <a:noFill/>
                  </a:rPr>
                  <a:t> </a:t>
                </a:r>
              </a:p>
            </p:txBody>
          </p:sp>
        </mc:Fallback>
      </mc:AlternateContent>
      <p:sp>
        <p:nvSpPr>
          <p:cNvPr id="11" name="10 CuadroTexto"/>
          <p:cNvSpPr txBox="1"/>
          <p:nvPr/>
        </p:nvSpPr>
        <p:spPr>
          <a:xfrm>
            <a:off x="3949700" y="2273300"/>
            <a:ext cx="4800600" cy="2308324"/>
          </a:xfrm>
          <a:prstGeom prst="rect">
            <a:avLst/>
          </a:prstGeom>
          <a:noFill/>
        </p:spPr>
        <p:txBody>
          <a:bodyPr wrap="square" rtlCol="0">
            <a:spAutoFit/>
          </a:bodyPr>
          <a:lstStyle/>
          <a:p>
            <a:pPr marL="355600" indent="-355600">
              <a:buFont typeface="Wingdings"/>
              <a:buChar char="F"/>
            </a:pPr>
            <a:r>
              <a:rPr lang="es-ES" dirty="0" smtClean="0">
                <a:sym typeface="Wingdings"/>
              </a:rPr>
              <a:t>Para un observador situado en el suelo:</a:t>
            </a:r>
          </a:p>
          <a:p>
            <a:pPr marL="355600" indent="-355600">
              <a:buFont typeface="Wingdings"/>
              <a:buChar char="F"/>
            </a:pPr>
            <a:endParaRPr lang="es-ES" dirty="0">
              <a:sym typeface="Wingdings"/>
            </a:endParaRPr>
          </a:p>
          <a:p>
            <a:pPr marL="355600" indent="-355600">
              <a:tabLst>
                <a:tab pos="723900" algn="l"/>
              </a:tabLst>
            </a:pPr>
            <a:r>
              <a:rPr lang="es-ES" dirty="0" smtClean="0">
                <a:sym typeface="Wingdings"/>
              </a:rPr>
              <a:t>		Ecuación de la posición:</a:t>
            </a:r>
          </a:p>
          <a:p>
            <a:pPr marL="355600" indent="-355600">
              <a:tabLst>
                <a:tab pos="723900" algn="l"/>
              </a:tabLst>
            </a:pPr>
            <a:endParaRPr lang="es-ES" dirty="0">
              <a:sym typeface="Wingdings"/>
            </a:endParaRPr>
          </a:p>
          <a:p>
            <a:pPr marL="355600" indent="-355600">
              <a:tabLst>
                <a:tab pos="723900" algn="l"/>
              </a:tabLst>
            </a:pPr>
            <a:endParaRPr lang="es-ES" dirty="0" smtClean="0">
              <a:sym typeface="Wingdings"/>
            </a:endParaRPr>
          </a:p>
          <a:p>
            <a:pPr marL="355600" indent="-355600">
              <a:tabLst>
                <a:tab pos="723900" algn="l"/>
              </a:tabLst>
            </a:pPr>
            <a:endParaRPr lang="es-ES" dirty="0">
              <a:sym typeface="Wingdings"/>
            </a:endParaRPr>
          </a:p>
          <a:p>
            <a:pPr marL="355600" indent="-355600">
              <a:tabLst>
                <a:tab pos="723900" algn="l"/>
              </a:tabLst>
            </a:pPr>
            <a:endParaRPr lang="es-ES" dirty="0" smtClean="0">
              <a:sym typeface="Wingdings"/>
            </a:endParaRPr>
          </a:p>
          <a:p>
            <a:pPr marL="355600" indent="-355600">
              <a:tabLst>
                <a:tab pos="723900" algn="l"/>
              </a:tabLst>
            </a:pPr>
            <a:r>
              <a:rPr lang="es-ES" dirty="0">
                <a:sym typeface="Wingdings"/>
              </a:rPr>
              <a:t>	</a:t>
            </a:r>
            <a:r>
              <a:rPr lang="es-ES" dirty="0" smtClean="0">
                <a:sym typeface="Wingdings"/>
              </a:rPr>
              <a:t>	Ecuación de la velocidad:</a:t>
            </a:r>
            <a:endParaRPr lang="es-ES" dirty="0"/>
          </a:p>
        </p:txBody>
      </p:sp>
      <mc:AlternateContent xmlns:mc="http://schemas.openxmlformats.org/markup-compatibility/2006" xmlns:a14="http://schemas.microsoft.com/office/drawing/2010/main">
        <mc:Choice Requires="a14">
          <p:sp>
            <p:nvSpPr>
              <p:cNvPr id="20" name="19 CuadroTexto"/>
              <p:cNvSpPr txBox="1"/>
              <p:nvPr/>
            </p:nvSpPr>
            <p:spPr>
              <a:xfrm>
                <a:off x="5530850" y="3393440"/>
                <a:ext cx="1770998" cy="61093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𝑦</m:t>
                      </m:r>
                      <m:r>
                        <a:rPr lang="es-ES" b="0" i="1" smtClean="0">
                          <a:latin typeface="Cambria Math"/>
                        </a:rPr>
                        <m:t>=</m:t>
                      </m:r>
                      <m:sSub>
                        <m:sSubPr>
                          <m:ctrlPr>
                            <a:rPr lang="es-ES" b="0" i="1" smtClean="0">
                              <a:latin typeface="Cambria Math" panose="02040503050406030204" pitchFamily="18" charset="0"/>
                            </a:rPr>
                          </m:ctrlPr>
                        </m:sSubPr>
                        <m:e>
                          <m:r>
                            <a:rPr lang="es-ES" b="0" i="1" smtClean="0">
                              <a:latin typeface="Cambria Math"/>
                            </a:rPr>
                            <m:t>𝑦</m:t>
                          </m:r>
                        </m:e>
                        <m:sub>
                          <m:r>
                            <a:rPr lang="es-ES" b="0" i="1" smtClean="0">
                              <a:latin typeface="Cambria Math"/>
                            </a:rPr>
                            <m:t>0</m:t>
                          </m:r>
                        </m:sub>
                      </m:sSub>
                      <m:r>
                        <a:rPr lang="es-ES" b="0" i="1" smtClean="0">
                          <a:latin typeface="Cambria Math"/>
                        </a:rPr>
                        <m:t>−</m:t>
                      </m:r>
                      <m:f>
                        <m:fPr>
                          <m:ctrlPr>
                            <a:rPr lang="es-ES" b="0" i="1" smtClean="0">
                              <a:latin typeface="Cambria Math" panose="02040503050406030204" pitchFamily="18" charset="0"/>
                            </a:rPr>
                          </m:ctrlPr>
                        </m:fPr>
                        <m:num>
                          <m:r>
                            <a:rPr lang="es-ES" b="0" i="1" smtClean="0">
                              <a:latin typeface="Cambria Math"/>
                            </a:rPr>
                            <m:t>1</m:t>
                          </m:r>
                        </m:num>
                        <m:den>
                          <m:r>
                            <a:rPr lang="es-ES" b="0" i="1" smtClean="0">
                              <a:latin typeface="Cambria Math"/>
                            </a:rPr>
                            <m:t>2</m:t>
                          </m:r>
                        </m:den>
                      </m:f>
                      <m:r>
                        <a:rPr lang="es-ES" b="0" i="1" smtClean="0">
                          <a:latin typeface="Cambria Math"/>
                        </a:rPr>
                        <m:t>𝑔</m:t>
                      </m:r>
                      <m:sSup>
                        <m:sSupPr>
                          <m:ctrlPr>
                            <a:rPr lang="es-ES" b="0" i="1" smtClean="0">
                              <a:latin typeface="Cambria Math" panose="02040503050406030204" pitchFamily="18" charset="0"/>
                            </a:rPr>
                          </m:ctrlPr>
                        </m:sSupPr>
                        <m:e>
                          <m:r>
                            <a:rPr lang="es-ES" b="0" i="1" smtClean="0">
                              <a:latin typeface="Cambria Math"/>
                            </a:rPr>
                            <m:t>𝑡</m:t>
                          </m:r>
                        </m:e>
                        <m:sup>
                          <m:r>
                            <a:rPr lang="es-ES" b="0" i="1" smtClean="0">
                              <a:latin typeface="Cambria Math"/>
                            </a:rPr>
                            <m:t>2</m:t>
                          </m:r>
                        </m:sup>
                      </m:sSup>
                    </m:oMath>
                  </m:oMathPara>
                </a14:m>
                <a:endParaRPr lang="es-ES" dirty="0"/>
              </a:p>
            </p:txBody>
          </p:sp>
        </mc:Choice>
        <mc:Fallback xmlns="">
          <p:sp>
            <p:nvSpPr>
              <p:cNvPr id="20" name="19 CuadroTexto"/>
              <p:cNvSpPr txBox="1">
                <a:spLocks noRot="1" noChangeAspect="1" noMove="1" noResize="1" noEditPoints="1" noAdjustHandles="1" noChangeArrowheads="1" noChangeShapeType="1" noTextEdit="1"/>
              </p:cNvSpPr>
              <p:nvPr/>
            </p:nvSpPr>
            <p:spPr>
              <a:xfrm>
                <a:off x="5530850" y="3393440"/>
                <a:ext cx="1770998" cy="610936"/>
              </a:xfrm>
              <a:prstGeom prst="rect">
                <a:avLst/>
              </a:prstGeom>
              <a:blipFill rotWithShape="1">
                <a:blip r:embed="rId8"/>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2" name="21 CuadroTexto"/>
              <p:cNvSpPr txBox="1"/>
              <p:nvPr/>
            </p:nvSpPr>
            <p:spPr>
              <a:xfrm>
                <a:off x="5657850" y="4676140"/>
                <a:ext cx="1093120"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𝑣</m:t>
                      </m:r>
                      <m:r>
                        <a:rPr lang="es-ES" b="0" i="1" smtClean="0">
                          <a:latin typeface="Cambria Math"/>
                        </a:rPr>
                        <m:t>=−</m:t>
                      </m:r>
                      <m:r>
                        <a:rPr lang="es-ES" b="0" i="1" smtClean="0">
                          <a:latin typeface="Cambria Math"/>
                        </a:rPr>
                        <m:t>𝑔𝑡</m:t>
                      </m:r>
                    </m:oMath>
                  </m:oMathPara>
                </a14:m>
                <a:endParaRPr lang="es-ES" dirty="0"/>
              </a:p>
            </p:txBody>
          </p:sp>
        </mc:Choice>
        <mc:Fallback xmlns="">
          <p:sp>
            <p:nvSpPr>
              <p:cNvPr id="22" name="21 CuadroTexto"/>
              <p:cNvSpPr txBox="1">
                <a:spLocks noRot="1" noChangeAspect="1" noMove="1" noResize="1" noEditPoints="1" noAdjustHandles="1" noChangeArrowheads="1" noChangeShapeType="1" noTextEdit="1"/>
              </p:cNvSpPr>
              <p:nvPr/>
            </p:nvSpPr>
            <p:spPr>
              <a:xfrm>
                <a:off x="5657850" y="4676140"/>
                <a:ext cx="1093120" cy="369332"/>
              </a:xfrm>
              <a:prstGeom prst="rect">
                <a:avLst/>
              </a:prstGeom>
              <a:blipFill rotWithShape="1">
                <a:blip r:embed="rId9"/>
                <a:stretch>
                  <a:fillRect b="-11475"/>
                </a:stretch>
              </a:blipFill>
            </p:spPr>
            <p:txBody>
              <a:bodyPr/>
              <a:lstStyle/>
              <a:p>
                <a:r>
                  <a:rPr lang="es-ES">
                    <a:noFill/>
                  </a:rPr>
                  <a:t> </a:t>
                </a:r>
              </a:p>
            </p:txBody>
          </p:sp>
        </mc:Fallback>
      </mc:AlternateContent>
    </p:spTree>
    <p:extLst>
      <p:ext uri="{BB962C8B-B14F-4D97-AF65-F5344CB8AC3E}">
        <p14:creationId xmlns:p14="http://schemas.microsoft.com/office/powerpoint/2010/main" val="70537435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056" name="Picture 8"/>
          <p:cNvPicPr>
            <a:picLocks noChangeAspect="1" noChangeArrowheads="1"/>
          </p:cNvPicPr>
          <p:nvPr/>
        </p:nvPicPr>
        <p:blipFill rotWithShape="1">
          <a:blip r:embed="rId3" cstate="print">
            <a:clrChange>
              <a:clrFrom>
                <a:srgbClr val="FEFEFE"/>
              </a:clrFrom>
              <a:clrTo>
                <a:srgbClr val="FEFEFE">
                  <a:alpha val="0"/>
                </a:srgbClr>
              </a:clrTo>
            </a:clrChange>
            <a:extLst>
              <a:ext uri="{28A0092B-C50C-407E-A947-70E740481C1C}">
                <a14:useLocalDpi xmlns:a14="http://schemas.microsoft.com/office/drawing/2010/main" val="0"/>
              </a:ext>
            </a:extLst>
          </a:blip>
          <a:srcRect l="15679" r="20939"/>
          <a:stretch/>
        </p:blipFill>
        <p:spPr bwMode="auto">
          <a:xfrm>
            <a:off x="673100" y="1905000"/>
            <a:ext cx="1816100" cy="4292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4 CuadroTexto"/>
          <p:cNvSpPr txBox="1"/>
          <p:nvPr/>
        </p:nvSpPr>
        <p:spPr>
          <a:xfrm>
            <a:off x="1841500" y="399197"/>
            <a:ext cx="5499100" cy="307777"/>
          </a:xfrm>
          <a:prstGeom prst="rect">
            <a:avLst/>
          </a:prstGeom>
          <a:noFill/>
        </p:spPr>
        <p:txBody>
          <a:bodyPr wrap="square" lIns="0" tIns="0" rIns="0" bIns="0" rtlCol="0">
            <a:spAutoFit/>
          </a:bodyPr>
          <a:lstStyle/>
          <a:p>
            <a:pPr algn="ctr"/>
            <a:r>
              <a:rPr lang="es-ES" sz="2000" b="1" dirty="0" smtClean="0">
                <a:solidFill>
                  <a:srgbClr val="00B050"/>
                </a:solidFill>
                <a:latin typeface="+mj-lt"/>
              </a:rPr>
              <a:t>2</a:t>
            </a:r>
            <a:r>
              <a:rPr lang="es-ES" b="1" dirty="0" smtClean="0">
                <a:solidFill>
                  <a:srgbClr val="C00000"/>
                </a:solidFill>
                <a:latin typeface="+mj-lt"/>
              </a:rPr>
              <a:t> Movimientos en una dimensión: rectilíneos</a:t>
            </a:r>
            <a:endParaRPr lang="es-ES" b="1" dirty="0">
              <a:solidFill>
                <a:srgbClr val="C00000"/>
              </a:solidFill>
              <a:latin typeface="+mj-lt"/>
            </a:endParaRPr>
          </a:p>
        </p:txBody>
      </p:sp>
      <p:sp>
        <p:nvSpPr>
          <p:cNvPr id="6" name="5 CuadroTexto"/>
          <p:cNvSpPr txBox="1"/>
          <p:nvPr/>
        </p:nvSpPr>
        <p:spPr>
          <a:xfrm>
            <a:off x="1828800" y="109182"/>
            <a:ext cx="54864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XI. MOVIMIENTOS EN UNA Y DOS DIMENSIONES</a:t>
            </a:r>
            <a:endParaRPr lang="es-ES" b="1" dirty="0">
              <a:solidFill>
                <a:schemeClr val="accent1">
                  <a:lumMod val="75000"/>
                </a:schemeClr>
              </a:solidFill>
            </a:endParaRPr>
          </a:p>
        </p:txBody>
      </p:sp>
      <p:sp>
        <p:nvSpPr>
          <p:cNvPr id="7" name="13 Marcador de número de diapositiva"/>
          <p:cNvSpPr>
            <a:spLocks noGrp="1"/>
          </p:cNvSpPr>
          <p:nvPr/>
        </p:nvSpPr>
        <p:spPr>
          <a:xfrm>
            <a:off x="8455007" y="6546849"/>
            <a:ext cx="582966" cy="203200"/>
          </a:xfrm>
          <a:prstGeom prst="rect">
            <a:avLst/>
          </a:prstGeom>
        </p:spPr>
        <p:txBody>
          <a:bodyPr vert="horz" lIns="0" tIns="0" rIns="36000" bIns="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latin typeface="+mj-lt"/>
              </a:rPr>
              <a:pPr/>
              <a:t>23</a:t>
            </a:fld>
            <a:endParaRPr lang="es-ES" dirty="0">
              <a:solidFill>
                <a:schemeClr val="accent6">
                  <a:lumMod val="50000"/>
                </a:schemeClr>
              </a:solidFill>
              <a:latin typeface="+mj-lt"/>
            </a:endParaRPr>
          </a:p>
        </p:txBody>
      </p:sp>
      <p:sp>
        <p:nvSpPr>
          <p:cNvPr id="10" name="9 CuadroTexto"/>
          <p:cNvSpPr txBox="1"/>
          <p:nvPr/>
        </p:nvSpPr>
        <p:spPr>
          <a:xfrm>
            <a:off x="342900" y="812800"/>
            <a:ext cx="8242300" cy="369332"/>
          </a:xfrm>
          <a:prstGeom prst="rect">
            <a:avLst/>
          </a:prstGeom>
          <a:noFill/>
        </p:spPr>
        <p:txBody>
          <a:bodyPr wrap="square" rtlCol="0">
            <a:spAutoFit/>
          </a:bodyPr>
          <a:lstStyle/>
          <a:p>
            <a:r>
              <a:rPr lang="es-ES" b="1" dirty="0" smtClean="0">
                <a:solidFill>
                  <a:srgbClr val="C00000"/>
                </a:solidFill>
              </a:rPr>
              <a:t>2.3. </a:t>
            </a:r>
            <a:r>
              <a:rPr lang="es-ES" b="1" dirty="0" smtClean="0">
                <a:solidFill>
                  <a:srgbClr val="00B050"/>
                </a:solidFill>
              </a:rPr>
              <a:t>Movimiento rectilíneo con aceleración constante en la naturaleza</a:t>
            </a:r>
            <a:endParaRPr lang="es-ES" b="1" dirty="0">
              <a:solidFill>
                <a:srgbClr val="00B050"/>
              </a:solidFill>
            </a:endParaRPr>
          </a:p>
        </p:txBody>
      </p:sp>
      <p:sp>
        <p:nvSpPr>
          <p:cNvPr id="8" name="7 CuadroTexto"/>
          <p:cNvSpPr txBox="1"/>
          <p:nvPr/>
        </p:nvSpPr>
        <p:spPr>
          <a:xfrm>
            <a:off x="368300" y="1231900"/>
            <a:ext cx="4114800" cy="369332"/>
          </a:xfrm>
          <a:prstGeom prst="rect">
            <a:avLst/>
          </a:prstGeom>
          <a:noFill/>
        </p:spPr>
        <p:txBody>
          <a:bodyPr wrap="square" rtlCol="0">
            <a:spAutoFit/>
          </a:bodyPr>
          <a:lstStyle/>
          <a:p>
            <a:r>
              <a:rPr lang="es-ES" b="1" dirty="0" smtClean="0">
                <a:solidFill>
                  <a:srgbClr val="C00000"/>
                </a:solidFill>
              </a:rPr>
              <a:t>Lanzamiento vertical hacia arriba</a:t>
            </a:r>
            <a:endParaRPr lang="es-ES" b="1" dirty="0">
              <a:solidFill>
                <a:srgbClr val="C00000"/>
              </a:solidFill>
            </a:endParaRPr>
          </a:p>
        </p:txBody>
      </p:sp>
      <p:sp>
        <p:nvSpPr>
          <p:cNvPr id="11" name="10 CuadroTexto"/>
          <p:cNvSpPr txBox="1"/>
          <p:nvPr/>
        </p:nvSpPr>
        <p:spPr>
          <a:xfrm>
            <a:off x="3175000" y="1943100"/>
            <a:ext cx="5486400" cy="2585323"/>
          </a:xfrm>
          <a:prstGeom prst="rect">
            <a:avLst/>
          </a:prstGeom>
          <a:noFill/>
        </p:spPr>
        <p:txBody>
          <a:bodyPr wrap="square" rtlCol="0">
            <a:spAutoFit/>
          </a:bodyPr>
          <a:lstStyle/>
          <a:p>
            <a:pPr marL="355600" indent="-355600">
              <a:buFont typeface="Wingdings"/>
              <a:buChar char="F"/>
            </a:pPr>
            <a:r>
              <a:rPr lang="es-ES" dirty="0" smtClean="0">
                <a:sym typeface="Wingdings"/>
              </a:rPr>
              <a:t>Para un observador situado en el suelo:</a:t>
            </a:r>
          </a:p>
          <a:p>
            <a:pPr marL="355600" indent="-355600">
              <a:buFont typeface="Wingdings"/>
              <a:buChar char="F"/>
            </a:pPr>
            <a:endParaRPr lang="es-ES" dirty="0">
              <a:sym typeface="Wingdings"/>
            </a:endParaRPr>
          </a:p>
          <a:p>
            <a:pPr marL="355600" indent="-355600">
              <a:tabLst>
                <a:tab pos="723900" algn="l"/>
              </a:tabLst>
            </a:pPr>
            <a:r>
              <a:rPr lang="es-ES" dirty="0" smtClean="0">
                <a:sym typeface="Wingdings"/>
              </a:rPr>
              <a:t>		Ecuación de la posición:</a:t>
            </a:r>
          </a:p>
          <a:p>
            <a:pPr marL="355600" indent="-355600">
              <a:tabLst>
                <a:tab pos="723900" algn="l"/>
              </a:tabLst>
            </a:pPr>
            <a:endParaRPr lang="es-ES" dirty="0">
              <a:sym typeface="Wingdings"/>
            </a:endParaRPr>
          </a:p>
          <a:p>
            <a:pPr marL="355600" indent="-355600">
              <a:tabLst>
                <a:tab pos="723900" algn="l"/>
              </a:tabLst>
            </a:pPr>
            <a:endParaRPr lang="es-ES" dirty="0" smtClean="0">
              <a:sym typeface="Wingdings"/>
            </a:endParaRPr>
          </a:p>
          <a:p>
            <a:pPr marL="355600" indent="-355600">
              <a:tabLst>
                <a:tab pos="723900" algn="l"/>
              </a:tabLst>
            </a:pPr>
            <a:endParaRPr lang="es-ES" dirty="0" smtClean="0">
              <a:sym typeface="Wingdings"/>
            </a:endParaRPr>
          </a:p>
          <a:p>
            <a:pPr marL="355600" indent="-355600">
              <a:tabLst>
                <a:tab pos="723900" algn="l"/>
              </a:tabLst>
            </a:pPr>
            <a:r>
              <a:rPr lang="es-ES" dirty="0">
                <a:sym typeface="Wingdings"/>
              </a:rPr>
              <a:t>	</a:t>
            </a:r>
            <a:r>
              <a:rPr lang="es-ES" dirty="0" smtClean="0">
                <a:sym typeface="Wingdings"/>
              </a:rPr>
              <a:t>	Ecuación de la velocidad:</a:t>
            </a:r>
          </a:p>
          <a:p>
            <a:pPr marL="355600" indent="-355600">
              <a:tabLst>
                <a:tab pos="723900" algn="l"/>
              </a:tabLst>
            </a:pPr>
            <a:endParaRPr lang="es-ES" dirty="0">
              <a:sym typeface="Wingdings"/>
            </a:endParaRPr>
          </a:p>
          <a:p>
            <a:pPr marL="355600" indent="-355600">
              <a:tabLst>
                <a:tab pos="723900" algn="l"/>
              </a:tabLst>
            </a:pPr>
            <a:endParaRPr lang="es-ES" dirty="0" smtClean="0">
              <a:sym typeface="Wingdings"/>
            </a:endParaRPr>
          </a:p>
        </p:txBody>
      </p:sp>
      <mc:AlternateContent xmlns:mc="http://schemas.openxmlformats.org/markup-compatibility/2006" xmlns:a14="http://schemas.microsoft.com/office/drawing/2010/main">
        <mc:Choice Requires="a14">
          <p:sp>
            <p:nvSpPr>
              <p:cNvPr id="20" name="19 CuadroTexto"/>
              <p:cNvSpPr txBox="1"/>
              <p:nvPr/>
            </p:nvSpPr>
            <p:spPr>
              <a:xfrm>
                <a:off x="4870450" y="2910840"/>
                <a:ext cx="2316147" cy="61093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𝑦</m:t>
                      </m:r>
                      <m:r>
                        <a:rPr lang="es-ES" b="0" i="1" smtClean="0">
                          <a:latin typeface="Cambria Math"/>
                        </a:rPr>
                        <m:t>=</m:t>
                      </m:r>
                      <m:sSub>
                        <m:sSubPr>
                          <m:ctrlPr>
                            <a:rPr lang="es-ES" b="0" i="1" smtClean="0">
                              <a:latin typeface="Cambria Math" panose="02040503050406030204" pitchFamily="18" charset="0"/>
                            </a:rPr>
                          </m:ctrlPr>
                        </m:sSubPr>
                        <m:e>
                          <m:r>
                            <a:rPr lang="es-ES" b="0" i="1" smtClean="0">
                              <a:latin typeface="Cambria Math"/>
                            </a:rPr>
                            <m:t>𝑦</m:t>
                          </m:r>
                        </m:e>
                        <m:sub>
                          <m:r>
                            <a:rPr lang="es-ES" b="0" i="1" smtClean="0">
                              <a:latin typeface="Cambria Math"/>
                            </a:rPr>
                            <m:t>0</m:t>
                          </m:r>
                        </m:sub>
                      </m:sSub>
                      <m:r>
                        <a:rPr lang="es-ES" b="0" i="1" smtClean="0">
                          <a:latin typeface="Cambria Math"/>
                        </a:rPr>
                        <m:t>+</m:t>
                      </m:r>
                      <m:sSub>
                        <m:sSubPr>
                          <m:ctrlPr>
                            <a:rPr lang="es-ES" b="0" i="1" smtClean="0">
                              <a:latin typeface="Cambria Math" panose="02040503050406030204" pitchFamily="18" charset="0"/>
                            </a:rPr>
                          </m:ctrlPr>
                        </m:sSubPr>
                        <m:e>
                          <m:r>
                            <a:rPr lang="es-ES" b="0" i="1" smtClean="0">
                              <a:latin typeface="Cambria Math"/>
                            </a:rPr>
                            <m:t>𝑣</m:t>
                          </m:r>
                        </m:e>
                        <m:sub>
                          <m:r>
                            <a:rPr lang="es-ES" b="0" i="1" smtClean="0">
                              <a:latin typeface="Cambria Math"/>
                            </a:rPr>
                            <m:t>0</m:t>
                          </m:r>
                        </m:sub>
                      </m:sSub>
                      <m:r>
                        <a:rPr lang="es-ES" b="0" i="1" smtClean="0">
                          <a:latin typeface="Cambria Math"/>
                        </a:rPr>
                        <m:t>𝑡</m:t>
                      </m:r>
                      <m:r>
                        <a:rPr lang="es-ES" b="0" i="1" smtClean="0">
                          <a:latin typeface="Cambria Math"/>
                        </a:rPr>
                        <m:t>−</m:t>
                      </m:r>
                      <m:f>
                        <m:fPr>
                          <m:ctrlPr>
                            <a:rPr lang="es-ES" b="0" i="1" smtClean="0">
                              <a:latin typeface="Cambria Math" panose="02040503050406030204" pitchFamily="18" charset="0"/>
                            </a:rPr>
                          </m:ctrlPr>
                        </m:fPr>
                        <m:num>
                          <m:r>
                            <a:rPr lang="es-ES" b="0" i="1" smtClean="0">
                              <a:latin typeface="Cambria Math"/>
                            </a:rPr>
                            <m:t>1</m:t>
                          </m:r>
                        </m:num>
                        <m:den>
                          <m:r>
                            <a:rPr lang="es-ES" b="0" i="1" smtClean="0">
                              <a:latin typeface="Cambria Math"/>
                            </a:rPr>
                            <m:t>2</m:t>
                          </m:r>
                        </m:den>
                      </m:f>
                      <m:r>
                        <a:rPr lang="es-ES" b="0" i="1" smtClean="0">
                          <a:latin typeface="Cambria Math"/>
                        </a:rPr>
                        <m:t>𝑔</m:t>
                      </m:r>
                      <m:sSup>
                        <m:sSupPr>
                          <m:ctrlPr>
                            <a:rPr lang="es-ES" b="0" i="1" smtClean="0">
                              <a:latin typeface="Cambria Math" panose="02040503050406030204" pitchFamily="18" charset="0"/>
                            </a:rPr>
                          </m:ctrlPr>
                        </m:sSupPr>
                        <m:e>
                          <m:r>
                            <a:rPr lang="es-ES" b="0" i="1" smtClean="0">
                              <a:latin typeface="Cambria Math"/>
                            </a:rPr>
                            <m:t>𝑡</m:t>
                          </m:r>
                        </m:e>
                        <m:sup>
                          <m:r>
                            <a:rPr lang="es-ES" b="0" i="1" smtClean="0">
                              <a:latin typeface="Cambria Math"/>
                            </a:rPr>
                            <m:t>2</m:t>
                          </m:r>
                        </m:sup>
                      </m:sSup>
                    </m:oMath>
                  </m:oMathPara>
                </a14:m>
                <a:endParaRPr lang="es-ES" dirty="0"/>
              </a:p>
            </p:txBody>
          </p:sp>
        </mc:Choice>
        <mc:Fallback xmlns="">
          <p:sp>
            <p:nvSpPr>
              <p:cNvPr id="20" name="19 CuadroTexto"/>
              <p:cNvSpPr txBox="1">
                <a:spLocks noRot="1" noChangeAspect="1" noMove="1" noResize="1" noEditPoints="1" noAdjustHandles="1" noChangeArrowheads="1" noChangeShapeType="1" noTextEdit="1"/>
              </p:cNvSpPr>
              <p:nvPr/>
            </p:nvSpPr>
            <p:spPr>
              <a:xfrm>
                <a:off x="4870450" y="2910840"/>
                <a:ext cx="2316147" cy="610936"/>
              </a:xfrm>
              <a:prstGeom prst="rect">
                <a:avLst/>
              </a:prstGeom>
              <a:blipFill rotWithShape="1">
                <a:blip r:embed="rId4"/>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2" name="21 CuadroTexto"/>
              <p:cNvSpPr txBox="1"/>
              <p:nvPr/>
            </p:nvSpPr>
            <p:spPr>
              <a:xfrm>
                <a:off x="5086350" y="4091940"/>
                <a:ext cx="1425839"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𝑣</m:t>
                      </m:r>
                      <m:r>
                        <a:rPr lang="es-ES" b="0" i="1" smtClean="0">
                          <a:latin typeface="Cambria Math"/>
                        </a:rPr>
                        <m:t>=</m:t>
                      </m:r>
                      <m:sSub>
                        <m:sSubPr>
                          <m:ctrlPr>
                            <a:rPr lang="es-ES" b="0" i="1" smtClean="0">
                              <a:latin typeface="Cambria Math" panose="02040503050406030204" pitchFamily="18" charset="0"/>
                            </a:rPr>
                          </m:ctrlPr>
                        </m:sSubPr>
                        <m:e>
                          <m:r>
                            <a:rPr lang="es-ES" b="0" i="1" smtClean="0">
                              <a:latin typeface="Cambria Math"/>
                            </a:rPr>
                            <m:t>𝑣</m:t>
                          </m:r>
                        </m:e>
                        <m:sub>
                          <m:r>
                            <a:rPr lang="es-ES" b="0" i="1" smtClean="0">
                              <a:latin typeface="Cambria Math"/>
                            </a:rPr>
                            <m:t>0</m:t>
                          </m:r>
                        </m:sub>
                      </m:sSub>
                      <m:r>
                        <a:rPr lang="es-ES" b="0" i="1" smtClean="0">
                          <a:latin typeface="Cambria Math"/>
                        </a:rPr>
                        <m:t>−</m:t>
                      </m:r>
                      <m:r>
                        <a:rPr lang="es-ES" b="0" i="1" smtClean="0">
                          <a:latin typeface="Cambria Math"/>
                        </a:rPr>
                        <m:t>𝑔𝑡</m:t>
                      </m:r>
                    </m:oMath>
                  </m:oMathPara>
                </a14:m>
                <a:endParaRPr lang="es-ES" dirty="0"/>
              </a:p>
            </p:txBody>
          </p:sp>
        </mc:Choice>
        <mc:Fallback xmlns="">
          <p:sp>
            <p:nvSpPr>
              <p:cNvPr id="22" name="21 CuadroTexto"/>
              <p:cNvSpPr txBox="1">
                <a:spLocks noRot="1" noChangeAspect="1" noMove="1" noResize="1" noEditPoints="1" noAdjustHandles="1" noChangeArrowheads="1" noChangeShapeType="1" noTextEdit="1"/>
              </p:cNvSpPr>
              <p:nvPr/>
            </p:nvSpPr>
            <p:spPr>
              <a:xfrm>
                <a:off x="5086350" y="4091940"/>
                <a:ext cx="1425839" cy="369332"/>
              </a:xfrm>
              <a:prstGeom prst="rect">
                <a:avLst/>
              </a:prstGeom>
              <a:blipFill rotWithShape="1">
                <a:blip r:embed="rId5"/>
                <a:stretch>
                  <a:fillRect b="-11475"/>
                </a:stretch>
              </a:blipFill>
            </p:spPr>
            <p:txBody>
              <a:bodyPr/>
              <a:lstStyle/>
              <a:p>
                <a:r>
                  <a:rPr lang="es-ES">
                    <a:noFill/>
                  </a:rPr>
                  <a:t> </a:t>
                </a:r>
              </a:p>
            </p:txBody>
          </p:sp>
        </mc:Fallback>
      </mc:AlternateContent>
      <p:cxnSp>
        <p:nvCxnSpPr>
          <p:cNvPr id="13" name="12 Conector recto de flecha"/>
          <p:cNvCxnSpPr/>
          <p:nvPr/>
        </p:nvCxnSpPr>
        <p:spPr>
          <a:xfrm>
            <a:off x="1892300" y="2349500"/>
            <a:ext cx="0" cy="432000"/>
          </a:xfrm>
          <a:prstGeom prst="straightConnector1">
            <a:avLst/>
          </a:prstGeom>
          <a:ln w="38100">
            <a:solidFill>
              <a:srgbClr val="00B05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5" name="14 Conector recto de flecha"/>
          <p:cNvCxnSpPr/>
          <p:nvPr/>
        </p:nvCxnSpPr>
        <p:spPr>
          <a:xfrm flipV="1">
            <a:off x="1041400" y="4600500"/>
            <a:ext cx="0" cy="1332000"/>
          </a:xfrm>
          <a:prstGeom prst="straightConnector1">
            <a:avLst/>
          </a:prstGeom>
          <a:ln w="38100">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6" name="15 Conector recto de flecha"/>
          <p:cNvCxnSpPr/>
          <p:nvPr/>
        </p:nvCxnSpPr>
        <p:spPr>
          <a:xfrm flipV="1">
            <a:off x="800100" y="2362200"/>
            <a:ext cx="0" cy="3564000"/>
          </a:xfrm>
          <a:prstGeom prst="straightConnector1">
            <a:avLst/>
          </a:prstGeom>
          <a:ln w="38100">
            <a:headEnd type="none" w="med" len="med"/>
            <a:tailEnd type="triangle" w="med" len="me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9" name="8 CuadroTexto"/>
              <p:cNvSpPr txBox="1"/>
              <p:nvPr/>
            </p:nvSpPr>
            <p:spPr>
              <a:xfrm>
                <a:off x="1911350" y="2364740"/>
                <a:ext cx="370934"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es-ES" sz="1600" i="1" smtClean="0">
                              <a:latin typeface="Cambria Math" panose="02040503050406030204" pitchFamily="18" charset="0"/>
                            </a:rPr>
                          </m:ctrlPr>
                        </m:accPr>
                        <m:e>
                          <m:r>
                            <a:rPr lang="es-ES" sz="1600" b="0" i="1" smtClean="0">
                              <a:latin typeface="Cambria Math"/>
                            </a:rPr>
                            <m:t>𝑔</m:t>
                          </m:r>
                        </m:e>
                      </m:acc>
                    </m:oMath>
                  </m:oMathPara>
                </a14:m>
                <a:endParaRPr lang="es-ES" sz="1600" dirty="0"/>
              </a:p>
            </p:txBody>
          </p:sp>
        </mc:Choice>
        <mc:Fallback xmlns="">
          <p:sp>
            <p:nvSpPr>
              <p:cNvPr id="9" name="8 CuadroTexto"/>
              <p:cNvSpPr txBox="1">
                <a:spLocks noRot="1" noChangeAspect="1" noMove="1" noResize="1" noEditPoints="1" noAdjustHandles="1" noChangeArrowheads="1" noChangeShapeType="1" noTextEdit="1"/>
              </p:cNvSpPr>
              <p:nvPr/>
            </p:nvSpPr>
            <p:spPr>
              <a:xfrm>
                <a:off x="1911350" y="2364740"/>
                <a:ext cx="370934" cy="338554"/>
              </a:xfrm>
              <a:prstGeom prst="rect">
                <a:avLst/>
              </a:prstGeom>
              <a:blipFill rotWithShape="1">
                <a:blip r:embed="rId6"/>
                <a:stretch>
                  <a:fillRect t="-12727" r="-25000" b="-5455"/>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7" name="16 CuadroTexto"/>
              <p:cNvSpPr txBox="1"/>
              <p:nvPr/>
            </p:nvSpPr>
            <p:spPr>
              <a:xfrm>
                <a:off x="1390650" y="4015740"/>
                <a:ext cx="447687"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ES" sz="1600" i="1" smtClean="0">
                              <a:solidFill>
                                <a:schemeClr val="bg1"/>
                              </a:solidFill>
                              <a:latin typeface="Cambria Math" panose="02040503050406030204" pitchFamily="18" charset="0"/>
                            </a:rPr>
                          </m:ctrlPr>
                        </m:sSubPr>
                        <m:e>
                          <m:acc>
                            <m:accPr>
                              <m:chr m:val="⃗"/>
                              <m:ctrlPr>
                                <a:rPr lang="es-ES" sz="1600" i="1" smtClean="0">
                                  <a:solidFill>
                                    <a:schemeClr val="bg1"/>
                                  </a:solidFill>
                                  <a:latin typeface="Cambria Math" panose="02040503050406030204" pitchFamily="18" charset="0"/>
                                </a:rPr>
                              </m:ctrlPr>
                            </m:accPr>
                            <m:e>
                              <m:r>
                                <a:rPr lang="es-ES" sz="1600" b="0" i="1" smtClean="0">
                                  <a:solidFill>
                                    <a:schemeClr val="bg1"/>
                                  </a:solidFill>
                                  <a:latin typeface="Cambria Math"/>
                                </a:rPr>
                                <m:t>𝑣</m:t>
                              </m:r>
                            </m:e>
                          </m:acc>
                        </m:e>
                        <m:sub>
                          <m:r>
                            <a:rPr lang="es-ES" sz="1600" b="0" i="1" smtClean="0">
                              <a:solidFill>
                                <a:schemeClr val="bg1"/>
                              </a:solidFill>
                              <a:latin typeface="Cambria Math"/>
                            </a:rPr>
                            <m:t>0</m:t>
                          </m:r>
                        </m:sub>
                      </m:sSub>
                    </m:oMath>
                  </m:oMathPara>
                </a14:m>
                <a:endParaRPr lang="es-ES" sz="1600" dirty="0">
                  <a:solidFill>
                    <a:schemeClr val="bg1"/>
                  </a:solidFill>
                </a:endParaRPr>
              </a:p>
            </p:txBody>
          </p:sp>
        </mc:Choice>
        <mc:Fallback xmlns="">
          <p:sp>
            <p:nvSpPr>
              <p:cNvPr id="17" name="16 CuadroTexto"/>
              <p:cNvSpPr txBox="1">
                <a:spLocks noRot="1" noChangeAspect="1" noMove="1" noResize="1" noEditPoints="1" noAdjustHandles="1" noChangeArrowheads="1" noChangeShapeType="1" noTextEdit="1"/>
              </p:cNvSpPr>
              <p:nvPr/>
            </p:nvSpPr>
            <p:spPr>
              <a:xfrm>
                <a:off x="1390650" y="4015740"/>
                <a:ext cx="447687" cy="338554"/>
              </a:xfrm>
              <a:prstGeom prst="rect">
                <a:avLst/>
              </a:prstGeom>
              <a:blipFill rotWithShape="1">
                <a:blip r:embed="rId7"/>
                <a:stretch>
                  <a:fillRect t="-12727" r="-16216"/>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8" name="17 CuadroTexto"/>
              <p:cNvSpPr txBox="1"/>
              <p:nvPr/>
            </p:nvSpPr>
            <p:spPr>
              <a:xfrm>
                <a:off x="463550" y="3190240"/>
                <a:ext cx="361317"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es-ES" sz="1600" i="1" smtClean="0">
                              <a:latin typeface="Cambria Math" panose="02040503050406030204" pitchFamily="18" charset="0"/>
                            </a:rPr>
                          </m:ctrlPr>
                        </m:accPr>
                        <m:e>
                          <m:r>
                            <a:rPr lang="es-ES" sz="1600" b="0" i="1" smtClean="0">
                              <a:latin typeface="Cambria Math"/>
                            </a:rPr>
                            <m:t>𝑦</m:t>
                          </m:r>
                        </m:e>
                      </m:acc>
                    </m:oMath>
                  </m:oMathPara>
                </a14:m>
                <a:endParaRPr lang="es-ES" sz="1600" dirty="0"/>
              </a:p>
            </p:txBody>
          </p:sp>
        </mc:Choice>
        <mc:Fallback xmlns="">
          <p:sp>
            <p:nvSpPr>
              <p:cNvPr id="18" name="17 CuadroTexto"/>
              <p:cNvSpPr txBox="1">
                <a:spLocks noRot="1" noChangeAspect="1" noMove="1" noResize="1" noEditPoints="1" noAdjustHandles="1" noChangeArrowheads="1" noChangeShapeType="1" noTextEdit="1"/>
              </p:cNvSpPr>
              <p:nvPr/>
            </p:nvSpPr>
            <p:spPr>
              <a:xfrm>
                <a:off x="463550" y="3190240"/>
                <a:ext cx="361317" cy="338554"/>
              </a:xfrm>
              <a:prstGeom prst="rect">
                <a:avLst/>
              </a:prstGeom>
              <a:blipFill rotWithShape="1">
                <a:blip r:embed="rId8"/>
                <a:stretch>
                  <a:fillRect t="-12500" r="-22034" b="-3571"/>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9" name="18 CuadroTexto"/>
              <p:cNvSpPr txBox="1"/>
              <p:nvPr/>
            </p:nvSpPr>
            <p:spPr>
              <a:xfrm>
                <a:off x="958850" y="5031740"/>
                <a:ext cx="446661"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ES" sz="1600" i="1" smtClean="0">
                              <a:latin typeface="Cambria Math" panose="02040503050406030204" pitchFamily="18" charset="0"/>
                            </a:rPr>
                          </m:ctrlPr>
                        </m:sSubPr>
                        <m:e>
                          <m:acc>
                            <m:accPr>
                              <m:chr m:val="⃗"/>
                              <m:ctrlPr>
                                <a:rPr lang="es-ES" sz="1600" i="1" smtClean="0">
                                  <a:latin typeface="Cambria Math" panose="02040503050406030204" pitchFamily="18" charset="0"/>
                                </a:rPr>
                              </m:ctrlPr>
                            </m:accPr>
                            <m:e>
                              <m:r>
                                <a:rPr lang="es-ES" sz="1600" b="0" i="1" smtClean="0">
                                  <a:latin typeface="Cambria Math"/>
                                </a:rPr>
                                <m:t>𝑦</m:t>
                              </m:r>
                            </m:e>
                          </m:acc>
                        </m:e>
                        <m:sub>
                          <m:r>
                            <a:rPr lang="es-ES" sz="1600" b="0" i="1" smtClean="0">
                              <a:latin typeface="Cambria Math"/>
                            </a:rPr>
                            <m:t>0</m:t>
                          </m:r>
                        </m:sub>
                      </m:sSub>
                    </m:oMath>
                  </m:oMathPara>
                </a14:m>
                <a:endParaRPr lang="es-ES" sz="1600" dirty="0"/>
              </a:p>
            </p:txBody>
          </p:sp>
        </mc:Choice>
        <mc:Fallback xmlns="">
          <p:sp>
            <p:nvSpPr>
              <p:cNvPr id="19" name="18 CuadroTexto"/>
              <p:cNvSpPr txBox="1">
                <a:spLocks noRot="1" noChangeAspect="1" noMove="1" noResize="1" noEditPoints="1" noAdjustHandles="1" noChangeArrowheads="1" noChangeShapeType="1" noTextEdit="1"/>
              </p:cNvSpPr>
              <p:nvPr/>
            </p:nvSpPr>
            <p:spPr>
              <a:xfrm>
                <a:off x="958850" y="5031740"/>
                <a:ext cx="446661" cy="338554"/>
              </a:xfrm>
              <a:prstGeom prst="rect">
                <a:avLst/>
              </a:prstGeom>
              <a:blipFill rotWithShape="1">
                <a:blip r:embed="rId9"/>
                <a:stretch>
                  <a:fillRect t="-12500" r="-16216" b="-3571"/>
                </a:stretch>
              </a:blipFill>
            </p:spPr>
            <p:txBody>
              <a:bodyPr/>
              <a:lstStyle/>
              <a:p>
                <a:r>
                  <a:rPr lang="es-ES">
                    <a:noFill/>
                  </a:rPr>
                  <a:t> </a:t>
                </a:r>
              </a:p>
            </p:txBody>
          </p:sp>
        </mc:Fallback>
      </mc:AlternateContent>
      <p:cxnSp>
        <p:nvCxnSpPr>
          <p:cNvPr id="4" name="3 Conector recto de flecha"/>
          <p:cNvCxnSpPr/>
          <p:nvPr/>
        </p:nvCxnSpPr>
        <p:spPr>
          <a:xfrm flipV="1">
            <a:off x="1473200" y="3975100"/>
            <a:ext cx="0" cy="540000"/>
          </a:xfrm>
          <a:prstGeom prst="straightConnector1">
            <a:avLst/>
          </a:prstGeom>
          <a:ln w="3810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0383397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4 CuadroTexto"/>
          <p:cNvSpPr txBox="1"/>
          <p:nvPr/>
        </p:nvSpPr>
        <p:spPr>
          <a:xfrm>
            <a:off x="1841500" y="399197"/>
            <a:ext cx="5499100" cy="307777"/>
          </a:xfrm>
          <a:prstGeom prst="rect">
            <a:avLst/>
          </a:prstGeom>
          <a:noFill/>
        </p:spPr>
        <p:txBody>
          <a:bodyPr wrap="square" lIns="0" tIns="0" rIns="0" bIns="0" rtlCol="0">
            <a:spAutoFit/>
          </a:bodyPr>
          <a:lstStyle/>
          <a:p>
            <a:pPr algn="ctr"/>
            <a:r>
              <a:rPr lang="es-ES" sz="2000" b="1" dirty="0" smtClean="0">
                <a:solidFill>
                  <a:srgbClr val="00B050"/>
                </a:solidFill>
              </a:rPr>
              <a:t>2</a:t>
            </a:r>
            <a:r>
              <a:rPr lang="es-ES" b="1" dirty="0" smtClean="0">
                <a:solidFill>
                  <a:srgbClr val="C00000"/>
                </a:solidFill>
              </a:rPr>
              <a:t> Movimientos en una dimensión: rectilíneos</a:t>
            </a:r>
            <a:endParaRPr lang="es-ES" b="1" dirty="0">
              <a:solidFill>
                <a:srgbClr val="C00000"/>
              </a:solidFill>
            </a:endParaRPr>
          </a:p>
        </p:txBody>
      </p:sp>
      <p:sp>
        <p:nvSpPr>
          <p:cNvPr id="6" name="5 CuadroTexto"/>
          <p:cNvSpPr txBox="1"/>
          <p:nvPr/>
        </p:nvSpPr>
        <p:spPr>
          <a:xfrm>
            <a:off x="1828800" y="109182"/>
            <a:ext cx="5486400" cy="276999"/>
          </a:xfrm>
          <a:prstGeom prst="rect">
            <a:avLst/>
          </a:prstGeom>
          <a:noFill/>
        </p:spPr>
        <p:txBody>
          <a:bodyPr wrap="square" lIns="0" tIns="0" rIns="0" bIns="0" rtlCol="0">
            <a:spAutoFit/>
          </a:bodyPr>
          <a:lstStyle/>
          <a:p>
            <a:pPr algn="ctr"/>
            <a:r>
              <a:rPr lang="es-ES" b="1" dirty="0" smtClean="0">
                <a:solidFill>
                  <a:srgbClr val="4F81BD">
                    <a:lumMod val="75000"/>
                  </a:srgbClr>
                </a:solidFill>
              </a:rPr>
              <a:t>XI. MOVIMIENTOS EN UNA Y DOS DIMENSIONES</a:t>
            </a:r>
            <a:endParaRPr lang="es-ES" b="1" dirty="0">
              <a:solidFill>
                <a:srgbClr val="4F81BD">
                  <a:lumMod val="75000"/>
                </a:srgbClr>
              </a:solidFill>
            </a:endParaRPr>
          </a:p>
        </p:txBody>
      </p:sp>
      <p:sp>
        <p:nvSpPr>
          <p:cNvPr id="7" name="13 Marcador de número de diapositiva"/>
          <p:cNvSpPr>
            <a:spLocks noGrp="1"/>
          </p:cNvSpPr>
          <p:nvPr/>
        </p:nvSpPr>
        <p:spPr>
          <a:xfrm>
            <a:off x="8455007" y="6546849"/>
            <a:ext cx="582966" cy="203200"/>
          </a:xfrm>
          <a:prstGeom prst="rect">
            <a:avLst/>
          </a:prstGeom>
        </p:spPr>
        <p:txBody>
          <a:bodyPr vert="horz" lIns="0" tIns="0" rIns="36000" bIns="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rgbClr val="F79646">
                    <a:lumMod val="50000"/>
                  </a:srgbClr>
                </a:solidFill>
              </a:rPr>
              <a:pPr/>
              <a:t>24</a:t>
            </a:fld>
            <a:endParaRPr lang="es-ES" dirty="0">
              <a:solidFill>
                <a:srgbClr val="F79646">
                  <a:lumMod val="50000"/>
                </a:srgbClr>
              </a:solidFill>
            </a:endParaRPr>
          </a:p>
        </p:txBody>
      </p:sp>
      <p:sp>
        <p:nvSpPr>
          <p:cNvPr id="21" name="20 CuadroTexto"/>
          <p:cNvSpPr txBox="1"/>
          <p:nvPr/>
        </p:nvSpPr>
        <p:spPr>
          <a:xfrm>
            <a:off x="457200" y="1016000"/>
            <a:ext cx="1739900" cy="369332"/>
          </a:xfrm>
          <a:prstGeom prst="rect">
            <a:avLst/>
          </a:prstGeom>
          <a:solidFill>
            <a:srgbClr val="00B050"/>
          </a:solidFill>
        </p:spPr>
        <p:txBody>
          <a:bodyPr wrap="square" rtlCol="0">
            <a:spAutoFit/>
          </a:bodyPr>
          <a:lstStyle/>
          <a:p>
            <a:r>
              <a:rPr lang="es-ES" b="1" dirty="0">
                <a:solidFill>
                  <a:schemeClr val="bg1"/>
                </a:solidFill>
              </a:rPr>
              <a:t>EJERCICIO </a:t>
            </a:r>
            <a:r>
              <a:rPr lang="es-ES" b="1" dirty="0" smtClean="0">
                <a:solidFill>
                  <a:schemeClr val="bg1"/>
                </a:solidFill>
              </a:rPr>
              <a:t>13</a:t>
            </a:r>
            <a:endParaRPr lang="es-ES" b="1" dirty="0">
              <a:solidFill>
                <a:schemeClr val="bg1"/>
              </a:solidFill>
            </a:endParaRPr>
          </a:p>
        </p:txBody>
      </p:sp>
      <p:sp>
        <p:nvSpPr>
          <p:cNvPr id="23" name="22 CuadroTexto"/>
          <p:cNvSpPr txBox="1"/>
          <p:nvPr/>
        </p:nvSpPr>
        <p:spPr>
          <a:xfrm>
            <a:off x="381000" y="1524000"/>
            <a:ext cx="8191500" cy="1477328"/>
          </a:xfrm>
          <a:prstGeom prst="rect">
            <a:avLst/>
          </a:prstGeom>
          <a:noFill/>
        </p:spPr>
        <p:txBody>
          <a:bodyPr wrap="square" rtlCol="0">
            <a:spAutoFit/>
          </a:bodyPr>
          <a:lstStyle/>
          <a:p>
            <a:pPr algn="just"/>
            <a:r>
              <a:rPr lang="es-ES" dirty="0" smtClean="0"/>
              <a:t>En un campeonato de salta de palanca, uno de los participantes se deja caer a la piscina desde la postura inicial de pino. Si la plataforma está a 10 m de altura:</a:t>
            </a:r>
          </a:p>
          <a:p>
            <a:pPr marL="342900" indent="-342900" algn="just">
              <a:buAutoNum type="alphaLcParenR"/>
            </a:pPr>
            <a:r>
              <a:rPr lang="es-ES" dirty="0" smtClean="0"/>
              <a:t>De cuánto tiempo dispone para ejecutar las piruetas?</a:t>
            </a:r>
          </a:p>
          <a:p>
            <a:pPr marL="342900" indent="-342900" algn="just">
              <a:buAutoNum type="alphaLcParenR"/>
            </a:pPr>
            <a:r>
              <a:rPr lang="es-ES" dirty="0" smtClean="0"/>
              <a:t>¿Con qué velocidad entrará en el agua?</a:t>
            </a:r>
            <a:endParaRPr lang="es-ES" dirty="0"/>
          </a:p>
        </p:txBody>
      </p:sp>
      <p:sp>
        <p:nvSpPr>
          <p:cNvPr id="24" name="23 CuadroTexto"/>
          <p:cNvSpPr txBox="1"/>
          <p:nvPr/>
        </p:nvSpPr>
        <p:spPr>
          <a:xfrm>
            <a:off x="495300" y="3263900"/>
            <a:ext cx="1752600" cy="369332"/>
          </a:xfrm>
          <a:prstGeom prst="rect">
            <a:avLst/>
          </a:prstGeom>
          <a:solidFill>
            <a:srgbClr val="00B050"/>
          </a:solidFill>
        </p:spPr>
        <p:txBody>
          <a:bodyPr wrap="square" rtlCol="0">
            <a:spAutoFit/>
          </a:bodyPr>
          <a:lstStyle/>
          <a:p>
            <a:r>
              <a:rPr lang="es-ES" b="1" dirty="0">
                <a:solidFill>
                  <a:schemeClr val="bg1"/>
                </a:solidFill>
              </a:rPr>
              <a:t>EJERCICIO </a:t>
            </a:r>
            <a:r>
              <a:rPr lang="es-ES" b="1" dirty="0" smtClean="0">
                <a:solidFill>
                  <a:schemeClr val="bg1"/>
                </a:solidFill>
              </a:rPr>
              <a:t>14</a:t>
            </a:r>
            <a:endParaRPr lang="es-ES" b="1" dirty="0">
              <a:solidFill>
                <a:schemeClr val="bg1"/>
              </a:solidFill>
            </a:endParaRPr>
          </a:p>
        </p:txBody>
      </p:sp>
      <p:sp>
        <p:nvSpPr>
          <p:cNvPr id="25" name="24 CuadroTexto"/>
          <p:cNvSpPr txBox="1"/>
          <p:nvPr/>
        </p:nvSpPr>
        <p:spPr>
          <a:xfrm>
            <a:off x="419100" y="3771900"/>
            <a:ext cx="8191500" cy="1477328"/>
          </a:xfrm>
          <a:prstGeom prst="rect">
            <a:avLst/>
          </a:prstGeom>
          <a:noFill/>
        </p:spPr>
        <p:txBody>
          <a:bodyPr wrap="square" rtlCol="0">
            <a:spAutoFit/>
          </a:bodyPr>
          <a:lstStyle/>
          <a:p>
            <a:pPr algn="just"/>
            <a:r>
              <a:rPr lang="es-ES" dirty="0" smtClean="0"/>
              <a:t>Si das una patada a un balón a 1 m de altura del suelo, este sale despedido verticalmente. Al cabo de 5 s el balón llega al suelo. Calcula:</a:t>
            </a:r>
          </a:p>
          <a:p>
            <a:pPr marL="342900" indent="-342900" algn="just">
              <a:buAutoNum type="alphaLcParenR"/>
            </a:pPr>
            <a:r>
              <a:rPr lang="es-ES" dirty="0" smtClean="0"/>
              <a:t>¿Cuál fue la velocidad con que salió disparado el balón?</a:t>
            </a:r>
          </a:p>
          <a:p>
            <a:pPr marL="342900" indent="-342900" algn="just">
              <a:buAutoNum type="alphaLcParenR"/>
            </a:pPr>
            <a:r>
              <a:rPr lang="es-ES" dirty="0" smtClean="0"/>
              <a:t>¿Hasta que altura asciende?</a:t>
            </a:r>
          </a:p>
          <a:p>
            <a:pPr marL="342900" indent="-342900" algn="just">
              <a:buAutoNum type="alphaLcParenR"/>
            </a:pPr>
            <a:r>
              <a:rPr lang="es-ES" dirty="0" smtClean="0"/>
              <a:t>¿Al cabo de cuanto tiempo vuelve a pasar por la altura inicial de 1m?</a:t>
            </a:r>
            <a:endParaRPr lang="es-ES" dirty="0"/>
          </a:p>
        </p:txBody>
      </p:sp>
    </p:spTree>
    <p:extLst>
      <p:ext uri="{BB962C8B-B14F-4D97-AF65-F5344CB8AC3E}">
        <p14:creationId xmlns:p14="http://schemas.microsoft.com/office/powerpoint/2010/main" val="280190138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4 CuadroTexto"/>
          <p:cNvSpPr txBox="1"/>
          <p:nvPr/>
        </p:nvSpPr>
        <p:spPr>
          <a:xfrm>
            <a:off x="1841500" y="399197"/>
            <a:ext cx="5499100" cy="307777"/>
          </a:xfrm>
          <a:prstGeom prst="rect">
            <a:avLst/>
          </a:prstGeom>
          <a:noFill/>
        </p:spPr>
        <p:txBody>
          <a:bodyPr wrap="square" lIns="0" tIns="0" rIns="0" bIns="0" rtlCol="0">
            <a:spAutoFit/>
          </a:bodyPr>
          <a:lstStyle/>
          <a:p>
            <a:pPr algn="ctr"/>
            <a:r>
              <a:rPr lang="es-ES" sz="2000" b="1" dirty="0" smtClean="0">
                <a:solidFill>
                  <a:srgbClr val="00B050"/>
                </a:solidFill>
                <a:latin typeface="+mj-lt"/>
              </a:rPr>
              <a:t>3</a:t>
            </a:r>
            <a:r>
              <a:rPr lang="es-ES" b="1" dirty="0" smtClean="0">
                <a:solidFill>
                  <a:srgbClr val="C00000"/>
                </a:solidFill>
                <a:latin typeface="+mj-lt"/>
              </a:rPr>
              <a:t> Movimientos en dos dimensiones</a:t>
            </a:r>
            <a:endParaRPr lang="es-ES" b="1" dirty="0">
              <a:solidFill>
                <a:srgbClr val="C00000"/>
              </a:solidFill>
              <a:latin typeface="+mj-lt"/>
            </a:endParaRPr>
          </a:p>
        </p:txBody>
      </p:sp>
      <p:sp>
        <p:nvSpPr>
          <p:cNvPr id="6" name="5 CuadroTexto"/>
          <p:cNvSpPr txBox="1"/>
          <p:nvPr/>
        </p:nvSpPr>
        <p:spPr>
          <a:xfrm>
            <a:off x="1828800" y="109182"/>
            <a:ext cx="54864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XI. MOVIMIENTOS EN UNA Y DOS DIMENSIONES</a:t>
            </a:r>
            <a:endParaRPr lang="es-ES" b="1" dirty="0">
              <a:solidFill>
                <a:schemeClr val="accent1">
                  <a:lumMod val="75000"/>
                </a:schemeClr>
              </a:solidFill>
            </a:endParaRPr>
          </a:p>
        </p:txBody>
      </p:sp>
      <p:sp>
        <p:nvSpPr>
          <p:cNvPr id="7" name="13 Marcador de número de diapositiva"/>
          <p:cNvSpPr>
            <a:spLocks noGrp="1"/>
          </p:cNvSpPr>
          <p:nvPr/>
        </p:nvSpPr>
        <p:spPr>
          <a:xfrm>
            <a:off x="8455007" y="6546849"/>
            <a:ext cx="582966" cy="203200"/>
          </a:xfrm>
          <a:prstGeom prst="rect">
            <a:avLst/>
          </a:prstGeom>
        </p:spPr>
        <p:txBody>
          <a:bodyPr vert="horz" lIns="0" tIns="0" rIns="36000" bIns="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latin typeface="+mj-lt"/>
              </a:rPr>
              <a:pPr/>
              <a:t>25</a:t>
            </a:fld>
            <a:endParaRPr lang="es-ES" dirty="0">
              <a:solidFill>
                <a:schemeClr val="accent6">
                  <a:lumMod val="50000"/>
                </a:schemeClr>
              </a:solidFill>
              <a:latin typeface="+mj-lt"/>
            </a:endParaRPr>
          </a:p>
        </p:txBody>
      </p:sp>
      <p:sp>
        <p:nvSpPr>
          <p:cNvPr id="2" name="1 CuadroTexto"/>
          <p:cNvSpPr txBox="1"/>
          <p:nvPr/>
        </p:nvSpPr>
        <p:spPr>
          <a:xfrm>
            <a:off x="292100" y="838200"/>
            <a:ext cx="4356100" cy="369332"/>
          </a:xfrm>
          <a:prstGeom prst="rect">
            <a:avLst/>
          </a:prstGeom>
          <a:noFill/>
        </p:spPr>
        <p:txBody>
          <a:bodyPr wrap="square" rtlCol="0">
            <a:spAutoFit/>
          </a:bodyPr>
          <a:lstStyle/>
          <a:p>
            <a:r>
              <a:rPr lang="es-ES" b="1" dirty="0" smtClean="0">
                <a:solidFill>
                  <a:srgbClr val="C00000"/>
                </a:solidFill>
              </a:rPr>
              <a:t>¿Movimiento curvilíneo o rectilíneo?</a:t>
            </a:r>
            <a:endParaRPr lang="es-ES" b="1" dirty="0">
              <a:solidFill>
                <a:srgbClr val="C00000"/>
              </a:solidFill>
            </a:endParaRP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1174" y="1708150"/>
            <a:ext cx="3502025" cy="36421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Rectángulo"/>
          <p:cNvSpPr/>
          <p:nvPr/>
        </p:nvSpPr>
        <p:spPr>
          <a:xfrm>
            <a:off x="4038600" y="1437839"/>
            <a:ext cx="4686300" cy="2585323"/>
          </a:xfrm>
          <a:prstGeom prst="rect">
            <a:avLst/>
          </a:prstGeom>
        </p:spPr>
        <p:txBody>
          <a:bodyPr wrap="square">
            <a:spAutoFit/>
          </a:bodyPr>
          <a:lstStyle/>
          <a:p>
            <a:pPr marL="355600" indent="-355600" algn="just"/>
            <a:r>
              <a:rPr lang="es-ES" dirty="0" smtClean="0">
                <a:sym typeface="Wingdings"/>
              </a:rPr>
              <a:t>	</a:t>
            </a:r>
            <a:r>
              <a:rPr lang="es-ES" dirty="0" smtClean="0"/>
              <a:t>El </a:t>
            </a:r>
            <a:r>
              <a:rPr lang="es-ES" dirty="0"/>
              <a:t>observador A, al dejar caer una piedra, verá que este describe un movimiento vertical de caída libre.</a:t>
            </a:r>
          </a:p>
          <a:p>
            <a:pPr algn="just"/>
            <a:endParaRPr lang="es-ES" dirty="0"/>
          </a:p>
          <a:p>
            <a:pPr marL="355600" indent="-355600" algn="just"/>
            <a:r>
              <a:rPr lang="es-ES" dirty="0" smtClean="0">
                <a:sym typeface="Wingdings"/>
              </a:rPr>
              <a:t>	</a:t>
            </a:r>
            <a:r>
              <a:rPr lang="es-ES" dirty="0" smtClean="0"/>
              <a:t>El </a:t>
            </a:r>
            <a:r>
              <a:rPr lang="es-ES" dirty="0"/>
              <a:t>observador B verá que inicialmente la piedra posee una velocidad inicial V de dirección horizontal y, debido a esto, este describirá durante su caída un movimiento parabólico de caída libre.</a:t>
            </a:r>
          </a:p>
        </p:txBody>
      </p:sp>
      <p:sp>
        <p:nvSpPr>
          <p:cNvPr id="12" name="11 CuadroTexto"/>
          <p:cNvSpPr txBox="1"/>
          <p:nvPr/>
        </p:nvSpPr>
        <p:spPr>
          <a:xfrm>
            <a:off x="4470400" y="4229100"/>
            <a:ext cx="4140200" cy="1754326"/>
          </a:xfrm>
          <a:prstGeom prst="rect">
            <a:avLst/>
          </a:prstGeom>
          <a:solidFill>
            <a:srgbClr val="FFFF99"/>
          </a:solidFill>
          <a:effectLst>
            <a:outerShdw blurRad="50800" dist="38100" dir="2700000" algn="tl" rotWithShape="0">
              <a:prstClr val="black">
                <a:alpha val="40000"/>
              </a:prstClr>
            </a:outerShdw>
          </a:effectLst>
        </p:spPr>
        <p:txBody>
          <a:bodyPr wrap="square" rtlCol="0">
            <a:spAutoFit/>
          </a:bodyPr>
          <a:lstStyle/>
          <a:p>
            <a:pPr algn="just"/>
            <a:r>
              <a:rPr lang="es-ES" dirty="0" smtClean="0"/>
              <a:t>Los </a:t>
            </a:r>
            <a:r>
              <a:rPr lang="es-ES" b="1" dirty="0" smtClean="0">
                <a:effectLst>
                  <a:outerShdw blurRad="38100" dist="38100" dir="2700000" algn="tl">
                    <a:srgbClr val="000000">
                      <a:alpha val="43137"/>
                    </a:srgbClr>
                  </a:outerShdw>
                </a:effectLst>
              </a:rPr>
              <a:t>movimientos parabólicos </a:t>
            </a:r>
            <a:r>
              <a:rPr lang="es-ES" dirty="0" smtClean="0"/>
              <a:t>pueden ser tratados como una composición de dos movimientos rectilíneos: uno horizontal (MRU) y otro vertical con aceleración constante (MRUA).</a:t>
            </a:r>
            <a:endParaRPr lang="es-ES" dirty="0"/>
          </a:p>
        </p:txBody>
      </p:sp>
    </p:spTree>
    <p:extLst>
      <p:ext uri="{BB962C8B-B14F-4D97-AF65-F5344CB8AC3E}">
        <p14:creationId xmlns:p14="http://schemas.microsoft.com/office/powerpoint/2010/main" val="128382731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4 CuadroTexto"/>
          <p:cNvSpPr txBox="1"/>
          <p:nvPr/>
        </p:nvSpPr>
        <p:spPr>
          <a:xfrm>
            <a:off x="1841500" y="399197"/>
            <a:ext cx="5499100" cy="307777"/>
          </a:xfrm>
          <a:prstGeom prst="rect">
            <a:avLst/>
          </a:prstGeom>
          <a:noFill/>
        </p:spPr>
        <p:txBody>
          <a:bodyPr wrap="square" lIns="0" tIns="0" rIns="0" bIns="0" rtlCol="0">
            <a:spAutoFit/>
          </a:bodyPr>
          <a:lstStyle/>
          <a:p>
            <a:pPr algn="ctr"/>
            <a:r>
              <a:rPr lang="es-ES" sz="2000" b="1" dirty="0" smtClean="0">
                <a:solidFill>
                  <a:srgbClr val="00B050"/>
                </a:solidFill>
                <a:latin typeface="+mj-lt"/>
              </a:rPr>
              <a:t>3</a:t>
            </a:r>
            <a:r>
              <a:rPr lang="es-ES" b="1" dirty="0" smtClean="0">
                <a:solidFill>
                  <a:srgbClr val="C00000"/>
                </a:solidFill>
                <a:latin typeface="+mj-lt"/>
              </a:rPr>
              <a:t> Movimientos en dos dimensiones</a:t>
            </a:r>
            <a:endParaRPr lang="es-ES" b="1" dirty="0">
              <a:solidFill>
                <a:srgbClr val="C00000"/>
              </a:solidFill>
              <a:latin typeface="+mj-lt"/>
            </a:endParaRPr>
          </a:p>
        </p:txBody>
      </p:sp>
      <p:sp>
        <p:nvSpPr>
          <p:cNvPr id="6" name="5 CuadroTexto"/>
          <p:cNvSpPr txBox="1"/>
          <p:nvPr/>
        </p:nvSpPr>
        <p:spPr>
          <a:xfrm>
            <a:off x="1828800" y="109182"/>
            <a:ext cx="54864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XI. MOVIMIENTOS EN UNA Y DOS DIMENSIONES</a:t>
            </a:r>
            <a:endParaRPr lang="es-ES" b="1" dirty="0">
              <a:solidFill>
                <a:schemeClr val="accent1">
                  <a:lumMod val="75000"/>
                </a:schemeClr>
              </a:solidFill>
            </a:endParaRPr>
          </a:p>
        </p:txBody>
      </p:sp>
      <p:sp>
        <p:nvSpPr>
          <p:cNvPr id="7" name="13 Marcador de número de diapositiva"/>
          <p:cNvSpPr>
            <a:spLocks noGrp="1"/>
          </p:cNvSpPr>
          <p:nvPr/>
        </p:nvSpPr>
        <p:spPr>
          <a:xfrm>
            <a:off x="8455007" y="6546849"/>
            <a:ext cx="582966" cy="203200"/>
          </a:xfrm>
          <a:prstGeom prst="rect">
            <a:avLst/>
          </a:prstGeom>
        </p:spPr>
        <p:txBody>
          <a:bodyPr vert="horz" lIns="0" tIns="0" rIns="36000" bIns="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latin typeface="+mj-lt"/>
              </a:rPr>
              <a:pPr/>
              <a:t>26</a:t>
            </a:fld>
            <a:endParaRPr lang="es-ES" dirty="0">
              <a:solidFill>
                <a:schemeClr val="accent6">
                  <a:lumMod val="50000"/>
                </a:schemeClr>
              </a:solidFill>
              <a:latin typeface="+mj-lt"/>
            </a:endParaRPr>
          </a:p>
        </p:txBody>
      </p:sp>
      <p:sp>
        <p:nvSpPr>
          <p:cNvPr id="9" name="8 CuadroTexto"/>
          <p:cNvSpPr txBox="1"/>
          <p:nvPr/>
        </p:nvSpPr>
        <p:spPr>
          <a:xfrm>
            <a:off x="342900" y="812800"/>
            <a:ext cx="3467100" cy="369332"/>
          </a:xfrm>
          <a:prstGeom prst="rect">
            <a:avLst/>
          </a:prstGeom>
          <a:noFill/>
        </p:spPr>
        <p:txBody>
          <a:bodyPr wrap="square" rtlCol="0">
            <a:spAutoFit/>
          </a:bodyPr>
          <a:lstStyle/>
          <a:p>
            <a:r>
              <a:rPr lang="es-ES" b="1" dirty="0" smtClean="0">
                <a:solidFill>
                  <a:srgbClr val="C00000"/>
                </a:solidFill>
              </a:rPr>
              <a:t>3.1. </a:t>
            </a:r>
            <a:r>
              <a:rPr lang="es-ES" b="1" dirty="0">
                <a:solidFill>
                  <a:srgbClr val="00B050"/>
                </a:solidFill>
              </a:rPr>
              <a:t>L</a:t>
            </a:r>
            <a:r>
              <a:rPr lang="es-ES" b="1" dirty="0" smtClean="0">
                <a:solidFill>
                  <a:srgbClr val="00B050"/>
                </a:solidFill>
              </a:rPr>
              <a:t>anzamiento horizontal</a:t>
            </a:r>
            <a:endParaRPr lang="es-ES" b="1" dirty="0">
              <a:solidFill>
                <a:srgbClr val="00B050"/>
              </a:solidFill>
            </a:endParaRPr>
          </a:p>
        </p:txBody>
      </p:sp>
      <p:grpSp>
        <p:nvGrpSpPr>
          <p:cNvPr id="11" name="10 Grupo"/>
          <p:cNvGrpSpPr/>
          <p:nvPr/>
        </p:nvGrpSpPr>
        <p:grpSpPr>
          <a:xfrm>
            <a:off x="455614" y="1358900"/>
            <a:ext cx="4573586" cy="2858633"/>
            <a:chOff x="455614" y="1358900"/>
            <a:chExt cx="4573586" cy="2858633"/>
          </a:xfrm>
        </p:grpSpPr>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5614" y="1358900"/>
              <a:ext cx="4002086" cy="28586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3 CuadroTexto"/>
            <p:cNvSpPr txBox="1"/>
            <p:nvPr/>
          </p:nvSpPr>
          <p:spPr>
            <a:xfrm>
              <a:off x="3771900" y="1397000"/>
              <a:ext cx="1257300" cy="276999"/>
            </a:xfrm>
            <a:prstGeom prst="rect">
              <a:avLst/>
            </a:prstGeom>
            <a:solidFill>
              <a:schemeClr val="bg1"/>
            </a:solidFill>
            <a:ln>
              <a:solidFill>
                <a:schemeClr val="bg1"/>
              </a:solidFill>
            </a:ln>
          </p:spPr>
          <p:txBody>
            <a:bodyPr wrap="square" rtlCol="0">
              <a:spAutoFit/>
            </a:bodyPr>
            <a:lstStyle/>
            <a:p>
              <a:r>
                <a:rPr lang="es-ES" sz="1200" dirty="0"/>
                <a:t>s</a:t>
              </a:r>
              <a:r>
                <a:rPr lang="es-ES" sz="1200" dirty="0" smtClean="0"/>
                <a:t>i g fuera cero</a:t>
              </a:r>
              <a:endParaRPr lang="es-ES" sz="1200" dirty="0"/>
            </a:p>
          </p:txBody>
        </p:sp>
        <p:sp>
          <p:nvSpPr>
            <p:cNvPr id="13" name="12 CuadroTexto"/>
            <p:cNvSpPr txBox="1"/>
            <p:nvPr/>
          </p:nvSpPr>
          <p:spPr>
            <a:xfrm>
              <a:off x="1714500" y="3086100"/>
              <a:ext cx="1371600" cy="461665"/>
            </a:xfrm>
            <a:prstGeom prst="rect">
              <a:avLst/>
            </a:prstGeom>
            <a:solidFill>
              <a:schemeClr val="bg1"/>
            </a:solidFill>
            <a:ln>
              <a:solidFill>
                <a:schemeClr val="bg1"/>
              </a:solidFill>
            </a:ln>
          </p:spPr>
          <p:txBody>
            <a:bodyPr wrap="square" rtlCol="0">
              <a:spAutoFit/>
            </a:bodyPr>
            <a:lstStyle/>
            <a:p>
              <a:r>
                <a:rPr lang="es-ES" sz="1200" dirty="0"/>
                <a:t>s</a:t>
              </a:r>
              <a:r>
                <a:rPr lang="es-ES" sz="1200" dirty="0" smtClean="0"/>
                <a:t>i la velocidad inicial fuera cero</a:t>
              </a:r>
              <a:endParaRPr lang="es-ES" sz="1200" dirty="0"/>
            </a:p>
          </p:txBody>
        </p:sp>
        <p:cxnSp>
          <p:nvCxnSpPr>
            <p:cNvPr id="10" name="9 Conector recto de flecha"/>
            <p:cNvCxnSpPr/>
            <p:nvPr/>
          </p:nvCxnSpPr>
          <p:spPr>
            <a:xfrm flipH="1">
              <a:off x="3581400" y="1549400"/>
              <a:ext cx="252000" cy="0"/>
            </a:xfrm>
            <a:prstGeom prst="straightConnector1">
              <a:avLst/>
            </a:prstGeom>
            <a:ln>
              <a:headEnd type="none" w="med" len="med"/>
              <a:tailEnd type="triangle" w="med" len="med"/>
            </a:ln>
          </p:spPr>
          <p:style>
            <a:lnRef idx="1">
              <a:schemeClr val="dk1"/>
            </a:lnRef>
            <a:fillRef idx="0">
              <a:schemeClr val="dk1"/>
            </a:fillRef>
            <a:effectRef idx="0">
              <a:schemeClr val="dk1"/>
            </a:effectRef>
            <a:fontRef idx="minor">
              <a:schemeClr val="tx1"/>
            </a:fontRef>
          </p:style>
        </p:cxnSp>
      </p:grpSp>
      <p:sp>
        <p:nvSpPr>
          <p:cNvPr id="15" name="14 CuadroTexto"/>
          <p:cNvSpPr txBox="1"/>
          <p:nvPr/>
        </p:nvSpPr>
        <p:spPr>
          <a:xfrm>
            <a:off x="5016500" y="1384300"/>
            <a:ext cx="3708400" cy="2862322"/>
          </a:xfrm>
          <a:prstGeom prst="rect">
            <a:avLst/>
          </a:prstGeom>
          <a:noFill/>
        </p:spPr>
        <p:txBody>
          <a:bodyPr wrap="square" rtlCol="0">
            <a:spAutoFit/>
          </a:bodyPr>
          <a:lstStyle/>
          <a:p>
            <a:pPr marL="355600" indent="-355600" algn="just">
              <a:buFont typeface="Wingdings"/>
              <a:buChar char="F"/>
            </a:pPr>
            <a:r>
              <a:rPr lang="es-ES" dirty="0" smtClean="0">
                <a:sym typeface="Wingdings"/>
              </a:rPr>
              <a:t>En el movimiento del objeto varían dos coordenadas de la posición:</a:t>
            </a:r>
          </a:p>
          <a:p>
            <a:pPr marL="355600" indent="-355600" algn="just">
              <a:buFont typeface="Wingdings"/>
              <a:buChar char="F"/>
            </a:pPr>
            <a:endParaRPr lang="es-ES" dirty="0">
              <a:sym typeface="Wingdings"/>
            </a:endParaRPr>
          </a:p>
          <a:p>
            <a:pPr marL="355600" indent="-355600" algn="just">
              <a:buFont typeface="Wingdings"/>
              <a:buChar char="F"/>
            </a:pPr>
            <a:endParaRPr lang="es-ES" dirty="0" smtClean="0">
              <a:sym typeface="Wingdings"/>
            </a:endParaRPr>
          </a:p>
          <a:p>
            <a:pPr marL="355600" indent="-355600" algn="just">
              <a:buFont typeface="Wingdings"/>
              <a:buChar char="F"/>
            </a:pPr>
            <a:endParaRPr lang="es-ES" dirty="0">
              <a:sym typeface="Wingdings"/>
            </a:endParaRPr>
          </a:p>
          <a:p>
            <a:pPr marL="355600" indent="-355600" algn="just">
              <a:buFont typeface="Wingdings"/>
              <a:buChar char="F"/>
            </a:pPr>
            <a:endParaRPr lang="es-ES" dirty="0" smtClean="0">
              <a:sym typeface="Wingdings"/>
            </a:endParaRPr>
          </a:p>
          <a:p>
            <a:pPr marL="355600" indent="-355600" algn="just">
              <a:buFont typeface="Wingdings"/>
              <a:buChar char="F"/>
            </a:pPr>
            <a:endParaRPr lang="es-ES" dirty="0">
              <a:sym typeface="Wingdings"/>
            </a:endParaRPr>
          </a:p>
          <a:p>
            <a:pPr marL="355600" indent="-355600" algn="just">
              <a:buFont typeface="Wingdings"/>
              <a:buChar char="F"/>
            </a:pPr>
            <a:r>
              <a:rPr lang="es-ES" dirty="0" smtClean="0">
                <a:sym typeface="Wingdings"/>
              </a:rPr>
              <a:t>Igualmente, la velocidad se podrá conocer:</a:t>
            </a:r>
            <a:endParaRPr lang="es-ES" dirty="0"/>
          </a:p>
        </p:txBody>
      </p:sp>
      <p:sp>
        <p:nvSpPr>
          <p:cNvPr id="17" name="16 Abrir llave"/>
          <p:cNvSpPr/>
          <p:nvPr/>
        </p:nvSpPr>
        <p:spPr>
          <a:xfrm>
            <a:off x="6045200" y="2387600"/>
            <a:ext cx="177800" cy="838200"/>
          </a:xfrm>
          <a:prstGeom prst="leftBrace">
            <a:avLst>
              <a:gd name="adj1" fmla="val 44697"/>
              <a:gd name="adj2" fmla="val 5000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mc:AlternateContent xmlns:mc="http://schemas.openxmlformats.org/markup-compatibility/2006" xmlns:a14="http://schemas.microsoft.com/office/drawing/2010/main">
        <mc:Choice Requires="a14">
          <p:sp>
            <p:nvSpPr>
              <p:cNvPr id="18" name="17 Rectángulo"/>
              <p:cNvSpPr/>
              <p:nvPr/>
            </p:nvSpPr>
            <p:spPr>
              <a:xfrm>
                <a:off x="6163644" y="2380734"/>
                <a:ext cx="1007712"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s-ES" i="1">
                          <a:latin typeface="Cambria Math"/>
                        </a:rPr>
                        <m:t>𝑥</m:t>
                      </m:r>
                      <m:r>
                        <a:rPr lang="es-ES" i="1">
                          <a:latin typeface="Cambria Math"/>
                        </a:rPr>
                        <m:t>=</m:t>
                      </m:r>
                      <m:sSub>
                        <m:sSubPr>
                          <m:ctrlPr>
                            <a:rPr lang="es-ES" i="1">
                              <a:latin typeface="Cambria Math" panose="02040503050406030204" pitchFamily="18" charset="0"/>
                            </a:rPr>
                          </m:ctrlPr>
                        </m:sSubPr>
                        <m:e>
                          <m:r>
                            <a:rPr lang="es-ES" i="1">
                              <a:latin typeface="Cambria Math"/>
                            </a:rPr>
                            <m:t>𝑣</m:t>
                          </m:r>
                        </m:e>
                        <m:sub>
                          <m:r>
                            <a:rPr lang="es-ES" i="1">
                              <a:latin typeface="Cambria Math"/>
                            </a:rPr>
                            <m:t>0</m:t>
                          </m:r>
                        </m:sub>
                      </m:sSub>
                      <m:r>
                        <a:rPr lang="es-ES" i="1">
                          <a:latin typeface="Cambria Math"/>
                        </a:rPr>
                        <m:t>𝑡</m:t>
                      </m:r>
                    </m:oMath>
                  </m:oMathPara>
                </a14:m>
                <a:endParaRPr lang="es-ES" dirty="0"/>
              </a:p>
            </p:txBody>
          </p:sp>
        </mc:Choice>
        <mc:Fallback xmlns="">
          <p:sp>
            <p:nvSpPr>
              <p:cNvPr id="18" name="17 Rectángulo"/>
              <p:cNvSpPr>
                <a:spLocks noRot="1" noChangeAspect="1" noMove="1" noResize="1" noEditPoints="1" noAdjustHandles="1" noChangeArrowheads="1" noChangeShapeType="1" noTextEdit="1"/>
              </p:cNvSpPr>
              <p:nvPr/>
            </p:nvSpPr>
            <p:spPr>
              <a:xfrm>
                <a:off x="6163644" y="2380734"/>
                <a:ext cx="1007712" cy="369332"/>
              </a:xfrm>
              <a:prstGeom prst="rect">
                <a:avLst/>
              </a:prstGeom>
              <a:blipFill rotWithShape="1">
                <a:blip r:embed="rId4"/>
                <a:stretch>
                  <a:fillRect b="-1667"/>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9" name="18 Rectángulo"/>
              <p:cNvSpPr/>
              <p:nvPr/>
            </p:nvSpPr>
            <p:spPr>
              <a:xfrm>
                <a:off x="6153755" y="2666332"/>
                <a:ext cx="1713290" cy="610936"/>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s-ES" i="1">
                          <a:latin typeface="Cambria Math"/>
                        </a:rPr>
                        <m:t>𝑦</m:t>
                      </m:r>
                      <m:r>
                        <m:rPr>
                          <m:aln/>
                        </m:rPr>
                        <a:rPr lang="es-ES" i="1">
                          <a:latin typeface="Cambria Math"/>
                        </a:rPr>
                        <m:t>=</m:t>
                      </m:r>
                      <m:sSub>
                        <m:sSubPr>
                          <m:ctrlPr>
                            <a:rPr lang="es-ES" i="1">
                              <a:latin typeface="Cambria Math" panose="02040503050406030204" pitchFamily="18" charset="0"/>
                            </a:rPr>
                          </m:ctrlPr>
                        </m:sSubPr>
                        <m:e>
                          <m:r>
                            <a:rPr lang="es-ES" i="1">
                              <a:latin typeface="Cambria Math"/>
                            </a:rPr>
                            <m:t>𝑦</m:t>
                          </m:r>
                        </m:e>
                        <m:sub>
                          <m:r>
                            <a:rPr lang="es-ES" i="1">
                              <a:latin typeface="Cambria Math"/>
                            </a:rPr>
                            <m:t>0</m:t>
                          </m:r>
                        </m:sub>
                      </m:sSub>
                      <m:r>
                        <a:rPr lang="es-ES" i="1">
                          <a:latin typeface="Cambria Math"/>
                        </a:rPr>
                        <m:t>−</m:t>
                      </m:r>
                      <m:f>
                        <m:fPr>
                          <m:ctrlPr>
                            <a:rPr lang="es-ES" i="1">
                              <a:latin typeface="Cambria Math" panose="02040503050406030204" pitchFamily="18" charset="0"/>
                            </a:rPr>
                          </m:ctrlPr>
                        </m:fPr>
                        <m:num>
                          <m:r>
                            <a:rPr lang="es-ES" i="1">
                              <a:latin typeface="Cambria Math"/>
                            </a:rPr>
                            <m:t>1</m:t>
                          </m:r>
                        </m:num>
                        <m:den>
                          <m:r>
                            <a:rPr lang="es-ES" i="1">
                              <a:latin typeface="Cambria Math"/>
                            </a:rPr>
                            <m:t>2</m:t>
                          </m:r>
                        </m:den>
                      </m:f>
                      <m:r>
                        <a:rPr lang="es-ES" i="1">
                          <a:latin typeface="Cambria Math"/>
                        </a:rPr>
                        <m:t>𝑔</m:t>
                      </m:r>
                      <m:sSup>
                        <m:sSupPr>
                          <m:ctrlPr>
                            <a:rPr lang="es-ES" i="1">
                              <a:latin typeface="Cambria Math" panose="02040503050406030204" pitchFamily="18" charset="0"/>
                            </a:rPr>
                          </m:ctrlPr>
                        </m:sSupPr>
                        <m:e>
                          <m:r>
                            <a:rPr lang="es-ES" i="1">
                              <a:latin typeface="Cambria Math"/>
                            </a:rPr>
                            <m:t>𝑡</m:t>
                          </m:r>
                        </m:e>
                        <m:sup>
                          <m:r>
                            <a:rPr lang="es-ES" i="1">
                              <a:latin typeface="Cambria Math"/>
                            </a:rPr>
                            <m:t>2</m:t>
                          </m:r>
                        </m:sup>
                      </m:sSup>
                    </m:oMath>
                  </m:oMathPara>
                </a14:m>
                <a:endParaRPr lang="es-ES" dirty="0"/>
              </a:p>
            </p:txBody>
          </p:sp>
        </mc:Choice>
        <mc:Fallback xmlns="">
          <p:sp>
            <p:nvSpPr>
              <p:cNvPr id="19" name="18 Rectángulo"/>
              <p:cNvSpPr>
                <a:spLocks noRot="1" noChangeAspect="1" noMove="1" noResize="1" noEditPoints="1" noAdjustHandles="1" noChangeArrowheads="1" noChangeShapeType="1" noTextEdit="1"/>
              </p:cNvSpPr>
              <p:nvPr/>
            </p:nvSpPr>
            <p:spPr>
              <a:xfrm>
                <a:off x="6153755" y="2666332"/>
                <a:ext cx="1713290" cy="610936"/>
              </a:xfrm>
              <a:prstGeom prst="rect">
                <a:avLst/>
              </a:prstGeom>
              <a:blipFill rotWithShape="1">
                <a:blip r:embed="rId5"/>
                <a:stretch>
                  <a:fillRect/>
                </a:stretch>
              </a:blipFill>
            </p:spPr>
            <p:txBody>
              <a:bodyPr/>
              <a:lstStyle/>
              <a:p>
                <a:r>
                  <a:rPr lang="es-ES">
                    <a:noFill/>
                  </a:rPr>
                  <a:t> </a:t>
                </a:r>
              </a:p>
            </p:txBody>
          </p:sp>
        </mc:Fallback>
      </mc:AlternateContent>
      <p:sp>
        <p:nvSpPr>
          <p:cNvPr id="23" name="22 Abrir llave"/>
          <p:cNvSpPr/>
          <p:nvPr/>
        </p:nvSpPr>
        <p:spPr>
          <a:xfrm>
            <a:off x="6019800" y="4318000"/>
            <a:ext cx="177800" cy="838200"/>
          </a:xfrm>
          <a:prstGeom prst="leftBrace">
            <a:avLst>
              <a:gd name="adj1" fmla="val 44697"/>
              <a:gd name="adj2" fmla="val 5000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mc:AlternateContent xmlns:mc="http://schemas.openxmlformats.org/markup-compatibility/2006" xmlns:a14="http://schemas.microsoft.com/office/drawing/2010/main">
        <mc:Choice Requires="a14">
          <p:sp>
            <p:nvSpPr>
              <p:cNvPr id="24" name="23 Rectángulo"/>
              <p:cNvSpPr/>
              <p:nvPr/>
            </p:nvSpPr>
            <p:spPr>
              <a:xfrm>
                <a:off x="6138244" y="4311134"/>
                <a:ext cx="1005211"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s-ES" i="1" smtClean="0">
                              <a:latin typeface="Cambria Math" panose="02040503050406030204" pitchFamily="18" charset="0"/>
                            </a:rPr>
                          </m:ctrlPr>
                        </m:sSubPr>
                        <m:e>
                          <m:r>
                            <a:rPr lang="es-ES" b="0" i="1" smtClean="0">
                              <a:latin typeface="Cambria Math"/>
                            </a:rPr>
                            <m:t>𝑣</m:t>
                          </m:r>
                        </m:e>
                        <m:sub>
                          <m:r>
                            <a:rPr lang="es-ES" b="0" i="1" smtClean="0">
                              <a:latin typeface="Cambria Math"/>
                            </a:rPr>
                            <m:t>𝑥</m:t>
                          </m:r>
                        </m:sub>
                      </m:sSub>
                      <m:r>
                        <a:rPr lang="es-ES" i="1">
                          <a:latin typeface="Cambria Math"/>
                        </a:rPr>
                        <m:t>=</m:t>
                      </m:r>
                      <m:sSub>
                        <m:sSubPr>
                          <m:ctrlPr>
                            <a:rPr lang="es-ES" i="1">
                              <a:latin typeface="Cambria Math" panose="02040503050406030204" pitchFamily="18" charset="0"/>
                            </a:rPr>
                          </m:ctrlPr>
                        </m:sSubPr>
                        <m:e>
                          <m:r>
                            <a:rPr lang="es-ES" i="1">
                              <a:latin typeface="Cambria Math"/>
                            </a:rPr>
                            <m:t>𝑣</m:t>
                          </m:r>
                        </m:e>
                        <m:sub>
                          <m:r>
                            <a:rPr lang="es-ES" i="1">
                              <a:latin typeface="Cambria Math"/>
                            </a:rPr>
                            <m:t>0</m:t>
                          </m:r>
                        </m:sub>
                      </m:sSub>
                    </m:oMath>
                  </m:oMathPara>
                </a14:m>
                <a:endParaRPr lang="es-ES" dirty="0"/>
              </a:p>
            </p:txBody>
          </p:sp>
        </mc:Choice>
        <mc:Fallback xmlns="">
          <p:sp>
            <p:nvSpPr>
              <p:cNvPr id="24" name="23 Rectángulo"/>
              <p:cNvSpPr>
                <a:spLocks noRot="1" noChangeAspect="1" noMove="1" noResize="1" noEditPoints="1" noAdjustHandles="1" noChangeArrowheads="1" noChangeShapeType="1" noTextEdit="1"/>
              </p:cNvSpPr>
              <p:nvPr/>
            </p:nvSpPr>
            <p:spPr>
              <a:xfrm>
                <a:off x="6138244" y="4311134"/>
                <a:ext cx="1005211" cy="369332"/>
              </a:xfrm>
              <a:prstGeom prst="rect">
                <a:avLst/>
              </a:prstGeom>
              <a:blipFill rotWithShape="1">
                <a:blip r:embed="rId6"/>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6" name="25 Rectángulo"/>
              <p:cNvSpPr/>
              <p:nvPr/>
            </p:nvSpPr>
            <p:spPr>
              <a:xfrm>
                <a:off x="6150944" y="4730234"/>
                <a:ext cx="1193917" cy="391261"/>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s-ES" i="1" smtClean="0">
                              <a:latin typeface="Cambria Math" panose="02040503050406030204" pitchFamily="18" charset="0"/>
                            </a:rPr>
                          </m:ctrlPr>
                        </m:sSubPr>
                        <m:e>
                          <m:r>
                            <a:rPr lang="es-ES" b="0" i="1" smtClean="0">
                              <a:latin typeface="Cambria Math"/>
                            </a:rPr>
                            <m:t>𝑣</m:t>
                          </m:r>
                        </m:e>
                        <m:sub>
                          <m:r>
                            <a:rPr lang="es-ES" b="0" i="1" smtClean="0">
                              <a:latin typeface="Cambria Math"/>
                            </a:rPr>
                            <m:t>𝑦</m:t>
                          </m:r>
                        </m:sub>
                      </m:sSub>
                      <m:r>
                        <a:rPr lang="es-ES" i="1">
                          <a:latin typeface="Cambria Math"/>
                        </a:rPr>
                        <m:t>=</m:t>
                      </m:r>
                      <m:r>
                        <a:rPr lang="es-ES" b="0" i="1" smtClean="0">
                          <a:latin typeface="Cambria Math"/>
                        </a:rPr>
                        <m:t>−</m:t>
                      </m:r>
                      <m:r>
                        <a:rPr lang="es-ES" b="0" i="1" smtClean="0">
                          <a:latin typeface="Cambria Math"/>
                        </a:rPr>
                        <m:t>𝑔𝑡</m:t>
                      </m:r>
                    </m:oMath>
                  </m:oMathPara>
                </a14:m>
                <a:endParaRPr lang="es-ES" dirty="0"/>
              </a:p>
            </p:txBody>
          </p:sp>
        </mc:Choice>
        <mc:Fallback xmlns="">
          <p:sp>
            <p:nvSpPr>
              <p:cNvPr id="26" name="25 Rectángulo"/>
              <p:cNvSpPr>
                <a:spLocks noRot="1" noChangeAspect="1" noMove="1" noResize="1" noEditPoints="1" noAdjustHandles="1" noChangeArrowheads="1" noChangeShapeType="1" noTextEdit="1"/>
              </p:cNvSpPr>
              <p:nvPr/>
            </p:nvSpPr>
            <p:spPr>
              <a:xfrm>
                <a:off x="6150944" y="4730234"/>
                <a:ext cx="1193917" cy="391261"/>
              </a:xfrm>
              <a:prstGeom prst="rect">
                <a:avLst/>
              </a:prstGeom>
              <a:blipFill rotWithShape="1">
                <a:blip r:embed="rId7"/>
                <a:stretch>
                  <a:fillRect b="-6250"/>
                </a:stretch>
              </a:blipFill>
            </p:spPr>
            <p:txBody>
              <a:bodyPr/>
              <a:lstStyle/>
              <a:p>
                <a:r>
                  <a:rPr lang="es-ES">
                    <a:noFill/>
                  </a:rPr>
                  <a:t> </a:t>
                </a:r>
              </a:p>
            </p:txBody>
          </p:sp>
        </mc:Fallback>
      </mc:AlternateContent>
      <p:sp>
        <p:nvSpPr>
          <p:cNvPr id="20" name="19 Rectángulo"/>
          <p:cNvSpPr/>
          <p:nvPr/>
        </p:nvSpPr>
        <p:spPr>
          <a:xfrm>
            <a:off x="355600" y="5353735"/>
            <a:ext cx="5537200" cy="369332"/>
          </a:xfrm>
          <a:prstGeom prst="rect">
            <a:avLst/>
          </a:prstGeom>
        </p:spPr>
        <p:txBody>
          <a:bodyPr wrap="square">
            <a:spAutoFit/>
          </a:bodyPr>
          <a:lstStyle/>
          <a:p>
            <a:pPr marL="355600" indent="-355600" algn="just">
              <a:buFont typeface="Wingdings"/>
              <a:buChar char="F"/>
            </a:pPr>
            <a:r>
              <a:rPr lang="es-ES" dirty="0" smtClean="0">
                <a:sym typeface="Wingdings"/>
              </a:rPr>
              <a:t>El valor de la velocidad en cualquier instante:</a:t>
            </a:r>
            <a:endParaRPr lang="es-ES" dirty="0"/>
          </a:p>
        </p:txBody>
      </p:sp>
      <mc:AlternateContent xmlns:mc="http://schemas.openxmlformats.org/markup-compatibility/2006" xmlns:a14="http://schemas.microsoft.com/office/drawing/2010/main">
        <mc:Choice Requires="a14">
          <p:sp>
            <p:nvSpPr>
              <p:cNvPr id="21" name="20 CuadroTexto"/>
              <p:cNvSpPr txBox="1"/>
              <p:nvPr/>
            </p:nvSpPr>
            <p:spPr>
              <a:xfrm>
                <a:off x="3727450" y="5730240"/>
                <a:ext cx="1803058" cy="656013"/>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𝑣</m:t>
                      </m:r>
                      <m:r>
                        <a:rPr lang="es-ES" b="0" i="1" smtClean="0">
                          <a:latin typeface="Cambria Math"/>
                        </a:rPr>
                        <m:t>=</m:t>
                      </m:r>
                      <m:rad>
                        <m:radPr>
                          <m:degHide m:val="on"/>
                          <m:ctrlPr>
                            <a:rPr lang="es-ES" b="0" i="1" smtClean="0">
                              <a:latin typeface="Cambria Math" panose="02040503050406030204" pitchFamily="18" charset="0"/>
                            </a:rPr>
                          </m:ctrlPr>
                        </m:radPr>
                        <m:deg/>
                        <m:e>
                          <m:sSup>
                            <m:sSupPr>
                              <m:ctrlPr>
                                <a:rPr lang="es-ES" b="0" i="1" smtClean="0">
                                  <a:latin typeface="Cambria Math" panose="02040503050406030204" pitchFamily="18" charset="0"/>
                                </a:rPr>
                              </m:ctrlPr>
                            </m:sSupPr>
                            <m:e>
                              <m:sSub>
                                <m:sSubPr>
                                  <m:ctrlPr>
                                    <a:rPr lang="es-ES" b="0" i="1" smtClean="0">
                                      <a:latin typeface="Cambria Math" panose="02040503050406030204" pitchFamily="18" charset="0"/>
                                    </a:rPr>
                                  </m:ctrlPr>
                                </m:sSubPr>
                                <m:e>
                                  <m:r>
                                    <a:rPr lang="es-ES" b="0" i="1" smtClean="0">
                                      <a:latin typeface="Cambria Math"/>
                                    </a:rPr>
                                    <m:t>𝑣</m:t>
                                  </m:r>
                                </m:e>
                                <m:sub>
                                  <m:r>
                                    <a:rPr lang="es-ES" b="0" i="1" smtClean="0">
                                      <a:latin typeface="Cambria Math"/>
                                    </a:rPr>
                                    <m:t>𝑥</m:t>
                                  </m:r>
                                </m:sub>
                              </m:sSub>
                            </m:e>
                            <m:sup>
                              <m:r>
                                <a:rPr lang="es-ES" b="0" i="1" smtClean="0">
                                  <a:latin typeface="Cambria Math"/>
                                </a:rPr>
                                <m:t>2</m:t>
                              </m:r>
                            </m:sup>
                          </m:sSup>
                          <m:r>
                            <a:rPr lang="es-ES" b="0" i="1" smtClean="0">
                              <a:latin typeface="Cambria Math"/>
                            </a:rPr>
                            <m:t>+</m:t>
                          </m:r>
                          <m:sSup>
                            <m:sSupPr>
                              <m:ctrlPr>
                                <a:rPr lang="es-ES" i="1">
                                  <a:latin typeface="Cambria Math" panose="02040503050406030204" pitchFamily="18" charset="0"/>
                                </a:rPr>
                              </m:ctrlPr>
                            </m:sSupPr>
                            <m:e>
                              <m:sSub>
                                <m:sSubPr>
                                  <m:ctrlPr>
                                    <a:rPr lang="es-ES" i="1">
                                      <a:latin typeface="Cambria Math" panose="02040503050406030204" pitchFamily="18" charset="0"/>
                                    </a:rPr>
                                  </m:ctrlPr>
                                </m:sSubPr>
                                <m:e>
                                  <m:r>
                                    <a:rPr lang="es-ES" i="1">
                                      <a:latin typeface="Cambria Math"/>
                                    </a:rPr>
                                    <m:t>𝑣</m:t>
                                  </m:r>
                                </m:e>
                                <m:sub>
                                  <m:r>
                                    <a:rPr lang="es-ES" b="0" i="1" smtClean="0">
                                      <a:latin typeface="Cambria Math"/>
                                    </a:rPr>
                                    <m:t>𝑦</m:t>
                                  </m:r>
                                </m:sub>
                              </m:sSub>
                            </m:e>
                            <m:sup>
                              <m:r>
                                <a:rPr lang="es-ES" i="1">
                                  <a:latin typeface="Cambria Math"/>
                                </a:rPr>
                                <m:t>2</m:t>
                              </m:r>
                            </m:sup>
                          </m:sSup>
                        </m:e>
                      </m:rad>
                    </m:oMath>
                  </m:oMathPara>
                </a14:m>
                <a:endParaRPr lang="es-ES" dirty="0"/>
              </a:p>
            </p:txBody>
          </p:sp>
        </mc:Choice>
        <mc:Fallback xmlns="">
          <p:sp>
            <p:nvSpPr>
              <p:cNvPr id="21" name="20 CuadroTexto"/>
              <p:cNvSpPr txBox="1">
                <a:spLocks noRot="1" noChangeAspect="1" noMove="1" noResize="1" noEditPoints="1" noAdjustHandles="1" noChangeArrowheads="1" noChangeShapeType="1" noTextEdit="1"/>
              </p:cNvSpPr>
              <p:nvPr/>
            </p:nvSpPr>
            <p:spPr>
              <a:xfrm>
                <a:off x="3727450" y="5730240"/>
                <a:ext cx="1803058" cy="656013"/>
              </a:xfrm>
              <a:prstGeom prst="rect">
                <a:avLst/>
              </a:prstGeom>
              <a:blipFill rotWithShape="1">
                <a:blip r:embed="rId8"/>
                <a:stretch>
                  <a:fillRect/>
                </a:stretch>
              </a:blipFill>
            </p:spPr>
            <p:txBody>
              <a:bodyPr/>
              <a:lstStyle/>
              <a:p>
                <a:r>
                  <a:rPr lang="es-ES">
                    <a:noFill/>
                  </a:rPr>
                  <a:t> </a:t>
                </a:r>
              </a:p>
            </p:txBody>
          </p:sp>
        </mc:Fallback>
      </mc:AlternateContent>
    </p:spTree>
    <p:extLst>
      <p:ext uri="{BB962C8B-B14F-4D97-AF65-F5344CB8AC3E}">
        <p14:creationId xmlns:p14="http://schemas.microsoft.com/office/powerpoint/2010/main" val="360874720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4 CuadroTexto"/>
          <p:cNvSpPr txBox="1"/>
          <p:nvPr/>
        </p:nvSpPr>
        <p:spPr>
          <a:xfrm>
            <a:off x="1841500" y="399197"/>
            <a:ext cx="5499100" cy="307777"/>
          </a:xfrm>
          <a:prstGeom prst="rect">
            <a:avLst/>
          </a:prstGeom>
          <a:noFill/>
        </p:spPr>
        <p:txBody>
          <a:bodyPr wrap="square" lIns="0" tIns="0" rIns="0" bIns="0" rtlCol="0">
            <a:spAutoFit/>
          </a:bodyPr>
          <a:lstStyle/>
          <a:p>
            <a:pPr algn="ctr"/>
            <a:r>
              <a:rPr lang="es-ES" sz="2000" b="1" dirty="0" smtClean="0">
                <a:solidFill>
                  <a:srgbClr val="00B050"/>
                </a:solidFill>
                <a:latin typeface="+mj-lt"/>
              </a:rPr>
              <a:t>3</a:t>
            </a:r>
            <a:r>
              <a:rPr lang="es-ES" b="1" dirty="0" smtClean="0">
                <a:solidFill>
                  <a:srgbClr val="C00000"/>
                </a:solidFill>
                <a:latin typeface="+mj-lt"/>
              </a:rPr>
              <a:t> Movimientos en dos dimensiones</a:t>
            </a:r>
            <a:endParaRPr lang="es-ES" b="1" dirty="0">
              <a:solidFill>
                <a:srgbClr val="C00000"/>
              </a:solidFill>
              <a:latin typeface="+mj-lt"/>
            </a:endParaRPr>
          </a:p>
        </p:txBody>
      </p:sp>
      <p:sp>
        <p:nvSpPr>
          <p:cNvPr id="6" name="5 CuadroTexto"/>
          <p:cNvSpPr txBox="1"/>
          <p:nvPr/>
        </p:nvSpPr>
        <p:spPr>
          <a:xfrm>
            <a:off x="1828800" y="109182"/>
            <a:ext cx="54864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XI. MOVIMIENTOS EN UNA Y DOS DIMENSIONES</a:t>
            </a:r>
            <a:endParaRPr lang="es-ES" b="1" dirty="0">
              <a:solidFill>
                <a:schemeClr val="accent1">
                  <a:lumMod val="75000"/>
                </a:schemeClr>
              </a:solidFill>
            </a:endParaRPr>
          </a:p>
        </p:txBody>
      </p:sp>
      <p:sp>
        <p:nvSpPr>
          <p:cNvPr id="7" name="13 Marcador de número de diapositiva"/>
          <p:cNvSpPr>
            <a:spLocks noGrp="1"/>
          </p:cNvSpPr>
          <p:nvPr/>
        </p:nvSpPr>
        <p:spPr>
          <a:xfrm>
            <a:off x="8455007" y="6546849"/>
            <a:ext cx="582966" cy="203200"/>
          </a:xfrm>
          <a:prstGeom prst="rect">
            <a:avLst/>
          </a:prstGeom>
        </p:spPr>
        <p:txBody>
          <a:bodyPr vert="horz" lIns="0" tIns="0" rIns="36000" bIns="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latin typeface="+mj-lt"/>
              </a:rPr>
              <a:pPr/>
              <a:t>27</a:t>
            </a:fld>
            <a:endParaRPr lang="es-ES" dirty="0">
              <a:solidFill>
                <a:schemeClr val="accent6">
                  <a:lumMod val="50000"/>
                </a:schemeClr>
              </a:solidFill>
              <a:latin typeface="+mj-lt"/>
            </a:endParaRPr>
          </a:p>
        </p:txBody>
      </p:sp>
      <p:sp>
        <p:nvSpPr>
          <p:cNvPr id="22" name="21 CuadroTexto"/>
          <p:cNvSpPr txBox="1"/>
          <p:nvPr/>
        </p:nvSpPr>
        <p:spPr>
          <a:xfrm>
            <a:off x="520700" y="977900"/>
            <a:ext cx="1790700" cy="369332"/>
          </a:xfrm>
          <a:prstGeom prst="rect">
            <a:avLst/>
          </a:prstGeom>
          <a:solidFill>
            <a:srgbClr val="00B050"/>
          </a:solidFill>
        </p:spPr>
        <p:txBody>
          <a:bodyPr wrap="square" rtlCol="0">
            <a:spAutoFit/>
          </a:bodyPr>
          <a:lstStyle/>
          <a:p>
            <a:r>
              <a:rPr lang="es-ES" b="1" dirty="0">
                <a:solidFill>
                  <a:schemeClr val="bg1"/>
                </a:solidFill>
              </a:rPr>
              <a:t>EJERCICIO </a:t>
            </a:r>
            <a:r>
              <a:rPr lang="es-ES" b="1" dirty="0" smtClean="0">
                <a:solidFill>
                  <a:schemeClr val="bg1"/>
                </a:solidFill>
              </a:rPr>
              <a:t>15</a:t>
            </a:r>
            <a:endParaRPr lang="es-ES" b="1" dirty="0">
              <a:solidFill>
                <a:schemeClr val="bg1"/>
              </a:solidFill>
            </a:endParaRPr>
          </a:p>
        </p:txBody>
      </p:sp>
      <p:sp>
        <p:nvSpPr>
          <p:cNvPr id="25" name="24 CuadroTexto"/>
          <p:cNvSpPr txBox="1"/>
          <p:nvPr/>
        </p:nvSpPr>
        <p:spPr>
          <a:xfrm>
            <a:off x="444500" y="1536700"/>
            <a:ext cx="8191500" cy="923330"/>
          </a:xfrm>
          <a:prstGeom prst="rect">
            <a:avLst/>
          </a:prstGeom>
          <a:noFill/>
        </p:spPr>
        <p:txBody>
          <a:bodyPr wrap="square" rtlCol="0">
            <a:spAutoFit/>
          </a:bodyPr>
          <a:lstStyle/>
          <a:p>
            <a:pPr algn="just"/>
            <a:r>
              <a:rPr lang="es-ES" dirty="0" smtClean="0"/>
              <a:t>Establece la ecuación de la trayectoria del lanzamiento horizontal que permita conocer </a:t>
            </a:r>
            <a:r>
              <a:rPr lang="es-ES" i="1" dirty="0" smtClean="0"/>
              <a:t>y</a:t>
            </a:r>
            <a:r>
              <a:rPr lang="es-ES" dirty="0" smtClean="0"/>
              <a:t> en función de </a:t>
            </a:r>
            <a:r>
              <a:rPr lang="es-ES" i="1" dirty="0" smtClean="0"/>
              <a:t>x</a:t>
            </a:r>
            <a:r>
              <a:rPr lang="es-ES" dirty="0" smtClean="0"/>
              <a:t> o viceversa. ¿Se trata de la ecuación de una parábola?</a:t>
            </a:r>
            <a:endParaRPr lang="es-ES" dirty="0"/>
          </a:p>
        </p:txBody>
      </p:sp>
      <p:sp>
        <p:nvSpPr>
          <p:cNvPr id="8" name="7 CuadroTexto"/>
          <p:cNvSpPr txBox="1"/>
          <p:nvPr/>
        </p:nvSpPr>
        <p:spPr>
          <a:xfrm>
            <a:off x="609600" y="2641600"/>
            <a:ext cx="1739900" cy="369332"/>
          </a:xfrm>
          <a:prstGeom prst="rect">
            <a:avLst/>
          </a:prstGeom>
          <a:solidFill>
            <a:srgbClr val="00B050"/>
          </a:solidFill>
        </p:spPr>
        <p:txBody>
          <a:bodyPr wrap="square" rtlCol="0">
            <a:spAutoFit/>
          </a:bodyPr>
          <a:lstStyle/>
          <a:p>
            <a:r>
              <a:rPr lang="es-ES" b="1" dirty="0">
                <a:solidFill>
                  <a:schemeClr val="bg1"/>
                </a:solidFill>
              </a:rPr>
              <a:t>EJERCICIO </a:t>
            </a:r>
            <a:r>
              <a:rPr lang="es-ES" b="1" dirty="0" smtClean="0">
                <a:solidFill>
                  <a:schemeClr val="bg1"/>
                </a:solidFill>
              </a:rPr>
              <a:t>16</a:t>
            </a:r>
            <a:endParaRPr lang="es-ES" b="1" dirty="0">
              <a:solidFill>
                <a:schemeClr val="bg1"/>
              </a:solidFill>
            </a:endParaRPr>
          </a:p>
        </p:txBody>
      </p:sp>
      <p:sp>
        <p:nvSpPr>
          <p:cNvPr id="9" name="8 CuadroTexto"/>
          <p:cNvSpPr txBox="1"/>
          <p:nvPr/>
        </p:nvSpPr>
        <p:spPr>
          <a:xfrm>
            <a:off x="533400" y="3200400"/>
            <a:ext cx="8191500" cy="923330"/>
          </a:xfrm>
          <a:prstGeom prst="rect">
            <a:avLst/>
          </a:prstGeom>
          <a:noFill/>
        </p:spPr>
        <p:txBody>
          <a:bodyPr wrap="square" rtlCol="0">
            <a:spAutoFit/>
          </a:bodyPr>
          <a:lstStyle/>
          <a:p>
            <a:pPr algn="just"/>
            <a:r>
              <a:rPr lang="es-ES" dirty="0" smtClean="0"/>
              <a:t>Una pelota de tenis es sacada horizontalmente desde 2,20 m de altura a una velocidad de 140 km/h. ¿A qué distancia horizontal caerá? ¿Qué velocidad llevará al tocar el suelo?</a:t>
            </a:r>
            <a:endParaRPr lang="es-ES" dirty="0"/>
          </a:p>
        </p:txBody>
      </p:sp>
    </p:spTree>
    <p:extLst>
      <p:ext uri="{BB962C8B-B14F-4D97-AF65-F5344CB8AC3E}">
        <p14:creationId xmlns:p14="http://schemas.microsoft.com/office/powerpoint/2010/main" val="304437015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4 CuadroTexto"/>
          <p:cNvSpPr txBox="1"/>
          <p:nvPr/>
        </p:nvSpPr>
        <p:spPr>
          <a:xfrm>
            <a:off x="1841500" y="399197"/>
            <a:ext cx="5499100" cy="307777"/>
          </a:xfrm>
          <a:prstGeom prst="rect">
            <a:avLst/>
          </a:prstGeom>
          <a:noFill/>
        </p:spPr>
        <p:txBody>
          <a:bodyPr wrap="square" lIns="0" tIns="0" rIns="0" bIns="0" rtlCol="0">
            <a:spAutoFit/>
          </a:bodyPr>
          <a:lstStyle/>
          <a:p>
            <a:pPr algn="ctr"/>
            <a:r>
              <a:rPr lang="es-ES" sz="2000" b="1" dirty="0" smtClean="0">
                <a:solidFill>
                  <a:srgbClr val="00B050"/>
                </a:solidFill>
                <a:latin typeface="+mj-lt"/>
              </a:rPr>
              <a:t>3</a:t>
            </a:r>
            <a:r>
              <a:rPr lang="es-ES" b="1" dirty="0" smtClean="0">
                <a:solidFill>
                  <a:srgbClr val="C00000"/>
                </a:solidFill>
                <a:latin typeface="+mj-lt"/>
              </a:rPr>
              <a:t> Movimientos en dos dimensiones</a:t>
            </a:r>
            <a:endParaRPr lang="es-ES" b="1" dirty="0">
              <a:solidFill>
                <a:srgbClr val="C00000"/>
              </a:solidFill>
              <a:latin typeface="+mj-lt"/>
            </a:endParaRPr>
          </a:p>
        </p:txBody>
      </p:sp>
      <p:sp>
        <p:nvSpPr>
          <p:cNvPr id="6" name="5 CuadroTexto"/>
          <p:cNvSpPr txBox="1"/>
          <p:nvPr/>
        </p:nvSpPr>
        <p:spPr>
          <a:xfrm>
            <a:off x="1828800" y="109182"/>
            <a:ext cx="54864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XI. MOVIMIENTOS EN UNA Y DOS DIMENSIONES</a:t>
            </a:r>
            <a:endParaRPr lang="es-ES" b="1" dirty="0">
              <a:solidFill>
                <a:schemeClr val="accent1">
                  <a:lumMod val="75000"/>
                </a:schemeClr>
              </a:solidFill>
            </a:endParaRPr>
          </a:p>
        </p:txBody>
      </p:sp>
      <p:sp>
        <p:nvSpPr>
          <p:cNvPr id="7" name="13 Marcador de número de diapositiva"/>
          <p:cNvSpPr>
            <a:spLocks noGrp="1"/>
          </p:cNvSpPr>
          <p:nvPr/>
        </p:nvSpPr>
        <p:spPr>
          <a:xfrm>
            <a:off x="8455007" y="6546849"/>
            <a:ext cx="582966" cy="203200"/>
          </a:xfrm>
          <a:prstGeom prst="rect">
            <a:avLst/>
          </a:prstGeom>
        </p:spPr>
        <p:txBody>
          <a:bodyPr vert="horz" lIns="0" tIns="0" rIns="36000" bIns="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latin typeface="+mj-lt"/>
              </a:rPr>
              <a:pPr/>
              <a:t>28</a:t>
            </a:fld>
            <a:endParaRPr lang="es-ES" dirty="0">
              <a:solidFill>
                <a:schemeClr val="accent6">
                  <a:lumMod val="50000"/>
                </a:schemeClr>
              </a:solidFill>
              <a:latin typeface="+mj-lt"/>
            </a:endParaRPr>
          </a:p>
        </p:txBody>
      </p:sp>
      <p:sp>
        <p:nvSpPr>
          <p:cNvPr id="8" name="7 CuadroTexto"/>
          <p:cNvSpPr txBox="1"/>
          <p:nvPr/>
        </p:nvSpPr>
        <p:spPr>
          <a:xfrm>
            <a:off x="342900" y="812800"/>
            <a:ext cx="2070100" cy="369332"/>
          </a:xfrm>
          <a:prstGeom prst="rect">
            <a:avLst/>
          </a:prstGeom>
          <a:noFill/>
        </p:spPr>
        <p:txBody>
          <a:bodyPr wrap="square" rtlCol="0">
            <a:spAutoFit/>
          </a:bodyPr>
          <a:lstStyle/>
          <a:p>
            <a:r>
              <a:rPr lang="es-ES" b="1" dirty="0" smtClean="0">
                <a:solidFill>
                  <a:srgbClr val="C00000"/>
                </a:solidFill>
              </a:rPr>
              <a:t>3.2. </a:t>
            </a:r>
            <a:r>
              <a:rPr lang="es-ES" b="1" dirty="0" smtClean="0">
                <a:solidFill>
                  <a:srgbClr val="00B050"/>
                </a:solidFill>
              </a:rPr>
              <a:t>Tiro oblicuo</a:t>
            </a:r>
            <a:endParaRPr lang="es-ES" b="1" dirty="0">
              <a:solidFill>
                <a:srgbClr val="00B050"/>
              </a:solidFill>
            </a:endParaRPr>
          </a:p>
        </p:txBody>
      </p:sp>
      <p:grpSp>
        <p:nvGrpSpPr>
          <p:cNvPr id="37" name="36 Grupo"/>
          <p:cNvGrpSpPr/>
          <p:nvPr/>
        </p:nvGrpSpPr>
        <p:grpSpPr>
          <a:xfrm>
            <a:off x="336550" y="1277609"/>
            <a:ext cx="3005032" cy="2806552"/>
            <a:chOff x="336550" y="1226809"/>
            <a:chExt cx="3005032" cy="2806552"/>
          </a:xfrm>
        </p:grpSpPr>
        <p:grpSp>
          <p:nvGrpSpPr>
            <p:cNvPr id="21" name="20 Grupo"/>
            <p:cNvGrpSpPr/>
            <p:nvPr/>
          </p:nvGrpSpPr>
          <p:grpSpPr>
            <a:xfrm>
              <a:off x="556496" y="1226809"/>
              <a:ext cx="2748680" cy="2773692"/>
              <a:chOff x="899396" y="1303009"/>
              <a:chExt cx="2748680" cy="2773692"/>
            </a:xfrm>
          </p:grpSpPr>
          <p:pic>
            <p:nvPicPr>
              <p:cNvPr id="20" name="19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9396" y="1303009"/>
                <a:ext cx="2627159" cy="2773692"/>
              </a:xfrm>
              <a:prstGeom prst="rect">
                <a:avLst/>
              </a:prstGeom>
            </p:spPr>
          </p:pic>
          <p:grpSp>
            <p:nvGrpSpPr>
              <p:cNvPr id="4" name="3 Grupo"/>
              <p:cNvGrpSpPr/>
              <p:nvPr/>
            </p:nvGrpSpPr>
            <p:grpSpPr>
              <a:xfrm>
                <a:off x="1165226" y="1414462"/>
                <a:ext cx="2482850" cy="2476500"/>
                <a:chOff x="685800" y="1536700"/>
                <a:chExt cx="2482850" cy="2476500"/>
              </a:xfrm>
            </p:grpSpPr>
            <p:cxnSp>
              <p:nvCxnSpPr>
                <p:cNvPr id="3" name="2 Conector recto"/>
                <p:cNvCxnSpPr/>
                <p:nvPr/>
              </p:nvCxnSpPr>
              <p:spPr>
                <a:xfrm>
                  <a:off x="685800" y="1536700"/>
                  <a:ext cx="0" cy="24765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8 Conector recto"/>
                <p:cNvCxnSpPr/>
                <p:nvPr/>
              </p:nvCxnSpPr>
              <p:spPr>
                <a:xfrm rot="5400000">
                  <a:off x="1930400" y="2768600"/>
                  <a:ext cx="0" cy="24765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0" name="9 Conector recto"/>
              <p:cNvCxnSpPr/>
              <p:nvPr/>
            </p:nvCxnSpPr>
            <p:spPr>
              <a:xfrm rot="5400000">
                <a:off x="1675638" y="2216975"/>
                <a:ext cx="0" cy="100800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2" name="11 Conector recto de flecha"/>
              <p:cNvCxnSpPr/>
              <p:nvPr/>
            </p:nvCxnSpPr>
            <p:spPr>
              <a:xfrm flipV="1">
                <a:off x="1184275" y="2100263"/>
                <a:ext cx="406400" cy="596900"/>
              </a:xfrm>
              <a:prstGeom prst="straightConnector1">
                <a:avLst/>
              </a:prstGeom>
              <a:ln w="38100" cap="rnd">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3" name="12 Arco"/>
              <p:cNvSpPr/>
              <p:nvPr/>
            </p:nvSpPr>
            <p:spPr>
              <a:xfrm rot="1026874">
                <a:off x="1096963" y="2514602"/>
                <a:ext cx="355600" cy="368300"/>
              </a:xfrm>
              <a:prstGeom prst="arc">
                <a:avLst>
                  <a:gd name="adj1" fmla="val 16200000"/>
                  <a:gd name="adj2" fmla="val 20887701"/>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grpSp>
        <mc:AlternateContent xmlns:mc="http://schemas.openxmlformats.org/markup-compatibility/2006" xmlns:a14="http://schemas.microsoft.com/office/drawing/2010/main">
          <mc:Choice Requires="a14">
            <p:sp>
              <p:nvSpPr>
                <p:cNvPr id="22" name="21 CuadroTexto"/>
                <p:cNvSpPr txBox="1"/>
                <p:nvPr/>
              </p:nvSpPr>
              <p:spPr>
                <a:xfrm>
                  <a:off x="895350" y="1691640"/>
                  <a:ext cx="447687"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ES" sz="1600" i="1" smtClean="0">
                                <a:latin typeface="Cambria Math" panose="02040503050406030204" pitchFamily="18" charset="0"/>
                              </a:rPr>
                            </m:ctrlPr>
                          </m:sSubPr>
                          <m:e>
                            <m:acc>
                              <m:accPr>
                                <m:chr m:val="⃗"/>
                                <m:ctrlPr>
                                  <a:rPr lang="es-ES" sz="1600" i="1" smtClean="0">
                                    <a:latin typeface="Cambria Math" panose="02040503050406030204" pitchFamily="18" charset="0"/>
                                  </a:rPr>
                                </m:ctrlPr>
                              </m:accPr>
                              <m:e>
                                <m:r>
                                  <a:rPr lang="es-ES" sz="1600" b="0" i="1" smtClean="0">
                                    <a:latin typeface="Cambria Math"/>
                                  </a:rPr>
                                  <m:t>𝑣</m:t>
                                </m:r>
                              </m:e>
                            </m:acc>
                          </m:e>
                          <m:sub>
                            <m:r>
                              <a:rPr lang="es-ES" sz="1600" b="0" i="1" smtClean="0">
                                <a:latin typeface="Cambria Math"/>
                              </a:rPr>
                              <m:t>0</m:t>
                            </m:r>
                          </m:sub>
                        </m:sSub>
                      </m:oMath>
                    </m:oMathPara>
                  </a14:m>
                  <a:endParaRPr lang="es-ES" sz="1600" dirty="0"/>
                </a:p>
              </p:txBody>
            </p:sp>
          </mc:Choice>
          <mc:Fallback xmlns="">
            <p:sp>
              <p:nvSpPr>
                <p:cNvPr id="22" name="21 CuadroTexto"/>
                <p:cNvSpPr txBox="1">
                  <a:spLocks noRot="1" noChangeAspect="1" noMove="1" noResize="1" noEditPoints="1" noAdjustHandles="1" noChangeArrowheads="1" noChangeShapeType="1" noTextEdit="1"/>
                </p:cNvSpPr>
                <p:nvPr/>
              </p:nvSpPr>
              <p:spPr>
                <a:xfrm>
                  <a:off x="895350" y="1691640"/>
                  <a:ext cx="447687" cy="338554"/>
                </a:xfrm>
                <a:prstGeom prst="rect">
                  <a:avLst/>
                </a:prstGeom>
                <a:blipFill rotWithShape="1">
                  <a:blip r:embed="rId4"/>
                  <a:stretch>
                    <a:fillRect t="-12727" r="-16438"/>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3" name="22 CuadroTexto"/>
                <p:cNvSpPr txBox="1"/>
                <p:nvPr/>
              </p:nvSpPr>
              <p:spPr>
                <a:xfrm>
                  <a:off x="1035050" y="2275840"/>
                  <a:ext cx="187359" cy="2462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sz="1600" i="1" smtClean="0">
                            <a:latin typeface="Cambria Math"/>
                            <a:ea typeface="Cambria Math"/>
                          </a:rPr>
                          <m:t>𝛼</m:t>
                        </m:r>
                      </m:oMath>
                    </m:oMathPara>
                  </a14:m>
                  <a:endParaRPr lang="es-ES" sz="1600" dirty="0"/>
                </a:p>
              </p:txBody>
            </p:sp>
          </mc:Choice>
          <mc:Fallback xmlns="">
            <p:sp>
              <p:nvSpPr>
                <p:cNvPr id="23" name="22 CuadroTexto"/>
                <p:cNvSpPr txBox="1">
                  <a:spLocks noRot="1" noChangeAspect="1" noMove="1" noResize="1" noEditPoints="1" noAdjustHandles="1" noChangeArrowheads="1" noChangeShapeType="1" noTextEdit="1"/>
                </p:cNvSpPr>
                <p:nvPr/>
              </p:nvSpPr>
              <p:spPr>
                <a:xfrm>
                  <a:off x="1035050" y="2275840"/>
                  <a:ext cx="187359" cy="246221"/>
                </a:xfrm>
                <a:prstGeom prst="rect">
                  <a:avLst/>
                </a:prstGeom>
                <a:blipFill rotWithShape="1">
                  <a:blip r:embed="rId5"/>
                  <a:stretch>
                    <a:fillRect l="-12903" r="-6452"/>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4" name="23 CuadroTexto"/>
                <p:cNvSpPr txBox="1"/>
                <p:nvPr/>
              </p:nvSpPr>
              <p:spPr>
                <a:xfrm>
                  <a:off x="336550" y="3025140"/>
                  <a:ext cx="446661"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ES" sz="1600" i="1" smtClean="0">
                                <a:latin typeface="Cambria Math" panose="02040503050406030204" pitchFamily="18" charset="0"/>
                              </a:rPr>
                            </m:ctrlPr>
                          </m:sSubPr>
                          <m:e>
                            <m:r>
                              <a:rPr lang="es-ES" sz="1600" b="0" i="1" smtClean="0">
                                <a:latin typeface="Cambria Math"/>
                              </a:rPr>
                              <m:t>𝑦</m:t>
                            </m:r>
                          </m:e>
                          <m:sub>
                            <m:r>
                              <a:rPr lang="es-ES" sz="1600" b="0" i="1" smtClean="0">
                                <a:latin typeface="Cambria Math"/>
                              </a:rPr>
                              <m:t>0</m:t>
                            </m:r>
                          </m:sub>
                        </m:sSub>
                      </m:oMath>
                    </m:oMathPara>
                  </a14:m>
                  <a:endParaRPr lang="es-ES" sz="1600" dirty="0"/>
                </a:p>
              </p:txBody>
            </p:sp>
          </mc:Choice>
          <mc:Fallback xmlns="">
            <p:sp>
              <p:nvSpPr>
                <p:cNvPr id="24" name="23 CuadroTexto"/>
                <p:cNvSpPr txBox="1">
                  <a:spLocks noRot="1" noChangeAspect="1" noMove="1" noResize="1" noEditPoints="1" noAdjustHandles="1" noChangeArrowheads="1" noChangeShapeType="1" noTextEdit="1"/>
                </p:cNvSpPr>
                <p:nvPr/>
              </p:nvSpPr>
              <p:spPr>
                <a:xfrm>
                  <a:off x="336550" y="3025140"/>
                  <a:ext cx="446661" cy="338554"/>
                </a:xfrm>
                <a:prstGeom prst="rect">
                  <a:avLst/>
                </a:prstGeom>
                <a:blipFill rotWithShape="1">
                  <a:blip r:embed="rId6"/>
                  <a:stretch>
                    <a:fillRect b="-5455"/>
                  </a:stretch>
                </a:blipFill>
              </p:spPr>
              <p:txBody>
                <a:bodyPr/>
                <a:lstStyle/>
                <a:p>
                  <a:r>
                    <a:rPr lang="es-ES">
                      <a:noFill/>
                    </a:rPr>
                    <a:t> </a:t>
                  </a:r>
                </a:p>
              </p:txBody>
            </p:sp>
          </mc:Fallback>
        </mc:AlternateContent>
        <p:cxnSp>
          <p:nvCxnSpPr>
            <p:cNvPr id="25" name="24 Conector recto de flecha"/>
            <p:cNvCxnSpPr/>
            <p:nvPr/>
          </p:nvCxnSpPr>
          <p:spPr>
            <a:xfrm flipV="1">
              <a:off x="841375" y="2641600"/>
              <a:ext cx="432000" cy="0"/>
            </a:xfrm>
            <a:prstGeom prst="straightConnector1">
              <a:avLst/>
            </a:prstGeom>
            <a:ln w="38100" cap="rnd">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7" name="26 Conector recto"/>
            <p:cNvCxnSpPr/>
            <p:nvPr/>
          </p:nvCxnSpPr>
          <p:spPr>
            <a:xfrm>
              <a:off x="1241426" y="2036762"/>
              <a:ext cx="0" cy="61200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8" name="27 Conector recto"/>
            <p:cNvCxnSpPr/>
            <p:nvPr/>
          </p:nvCxnSpPr>
          <p:spPr>
            <a:xfrm rot="5400000">
              <a:off x="1041838" y="1837175"/>
              <a:ext cx="0" cy="39600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0" name="29 Conector recto de flecha"/>
            <p:cNvCxnSpPr/>
            <p:nvPr/>
          </p:nvCxnSpPr>
          <p:spPr>
            <a:xfrm rot="16200000" flipV="1">
              <a:off x="522775" y="2323000"/>
              <a:ext cx="612000" cy="0"/>
            </a:xfrm>
            <a:prstGeom prst="straightConnector1">
              <a:avLst/>
            </a:prstGeom>
            <a:ln w="38100" cap="rnd">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1" name="30 CuadroTexto"/>
                <p:cNvSpPr txBox="1"/>
                <p:nvPr/>
              </p:nvSpPr>
              <p:spPr>
                <a:xfrm>
                  <a:off x="933450" y="2644140"/>
                  <a:ext cx="355225" cy="2462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sz="1600" i="1" smtClean="0">
                                <a:latin typeface="Cambria Math" panose="02040503050406030204" pitchFamily="18" charset="0"/>
                              </a:rPr>
                            </m:ctrlPr>
                          </m:sSubPr>
                          <m:e>
                            <m:r>
                              <a:rPr lang="es-ES" sz="1600" b="0" i="1" smtClean="0">
                                <a:latin typeface="Cambria Math"/>
                              </a:rPr>
                              <m:t>𝑣</m:t>
                            </m:r>
                          </m:e>
                          <m:sub>
                            <m:r>
                              <a:rPr lang="es-ES" sz="1600" b="0" i="1" smtClean="0">
                                <a:latin typeface="Cambria Math"/>
                              </a:rPr>
                              <m:t>0</m:t>
                            </m:r>
                            <m:r>
                              <a:rPr lang="es-ES" sz="1600" b="0" i="1" smtClean="0">
                                <a:latin typeface="Cambria Math"/>
                              </a:rPr>
                              <m:t>𝑥</m:t>
                            </m:r>
                          </m:sub>
                        </m:sSub>
                      </m:oMath>
                    </m:oMathPara>
                  </a14:m>
                  <a:endParaRPr lang="es-ES" sz="1600" dirty="0"/>
                </a:p>
              </p:txBody>
            </p:sp>
          </mc:Choice>
          <mc:Fallback xmlns="">
            <p:sp>
              <p:nvSpPr>
                <p:cNvPr id="31" name="30 CuadroTexto"/>
                <p:cNvSpPr txBox="1">
                  <a:spLocks noRot="1" noChangeAspect="1" noMove="1" noResize="1" noEditPoints="1" noAdjustHandles="1" noChangeArrowheads="1" noChangeShapeType="1" noTextEdit="1"/>
                </p:cNvSpPr>
                <p:nvPr/>
              </p:nvSpPr>
              <p:spPr>
                <a:xfrm>
                  <a:off x="933450" y="2644140"/>
                  <a:ext cx="355225" cy="246221"/>
                </a:xfrm>
                <a:prstGeom prst="rect">
                  <a:avLst/>
                </a:prstGeom>
                <a:blipFill rotWithShape="1">
                  <a:blip r:embed="rId7"/>
                  <a:stretch>
                    <a:fillRect l="-5172" r="-3448" b="-17500"/>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2" name="31 CuadroTexto"/>
                <p:cNvSpPr txBox="1"/>
                <p:nvPr/>
              </p:nvSpPr>
              <p:spPr>
                <a:xfrm>
                  <a:off x="438150" y="1907540"/>
                  <a:ext cx="361253" cy="26565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sz="1600" i="1" smtClean="0">
                                <a:latin typeface="Cambria Math" panose="02040503050406030204" pitchFamily="18" charset="0"/>
                              </a:rPr>
                            </m:ctrlPr>
                          </m:sSubPr>
                          <m:e>
                            <m:r>
                              <a:rPr lang="es-ES" sz="1600" b="0" i="1" smtClean="0">
                                <a:latin typeface="Cambria Math"/>
                              </a:rPr>
                              <m:t>𝑣</m:t>
                            </m:r>
                          </m:e>
                          <m:sub>
                            <m:r>
                              <a:rPr lang="es-ES" sz="1600" b="0" i="1" smtClean="0">
                                <a:latin typeface="Cambria Math"/>
                              </a:rPr>
                              <m:t>0</m:t>
                            </m:r>
                            <m:r>
                              <a:rPr lang="es-ES" sz="1600" b="0" i="1" smtClean="0">
                                <a:latin typeface="Cambria Math"/>
                              </a:rPr>
                              <m:t>𝑦</m:t>
                            </m:r>
                          </m:sub>
                        </m:sSub>
                      </m:oMath>
                    </m:oMathPara>
                  </a14:m>
                  <a:endParaRPr lang="es-ES" sz="1600" dirty="0"/>
                </a:p>
              </p:txBody>
            </p:sp>
          </mc:Choice>
          <mc:Fallback xmlns="">
            <p:sp>
              <p:nvSpPr>
                <p:cNvPr id="32" name="31 CuadroTexto"/>
                <p:cNvSpPr txBox="1">
                  <a:spLocks noRot="1" noChangeAspect="1" noMove="1" noResize="1" noEditPoints="1" noAdjustHandles="1" noChangeArrowheads="1" noChangeShapeType="1" noTextEdit="1"/>
                </p:cNvSpPr>
                <p:nvPr/>
              </p:nvSpPr>
              <p:spPr>
                <a:xfrm>
                  <a:off x="438150" y="1907540"/>
                  <a:ext cx="361253" cy="265650"/>
                </a:xfrm>
                <a:prstGeom prst="rect">
                  <a:avLst/>
                </a:prstGeom>
                <a:blipFill rotWithShape="1">
                  <a:blip r:embed="rId8"/>
                  <a:stretch>
                    <a:fillRect l="-6780" r="-5085" b="-25000"/>
                  </a:stretch>
                </a:blipFill>
              </p:spPr>
              <p:txBody>
                <a:bodyPr/>
                <a:lstStyle/>
                <a:p>
                  <a:r>
                    <a:rPr lang="es-ES">
                      <a:noFill/>
                    </a:rPr>
                    <a:t> </a:t>
                  </a:r>
                </a:p>
              </p:txBody>
            </p:sp>
          </mc:Fallback>
        </mc:AlternateContent>
        <p:cxnSp>
          <p:nvCxnSpPr>
            <p:cNvPr id="34" name="33 Conector recto de flecha"/>
            <p:cNvCxnSpPr/>
            <p:nvPr/>
          </p:nvCxnSpPr>
          <p:spPr>
            <a:xfrm flipV="1">
              <a:off x="723900" y="2641600"/>
              <a:ext cx="0" cy="1188000"/>
            </a:xfrm>
            <a:prstGeom prst="straightConnector1">
              <a:avLst/>
            </a:prstGeom>
            <a:ln>
              <a:headEnd type="none" w="med" len="med"/>
              <a:tailEnd type="triangle" w="med" len="me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5" name="34 CuadroTexto"/>
                <p:cNvSpPr txBox="1"/>
                <p:nvPr/>
              </p:nvSpPr>
              <p:spPr>
                <a:xfrm>
                  <a:off x="3168650" y="3787140"/>
                  <a:ext cx="172932" cy="2462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sz="1600" b="0" i="1" smtClean="0">
                            <a:latin typeface="Cambria Math"/>
                          </a:rPr>
                          <m:t>𝑥</m:t>
                        </m:r>
                      </m:oMath>
                    </m:oMathPara>
                  </a14:m>
                  <a:endParaRPr lang="es-ES" sz="1600" dirty="0"/>
                </a:p>
              </p:txBody>
            </p:sp>
          </mc:Choice>
          <mc:Fallback xmlns="">
            <p:sp>
              <p:nvSpPr>
                <p:cNvPr id="35" name="34 CuadroTexto"/>
                <p:cNvSpPr txBox="1">
                  <a:spLocks noRot="1" noChangeAspect="1" noMove="1" noResize="1" noEditPoints="1" noAdjustHandles="1" noChangeArrowheads="1" noChangeShapeType="1" noTextEdit="1"/>
                </p:cNvSpPr>
                <p:nvPr/>
              </p:nvSpPr>
              <p:spPr>
                <a:xfrm>
                  <a:off x="3168650" y="3787140"/>
                  <a:ext cx="172932" cy="246221"/>
                </a:xfrm>
                <a:prstGeom prst="rect">
                  <a:avLst/>
                </a:prstGeom>
                <a:blipFill rotWithShape="1">
                  <a:blip r:embed="rId9"/>
                  <a:stretch>
                    <a:fillRect l="-14286" r="-10714"/>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6" name="35 CuadroTexto"/>
                <p:cNvSpPr txBox="1"/>
                <p:nvPr/>
              </p:nvSpPr>
              <p:spPr>
                <a:xfrm>
                  <a:off x="641350" y="1348740"/>
                  <a:ext cx="176651" cy="2462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sz="1600" b="0" i="1" smtClean="0">
                            <a:latin typeface="Cambria Math"/>
                          </a:rPr>
                          <m:t>𝑦</m:t>
                        </m:r>
                      </m:oMath>
                    </m:oMathPara>
                  </a14:m>
                  <a:endParaRPr lang="es-ES" sz="1600" dirty="0"/>
                </a:p>
              </p:txBody>
            </p:sp>
          </mc:Choice>
          <mc:Fallback xmlns="">
            <p:sp>
              <p:nvSpPr>
                <p:cNvPr id="36" name="35 CuadroTexto"/>
                <p:cNvSpPr txBox="1">
                  <a:spLocks noRot="1" noChangeAspect="1" noMove="1" noResize="1" noEditPoints="1" noAdjustHandles="1" noChangeArrowheads="1" noChangeShapeType="1" noTextEdit="1"/>
                </p:cNvSpPr>
                <p:nvPr/>
              </p:nvSpPr>
              <p:spPr>
                <a:xfrm>
                  <a:off x="641350" y="1348740"/>
                  <a:ext cx="176651" cy="246221"/>
                </a:xfrm>
                <a:prstGeom prst="rect">
                  <a:avLst/>
                </a:prstGeom>
                <a:blipFill rotWithShape="1">
                  <a:blip r:embed="rId10"/>
                  <a:stretch>
                    <a:fillRect l="-20690" r="-24138" b="-25000"/>
                  </a:stretch>
                </a:blipFill>
              </p:spPr>
              <p:txBody>
                <a:bodyPr/>
                <a:lstStyle/>
                <a:p>
                  <a:r>
                    <a:rPr lang="es-ES">
                      <a:noFill/>
                    </a:rPr>
                    <a:t> </a:t>
                  </a:r>
                </a:p>
              </p:txBody>
            </p:sp>
          </mc:Fallback>
        </mc:AlternateContent>
      </p:grpSp>
      <p:sp>
        <p:nvSpPr>
          <p:cNvPr id="38" name="37 CuadroTexto"/>
          <p:cNvSpPr txBox="1"/>
          <p:nvPr/>
        </p:nvSpPr>
        <p:spPr>
          <a:xfrm>
            <a:off x="3568700" y="1308100"/>
            <a:ext cx="5194300" cy="2031325"/>
          </a:xfrm>
          <a:prstGeom prst="rect">
            <a:avLst/>
          </a:prstGeom>
          <a:noFill/>
        </p:spPr>
        <p:txBody>
          <a:bodyPr wrap="square" rtlCol="0">
            <a:spAutoFit/>
          </a:bodyPr>
          <a:lstStyle/>
          <a:p>
            <a:pPr marL="355600" indent="-355600" algn="just">
              <a:buFont typeface="Wingdings"/>
              <a:buChar char="F"/>
            </a:pPr>
            <a:r>
              <a:rPr lang="es-ES" dirty="0" smtClean="0">
                <a:sym typeface="Wingdings"/>
              </a:rPr>
              <a:t>Las coordenadas de la posición:</a:t>
            </a:r>
          </a:p>
          <a:p>
            <a:pPr marL="355600" indent="-355600" algn="just">
              <a:buFont typeface="Wingdings"/>
              <a:buChar char="F"/>
            </a:pPr>
            <a:endParaRPr lang="es-ES" dirty="0">
              <a:sym typeface="Wingdings"/>
            </a:endParaRPr>
          </a:p>
          <a:p>
            <a:pPr marL="355600" indent="-355600" algn="just">
              <a:buFont typeface="Wingdings"/>
              <a:buChar char="F"/>
            </a:pPr>
            <a:endParaRPr lang="es-ES" dirty="0" smtClean="0">
              <a:sym typeface="Wingdings"/>
            </a:endParaRPr>
          </a:p>
          <a:p>
            <a:pPr marL="355600" indent="-355600" algn="just">
              <a:buFont typeface="Wingdings"/>
              <a:buChar char="F"/>
            </a:pPr>
            <a:endParaRPr lang="es-ES" dirty="0">
              <a:sym typeface="Wingdings"/>
            </a:endParaRPr>
          </a:p>
          <a:p>
            <a:pPr marL="355600" indent="-355600" algn="just">
              <a:buFont typeface="Wingdings"/>
              <a:buChar char="F"/>
            </a:pPr>
            <a:endParaRPr lang="es-ES" dirty="0" smtClean="0">
              <a:sym typeface="Wingdings"/>
            </a:endParaRPr>
          </a:p>
          <a:p>
            <a:pPr marL="355600" indent="-355600" algn="just">
              <a:buFont typeface="Wingdings"/>
              <a:buChar char="F"/>
            </a:pPr>
            <a:endParaRPr lang="es-ES" dirty="0">
              <a:sym typeface="Wingdings"/>
            </a:endParaRPr>
          </a:p>
          <a:p>
            <a:pPr marL="355600" indent="-355600" algn="just">
              <a:buFont typeface="Wingdings"/>
              <a:buChar char="F"/>
            </a:pPr>
            <a:r>
              <a:rPr lang="es-ES" dirty="0" smtClean="0">
                <a:sym typeface="Wingdings"/>
              </a:rPr>
              <a:t>Igualmente, la velocidad se podrá conocer:</a:t>
            </a:r>
            <a:endParaRPr lang="es-ES" dirty="0"/>
          </a:p>
        </p:txBody>
      </p:sp>
      <p:sp>
        <p:nvSpPr>
          <p:cNvPr id="39" name="38 Abrir llave"/>
          <p:cNvSpPr/>
          <p:nvPr/>
        </p:nvSpPr>
        <p:spPr>
          <a:xfrm>
            <a:off x="4800600" y="1879600"/>
            <a:ext cx="177800" cy="838200"/>
          </a:xfrm>
          <a:prstGeom prst="leftBrace">
            <a:avLst>
              <a:gd name="adj1" fmla="val 44697"/>
              <a:gd name="adj2" fmla="val 5000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mc:AlternateContent xmlns:mc="http://schemas.openxmlformats.org/markup-compatibility/2006" xmlns:a14="http://schemas.microsoft.com/office/drawing/2010/main">
        <mc:Choice Requires="a14">
          <p:sp>
            <p:nvSpPr>
              <p:cNvPr id="40" name="39 Rectángulo"/>
              <p:cNvSpPr/>
              <p:nvPr/>
            </p:nvSpPr>
            <p:spPr>
              <a:xfrm>
                <a:off x="4919044" y="1872734"/>
                <a:ext cx="1111586"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s-ES" i="1" smtClean="0">
                          <a:latin typeface="Cambria Math"/>
                        </a:rPr>
                        <m:t>𝑥</m:t>
                      </m:r>
                      <m:r>
                        <a:rPr lang="es-ES" i="1" smtClean="0">
                          <a:latin typeface="Cambria Math"/>
                        </a:rPr>
                        <m:t>=</m:t>
                      </m:r>
                      <m:sSub>
                        <m:sSubPr>
                          <m:ctrlPr>
                            <a:rPr lang="es-ES" i="1">
                              <a:latin typeface="Cambria Math" panose="02040503050406030204" pitchFamily="18" charset="0"/>
                            </a:rPr>
                          </m:ctrlPr>
                        </m:sSubPr>
                        <m:e>
                          <m:r>
                            <a:rPr lang="es-ES" i="1">
                              <a:latin typeface="Cambria Math"/>
                            </a:rPr>
                            <m:t>𝑣</m:t>
                          </m:r>
                        </m:e>
                        <m:sub>
                          <m:r>
                            <a:rPr lang="es-ES" i="1">
                              <a:latin typeface="Cambria Math"/>
                            </a:rPr>
                            <m:t>0</m:t>
                          </m:r>
                          <m:r>
                            <a:rPr lang="es-ES" b="0" i="1" smtClean="0">
                              <a:latin typeface="Cambria Math"/>
                            </a:rPr>
                            <m:t>𝑥</m:t>
                          </m:r>
                        </m:sub>
                      </m:sSub>
                      <m:r>
                        <a:rPr lang="es-ES" i="1">
                          <a:latin typeface="Cambria Math"/>
                        </a:rPr>
                        <m:t>𝑡</m:t>
                      </m:r>
                    </m:oMath>
                  </m:oMathPara>
                </a14:m>
                <a:endParaRPr lang="es-ES" dirty="0"/>
              </a:p>
            </p:txBody>
          </p:sp>
        </mc:Choice>
        <mc:Fallback xmlns="">
          <p:sp>
            <p:nvSpPr>
              <p:cNvPr id="40" name="39 Rectángulo"/>
              <p:cNvSpPr>
                <a:spLocks noRot="1" noChangeAspect="1" noMove="1" noResize="1" noEditPoints="1" noAdjustHandles="1" noChangeArrowheads="1" noChangeShapeType="1" noTextEdit="1"/>
              </p:cNvSpPr>
              <p:nvPr/>
            </p:nvSpPr>
            <p:spPr>
              <a:xfrm>
                <a:off x="4919044" y="1872734"/>
                <a:ext cx="1111586" cy="369332"/>
              </a:xfrm>
              <a:prstGeom prst="rect">
                <a:avLst/>
              </a:prstGeom>
              <a:blipFill rotWithShape="1">
                <a:blip r:embed="rId11"/>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41" name="40 Rectángulo"/>
              <p:cNvSpPr/>
              <p:nvPr/>
            </p:nvSpPr>
            <p:spPr>
              <a:xfrm>
                <a:off x="4909155" y="2158332"/>
                <a:ext cx="2417970" cy="610936"/>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s-ES" i="1" smtClean="0">
                          <a:latin typeface="Cambria Math"/>
                        </a:rPr>
                        <m:t>𝑦</m:t>
                      </m:r>
                      <m:r>
                        <m:rPr>
                          <m:aln/>
                        </m:rPr>
                        <a:rPr lang="es-ES" i="1">
                          <a:latin typeface="Cambria Math"/>
                        </a:rPr>
                        <m:t>=</m:t>
                      </m:r>
                      <m:sSub>
                        <m:sSubPr>
                          <m:ctrlPr>
                            <a:rPr lang="es-ES" i="1">
                              <a:latin typeface="Cambria Math" panose="02040503050406030204" pitchFamily="18" charset="0"/>
                            </a:rPr>
                          </m:ctrlPr>
                        </m:sSubPr>
                        <m:e>
                          <m:r>
                            <a:rPr lang="es-ES" i="1">
                              <a:latin typeface="Cambria Math"/>
                            </a:rPr>
                            <m:t>𝑦</m:t>
                          </m:r>
                        </m:e>
                        <m:sub>
                          <m:r>
                            <a:rPr lang="es-ES" i="1">
                              <a:latin typeface="Cambria Math"/>
                            </a:rPr>
                            <m:t>0</m:t>
                          </m:r>
                        </m:sub>
                      </m:sSub>
                      <m:r>
                        <a:rPr lang="es-ES" b="0" i="1" smtClean="0">
                          <a:latin typeface="Cambria Math"/>
                        </a:rPr>
                        <m:t>+</m:t>
                      </m:r>
                      <m:sSub>
                        <m:sSubPr>
                          <m:ctrlPr>
                            <a:rPr lang="es-ES" b="0" i="1" smtClean="0">
                              <a:latin typeface="Cambria Math" panose="02040503050406030204" pitchFamily="18" charset="0"/>
                            </a:rPr>
                          </m:ctrlPr>
                        </m:sSubPr>
                        <m:e>
                          <m:r>
                            <a:rPr lang="es-ES" b="0" i="1" smtClean="0">
                              <a:latin typeface="Cambria Math"/>
                            </a:rPr>
                            <m:t>𝑣</m:t>
                          </m:r>
                        </m:e>
                        <m:sub>
                          <m:r>
                            <a:rPr lang="es-ES" b="0" i="1" smtClean="0">
                              <a:latin typeface="Cambria Math"/>
                            </a:rPr>
                            <m:t>𝑜𝑦</m:t>
                          </m:r>
                        </m:sub>
                      </m:sSub>
                      <m:r>
                        <a:rPr lang="es-ES" b="0" i="1" smtClean="0">
                          <a:latin typeface="Cambria Math"/>
                        </a:rPr>
                        <m:t>𝑡</m:t>
                      </m:r>
                      <m:r>
                        <a:rPr lang="es-ES" i="1">
                          <a:latin typeface="Cambria Math"/>
                        </a:rPr>
                        <m:t>−</m:t>
                      </m:r>
                      <m:f>
                        <m:fPr>
                          <m:ctrlPr>
                            <a:rPr lang="es-ES" i="1">
                              <a:latin typeface="Cambria Math" panose="02040503050406030204" pitchFamily="18" charset="0"/>
                            </a:rPr>
                          </m:ctrlPr>
                        </m:fPr>
                        <m:num>
                          <m:r>
                            <a:rPr lang="es-ES" i="1">
                              <a:latin typeface="Cambria Math"/>
                            </a:rPr>
                            <m:t>1</m:t>
                          </m:r>
                        </m:num>
                        <m:den>
                          <m:r>
                            <a:rPr lang="es-ES" i="1">
                              <a:latin typeface="Cambria Math"/>
                            </a:rPr>
                            <m:t>2</m:t>
                          </m:r>
                        </m:den>
                      </m:f>
                      <m:r>
                        <a:rPr lang="es-ES" i="1">
                          <a:latin typeface="Cambria Math"/>
                        </a:rPr>
                        <m:t>𝑔</m:t>
                      </m:r>
                      <m:sSup>
                        <m:sSupPr>
                          <m:ctrlPr>
                            <a:rPr lang="es-ES" i="1">
                              <a:latin typeface="Cambria Math" panose="02040503050406030204" pitchFamily="18" charset="0"/>
                            </a:rPr>
                          </m:ctrlPr>
                        </m:sSupPr>
                        <m:e>
                          <m:r>
                            <a:rPr lang="es-ES" i="1">
                              <a:latin typeface="Cambria Math"/>
                            </a:rPr>
                            <m:t>𝑡</m:t>
                          </m:r>
                        </m:e>
                        <m:sup>
                          <m:r>
                            <a:rPr lang="es-ES" i="1">
                              <a:latin typeface="Cambria Math"/>
                            </a:rPr>
                            <m:t>2</m:t>
                          </m:r>
                        </m:sup>
                      </m:sSup>
                    </m:oMath>
                  </m:oMathPara>
                </a14:m>
                <a:endParaRPr lang="es-ES" dirty="0"/>
              </a:p>
            </p:txBody>
          </p:sp>
        </mc:Choice>
        <mc:Fallback xmlns="">
          <p:sp>
            <p:nvSpPr>
              <p:cNvPr id="41" name="40 Rectángulo"/>
              <p:cNvSpPr>
                <a:spLocks noRot="1" noChangeAspect="1" noMove="1" noResize="1" noEditPoints="1" noAdjustHandles="1" noChangeArrowheads="1" noChangeShapeType="1" noTextEdit="1"/>
              </p:cNvSpPr>
              <p:nvPr/>
            </p:nvSpPr>
            <p:spPr>
              <a:xfrm>
                <a:off x="4909155" y="2158332"/>
                <a:ext cx="2417970" cy="610936"/>
              </a:xfrm>
              <a:prstGeom prst="rect">
                <a:avLst/>
              </a:prstGeom>
              <a:blipFill rotWithShape="1">
                <a:blip r:embed="rId12"/>
                <a:stretch>
                  <a:fillRect/>
                </a:stretch>
              </a:blipFill>
            </p:spPr>
            <p:txBody>
              <a:bodyPr/>
              <a:lstStyle/>
              <a:p>
                <a:r>
                  <a:rPr lang="es-ES">
                    <a:noFill/>
                  </a:rPr>
                  <a:t> </a:t>
                </a:r>
              </a:p>
            </p:txBody>
          </p:sp>
        </mc:Fallback>
      </mc:AlternateContent>
      <p:sp>
        <p:nvSpPr>
          <p:cNvPr id="42" name="41 Abrir llave"/>
          <p:cNvSpPr/>
          <p:nvPr/>
        </p:nvSpPr>
        <p:spPr>
          <a:xfrm>
            <a:off x="4838700" y="3492500"/>
            <a:ext cx="177800" cy="838200"/>
          </a:xfrm>
          <a:prstGeom prst="leftBrace">
            <a:avLst>
              <a:gd name="adj1" fmla="val 44697"/>
              <a:gd name="adj2" fmla="val 5000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mc:AlternateContent xmlns:mc="http://schemas.openxmlformats.org/markup-compatibility/2006" xmlns:a14="http://schemas.microsoft.com/office/drawing/2010/main">
        <mc:Choice Requires="a14">
          <p:sp>
            <p:nvSpPr>
              <p:cNvPr id="43" name="42 Rectángulo"/>
              <p:cNvSpPr/>
              <p:nvPr/>
            </p:nvSpPr>
            <p:spPr>
              <a:xfrm>
                <a:off x="4957144" y="3485634"/>
                <a:ext cx="1109086"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s-ES" i="1" smtClean="0">
                              <a:latin typeface="Cambria Math" panose="02040503050406030204" pitchFamily="18" charset="0"/>
                            </a:rPr>
                          </m:ctrlPr>
                        </m:sSubPr>
                        <m:e>
                          <m:r>
                            <a:rPr lang="es-ES" b="0" i="1" smtClean="0">
                              <a:latin typeface="Cambria Math"/>
                            </a:rPr>
                            <m:t>𝑣</m:t>
                          </m:r>
                        </m:e>
                        <m:sub>
                          <m:r>
                            <a:rPr lang="es-ES" b="0" i="1" smtClean="0">
                              <a:latin typeface="Cambria Math"/>
                            </a:rPr>
                            <m:t>𝑥</m:t>
                          </m:r>
                        </m:sub>
                      </m:sSub>
                      <m:r>
                        <a:rPr lang="es-ES" i="1">
                          <a:latin typeface="Cambria Math"/>
                        </a:rPr>
                        <m:t>=</m:t>
                      </m:r>
                      <m:sSub>
                        <m:sSubPr>
                          <m:ctrlPr>
                            <a:rPr lang="es-ES" i="1">
                              <a:latin typeface="Cambria Math" panose="02040503050406030204" pitchFamily="18" charset="0"/>
                            </a:rPr>
                          </m:ctrlPr>
                        </m:sSubPr>
                        <m:e>
                          <m:r>
                            <a:rPr lang="es-ES" i="1">
                              <a:latin typeface="Cambria Math"/>
                            </a:rPr>
                            <m:t>𝑣</m:t>
                          </m:r>
                        </m:e>
                        <m:sub>
                          <m:r>
                            <a:rPr lang="es-ES" i="1">
                              <a:latin typeface="Cambria Math"/>
                            </a:rPr>
                            <m:t>0</m:t>
                          </m:r>
                          <m:r>
                            <a:rPr lang="es-ES" b="0" i="1" smtClean="0">
                              <a:latin typeface="Cambria Math"/>
                            </a:rPr>
                            <m:t>𝑥</m:t>
                          </m:r>
                        </m:sub>
                      </m:sSub>
                    </m:oMath>
                  </m:oMathPara>
                </a14:m>
                <a:endParaRPr lang="es-ES" dirty="0"/>
              </a:p>
            </p:txBody>
          </p:sp>
        </mc:Choice>
        <mc:Fallback xmlns="">
          <p:sp>
            <p:nvSpPr>
              <p:cNvPr id="43" name="42 Rectángulo"/>
              <p:cNvSpPr>
                <a:spLocks noRot="1" noChangeAspect="1" noMove="1" noResize="1" noEditPoints="1" noAdjustHandles="1" noChangeArrowheads="1" noChangeShapeType="1" noTextEdit="1"/>
              </p:cNvSpPr>
              <p:nvPr/>
            </p:nvSpPr>
            <p:spPr>
              <a:xfrm>
                <a:off x="4957144" y="3485634"/>
                <a:ext cx="1109086" cy="369332"/>
              </a:xfrm>
              <a:prstGeom prst="rect">
                <a:avLst/>
              </a:prstGeom>
              <a:blipFill rotWithShape="1">
                <a:blip r:embed="rId13"/>
                <a:stretch>
                  <a:fillRect b="-1667"/>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44" name="43 Rectángulo"/>
              <p:cNvSpPr/>
              <p:nvPr/>
            </p:nvSpPr>
            <p:spPr>
              <a:xfrm>
                <a:off x="4969844" y="3904734"/>
                <a:ext cx="1638141" cy="391261"/>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s-ES" i="1" smtClean="0">
                              <a:latin typeface="Cambria Math" panose="02040503050406030204" pitchFamily="18" charset="0"/>
                            </a:rPr>
                          </m:ctrlPr>
                        </m:sSubPr>
                        <m:e>
                          <m:r>
                            <a:rPr lang="es-ES" b="0" i="1" smtClean="0">
                              <a:latin typeface="Cambria Math"/>
                            </a:rPr>
                            <m:t>𝑣</m:t>
                          </m:r>
                        </m:e>
                        <m:sub>
                          <m:r>
                            <a:rPr lang="es-ES" b="0" i="1" smtClean="0">
                              <a:latin typeface="Cambria Math"/>
                            </a:rPr>
                            <m:t>𝑦</m:t>
                          </m:r>
                        </m:sub>
                      </m:sSub>
                      <m:r>
                        <a:rPr lang="es-ES" i="1">
                          <a:latin typeface="Cambria Math"/>
                        </a:rPr>
                        <m:t>=</m:t>
                      </m:r>
                      <m:sSub>
                        <m:sSubPr>
                          <m:ctrlPr>
                            <a:rPr lang="es-ES" i="1" smtClean="0">
                              <a:latin typeface="Cambria Math" panose="02040503050406030204" pitchFamily="18" charset="0"/>
                            </a:rPr>
                          </m:ctrlPr>
                        </m:sSubPr>
                        <m:e>
                          <m:r>
                            <a:rPr lang="es-ES" b="0" i="1" smtClean="0">
                              <a:latin typeface="Cambria Math"/>
                            </a:rPr>
                            <m:t>𝑣</m:t>
                          </m:r>
                        </m:e>
                        <m:sub>
                          <m:r>
                            <a:rPr lang="es-ES" b="0" i="1" smtClean="0">
                              <a:latin typeface="Cambria Math"/>
                            </a:rPr>
                            <m:t>0</m:t>
                          </m:r>
                          <m:r>
                            <a:rPr lang="es-ES" b="0" i="1" smtClean="0">
                              <a:latin typeface="Cambria Math"/>
                            </a:rPr>
                            <m:t>𝑦</m:t>
                          </m:r>
                        </m:sub>
                      </m:sSub>
                      <m:r>
                        <a:rPr lang="es-ES" b="0" i="1" smtClean="0">
                          <a:latin typeface="Cambria Math"/>
                        </a:rPr>
                        <m:t>−</m:t>
                      </m:r>
                      <m:r>
                        <a:rPr lang="es-ES" b="0" i="1" smtClean="0">
                          <a:latin typeface="Cambria Math"/>
                        </a:rPr>
                        <m:t>𝑔𝑡</m:t>
                      </m:r>
                    </m:oMath>
                  </m:oMathPara>
                </a14:m>
                <a:endParaRPr lang="es-ES" dirty="0"/>
              </a:p>
            </p:txBody>
          </p:sp>
        </mc:Choice>
        <mc:Fallback xmlns="">
          <p:sp>
            <p:nvSpPr>
              <p:cNvPr id="44" name="43 Rectángulo"/>
              <p:cNvSpPr>
                <a:spLocks noRot="1" noChangeAspect="1" noMove="1" noResize="1" noEditPoints="1" noAdjustHandles="1" noChangeArrowheads="1" noChangeShapeType="1" noTextEdit="1"/>
              </p:cNvSpPr>
              <p:nvPr/>
            </p:nvSpPr>
            <p:spPr>
              <a:xfrm>
                <a:off x="4969844" y="3904734"/>
                <a:ext cx="1638141" cy="391261"/>
              </a:xfrm>
              <a:prstGeom prst="rect">
                <a:avLst/>
              </a:prstGeom>
              <a:blipFill rotWithShape="1">
                <a:blip r:embed="rId14"/>
                <a:stretch>
                  <a:fillRect b="-6250"/>
                </a:stretch>
              </a:blipFill>
            </p:spPr>
            <p:txBody>
              <a:bodyPr/>
              <a:lstStyle/>
              <a:p>
                <a:r>
                  <a:rPr lang="es-ES">
                    <a:noFill/>
                  </a:rPr>
                  <a:t> </a:t>
                </a:r>
              </a:p>
            </p:txBody>
          </p:sp>
        </mc:Fallback>
      </mc:AlternateContent>
      <p:sp>
        <p:nvSpPr>
          <p:cNvPr id="45" name="44 Rectángulo"/>
          <p:cNvSpPr/>
          <p:nvPr/>
        </p:nvSpPr>
        <p:spPr>
          <a:xfrm>
            <a:off x="330200" y="4845735"/>
            <a:ext cx="5537200" cy="369332"/>
          </a:xfrm>
          <a:prstGeom prst="rect">
            <a:avLst/>
          </a:prstGeom>
        </p:spPr>
        <p:txBody>
          <a:bodyPr wrap="square">
            <a:spAutoFit/>
          </a:bodyPr>
          <a:lstStyle/>
          <a:p>
            <a:pPr marL="355600" indent="-355600" algn="just">
              <a:buFont typeface="Wingdings"/>
              <a:buChar char="F"/>
            </a:pPr>
            <a:r>
              <a:rPr lang="es-ES" dirty="0" smtClean="0">
                <a:sym typeface="Wingdings"/>
              </a:rPr>
              <a:t>El valor de la velocidad en cualquier instante:</a:t>
            </a:r>
            <a:endParaRPr lang="es-ES" dirty="0"/>
          </a:p>
        </p:txBody>
      </p:sp>
      <mc:AlternateContent xmlns:mc="http://schemas.openxmlformats.org/markup-compatibility/2006" xmlns:a14="http://schemas.microsoft.com/office/drawing/2010/main">
        <mc:Choice Requires="a14">
          <p:sp>
            <p:nvSpPr>
              <p:cNvPr id="46" name="45 CuadroTexto"/>
              <p:cNvSpPr txBox="1"/>
              <p:nvPr/>
            </p:nvSpPr>
            <p:spPr>
              <a:xfrm>
                <a:off x="3702050" y="5222240"/>
                <a:ext cx="1803058" cy="656013"/>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𝑣</m:t>
                      </m:r>
                      <m:r>
                        <a:rPr lang="es-ES" b="0" i="1" smtClean="0">
                          <a:latin typeface="Cambria Math"/>
                        </a:rPr>
                        <m:t>=</m:t>
                      </m:r>
                      <m:rad>
                        <m:radPr>
                          <m:degHide m:val="on"/>
                          <m:ctrlPr>
                            <a:rPr lang="es-ES" b="0" i="1" smtClean="0">
                              <a:latin typeface="Cambria Math" panose="02040503050406030204" pitchFamily="18" charset="0"/>
                            </a:rPr>
                          </m:ctrlPr>
                        </m:radPr>
                        <m:deg/>
                        <m:e>
                          <m:sSup>
                            <m:sSupPr>
                              <m:ctrlPr>
                                <a:rPr lang="es-ES" b="0" i="1" smtClean="0">
                                  <a:latin typeface="Cambria Math" panose="02040503050406030204" pitchFamily="18" charset="0"/>
                                </a:rPr>
                              </m:ctrlPr>
                            </m:sSupPr>
                            <m:e>
                              <m:sSub>
                                <m:sSubPr>
                                  <m:ctrlPr>
                                    <a:rPr lang="es-ES" b="0" i="1" smtClean="0">
                                      <a:latin typeface="Cambria Math" panose="02040503050406030204" pitchFamily="18" charset="0"/>
                                    </a:rPr>
                                  </m:ctrlPr>
                                </m:sSubPr>
                                <m:e>
                                  <m:r>
                                    <a:rPr lang="es-ES" b="0" i="1" smtClean="0">
                                      <a:latin typeface="Cambria Math"/>
                                    </a:rPr>
                                    <m:t>𝑣</m:t>
                                  </m:r>
                                </m:e>
                                <m:sub>
                                  <m:r>
                                    <a:rPr lang="es-ES" b="0" i="1" smtClean="0">
                                      <a:latin typeface="Cambria Math"/>
                                    </a:rPr>
                                    <m:t>𝑥</m:t>
                                  </m:r>
                                </m:sub>
                              </m:sSub>
                            </m:e>
                            <m:sup>
                              <m:r>
                                <a:rPr lang="es-ES" b="0" i="1" smtClean="0">
                                  <a:latin typeface="Cambria Math"/>
                                </a:rPr>
                                <m:t>2</m:t>
                              </m:r>
                            </m:sup>
                          </m:sSup>
                          <m:r>
                            <a:rPr lang="es-ES" b="0" i="1" smtClean="0">
                              <a:latin typeface="Cambria Math"/>
                            </a:rPr>
                            <m:t>+</m:t>
                          </m:r>
                          <m:sSup>
                            <m:sSupPr>
                              <m:ctrlPr>
                                <a:rPr lang="es-ES" i="1">
                                  <a:latin typeface="Cambria Math" panose="02040503050406030204" pitchFamily="18" charset="0"/>
                                </a:rPr>
                              </m:ctrlPr>
                            </m:sSupPr>
                            <m:e>
                              <m:sSub>
                                <m:sSubPr>
                                  <m:ctrlPr>
                                    <a:rPr lang="es-ES" i="1">
                                      <a:latin typeface="Cambria Math" panose="02040503050406030204" pitchFamily="18" charset="0"/>
                                    </a:rPr>
                                  </m:ctrlPr>
                                </m:sSubPr>
                                <m:e>
                                  <m:r>
                                    <a:rPr lang="es-ES" i="1">
                                      <a:latin typeface="Cambria Math"/>
                                    </a:rPr>
                                    <m:t>𝑣</m:t>
                                  </m:r>
                                </m:e>
                                <m:sub>
                                  <m:r>
                                    <a:rPr lang="es-ES" b="0" i="1" smtClean="0">
                                      <a:latin typeface="Cambria Math"/>
                                    </a:rPr>
                                    <m:t>𝑦</m:t>
                                  </m:r>
                                </m:sub>
                              </m:sSub>
                            </m:e>
                            <m:sup>
                              <m:r>
                                <a:rPr lang="es-ES" i="1">
                                  <a:latin typeface="Cambria Math"/>
                                </a:rPr>
                                <m:t>2</m:t>
                              </m:r>
                            </m:sup>
                          </m:sSup>
                        </m:e>
                      </m:rad>
                    </m:oMath>
                  </m:oMathPara>
                </a14:m>
                <a:endParaRPr lang="es-ES" dirty="0"/>
              </a:p>
            </p:txBody>
          </p:sp>
        </mc:Choice>
        <mc:Fallback xmlns="">
          <p:sp>
            <p:nvSpPr>
              <p:cNvPr id="46" name="45 CuadroTexto"/>
              <p:cNvSpPr txBox="1">
                <a:spLocks noRot="1" noChangeAspect="1" noMove="1" noResize="1" noEditPoints="1" noAdjustHandles="1" noChangeArrowheads="1" noChangeShapeType="1" noTextEdit="1"/>
              </p:cNvSpPr>
              <p:nvPr/>
            </p:nvSpPr>
            <p:spPr>
              <a:xfrm>
                <a:off x="3702050" y="5222240"/>
                <a:ext cx="1803058" cy="656013"/>
              </a:xfrm>
              <a:prstGeom prst="rect">
                <a:avLst/>
              </a:prstGeom>
              <a:blipFill rotWithShape="1">
                <a:blip r:embed="rId15"/>
                <a:stretch>
                  <a:fillRect/>
                </a:stretch>
              </a:blipFill>
            </p:spPr>
            <p:txBody>
              <a:bodyPr/>
              <a:lstStyle/>
              <a:p>
                <a:r>
                  <a:rPr lang="es-ES">
                    <a:noFill/>
                  </a:rPr>
                  <a:t> </a:t>
                </a:r>
              </a:p>
            </p:txBody>
          </p:sp>
        </mc:Fallback>
      </mc:AlternateContent>
    </p:spTree>
    <p:extLst>
      <p:ext uri="{BB962C8B-B14F-4D97-AF65-F5344CB8AC3E}">
        <p14:creationId xmlns:p14="http://schemas.microsoft.com/office/powerpoint/2010/main" val="294506267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4 CuadroTexto"/>
          <p:cNvSpPr txBox="1"/>
          <p:nvPr/>
        </p:nvSpPr>
        <p:spPr>
          <a:xfrm>
            <a:off x="1841500" y="399197"/>
            <a:ext cx="5499100" cy="307777"/>
          </a:xfrm>
          <a:prstGeom prst="rect">
            <a:avLst/>
          </a:prstGeom>
          <a:noFill/>
        </p:spPr>
        <p:txBody>
          <a:bodyPr wrap="square" lIns="0" tIns="0" rIns="0" bIns="0" rtlCol="0">
            <a:spAutoFit/>
          </a:bodyPr>
          <a:lstStyle/>
          <a:p>
            <a:pPr algn="ctr"/>
            <a:r>
              <a:rPr lang="es-ES" sz="2000" b="1" dirty="0" smtClean="0">
                <a:solidFill>
                  <a:srgbClr val="00B050"/>
                </a:solidFill>
                <a:latin typeface="+mj-lt"/>
              </a:rPr>
              <a:t>3</a:t>
            </a:r>
            <a:r>
              <a:rPr lang="es-ES" b="1" dirty="0" smtClean="0">
                <a:solidFill>
                  <a:srgbClr val="C00000"/>
                </a:solidFill>
                <a:latin typeface="+mj-lt"/>
              </a:rPr>
              <a:t> Movimientos en dos dimensiones</a:t>
            </a:r>
            <a:endParaRPr lang="es-ES" b="1" dirty="0">
              <a:solidFill>
                <a:srgbClr val="C00000"/>
              </a:solidFill>
              <a:latin typeface="+mj-lt"/>
            </a:endParaRPr>
          </a:p>
        </p:txBody>
      </p:sp>
      <p:sp>
        <p:nvSpPr>
          <p:cNvPr id="6" name="5 CuadroTexto"/>
          <p:cNvSpPr txBox="1"/>
          <p:nvPr/>
        </p:nvSpPr>
        <p:spPr>
          <a:xfrm>
            <a:off x="1828800" y="109182"/>
            <a:ext cx="54864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XI. MOVIMIENTOS EN UNA Y DOS DIMENSIONES</a:t>
            </a:r>
            <a:endParaRPr lang="es-ES" b="1" dirty="0">
              <a:solidFill>
                <a:schemeClr val="accent1">
                  <a:lumMod val="75000"/>
                </a:schemeClr>
              </a:solidFill>
            </a:endParaRPr>
          </a:p>
        </p:txBody>
      </p:sp>
      <p:sp>
        <p:nvSpPr>
          <p:cNvPr id="7" name="13 Marcador de número de diapositiva"/>
          <p:cNvSpPr>
            <a:spLocks noGrp="1"/>
          </p:cNvSpPr>
          <p:nvPr/>
        </p:nvSpPr>
        <p:spPr>
          <a:xfrm>
            <a:off x="8455007" y="6546849"/>
            <a:ext cx="582966" cy="203200"/>
          </a:xfrm>
          <a:prstGeom prst="rect">
            <a:avLst/>
          </a:prstGeom>
        </p:spPr>
        <p:txBody>
          <a:bodyPr vert="horz" lIns="0" tIns="0" rIns="36000" bIns="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latin typeface="+mj-lt"/>
              </a:rPr>
              <a:pPr/>
              <a:t>29</a:t>
            </a:fld>
            <a:endParaRPr lang="es-ES" dirty="0">
              <a:solidFill>
                <a:schemeClr val="accent6">
                  <a:lumMod val="50000"/>
                </a:schemeClr>
              </a:solidFill>
              <a:latin typeface="+mj-lt"/>
            </a:endParaRPr>
          </a:p>
        </p:txBody>
      </p:sp>
      <p:sp>
        <p:nvSpPr>
          <p:cNvPr id="47" name="46 CuadroTexto"/>
          <p:cNvSpPr txBox="1"/>
          <p:nvPr/>
        </p:nvSpPr>
        <p:spPr>
          <a:xfrm>
            <a:off x="520700" y="977900"/>
            <a:ext cx="1752600" cy="369332"/>
          </a:xfrm>
          <a:prstGeom prst="rect">
            <a:avLst/>
          </a:prstGeom>
          <a:solidFill>
            <a:srgbClr val="00B050"/>
          </a:solidFill>
        </p:spPr>
        <p:txBody>
          <a:bodyPr wrap="square" rtlCol="0">
            <a:spAutoFit/>
          </a:bodyPr>
          <a:lstStyle/>
          <a:p>
            <a:r>
              <a:rPr lang="es-ES" b="1" dirty="0">
                <a:solidFill>
                  <a:schemeClr val="bg1"/>
                </a:solidFill>
              </a:rPr>
              <a:t>EJERCICIO </a:t>
            </a:r>
            <a:r>
              <a:rPr lang="es-ES" b="1" dirty="0" smtClean="0">
                <a:solidFill>
                  <a:schemeClr val="bg1"/>
                </a:solidFill>
              </a:rPr>
              <a:t>17</a:t>
            </a:r>
            <a:endParaRPr lang="es-ES" b="1" dirty="0">
              <a:solidFill>
                <a:schemeClr val="bg1"/>
              </a:solidFill>
            </a:endParaRPr>
          </a:p>
        </p:txBody>
      </p:sp>
      <p:sp>
        <p:nvSpPr>
          <p:cNvPr id="48" name="47 CuadroTexto"/>
          <p:cNvSpPr txBox="1"/>
          <p:nvPr/>
        </p:nvSpPr>
        <p:spPr>
          <a:xfrm>
            <a:off x="444500" y="1536700"/>
            <a:ext cx="8255000" cy="1200329"/>
          </a:xfrm>
          <a:prstGeom prst="rect">
            <a:avLst/>
          </a:prstGeom>
          <a:noFill/>
        </p:spPr>
        <p:txBody>
          <a:bodyPr wrap="square" rtlCol="0">
            <a:spAutoFit/>
          </a:bodyPr>
          <a:lstStyle/>
          <a:p>
            <a:pPr algn="just"/>
            <a:r>
              <a:rPr lang="es-ES" dirty="0" smtClean="0"/>
              <a:t>La aceleración lunar es unas seis veces menor que la terrestre. En una de las misiones Apolo, un astronauta dedicó parte del tiempo a jugar al golf. Si con un golpe comunicó a la pelota una velocidad de 7 m/s con un ángulo de elevación de 40º, ¿a qué distancia cayó la bola?</a:t>
            </a:r>
            <a:endParaRPr lang="es-ES" dirty="0"/>
          </a:p>
        </p:txBody>
      </p:sp>
      <p:sp>
        <p:nvSpPr>
          <p:cNvPr id="49" name="48 CuadroTexto"/>
          <p:cNvSpPr txBox="1"/>
          <p:nvPr/>
        </p:nvSpPr>
        <p:spPr>
          <a:xfrm>
            <a:off x="533400" y="3048000"/>
            <a:ext cx="1752600" cy="369332"/>
          </a:xfrm>
          <a:prstGeom prst="rect">
            <a:avLst/>
          </a:prstGeom>
          <a:solidFill>
            <a:srgbClr val="00B050"/>
          </a:solidFill>
        </p:spPr>
        <p:txBody>
          <a:bodyPr wrap="square" rtlCol="0">
            <a:spAutoFit/>
          </a:bodyPr>
          <a:lstStyle/>
          <a:p>
            <a:r>
              <a:rPr lang="es-ES" b="1" dirty="0">
                <a:solidFill>
                  <a:schemeClr val="bg1"/>
                </a:solidFill>
              </a:rPr>
              <a:t>EJERCICIO </a:t>
            </a:r>
            <a:r>
              <a:rPr lang="es-ES" b="1" dirty="0" smtClean="0">
                <a:solidFill>
                  <a:schemeClr val="bg1"/>
                </a:solidFill>
              </a:rPr>
              <a:t>18</a:t>
            </a:r>
            <a:endParaRPr lang="es-ES" b="1" dirty="0">
              <a:solidFill>
                <a:schemeClr val="bg1"/>
              </a:solidFill>
            </a:endParaRPr>
          </a:p>
        </p:txBody>
      </p:sp>
      <p:sp>
        <p:nvSpPr>
          <p:cNvPr id="50" name="49 CuadroTexto"/>
          <p:cNvSpPr txBox="1"/>
          <p:nvPr/>
        </p:nvSpPr>
        <p:spPr>
          <a:xfrm>
            <a:off x="457200" y="3606800"/>
            <a:ext cx="8255000" cy="923330"/>
          </a:xfrm>
          <a:prstGeom prst="rect">
            <a:avLst/>
          </a:prstGeom>
          <a:noFill/>
        </p:spPr>
        <p:txBody>
          <a:bodyPr wrap="square" rtlCol="0">
            <a:spAutoFit/>
          </a:bodyPr>
          <a:lstStyle/>
          <a:p>
            <a:pPr algn="just"/>
            <a:r>
              <a:rPr lang="es-ES" dirty="0" smtClean="0"/>
              <a:t>Para superar los 2,30 m de altura, un atleta salta con una velocidad de 5,1 m/s y un ángulo de 75º. Si su centro de gravedad está a 1,1 m del suelo, ¿se dan las condiciones para que pueda batir la marca?</a:t>
            </a:r>
            <a:endParaRPr lang="es-ES" dirty="0"/>
          </a:p>
        </p:txBody>
      </p:sp>
    </p:spTree>
    <p:extLst>
      <p:ext uri="{BB962C8B-B14F-4D97-AF65-F5344CB8AC3E}">
        <p14:creationId xmlns:p14="http://schemas.microsoft.com/office/powerpoint/2010/main" val="395209060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4 CuadroTexto"/>
          <p:cNvSpPr txBox="1"/>
          <p:nvPr/>
        </p:nvSpPr>
        <p:spPr>
          <a:xfrm>
            <a:off x="1841500" y="399197"/>
            <a:ext cx="5499100" cy="307777"/>
          </a:xfrm>
          <a:prstGeom prst="rect">
            <a:avLst/>
          </a:prstGeom>
          <a:noFill/>
        </p:spPr>
        <p:txBody>
          <a:bodyPr wrap="square" lIns="0" tIns="0" rIns="0" bIns="0" rtlCol="0">
            <a:spAutoFit/>
          </a:bodyPr>
          <a:lstStyle/>
          <a:p>
            <a:pPr algn="ctr"/>
            <a:r>
              <a:rPr lang="es-ES" sz="2000" b="1" dirty="0" smtClean="0">
                <a:solidFill>
                  <a:srgbClr val="00B050"/>
                </a:solidFill>
                <a:latin typeface="+mj-lt"/>
              </a:rPr>
              <a:t>3</a:t>
            </a:r>
            <a:r>
              <a:rPr lang="es-ES" b="1" dirty="0" smtClean="0">
                <a:solidFill>
                  <a:srgbClr val="C00000"/>
                </a:solidFill>
                <a:latin typeface="+mj-lt"/>
              </a:rPr>
              <a:t> Movimientos en dos dimensiones</a:t>
            </a:r>
            <a:endParaRPr lang="es-ES" b="1" dirty="0">
              <a:solidFill>
                <a:srgbClr val="C00000"/>
              </a:solidFill>
              <a:latin typeface="+mj-lt"/>
            </a:endParaRPr>
          </a:p>
        </p:txBody>
      </p:sp>
      <p:sp>
        <p:nvSpPr>
          <p:cNvPr id="6" name="5 CuadroTexto"/>
          <p:cNvSpPr txBox="1"/>
          <p:nvPr/>
        </p:nvSpPr>
        <p:spPr>
          <a:xfrm>
            <a:off x="1828800" y="109182"/>
            <a:ext cx="54864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XI. MOVIMIENTOS EN UNA Y DOS DIMENSIONES</a:t>
            </a:r>
            <a:endParaRPr lang="es-ES" b="1" dirty="0">
              <a:solidFill>
                <a:schemeClr val="accent1">
                  <a:lumMod val="75000"/>
                </a:schemeClr>
              </a:solidFill>
            </a:endParaRPr>
          </a:p>
        </p:txBody>
      </p:sp>
      <p:sp>
        <p:nvSpPr>
          <p:cNvPr id="7" name="13 Marcador de número de diapositiva"/>
          <p:cNvSpPr>
            <a:spLocks noGrp="1"/>
          </p:cNvSpPr>
          <p:nvPr/>
        </p:nvSpPr>
        <p:spPr>
          <a:xfrm>
            <a:off x="8455007" y="6546849"/>
            <a:ext cx="582966" cy="203200"/>
          </a:xfrm>
          <a:prstGeom prst="rect">
            <a:avLst/>
          </a:prstGeom>
        </p:spPr>
        <p:txBody>
          <a:bodyPr vert="horz" lIns="0" tIns="0" rIns="36000" bIns="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latin typeface="+mj-lt"/>
              </a:rPr>
              <a:pPr/>
              <a:t>30</a:t>
            </a:fld>
            <a:endParaRPr lang="es-ES" dirty="0">
              <a:solidFill>
                <a:schemeClr val="accent6">
                  <a:lumMod val="50000"/>
                </a:schemeClr>
              </a:solidFill>
              <a:latin typeface="+mj-lt"/>
            </a:endParaRPr>
          </a:p>
        </p:txBody>
      </p:sp>
      <p:sp>
        <p:nvSpPr>
          <p:cNvPr id="9" name="8 CuadroTexto"/>
          <p:cNvSpPr txBox="1"/>
          <p:nvPr/>
        </p:nvSpPr>
        <p:spPr>
          <a:xfrm>
            <a:off x="342900" y="812800"/>
            <a:ext cx="5715000" cy="369332"/>
          </a:xfrm>
          <a:prstGeom prst="rect">
            <a:avLst/>
          </a:prstGeom>
          <a:noFill/>
        </p:spPr>
        <p:txBody>
          <a:bodyPr wrap="square" rtlCol="0">
            <a:spAutoFit/>
          </a:bodyPr>
          <a:lstStyle/>
          <a:p>
            <a:r>
              <a:rPr lang="es-ES" b="1" dirty="0" smtClean="0">
                <a:solidFill>
                  <a:srgbClr val="C00000"/>
                </a:solidFill>
              </a:rPr>
              <a:t>3.3. </a:t>
            </a:r>
            <a:r>
              <a:rPr lang="es-ES" b="1" dirty="0" smtClean="0">
                <a:solidFill>
                  <a:srgbClr val="00B050"/>
                </a:solidFill>
              </a:rPr>
              <a:t>Superposición de movimientos uniformes</a:t>
            </a:r>
            <a:endParaRPr lang="es-ES" b="1" dirty="0">
              <a:solidFill>
                <a:srgbClr val="00B050"/>
              </a:solidFill>
            </a:endParaRPr>
          </a:p>
        </p:txBody>
      </p:sp>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2125" y="1493838"/>
            <a:ext cx="3562350" cy="2676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1 CuadroTexto"/>
          <p:cNvSpPr txBox="1"/>
          <p:nvPr/>
        </p:nvSpPr>
        <p:spPr>
          <a:xfrm>
            <a:off x="4241800" y="1371600"/>
            <a:ext cx="4432300" cy="2585323"/>
          </a:xfrm>
          <a:prstGeom prst="rect">
            <a:avLst/>
          </a:prstGeom>
          <a:noFill/>
        </p:spPr>
        <p:txBody>
          <a:bodyPr wrap="square" rtlCol="0">
            <a:spAutoFit/>
          </a:bodyPr>
          <a:lstStyle/>
          <a:p>
            <a:pPr marL="355600" indent="-355600" algn="just">
              <a:buFont typeface="Wingdings"/>
              <a:buChar char="F"/>
            </a:pPr>
            <a:r>
              <a:rPr lang="es-ES" dirty="0" smtClean="0"/>
              <a:t>Se trata de la composición de dos movimientos rectilíneos uniformes perpendiculares:</a:t>
            </a:r>
          </a:p>
          <a:p>
            <a:pPr marL="355600" indent="-355600" algn="just">
              <a:buFont typeface="Wingdings"/>
              <a:buChar char="F"/>
            </a:pPr>
            <a:endParaRPr lang="es-ES" dirty="0"/>
          </a:p>
          <a:p>
            <a:pPr marL="355600" indent="-355600" algn="just">
              <a:buFont typeface="Wingdings"/>
              <a:buChar char="F"/>
            </a:pPr>
            <a:endParaRPr lang="es-ES" dirty="0" smtClean="0"/>
          </a:p>
          <a:p>
            <a:pPr marL="355600" indent="-355600" algn="just">
              <a:buFont typeface="Wingdings"/>
              <a:buChar char="F"/>
            </a:pPr>
            <a:endParaRPr lang="es-ES" dirty="0"/>
          </a:p>
          <a:p>
            <a:pPr marL="355600" indent="-355600" algn="just">
              <a:buFont typeface="Wingdings"/>
              <a:buChar char="F"/>
            </a:pPr>
            <a:endParaRPr lang="es-ES" dirty="0" smtClean="0"/>
          </a:p>
          <a:p>
            <a:pPr marL="355600" indent="-355600" algn="just">
              <a:buFont typeface="Wingdings"/>
              <a:buChar char="F"/>
            </a:pPr>
            <a:endParaRPr lang="es-ES" dirty="0"/>
          </a:p>
          <a:p>
            <a:pPr marL="355600" indent="-355600" algn="just">
              <a:buFont typeface="Wingdings"/>
              <a:buChar char="F"/>
            </a:pPr>
            <a:r>
              <a:rPr lang="es-ES" dirty="0" smtClean="0"/>
              <a:t>La velocidad de la barca será:</a:t>
            </a:r>
            <a:endParaRPr lang="es-ES" dirty="0"/>
          </a:p>
        </p:txBody>
      </p:sp>
      <p:sp>
        <p:nvSpPr>
          <p:cNvPr id="12" name="11 Abrir llave"/>
          <p:cNvSpPr/>
          <p:nvPr/>
        </p:nvSpPr>
        <p:spPr>
          <a:xfrm>
            <a:off x="5816600" y="2590800"/>
            <a:ext cx="177800" cy="838200"/>
          </a:xfrm>
          <a:prstGeom prst="leftBrace">
            <a:avLst>
              <a:gd name="adj1" fmla="val 44697"/>
              <a:gd name="adj2" fmla="val 5000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mc:AlternateContent xmlns:mc="http://schemas.openxmlformats.org/markup-compatibility/2006" xmlns:a14="http://schemas.microsoft.com/office/drawing/2010/main">
        <mc:Choice Requires="a14">
          <p:sp>
            <p:nvSpPr>
              <p:cNvPr id="13" name="12 Rectángulo"/>
              <p:cNvSpPr/>
              <p:nvPr/>
            </p:nvSpPr>
            <p:spPr>
              <a:xfrm>
                <a:off x="5935044" y="2583934"/>
                <a:ext cx="1002518"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s-ES" i="1" smtClean="0">
                          <a:latin typeface="Cambria Math"/>
                        </a:rPr>
                        <m:t>𝑥</m:t>
                      </m:r>
                      <m:r>
                        <a:rPr lang="es-ES" i="1" smtClean="0">
                          <a:latin typeface="Cambria Math"/>
                        </a:rPr>
                        <m:t>=</m:t>
                      </m:r>
                      <m:sSub>
                        <m:sSubPr>
                          <m:ctrlPr>
                            <a:rPr lang="es-ES" i="1">
                              <a:latin typeface="Cambria Math" panose="02040503050406030204" pitchFamily="18" charset="0"/>
                            </a:rPr>
                          </m:ctrlPr>
                        </m:sSubPr>
                        <m:e>
                          <m:r>
                            <a:rPr lang="es-ES" i="1">
                              <a:latin typeface="Cambria Math"/>
                            </a:rPr>
                            <m:t>𝑣</m:t>
                          </m:r>
                        </m:e>
                        <m:sub>
                          <m:r>
                            <a:rPr lang="es-ES" b="0" i="1" smtClean="0">
                              <a:latin typeface="Cambria Math"/>
                            </a:rPr>
                            <m:t>𝑥</m:t>
                          </m:r>
                        </m:sub>
                      </m:sSub>
                      <m:r>
                        <a:rPr lang="es-ES" i="1">
                          <a:latin typeface="Cambria Math"/>
                        </a:rPr>
                        <m:t>𝑡</m:t>
                      </m:r>
                    </m:oMath>
                  </m:oMathPara>
                </a14:m>
                <a:endParaRPr lang="es-ES" dirty="0"/>
              </a:p>
            </p:txBody>
          </p:sp>
        </mc:Choice>
        <mc:Fallback xmlns="">
          <p:sp>
            <p:nvSpPr>
              <p:cNvPr id="13" name="12 Rectángulo"/>
              <p:cNvSpPr>
                <a:spLocks noRot="1" noChangeAspect="1" noMove="1" noResize="1" noEditPoints="1" noAdjustHandles="1" noChangeArrowheads="1" noChangeShapeType="1" noTextEdit="1"/>
              </p:cNvSpPr>
              <p:nvPr/>
            </p:nvSpPr>
            <p:spPr>
              <a:xfrm>
                <a:off x="5935044" y="2583934"/>
                <a:ext cx="1002518" cy="369332"/>
              </a:xfrm>
              <a:prstGeom prst="rect">
                <a:avLst/>
              </a:prstGeom>
              <a:blipFill rotWithShape="1">
                <a:blip r:embed="rId4"/>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4" name="13 Rectángulo"/>
              <p:cNvSpPr/>
              <p:nvPr/>
            </p:nvSpPr>
            <p:spPr>
              <a:xfrm>
                <a:off x="5925155" y="2958432"/>
                <a:ext cx="1013547" cy="391261"/>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s-ES" i="1" smtClean="0">
                          <a:latin typeface="Cambria Math"/>
                        </a:rPr>
                        <m:t>𝑦</m:t>
                      </m:r>
                      <m:r>
                        <m:rPr>
                          <m:aln/>
                        </m:rPr>
                        <a:rPr lang="es-ES" i="1">
                          <a:latin typeface="Cambria Math"/>
                        </a:rPr>
                        <m:t>=</m:t>
                      </m:r>
                      <m:sSub>
                        <m:sSubPr>
                          <m:ctrlPr>
                            <a:rPr lang="es-ES" b="0" i="1" smtClean="0">
                              <a:latin typeface="Cambria Math" panose="02040503050406030204" pitchFamily="18" charset="0"/>
                            </a:rPr>
                          </m:ctrlPr>
                        </m:sSubPr>
                        <m:e>
                          <m:r>
                            <a:rPr lang="es-ES" b="0" i="1" smtClean="0">
                              <a:latin typeface="Cambria Math"/>
                            </a:rPr>
                            <m:t>𝑣</m:t>
                          </m:r>
                        </m:e>
                        <m:sub>
                          <m:r>
                            <a:rPr lang="es-ES" b="0" i="1" smtClean="0">
                              <a:latin typeface="Cambria Math"/>
                            </a:rPr>
                            <m:t>𝑦</m:t>
                          </m:r>
                        </m:sub>
                      </m:sSub>
                      <m:r>
                        <a:rPr lang="es-ES" b="0" i="1" smtClean="0">
                          <a:latin typeface="Cambria Math"/>
                        </a:rPr>
                        <m:t>𝑡</m:t>
                      </m:r>
                    </m:oMath>
                  </m:oMathPara>
                </a14:m>
                <a:endParaRPr lang="es-ES" dirty="0"/>
              </a:p>
            </p:txBody>
          </p:sp>
        </mc:Choice>
        <mc:Fallback xmlns="">
          <p:sp>
            <p:nvSpPr>
              <p:cNvPr id="14" name="13 Rectángulo"/>
              <p:cNvSpPr>
                <a:spLocks noRot="1" noChangeAspect="1" noMove="1" noResize="1" noEditPoints="1" noAdjustHandles="1" noChangeArrowheads="1" noChangeShapeType="1" noTextEdit="1"/>
              </p:cNvSpPr>
              <p:nvPr/>
            </p:nvSpPr>
            <p:spPr>
              <a:xfrm>
                <a:off x="5925155" y="2958432"/>
                <a:ext cx="1013547" cy="391261"/>
              </a:xfrm>
              <a:prstGeom prst="rect">
                <a:avLst/>
              </a:prstGeom>
              <a:blipFill rotWithShape="1">
                <a:blip r:embed="rId5"/>
                <a:stretch>
                  <a:fillRect b="-3125"/>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 name="2 CuadroTexto"/>
              <p:cNvSpPr txBox="1"/>
              <p:nvPr/>
            </p:nvSpPr>
            <p:spPr>
              <a:xfrm>
                <a:off x="5568950" y="3990340"/>
                <a:ext cx="1575623" cy="39126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es-ES" i="1" smtClean="0">
                              <a:latin typeface="Cambria Math" panose="02040503050406030204" pitchFamily="18" charset="0"/>
                            </a:rPr>
                          </m:ctrlPr>
                        </m:accPr>
                        <m:e>
                          <m:r>
                            <a:rPr lang="es-ES" b="0" i="1" smtClean="0">
                              <a:latin typeface="Cambria Math"/>
                            </a:rPr>
                            <m:t>𝑣</m:t>
                          </m:r>
                        </m:e>
                      </m:acc>
                      <m:r>
                        <a:rPr lang="es-ES" b="0" i="1" smtClean="0">
                          <a:latin typeface="Cambria Math"/>
                        </a:rPr>
                        <m:t>=</m:t>
                      </m:r>
                      <m:sSub>
                        <m:sSubPr>
                          <m:ctrlPr>
                            <a:rPr lang="es-ES" b="0" i="1" smtClean="0">
                              <a:latin typeface="Cambria Math" panose="02040503050406030204" pitchFamily="18" charset="0"/>
                            </a:rPr>
                          </m:ctrlPr>
                        </m:sSubPr>
                        <m:e>
                          <m:r>
                            <a:rPr lang="es-ES" b="0" i="1" smtClean="0">
                              <a:latin typeface="Cambria Math"/>
                            </a:rPr>
                            <m:t>𝑣</m:t>
                          </m:r>
                        </m:e>
                        <m:sub>
                          <m:r>
                            <a:rPr lang="es-ES" b="0" i="1" smtClean="0">
                              <a:latin typeface="Cambria Math"/>
                            </a:rPr>
                            <m:t>𝑥</m:t>
                          </m:r>
                        </m:sub>
                      </m:sSub>
                      <m:acc>
                        <m:accPr>
                          <m:chr m:val="̂"/>
                          <m:ctrlPr>
                            <a:rPr lang="es-ES" b="0" i="1" smtClean="0">
                              <a:latin typeface="Cambria Math" panose="02040503050406030204" pitchFamily="18" charset="0"/>
                            </a:rPr>
                          </m:ctrlPr>
                        </m:accPr>
                        <m:e>
                          <m:r>
                            <a:rPr lang="es-ES" b="0" i="1" smtClean="0">
                              <a:latin typeface="Cambria Math"/>
                            </a:rPr>
                            <m:t>𝑖</m:t>
                          </m:r>
                        </m:e>
                      </m:acc>
                      <m:r>
                        <a:rPr lang="es-ES" b="0" i="1" smtClean="0">
                          <a:latin typeface="Cambria Math"/>
                        </a:rPr>
                        <m:t>+</m:t>
                      </m:r>
                      <m:sSub>
                        <m:sSubPr>
                          <m:ctrlPr>
                            <a:rPr lang="es-ES" i="1">
                              <a:latin typeface="Cambria Math" panose="02040503050406030204" pitchFamily="18" charset="0"/>
                            </a:rPr>
                          </m:ctrlPr>
                        </m:sSubPr>
                        <m:e>
                          <m:r>
                            <a:rPr lang="es-ES" i="1">
                              <a:latin typeface="Cambria Math"/>
                            </a:rPr>
                            <m:t>𝑣</m:t>
                          </m:r>
                        </m:e>
                        <m:sub>
                          <m:r>
                            <a:rPr lang="es-ES" b="0" i="1" smtClean="0">
                              <a:latin typeface="Cambria Math"/>
                            </a:rPr>
                            <m:t>𝑦</m:t>
                          </m:r>
                        </m:sub>
                      </m:sSub>
                      <m:acc>
                        <m:accPr>
                          <m:chr m:val="̂"/>
                          <m:ctrlPr>
                            <a:rPr lang="es-ES" i="1">
                              <a:latin typeface="Cambria Math" panose="02040503050406030204" pitchFamily="18" charset="0"/>
                            </a:rPr>
                          </m:ctrlPr>
                        </m:accPr>
                        <m:e>
                          <m:r>
                            <a:rPr lang="es-ES" b="0" i="1" smtClean="0">
                              <a:latin typeface="Cambria Math"/>
                            </a:rPr>
                            <m:t>𝑗</m:t>
                          </m:r>
                        </m:e>
                      </m:acc>
                    </m:oMath>
                  </m:oMathPara>
                </a14:m>
                <a:endParaRPr lang="es-ES" dirty="0"/>
              </a:p>
            </p:txBody>
          </p:sp>
        </mc:Choice>
        <mc:Fallback xmlns="">
          <p:sp>
            <p:nvSpPr>
              <p:cNvPr id="3" name="2 CuadroTexto"/>
              <p:cNvSpPr txBox="1">
                <a:spLocks noRot="1" noChangeAspect="1" noMove="1" noResize="1" noEditPoints="1" noAdjustHandles="1" noChangeArrowheads="1" noChangeShapeType="1" noTextEdit="1"/>
              </p:cNvSpPr>
              <p:nvPr/>
            </p:nvSpPr>
            <p:spPr>
              <a:xfrm>
                <a:off x="5568950" y="3990340"/>
                <a:ext cx="1575623" cy="391261"/>
              </a:xfrm>
              <a:prstGeom prst="rect">
                <a:avLst/>
              </a:prstGeom>
              <a:blipFill rotWithShape="1">
                <a:blip r:embed="rId6"/>
                <a:stretch>
                  <a:fillRect t="-20313" r="-14729" b="-3125"/>
                </a:stretch>
              </a:blipFill>
            </p:spPr>
            <p:txBody>
              <a:bodyPr/>
              <a:lstStyle/>
              <a:p>
                <a:r>
                  <a:rPr lang="es-ES">
                    <a:noFill/>
                  </a:rPr>
                  <a:t> </a:t>
                </a:r>
              </a:p>
            </p:txBody>
          </p:sp>
        </mc:Fallback>
      </mc:AlternateContent>
      <p:sp>
        <p:nvSpPr>
          <p:cNvPr id="4" name="3 Rectángulo"/>
          <p:cNvSpPr/>
          <p:nvPr/>
        </p:nvSpPr>
        <p:spPr>
          <a:xfrm>
            <a:off x="316028" y="4730234"/>
            <a:ext cx="5032147" cy="369332"/>
          </a:xfrm>
          <a:prstGeom prst="rect">
            <a:avLst/>
          </a:prstGeom>
        </p:spPr>
        <p:txBody>
          <a:bodyPr wrap="none">
            <a:spAutoFit/>
          </a:bodyPr>
          <a:lstStyle/>
          <a:p>
            <a:pPr marL="355600" indent="-355600" algn="just">
              <a:buFont typeface="Wingdings"/>
              <a:buChar char="F"/>
            </a:pPr>
            <a:r>
              <a:rPr lang="es-ES" dirty="0" smtClean="0"/>
              <a:t>El módulo de la </a:t>
            </a:r>
            <a:r>
              <a:rPr lang="es-ES" dirty="0"/>
              <a:t>velocidad de la barca será:</a:t>
            </a:r>
          </a:p>
        </p:txBody>
      </p:sp>
      <mc:AlternateContent xmlns:mc="http://schemas.openxmlformats.org/markup-compatibility/2006" xmlns:a14="http://schemas.microsoft.com/office/drawing/2010/main">
        <mc:Choice Requires="a14">
          <p:sp>
            <p:nvSpPr>
              <p:cNvPr id="17" name="16 CuadroTexto"/>
              <p:cNvSpPr txBox="1"/>
              <p:nvPr/>
            </p:nvSpPr>
            <p:spPr>
              <a:xfrm>
                <a:off x="3702050" y="5222240"/>
                <a:ext cx="1803058" cy="656013"/>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𝑣</m:t>
                      </m:r>
                      <m:r>
                        <a:rPr lang="es-ES" b="0" i="1" smtClean="0">
                          <a:latin typeface="Cambria Math"/>
                        </a:rPr>
                        <m:t>=</m:t>
                      </m:r>
                      <m:rad>
                        <m:radPr>
                          <m:degHide m:val="on"/>
                          <m:ctrlPr>
                            <a:rPr lang="es-ES" b="0" i="1" smtClean="0">
                              <a:latin typeface="Cambria Math" panose="02040503050406030204" pitchFamily="18" charset="0"/>
                            </a:rPr>
                          </m:ctrlPr>
                        </m:radPr>
                        <m:deg/>
                        <m:e>
                          <m:sSup>
                            <m:sSupPr>
                              <m:ctrlPr>
                                <a:rPr lang="es-ES" b="0" i="1" smtClean="0">
                                  <a:latin typeface="Cambria Math" panose="02040503050406030204" pitchFamily="18" charset="0"/>
                                </a:rPr>
                              </m:ctrlPr>
                            </m:sSupPr>
                            <m:e>
                              <m:sSub>
                                <m:sSubPr>
                                  <m:ctrlPr>
                                    <a:rPr lang="es-ES" b="0" i="1" smtClean="0">
                                      <a:latin typeface="Cambria Math" panose="02040503050406030204" pitchFamily="18" charset="0"/>
                                    </a:rPr>
                                  </m:ctrlPr>
                                </m:sSubPr>
                                <m:e>
                                  <m:r>
                                    <a:rPr lang="es-ES" b="0" i="1" smtClean="0">
                                      <a:latin typeface="Cambria Math"/>
                                    </a:rPr>
                                    <m:t>𝑣</m:t>
                                  </m:r>
                                </m:e>
                                <m:sub>
                                  <m:r>
                                    <a:rPr lang="es-ES" b="0" i="1" smtClean="0">
                                      <a:latin typeface="Cambria Math"/>
                                    </a:rPr>
                                    <m:t>𝑥</m:t>
                                  </m:r>
                                </m:sub>
                              </m:sSub>
                            </m:e>
                            <m:sup>
                              <m:r>
                                <a:rPr lang="es-ES" b="0" i="1" smtClean="0">
                                  <a:latin typeface="Cambria Math"/>
                                </a:rPr>
                                <m:t>2</m:t>
                              </m:r>
                            </m:sup>
                          </m:sSup>
                          <m:r>
                            <a:rPr lang="es-ES" b="0" i="1" smtClean="0">
                              <a:latin typeface="Cambria Math"/>
                            </a:rPr>
                            <m:t>+</m:t>
                          </m:r>
                          <m:sSup>
                            <m:sSupPr>
                              <m:ctrlPr>
                                <a:rPr lang="es-ES" i="1">
                                  <a:latin typeface="Cambria Math" panose="02040503050406030204" pitchFamily="18" charset="0"/>
                                </a:rPr>
                              </m:ctrlPr>
                            </m:sSupPr>
                            <m:e>
                              <m:sSub>
                                <m:sSubPr>
                                  <m:ctrlPr>
                                    <a:rPr lang="es-ES" i="1">
                                      <a:latin typeface="Cambria Math" panose="02040503050406030204" pitchFamily="18" charset="0"/>
                                    </a:rPr>
                                  </m:ctrlPr>
                                </m:sSubPr>
                                <m:e>
                                  <m:r>
                                    <a:rPr lang="es-ES" i="1">
                                      <a:latin typeface="Cambria Math"/>
                                    </a:rPr>
                                    <m:t>𝑣</m:t>
                                  </m:r>
                                </m:e>
                                <m:sub>
                                  <m:r>
                                    <a:rPr lang="es-ES" b="0" i="1" smtClean="0">
                                      <a:latin typeface="Cambria Math"/>
                                    </a:rPr>
                                    <m:t>𝑦</m:t>
                                  </m:r>
                                </m:sub>
                              </m:sSub>
                            </m:e>
                            <m:sup>
                              <m:r>
                                <a:rPr lang="es-ES" i="1">
                                  <a:latin typeface="Cambria Math"/>
                                </a:rPr>
                                <m:t>2</m:t>
                              </m:r>
                            </m:sup>
                          </m:sSup>
                        </m:e>
                      </m:rad>
                    </m:oMath>
                  </m:oMathPara>
                </a14:m>
                <a:endParaRPr lang="es-ES" dirty="0"/>
              </a:p>
            </p:txBody>
          </p:sp>
        </mc:Choice>
        <mc:Fallback xmlns="">
          <p:sp>
            <p:nvSpPr>
              <p:cNvPr id="17" name="16 CuadroTexto"/>
              <p:cNvSpPr txBox="1">
                <a:spLocks noRot="1" noChangeAspect="1" noMove="1" noResize="1" noEditPoints="1" noAdjustHandles="1" noChangeArrowheads="1" noChangeShapeType="1" noTextEdit="1"/>
              </p:cNvSpPr>
              <p:nvPr/>
            </p:nvSpPr>
            <p:spPr>
              <a:xfrm>
                <a:off x="3702050" y="5222240"/>
                <a:ext cx="1803058" cy="656013"/>
              </a:xfrm>
              <a:prstGeom prst="rect">
                <a:avLst/>
              </a:prstGeom>
              <a:blipFill rotWithShape="1">
                <a:blip r:embed="rId7"/>
                <a:stretch>
                  <a:fillRect/>
                </a:stretch>
              </a:blipFill>
            </p:spPr>
            <p:txBody>
              <a:bodyPr/>
              <a:lstStyle/>
              <a:p>
                <a:r>
                  <a:rPr lang="es-ES">
                    <a:noFill/>
                  </a:rPr>
                  <a:t> </a:t>
                </a:r>
              </a:p>
            </p:txBody>
          </p:sp>
        </mc:Fallback>
      </mc:AlternateContent>
    </p:spTree>
    <p:extLst>
      <p:ext uri="{BB962C8B-B14F-4D97-AF65-F5344CB8AC3E}">
        <p14:creationId xmlns:p14="http://schemas.microsoft.com/office/powerpoint/2010/main" val="180735888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4 CuadroTexto"/>
          <p:cNvSpPr txBox="1"/>
          <p:nvPr/>
        </p:nvSpPr>
        <p:spPr>
          <a:xfrm>
            <a:off x="1841500" y="399197"/>
            <a:ext cx="5499100" cy="307777"/>
          </a:xfrm>
          <a:prstGeom prst="rect">
            <a:avLst/>
          </a:prstGeom>
          <a:noFill/>
        </p:spPr>
        <p:txBody>
          <a:bodyPr wrap="square" lIns="0" tIns="0" rIns="0" bIns="0" rtlCol="0">
            <a:spAutoFit/>
          </a:bodyPr>
          <a:lstStyle/>
          <a:p>
            <a:pPr algn="ctr"/>
            <a:r>
              <a:rPr lang="es-ES" sz="2000" b="1" dirty="0" smtClean="0">
                <a:solidFill>
                  <a:srgbClr val="00B050"/>
                </a:solidFill>
                <a:latin typeface="+mj-lt"/>
              </a:rPr>
              <a:t>3</a:t>
            </a:r>
            <a:r>
              <a:rPr lang="es-ES" b="1" dirty="0" smtClean="0">
                <a:solidFill>
                  <a:srgbClr val="C00000"/>
                </a:solidFill>
                <a:latin typeface="+mj-lt"/>
              </a:rPr>
              <a:t> Movimientos en dos dimensiones</a:t>
            </a:r>
            <a:endParaRPr lang="es-ES" b="1" dirty="0">
              <a:solidFill>
                <a:srgbClr val="C00000"/>
              </a:solidFill>
              <a:latin typeface="+mj-lt"/>
            </a:endParaRPr>
          </a:p>
        </p:txBody>
      </p:sp>
      <p:sp>
        <p:nvSpPr>
          <p:cNvPr id="6" name="5 CuadroTexto"/>
          <p:cNvSpPr txBox="1"/>
          <p:nvPr/>
        </p:nvSpPr>
        <p:spPr>
          <a:xfrm>
            <a:off x="1828800" y="109182"/>
            <a:ext cx="54864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XI. MOVIMIENTOS EN UNA Y DOS DIMENSIONES</a:t>
            </a:r>
            <a:endParaRPr lang="es-ES" b="1" dirty="0">
              <a:solidFill>
                <a:schemeClr val="accent1">
                  <a:lumMod val="75000"/>
                </a:schemeClr>
              </a:solidFill>
            </a:endParaRPr>
          </a:p>
        </p:txBody>
      </p:sp>
      <p:sp>
        <p:nvSpPr>
          <p:cNvPr id="7" name="13 Marcador de número de diapositiva"/>
          <p:cNvSpPr>
            <a:spLocks noGrp="1"/>
          </p:cNvSpPr>
          <p:nvPr/>
        </p:nvSpPr>
        <p:spPr>
          <a:xfrm>
            <a:off x="8455007" y="6546849"/>
            <a:ext cx="582966" cy="203200"/>
          </a:xfrm>
          <a:prstGeom prst="rect">
            <a:avLst/>
          </a:prstGeom>
        </p:spPr>
        <p:txBody>
          <a:bodyPr vert="horz" lIns="0" tIns="0" rIns="36000" bIns="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latin typeface="+mj-lt"/>
              </a:rPr>
              <a:pPr/>
              <a:t>31</a:t>
            </a:fld>
            <a:endParaRPr lang="es-ES" dirty="0">
              <a:solidFill>
                <a:schemeClr val="accent6">
                  <a:lumMod val="50000"/>
                </a:schemeClr>
              </a:solidFill>
              <a:latin typeface="+mj-lt"/>
            </a:endParaRPr>
          </a:p>
        </p:txBody>
      </p:sp>
      <p:sp>
        <p:nvSpPr>
          <p:cNvPr id="47" name="46 CuadroTexto"/>
          <p:cNvSpPr txBox="1"/>
          <p:nvPr/>
        </p:nvSpPr>
        <p:spPr>
          <a:xfrm>
            <a:off x="520700" y="977900"/>
            <a:ext cx="1816100" cy="369332"/>
          </a:xfrm>
          <a:prstGeom prst="rect">
            <a:avLst/>
          </a:prstGeom>
          <a:solidFill>
            <a:srgbClr val="00B050"/>
          </a:solidFill>
        </p:spPr>
        <p:txBody>
          <a:bodyPr wrap="square" rtlCol="0">
            <a:spAutoFit/>
          </a:bodyPr>
          <a:lstStyle/>
          <a:p>
            <a:r>
              <a:rPr lang="es-ES" b="1" dirty="0">
                <a:solidFill>
                  <a:schemeClr val="bg1"/>
                </a:solidFill>
              </a:rPr>
              <a:t>EJERCICIO </a:t>
            </a:r>
            <a:r>
              <a:rPr lang="es-ES" b="1" dirty="0" smtClean="0">
                <a:solidFill>
                  <a:schemeClr val="bg1"/>
                </a:solidFill>
              </a:rPr>
              <a:t>19</a:t>
            </a:r>
            <a:endParaRPr lang="es-ES" b="1" dirty="0">
              <a:solidFill>
                <a:schemeClr val="bg1"/>
              </a:solidFill>
            </a:endParaRPr>
          </a:p>
        </p:txBody>
      </p:sp>
      <p:sp>
        <p:nvSpPr>
          <p:cNvPr id="48" name="47 CuadroTexto"/>
          <p:cNvSpPr txBox="1"/>
          <p:nvPr/>
        </p:nvSpPr>
        <p:spPr>
          <a:xfrm>
            <a:off x="444500" y="1536700"/>
            <a:ext cx="8242300" cy="1477328"/>
          </a:xfrm>
          <a:prstGeom prst="rect">
            <a:avLst/>
          </a:prstGeom>
          <a:noFill/>
        </p:spPr>
        <p:txBody>
          <a:bodyPr wrap="square" rtlCol="0">
            <a:spAutoFit/>
          </a:bodyPr>
          <a:lstStyle/>
          <a:p>
            <a:pPr algn="just"/>
            <a:r>
              <a:rPr lang="es-ES" dirty="0" smtClean="0"/>
              <a:t>Una lancha trata de cruzar perpendicularmente un río de 100 m de ancho moviéndose con una velocidad constante en esa dirección de 8 m/s. Si la corriente del río lleva una velocidad de 12 m/s hacia la izquierda, ¿a qué distancia del punto de deseado se encontrará la embarcación al llegar a la otra orilla? ¿Qué distancia habrá recorrido en realidad?</a:t>
            </a:r>
            <a:endParaRPr lang="es-ES" dirty="0"/>
          </a:p>
        </p:txBody>
      </p:sp>
      <p:sp>
        <p:nvSpPr>
          <p:cNvPr id="8" name="7 CuadroTexto"/>
          <p:cNvSpPr txBox="1"/>
          <p:nvPr/>
        </p:nvSpPr>
        <p:spPr>
          <a:xfrm>
            <a:off x="533400" y="3302000"/>
            <a:ext cx="1816100" cy="369332"/>
          </a:xfrm>
          <a:prstGeom prst="rect">
            <a:avLst/>
          </a:prstGeom>
          <a:solidFill>
            <a:srgbClr val="00B050"/>
          </a:solidFill>
        </p:spPr>
        <p:txBody>
          <a:bodyPr wrap="square" rtlCol="0">
            <a:spAutoFit/>
          </a:bodyPr>
          <a:lstStyle/>
          <a:p>
            <a:r>
              <a:rPr lang="es-ES" b="1" dirty="0">
                <a:solidFill>
                  <a:schemeClr val="bg1"/>
                </a:solidFill>
              </a:rPr>
              <a:t>EJERCICIO </a:t>
            </a:r>
            <a:r>
              <a:rPr lang="es-ES" b="1" dirty="0" smtClean="0">
                <a:solidFill>
                  <a:schemeClr val="bg1"/>
                </a:solidFill>
              </a:rPr>
              <a:t>20</a:t>
            </a:r>
            <a:endParaRPr lang="es-ES" b="1" dirty="0">
              <a:solidFill>
                <a:schemeClr val="bg1"/>
              </a:solidFill>
            </a:endParaRPr>
          </a:p>
        </p:txBody>
      </p:sp>
      <p:sp>
        <p:nvSpPr>
          <p:cNvPr id="9" name="8 CuadroTexto"/>
          <p:cNvSpPr txBox="1"/>
          <p:nvPr/>
        </p:nvSpPr>
        <p:spPr>
          <a:xfrm>
            <a:off x="469900" y="3771900"/>
            <a:ext cx="8242300" cy="1754326"/>
          </a:xfrm>
          <a:prstGeom prst="rect">
            <a:avLst/>
          </a:prstGeom>
          <a:noFill/>
        </p:spPr>
        <p:txBody>
          <a:bodyPr wrap="square" rtlCol="0">
            <a:spAutoFit/>
          </a:bodyPr>
          <a:lstStyle/>
          <a:p>
            <a:pPr algn="just"/>
            <a:r>
              <a:rPr lang="es-ES" dirty="0" smtClean="0"/>
              <a:t>Una trainera avanza a contracorriente, mientras que un observador en reposo situado en la orilla mide su velocidad neta: 32 km/h. Sabemos que la velocidad de la corriente es de 8 km/h.</a:t>
            </a:r>
          </a:p>
          <a:p>
            <a:pPr marL="342900" indent="-342900" algn="just">
              <a:buAutoNum type="alphaLcParenR"/>
            </a:pPr>
            <a:r>
              <a:rPr lang="es-ES" dirty="0" smtClean="0"/>
              <a:t>¿A qué velocidad avanzaría la trainera en aguas reposadas?</a:t>
            </a:r>
          </a:p>
          <a:p>
            <a:pPr marL="342900" indent="-342900" algn="just">
              <a:buAutoNum type="alphaLcParenR"/>
            </a:pPr>
            <a:r>
              <a:rPr lang="es-ES" dirty="0" smtClean="0"/>
              <a:t>¿Qué velocidad neta medirá el observador de la orilla si la trainera avanzara a favor de la corriente?</a:t>
            </a:r>
            <a:endParaRPr lang="es-ES" dirty="0"/>
          </a:p>
        </p:txBody>
      </p:sp>
    </p:spTree>
    <p:extLst>
      <p:ext uri="{BB962C8B-B14F-4D97-AF65-F5344CB8AC3E}">
        <p14:creationId xmlns:p14="http://schemas.microsoft.com/office/powerpoint/2010/main" val="98782574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4 CuadroTexto"/>
          <p:cNvSpPr txBox="1"/>
          <p:nvPr/>
        </p:nvSpPr>
        <p:spPr>
          <a:xfrm>
            <a:off x="1841500" y="399197"/>
            <a:ext cx="5499100" cy="307777"/>
          </a:xfrm>
          <a:prstGeom prst="rect">
            <a:avLst/>
          </a:prstGeom>
          <a:noFill/>
        </p:spPr>
        <p:txBody>
          <a:bodyPr wrap="square" lIns="0" tIns="0" rIns="0" bIns="0" rtlCol="0">
            <a:spAutoFit/>
          </a:bodyPr>
          <a:lstStyle/>
          <a:p>
            <a:pPr algn="ctr"/>
            <a:r>
              <a:rPr lang="es-ES" sz="2000" b="1" dirty="0" smtClean="0">
                <a:solidFill>
                  <a:srgbClr val="00B050"/>
                </a:solidFill>
                <a:latin typeface="+mj-lt"/>
              </a:rPr>
              <a:t>3</a:t>
            </a:r>
            <a:r>
              <a:rPr lang="es-ES" b="1" dirty="0" smtClean="0">
                <a:solidFill>
                  <a:srgbClr val="C00000"/>
                </a:solidFill>
                <a:latin typeface="+mj-lt"/>
              </a:rPr>
              <a:t> Movimientos en dos dimensiones</a:t>
            </a:r>
            <a:endParaRPr lang="es-ES" b="1" dirty="0">
              <a:solidFill>
                <a:srgbClr val="C00000"/>
              </a:solidFill>
              <a:latin typeface="+mj-lt"/>
            </a:endParaRPr>
          </a:p>
        </p:txBody>
      </p:sp>
      <p:sp>
        <p:nvSpPr>
          <p:cNvPr id="6" name="5 CuadroTexto"/>
          <p:cNvSpPr txBox="1"/>
          <p:nvPr/>
        </p:nvSpPr>
        <p:spPr>
          <a:xfrm>
            <a:off x="1828800" y="109182"/>
            <a:ext cx="54864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XI. MOVIMIENTOS EN UNA Y DOS DIMENSIONES</a:t>
            </a:r>
            <a:endParaRPr lang="es-ES" b="1" dirty="0">
              <a:solidFill>
                <a:schemeClr val="accent1">
                  <a:lumMod val="75000"/>
                </a:schemeClr>
              </a:solidFill>
            </a:endParaRPr>
          </a:p>
        </p:txBody>
      </p:sp>
      <p:sp>
        <p:nvSpPr>
          <p:cNvPr id="7" name="13 Marcador de número de diapositiva"/>
          <p:cNvSpPr>
            <a:spLocks noGrp="1"/>
          </p:cNvSpPr>
          <p:nvPr/>
        </p:nvSpPr>
        <p:spPr>
          <a:xfrm>
            <a:off x="8455007" y="6546849"/>
            <a:ext cx="582966" cy="203200"/>
          </a:xfrm>
          <a:prstGeom prst="rect">
            <a:avLst/>
          </a:prstGeom>
        </p:spPr>
        <p:txBody>
          <a:bodyPr vert="horz" lIns="0" tIns="0" rIns="36000" bIns="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latin typeface="+mj-lt"/>
              </a:rPr>
              <a:pPr/>
              <a:t>32</a:t>
            </a:fld>
            <a:endParaRPr lang="es-ES" dirty="0">
              <a:solidFill>
                <a:schemeClr val="accent6">
                  <a:lumMod val="50000"/>
                </a:schemeClr>
              </a:solidFill>
              <a:latin typeface="+mj-lt"/>
            </a:endParaRPr>
          </a:p>
        </p:txBody>
      </p:sp>
      <p:sp>
        <p:nvSpPr>
          <p:cNvPr id="9" name="8 CuadroTexto"/>
          <p:cNvSpPr txBox="1"/>
          <p:nvPr/>
        </p:nvSpPr>
        <p:spPr>
          <a:xfrm>
            <a:off x="342900" y="812800"/>
            <a:ext cx="5715000" cy="369332"/>
          </a:xfrm>
          <a:prstGeom prst="rect">
            <a:avLst/>
          </a:prstGeom>
          <a:noFill/>
        </p:spPr>
        <p:txBody>
          <a:bodyPr wrap="square" rtlCol="0">
            <a:spAutoFit/>
          </a:bodyPr>
          <a:lstStyle/>
          <a:p>
            <a:r>
              <a:rPr lang="es-ES" b="1" dirty="0" smtClean="0">
                <a:solidFill>
                  <a:srgbClr val="C00000"/>
                </a:solidFill>
              </a:rPr>
              <a:t>3.3. </a:t>
            </a:r>
            <a:r>
              <a:rPr lang="es-ES" b="1" dirty="0" smtClean="0">
                <a:solidFill>
                  <a:srgbClr val="00B050"/>
                </a:solidFill>
              </a:rPr>
              <a:t>Superposición de movimientos uniformes</a:t>
            </a:r>
            <a:endParaRPr lang="es-ES" b="1" dirty="0">
              <a:solidFill>
                <a:srgbClr val="00B050"/>
              </a:solidFill>
            </a:endParaRPr>
          </a:p>
        </p:txBody>
      </p:sp>
    </p:spTree>
    <p:controls>
      <mc:AlternateContent xmlns:mc="http://schemas.openxmlformats.org/markup-compatibility/2006">
        <mc:Choice xmlns:v="urn:schemas-microsoft-com:vml" Requires="v">
          <p:control spid="3083" name="ShockwaveFlash1" r:id="rId2" imgW="6985080" imgH="4952880"/>
        </mc:Choice>
        <mc:Fallback>
          <p:control name="ShockwaveFlash1" r:id="rId2" imgW="6985080" imgH="4952880">
            <p:pic>
              <p:nvPicPr>
                <p:cNvPr id="2" name="ShockwaveFlash1"/>
                <p:cNvPicPr preferRelativeResize="0">
                  <a:picLocks noChangeArrowheads="1" noChangeShapeType="1"/>
                </p:cNvPicPr>
                <p:nvPr/>
              </p:nvPicPr>
              <p:blipFill>
                <a:blip r:embed="rId5"/>
                <a:srcRect/>
                <a:stretch>
                  <a:fillRect/>
                </a:stretch>
              </p:blipFill>
              <p:spPr bwMode="auto">
                <a:xfrm>
                  <a:off x="1117600" y="1384300"/>
                  <a:ext cx="6985000" cy="4953000"/>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no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control>
        </mc:Fallback>
      </mc:AlternateContent>
    </p:controls>
    <p:extLst>
      <p:ext uri="{BB962C8B-B14F-4D97-AF65-F5344CB8AC3E}">
        <p14:creationId xmlns:p14="http://schemas.microsoft.com/office/powerpoint/2010/main" val="152904093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4 CuadroTexto"/>
          <p:cNvSpPr txBox="1"/>
          <p:nvPr/>
        </p:nvSpPr>
        <p:spPr>
          <a:xfrm>
            <a:off x="1841500" y="399197"/>
            <a:ext cx="5499100" cy="307777"/>
          </a:xfrm>
          <a:prstGeom prst="rect">
            <a:avLst/>
          </a:prstGeom>
          <a:noFill/>
        </p:spPr>
        <p:txBody>
          <a:bodyPr wrap="square" lIns="0" tIns="0" rIns="0" bIns="0" rtlCol="0">
            <a:spAutoFit/>
          </a:bodyPr>
          <a:lstStyle/>
          <a:p>
            <a:pPr algn="ctr"/>
            <a:r>
              <a:rPr lang="es-ES" sz="2000" b="1" dirty="0">
                <a:solidFill>
                  <a:srgbClr val="00B050"/>
                </a:solidFill>
                <a:latin typeface="+mj-lt"/>
              </a:rPr>
              <a:t>4</a:t>
            </a:r>
            <a:r>
              <a:rPr lang="es-ES" b="1" dirty="0" smtClean="0">
                <a:solidFill>
                  <a:srgbClr val="C00000"/>
                </a:solidFill>
                <a:latin typeface="+mj-lt"/>
              </a:rPr>
              <a:t> Movimientos circulares</a:t>
            </a:r>
            <a:endParaRPr lang="es-ES" b="1" dirty="0">
              <a:solidFill>
                <a:srgbClr val="C00000"/>
              </a:solidFill>
              <a:latin typeface="+mj-lt"/>
            </a:endParaRPr>
          </a:p>
        </p:txBody>
      </p:sp>
      <p:sp>
        <p:nvSpPr>
          <p:cNvPr id="6" name="5 CuadroTexto"/>
          <p:cNvSpPr txBox="1"/>
          <p:nvPr/>
        </p:nvSpPr>
        <p:spPr>
          <a:xfrm>
            <a:off x="1828800" y="109182"/>
            <a:ext cx="54864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XI. MOVIMIENTOS EN UNA Y DOS DIMENSIONES</a:t>
            </a:r>
            <a:endParaRPr lang="es-ES" b="1" dirty="0">
              <a:solidFill>
                <a:schemeClr val="accent1">
                  <a:lumMod val="75000"/>
                </a:schemeClr>
              </a:solidFill>
            </a:endParaRPr>
          </a:p>
        </p:txBody>
      </p:sp>
      <p:sp>
        <p:nvSpPr>
          <p:cNvPr id="7" name="13 Marcador de número de diapositiva"/>
          <p:cNvSpPr>
            <a:spLocks noGrp="1"/>
          </p:cNvSpPr>
          <p:nvPr/>
        </p:nvSpPr>
        <p:spPr>
          <a:xfrm>
            <a:off x="8455007" y="6546849"/>
            <a:ext cx="582966" cy="203200"/>
          </a:xfrm>
          <a:prstGeom prst="rect">
            <a:avLst/>
          </a:prstGeom>
        </p:spPr>
        <p:txBody>
          <a:bodyPr vert="horz" lIns="0" tIns="0" rIns="36000" bIns="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latin typeface="+mj-lt"/>
              </a:rPr>
              <a:pPr/>
              <a:t>33</a:t>
            </a:fld>
            <a:endParaRPr lang="es-ES" dirty="0">
              <a:solidFill>
                <a:schemeClr val="accent6">
                  <a:lumMod val="50000"/>
                </a:schemeClr>
              </a:solidFill>
              <a:latin typeface="+mj-lt"/>
            </a:endParaRPr>
          </a:p>
        </p:txBody>
      </p:sp>
      <p:sp>
        <p:nvSpPr>
          <p:cNvPr id="8" name="7 CuadroTexto"/>
          <p:cNvSpPr txBox="1"/>
          <p:nvPr/>
        </p:nvSpPr>
        <p:spPr>
          <a:xfrm>
            <a:off x="342900" y="812800"/>
            <a:ext cx="4419600" cy="369332"/>
          </a:xfrm>
          <a:prstGeom prst="rect">
            <a:avLst/>
          </a:prstGeom>
          <a:noFill/>
        </p:spPr>
        <p:txBody>
          <a:bodyPr wrap="square" rtlCol="0">
            <a:spAutoFit/>
          </a:bodyPr>
          <a:lstStyle/>
          <a:p>
            <a:r>
              <a:rPr lang="es-ES" b="1" dirty="0" smtClean="0">
                <a:solidFill>
                  <a:srgbClr val="C00000"/>
                </a:solidFill>
              </a:rPr>
              <a:t>4.1. </a:t>
            </a:r>
            <a:r>
              <a:rPr lang="es-ES" b="1" dirty="0" smtClean="0">
                <a:solidFill>
                  <a:srgbClr val="00B050"/>
                </a:solidFill>
              </a:rPr>
              <a:t>El movimiento circular uniforme</a:t>
            </a:r>
            <a:endParaRPr lang="es-ES" b="1" dirty="0">
              <a:solidFill>
                <a:srgbClr val="00B050"/>
              </a:solidFill>
            </a:endParaRPr>
          </a:p>
        </p:txBody>
      </p:sp>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5450" y="1499597"/>
            <a:ext cx="2821800" cy="2359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404949" y="3906520"/>
            <a:ext cx="2819400" cy="738664"/>
          </a:xfrm>
          <a:prstGeom prst="rect">
            <a:avLst/>
          </a:prstGeom>
          <a:noFill/>
        </p:spPr>
        <p:txBody>
          <a:bodyPr wrap="square" rtlCol="0">
            <a:spAutoFit/>
          </a:bodyPr>
          <a:lstStyle/>
          <a:p>
            <a:pPr algn="ctr"/>
            <a:r>
              <a:rPr lang="es-ES" sz="1400" dirty="0" smtClean="0"/>
              <a:t>En el modelo </a:t>
            </a:r>
            <a:r>
              <a:rPr lang="es-ES" sz="1400" b="1" dirty="0" smtClean="0">
                <a:effectLst>
                  <a:outerShdw blurRad="38100" dist="38100" dir="2700000" algn="tl">
                    <a:srgbClr val="000000">
                      <a:alpha val="43137"/>
                    </a:srgbClr>
                  </a:outerShdw>
                </a:effectLst>
              </a:rPr>
              <a:t>heliocéntrico</a:t>
            </a:r>
            <a:r>
              <a:rPr lang="es-ES" sz="1400" dirty="0" smtClean="0"/>
              <a:t>, los planetas se mueven en </a:t>
            </a:r>
            <a:r>
              <a:rPr lang="es-ES" sz="1400" b="1" dirty="0" smtClean="0">
                <a:effectLst>
                  <a:outerShdw blurRad="38100" dist="38100" dir="2700000" algn="tl">
                    <a:srgbClr val="000000">
                      <a:alpha val="43137"/>
                    </a:srgbClr>
                  </a:outerShdw>
                </a:effectLst>
              </a:rPr>
              <a:t>círculos</a:t>
            </a:r>
            <a:r>
              <a:rPr lang="es-ES" sz="1400" dirty="0" smtClean="0"/>
              <a:t> alrededor del Sol</a:t>
            </a:r>
            <a:endParaRPr lang="es-ES" sz="1400" dirty="0"/>
          </a:p>
        </p:txBody>
      </p:sp>
      <p:sp>
        <p:nvSpPr>
          <p:cNvPr id="20" name="19 CuadroTexto"/>
          <p:cNvSpPr txBox="1"/>
          <p:nvPr/>
        </p:nvSpPr>
        <p:spPr>
          <a:xfrm>
            <a:off x="3644900" y="1496786"/>
            <a:ext cx="5016500" cy="923330"/>
          </a:xfrm>
          <a:prstGeom prst="rect">
            <a:avLst/>
          </a:prstGeom>
          <a:solidFill>
            <a:srgbClr val="FFFF99"/>
          </a:solidFill>
          <a:effectLst>
            <a:outerShdw blurRad="50800" dist="38100" dir="2700000" algn="tl" rotWithShape="0">
              <a:prstClr val="black">
                <a:alpha val="40000"/>
              </a:prstClr>
            </a:outerShdw>
          </a:effectLst>
        </p:spPr>
        <p:txBody>
          <a:bodyPr wrap="square" rtlCol="0">
            <a:spAutoFit/>
          </a:bodyPr>
          <a:lstStyle/>
          <a:p>
            <a:pPr algn="just"/>
            <a:r>
              <a:rPr lang="es-ES" dirty="0" smtClean="0"/>
              <a:t>El </a:t>
            </a:r>
            <a:r>
              <a:rPr lang="es-ES" b="1" dirty="0" smtClean="0">
                <a:effectLst>
                  <a:outerShdw blurRad="38100" dist="38100" dir="2700000" algn="tl">
                    <a:srgbClr val="000000">
                      <a:alpha val="43137"/>
                    </a:srgbClr>
                  </a:outerShdw>
                </a:effectLst>
              </a:rPr>
              <a:t>movimiento circular uniforme (MCU) </a:t>
            </a:r>
            <a:r>
              <a:rPr lang="es-ES" dirty="0" smtClean="0"/>
              <a:t>es un movimiento acelerado, dotado únicamente de aceleración centrípeta.</a:t>
            </a:r>
            <a:endParaRPr lang="es-ES" dirty="0"/>
          </a:p>
        </p:txBody>
      </p:sp>
      <p:grpSp>
        <p:nvGrpSpPr>
          <p:cNvPr id="41" name="40 Grupo"/>
          <p:cNvGrpSpPr/>
          <p:nvPr/>
        </p:nvGrpSpPr>
        <p:grpSpPr>
          <a:xfrm>
            <a:off x="5081516" y="2647872"/>
            <a:ext cx="2160000" cy="2160000"/>
            <a:chOff x="5081516" y="2660934"/>
            <a:chExt cx="2160000" cy="2160000"/>
          </a:xfrm>
        </p:grpSpPr>
        <p:sp>
          <p:nvSpPr>
            <p:cNvPr id="21" name="20 Elipse"/>
            <p:cNvSpPr/>
            <p:nvPr/>
          </p:nvSpPr>
          <p:spPr>
            <a:xfrm>
              <a:off x="5081516" y="2660934"/>
              <a:ext cx="2160000" cy="2160000"/>
            </a:xfrm>
            <a:prstGeom prst="ellips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22" name="21 Conector recto"/>
            <p:cNvCxnSpPr>
              <a:stCxn id="21" idx="2"/>
              <a:endCxn id="21" idx="6"/>
            </p:cNvCxnSpPr>
            <p:nvPr/>
          </p:nvCxnSpPr>
          <p:spPr>
            <a:xfrm>
              <a:off x="5081516" y="3740934"/>
              <a:ext cx="21600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22 Conector recto"/>
            <p:cNvCxnSpPr>
              <a:stCxn id="21" idx="0"/>
              <a:endCxn id="21" idx="4"/>
            </p:cNvCxnSpPr>
            <p:nvPr/>
          </p:nvCxnSpPr>
          <p:spPr>
            <a:xfrm>
              <a:off x="6161516" y="2660934"/>
              <a:ext cx="0" cy="2160000"/>
            </a:xfrm>
            <a:prstGeom prst="line">
              <a:avLst/>
            </a:prstGeom>
          </p:spPr>
          <p:style>
            <a:lnRef idx="1">
              <a:schemeClr val="accent1"/>
            </a:lnRef>
            <a:fillRef idx="0">
              <a:schemeClr val="accent1"/>
            </a:fillRef>
            <a:effectRef idx="0">
              <a:schemeClr val="accent1"/>
            </a:effectRef>
            <a:fontRef idx="minor">
              <a:schemeClr val="tx1"/>
            </a:fontRef>
          </p:style>
        </p:cxnSp>
      </p:grpSp>
      <p:sp>
        <p:nvSpPr>
          <p:cNvPr id="24" name="23 Arco"/>
          <p:cNvSpPr/>
          <p:nvPr/>
        </p:nvSpPr>
        <p:spPr>
          <a:xfrm>
            <a:off x="5085379" y="2649869"/>
            <a:ext cx="2160000" cy="2160000"/>
          </a:xfrm>
          <a:prstGeom prst="arc">
            <a:avLst>
              <a:gd name="adj1" fmla="val 18117097"/>
              <a:gd name="adj2" fmla="val 0"/>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5" name="24 Arco"/>
          <p:cNvSpPr/>
          <p:nvPr/>
        </p:nvSpPr>
        <p:spPr>
          <a:xfrm>
            <a:off x="5999779" y="3533019"/>
            <a:ext cx="360000" cy="360000"/>
          </a:xfrm>
          <a:prstGeom prst="arc">
            <a:avLst>
              <a:gd name="adj1" fmla="val 18117097"/>
              <a:gd name="adj2" fmla="val 0"/>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6" name="25 CuadroTexto"/>
          <p:cNvSpPr txBox="1"/>
          <p:nvPr/>
        </p:nvSpPr>
        <p:spPr>
          <a:xfrm>
            <a:off x="6338722" y="3409026"/>
            <a:ext cx="518615" cy="338554"/>
          </a:xfrm>
          <a:prstGeom prst="rect">
            <a:avLst/>
          </a:prstGeom>
          <a:noFill/>
        </p:spPr>
        <p:txBody>
          <a:bodyPr wrap="square" rtlCol="0">
            <a:spAutoFit/>
          </a:bodyPr>
          <a:lstStyle/>
          <a:p>
            <a:r>
              <a:rPr lang="es-ES" sz="1600" dirty="0" smtClean="0">
                <a:latin typeface="Arial" pitchFamily="34" charset="0"/>
                <a:cs typeface="Arial" pitchFamily="34" charset="0"/>
                <a:sym typeface="Symbol"/>
              </a:rPr>
              <a:t></a:t>
            </a:r>
            <a:endParaRPr lang="es-ES" sz="1600" dirty="0">
              <a:latin typeface="Arial" pitchFamily="34" charset="0"/>
              <a:cs typeface="Arial" pitchFamily="34" charset="0"/>
            </a:endParaRPr>
          </a:p>
        </p:txBody>
      </p:sp>
      <p:sp>
        <p:nvSpPr>
          <p:cNvPr id="27" name="26 CuadroTexto"/>
          <p:cNvSpPr txBox="1"/>
          <p:nvPr/>
        </p:nvSpPr>
        <p:spPr>
          <a:xfrm>
            <a:off x="7030991" y="2920502"/>
            <a:ext cx="518615" cy="338554"/>
          </a:xfrm>
          <a:prstGeom prst="rect">
            <a:avLst/>
          </a:prstGeom>
          <a:noFill/>
        </p:spPr>
        <p:txBody>
          <a:bodyPr wrap="square" rtlCol="0">
            <a:spAutoFit/>
          </a:bodyPr>
          <a:lstStyle/>
          <a:p>
            <a:r>
              <a:rPr lang="es-ES" sz="1600" dirty="0" smtClean="0">
                <a:latin typeface="Arial" pitchFamily="34" charset="0"/>
                <a:cs typeface="Arial" pitchFamily="34" charset="0"/>
                <a:sym typeface="Symbol"/>
              </a:rPr>
              <a:t>s</a:t>
            </a:r>
            <a:endParaRPr lang="es-ES" sz="1600" dirty="0">
              <a:latin typeface="Arial" pitchFamily="34" charset="0"/>
              <a:cs typeface="Arial" pitchFamily="34" charset="0"/>
            </a:endParaRPr>
          </a:p>
        </p:txBody>
      </p:sp>
      <p:sp>
        <p:nvSpPr>
          <p:cNvPr id="28" name="27 CuadroTexto"/>
          <p:cNvSpPr txBox="1"/>
          <p:nvPr/>
        </p:nvSpPr>
        <p:spPr>
          <a:xfrm>
            <a:off x="6566702" y="3722352"/>
            <a:ext cx="325272" cy="338554"/>
          </a:xfrm>
          <a:prstGeom prst="rect">
            <a:avLst/>
          </a:prstGeom>
          <a:noFill/>
        </p:spPr>
        <p:txBody>
          <a:bodyPr wrap="square" rtlCol="0">
            <a:spAutoFit/>
          </a:bodyPr>
          <a:lstStyle/>
          <a:p>
            <a:r>
              <a:rPr lang="es-ES" sz="1600" dirty="0">
                <a:latin typeface="Arial" pitchFamily="34" charset="0"/>
                <a:cs typeface="Arial" pitchFamily="34" charset="0"/>
                <a:sym typeface="Symbol"/>
              </a:rPr>
              <a:t>r</a:t>
            </a:r>
            <a:endParaRPr lang="es-ES" sz="1600" dirty="0">
              <a:latin typeface="Arial" pitchFamily="34" charset="0"/>
              <a:cs typeface="Arial" pitchFamily="34" charset="0"/>
            </a:endParaRPr>
          </a:p>
        </p:txBody>
      </p:sp>
      <p:sp>
        <p:nvSpPr>
          <p:cNvPr id="34" name="33 CuadroTexto"/>
          <p:cNvSpPr txBox="1"/>
          <p:nvPr/>
        </p:nvSpPr>
        <p:spPr>
          <a:xfrm>
            <a:off x="357050" y="5005614"/>
            <a:ext cx="8342449" cy="646331"/>
          </a:xfrm>
          <a:prstGeom prst="rect">
            <a:avLst/>
          </a:prstGeom>
          <a:noFill/>
        </p:spPr>
        <p:txBody>
          <a:bodyPr wrap="square" rtlCol="0">
            <a:spAutoFit/>
          </a:bodyPr>
          <a:lstStyle/>
          <a:p>
            <a:pPr marL="355600" indent="-355600" algn="just"/>
            <a:r>
              <a:rPr lang="es-ES" dirty="0" smtClean="0">
                <a:sym typeface="Wingdings"/>
              </a:rPr>
              <a:t>	Se define la </a:t>
            </a:r>
            <a:r>
              <a:rPr lang="es-ES" b="1" dirty="0" smtClean="0">
                <a:effectLst>
                  <a:outerShdw blurRad="38100" dist="38100" dir="2700000" algn="tl">
                    <a:srgbClr val="000000">
                      <a:alpha val="43137"/>
                    </a:srgbClr>
                  </a:outerShdw>
                </a:effectLst>
                <a:sym typeface="Wingdings"/>
              </a:rPr>
              <a:t>velocidad angular media </a:t>
            </a:r>
            <a:r>
              <a:rPr lang="es-ES" dirty="0" smtClean="0">
                <a:sym typeface="Wingdings"/>
              </a:rPr>
              <a:t>como la rapidez con que varía el ángulo descrito:</a:t>
            </a:r>
            <a:endParaRPr lang="es-ES" dirty="0"/>
          </a:p>
        </p:txBody>
      </p:sp>
      <mc:AlternateContent xmlns:mc="http://schemas.openxmlformats.org/markup-compatibility/2006" xmlns:a14="http://schemas.microsoft.com/office/drawing/2010/main">
        <mc:Choice Requires="a14">
          <p:sp>
            <p:nvSpPr>
              <p:cNvPr id="35" name="34 CuadroTexto"/>
              <p:cNvSpPr txBox="1"/>
              <p:nvPr/>
            </p:nvSpPr>
            <p:spPr>
              <a:xfrm>
                <a:off x="3308350" y="5717540"/>
                <a:ext cx="2270301" cy="61504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ES" i="1" smtClean="0">
                              <a:latin typeface="Cambria Math" panose="02040503050406030204" pitchFamily="18" charset="0"/>
                            </a:rPr>
                          </m:ctrlPr>
                        </m:sSubPr>
                        <m:e>
                          <m:r>
                            <a:rPr lang="es-ES" i="1" smtClean="0">
                              <a:latin typeface="Cambria Math"/>
                              <a:ea typeface="Cambria Math"/>
                            </a:rPr>
                            <m:t>𝜔</m:t>
                          </m:r>
                        </m:e>
                        <m:sub>
                          <m:r>
                            <a:rPr lang="es-ES" b="0" i="1" smtClean="0">
                              <a:latin typeface="Cambria Math"/>
                            </a:rPr>
                            <m:t>𝑚</m:t>
                          </m:r>
                        </m:sub>
                      </m:sSub>
                      <m:r>
                        <a:rPr lang="es-ES" b="0" i="1" smtClean="0">
                          <a:latin typeface="Cambria Math"/>
                        </a:rPr>
                        <m:t>=</m:t>
                      </m:r>
                      <m:f>
                        <m:fPr>
                          <m:ctrlPr>
                            <a:rPr lang="es-ES" b="0" i="1" smtClean="0">
                              <a:latin typeface="Cambria Math" panose="02040503050406030204" pitchFamily="18" charset="0"/>
                            </a:rPr>
                          </m:ctrlPr>
                        </m:fPr>
                        <m:num>
                          <m:r>
                            <a:rPr lang="es-ES" b="0" i="1" smtClean="0">
                              <a:latin typeface="Cambria Math"/>
                              <a:ea typeface="Cambria Math"/>
                            </a:rPr>
                            <m:t>∆</m:t>
                          </m:r>
                          <m:r>
                            <a:rPr lang="es-ES" b="0" i="1" smtClean="0">
                              <a:latin typeface="Cambria Math"/>
                              <a:ea typeface="Cambria Math"/>
                            </a:rPr>
                            <m:t>𝜃</m:t>
                          </m:r>
                        </m:num>
                        <m:den>
                          <m:r>
                            <a:rPr lang="es-ES" b="0" i="1" smtClean="0">
                              <a:latin typeface="Cambria Math"/>
                              <a:ea typeface="Cambria Math"/>
                            </a:rPr>
                            <m:t>∆</m:t>
                          </m:r>
                          <m:r>
                            <a:rPr lang="es-ES" b="0" i="1" smtClean="0">
                              <a:latin typeface="Cambria Math"/>
                              <a:ea typeface="Cambria Math"/>
                            </a:rPr>
                            <m:t>𝑡</m:t>
                          </m:r>
                        </m:den>
                      </m:f>
                      <m:r>
                        <a:rPr lang="es-ES" b="0" i="1" smtClean="0">
                          <a:latin typeface="Cambria Math"/>
                        </a:rPr>
                        <m:t>      (</m:t>
                      </m:r>
                      <m:f>
                        <m:fPr>
                          <m:type m:val="skw"/>
                          <m:ctrlPr>
                            <a:rPr lang="es-ES" b="0" i="1" smtClean="0">
                              <a:latin typeface="Cambria Math" panose="02040503050406030204" pitchFamily="18" charset="0"/>
                            </a:rPr>
                          </m:ctrlPr>
                        </m:fPr>
                        <m:num>
                          <m:r>
                            <a:rPr lang="es-ES" b="0" i="1" smtClean="0">
                              <a:latin typeface="Cambria Math"/>
                            </a:rPr>
                            <m:t>𝑟𝑎𝑑</m:t>
                          </m:r>
                        </m:num>
                        <m:den>
                          <m:r>
                            <a:rPr lang="es-ES" b="0" i="1" smtClean="0">
                              <a:latin typeface="Cambria Math"/>
                            </a:rPr>
                            <m:t>𝑠</m:t>
                          </m:r>
                        </m:den>
                      </m:f>
                      <m:r>
                        <a:rPr lang="es-ES" b="0" i="1" smtClean="0">
                          <a:latin typeface="Cambria Math"/>
                        </a:rPr>
                        <m:t>)</m:t>
                      </m:r>
                    </m:oMath>
                  </m:oMathPara>
                </a14:m>
                <a:endParaRPr lang="es-ES" dirty="0"/>
              </a:p>
            </p:txBody>
          </p:sp>
        </mc:Choice>
        <mc:Fallback xmlns="">
          <p:sp>
            <p:nvSpPr>
              <p:cNvPr id="35" name="34 CuadroTexto"/>
              <p:cNvSpPr txBox="1">
                <a:spLocks noRot="1" noChangeAspect="1" noMove="1" noResize="1" noEditPoints="1" noAdjustHandles="1" noChangeArrowheads="1" noChangeShapeType="1" noTextEdit="1"/>
              </p:cNvSpPr>
              <p:nvPr/>
            </p:nvSpPr>
            <p:spPr>
              <a:xfrm>
                <a:off x="3308350" y="5717540"/>
                <a:ext cx="2270301" cy="615040"/>
              </a:xfrm>
              <a:prstGeom prst="rect">
                <a:avLst/>
              </a:prstGeom>
              <a:blipFill rotWithShape="1">
                <a:blip r:embed="rId4"/>
                <a:stretch>
                  <a:fillRect/>
                </a:stretch>
              </a:blipFill>
            </p:spPr>
            <p:txBody>
              <a:bodyPr/>
              <a:lstStyle/>
              <a:p>
                <a:r>
                  <a:rPr lang="es-ES">
                    <a:noFill/>
                  </a:rPr>
                  <a:t> </a:t>
                </a:r>
              </a:p>
            </p:txBody>
          </p:sp>
        </mc:Fallback>
      </mc:AlternateContent>
      <p:grpSp>
        <p:nvGrpSpPr>
          <p:cNvPr id="40" name="39 Grupo"/>
          <p:cNvGrpSpPr/>
          <p:nvPr/>
        </p:nvGrpSpPr>
        <p:grpSpPr>
          <a:xfrm>
            <a:off x="4978174" y="2594473"/>
            <a:ext cx="2376804" cy="2227625"/>
            <a:chOff x="4171663" y="2920999"/>
            <a:chExt cx="2216437" cy="2227625"/>
          </a:xfrm>
        </p:grpSpPr>
        <p:pic>
          <p:nvPicPr>
            <p:cNvPr id="32" name="Picture 2"/>
            <p:cNvPicPr>
              <a:picLocks noChangeAspect="1" noChangeArrowheads="1"/>
            </p:cNvPicPr>
            <p:nvPr/>
          </p:nvPicPr>
          <p:blipFill>
            <a:blip r:embed="rId5" cstate="print">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6092825" y="3895725"/>
              <a:ext cx="295275" cy="295275"/>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33" name="32 Conector recto"/>
            <p:cNvCxnSpPr/>
            <p:nvPr/>
          </p:nvCxnSpPr>
          <p:spPr>
            <a:xfrm flipH="1">
              <a:off x="5269157" y="4046538"/>
              <a:ext cx="872846" cy="0"/>
            </a:xfrm>
            <a:prstGeom prst="line">
              <a:avLst/>
            </a:prstGeom>
            <a:noFill/>
            <a:ln>
              <a:solidFill>
                <a:schemeClr val="tx1"/>
              </a:solidFill>
            </a:ln>
          </p:spPr>
          <p:style>
            <a:lnRef idx="1">
              <a:schemeClr val="accent1"/>
            </a:lnRef>
            <a:fillRef idx="0">
              <a:schemeClr val="accent1"/>
            </a:fillRef>
            <a:effectRef idx="0">
              <a:schemeClr val="accent1"/>
            </a:effectRef>
            <a:fontRef idx="minor">
              <a:schemeClr val="tx1"/>
            </a:fontRef>
          </p:style>
        </p:cxnSp>
        <p:sp>
          <p:nvSpPr>
            <p:cNvPr id="31" name="30 Elipse"/>
            <p:cNvSpPr/>
            <p:nvPr/>
          </p:nvSpPr>
          <p:spPr>
            <a:xfrm>
              <a:off x="4171663" y="2920999"/>
              <a:ext cx="2091060" cy="2227625"/>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36" name="35 Conector recto"/>
            <p:cNvCxnSpPr/>
            <p:nvPr/>
          </p:nvCxnSpPr>
          <p:spPr>
            <a:xfrm>
              <a:off x="5584824" y="4052887"/>
              <a:ext cx="540000" cy="0"/>
            </a:xfrm>
            <a:prstGeom prst="line">
              <a:avLst/>
            </a:prstGeom>
            <a:ln w="28575">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78777538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3600000">
                                      <p:cBhvr>
                                        <p:cTn id="6" dur="2000" fill="hold"/>
                                        <p:tgtEl>
                                          <p:spTgt spid="40"/>
                                        </p:tgtEl>
                                        <p:attrNameLst>
                                          <p:attrName>r</p:attrName>
                                        </p:attrNameLst>
                                      </p:cBhvr>
                                    </p:animRo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0" nodeType="afterEffect">
                                  <p:stCondLst>
                                    <p:cond delay="0"/>
                                  </p:stCondLst>
                                  <p:childTnLst>
                                    <p:set>
                                      <p:cBhvr>
                                        <p:cTn id="13" dur="1" fill="hold">
                                          <p:stCondLst>
                                            <p:cond delay="0"/>
                                          </p:stCondLst>
                                        </p:cTn>
                                        <p:tgtEl>
                                          <p:spTgt spid="27"/>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25"/>
                                        </p:tgtEl>
                                        <p:attrNameLst>
                                          <p:attrName>style.visibility</p:attrName>
                                        </p:attrNameLst>
                                      </p:cBhvr>
                                      <p:to>
                                        <p:strVal val="visible"/>
                                      </p:to>
                                    </p:set>
                                  </p:childTnLst>
                                </p:cTn>
                              </p:par>
                            </p:childTnLst>
                          </p:cTn>
                        </p:par>
                        <p:par>
                          <p:cTn id="18" fill="hold">
                            <p:stCondLst>
                              <p:cond delay="0"/>
                            </p:stCondLst>
                            <p:childTnLst>
                              <p:par>
                                <p:cTn id="19" presetID="1" presetClass="entr" presetSubtype="0" fill="hold" grpId="0" nodeType="afterEffect">
                                  <p:stCondLst>
                                    <p:cond delay="0"/>
                                  </p:stCondLst>
                                  <p:childTnLst>
                                    <p:set>
                                      <p:cBhvr>
                                        <p:cTn id="20"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p:bldP spid="27" grpId="0"/>
    </p:bld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4 CuadroTexto"/>
          <p:cNvSpPr txBox="1"/>
          <p:nvPr/>
        </p:nvSpPr>
        <p:spPr>
          <a:xfrm>
            <a:off x="1841500" y="399197"/>
            <a:ext cx="5499100" cy="307777"/>
          </a:xfrm>
          <a:prstGeom prst="rect">
            <a:avLst/>
          </a:prstGeom>
          <a:noFill/>
        </p:spPr>
        <p:txBody>
          <a:bodyPr wrap="square" lIns="0" tIns="0" rIns="0" bIns="0" rtlCol="0">
            <a:spAutoFit/>
          </a:bodyPr>
          <a:lstStyle/>
          <a:p>
            <a:pPr algn="ctr"/>
            <a:r>
              <a:rPr lang="es-ES" sz="2000" b="1" dirty="0">
                <a:solidFill>
                  <a:srgbClr val="00B050"/>
                </a:solidFill>
                <a:latin typeface="+mj-lt"/>
              </a:rPr>
              <a:t>4</a:t>
            </a:r>
            <a:r>
              <a:rPr lang="es-ES" b="1" dirty="0" smtClean="0">
                <a:solidFill>
                  <a:srgbClr val="C00000"/>
                </a:solidFill>
                <a:latin typeface="+mj-lt"/>
              </a:rPr>
              <a:t> Movimientos circulares</a:t>
            </a:r>
            <a:endParaRPr lang="es-ES" b="1" dirty="0">
              <a:solidFill>
                <a:srgbClr val="C00000"/>
              </a:solidFill>
              <a:latin typeface="+mj-lt"/>
            </a:endParaRPr>
          </a:p>
        </p:txBody>
      </p:sp>
      <p:sp>
        <p:nvSpPr>
          <p:cNvPr id="6" name="5 CuadroTexto"/>
          <p:cNvSpPr txBox="1"/>
          <p:nvPr/>
        </p:nvSpPr>
        <p:spPr>
          <a:xfrm>
            <a:off x="1828800" y="109182"/>
            <a:ext cx="54864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XI. MOVIMIENTOS EN UNA Y DOS DIMENSIONES</a:t>
            </a:r>
            <a:endParaRPr lang="es-ES" b="1" dirty="0">
              <a:solidFill>
                <a:schemeClr val="accent1">
                  <a:lumMod val="75000"/>
                </a:schemeClr>
              </a:solidFill>
            </a:endParaRPr>
          </a:p>
        </p:txBody>
      </p:sp>
      <p:sp>
        <p:nvSpPr>
          <p:cNvPr id="7" name="13 Marcador de número de diapositiva"/>
          <p:cNvSpPr>
            <a:spLocks noGrp="1"/>
          </p:cNvSpPr>
          <p:nvPr/>
        </p:nvSpPr>
        <p:spPr>
          <a:xfrm>
            <a:off x="8455007" y="6546849"/>
            <a:ext cx="582966" cy="203200"/>
          </a:xfrm>
          <a:prstGeom prst="rect">
            <a:avLst/>
          </a:prstGeom>
        </p:spPr>
        <p:txBody>
          <a:bodyPr vert="horz" lIns="0" tIns="0" rIns="36000" bIns="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latin typeface="+mj-lt"/>
              </a:rPr>
              <a:pPr/>
              <a:t>34</a:t>
            </a:fld>
            <a:endParaRPr lang="es-ES" dirty="0">
              <a:solidFill>
                <a:schemeClr val="accent6">
                  <a:lumMod val="50000"/>
                </a:schemeClr>
              </a:solidFill>
              <a:latin typeface="+mj-lt"/>
            </a:endParaRPr>
          </a:p>
        </p:txBody>
      </p:sp>
      <p:sp>
        <p:nvSpPr>
          <p:cNvPr id="8" name="7 CuadroTexto"/>
          <p:cNvSpPr txBox="1"/>
          <p:nvPr/>
        </p:nvSpPr>
        <p:spPr>
          <a:xfrm>
            <a:off x="342900" y="812800"/>
            <a:ext cx="4419600" cy="369332"/>
          </a:xfrm>
          <a:prstGeom prst="rect">
            <a:avLst/>
          </a:prstGeom>
          <a:noFill/>
        </p:spPr>
        <p:txBody>
          <a:bodyPr wrap="square" rtlCol="0">
            <a:spAutoFit/>
          </a:bodyPr>
          <a:lstStyle/>
          <a:p>
            <a:r>
              <a:rPr lang="es-ES" b="1" dirty="0" smtClean="0">
                <a:solidFill>
                  <a:srgbClr val="C00000"/>
                </a:solidFill>
              </a:rPr>
              <a:t>4.1. </a:t>
            </a:r>
            <a:r>
              <a:rPr lang="es-ES" b="1" dirty="0" smtClean="0">
                <a:solidFill>
                  <a:srgbClr val="00B050"/>
                </a:solidFill>
              </a:rPr>
              <a:t>El movimiento circular uniforme</a:t>
            </a:r>
            <a:endParaRPr lang="es-ES" b="1" dirty="0">
              <a:solidFill>
                <a:srgbClr val="00B050"/>
              </a:solidFill>
            </a:endParaRPr>
          </a:p>
        </p:txBody>
      </p:sp>
      <p:sp>
        <p:nvSpPr>
          <p:cNvPr id="3" name="2 CuadroTexto"/>
          <p:cNvSpPr txBox="1"/>
          <p:nvPr/>
        </p:nvSpPr>
        <p:spPr>
          <a:xfrm>
            <a:off x="342900" y="1231900"/>
            <a:ext cx="4762500" cy="369332"/>
          </a:xfrm>
          <a:prstGeom prst="rect">
            <a:avLst/>
          </a:prstGeom>
          <a:noFill/>
        </p:spPr>
        <p:txBody>
          <a:bodyPr wrap="square" rtlCol="0">
            <a:spAutoFit/>
          </a:bodyPr>
          <a:lstStyle/>
          <a:p>
            <a:r>
              <a:rPr lang="es-ES" b="1" dirty="0" smtClean="0">
                <a:solidFill>
                  <a:srgbClr val="C00000"/>
                </a:solidFill>
              </a:rPr>
              <a:t>Relación entre velocidad angular y lineal</a:t>
            </a:r>
            <a:endParaRPr lang="es-ES" b="1" dirty="0">
              <a:solidFill>
                <a:srgbClr val="C00000"/>
              </a:solidFill>
            </a:endParaRPr>
          </a:p>
        </p:txBody>
      </p:sp>
      <p:grpSp>
        <p:nvGrpSpPr>
          <p:cNvPr id="26" name="25 Grupo"/>
          <p:cNvGrpSpPr/>
          <p:nvPr/>
        </p:nvGrpSpPr>
        <p:grpSpPr>
          <a:xfrm>
            <a:off x="750816" y="1847772"/>
            <a:ext cx="2160000" cy="2160000"/>
            <a:chOff x="5081516" y="2660934"/>
            <a:chExt cx="2160000" cy="2160000"/>
          </a:xfrm>
        </p:grpSpPr>
        <p:sp>
          <p:nvSpPr>
            <p:cNvPr id="27" name="26 Elipse"/>
            <p:cNvSpPr/>
            <p:nvPr/>
          </p:nvSpPr>
          <p:spPr>
            <a:xfrm>
              <a:off x="5081516" y="2660934"/>
              <a:ext cx="2160000" cy="2160000"/>
            </a:xfrm>
            <a:prstGeom prst="ellips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28" name="27 Conector recto"/>
            <p:cNvCxnSpPr>
              <a:stCxn id="27" idx="2"/>
              <a:endCxn id="27" idx="6"/>
            </p:cNvCxnSpPr>
            <p:nvPr/>
          </p:nvCxnSpPr>
          <p:spPr>
            <a:xfrm>
              <a:off x="5081516" y="3740934"/>
              <a:ext cx="21600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28 Conector recto"/>
            <p:cNvCxnSpPr>
              <a:stCxn id="27" idx="0"/>
              <a:endCxn id="27" idx="4"/>
            </p:cNvCxnSpPr>
            <p:nvPr/>
          </p:nvCxnSpPr>
          <p:spPr>
            <a:xfrm>
              <a:off x="6161516" y="2660934"/>
              <a:ext cx="0" cy="2160000"/>
            </a:xfrm>
            <a:prstGeom prst="line">
              <a:avLst/>
            </a:prstGeom>
          </p:spPr>
          <p:style>
            <a:lnRef idx="1">
              <a:schemeClr val="accent1"/>
            </a:lnRef>
            <a:fillRef idx="0">
              <a:schemeClr val="accent1"/>
            </a:fillRef>
            <a:effectRef idx="0">
              <a:schemeClr val="accent1"/>
            </a:effectRef>
            <a:fontRef idx="minor">
              <a:schemeClr val="tx1"/>
            </a:fontRef>
          </p:style>
        </p:cxnSp>
      </p:grpSp>
      <p:sp>
        <p:nvSpPr>
          <p:cNvPr id="30" name="29 Arco"/>
          <p:cNvSpPr/>
          <p:nvPr/>
        </p:nvSpPr>
        <p:spPr>
          <a:xfrm>
            <a:off x="729278" y="1843088"/>
            <a:ext cx="2179021" cy="2166681"/>
          </a:xfrm>
          <a:prstGeom prst="arc">
            <a:avLst>
              <a:gd name="adj1" fmla="val 18117097"/>
              <a:gd name="adj2" fmla="val 0"/>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1" name="30 Arco"/>
          <p:cNvSpPr/>
          <p:nvPr/>
        </p:nvSpPr>
        <p:spPr>
          <a:xfrm>
            <a:off x="1643679" y="2745619"/>
            <a:ext cx="360000" cy="360000"/>
          </a:xfrm>
          <a:prstGeom prst="arc">
            <a:avLst>
              <a:gd name="adj1" fmla="val 18117097"/>
              <a:gd name="adj2" fmla="val 0"/>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2" name="31 CuadroTexto"/>
          <p:cNvSpPr txBox="1"/>
          <p:nvPr/>
        </p:nvSpPr>
        <p:spPr>
          <a:xfrm>
            <a:off x="1969922" y="2583526"/>
            <a:ext cx="518615" cy="338554"/>
          </a:xfrm>
          <a:prstGeom prst="rect">
            <a:avLst/>
          </a:prstGeom>
          <a:noFill/>
        </p:spPr>
        <p:txBody>
          <a:bodyPr wrap="square" rtlCol="0">
            <a:spAutoFit/>
          </a:bodyPr>
          <a:lstStyle/>
          <a:p>
            <a:r>
              <a:rPr lang="es-ES" sz="1600" dirty="0" smtClean="0">
                <a:latin typeface="Arial" pitchFamily="34" charset="0"/>
                <a:cs typeface="Arial" pitchFamily="34" charset="0"/>
                <a:sym typeface="Symbol"/>
              </a:rPr>
              <a:t></a:t>
            </a:r>
            <a:endParaRPr lang="es-ES" sz="1600" dirty="0">
              <a:latin typeface="Arial" pitchFamily="34" charset="0"/>
              <a:cs typeface="Arial" pitchFamily="34" charset="0"/>
            </a:endParaRPr>
          </a:p>
        </p:txBody>
      </p:sp>
      <p:sp>
        <p:nvSpPr>
          <p:cNvPr id="33" name="32 CuadroTexto"/>
          <p:cNvSpPr txBox="1"/>
          <p:nvPr/>
        </p:nvSpPr>
        <p:spPr>
          <a:xfrm>
            <a:off x="2763791" y="2082302"/>
            <a:ext cx="518615" cy="338554"/>
          </a:xfrm>
          <a:prstGeom prst="rect">
            <a:avLst/>
          </a:prstGeom>
          <a:noFill/>
        </p:spPr>
        <p:txBody>
          <a:bodyPr wrap="square" rtlCol="0">
            <a:spAutoFit/>
          </a:bodyPr>
          <a:lstStyle/>
          <a:p>
            <a:r>
              <a:rPr lang="es-ES" sz="1600" dirty="0" smtClean="0">
                <a:latin typeface="Arial" pitchFamily="34" charset="0"/>
                <a:cs typeface="Arial" pitchFamily="34" charset="0"/>
                <a:sym typeface="Symbol"/>
              </a:rPr>
              <a:t>s</a:t>
            </a:r>
            <a:endParaRPr lang="es-ES" sz="1600" dirty="0">
              <a:latin typeface="Arial" pitchFamily="34" charset="0"/>
              <a:cs typeface="Arial" pitchFamily="34" charset="0"/>
            </a:endParaRPr>
          </a:p>
        </p:txBody>
      </p:sp>
      <p:sp>
        <p:nvSpPr>
          <p:cNvPr id="34" name="33 CuadroTexto"/>
          <p:cNvSpPr txBox="1"/>
          <p:nvPr/>
        </p:nvSpPr>
        <p:spPr>
          <a:xfrm>
            <a:off x="2261402" y="2858752"/>
            <a:ext cx="325272" cy="338554"/>
          </a:xfrm>
          <a:prstGeom prst="rect">
            <a:avLst/>
          </a:prstGeom>
          <a:noFill/>
        </p:spPr>
        <p:txBody>
          <a:bodyPr wrap="square" rtlCol="0">
            <a:spAutoFit/>
          </a:bodyPr>
          <a:lstStyle/>
          <a:p>
            <a:r>
              <a:rPr lang="es-ES" sz="1600" dirty="0">
                <a:latin typeface="Arial" pitchFamily="34" charset="0"/>
                <a:cs typeface="Arial" pitchFamily="34" charset="0"/>
                <a:sym typeface="Symbol"/>
              </a:rPr>
              <a:t>r</a:t>
            </a:r>
            <a:endParaRPr lang="es-ES" sz="1600" dirty="0">
              <a:latin typeface="Arial" pitchFamily="34" charset="0"/>
              <a:cs typeface="Arial" pitchFamily="34" charset="0"/>
            </a:endParaRPr>
          </a:p>
        </p:txBody>
      </p:sp>
      <p:cxnSp>
        <p:nvCxnSpPr>
          <p:cNvPr id="40" name="39 Conector recto"/>
          <p:cNvCxnSpPr/>
          <p:nvPr/>
        </p:nvCxnSpPr>
        <p:spPr>
          <a:xfrm rot="-3600000" flipH="1">
            <a:off x="1555274" y="2481466"/>
            <a:ext cx="1098000" cy="0"/>
          </a:xfrm>
          <a:prstGeom prst="line">
            <a:avLst/>
          </a:prstGeom>
          <a:noFill/>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1 CuadroTexto"/>
          <p:cNvSpPr txBox="1"/>
          <p:nvPr/>
        </p:nvSpPr>
        <p:spPr>
          <a:xfrm>
            <a:off x="3403600" y="1778000"/>
            <a:ext cx="5308600" cy="923330"/>
          </a:xfrm>
          <a:prstGeom prst="rect">
            <a:avLst/>
          </a:prstGeom>
          <a:noFill/>
        </p:spPr>
        <p:txBody>
          <a:bodyPr wrap="square" rtlCol="0">
            <a:spAutoFit/>
          </a:bodyPr>
          <a:lstStyle/>
          <a:p>
            <a:pPr marL="355600" indent="-355600" algn="just"/>
            <a:r>
              <a:rPr lang="es-ES" dirty="0" smtClean="0">
                <a:sym typeface="Wingdings"/>
              </a:rPr>
              <a:t>	Es evidente que debe existir una relación entre la velocidad lineal y la velocidad angular.</a:t>
            </a:r>
          </a:p>
          <a:p>
            <a:pPr marL="355600" indent="-355600" algn="just"/>
            <a:r>
              <a:rPr lang="es-ES" dirty="0" smtClean="0">
                <a:sym typeface="Wingdings"/>
              </a:rPr>
              <a:t>	Según la figura:</a:t>
            </a:r>
            <a:endParaRPr lang="es-ES" dirty="0"/>
          </a:p>
        </p:txBody>
      </p:sp>
      <mc:AlternateContent xmlns:mc="http://schemas.openxmlformats.org/markup-compatibility/2006" xmlns:a14="http://schemas.microsoft.com/office/drawing/2010/main">
        <mc:Choice Requires="a14">
          <p:sp>
            <p:nvSpPr>
              <p:cNvPr id="4" name="3 CuadroTexto"/>
              <p:cNvSpPr txBox="1"/>
              <p:nvPr/>
            </p:nvSpPr>
            <p:spPr>
              <a:xfrm>
                <a:off x="5556250" y="2694940"/>
                <a:ext cx="953594" cy="6127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𝑣</m:t>
                      </m:r>
                      <m:r>
                        <a:rPr lang="es-ES" b="0" i="1" smtClean="0">
                          <a:latin typeface="Cambria Math"/>
                        </a:rPr>
                        <m:t>=</m:t>
                      </m:r>
                      <m:f>
                        <m:fPr>
                          <m:ctrlPr>
                            <a:rPr lang="es-ES" b="0" i="1" smtClean="0">
                              <a:latin typeface="Cambria Math" panose="02040503050406030204" pitchFamily="18" charset="0"/>
                            </a:rPr>
                          </m:ctrlPr>
                        </m:fPr>
                        <m:num>
                          <m:r>
                            <m:rPr>
                              <m:sty m:val="p"/>
                            </m:rPr>
                            <a:rPr lang="el-GR" b="0" i="0" smtClean="0">
                              <a:latin typeface="Cambria Math"/>
                            </a:rPr>
                            <m:t>Δ</m:t>
                          </m:r>
                          <m:r>
                            <a:rPr lang="es-ES" b="0" i="1" smtClean="0">
                              <a:latin typeface="Cambria Math"/>
                            </a:rPr>
                            <m:t>𝑠</m:t>
                          </m:r>
                        </m:num>
                        <m:den>
                          <m:r>
                            <m:rPr>
                              <m:sty m:val="p"/>
                            </m:rPr>
                            <a:rPr lang="el-GR" b="0" i="0" smtClean="0">
                              <a:latin typeface="Cambria Math"/>
                            </a:rPr>
                            <m:t>Δ</m:t>
                          </m:r>
                          <m:r>
                            <a:rPr lang="es-ES" b="0" i="1" smtClean="0">
                              <a:latin typeface="Cambria Math"/>
                            </a:rPr>
                            <m:t>𝑡</m:t>
                          </m:r>
                        </m:den>
                      </m:f>
                    </m:oMath>
                  </m:oMathPara>
                </a14:m>
                <a:endParaRPr lang="es-ES" dirty="0"/>
              </a:p>
            </p:txBody>
          </p:sp>
        </mc:Choice>
        <mc:Fallback xmlns="">
          <p:sp>
            <p:nvSpPr>
              <p:cNvPr id="4" name="3 CuadroTexto"/>
              <p:cNvSpPr txBox="1">
                <a:spLocks noRot="1" noChangeAspect="1" noMove="1" noResize="1" noEditPoints="1" noAdjustHandles="1" noChangeArrowheads="1" noChangeShapeType="1" noTextEdit="1"/>
              </p:cNvSpPr>
              <p:nvPr/>
            </p:nvSpPr>
            <p:spPr>
              <a:xfrm>
                <a:off x="5556250" y="2694940"/>
                <a:ext cx="953594" cy="612732"/>
              </a:xfrm>
              <a:prstGeom prst="rect">
                <a:avLst/>
              </a:prstGeom>
              <a:blipFill rotWithShape="1">
                <a:blip r:embed="rId3"/>
                <a:stretch>
                  <a:fillRect/>
                </a:stretch>
              </a:blipFill>
            </p:spPr>
            <p:txBody>
              <a:bodyPr/>
              <a:lstStyle/>
              <a:p>
                <a:r>
                  <a:rPr lang="es-ES">
                    <a:noFill/>
                  </a:rPr>
                  <a:t> </a:t>
                </a:r>
              </a:p>
            </p:txBody>
          </p:sp>
        </mc:Fallback>
      </mc:AlternateContent>
      <p:sp>
        <p:nvSpPr>
          <p:cNvPr id="9" name="8 CuadroTexto"/>
          <p:cNvSpPr txBox="1"/>
          <p:nvPr/>
        </p:nvSpPr>
        <p:spPr>
          <a:xfrm>
            <a:off x="3848100" y="3378200"/>
            <a:ext cx="4965700" cy="646331"/>
          </a:xfrm>
          <a:prstGeom prst="rect">
            <a:avLst/>
          </a:prstGeom>
          <a:noFill/>
        </p:spPr>
        <p:txBody>
          <a:bodyPr wrap="square" rtlCol="0">
            <a:spAutoFit/>
          </a:bodyPr>
          <a:lstStyle/>
          <a:p>
            <a:pPr algn="just"/>
            <a:r>
              <a:rPr lang="es-ES" dirty="0" smtClean="0"/>
              <a:t>Dado que, si el ángulo está expresado en radianes, se cumple:</a:t>
            </a:r>
            <a:endParaRPr lang="es-ES" dirty="0"/>
          </a:p>
        </p:txBody>
      </p:sp>
      <mc:AlternateContent xmlns:mc="http://schemas.openxmlformats.org/markup-compatibility/2006" xmlns:a14="http://schemas.microsoft.com/office/drawing/2010/main">
        <mc:Choice Requires="a14">
          <p:sp>
            <p:nvSpPr>
              <p:cNvPr id="10" name="9 CuadroTexto"/>
              <p:cNvSpPr txBox="1"/>
              <p:nvPr/>
            </p:nvSpPr>
            <p:spPr>
              <a:xfrm>
                <a:off x="5454650" y="4053840"/>
                <a:ext cx="1228798"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i="1" smtClean="0">
                          <a:latin typeface="Cambria Math"/>
                          <a:ea typeface="Cambria Math"/>
                        </a:rPr>
                        <m:t>∆</m:t>
                      </m:r>
                      <m:r>
                        <a:rPr lang="es-ES" b="0" i="1" smtClean="0">
                          <a:latin typeface="Cambria Math"/>
                          <a:ea typeface="Cambria Math"/>
                        </a:rPr>
                        <m:t>𝑠</m:t>
                      </m:r>
                      <m:r>
                        <a:rPr lang="es-ES" b="0" i="1" smtClean="0">
                          <a:latin typeface="Cambria Math"/>
                          <a:ea typeface="Cambria Math"/>
                        </a:rPr>
                        <m:t>=</m:t>
                      </m:r>
                      <m:r>
                        <a:rPr lang="es-ES" b="0" i="1" smtClean="0">
                          <a:latin typeface="Cambria Math"/>
                          <a:ea typeface="Cambria Math"/>
                        </a:rPr>
                        <m:t>𝑅</m:t>
                      </m:r>
                      <m:r>
                        <a:rPr lang="es-ES" b="0" i="1" smtClean="0">
                          <a:latin typeface="Cambria Math"/>
                          <a:ea typeface="Cambria Math"/>
                        </a:rPr>
                        <m:t>∆</m:t>
                      </m:r>
                      <m:r>
                        <a:rPr lang="es-ES" b="0" i="1" smtClean="0">
                          <a:latin typeface="Cambria Math"/>
                          <a:ea typeface="Cambria Math"/>
                        </a:rPr>
                        <m:t>𝜃</m:t>
                      </m:r>
                    </m:oMath>
                  </m:oMathPara>
                </a14:m>
                <a:endParaRPr lang="es-ES" dirty="0"/>
              </a:p>
            </p:txBody>
          </p:sp>
        </mc:Choice>
        <mc:Fallback xmlns="">
          <p:sp>
            <p:nvSpPr>
              <p:cNvPr id="10" name="9 CuadroTexto"/>
              <p:cNvSpPr txBox="1">
                <a:spLocks noRot="1" noChangeAspect="1" noMove="1" noResize="1" noEditPoints="1" noAdjustHandles="1" noChangeArrowheads="1" noChangeShapeType="1" noTextEdit="1"/>
              </p:cNvSpPr>
              <p:nvPr/>
            </p:nvSpPr>
            <p:spPr>
              <a:xfrm>
                <a:off x="5454650" y="4053840"/>
                <a:ext cx="1228798" cy="369332"/>
              </a:xfrm>
              <a:prstGeom prst="rect">
                <a:avLst/>
              </a:prstGeom>
              <a:blipFill rotWithShape="1">
                <a:blip r:embed="rId4"/>
                <a:stretch>
                  <a:fillRect/>
                </a:stretch>
              </a:blipFill>
            </p:spPr>
            <p:txBody>
              <a:bodyPr/>
              <a:lstStyle/>
              <a:p>
                <a:r>
                  <a:rPr lang="es-ES">
                    <a:noFill/>
                  </a:rPr>
                  <a:t> </a:t>
                </a:r>
              </a:p>
            </p:txBody>
          </p:sp>
        </mc:Fallback>
      </mc:AlternateContent>
      <p:sp>
        <p:nvSpPr>
          <p:cNvPr id="11" name="10 CuadroTexto"/>
          <p:cNvSpPr txBox="1"/>
          <p:nvPr/>
        </p:nvSpPr>
        <p:spPr>
          <a:xfrm>
            <a:off x="368300" y="4572000"/>
            <a:ext cx="2349500" cy="368300"/>
          </a:xfrm>
          <a:prstGeom prst="rect">
            <a:avLst/>
          </a:prstGeom>
          <a:noFill/>
        </p:spPr>
        <p:txBody>
          <a:bodyPr wrap="square" rtlCol="0">
            <a:spAutoFit/>
          </a:bodyPr>
          <a:lstStyle/>
          <a:p>
            <a:pPr marL="355600" indent="-355600"/>
            <a:r>
              <a:rPr lang="es-ES" dirty="0" smtClean="0">
                <a:sym typeface="Wingdings"/>
              </a:rPr>
              <a:t>	De este modo:</a:t>
            </a:r>
            <a:endParaRPr lang="es-ES" dirty="0"/>
          </a:p>
        </p:txBody>
      </p:sp>
      <mc:AlternateContent xmlns:mc="http://schemas.openxmlformats.org/markup-compatibility/2006" xmlns:a14="http://schemas.microsoft.com/office/drawing/2010/main">
        <mc:Choice Requires="a14">
          <p:sp>
            <p:nvSpPr>
              <p:cNvPr id="22" name="21 CuadroTexto"/>
              <p:cNvSpPr txBox="1"/>
              <p:nvPr/>
            </p:nvSpPr>
            <p:spPr>
              <a:xfrm>
                <a:off x="3816350" y="4828540"/>
                <a:ext cx="2242409" cy="61504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𝑣</m:t>
                      </m:r>
                      <m:r>
                        <a:rPr lang="es-ES" b="0" i="1" smtClean="0">
                          <a:latin typeface="Cambria Math"/>
                        </a:rPr>
                        <m:t>=</m:t>
                      </m:r>
                      <m:f>
                        <m:fPr>
                          <m:ctrlPr>
                            <a:rPr lang="es-ES" b="0" i="1" smtClean="0">
                              <a:latin typeface="Cambria Math" panose="02040503050406030204" pitchFamily="18" charset="0"/>
                            </a:rPr>
                          </m:ctrlPr>
                        </m:fPr>
                        <m:num>
                          <m:r>
                            <m:rPr>
                              <m:sty m:val="p"/>
                            </m:rPr>
                            <a:rPr lang="el-GR" b="0" i="0" smtClean="0">
                              <a:latin typeface="Cambria Math"/>
                            </a:rPr>
                            <m:t>Δ</m:t>
                          </m:r>
                          <m:r>
                            <a:rPr lang="es-ES" b="0" i="1" smtClean="0">
                              <a:latin typeface="Cambria Math"/>
                            </a:rPr>
                            <m:t>𝑠</m:t>
                          </m:r>
                        </m:num>
                        <m:den>
                          <m:r>
                            <m:rPr>
                              <m:sty m:val="p"/>
                            </m:rPr>
                            <a:rPr lang="el-GR" b="0" i="0" smtClean="0">
                              <a:latin typeface="Cambria Math"/>
                            </a:rPr>
                            <m:t>Δ</m:t>
                          </m:r>
                          <m:r>
                            <a:rPr lang="es-ES" b="0" i="1" smtClean="0">
                              <a:latin typeface="Cambria Math"/>
                            </a:rPr>
                            <m:t>𝑡</m:t>
                          </m:r>
                        </m:den>
                      </m:f>
                      <m:r>
                        <a:rPr lang="es-ES" b="0" i="1" smtClean="0">
                          <a:latin typeface="Cambria Math"/>
                        </a:rPr>
                        <m:t>=</m:t>
                      </m:r>
                      <m:r>
                        <a:rPr lang="es-ES" b="0" i="1" smtClean="0">
                          <a:latin typeface="Cambria Math"/>
                        </a:rPr>
                        <m:t>𝑟</m:t>
                      </m:r>
                      <m:f>
                        <m:fPr>
                          <m:ctrlPr>
                            <a:rPr lang="es-ES" b="0" i="1" smtClean="0">
                              <a:latin typeface="Cambria Math" panose="02040503050406030204" pitchFamily="18" charset="0"/>
                            </a:rPr>
                          </m:ctrlPr>
                        </m:fPr>
                        <m:num>
                          <m:r>
                            <m:rPr>
                              <m:sty m:val="p"/>
                            </m:rPr>
                            <a:rPr lang="el-GR" b="0" i="0" smtClean="0">
                              <a:latin typeface="Cambria Math"/>
                            </a:rPr>
                            <m:t>Δ</m:t>
                          </m:r>
                          <m:r>
                            <a:rPr lang="el-GR" b="0" i="1" smtClean="0">
                              <a:latin typeface="Cambria Math"/>
                              <a:ea typeface="Cambria Math"/>
                            </a:rPr>
                            <m:t>𝜃</m:t>
                          </m:r>
                        </m:num>
                        <m:den>
                          <m:r>
                            <m:rPr>
                              <m:sty m:val="p"/>
                            </m:rPr>
                            <a:rPr lang="el-GR" b="0" i="0" smtClean="0">
                              <a:latin typeface="Cambria Math"/>
                            </a:rPr>
                            <m:t>Δ</m:t>
                          </m:r>
                          <m:r>
                            <a:rPr lang="es-ES" b="0" i="1" smtClean="0">
                              <a:latin typeface="Cambria Math"/>
                            </a:rPr>
                            <m:t>𝑡</m:t>
                          </m:r>
                        </m:den>
                      </m:f>
                      <m:r>
                        <a:rPr lang="es-ES" b="0" i="1" smtClean="0">
                          <a:latin typeface="Cambria Math"/>
                        </a:rPr>
                        <m:t>=</m:t>
                      </m:r>
                      <m:r>
                        <a:rPr lang="es-ES" b="0" i="1" smtClean="0">
                          <a:latin typeface="Cambria Math"/>
                          <a:ea typeface="Cambria Math"/>
                        </a:rPr>
                        <m:t>𝜔</m:t>
                      </m:r>
                      <m:r>
                        <a:rPr lang="es-ES" b="0" i="1" smtClean="0">
                          <a:latin typeface="Cambria Math"/>
                          <a:ea typeface="Cambria Math"/>
                        </a:rPr>
                        <m:t>𝑟</m:t>
                      </m:r>
                    </m:oMath>
                  </m:oMathPara>
                </a14:m>
                <a:endParaRPr lang="es-ES" dirty="0"/>
              </a:p>
            </p:txBody>
          </p:sp>
        </mc:Choice>
        <mc:Fallback xmlns="">
          <p:sp>
            <p:nvSpPr>
              <p:cNvPr id="22" name="21 CuadroTexto"/>
              <p:cNvSpPr txBox="1">
                <a:spLocks noRot="1" noChangeAspect="1" noMove="1" noResize="1" noEditPoints="1" noAdjustHandles="1" noChangeArrowheads="1" noChangeShapeType="1" noTextEdit="1"/>
              </p:cNvSpPr>
              <p:nvPr/>
            </p:nvSpPr>
            <p:spPr>
              <a:xfrm>
                <a:off x="3816350" y="4828540"/>
                <a:ext cx="2242409" cy="615040"/>
              </a:xfrm>
              <a:prstGeom prst="rect">
                <a:avLst/>
              </a:prstGeom>
              <a:blipFill rotWithShape="1">
                <a:blip r:embed="rId5"/>
                <a:stretch>
                  <a:fillRect/>
                </a:stretch>
              </a:blipFill>
            </p:spPr>
            <p:txBody>
              <a:bodyPr/>
              <a:lstStyle/>
              <a:p>
                <a:r>
                  <a:rPr lang="es-ES">
                    <a:noFill/>
                  </a:rPr>
                  <a:t> </a:t>
                </a:r>
              </a:p>
            </p:txBody>
          </p:sp>
        </mc:Fallback>
      </mc:AlternateContent>
      <p:sp>
        <p:nvSpPr>
          <p:cNvPr id="12" name="11 CuadroTexto"/>
          <p:cNvSpPr txBox="1"/>
          <p:nvPr/>
        </p:nvSpPr>
        <p:spPr>
          <a:xfrm>
            <a:off x="495300" y="5702300"/>
            <a:ext cx="8216900" cy="646331"/>
          </a:xfrm>
          <a:prstGeom prst="rect">
            <a:avLst/>
          </a:prstGeom>
          <a:solidFill>
            <a:srgbClr val="FFFF99"/>
          </a:solidFill>
          <a:effectLst>
            <a:outerShdw blurRad="50800" dist="38100" dir="2700000" algn="tl" rotWithShape="0">
              <a:prstClr val="black">
                <a:alpha val="40000"/>
              </a:prstClr>
            </a:outerShdw>
          </a:effectLst>
        </p:spPr>
        <p:txBody>
          <a:bodyPr wrap="square" rtlCol="0">
            <a:spAutoFit/>
          </a:bodyPr>
          <a:lstStyle/>
          <a:p>
            <a:pPr algn="just"/>
            <a:r>
              <a:rPr lang="es-ES" dirty="0" smtClean="0"/>
              <a:t>El </a:t>
            </a:r>
            <a:r>
              <a:rPr lang="es-ES" b="1" dirty="0" smtClean="0">
                <a:effectLst>
                  <a:outerShdw blurRad="38100" dist="38100" dir="2700000" algn="tl">
                    <a:srgbClr val="000000">
                      <a:alpha val="43137"/>
                    </a:srgbClr>
                  </a:outerShdw>
                </a:effectLst>
              </a:rPr>
              <a:t>movimiento circular uniforme </a:t>
            </a:r>
            <a:r>
              <a:rPr lang="es-ES" dirty="0" smtClean="0"/>
              <a:t>es aquel cuya trayectoria es una circunferencia y que transcurre con velocidad angular constante.</a:t>
            </a:r>
            <a:endParaRPr lang="es-ES" dirty="0"/>
          </a:p>
        </p:txBody>
      </p:sp>
    </p:spTree>
    <p:extLst>
      <p:ext uri="{BB962C8B-B14F-4D97-AF65-F5344CB8AC3E}">
        <p14:creationId xmlns:p14="http://schemas.microsoft.com/office/powerpoint/2010/main" val="54048948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4 CuadroTexto"/>
          <p:cNvSpPr txBox="1"/>
          <p:nvPr/>
        </p:nvSpPr>
        <p:spPr>
          <a:xfrm>
            <a:off x="1841500" y="399197"/>
            <a:ext cx="5499100" cy="307777"/>
          </a:xfrm>
          <a:prstGeom prst="rect">
            <a:avLst/>
          </a:prstGeom>
          <a:noFill/>
        </p:spPr>
        <p:txBody>
          <a:bodyPr wrap="square" lIns="0" tIns="0" rIns="0" bIns="0" rtlCol="0">
            <a:spAutoFit/>
          </a:bodyPr>
          <a:lstStyle/>
          <a:p>
            <a:pPr algn="ctr"/>
            <a:r>
              <a:rPr lang="es-ES" sz="2000" b="1" dirty="0">
                <a:solidFill>
                  <a:srgbClr val="00B050"/>
                </a:solidFill>
                <a:latin typeface="+mj-lt"/>
              </a:rPr>
              <a:t>4</a:t>
            </a:r>
            <a:r>
              <a:rPr lang="es-ES" b="1" dirty="0" smtClean="0">
                <a:solidFill>
                  <a:srgbClr val="C00000"/>
                </a:solidFill>
                <a:latin typeface="+mj-lt"/>
              </a:rPr>
              <a:t> Movimientos circulares</a:t>
            </a:r>
            <a:endParaRPr lang="es-ES" b="1" dirty="0">
              <a:solidFill>
                <a:srgbClr val="C00000"/>
              </a:solidFill>
              <a:latin typeface="+mj-lt"/>
            </a:endParaRPr>
          </a:p>
        </p:txBody>
      </p:sp>
      <p:sp>
        <p:nvSpPr>
          <p:cNvPr id="6" name="5 CuadroTexto"/>
          <p:cNvSpPr txBox="1"/>
          <p:nvPr/>
        </p:nvSpPr>
        <p:spPr>
          <a:xfrm>
            <a:off x="1828800" y="109182"/>
            <a:ext cx="54864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XI. MOVIMIENTOS EN UNA Y DOS DIMENSIONES</a:t>
            </a:r>
            <a:endParaRPr lang="es-ES" b="1" dirty="0">
              <a:solidFill>
                <a:schemeClr val="accent1">
                  <a:lumMod val="75000"/>
                </a:schemeClr>
              </a:solidFill>
            </a:endParaRPr>
          </a:p>
        </p:txBody>
      </p:sp>
      <p:sp>
        <p:nvSpPr>
          <p:cNvPr id="7" name="13 Marcador de número de diapositiva"/>
          <p:cNvSpPr>
            <a:spLocks noGrp="1"/>
          </p:cNvSpPr>
          <p:nvPr/>
        </p:nvSpPr>
        <p:spPr>
          <a:xfrm>
            <a:off x="8455007" y="6546849"/>
            <a:ext cx="582966" cy="203200"/>
          </a:xfrm>
          <a:prstGeom prst="rect">
            <a:avLst/>
          </a:prstGeom>
        </p:spPr>
        <p:txBody>
          <a:bodyPr vert="horz" lIns="0" tIns="0" rIns="36000" bIns="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latin typeface="+mj-lt"/>
              </a:rPr>
              <a:pPr/>
              <a:t>35</a:t>
            </a:fld>
            <a:endParaRPr lang="es-ES" dirty="0">
              <a:solidFill>
                <a:schemeClr val="accent6">
                  <a:lumMod val="50000"/>
                </a:schemeClr>
              </a:solidFill>
              <a:latin typeface="+mj-lt"/>
            </a:endParaRPr>
          </a:p>
        </p:txBody>
      </p:sp>
      <p:sp>
        <p:nvSpPr>
          <p:cNvPr id="8" name="7 CuadroTexto"/>
          <p:cNvSpPr txBox="1"/>
          <p:nvPr/>
        </p:nvSpPr>
        <p:spPr>
          <a:xfrm>
            <a:off x="342900" y="812800"/>
            <a:ext cx="4419600" cy="369332"/>
          </a:xfrm>
          <a:prstGeom prst="rect">
            <a:avLst/>
          </a:prstGeom>
          <a:noFill/>
        </p:spPr>
        <p:txBody>
          <a:bodyPr wrap="square" rtlCol="0">
            <a:spAutoFit/>
          </a:bodyPr>
          <a:lstStyle/>
          <a:p>
            <a:r>
              <a:rPr lang="es-ES" b="1" dirty="0" smtClean="0">
                <a:solidFill>
                  <a:srgbClr val="C00000"/>
                </a:solidFill>
              </a:rPr>
              <a:t>4.1. </a:t>
            </a:r>
            <a:r>
              <a:rPr lang="es-ES" b="1" dirty="0" smtClean="0">
                <a:solidFill>
                  <a:srgbClr val="00B050"/>
                </a:solidFill>
              </a:rPr>
              <a:t>El movimiento circular uniforme</a:t>
            </a:r>
            <a:endParaRPr lang="es-ES" b="1" dirty="0">
              <a:solidFill>
                <a:srgbClr val="00B050"/>
              </a:solidFill>
            </a:endParaRPr>
          </a:p>
        </p:txBody>
      </p:sp>
      <p:sp>
        <p:nvSpPr>
          <p:cNvPr id="3" name="2 CuadroTexto"/>
          <p:cNvSpPr txBox="1"/>
          <p:nvPr/>
        </p:nvSpPr>
        <p:spPr>
          <a:xfrm>
            <a:off x="342900" y="1231900"/>
            <a:ext cx="4762500" cy="369332"/>
          </a:xfrm>
          <a:prstGeom prst="rect">
            <a:avLst/>
          </a:prstGeom>
          <a:noFill/>
        </p:spPr>
        <p:txBody>
          <a:bodyPr wrap="square" rtlCol="0">
            <a:spAutoFit/>
          </a:bodyPr>
          <a:lstStyle/>
          <a:p>
            <a:r>
              <a:rPr lang="es-ES" b="1" dirty="0" smtClean="0">
                <a:solidFill>
                  <a:srgbClr val="C00000"/>
                </a:solidFill>
              </a:rPr>
              <a:t>Relación entre velocidad angular y lineal</a:t>
            </a:r>
            <a:endParaRPr lang="es-ES" b="1" dirty="0">
              <a:solidFill>
                <a:srgbClr val="C00000"/>
              </a:solidFill>
            </a:endParaRPr>
          </a:p>
        </p:txBody>
      </p:sp>
      <p:grpSp>
        <p:nvGrpSpPr>
          <p:cNvPr id="24" name="23 Grupo"/>
          <p:cNvGrpSpPr/>
          <p:nvPr/>
        </p:nvGrpSpPr>
        <p:grpSpPr>
          <a:xfrm>
            <a:off x="889000" y="2466340"/>
            <a:ext cx="2387600" cy="2243554"/>
            <a:chOff x="939800" y="1958340"/>
            <a:chExt cx="2387600" cy="2243554"/>
          </a:xfrm>
        </p:grpSpPr>
        <p:sp>
          <p:nvSpPr>
            <p:cNvPr id="37" name="36 Paralelogramo"/>
            <p:cNvSpPr/>
            <p:nvPr/>
          </p:nvSpPr>
          <p:spPr>
            <a:xfrm rot="990816" flipH="1" flipV="1">
              <a:off x="1643232" y="3534199"/>
              <a:ext cx="306607" cy="175794"/>
            </a:xfrm>
            <a:prstGeom prst="parallelogram">
              <a:avLst>
                <a:gd name="adj" fmla="val 55219"/>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1" name="20 Paralelogramo"/>
            <p:cNvSpPr/>
            <p:nvPr/>
          </p:nvSpPr>
          <p:spPr>
            <a:xfrm rot="18935192" flipH="1" flipV="1">
              <a:off x="1871523" y="2995070"/>
              <a:ext cx="396837" cy="186828"/>
            </a:xfrm>
            <a:prstGeom prst="parallelogram">
              <a:avLst>
                <a:gd name="adj" fmla="val 103357"/>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4" name="13 Elipse"/>
            <p:cNvSpPr/>
            <p:nvPr/>
          </p:nvSpPr>
          <p:spPr>
            <a:xfrm>
              <a:off x="939800" y="2552700"/>
              <a:ext cx="2387600" cy="11811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16" name="15 Conector recto de flecha"/>
            <p:cNvCxnSpPr/>
            <p:nvPr/>
          </p:nvCxnSpPr>
          <p:spPr>
            <a:xfrm flipV="1">
              <a:off x="2133600" y="2146300"/>
              <a:ext cx="0" cy="1003300"/>
            </a:xfrm>
            <a:prstGeom prst="straightConnector1">
              <a:avLst/>
            </a:prstGeom>
            <a:ln w="38100">
              <a:solidFill>
                <a:srgbClr val="00B05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5" name="34 Conector recto de flecha"/>
            <p:cNvCxnSpPr/>
            <p:nvPr/>
          </p:nvCxnSpPr>
          <p:spPr>
            <a:xfrm flipH="1">
              <a:off x="1612900" y="3136900"/>
              <a:ext cx="520700" cy="533400"/>
            </a:xfrm>
            <a:prstGeom prst="straightConnector1">
              <a:avLst/>
            </a:prstGeom>
            <a:ln w="38100">
              <a:solidFill>
                <a:srgbClr val="00B05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6" name="35 Conector recto de flecha"/>
            <p:cNvCxnSpPr/>
            <p:nvPr/>
          </p:nvCxnSpPr>
          <p:spPr>
            <a:xfrm>
              <a:off x="1600200" y="3670300"/>
              <a:ext cx="889000" cy="266700"/>
            </a:xfrm>
            <a:prstGeom prst="straightConnector1">
              <a:avLst/>
            </a:prstGeom>
            <a:ln w="38100">
              <a:solidFill>
                <a:srgbClr val="00B0F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3" name="22 CuadroTexto"/>
                <p:cNvSpPr txBox="1"/>
                <p:nvPr/>
              </p:nvSpPr>
              <p:spPr>
                <a:xfrm>
                  <a:off x="2101850" y="1958340"/>
                  <a:ext cx="395941"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es-ES" sz="1600" i="1" smtClean="0">
                                <a:latin typeface="Cambria Math" panose="02040503050406030204" pitchFamily="18" charset="0"/>
                              </a:rPr>
                            </m:ctrlPr>
                          </m:accPr>
                          <m:e>
                            <m:r>
                              <a:rPr lang="es-ES" sz="1600" i="1" smtClean="0">
                                <a:latin typeface="Cambria Math"/>
                                <a:ea typeface="Cambria Math"/>
                              </a:rPr>
                              <m:t>𝜔</m:t>
                            </m:r>
                          </m:e>
                        </m:acc>
                      </m:oMath>
                    </m:oMathPara>
                  </a14:m>
                  <a:endParaRPr lang="es-ES" sz="1600" dirty="0"/>
                </a:p>
              </p:txBody>
            </p:sp>
          </mc:Choice>
          <mc:Fallback xmlns="">
            <p:sp>
              <p:nvSpPr>
                <p:cNvPr id="23" name="22 CuadroTexto"/>
                <p:cNvSpPr txBox="1">
                  <a:spLocks noRot="1" noChangeAspect="1" noMove="1" noResize="1" noEditPoints="1" noAdjustHandles="1" noChangeArrowheads="1" noChangeShapeType="1" noTextEdit="1"/>
                </p:cNvSpPr>
                <p:nvPr/>
              </p:nvSpPr>
              <p:spPr>
                <a:xfrm>
                  <a:off x="2101850" y="1958340"/>
                  <a:ext cx="395941" cy="338554"/>
                </a:xfrm>
                <a:prstGeom prst="rect">
                  <a:avLst/>
                </a:prstGeom>
                <a:blipFill rotWithShape="1">
                  <a:blip r:embed="rId3"/>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8" name="37 CuadroTexto"/>
                <p:cNvSpPr txBox="1"/>
                <p:nvPr/>
              </p:nvSpPr>
              <p:spPr>
                <a:xfrm>
                  <a:off x="1543050" y="3101340"/>
                  <a:ext cx="344646"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es-ES" sz="1600" i="1" smtClean="0">
                                <a:latin typeface="Cambria Math" panose="02040503050406030204" pitchFamily="18" charset="0"/>
                              </a:rPr>
                            </m:ctrlPr>
                          </m:accPr>
                          <m:e>
                            <m:r>
                              <a:rPr lang="es-ES" sz="1600" b="0" i="1" smtClean="0">
                                <a:latin typeface="Cambria Math"/>
                              </a:rPr>
                              <m:t>𝑟</m:t>
                            </m:r>
                          </m:e>
                        </m:acc>
                      </m:oMath>
                    </m:oMathPara>
                  </a14:m>
                  <a:endParaRPr lang="es-ES" sz="1600" dirty="0"/>
                </a:p>
              </p:txBody>
            </p:sp>
          </mc:Choice>
          <mc:Fallback xmlns="">
            <p:sp>
              <p:nvSpPr>
                <p:cNvPr id="38" name="37 CuadroTexto"/>
                <p:cNvSpPr txBox="1">
                  <a:spLocks noRot="1" noChangeAspect="1" noMove="1" noResize="1" noEditPoints="1" noAdjustHandles="1" noChangeArrowheads="1" noChangeShapeType="1" noTextEdit="1"/>
                </p:cNvSpPr>
                <p:nvPr/>
              </p:nvSpPr>
              <p:spPr>
                <a:xfrm>
                  <a:off x="1543050" y="3101340"/>
                  <a:ext cx="344646" cy="338554"/>
                </a:xfrm>
                <a:prstGeom prst="rect">
                  <a:avLst/>
                </a:prstGeom>
                <a:blipFill rotWithShape="1">
                  <a:blip r:embed="rId4"/>
                  <a:stretch>
                    <a:fillRect t="-12727" r="-17544"/>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9" name="38 CuadroTexto"/>
                <p:cNvSpPr txBox="1"/>
                <p:nvPr/>
              </p:nvSpPr>
              <p:spPr>
                <a:xfrm>
                  <a:off x="2000250" y="3863340"/>
                  <a:ext cx="360612"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es-ES" sz="1600" i="1" smtClean="0">
                                <a:latin typeface="Cambria Math" panose="02040503050406030204" pitchFamily="18" charset="0"/>
                              </a:rPr>
                            </m:ctrlPr>
                          </m:accPr>
                          <m:e>
                            <m:r>
                              <a:rPr lang="es-ES" sz="1600" b="0" i="1" smtClean="0">
                                <a:latin typeface="Cambria Math"/>
                              </a:rPr>
                              <m:t>𝑣</m:t>
                            </m:r>
                          </m:e>
                        </m:acc>
                      </m:oMath>
                    </m:oMathPara>
                  </a14:m>
                  <a:endParaRPr lang="es-ES" sz="1600" dirty="0"/>
                </a:p>
              </p:txBody>
            </p:sp>
          </mc:Choice>
          <mc:Fallback xmlns="">
            <p:sp>
              <p:nvSpPr>
                <p:cNvPr id="39" name="38 CuadroTexto"/>
                <p:cNvSpPr txBox="1">
                  <a:spLocks noRot="1" noChangeAspect="1" noMove="1" noResize="1" noEditPoints="1" noAdjustHandles="1" noChangeArrowheads="1" noChangeShapeType="1" noTextEdit="1"/>
                </p:cNvSpPr>
                <p:nvPr/>
              </p:nvSpPr>
              <p:spPr>
                <a:xfrm>
                  <a:off x="2000250" y="3863340"/>
                  <a:ext cx="360612" cy="338554"/>
                </a:xfrm>
                <a:prstGeom prst="rect">
                  <a:avLst/>
                </a:prstGeom>
                <a:blipFill rotWithShape="1">
                  <a:blip r:embed="rId5"/>
                  <a:stretch>
                    <a:fillRect t="-12727" r="-22034"/>
                  </a:stretch>
                </a:blipFill>
              </p:spPr>
              <p:txBody>
                <a:bodyPr/>
                <a:lstStyle/>
                <a:p>
                  <a:r>
                    <a:rPr lang="es-ES">
                      <a:noFill/>
                    </a:rPr>
                    <a:t> </a:t>
                  </a:r>
                </a:p>
              </p:txBody>
            </p:sp>
          </mc:Fallback>
        </mc:AlternateContent>
      </p:grpSp>
      <p:sp>
        <p:nvSpPr>
          <p:cNvPr id="2" name="1 CuadroTexto"/>
          <p:cNvSpPr txBox="1"/>
          <p:nvPr/>
        </p:nvSpPr>
        <p:spPr>
          <a:xfrm>
            <a:off x="3962400" y="1955800"/>
            <a:ext cx="4572000" cy="400110"/>
          </a:xfrm>
          <a:prstGeom prst="rect">
            <a:avLst/>
          </a:prstGeom>
          <a:noFill/>
        </p:spPr>
        <p:txBody>
          <a:bodyPr wrap="square" rtlCol="0">
            <a:spAutoFit/>
          </a:bodyPr>
          <a:lstStyle/>
          <a:p>
            <a:pPr marL="355600" indent="-355600"/>
            <a:r>
              <a:rPr lang="es-ES" dirty="0" smtClean="0">
                <a:sym typeface="Wingdings"/>
              </a:rPr>
              <a:t>	¿Podría ser </a:t>
            </a:r>
            <a:r>
              <a:rPr lang="es-ES" sz="2000" dirty="0" smtClean="0">
                <a:sym typeface="Symbol"/>
              </a:rPr>
              <a:t></a:t>
            </a:r>
            <a:r>
              <a:rPr lang="es-ES" dirty="0" smtClean="0">
                <a:sym typeface="Symbol"/>
              </a:rPr>
              <a:t> una magnitud escalar?</a:t>
            </a:r>
            <a:endParaRPr lang="es-ES" dirty="0"/>
          </a:p>
        </p:txBody>
      </p:sp>
      <mc:AlternateContent xmlns:mc="http://schemas.openxmlformats.org/markup-compatibility/2006" xmlns:a14="http://schemas.microsoft.com/office/drawing/2010/main">
        <mc:Choice Requires="a14">
          <p:sp>
            <p:nvSpPr>
              <p:cNvPr id="18" name="17 CuadroTexto"/>
              <p:cNvSpPr txBox="1"/>
              <p:nvPr/>
            </p:nvSpPr>
            <p:spPr>
              <a:xfrm>
                <a:off x="5746750" y="2529840"/>
                <a:ext cx="962699"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𝑣</m:t>
                      </m:r>
                      <m:r>
                        <a:rPr lang="es-ES" b="0" i="1" smtClean="0">
                          <a:latin typeface="Cambria Math"/>
                        </a:rPr>
                        <m:t>=</m:t>
                      </m:r>
                      <m:r>
                        <a:rPr lang="es-ES" b="0" i="1" smtClean="0">
                          <a:latin typeface="Cambria Math"/>
                          <a:ea typeface="Cambria Math"/>
                        </a:rPr>
                        <m:t>𝜔</m:t>
                      </m:r>
                      <m:r>
                        <a:rPr lang="es-ES" b="0" i="1" smtClean="0">
                          <a:latin typeface="Cambria Math"/>
                          <a:ea typeface="Cambria Math"/>
                        </a:rPr>
                        <m:t>𝑟</m:t>
                      </m:r>
                    </m:oMath>
                  </m:oMathPara>
                </a14:m>
                <a:endParaRPr lang="es-ES" dirty="0"/>
              </a:p>
            </p:txBody>
          </p:sp>
        </mc:Choice>
        <mc:Fallback xmlns="">
          <p:sp>
            <p:nvSpPr>
              <p:cNvPr id="18" name="17 CuadroTexto"/>
              <p:cNvSpPr txBox="1">
                <a:spLocks noRot="1" noChangeAspect="1" noMove="1" noResize="1" noEditPoints="1" noAdjustHandles="1" noChangeArrowheads="1" noChangeShapeType="1" noTextEdit="1"/>
              </p:cNvSpPr>
              <p:nvPr/>
            </p:nvSpPr>
            <p:spPr>
              <a:xfrm>
                <a:off x="5746750" y="2529840"/>
                <a:ext cx="962699" cy="369332"/>
              </a:xfrm>
              <a:prstGeom prst="rect">
                <a:avLst/>
              </a:prstGeom>
              <a:blipFill rotWithShape="1">
                <a:blip r:embed="rId6"/>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4" name="3 CuadroTexto"/>
              <p:cNvSpPr txBox="1"/>
              <p:nvPr/>
            </p:nvSpPr>
            <p:spPr>
              <a:xfrm>
                <a:off x="4381500" y="3098800"/>
                <a:ext cx="4152900" cy="369332"/>
              </a:xfrm>
              <a:prstGeom prst="rect">
                <a:avLst/>
              </a:prstGeom>
              <a:noFill/>
            </p:spPr>
            <p:txBody>
              <a:bodyPr wrap="square" rtlCol="0">
                <a:spAutoFit/>
              </a:bodyPr>
              <a:lstStyle/>
              <a:p>
                <a14:m>
                  <m:oMath xmlns:m="http://schemas.openxmlformats.org/officeDocument/2006/math">
                    <m:r>
                      <a:rPr lang="es-ES" i="1">
                        <a:latin typeface="Cambria Math"/>
                      </a:rPr>
                      <m:t>𝑣</m:t>
                    </m:r>
                  </m:oMath>
                </a14:m>
                <a:r>
                  <a:rPr lang="es-ES" dirty="0" smtClean="0"/>
                  <a:t> es perpendicular al radio </a:t>
                </a:r>
                <a14:m>
                  <m:oMath xmlns:m="http://schemas.openxmlformats.org/officeDocument/2006/math">
                    <m:r>
                      <a:rPr lang="es-ES" i="1">
                        <a:latin typeface="Cambria Math"/>
                        <a:ea typeface="Cambria Math"/>
                      </a:rPr>
                      <m:t>𝑅</m:t>
                    </m:r>
                  </m:oMath>
                </a14:m>
                <a:r>
                  <a:rPr lang="es-ES" dirty="0" smtClean="0"/>
                  <a:t>, luego:</a:t>
                </a:r>
                <a:endParaRPr lang="es-ES" dirty="0"/>
              </a:p>
            </p:txBody>
          </p:sp>
        </mc:Choice>
        <mc:Fallback xmlns="">
          <p:sp>
            <p:nvSpPr>
              <p:cNvPr id="4" name="3 CuadroTexto"/>
              <p:cNvSpPr txBox="1">
                <a:spLocks noRot="1" noChangeAspect="1" noMove="1" noResize="1" noEditPoints="1" noAdjustHandles="1" noChangeArrowheads="1" noChangeShapeType="1" noTextEdit="1"/>
              </p:cNvSpPr>
              <p:nvPr/>
            </p:nvSpPr>
            <p:spPr>
              <a:xfrm>
                <a:off x="4381500" y="3098800"/>
                <a:ext cx="4152900" cy="369332"/>
              </a:xfrm>
              <a:prstGeom prst="rect">
                <a:avLst/>
              </a:prstGeom>
              <a:blipFill rotWithShape="1">
                <a:blip r:embed="rId7"/>
                <a:stretch>
                  <a:fillRect t="-8197" b="-24590"/>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9" name="8 CuadroTexto"/>
              <p:cNvSpPr txBox="1"/>
              <p:nvPr/>
            </p:nvSpPr>
            <p:spPr>
              <a:xfrm>
                <a:off x="5734050" y="3761740"/>
                <a:ext cx="1235466" cy="369332"/>
              </a:xfrm>
              <a:prstGeom prst="rect">
                <a:avLst/>
              </a:prstGeom>
              <a:solidFill>
                <a:srgbClr val="FFFF99"/>
              </a:solidFill>
              <a:effectLst>
                <a:outerShdw blurRad="50800" dist="38100" dir="2700000" algn="tl" rotWithShape="0">
                  <a:prstClr val="black">
                    <a:alpha val="40000"/>
                  </a:prstClr>
                </a:outerShdw>
              </a:effectLst>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es-ES" i="1" smtClean="0">
                              <a:latin typeface="Cambria Math" panose="02040503050406030204" pitchFamily="18" charset="0"/>
                            </a:rPr>
                          </m:ctrlPr>
                        </m:accPr>
                        <m:e>
                          <m:r>
                            <a:rPr lang="es-ES" b="0" i="1" smtClean="0">
                              <a:latin typeface="Cambria Math"/>
                            </a:rPr>
                            <m:t>𝑣</m:t>
                          </m:r>
                        </m:e>
                      </m:acc>
                      <m:r>
                        <a:rPr lang="es-ES" b="0" i="1" smtClean="0">
                          <a:latin typeface="Cambria Math"/>
                        </a:rPr>
                        <m:t>=</m:t>
                      </m:r>
                      <m:acc>
                        <m:accPr>
                          <m:chr m:val="⃗"/>
                          <m:ctrlPr>
                            <a:rPr lang="es-ES" b="0" i="1" smtClean="0">
                              <a:latin typeface="Cambria Math" panose="02040503050406030204" pitchFamily="18" charset="0"/>
                            </a:rPr>
                          </m:ctrlPr>
                        </m:accPr>
                        <m:e>
                          <m:r>
                            <a:rPr lang="es-ES" b="0" i="1" smtClean="0">
                              <a:latin typeface="Cambria Math"/>
                              <a:ea typeface="Cambria Math"/>
                            </a:rPr>
                            <m:t>𝜔</m:t>
                          </m:r>
                        </m:e>
                      </m:acc>
                      <m:r>
                        <a:rPr lang="es-ES" i="1" smtClean="0">
                          <a:latin typeface="Cambria Math"/>
                          <a:ea typeface="Cambria Math"/>
                        </a:rPr>
                        <m:t>×</m:t>
                      </m:r>
                      <m:acc>
                        <m:accPr>
                          <m:chr m:val="⃗"/>
                          <m:ctrlPr>
                            <a:rPr lang="es-ES" i="1" smtClean="0">
                              <a:latin typeface="Cambria Math" panose="02040503050406030204" pitchFamily="18" charset="0"/>
                              <a:ea typeface="Cambria Math"/>
                            </a:rPr>
                          </m:ctrlPr>
                        </m:accPr>
                        <m:e>
                          <m:r>
                            <a:rPr lang="es-ES" b="0" i="1" smtClean="0">
                              <a:latin typeface="Cambria Math"/>
                              <a:ea typeface="Cambria Math"/>
                            </a:rPr>
                            <m:t>𝑟</m:t>
                          </m:r>
                        </m:e>
                      </m:acc>
                    </m:oMath>
                  </m:oMathPara>
                </a14:m>
                <a:endParaRPr lang="es-ES" dirty="0"/>
              </a:p>
            </p:txBody>
          </p:sp>
        </mc:Choice>
        <mc:Fallback xmlns="">
          <p:sp>
            <p:nvSpPr>
              <p:cNvPr id="9" name="8 CuadroTexto"/>
              <p:cNvSpPr txBox="1">
                <a:spLocks noRot="1" noChangeAspect="1" noMove="1" noResize="1" noEditPoints="1" noAdjustHandles="1" noChangeArrowheads="1" noChangeShapeType="1" noTextEdit="1"/>
              </p:cNvSpPr>
              <p:nvPr/>
            </p:nvSpPr>
            <p:spPr>
              <a:xfrm>
                <a:off x="5734050" y="3761740"/>
                <a:ext cx="1235466" cy="369332"/>
              </a:xfrm>
              <a:prstGeom prst="rect">
                <a:avLst/>
              </a:prstGeom>
              <a:blipFill rotWithShape="1">
                <a:blip r:embed="rId8"/>
                <a:stretch>
                  <a:fillRect/>
                </a:stretch>
              </a:blipFill>
              <a:effectLst>
                <a:outerShdw blurRad="50800" dist="38100" dir="2700000" algn="tl" rotWithShape="0">
                  <a:prstClr val="black">
                    <a:alpha val="40000"/>
                  </a:prstClr>
                </a:outerShdw>
              </a:effectLst>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2" name="21 CuadroTexto"/>
              <p:cNvSpPr txBox="1"/>
              <p:nvPr/>
            </p:nvSpPr>
            <p:spPr>
              <a:xfrm>
                <a:off x="3975100" y="4406900"/>
                <a:ext cx="4800600" cy="646331"/>
              </a:xfrm>
              <a:prstGeom prst="rect">
                <a:avLst/>
              </a:prstGeom>
              <a:noFill/>
            </p:spPr>
            <p:txBody>
              <a:bodyPr wrap="square" rtlCol="0">
                <a:spAutoFit/>
              </a:bodyPr>
              <a:lstStyle/>
              <a:p>
                <a:pPr marL="355600" indent="-355600" algn="just"/>
                <a:r>
                  <a:rPr lang="es-ES" dirty="0" smtClean="0">
                    <a:sym typeface="Wingdings"/>
                  </a:rPr>
                  <a:t>	</a:t>
                </a:r>
                <a14:m>
                  <m:oMath xmlns:m="http://schemas.openxmlformats.org/officeDocument/2006/math">
                    <m:acc>
                      <m:accPr>
                        <m:chr m:val="⃗"/>
                        <m:ctrlPr>
                          <a:rPr lang="es-ES" i="1" smtClean="0">
                            <a:latin typeface="Cambria Math" panose="02040503050406030204" pitchFamily="18" charset="0"/>
                            <a:sym typeface="Wingdings"/>
                          </a:rPr>
                        </m:ctrlPr>
                      </m:accPr>
                      <m:e>
                        <m:r>
                          <a:rPr lang="es-ES" i="1" smtClean="0">
                            <a:latin typeface="Cambria Math"/>
                            <a:ea typeface="Cambria Math"/>
                            <a:sym typeface="Wingdings"/>
                          </a:rPr>
                          <m:t>𝜔</m:t>
                        </m:r>
                      </m:e>
                    </m:acc>
                  </m:oMath>
                </a14:m>
                <a:r>
                  <a:rPr lang="es-ES" dirty="0" smtClean="0">
                    <a:sym typeface="Symbol"/>
                  </a:rPr>
                  <a:t> es un vector perpendicular al plano del movimiento.</a:t>
                </a:r>
                <a:r>
                  <a:rPr lang="es-ES" dirty="0" smtClean="0">
                    <a:sym typeface="Wingdings"/>
                  </a:rPr>
                  <a:t>	</a:t>
                </a:r>
                <a:endParaRPr lang="es-ES" dirty="0"/>
              </a:p>
            </p:txBody>
          </p:sp>
        </mc:Choice>
        <mc:Fallback xmlns="">
          <p:sp>
            <p:nvSpPr>
              <p:cNvPr id="22" name="21 CuadroTexto"/>
              <p:cNvSpPr txBox="1">
                <a:spLocks noRot="1" noChangeAspect="1" noMove="1" noResize="1" noEditPoints="1" noAdjustHandles="1" noChangeArrowheads="1" noChangeShapeType="1" noTextEdit="1"/>
              </p:cNvSpPr>
              <p:nvPr/>
            </p:nvSpPr>
            <p:spPr>
              <a:xfrm>
                <a:off x="3975100" y="4406900"/>
                <a:ext cx="4800600" cy="646331"/>
              </a:xfrm>
              <a:prstGeom prst="rect">
                <a:avLst/>
              </a:prstGeom>
              <a:blipFill rotWithShape="1">
                <a:blip r:embed="rId9"/>
                <a:stretch>
                  <a:fillRect l="-1015" t="-4717" r="-1015" b="-14151"/>
                </a:stretch>
              </a:blipFill>
            </p:spPr>
            <p:txBody>
              <a:bodyPr/>
              <a:lstStyle/>
              <a:p>
                <a:r>
                  <a:rPr lang="es-ES">
                    <a:noFill/>
                  </a:rPr>
                  <a:t> </a:t>
                </a:r>
              </a:p>
            </p:txBody>
          </p:sp>
        </mc:Fallback>
      </mc:AlternateContent>
    </p:spTree>
    <p:extLst>
      <p:ext uri="{BB962C8B-B14F-4D97-AF65-F5344CB8AC3E}">
        <p14:creationId xmlns:p14="http://schemas.microsoft.com/office/powerpoint/2010/main" val="334019921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4 CuadroTexto"/>
          <p:cNvSpPr txBox="1"/>
          <p:nvPr/>
        </p:nvSpPr>
        <p:spPr>
          <a:xfrm>
            <a:off x="1841500" y="399197"/>
            <a:ext cx="5499100" cy="307777"/>
          </a:xfrm>
          <a:prstGeom prst="rect">
            <a:avLst/>
          </a:prstGeom>
          <a:noFill/>
        </p:spPr>
        <p:txBody>
          <a:bodyPr wrap="square" lIns="0" tIns="0" rIns="0" bIns="0" rtlCol="0">
            <a:spAutoFit/>
          </a:bodyPr>
          <a:lstStyle/>
          <a:p>
            <a:pPr algn="ctr"/>
            <a:r>
              <a:rPr lang="es-ES" sz="2000" b="1" dirty="0">
                <a:solidFill>
                  <a:srgbClr val="00B050"/>
                </a:solidFill>
                <a:latin typeface="+mj-lt"/>
              </a:rPr>
              <a:t>4</a:t>
            </a:r>
            <a:r>
              <a:rPr lang="es-ES" b="1" dirty="0" smtClean="0">
                <a:solidFill>
                  <a:srgbClr val="C00000"/>
                </a:solidFill>
                <a:latin typeface="+mj-lt"/>
              </a:rPr>
              <a:t> Movimientos circulares</a:t>
            </a:r>
            <a:endParaRPr lang="es-ES" b="1" dirty="0">
              <a:solidFill>
                <a:srgbClr val="C00000"/>
              </a:solidFill>
              <a:latin typeface="+mj-lt"/>
            </a:endParaRPr>
          </a:p>
        </p:txBody>
      </p:sp>
      <p:sp>
        <p:nvSpPr>
          <p:cNvPr id="6" name="5 CuadroTexto"/>
          <p:cNvSpPr txBox="1"/>
          <p:nvPr/>
        </p:nvSpPr>
        <p:spPr>
          <a:xfrm>
            <a:off x="1828800" y="109182"/>
            <a:ext cx="54864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XI. MOVIMIENTOS EN UNA Y DOS DIMENSIONES</a:t>
            </a:r>
            <a:endParaRPr lang="es-ES" b="1" dirty="0">
              <a:solidFill>
                <a:schemeClr val="accent1">
                  <a:lumMod val="75000"/>
                </a:schemeClr>
              </a:solidFill>
            </a:endParaRPr>
          </a:p>
        </p:txBody>
      </p:sp>
      <p:sp>
        <p:nvSpPr>
          <p:cNvPr id="7" name="13 Marcador de número de diapositiva"/>
          <p:cNvSpPr>
            <a:spLocks noGrp="1"/>
          </p:cNvSpPr>
          <p:nvPr/>
        </p:nvSpPr>
        <p:spPr>
          <a:xfrm>
            <a:off x="8455007" y="6546849"/>
            <a:ext cx="582966" cy="203200"/>
          </a:xfrm>
          <a:prstGeom prst="rect">
            <a:avLst/>
          </a:prstGeom>
        </p:spPr>
        <p:txBody>
          <a:bodyPr vert="horz" lIns="0" tIns="0" rIns="36000" bIns="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latin typeface="+mj-lt"/>
              </a:rPr>
              <a:pPr/>
              <a:t>36</a:t>
            </a:fld>
            <a:endParaRPr lang="es-ES" dirty="0">
              <a:solidFill>
                <a:schemeClr val="accent6">
                  <a:lumMod val="50000"/>
                </a:schemeClr>
              </a:solidFill>
              <a:latin typeface="+mj-lt"/>
            </a:endParaRPr>
          </a:p>
        </p:txBody>
      </p:sp>
      <p:sp>
        <p:nvSpPr>
          <p:cNvPr id="8" name="7 CuadroTexto"/>
          <p:cNvSpPr txBox="1"/>
          <p:nvPr/>
        </p:nvSpPr>
        <p:spPr>
          <a:xfrm>
            <a:off x="342900" y="812800"/>
            <a:ext cx="4419600" cy="369332"/>
          </a:xfrm>
          <a:prstGeom prst="rect">
            <a:avLst/>
          </a:prstGeom>
          <a:noFill/>
        </p:spPr>
        <p:txBody>
          <a:bodyPr wrap="square" rtlCol="0">
            <a:spAutoFit/>
          </a:bodyPr>
          <a:lstStyle/>
          <a:p>
            <a:r>
              <a:rPr lang="es-ES" b="1" dirty="0" smtClean="0">
                <a:solidFill>
                  <a:srgbClr val="C00000"/>
                </a:solidFill>
              </a:rPr>
              <a:t>4.1. </a:t>
            </a:r>
            <a:r>
              <a:rPr lang="es-ES" b="1" dirty="0" smtClean="0">
                <a:solidFill>
                  <a:srgbClr val="00B050"/>
                </a:solidFill>
              </a:rPr>
              <a:t>El movimiento circular uniforme</a:t>
            </a:r>
            <a:endParaRPr lang="es-ES" b="1" dirty="0">
              <a:solidFill>
                <a:srgbClr val="00B050"/>
              </a:solidFill>
            </a:endParaRPr>
          </a:p>
        </p:txBody>
      </p:sp>
      <p:sp>
        <p:nvSpPr>
          <p:cNvPr id="3" name="2 CuadroTexto"/>
          <p:cNvSpPr txBox="1"/>
          <p:nvPr/>
        </p:nvSpPr>
        <p:spPr>
          <a:xfrm>
            <a:off x="342900" y="1231900"/>
            <a:ext cx="4762500" cy="369332"/>
          </a:xfrm>
          <a:prstGeom prst="rect">
            <a:avLst/>
          </a:prstGeom>
          <a:noFill/>
        </p:spPr>
        <p:txBody>
          <a:bodyPr wrap="square" rtlCol="0">
            <a:spAutoFit/>
          </a:bodyPr>
          <a:lstStyle/>
          <a:p>
            <a:r>
              <a:rPr lang="es-ES" b="1" dirty="0" smtClean="0">
                <a:solidFill>
                  <a:srgbClr val="C00000"/>
                </a:solidFill>
              </a:rPr>
              <a:t>Ecuación del movimiento uniforme</a:t>
            </a:r>
            <a:endParaRPr lang="es-ES" b="1" dirty="0">
              <a:solidFill>
                <a:srgbClr val="C00000"/>
              </a:solidFill>
            </a:endParaRPr>
          </a:p>
        </p:txBody>
      </p:sp>
      <p:sp>
        <p:nvSpPr>
          <p:cNvPr id="10" name="9 Rectángulo"/>
          <p:cNvSpPr/>
          <p:nvPr/>
        </p:nvSpPr>
        <p:spPr>
          <a:xfrm>
            <a:off x="342900" y="1722735"/>
            <a:ext cx="8420100" cy="646331"/>
          </a:xfrm>
          <a:prstGeom prst="rect">
            <a:avLst/>
          </a:prstGeom>
        </p:spPr>
        <p:txBody>
          <a:bodyPr wrap="square">
            <a:spAutoFit/>
          </a:bodyPr>
          <a:lstStyle/>
          <a:p>
            <a:pPr marL="355600" indent="-355600" algn="just">
              <a:buFont typeface="Wingdings"/>
              <a:buChar char="F"/>
            </a:pPr>
            <a:r>
              <a:rPr lang="es-ES" dirty="0">
                <a:sym typeface="Wingdings"/>
              </a:rPr>
              <a:t>Al ser constante la </a:t>
            </a:r>
            <a:r>
              <a:rPr lang="es-ES" dirty="0" smtClean="0">
                <a:sym typeface="Wingdings"/>
              </a:rPr>
              <a:t>velocidad angular, hay que determinar</a:t>
            </a:r>
            <a:r>
              <a:rPr lang="es-ES" b="1" dirty="0" smtClean="0">
                <a:effectLst>
                  <a:outerShdw blurRad="38100" dist="38100" dir="2700000" algn="tl">
                    <a:srgbClr val="000000">
                      <a:alpha val="43137"/>
                    </a:srgbClr>
                  </a:outerShdw>
                </a:effectLst>
                <a:sym typeface="Wingdings"/>
              </a:rPr>
              <a:t> el ángulo descrito en función del tiempo</a:t>
            </a:r>
            <a:r>
              <a:rPr lang="es-ES" dirty="0" smtClean="0">
                <a:sym typeface="Wingdings"/>
              </a:rPr>
              <a:t>:</a:t>
            </a:r>
            <a:endParaRPr lang="es-ES" dirty="0">
              <a:sym typeface="Wingdings"/>
            </a:endParaRPr>
          </a:p>
        </p:txBody>
      </p:sp>
      <mc:AlternateContent xmlns:mc="http://schemas.openxmlformats.org/markup-compatibility/2006" xmlns:a14="http://schemas.microsoft.com/office/drawing/2010/main">
        <mc:Choice Requires="a14">
          <p:sp>
            <p:nvSpPr>
              <p:cNvPr id="25" name="24 CuadroTexto"/>
              <p:cNvSpPr txBox="1"/>
              <p:nvPr/>
            </p:nvSpPr>
            <p:spPr>
              <a:xfrm>
                <a:off x="1593850" y="2555240"/>
                <a:ext cx="996363" cy="61504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ea typeface="Cambria Math"/>
                        </a:rPr>
                        <m:t>𝜔</m:t>
                      </m:r>
                      <m:r>
                        <a:rPr lang="es-ES" b="0" i="1" smtClean="0">
                          <a:latin typeface="Cambria Math"/>
                        </a:rPr>
                        <m:t>=</m:t>
                      </m:r>
                      <m:f>
                        <m:fPr>
                          <m:ctrlPr>
                            <a:rPr lang="es-ES" b="0" i="1" smtClean="0">
                              <a:latin typeface="Cambria Math" panose="02040503050406030204" pitchFamily="18" charset="0"/>
                            </a:rPr>
                          </m:ctrlPr>
                        </m:fPr>
                        <m:num>
                          <m:r>
                            <a:rPr lang="es-ES" b="0" i="1" smtClean="0">
                              <a:latin typeface="Cambria Math"/>
                              <a:ea typeface="Cambria Math"/>
                            </a:rPr>
                            <m:t>∆</m:t>
                          </m:r>
                          <m:r>
                            <a:rPr lang="es-ES" b="0" i="1" smtClean="0">
                              <a:latin typeface="Cambria Math"/>
                              <a:ea typeface="Cambria Math"/>
                            </a:rPr>
                            <m:t>𝜃</m:t>
                          </m:r>
                        </m:num>
                        <m:den>
                          <m:r>
                            <a:rPr lang="es-ES" b="0" i="1" smtClean="0">
                              <a:latin typeface="Cambria Math"/>
                              <a:ea typeface="Cambria Math"/>
                            </a:rPr>
                            <m:t>∆</m:t>
                          </m:r>
                          <m:r>
                            <a:rPr lang="es-ES" b="0" i="1" smtClean="0">
                              <a:latin typeface="Cambria Math"/>
                              <a:ea typeface="Cambria Math"/>
                            </a:rPr>
                            <m:t>𝑡</m:t>
                          </m:r>
                        </m:den>
                      </m:f>
                    </m:oMath>
                  </m:oMathPara>
                </a14:m>
                <a:endParaRPr lang="es-ES" dirty="0"/>
              </a:p>
            </p:txBody>
          </p:sp>
        </mc:Choice>
        <mc:Fallback xmlns="">
          <p:sp>
            <p:nvSpPr>
              <p:cNvPr id="25" name="24 CuadroTexto"/>
              <p:cNvSpPr txBox="1">
                <a:spLocks noRot="1" noChangeAspect="1" noMove="1" noResize="1" noEditPoints="1" noAdjustHandles="1" noChangeArrowheads="1" noChangeShapeType="1" noTextEdit="1"/>
              </p:cNvSpPr>
              <p:nvPr/>
            </p:nvSpPr>
            <p:spPr>
              <a:xfrm>
                <a:off x="1593850" y="2555240"/>
                <a:ext cx="996363" cy="615040"/>
              </a:xfrm>
              <a:prstGeom prst="rect">
                <a:avLst/>
              </a:prstGeom>
              <a:blipFill rotWithShape="1">
                <a:blip r:embed="rId3"/>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1" name="10 CuadroTexto"/>
              <p:cNvSpPr txBox="1"/>
              <p:nvPr/>
            </p:nvSpPr>
            <p:spPr>
              <a:xfrm>
                <a:off x="3079750" y="2669540"/>
                <a:ext cx="4532779"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i="1" smtClean="0">
                          <a:latin typeface="Cambria Math"/>
                          <a:ea typeface="Cambria Math"/>
                        </a:rPr>
                        <m:t>∆</m:t>
                      </m:r>
                      <m:r>
                        <a:rPr lang="es-ES" i="1" smtClean="0">
                          <a:latin typeface="Cambria Math"/>
                          <a:ea typeface="Cambria Math"/>
                        </a:rPr>
                        <m:t>𝜃</m:t>
                      </m:r>
                      <m:r>
                        <a:rPr lang="es-ES" b="0" i="1" smtClean="0">
                          <a:latin typeface="Cambria Math"/>
                          <a:ea typeface="Cambria Math"/>
                        </a:rPr>
                        <m:t>=</m:t>
                      </m:r>
                      <m:r>
                        <a:rPr lang="es-ES" b="0" i="1" smtClean="0">
                          <a:latin typeface="Cambria Math"/>
                          <a:ea typeface="Cambria Math"/>
                        </a:rPr>
                        <m:t>𝜔</m:t>
                      </m:r>
                      <m:r>
                        <a:rPr lang="es-ES" b="0" i="1" smtClean="0">
                          <a:latin typeface="Cambria Math"/>
                          <a:ea typeface="Cambria Math"/>
                        </a:rPr>
                        <m:t>∆</m:t>
                      </m:r>
                      <m:r>
                        <a:rPr lang="es-ES" b="0" i="1" smtClean="0">
                          <a:latin typeface="Cambria Math"/>
                          <a:ea typeface="Cambria Math"/>
                        </a:rPr>
                        <m:t>𝑡</m:t>
                      </m:r>
                      <m:r>
                        <a:rPr lang="es-ES" b="0" i="1" smtClean="0">
                          <a:latin typeface="Cambria Math"/>
                          <a:ea typeface="Cambria Math"/>
                        </a:rPr>
                        <m:t>           ⟹         </m:t>
                      </m:r>
                      <m:r>
                        <a:rPr lang="es-ES" b="0" i="1" smtClean="0">
                          <a:latin typeface="Cambria Math"/>
                          <a:ea typeface="Cambria Math"/>
                        </a:rPr>
                        <m:t>𝜃</m:t>
                      </m:r>
                      <m:r>
                        <a:rPr lang="es-ES" b="0" i="1" smtClean="0">
                          <a:latin typeface="Cambria Math"/>
                          <a:ea typeface="Cambria Math"/>
                        </a:rPr>
                        <m:t>−</m:t>
                      </m:r>
                      <m:sSub>
                        <m:sSubPr>
                          <m:ctrlPr>
                            <a:rPr lang="es-ES" b="0" i="1" smtClean="0">
                              <a:latin typeface="Cambria Math" panose="02040503050406030204" pitchFamily="18" charset="0"/>
                              <a:ea typeface="Cambria Math"/>
                            </a:rPr>
                          </m:ctrlPr>
                        </m:sSubPr>
                        <m:e>
                          <m:r>
                            <a:rPr lang="es-ES" b="0" i="1" smtClean="0">
                              <a:latin typeface="Cambria Math"/>
                              <a:ea typeface="Cambria Math"/>
                            </a:rPr>
                            <m:t>𝜃</m:t>
                          </m:r>
                        </m:e>
                        <m:sub>
                          <m:r>
                            <a:rPr lang="es-ES" b="0" i="1" smtClean="0">
                              <a:latin typeface="Cambria Math"/>
                              <a:ea typeface="Cambria Math"/>
                            </a:rPr>
                            <m:t>0</m:t>
                          </m:r>
                        </m:sub>
                      </m:sSub>
                      <m:r>
                        <a:rPr lang="es-ES" b="0" i="1" smtClean="0">
                          <a:latin typeface="Cambria Math"/>
                          <a:ea typeface="Cambria Math"/>
                        </a:rPr>
                        <m:t>=</m:t>
                      </m:r>
                      <m:r>
                        <a:rPr lang="es-ES" b="0" i="1" smtClean="0">
                          <a:latin typeface="Cambria Math"/>
                          <a:ea typeface="Cambria Math"/>
                        </a:rPr>
                        <m:t>𝜔</m:t>
                      </m:r>
                      <m:r>
                        <a:rPr lang="es-ES" b="0" i="1" smtClean="0">
                          <a:latin typeface="Cambria Math"/>
                          <a:ea typeface="Cambria Math"/>
                        </a:rPr>
                        <m:t>(</m:t>
                      </m:r>
                      <m:r>
                        <a:rPr lang="es-ES" b="0" i="1" smtClean="0">
                          <a:latin typeface="Cambria Math"/>
                          <a:ea typeface="Cambria Math"/>
                        </a:rPr>
                        <m:t>𝑡</m:t>
                      </m:r>
                      <m:r>
                        <a:rPr lang="es-ES" b="0" i="1" smtClean="0">
                          <a:latin typeface="Cambria Math"/>
                          <a:ea typeface="Cambria Math"/>
                        </a:rPr>
                        <m:t>−</m:t>
                      </m:r>
                      <m:sSub>
                        <m:sSubPr>
                          <m:ctrlPr>
                            <a:rPr lang="es-ES" b="0" i="1" smtClean="0">
                              <a:latin typeface="Cambria Math" panose="02040503050406030204" pitchFamily="18" charset="0"/>
                              <a:ea typeface="Cambria Math"/>
                            </a:rPr>
                          </m:ctrlPr>
                        </m:sSubPr>
                        <m:e>
                          <m:r>
                            <a:rPr lang="es-ES" b="0" i="1" smtClean="0">
                              <a:latin typeface="Cambria Math"/>
                              <a:ea typeface="Cambria Math"/>
                            </a:rPr>
                            <m:t>𝑡</m:t>
                          </m:r>
                        </m:e>
                        <m:sub>
                          <m:r>
                            <a:rPr lang="es-ES" b="0" i="1" smtClean="0">
                              <a:latin typeface="Cambria Math"/>
                              <a:ea typeface="Cambria Math"/>
                            </a:rPr>
                            <m:t>0</m:t>
                          </m:r>
                        </m:sub>
                      </m:sSub>
                      <m:r>
                        <a:rPr lang="es-ES" b="0" i="1" smtClean="0">
                          <a:latin typeface="Cambria Math"/>
                          <a:ea typeface="Cambria Math"/>
                        </a:rPr>
                        <m:t>)</m:t>
                      </m:r>
                    </m:oMath>
                  </m:oMathPara>
                </a14:m>
                <a:endParaRPr lang="es-ES" dirty="0"/>
              </a:p>
            </p:txBody>
          </p:sp>
        </mc:Choice>
        <mc:Fallback xmlns="">
          <p:sp>
            <p:nvSpPr>
              <p:cNvPr id="11" name="10 CuadroTexto"/>
              <p:cNvSpPr txBox="1">
                <a:spLocks noRot="1" noChangeAspect="1" noMove="1" noResize="1" noEditPoints="1" noAdjustHandles="1" noChangeArrowheads="1" noChangeShapeType="1" noTextEdit="1"/>
              </p:cNvSpPr>
              <p:nvPr/>
            </p:nvSpPr>
            <p:spPr>
              <a:xfrm>
                <a:off x="3079750" y="2669540"/>
                <a:ext cx="4532779" cy="369332"/>
              </a:xfrm>
              <a:prstGeom prst="rect">
                <a:avLst/>
              </a:prstGeom>
              <a:blipFill rotWithShape="1">
                <a:blip r:embed="rId4"/>
                <a:stretch>
                  <a:fillRect b="-13115"/>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2" name="11 Rectángulo"/>
              <p:cNvSpPr/>
              <p:nvPr/>
            </p:nvSpPr>
            <p:spPr>
              <a:xfrm>
                <a:off x="3771423" y="3384034"/>
                <a:ext cx="1455206" cy="369332"/>
              </a:xfrm>
              <a:prstGeom prst="rect">
                <a:avLst/>
              </a:prstGeom>
              <a:noFill/>
              <a:effectLst/>
            </p:spPr>
            <p:txBody>
              <a:bodyPr wrap="none">
                <a:spAutoFit/>
              </a:bodyPr>
              <a:lstStyle/>
              <a:p>
                <a:pPr/>
                <a14:m>
                  <m:oMathPara xmlns:m="http://schemas.openxmlformats.org/officeDocument/2006/math">
                    <m:oMathParaPr>
                      <m:jc m:val="centerGroup"/>
                    </m:oMathParaPr>
                    <m:oMath xmlns:m="http://schemas.openxmlformats.org/officeDocument/2006/math">
                      <m:r>
                        <a:rPr lang="es-ES" i="1" smtClean="0">
                          <a:latin typeface="Cambria Math"/>
                          <a:ea typeface="Cambria Math"/>
                        </a:rPr>
                        <m:t>𝜃</m:t>
                      </m:r>
                      <m:r>
                        <a:rPr lang="es-ES" b="0" i="1" smtClean="0">
                          <a:latin typeface="Cambria Math"/>
                          <a:ea typeface="Cambria Math"/>
                        </a:rPr>
                        <m:t>=</m:t>
                      </m:r>
                      <m:sSub>
                        <m:sSubPr>
                          <m:ctrlPr>
                            <a:rPr lang="es-ES" i="1">
                              <a:latin typeface="Cambria Math" panose="02040503050406030204" pitchFamily="18" charset="0"/>
                              <a:ea typeface="Cambria Math"/>
                            </a:rPr>
                          </m:ctrlPr>
                        </m:sSubPr>
                        <m:e>
                          <m:r>
                            <a:rPr lang="es-ES" i="1">
                              <a:latin typeface="Cambria Math"/>
                              <a:ea typeface="Cambria Math"/>
                            </a:rPr>
                            <m:t>𝜃</m:t>
                          </m:r>
                        </m:e>
                        <m:sub>
                          <m:r>
                            <a:rPr lang="es-ES" i="1">
                              <a:latin typeface="Cambria Math"/>
                              <a:ea typeface="Cambria Math"/>
                            </a:rPr>
                            <m:t>0</m:t>
                          </m:r>
                        </m:sub>
                      </m:sSub>
                      <m:r>
                        <a:rPr lang="es-ES" b="0" i="1" smtClean="0">
                          <a:latin typeface="Cambria Math"/>
                          <a:ea typeface="Cambria Math"/>
                        </a:rPr>
                        <m:t>+</m:t>
                      </m:r>
                      <m:r>
                        <a:rPr lang="es-ES" i="1">
                          <a:latin typeface="Cambria Math"/>
                          <a:ea typeface="Cambria Math"/>
                        </a:rPr>
                        <m:t>𝜔</m:t>
                      </m:r>
                      <m:r>
                        <a:rPr lang="es-ES" i="1">
                          <a:latin typeface="Cambria Math"/>
                          <a:ea typeface="Cambria Math"/>
                        </a:rPr>
                        <m:t>𝑡</m:t>
                      </m:r>
                    </m:oMath>
                  </m:oMathPara>
                </a14:m>
                <a:endParaRPr lang="es-ES" dirty="0"/>
              </a:p>
            </p:txBody>
          </p:sp>
        </mc:Choice>
        <mc:Fallback xmlns="">
          <p:sp>
            <p:nvSpPr>
              <p:cNvPr id="12" name="11 Rectángulo"/>
              <p:cNvSpPr>
                <a:spLocks noRot="1" noChangeAspect="1" noMove="1" noResize="1" noEditPoints="1" noAdjustHandles="1" noChangeArrowheads="1" noChangeShapeType="1" noTextEdit="1"/>
              </p:cNvSpPr>
              <p:nvPr/>
            </p:nvSpPr>
            <p:spPr>
              <a:xfrm>
                <a:off x="3771423" y="3384034"/>
                <a:ext cx="1455206" cy="369332"/>
              </a:xfrm>
              <a:prstGeom prst="rect">
                <a:avLst/>
              </a:prstGeom>
              <a:blipFill rotWithShape="1">
                <a:blip r:embed="rId5"/>
                <a:stretch>
                  <a:fillRect/>
                </a:stretch>
              </a:blipFill>
              <a:effectLst/>
            </p:spPr>
            <p:txBody>
              <a:bodyPr/>
              <a:lstStyle/>
              <a:p>
                <a:r>
                  <a:rPr lang="es-ES">
                    <a:noFill/>
                  </a:rPr>
                  <a:t> </a:t>
                </a:r>
              </a:p>
            </p:txBody>
          </p:sp>
        </mc:Fallback>
      </mc:AlternateContent>
      <p:sp>
        <p:nvSpPr>
          <p:cNvPr id="13" name="12 CuadroTexto"/>
          <p:cNvSpPr txBox="1"/>
          <p:nvPr/>
        </p:nvSpPr>
        <p:spPr>
          <a:xfrm>
            <a:off x="342900" y="4076700"/>
            <a:ext cx="2095500" cy="1477328"/>
          </a:xfrm>
          <a:prstGeom prst="rect">
            <a:avLst/>
          </a:prstGeom>
          <a:noFill/>
        </p:spPr>
        <p:txBody>
          <a:bodyPr wrap="square" rtlCol="0">
            <a:spAutoFit/>
          </a:bodyPr>
          <a:lstStyle/>
          <a:p>
            <a:pPr marL="355600" indent="-355600">
              <a:buFont typeface="Wingdings"/>
              <a:buChar char="F"/>
            </a:pPr>
            <a:r>
              <a:rPr lang="es-ES" dirty="0" smtClean="0">
                <a:sym typeface="Wingdings"/>
              </a:rPr>
              <a:t>En general:</a:t>
            </a:r>
          </a:p>
          <a:p>
            <a:pPr marL="355600" indent="-355600">
              <a:buFont typeface="Wingdings"/>
              <a:buChar char="F"/>
            </a:pPr>
            <a:endParaRPr lang="es-ES" dirty="0">
              <a:sym typeface="Wingdings"/>
            </a:endParaRPr>
          </a:p>
          <a:p>
            <a:pPr marL="355600" indent="-355600">
              <a:buFont typeface="Wingdings"/>
              <a:buChar char="F"/>
            </a:pPr>
            <a:endParaRPr lang="es-ES" dirty="0" smtClean="0">
              <a:sym typeface="Wingdings"/>
            </a:endParaRPr>
          </a:p>
          <a:p>
            <a:pPr marL="355600" indent="-355600">
              <a:buFont typeface="Wingdings"/>
              <a:buChar char="F"/>
            </a:pPr>
            <a:endParaRPr lang="es-ES" dirty="0">
              <a:sym typeface="Wingdings"/>
            </a:endParaRPr>
          </a:p>
          <a:p>
            <a:pPr marL="355600" indent="-355600">
              <a:buFont typeface="Wingdings"/>
              <a:buChar char="F"/>
            </a:pPr>
            <a:r>
              <a:rPr lang="es-ES" dirty="0" smtClean="0">
                <a:sym typeface="Wingdings"/>
              </a:rPr>
              <a:t>Equivalente a:</a:t>
            </a:r>
            <a:endParaRPr lang="es-ES" dirty="0"/>
          </a:p>
        </p:txBody>
      </p:sp>
      <mc:AlternateContent xmlns:mc="http://schemas.openxmlformats.org/markup-compatibility/2006" xmlns:a14="http://schemas.microsoft.com/office/drawing/2010/main">
        <mc:Choice Requires="a14">
          <p:sp>
            <p:nvSpPr>
              <p:cNvPr id="27" name="26 Rectángulo"/>
              <p:cNvSpPr/>
              <p:nvPr/>
            </p:nvSpPr>
            <p:spPr>
              <a:xfrm>
                <a:off x="3695223" y="4425434"/>
                <a:ext cx="1455207" cy="369332"/>
              </a:xfrm>
              <a:prstGeom prst="rect">
                <a:avLst/>
              </a:prstGeom>
              <a:solidFill>
                <a:srgbClr val="FFFF99"/>
              </a:solidFill>
              <a:effectLst>
                <a:outerShdw blurRad="50800" dist="38100" dir="2700000" algn="tl" rotWithShape="0">
                  <a:prstClr val="black">
                    <a:alpha val="40000"/>
                  </a:prstClr>
                </a:outerShdw>
              </a:effectLst>
            </p:spPr>
            <p:txBody>
              <a:bodyPr wrap="none">
                <a:spAutoFit/>
              </a:bodyPr>
              <a:lstStyle/>
              <a:p>
                <a:pPr/>
                <a14:m>
                  <m:oMathPara xmlns:m="http://schemas.openxmlformats.org/officeDocument/2006/math">
                    <m:oMathParaPr>
                      <m:jc m:val="centerGroup"/>
                    </m:oMathParaPr>
                    <m:oMath xmlns:m="http://schemas.openxmlformats.org/officeDocument/2006/math">
                      <m:r>
                        <a:rPr lang="es-ES" i="1" smtClean="0">
                          <a:latin typeface="Cambria Math"/>
                          <a:ea typeface="Cambria Math"/>
                        </a:rPr>
                        <m:t>𝜃</m:t>
                      </m:r>
                      <m:r>
                        <a:rPr lang="es-ES" b="0" i="1" smtClean="0">
                          <a:latin typeface="Cambria Math"/>
                          <a:ea typeface="Cambria Math"/>
                        </a:rPr>
                        <m:t>=</m:t>
                      </m:r>
                      <m:sSub>
                        <m:sSubPr>
                          <m:ctrlPr>
                            <a:rPr lang="es-ES" i="1">
                              <a:latin typeface="Cambria Math" panose="02040503050406030204" pitchFamily="18" charset="0"/>
                              <a:ea typeface="Cambria Math"/>
                            </a:rPr>
                          </m:ctrlPr>
                        </m:sSubPr>
                        <m:e>
                          <m:r>
                            <a:rPr lang="es-ES" i="1">
                              <a:latin typeface="Cambria Math"/>
                              <a:ea typeface="Cambria Math"/>
                            </a:rPr>
                            <m:t>𝜃</m:t>
                          </m:r>
                        </m:e>
                        <m:sub>
                          <m:r>
                            <a:rPr lang="es-ES" i="1">
                              <a:latin typeface="Cambria Math"/>
                              <a:ea typeface="Cambria Math"/>
                            </a:rPr>
                            <m:t>0</m:t>
                          </m:r>
                        </m:sub>
                      </m:sSub>
                      <m:r>
                        <a:rPr lang="es-ES" i="1">
                          <a:latin typeface="Cambria Math"/>
                          <a:ea typeface="Cambria Math"/>
                        </a:rPr>
                        <m:t>±</m:t>
                      </m:r>
                      <m:r>
                        <a:rPr lang="es-ES" i="1">
                          <a:latin typeface="Cambria Math"/>
                          <a:ea typeface="Cambria Math"/>
                        </a:rPr>
                        <m:t>𝜔</m:t>
                      </m:r>
                      <m:r>
                        <a:rPr lang="es-ES" i="1">
                          <a:latin typeface="Cambria Math"/>
                          <a:ea typeface="Cambria Math"/>
                        </a:rPr>
                        <m:t>𝑡</m:t>
                      </m:r>
                    </m:oMath>
                  </m:oMathPara>
                </a14:m>
                <a:endParaRPr lang="es-ES" dirty="0"/>
              </a:p>
            </p:txBody>
          </p:sp>
        </mc:Choice>
        <mc:Fallback xmlns="">
          <p:sp>
            <p:nvSpPr>
              <p:cNvPr id="27" name="26 Rectángulo"/>
              <p:cNvSpPr>
                <a:spLocks noRot="1" noChangeAspect="1" noMove="1" noResize="1" noEditPoints="1" noAdjustHandles="1" noChangeArrowheads="1" noChangeShapeType="1" noTextEdit="1"/>
              </p:cNvSpPr>
              <p:nvPr/>
            </p:nvSpPr>
            <p:spPr>
              <a:xfrm>
                <a:off x="3695223" y="4425434"/>
                <a:ext cx="1455207" cy="369332"/>
              </a:xfrm>
              <a:prstGeom prst="rect">
                <a:avLst/>
              </a:prstGeom>
              <a:blipFill rotWithShape="1">
                <a:blip r:embed="rId6"/>
                <a:stretch>
                  <a:fillRect/>
                </a:stretch>
              </a:blipFill>
              <a:effectLst>
                <a:outerShdw blurRad="50800" dist="38100" dir="2700000" algn="tl" rotWithShape="0">
                  <a:prstClr val="black">
                    <a:alpha val="40000"/>
                  </a:prstClr>
                </a:outerShdw>
              </a:effectLst>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8" name="27 Rectángulo"/>
              <p:cNvSpPr/>
              <p:nvPr/>
            </p:nvSpPr>
            <p:spPr>
              <a:xfrm>
                <a:off x="3733323" y="5530334"/>
                <a:ext cx="1369157" cy="369332"/>
              </a:xfrm>
              <a:prstGeom prst="rect">
                <a:avLst/>
              </a:prstGeom>
              <a:noFill/>
              <a:effectLst/>
            </p:spPr>
            <p:txBody>
              <a:bodyPr wrap="none">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ea typeface="Cambria Math"/>
                        </a:rPr>
                        <m:t>𝑠</m:t>
                      </m:r>
                      <m:r>
                        <a:rPr lang="es-ES" b="0" i="1" smtClean="0">
                          <a:latin typeface="Cambria Math"/>
                          <a:ea typeface="Cambria Math"/>
                        </a:rPr>
                        <m:t>=</m:t>
                      </m:r>
                      <m:sSub>
                        <m:sSubPr>
                          <m:ctrlPr>
                            <a:rPr lang="es-ES" i="1">
                              <a:latin typeface="Cambria Math" panose="02040503050406030204" pitchFamily="18" charset="0"/>
                              <a:ea typeface="Cambria Math"/>
                            </a:rPr>
                          </m:ctrlPr>
                        </m:sSubPr>
                        <m:e>
                          <m:r>
                            <a:rPr lang="es-ES" b="0" i="1" smtClean="0">
                              <a:latin typeface="Cambria Math"/>
                              <a:ea typeface="Cambria Math"/>
                            </a:rPr>
                            <m:t>𝑠</m:t>
                          </m:r>
                        </m:e>
                        <m:sub>
                          <m:r>
                            <a:rPr lang="es-ES" i="1">
                              <a:latin typeface="Cambria Math"/>
                              <a:ea typeface="Cambria Math"/>
                            </a:rPr>
                            <m:t>0</m:t>
                          </m:r>
                        </m:sub>
                      </m:sSub>
                      <m:r>
                        <a:rPr lang="es-ES" i="1">
                          <a:latin typeface="Cambria Math"/>
                          <a:ea typeface="Cambria Math"/>
                        </a:rPr>
                        <m:t>±</m:t>
                      </m:r>
                      <m:r>
                        <a:rPr lang="es-ES" b="0" i="1" smtClean="0">
                          <a:latin typeface="Cambria Math"/>
                          <a:ea typeface="Cambria Math"/>
                        </a:rPr>
                        <m:t>𝑣</m:t>
                      </m:r>
                      <m:r>
                        <a:rPr lang="es-ES" i="1">
                          <a:latin typeface="Cambria Math"/>
                          <a:ea typeface="Cambria Math"/>
                        </a:rPr>
                        <m:t>𝑡</m:t>
                      </m:r>
                    </m:oMath>
                  </m:oMathPara>
                </a14:m>
                <a:endParaRPr lang="es-ES" dirty="0"/>
              </a:p>
            </p:txBody>
          </p:sp>
        </mc:Choice>
        <mc:Fallback xmlns="">
          <p:sp>
            <p:nvSpPr>
              <p:cNvPr id="28" name="27 Rectángulo"/>
              <p:cNvSpPr>
                <a:spLocks noRot="1" noChangeAspect="1" noMove="1" noResize="1" noEditPoints="1" noAdjustHandles="1" noChangeArrowheads="1" noChangeShapeType="1" noTextEdit="1"/>
              </p:cNvSpPr>
              <p:nvPr/>
            </p:nvSpPr>
            <p:spPr>
              <a:xfrm>
                <a:off x="3733323" y="5530334"/>
                <a:ext cx="1369157" cy="369332"/>
              </a:xfrm>
              <a:prstGeom prst="rect">
                <a:avLst/>
              </a:prstGeom>
              <a:blipFill rotWithShape="1">
                <a:blip r:embed="rId7"/>
                <a:stretch>
                  <a:fillRect/>
                </a:stretch>
              </a:blipFill>
              <a:effectLst/>
            </p:spPr>
            <p:txBody>
              <a:bodyPr/>
              <a:lstStyle/>
              <a:p>
                <a:r>
                  <a:rPr lang="es-ES">
                    <a:noFill/>
                  </a:rPr>
                  <a:t> </a:t>
                </a:r>
              </a:p>
            </p:txBody>
          </p:sp>
        </mc:Fallback>
      </mc:AlternateContent>
      <p:sp>
        <p:nvSpPr>
          <p:cNvPr id="17" name="16 Cerrar corchete"/>
          <p:cNvSpPr/>
          <p:nvPr/>
        </p:nvSpPr>
        <p:spPr>
          <a:xfrm>
            <a:off x="5308600" y="4584700"/>
            <a:ext cx="266700" cy="1104900"/>
          </a:xfrm>
          <a:prstGeom prst="rightBracket">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mc:AlternateContent xmlns:mc="http://schemas.openxmlformats.org/markup-compatibility/2006" xmlns:a14="http://schemas.microsoft.com/office/drawing/2010/main">
        <mc:Choice Requires="a14">
          <p:sp>
            <p:nvSpPr>
              <p:cNvPr id="33" name="32 CuadroTexto"/>
              <p:cNvSpPr txBox="1"/>
              <p:nvPr/>
            </p:nvSpPr>
            <p:spPr>
              <a:xfrm>
                <a:off x="5619750" y="4942840"/>
                <a:ext cx="962699"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𝑣</m:t>
                      </m:r>
                      <m:r>
                        <a:rPr lang="es-ES" b="0" i="1" smtClean="0">
                          <a:latin typeface="Cambria Math"/>
                        </a:rPr>
                        <m:t>=</m:t>
                      </m:r>
                      <m:r>
                        <a:rPr lang="es-ES" b="0" i="1" smtClean="0">
                          <a:latin typeface="Cambria Math"/>
                          <a:ea typeface="Cambria Math"/>
                        </a:rPr>
                        <m:t>𝜔</m:t>
                      </m:r>
                      <m:r>
                        <a:rPr lang="es-ES" b="0" i="1" smtClean="0">
                          <a:latin typeface="Cambria Math"/>
                          <a:ea typeface="Cambria Math"/>
                        </a:rPr>
                        <m:t>𝑟</m:t>
                      </m:r>
                    </m:oMath>
                  </m:oMathPara>
                </a14:m>
                <a:endParaRPr lang="es-ES" dirty="0"/>
              </a:p>
            </p:txBody>
          </p:sp>
        </mc:Choice>
        <mc:Fallback xmlns="">
          <p:sp>
            <p:nvSpPr>
              <p:cNvPr id="33" name="32 CuadroTexto"/>
              <p:cNvSpPr txBox="1">
                <a:spLocks noRot="1" noChangeAspect="1" noMove="1" noResize="1" noEditPoints="1" noAdjustHandles="1" noChangeArrowheads="1" noChangeShapeType="1" noTextEdit="1"/>
              </p:cNvSpPr>
              <p:nvPr/>
            </p:nvSpPr>
            <p:spPr>
              <a:xfrm>
                <a:off x="5619750" y="4942840"/>
                <a:ext cx="962699" cy="369332"/>
              </a:xfrm>
              <a:prstGeom prst="rect">
                <a:avLst/>
              </a:prstGeom>
              <a:blipFill rotWithShape="1">
                <a:blip r:embed="rId8"/>
                <a:stretch>
                  <a:fillRect/>
                </a:stretch>
              </a:blipFill>
            </p:spPr>
            <p:txBody>
              <a:bodyPr/>
              <a:lstStyle/>
              <a:p>
                <a:r>
                  <a:rPr lang="es-ES">
                    <a:noFill/>
                  </a:rPr>
                  <a:t> </a:t>
                </a:r>
              </a:p>
            </p:txBody>
          </p:sp>
        </mc:Fallback>
      </mc:AlternateContent>
    </p:spTree>
    <p:extLst>
      <p:ext uri="{BB962C8B-B14F-4D97-AF65-F5344CB8AC3E}">
        <p14:creationId xmlns:p14="http://schemas.microsoft.com/office/powerpoint/2010/main" val="354192119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4 CuadroTexto"/>
          <p:cNvSpPr txBox="1"/>
          <p:nvPr/>
        </p:nvSpPr>
        <p:spPr>
          <a:xfrm>
            <a:off x="1841500" y="399197"/>
            <a:ext cx="5499100" cy="307777"/>
          </a:xfrm>
          <a:prstGeom prst="rect">
            <a:avLst/>
          </a:prstGeom>
          <a:noFill/>
        </p:spPr>
        <p:txBody>
          <a:bodyPr wrap="square" lIns="0" tIns="0" rIns="0" bIns="0" rtlCol="0">
            <a:spAutoFit/>
          </a:bodyPr>
          <a:lstStyle/>
          <a:p>
            <a:pPr algn="ctr"/>
            <a:r>
              <a:rPr lang="es-ES" sz="2000" b="1" dirty="0">
                <a:solidFill>
                  <a:srgbClr val="00B050"/>
                </a:solidFill>
                <a:latin typeface="+mj-lt"/>
              </a:rPr>
              <a:t>4</a:t>
            </a:r>
            <a:r>
              <a:rPr lang="es-ES" b="1" dirty="0" smtClean="0">
                <a:solidFill>
                  <a:srgbClr val="C00000"/>
                </a:solidFill>
                <a:latin typeface="+mj-lt"/>
              </a:rPr>
              <a:t> Movimientos circulares</a:t>
            </a:r>
            <a:endParaRPr lang="es-ES" b="1" dirty="0">
              <a:solidFill>
                <a:srgbClr val="C00000"/>
              </a:solidFill>
              <a:latin typeface="+mj-lt"/>
            </a:endParaRPr>
          </a:p>
        </p:txBody>
      </p:sp>
      <p:sp>
        <p:nvSpPr>
          <p:cNvPr id="6" name="5 CuadroTexto"/>
          <p:cNvSpPr txBox="1"/>
          <p:nvPr/>
        </p:nvSpPr>
        <p:spPr>
          <a:xfrm>
            <a:off x="1828800" y="109182"/>
            <a:ext cx="54864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XI. MOVIMIENTOS EN UNA Y DOS DIMENSIONES</a:t>
            </a:r>
            <a:endParaRPr lang="es-ES" b="1" dirty="0">
              <a:solidFill>
                <a:schemeClr val="accent1">
                  <a:lumMod val="75000"/>
                </a:schemeClr>
              </a:solidFill>
            </a:endParaRPr>
          </a:p>
        </p:txBody>
      </p:sp>
      <p:sp>
        <p:nvSpPr>
          <p:cNvPr id="7" name="13 Marcador de número de diapositiva"/>
          <p:cNvSpPr>
            <a:spLocks noGrp="1"/>
          </p:cNvSpPr>
          <p:nvPr/>
        </p:nvSpPr>
        <p:spPr>
          <a:xfrm>
            <a:off x="8455007" y="6546849"/>
            <a:ext cx="582966" cy="203200"/>
          </a:xfrm>
          <a:prstGeom prst="rect">
            <a:avLst/>
          </a:prstGeom>
        </p:spPr>
        <p:txBody>
          <a:bodyPr vert="horz" lIns="0" tIns="0" rIns="36000" bIns="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latin typeface="+mj-lt"/>
              </a:rPr>
              <a:pPr/>
              <a:t>37</a:t>
            </a:fld>
            <a:endParaRPr lang="es-ES" dirty="0">
              <a:solidFill>
                <a:schemeClr val="accent6">
                  <a:lumMod val="50000"/>
                </a:schemeClr>
              </a:solidFill>
              <a:latin typeface="+mj-lt"/>
            </a:endParaRPr>
          </a:p>
        </p:txBody>
      </p:sp>
      <p:sp>
        <p:nvSpPr>
          <p:cNvPr id="8" name="7 CuadroTexto"/>
          <p:cNvSpPr txBox="1"/>
          <p:nvPr/>
        </p:nvSpPr>
        <p:spPr>
          <a:xfrm>
            <a:off x="342900" y="812800"/>
            <a:ext cx="4419600" cy="369332"/>
          </a:xfrm>
          <a:prstGeom prst="rect">
            <a:avLst/>
          </a:prstGeom>
          <a:noFill/>
        </p:spPr>
        <p:txBody>
          <a:bodyPr wrap="square" rtlCol="0">
            <a:spAutoFit/>
          </a:bodyPr>
          <a:lstStyle/>
          <a:p>
            <a:r>
              <a:rPr lang="es-ES" b="1" dirty="0" smtClean="0">
                <a:solidFill>
                  <a:srgbClr val="C00000"/>
                </a:solidFill>
              </a:rPr>
              <a:t>4.1. </a:t>
            </a:r>
            <a:r>
              <a:rPr lang="es-ES" b="1" dirty="0" smtClean="0">
                <a:solidFill>
                  <a:srgbClr val="00B050"/>
                </a:solidFill>
              </a:rPr>
              <a:t>El movimiento circular uniforme</a:t>
            </a:r>
            <a:endParaRPr lang="es-ES" b="1" dirty="0">
              <a:solidFill>
                <a:srgbClr val="00B050"/>
              </a:solidFill>
            </a:endParaRPr>
          </a:p>
        </p:txBody>
      </p:sp>
      <p:sp>
        <p:nvSpPr>
          <p:cNvPr id="3" name="2 CuadroTexto"/>
          <p:cNvSpPr txBox="1"/>
          <p:nvPr/>
        </p:nvSpPr>
        <p:spPr>
          <a:xfrm>
            <a:off x="342900" y="1231900"/>
            <a:ext cx="4762500" cy="369332"/>
          </a:xfrm>
          <a:prstGeom prst="rect">
            <a:avLst/>
          </a:prstGeom>
          <a:noFill/>
        </p:spPr>
        <p:txBody>
          <a:bodyPr wrap="square" rtlCol="0">
            <a:spAutoFit/>
          </a:bodyPr>
          <a:lstStyle/>
          <a:p>
            <a:r>
              <a:rPr lang="es-ES" b="1" dirty="0" smtClean="0">
                <a:solidFill>
                  <a:srgbClr val="C00000"/>
                </a:solidFill>
              </a:rPr>
              <a:t>Carácter periódico del MCU</a:t>
            </a:r>
            <a:endParaRPr lang="es-ES" b="1" dirty="0">
              <a:solidFill>
                <a:srgbClr val="C00000"/>
              </a:solidFill>
            </a:endParaRPr>
          </a:p>
        </p:txBody>
      </p:sp>
      <p:sp>
        <p:nvSpPr>
          <p:cNvPr id="2" name="1 CuadroTexto"/>
          <p:cNvSpPr txBox="1"/>
          <p:nvPr/>
        </p:nvSpPr>
        <p:spPr>
          <a:xfrm>
            <a:off x="381000" y="1676400"/>
            <a:ext cx="8382000" cy="2862322"/>
          </a:xfrm>
          <a:prstGeom prst="rect">
            <a:avLst/>
          </a:prstGeom>
          <a:noFill/>
        </p:spPr>
        <p:txBody>
          <a:bodyPr wrap="square" rtlCol="0">
            <a:spAutoFit/>
          </a:bodyPr>
          <a:lstStyle/>
          <a:p>
            <a:pPr marL="355600" indent="-355600" algn="just">
              <a:buFont typeface="Wingdings"/>
              <a:buChar char="F"/>
            </a:pPr>
            <a:r>
              <a:rPr lang="es-ES" dirty="0" smtClean="0">
                <a:sym typeface="Wingdings"/>
              </a:rPr>
              <a:t>Dado que la posición en un MCU se repite cada cierto tiempo, también se puede estudiar en función de magnitudes periódicas:</a:t>
            </a:r>
          </a:p>
          <a:p>
            <a:pPr marL="355600" indent="-355600" algn="just">
              <a:buFont typeface="Wingdings"/>
              <a:buChar char="F"/>
            </a:pPr>
            <a:endParaRPr lang="es-ES" dirty="0">
              <a:sym typeface="Wingdings"/>
            </a:endParaRPr>
          </a:p>
          <a:p>
            <a:pPr marL="355600" indent="-355600" algn="just">
              <a:buFont typeface="Wingdings"/>
              <a:buChar char="F"/>
            </a:pPr>
            <a:endParaRPr lang="es-ES" dirty="0" smtClean="0">
              <a:sym typeface="Wingdings"/>
            </a:endParaRPr>
          </a:p>
          <a:p>
            <a:pPr marL="355600" indent="-355600" algn="just">
              <a:buFont typeface="Wingdings"/>
              <a:buChar char="F"/>
            </a:pPr>
            <a:endParaRPr lang="es-ES" dirty="0">
              <a:sym typeface="Wingdings"/>
            </a:endParaRPr>
          </a:p>
          <a:p>
            <a:pPr marL="355600" indent="-355600" algn="just">
              <a:buFont typeface="Wingdings"/>
              <a:buChar char="F"/>
            </a:pPr>
            <a:endParaRPr lang="es-ES" dirty="0" smtClean="0">
              <a:sym typeface="Wingdings"/>
            </a:endParaRPr>
          </a:p>
          <a:p>
            <a:pPr marL="355600" indent="-355600" algn="just">
              <a:buFont typeface="Wingdings"/>
              <a:buChar char="F"/>
            </a:pPr>
            <a:endParaRPr lang="es-ES" dirty="0">
              <a:sym typeface="Wingdings"/>
            </a:endParaRPr>
          </a:p>
          <a:p>
            <a:pPr marL="355600" indent="-355600" algn="just">
              <a:buFont typeface="Wingdings"/>
              <a:buChar char="F"/>
            </a:pPr>
            <a:endParaRPr lang="es-ES" dirty="0" smtClean="0">
              <a:sym typeface="Wingdings"/>
            </a:endParaRPr>
          </a:p>
          <a:p>
            <a:pPr marL="355600" indent="-355600" algn="just">
              <a:buFont typeface="Wingdings"/>
              <a:buChar char="F"/>
            </a:pPr>
            <a:r>
              <a:rPr lang="es-ES" dirty="0" smtClean="0">
                <a:sym typeface="Wingdings"/>
              </a:rPr>
              <a:t>Si consideramos el ángulo descrito en una vuelta (2</a:t>
            </a:r>
            <a:r>
              <a:rPr lang="es-ES" dirty="0" smtClean="0">
                <a:sym typeface="Symbol"/>
              </a:rPr>
              <a:t>) y el tiempo que tarda en describirlo (T):</a:t>
            </a:r>
            <a:endParaRPr lang="es-ES" dirty="0"/>
          </a:p>
        </p:txBody>
      </p:sp>
      <p:sp>
        <p:nvSpPr>
          <p:cNvPr id="4" name="3 CuadroTexto"/>
          <p:cNvSpPr txBox="1"/>
          <p:nvPr/>
        </p:nvSpPr>
        <p:spPr>
          <a:xfrm>
            <a:off x="825500" y="2476500"/>
            <a:ext cx="7874000" cy="1200329"/>
          </a:xfrm>
          <a:prstGeom prst="rect">
            <a:avLst/>
          </a:prstGeom>
          <a:solidFill>
            <a:srgbClr val="FFFF99"/>
          </a:solidFill>
          <a:effectLst>
            <a:outerShdw blurRad="50800" dist="38100" dir="2700000" algn="tl" rotWithShape="0">
              <a:prstClr val="black">
                <a:alpha val="40000"/>
              </a:prstClr>
            </a:outerShdw>
          </a:effectLst>
        </p:spPr>
        <p:txBody>
          <a:bodyPr wrap="square" rtlCol="0">
            <a:spAutoFit/>
          </a:bodyPr>
          <a:lstStyle/>
          <a:p>
            <a:pPr marL="355600" indent="-355600" algn="just">
              <a:buFont typeface="Wingdings"/>
              <a:buChar char=""/>
            </a:pPr>
            <a:r>
              <a:rPr lang="es-ES" dirty="0" smtClean="0">
                <a:sym typeface="Wingdings"/>
              </a:rPr>
              <a:t>El </a:t>
            </a:r>
            <a:r>
              <a:rPr lang="es-ES" b="1" dirty="0" smtClean="0">
                <a:effectLst>
                  <a:outerShdw blurRad="38100" dist="38100" dir="2700000" algn="tl">
                    <a:srgbClr val="000000">
                      <a:alpha val="43137"/>
                    </a:srgbClr>
                  </a:outerShdw>
                </a:effectLst>
                <a:sym typeface="Wingdings"/>
              </a:rPr>
              <a:t>período</a:t>
            </a:r>
            <a:r>
              <a:rPr lang="es-ES" dirty="0" smtClean="0">
                <a:sym typeface="Wingdings"/>
              </a:rPr>
              <a:t> (T) es el </a:t>
            </a:r>
            <a:r>
              <a:rPr lang="es-ES" b="1" dirty="0" smtClean="0">
                <a:effectLst>
                  <a:outerShdw blurRad="38100" dist="38100" dir="2700000" algn="tl">
                    <a:srgbClr val="000000">
                      <a:alpha val="43137"/>
                    </a:srgbClr>
                  </a:outerShdw>
                </a:effectLst>
                <a:sym typeface="Wingdings"/>
              </a:rPr>
              <a:t>tiempo</a:t>
            </a:r>
            <a:r>
              <a:rPr lang="es-ES" dirty="0" smtClean="0">
                <a:sym typeface="Wingdings"/>
              </a:rPr>
              <a:t> que tarda el cuerpo en dar una vuelta completa. Se mide en </a:t>
            </a:r>
            <a:r>
              <a:rPr lang="es-ES" b="1" dirty="0" smtClean="0">
                <a:effectLst>
                  <a:outerShdw blurRad="38100" dist="38100" dir="2700000" algn="tl">
                    <a:srgbClr val="000000">
                      <a:alpha val="43137"/>
                    </a:srgbClr>
                  </a:outerShdw>
                </a:effectLst>
                <a:sym typeface="Wingdings"/>
              </a:rPr>
              <a:t>segundos</a:t>
            </a:r>
            <a:r>
              <a:rPr lang="es-ES" dirty="0" smtClean="0">
                <a:sym typeface="Wingdings"/>
              </a:rPr>
              <a:t>.</a:t>
            </a:r>
          </a:p>
          <a:p>
            <a:pPr marL="355600" indent="-355600" algn="just">
              <a:buFont typeface="Wingdings"/>
              <a:buChar char=""/>
            </a:pPr>
            <a:r>
              <a:rPr lang="es-ES" dirty="0" smtClean="0">
                <a:sym typeface="Wingdings"/>
              </a:rPr>
              <a:t>La </a:t>
            </a:r>
            <a:r>
              <a:rPr lang="es-ES" b="1" dirty="0" smtClean="0">
                <a:effectLst>
                  <a:outerShdw blurRad="38100" dist="38100" dir="2700000" algn="tl">
                    <a:srgbClr val="000000">
                      <a:alpha val="43137"/>
                    </a:srgbClr>
                  </a:outerShdw>
                </a:effectLst>
                <a:sym typeface="Wingdings"/>
              </a:rPr>
              <a:t>frecuencia</a:t>
            </a:r>
            <a:r>
              <a:rPr lang="es-ES" dirty="0" smtClean="0">
                <a:sym typeface="Wingdings"/>
              </a:rPr>
              <a:t> (f) es el número de vueltas por unidad de tiempo. Su unidad es el s</a:t>
            </a:r>
            <a:r>
              <a:rPr lang="es-ES" baseline="30000" dirty="0" smtClean="0">
                <a:sym typeface="Wingdings"/>
              </a:rPr>
              <a:t>-1</a:t>
            </a:r>
            <a:r>
              <a:rPr lang="es-ES" dirty="0" smtClean="0">
                <a:sym typeface="Wingdings"/>
              </a:rPr>
              <a:t> y se denomina </a:t>
            </a:r>
            <a:r>
              <a:rPr lang="es-ES" b="1" dirty="0" err="1" smtClean="0">
                <a:effectLst>
                  <a:outerShdw blurRad="38100" dist="38100" dir="2700000" algn="tl">
                    <a:srgbClr val="000000">
                      <a:alpha val="43137"/>
                    </a:srgbClr>
                  </a:outerShdw>
                </a:effectLst>
                <a:sym typeface="Wingdings"/>
              </a:rPr>
              <a:t>herzio</a:t>
            </a:r>
            <a:r>
              <a:rPr lang="es-ES" dirty="0" smtClean="0">
                <a:sym typeface="Wingdings"/>
              </a:rPr>
              <a:t> (Hz).</a:t>
            </a:r>
            <a:endParaRPr lang="es-ES" dirty="0"/>
          </a:p>
        </p:txBody>
      </p:sp>
      <mc:AlternateContent xmlns:mc="http://schemas.openxmlformats.org/markup-compatibility/2006" xmlns:a14="http://schemas.microsoft.com/office/drawing/2010/main">
        <mc:Choice Requires="a14">
          <p:sp>
            <p:nvSpPr>
              <p:cNvPr id="9" name="8 CuadroTexto"/>
              <p:cNvSpPr txBox="1"/>
              <p:nvPr/>
            </p:nvSpPr>
            <p:spPr>
              <a:xfrm>
                <a:off x="3790950" y="4472940"/>
                <a:ext cx="1690591" cy="61093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ea typeface="Cambria Math"/>
                        </a:rPr>
                        <m:t>𝜔</m:t>
                      </m:r>
                      <m:r>
                        <a:rPr lang="es-ES" b="0" i="1" smtClean="0">
                          <a:latin typeface="Cambria Math"/>
                        </a:rPr>
                        <m:t>=</m:t>
                      </m:r>
                      <m:f>
                        <m:fPr>
                          <m:ctrlPr>
                            <a:rPr lang="es-ES" b="0" i="1" smtClean="0">
                              <a:latin typeface="Cambria Math" panose="02040503050406030204" pitchFamily="18" charset="0"/>
                            </a:rPr>
                          </m:ctrlPr>
                        </m:fPr>
                        <m:num>
                          <m:r>
                            <a:rPr lang="es-ES" b="0" i="1" smtClean="0">
                              <a:latin typeface="Cambria Math"/>
                            </a:rPr>
                            <m:t>2</m:t>
                          </m:r>
                          <m:r>
                            <a:rPr lang="es-ES" b="0" i="1" smtClean="0">
                              <a:latin typeface="Cambria Math"/>
                              <a:ea typeface="Cambria Math"/>
                            </a:rPr>
                            <m:t>𝜋</m:t>
                          </m:r>
                        </m:num>
                        <m:den>
                          <m:r>
                            <a:rPr lang="es-ES" b="0" i="1" smtClean="0">
                              <a:latin typeface="Cambria Math"/>
                              <a:ea typeface="Cambria Math"/>
                            </a:rPr>
                            <m:t>𝑇</m:t>
                          </m:r>
                        </m:den>
                      </m:f>
                      <m:r>
                        <a:rPr lang="es-ES" b="0" i="1" smtClean="0">
                          <a:latin typeface="Cambria Math"/>
                          <a:ea typeface="Cambria Math"/>
                        </a:rPr>
                        <m:t>=2</m:t>
                      </m:r>
                      <m:r>
                        <a:rPr lang="es-ES" b="0" i="1" smtClean="0">
                          <a:latin typeface="Cambria Math"/>
                          <a:ea typeface="Cambria Math"/>
                        </a:rPr>
                        <m:t>𝜋</m:t>
                      </m:r>
                      <m:r>
                        <a:rPr lang="es-ES" b="0" i="1" smtClean="0">
                          <a:latin typeface="Cambria Math"/>
                          <a:ea typeface="Cambria Math"/>
                        </a:rPr>
                        <m:t>𝑓</m:t>
                      </m:r>
                    </m:oMath>
                  </m:oMathPara>
                </a14:m>
                <a:endParaRPr lang="es-ES" dirty="0"/>
              </a:p>
            </p:txBody>
          </p:sp>
        </mc:Choice>
        <mc:Fallback xmlns="">
          <p:sp>
            <p:nvSpPr>
              <p:cNvPr id="9" name="8 CuadroTexto"/>
              <p:cNvSpPr txBox="1">
                <a:spLocks noRot="1" noChangeAspect="1" noMove="1" noResize="1" noEditPoints="1" noAdjustHandles="1" noChangeArrowheads="1" noChangeShapeType="1" noTextEdit="1"/>
              </p:cNvSpPr>
              <p:nvPr/>
            </p:nvSpPr>
            <p:spPr>
              <a:xfrm>
                <a:off x="3790950" y="4472940"/>
                <a:ext cx="1690591" cy="610936"/>
              </a:xfrm>
              <a:prstGeom prst="rect">
                <a:avLst/>
              </a:prstGeom>
              <a:blipFill rotWithShape="1">
                <a:blip r:embed="rId3"/>
                <a:stretch>
                  <a:fillRect/>
                </a:stretch>
              </a:blipFill>
            </p:spPr>
            <p:txBody>
              <a:bodyPr/>
              <a:lstStyle/>
              <a:p>
                <a:r>
                  <a:rPr lang="es-ES">
                    <a:noFill/>
                  </a:rPr>
                  <a:t> </a:t>
                </a:r>
              </a:p>
            </p:txBody>
          </p:sp>
        </mc:Fallback>
      </mc:AlternateContent>
      <p:sp>
        <p:nvSpPr>
          <p:cNvPr id="10" name="9 CuadroTexto"/>
          <p:cNvSpPr txBox="1"/>
          <p:nvPr/>
        </p:nvSpPr>
        <p:spPr>
          <a:xfrm>
            <a:off x="457200" y="5245100"/>
            <a:ext cx="1803400" cy="369332"/>
          </a:xfrm>
          <a:prstGeom prst="rect">
            <a:avLst/>
          </a:prstGeom>
          <a:solidFill>
            <a:srgbClr val="00B050"/>
          </a:solidFill>
        </p:spPr>
        <p:txBody>
          <a:bodyPr wrap="square" rtlCol="0">
            <a:spAutoFit/>
          </a:bodyPr>
          <a:lstStyle/>
          <a:p>
            <a:r>
              <a:rPr lang="es-ES" b="1" dirty="0">
                <a:solidFill>
                  <a:schemeClr val="bg1"/>
                </a:solidFill>
              </a:rPr>
              <a:t>EJERCICIO </a:t>
            </a:r>
            <a:r>
              <a:rPr lang="es-ES" b="1" dirty="0" smtClean="0">
                <a:solidFill>
                  <a:schemeClr val="bg1"/>
                </a:solidFill>
              </a:rPr>
              <a:t>21</a:t>
            </a:r>
            <a:endParaRPr lang="es-ES" b="1" dirty="0">
              <a:solidFill>
                <a:schemeClr val="bg1"/>
              </a:solidFill>
            </a:endParaRPr>
          </a:p>
        </p:txBody>
      </p:sp>
      <p:sp>
        <p:nvSpPr>
          <p:cNvPr id="11" name="10 CuadroTexto"/>
          <p:cNvSpPr txBox="1"/>
          <p:nvPr/>
        </p:nvSpPr>
        <p:spPr>
          <a:xfrm>
            <a:off x="393700" y="5753100"/>
            <a:ext cx="8331200" cy="646331"/>
          </a:xfrm>
          <a:prstGeom prst="rect">
            <a:avLst/>
          </a:prstGeom>
          <a:noFill/>
        </p:spPr>
        <p:txBody>
          <a:bodyPr wrap="square" rtlCol="0">
            <a:spAutoFit/>
          </a:bodyPr>
          <a:lstStyle/>
          <a:p>
            <a:pPr algn="just"/>
            <a:r>
              <a:rPr lang="es-ES" dirty="0" smtClean="0"/>
              <a:t>Un cuerpo efectúa 5 vueltas en 10 s. ¿Cuál es su período? ¿Y su frecuencia? ¿Qué relación guardan ambas magnitudes?</a:t>
            </a:r>
            <a:endParaRPr lang="es-ES" dirty="0"/>
          </a:p>
        </p:txBody>
      </p:sp>
    </p:spTree>
    <p:extLst>
      <p:ext uri="{BB962C8B-B14F-4D97-AF65-F5344CB8AC3E}">
        <p14:creationId xmlns:p14="http://schemas.microsoft.com/office/powerpoint/2010/main" val="228516321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4 CuadroTexto"/>
          <p:cNvSpPr txBox="1"/>
          <p:nvPr/>
        </p:nvSpPr>
        <p:spPr>
          <a:xfrm>
            <a:off x="1841500" y="399197"/>
            <a:ext cx="5499100" cy="307777"/>
          </a:xfrm>
          <a:prstGeom prst="rect">
            <a:avLst/>
          </a:prstGeom>
          <a:noFill/>
        </p:spPr>
        <p:txBody>
          <a:bodyPr wrap="square" lIns="0" tIns="0" rIns="0" bIns="0" rtlCol="0">
            <a:spAutoFit/>
          </a:bodyPr>
          <a:lstStyle/>
          <a:p>
            <a:pPr algn="ctr"/>
            <a:r>
              <a:rPr lang="es-ES" sz="2000" b="1" dirty="0">
                <a:solidFill>
                  <a:srgbClr val="00B050"/>
                </a:solidFill>
                <a:latin typeface="+mj-lt"/>
              </a:rPr>
              <a:t>4</a:t>
            </a:r>
            <a:r>
              <a:rPr lang="es-ES" b="1" dirty="0" smtClean="0">
                <a:solidFill>
                  <a:srgbClr val="C00000"/>
                </a:solidFill>
                <a:latin typeface="+mj-lt"/>
              </a:rPr>
              <a:t> Movimientos circulares</a:t>
            </a:r>
            <a:endParaRPr lang="es-ES" b="1" dirty="0">
              <a:solidFill>
                <a:srgbClr val="C00000"/>
              </a:solidFill>
              <a:latin typeface="+mj-lt"/>
            </a:endParaRPr>
          </a:p>
        </p:txBody>
      </p:sp>
      <p:sp>
        <p:nvSpPr>
          <p:cNvPr id="6" name="5 CuadroTexto"/>
          <p:cNvSpPr txBox="1"/>
          <p:nvPr/>
        </p:nvSpPr>
        <p:spPr>
          <a:xfrm>
            <a:off x="1828800" y="109182"/>
            <a:ext cx="54864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XI. MOVIMIENTOS EN UNA Y DOS DIMENSIONES</a:t>
            </a:r>
            <a:endParaRPr lang="es-ES" b="1" dirty="0">
              <a:solidFill>
                <a:schemeClr val="accent1">
                  <a:lumMod val="75000"/>
                </a:schemeClr>
              </a:solidFill>
            </a:endParaRPr>
          </a:p>
        </p:txBody>
      </p:sp>
      <p:sp>
        <p:nvSpPr>
          <p:cNvPr id="7" name="13 Marcador de número de diapositiva"/>
          <p:cNvSpPr>
            <a:spLocks noGrp="1"/>
          </p:cNvSpPr>
          <p:nvPr/>
        </p:nvSpPr>
        <p:spPr>
          <a:xfrm>
            <a:off x="8455007" y="6546849"/>
            <a:ext cx="582966" cy="203200"/>
          </a:xfrm>
          <a:prstGeom prst="rect">
            <a:avLst/>
          </a:prstGeom>
        </p:spPr>
        <p:txBody>
          <a:bodyPr vert="horz" lIns="0" tIns="0" rIns="36000" bIns="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latin typeface="+mj-lt"/>
              </a:rPr>
              <a:pPr/>
              <a:t>38</a:t>
            </a:fld>
            <a:endParaRPr lang="es-ES" dirty="0">
              <a:solidFill>
                <a:schemeClr val="accent6">
                  <a:lumMod val="50000"/>
                </a:schemeClr>
              </a:solidFill>
              <a:latin typeface="+mj-lt"/>
            </a:endParaRPr>
          </a:p>
        </p:txBody>
      </p:sp>
      <p:sp>
        <p:nvSpPr>
          <p:cNvPr id="8" name="7 CuadroTexto"/>
          <p:cNvSpPr txBox="1"/>
          <p:nvPr/>
        </p:nvSpPr>
        <p:spPr>
          <a:xfrm>
            <a:off x="342900" y="812800"/>
            <a:ext cx="4419600" cy="369332"/>
          </a:xfrm>
          <a:prstGeom prst="rect">
            <a:avLst/>
          </a:prstGeom>
          <a:noFill/>
        </p:spPr>
        <p:txBody>
          <a:bodyPr wrap="square" rtlCol="0">
            <a:spAutoFit/>
          </a:bodyPr>
          <a:lstStyle/>
          <a:p>
            <a:r>
              <a:rPr lang="es-ES" b="1" dirty="0" smtClean="0">
                <a:solidFill>
                  <a:srgbClr val="C00000"/>
                </a:solidFill>
              </a:rPr>
              <a:t>4.1. </a:t>
            </a:r>
            <a:r>
              <a:rPr lang="es-ES" b="1" dirty="0" smtClean="0">
                <a:solidFill>
                  <a:srgbClr val="00B050"/>
                </a:solidFill>
              </a:rPr>
              <a:t>El movimiento circular uniforme</a:t>
            </a:r>
            <a:endParaRPr lang="es-ES" b="1" dirty="0">
              <a:solidFill>
                <a:srgbClr val="00B050"/>
              </a:solidFill>
            </a:endParaRPr>
          </a:p>
        </p:txBody>
      </p:sp>
      <p:sp>
        <p:nvSpPr>
          <p:cNvPr id="3" name="2 CuadroTexto"/>
          <p:cNvSpPr txBox="1"/>
          <p:nvPr/>
        </p:nvSpPr>
        <p:spPr>
          <a:xfrm>
            <a:off x="342900" y="1231900"/>
            <a:ext cx="4343400" cy="369332"/>
          </a:xfrm>
          <a:prstGeom prst="rect">
            <a:avLst/>
          </a:prstGeom>
          <a:noFill/>
        </p:spPr>
        <p:txBody>
          <a:bodyPr wrap="square" rtlCol="0">
            <a:spAutoFit/>
          </a:bodyPr>
          <a:lstStyle/>
          <a:p>
            <a:r>
              <a:rPr lang="es-ES" b="1" dirty="0" smtClean="0">
                <a:solidFill>
                  <a:srgbClr val="C00000"/>
                </a:solidFill>
              </a:rPr>
              <a:t>La aceleración centrípeta en el MCU</a:t>
            </a:r>
            <a:endParaRPr lang="es-ES" b="1" dirty="0">
              <a:solidFill>
                <a:srgbClr val="C00000"/>
              </a:solidFill>
            </a:endParaRPr>
          </a:p>
        </p:txBody>
      </p:sp>
      <mc:AlternateContent xmlns:mc="http://schemas.openxmlformats.org/markup-compatibility/2006" xmlns:a14="http://schemas.microsoft.com/office/drawing/2010/main">
        <mc:Choice Requires="a14">
          <p:sp>
            <p:nvSpPr>
              <p:cNvPr id="10" name="9 CuadroTexto"/>
              <p:cNvSpPr txBox="1"/>
              <p:nvPr/>
            </p:nvSpPr>
            <p:spPr>
              <a:xfrm>
                <a:off x="355600" y="1790700"/>
                <a:ext cx="8318500" cy="3416320"/>
              </a:xfrm>
              <a:prstGeom prst="rect">
                <a:avLst/>
              </a:prstGeom>
              <a:noFill/>
            </p:spPr>
            <p:txBody>
              <a:bodyPr wrap="square" rtlCol="0">
                <a:spAutoFit/>
              </a:bodyPr>
              <a:lstStyle/>
              <a:p>
                <a:pPr marL="355600" indent="-355600" algn="just">
                  <a:buFont typeface="Wingdings"/>
                  <a:buChar char="F"/>
                </a:pPr>
                <a:r>
                  <a:rPr lang="es-ES" dirty="0" smtClean="0">
                    <a:sym typeface="Wingdings"/>
                  </a:rPr>
                  <a:t>Teniendo en cuenta la relación entre aceleración centrípeta y velocidad lineal:</a:t>
                </a:r>
              </a:p>
              <a:p>
                <a:pPr marL="355600" indent="-355600" algn="just">
                  <a:buFont typeface="Wingdings"/>
                  <a:buChar char="F"/>
                </a:pPr>
                <a:endParaRPr lang="es-ES" dirty="0">
                  <a:sym typeface="Wingdings"/>
                </a:endParaRPr>
              </a:p>
              <a:p>
                <a:pPr marL="355600" indent="-355600" algn="just">
                  <a:buFont typeface="Wingdings"/>
                  <a:buChar char="F"/>
                </a:pPr>
                <a:endParaRPr lang="es-ES" dirty="0" smtClean="0">
                  <a:sym typeface="Wingdings"/>
                </a:endParaRPr>
              </a:p>
              <a:p>
                <a:pPr marL="355600" indent="-355600" algn="just">
                  <a:buFont typeface="Wingdings"/>
                  <a:buChar char="F"/>
                </a:pPr>
                <a:endParaRPr lang="es-ES" dirty="0">
                  <a:sym typeface="Wingdings"/>
                </a:endParaRPr>
              </a:p>
              <a:p>
                <a:pPr marL="355600" indent="-355600" algn="just">
                  <a:buFont typeface="Wingdings"/>
                  <a:buChar char="F"/>
                </a:pPr>
                <a:r>
                  <a:rPr lang="es-ES" dirty="0" smtClean="0">
                    <a:sym typeface="Wingdings"/>
                  </a:rPr>
                  <a:t>Y dada la relación entre la velocidad lineal y angular, </a:t>
                </a:r>
                <a14:m>
                  <m:oMath xmlns:m="http://schemas.openxmlformats.org/officeDocument/2006/math">
                    <m:r>
                      <a:rPr lang="es-ES" b="0" i="1" smtClean="0">
                        <a:latin typeface="Cambria Math"/>
                        <a:sym typeface="Wingdings"/>
                      </a:rPr>
                      <m:t>𝑣</m:t>
                    </m:r>
                    <m:r>
                      <a:rPr lang="es-ES" b="0" i="1" smtClean="0">
                        <a:latin typeface="Cambria Math"/>
                        <a:sym typeface="Wingdings"/>
                      </a:rPr>
                      <m:t>=</m:t>
                    </m:r>
                    <m:r>
                      <a:rPr lang="es-ES" b="0" i="1" smtClean="0">
                        <a:latin typeface="Cambria Math"/>
                        <a:ea typeface="Cambria Math"/>
                        <a:sym typeface="Wingdings"/>
                      </a:rPr>
                      <m:t>𝜔</m:t>
                    </m:r>
                    <m:r>
                      <a:rPr lang="es-ES" b="0" i="1" smtClean="0">
                        <a:latin typeface="Cambria Math"/>
                        <a:ea typeface="Cambria Math"/>
                        <a:sym typeface="Wingdings"/>
                      </a:rPr>
                      <m:t>𝑟</m:t>
                    </m:r>
                  </m:oMath>
                </a14:m>
                <a:r>
                  <a:rPr lang="es-ES" dirty="0" smtClean="0"/>
                  <a:t>:</a:t>
                </a:r>
              </a:p>
              <a:p>
                <a:pPr marL="355600" indent="-355600" algn="just">
                  <a:buFont typeface="Wingdings"/>
                  <a:buChar char="F"/>
                </a:pPr>
                <a:endParaRPr lang="es-ES" dirty="0"/>
              </a:p>
              <a:p>
                <a:pPr marL="355600" indent="-355600" algn="just">
                  <a:buFont typeface="Wingdings"/>
                  <a:buChar char="F"/>
                </a:pPr>
                <a:endParaRPr lang="es-ES" dirty="0" smtClean="0"/>
              </a:p>
              <a:p>
                <a:pPr marL="355600" indent="-355600" algn="just">
                  <a:buFont typeface="Wingdings"/>
                  <a:buChar char="F"/>
                </a:pPr>
                <a:endParaRPr lang="es-ES" dirty="0"/>
              </a:p>
              <a:p>
                <a:pPr marL="355600" indent="-355600" algn="just">
                  <a:buFont typeface="Wingdings"/>
                  <a:buChar char="F"/>
                </a:pPr>
                <a:endParaRPr lang="es-ES" dirty="0" smtClean="0"/>
              </a:p>
              <a:p>
                <a:pPr marL="355600" indent="-355600" algn="just">
                  <a:buFont typeface="Wingdings"/>
                  <a:buChar char="F"/>
                </a:pPr>
                <a:r>
                  <a:rPr lang="es-ES" dirty="0" smtClean="0"/>
                  <a:t>A su vez, </a:t>
                </a:r>
                <a14:m>
                  <m:oMath xmlns:m="http://schemas.openxmlformats.org/officeDocument/2006/math">
                    <m:r>
                      <a:rPr lang="es-ES" i="1" smtClean="0">
                        <a:latin typeface="Cambria Math"/>
                        <a:ea typeface="Cambria Math"/>
                      </a:rPr>
                      <m:t>𝜔</m:t>
                    </m:r>
                    <m:r>
                      <a:rPr lang="es-ES" b="0" i="1" smtClean="0">
                        <a:latin typeface="Cambria Math"/>
                        <a:ea typeface="Cambria Math"/>
                      </a:rPr>
                      <m:t>=</m:t>
                    </m:r>
                    <m:f>
                      <m:fPr>
                        <m:type m:val="lin"/>
                        <m:ctrlPr>
                          <a:rPr lang="es-ES" b="0" i="1" smtClean="0">
                            <a:latin typeface="Cambria Math" panose="02040503050406030204" pitchFamily="18" charset="0"/>
                            <a:ea typeface="Cambria Math"/>
                          </a:rPr>
                        </m:ctrlPr>
                      </m:fPr>
                      <m:num>
                        <m:r>
                          <a:rPr lang="es-ES" b="0" i="1" smtClean="0">
                            <a:latin typeface="Cambria Math"/>
                            <a:ea typeface="Cambria Math"/>
                          </a:rPr>
                          <m:t>2</m:t>
                        </m:r>
                        <m:r>
                          <a:rPr lang="es-ES" b="0" i="1" smtClean="0">
                            <a:latin typeface="Cambria Math"/>
                            <a:ea typeface="Cambria Math"/>
                          </a:rPr>
                          <m:t>𝜋</m:t>
                        </m:r>
                      </m:num>
                      <m:den>
                        <m:r>
                          <a:rPr lang="es-ES" b="0" i="1" smtClean="0">
                            <a:latin typeface="Cambria Math"/>
                            <a:ea typeface="Cambria Math"/>
                          </a:rPr>
                          <m:t>𝑇</m:t>
                        </m:r>
                      </m:den>
                    </m:f>
                  </m:oMath>
                </a14:m>
                <a:r>
                  <a:rPr lang="es-ES" dirty="0" smtClean="0"/>
                  <a:t>, podemos encontrar un relación entre la aceleración centrípeta y el período</a:t>
                </a:r>
                <a:endParaRPr lang="es-ES" dirty="0"/>
              </a:p>
            </p:txBody>
          </p:sp>
        </mc:Choice>
        <mc:Fallback xmlns="">
          <p:sp>
            <p:nvSpPr>
              <p:cNvPr id="10" name="9 CuadroTexto"/>
              <p:cNvSpPr txBox="1">
                <a:spLocks noRot="1" noChangeAspect="1" noMove="1" noResize="1" noEditPoints="1" noAdjustHandles="1" noChangeArrowheads="1" noChangeShapeType="1" noTextEdit="1"/>
              </p:cNvSpPr>
              <p:nvPr/>
            </p:nvSpPr>
            <p:spPr>
              <a:xfrm>
                <a:off x="355600" y="1790700"/>
                <a:ext cx="8318500" cy="3416320"/>
              </a:xfrm>
              <a:prstGeom prst="rect">
                <a:avLst/>
              </a:prstGeom>
              <a:blipFill rotWithShape="1">
                <a:blip r:embed="rId3"/>
                <a:stretch>
                  <a:fillRect l="-440" t="-893" r="-586" b="-10536"/>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1" name="10 CuadroTexto"/>
              <p:cNvSpPr txBox="1"/>
              <p:nvPr/>
            </p:nvSpPr>
            <p:spPr>
              <a:xfrm>
                <a:off x="3829050" y="2390140"/>
                <a:ext cx="1024062" cy="64633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ES" i="1" smtClean="0">
                              <a:latin typeface="Cambria Math" panose="02040503050406030204" pitchFamily="18" charset="0"/>
                            </a:rPr>
                          </m:ctrlPr>
                        </m:sSubPr>
                        <m:e>
                          <m:r>
                            <a:rPr lang="es-ES" b="0" i="1" smtClean="0">
                              <a:latin typeface="Cambria Math"/>
                            </a:rPr>
                            <m:t>𝑎</m:t>
                          </m:r>
                        </m:e>
                        <m:sub>
                          <m:r>
                            <a:rPr lang="es-ES" b="0" i="1" smtClean="0">
                              <a:latin typeface="Cambria Math"/>
                            </a:rPr>
                            <m:t>𝑐</m:t>
                          </m:r>
                        </m:sub>
                      </m:sSub>
                      <m:r>
                        <a:rPr lang="es-ES" b="0" i="1" smtClean="0">
                          <a:latin typeface="Cambria Math"/>
                        </a:rPr>
                        <m:t>=</m:t>
                      </m:r>
                      <m:f>
                        <m:fPr>
                          <m:ctrlPr>
                            <a:rPr lang="es-ES" b="0" i="1" smtClean="0">
                              <a:latin typeface="Cambria Math" panose="02040503050406030204" pitchFamily="18" charset="0"/>
                            </a:rPr>
                          </m:ctrlPr>
                        </m:fPr>
                        <m:num>
                          <m:sSup>
                            <m:sSupPr>
                              <m:ctrlPr>
                                <a:rPr lang="es-ES" b="0" i="1" smtClean="0">
                                  <a:latin typeface="Cambria Math" panose="02040503050406030204" pitchFamily="18" charset="0"/>
                                </a:rPr>
                              </m:ctrlPr>
                            </m:sSupPr>
                            <m:e>
                              <m:r>
                                <a:rPr lang="es-ES" b="0" i="1" smtClean="0">
                                  <a:latin typeface="Cambria Math"/>
                                </a:rPr>
                                <m:t>𝑣</m:t>
                              </m:r>
                            </m:e>
                            <m:sup>
                              <m:r>
                                <a:rPr lang="es-ES" b="0" i="1" smtClean="0">
                                  <a:latin typeface="Cambria Math"/>
                                </a:rPr>
                                <m:t>2</m:t>
                              </m:r>
                            </m:sup>
                          </m:sSup>
                        </m:num>
                        <m:den>
                          <m:r>
                            <a:rPr lang="es-ES" b="0" i="1" smtClean="0">
                              <a:latin typeface="Cambria Math"/>
                            </a:rPr>
                            <m:t>𝑟</m:t>
                          </m:r>
                        </m:den>
                      </m:f>
                    </m:oMath>
                  </m:oMathPara>
                </a14:m>
                <a:endParaRPr lang="es-ES" dirty="0"/>
              </a:p>
            </p:txBody>
          </p:sp>
        </mc:Choice>
        <mc:Fallback xmlns="">
          <p:sp>
            <p:nvSpPr>
              <p:cNvPr id="11" name="10 CuadroTexto"/>
              <p:cNvSpPr txBox="1">
                <a:spLocks noRot="1" noChangeAspect="1" noMove="1" noResize="1" noEditPoints="1" noAdjustHandles="1" noChangeArrowheads="1" noChangeShapeType="1" noTextEdit="1"/>
              </p:cNvSpPr>
              <p:nvPr/>
            </p:nvSpPr>
            <p:spPr>
              <a:xfrm>
                <a:off x="3829050" y="2390140"/>
                <a:ext cx="1024062" cy="646331"/>
              </a:xfrm>
              <a:prstGeom prst="rect">
                <a:avLst/>
              </a:prstGeom>
              <a:blipFill rotWithShape="1">
                <a:blip r:embed="rId4"/>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2" name="11 CuadroTexto"/>
              <p:cNvSpPr txBox="1"/>
              <p:nvPr/>
            </p:nvSpPr>
            <p:spPr>
              <a:xfrm>
                <a:off x="2305050" y="3634740"/>
                <a:ext cx="2583143" cy="64633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ES" i="1" smtClean="0">
                              <a:latin typeface="Cambria Math" panose="02040503050406030204" pitchFamily="18" charset="0"/>
                            </a:rPr>
                          </m:ctrlPr>
                        </m:sSubPr>
                        <m:e>
                          <m:r>
                            <a:rPr lang="es-ES" b="0" i="1" smtClean="0">
                              <a:latin typeface="Cambria Math"/>
                            </a:rPr>
                            <m:t>𝑎</m:t>
                          </m:r>
                        </m:e>
                        <m:sub>
                          <m:r>
                            <a:rPr lang="es-ES" b="0" i="1" smtClean="0">
                              <a:latin typeface="Cambria Math"/>
                            </a:rPr>
                            <m:t>𝑐</m:t>
                          </m:r>
                        </m:sub>
                      </m:sSub>
                      <m:r>
                        <a:rPr lang="es-ES" b="0" i="1" smtClean="0">
                          <a:latin typeface="Cambria Math"/>
                        </a:rPr>
                        <m:t>=</m:t>
                      </m:r>
                      <m:f>
                        <m:fPr>
                          <m:ctrlPr>
                            <a:rPr lang="es-ES" b="0" i="1" smtClean="0">
                              <a:latin typeface="Cambria Math" panose="02040503050406030204" pitchFamily="18" charset="0"/>
                            </a:rPr>
                          </m:ctrlPr>
                        </m:fPr>
                        <m:num>
                          <m:sSup>
                            <m:sSupPr>
                              <m:ctrlPr>
                                <a:rPr lang="es-ES" b="0" i="1" smtClean="0">
                                  <a:latin typeface="Cambria Math" panose="02040503050406030204" pitchFamily="18" charset="0"/>
                                </a:rPr>
                              </m:ctrlPr>
                            </m:sSupPr>
                            <m:e>
                              <m:r>
                                <a:rPr lang="es-ES" b="0" i="1" smtClean="0">
                                  <a:latin typeface="Cambria Math"/>
                                </a:rPr>
                                <m:t>𝑣</m:t>
                              </m:r>
                            </m:e>
                            <m:sup>
                              <m:r>
                                <a:rPr lang="es-ES" b="0" i="1" smtClean="0">
                                  <a:latin typeface="Cambria Math"/>
                                </a:rPr>
                                <m:t>2</m:t>
                              </m:r>
                            </m:sup>
                          </m:sSup>
                        </m:num>
                        <m:den>
                          <m:r>
                            <a:rPr lang="es-ES" b="0" i="1" smtClean="0">
                              <a:latin typeface="Cambria Math"/>
                            </a:rPr>
                            <m:t>𝑟</m:t>
                          </m:r>
                        </m:den>
                      </m:f>
                      <m:r>
                        <a:rPr lang="es-ES" b="0" i="1" smtClean="0">
                          <a:latin typeface="Cambria Math"/>
                        </a:rPr>
                        <m:t>=</m:t>
                      </m:r>
                      <m:f>
                        <m:fPr>
                          <m:ctrlPr>
                            <a:rPr lang="es-ES" b="0" i="1" smtClean="0">
                              <a:latin typeface="Cambria Math" panose="02040503050406030204" pitchFamily="18" charset="0"/>
                            </a:rPr>
                          </m:ctrlPr>
                        </m:fPr>
                        <m:num>
                          <m:sSup>
                            <m:sSupPr>
                              <m:ctrlPr>
                                <a:rPr lang="es-ES" b="0" i="1" smtClean="0">
                                  <a:latin typeface="Cambria Math" panose="02040503050406030204" pitchFamily="18" charset="0"/>
                                </a:rPr>
                              </m:ctrlPr>
                            </m:sSupPr>
                            <m:e>
                              <m:d>
                                <m:dPr>
                                  <m:ctrlPr>
                                    <a:rPr lang="es-ES" b="0" i="1" smtClean="0">
                                      <a:latin typeface="Cambria Math" panose="02040503050406030204" pitchFamily="18" charset="0"/>
                                    </a:rPr>
                                  </m:ctrlPr>
                                </m:dPr>
                                <m:e>
                                  <m:r>
                                    <a:rPr lang="es-ES" i="1">
                                      <a:latin typeface="Cambria Math"/>
                                      <a:ea typeface="Cambria Math"/>
                                      <a:sym typeface="Wingdings"/>
                                    </a:rPr>
                                    <m:t>𝜔</m:t>
                                  </m:r>
                                  <m:r>
                                    <a:rPr lang="es-ES" i="1">
                                      <a:latin typeface="Cambria Math"/>
                                      <a:ea typeface="Cambria Math"/>
                                      <a:sym typeface="Wingdings"/>
                                    </a:rPr>
                                    <m:t>𝑟</m:t>
                                  </m:r>
                                </m:e>
                              </m:d>
                            </m:e>
                            <m:sup>
                              <m:r>
                                <a:rPr lang="es-ES" b="0" i="1" smtClean="0">
                                  <a:latin typeface="Cambria Math"/>
                                </a:rPr>
                                <m:t>2</m:t>
                              </m:r>
                            </m:sup>
                          </m:sSup>
                        </m:num>
                        <m:den>
                          <m:r>
                            <a:rPr lang="es-ES" b="0" i="1" smtClean="0">
                              <a:latin typeface="Cambria Math"/>
                            </a:rPr>
                            <m:t>𝑟</m:t>
                          </m:r>
                        </m:den>
                      </m:f>
                      <m:r>
                        <a:rPr lang="es-ES" b="0" i="1" smtClean="0">
                          <a:latin typeface="Cambria Math"/>
                        </a:rPr>
                        <m:t>=</m:t>
                      </m:r>
                      <m:sSup>
                        <m:sSupPr>
                          <m:ctrlPr>
                            <a:rPr lang="es-ES" b="0" i="1" smtClean="0">
                              <a:latin typeface="Cambria Math" panose="02040503050406030204" pitchFamily="18" charset="0"/>
                            </a:rPr>
                          </m:ctrlPr>
                        </m:sSupPr>
                        <m:e>
                          <m:r>
                            <a:rPr lang="es-ES" b="0" i="1" smtClean="0">
                              <a:latin typeface="Cambria Math"/>
                              <a:ea typeface="Cambria Math"/>
                            </a:rPr>
                            <m:t>𝜔</m:t>
                          </m:r>
                        </m:e>
                        <m:sup>
                          <m:r>
                            <a:rPr lang="es-ES" b="0" i="1" smtClean="0">
                              <a:latin typeface="Cambria Math"/>
                            </a:rPr>
                            <m:t>2</m:t>
                          </m:r>
                        </m:sup>
                      </m:sSup>
                      <m:r>
                        <a:rPr lang="es-ES" b="0" i="1" smtClean="0">
                          <a:latin typeface="Cambria Math"/>
                        </a:rPr>
                        <m:t>𝑟</m:t>
                      </m:r>
                    </m:oMath>
                  </m:oMathPara>
                </a14:m>
                <a:endParaRPr lang="es-ES" dirty="0"/>
              </a:p>
            </p:txBody>
          </p:sp>
        </mc:Choice>
        <mc:Fallback xmlns="">
          <p:sp>
            <p:nvSpPr>
              <p:cNvPr id="12" name="11 CuadroTexto"/>
              <p:cNvSpPr txBox="1">
                <a:spLocks noRot="1" noChangeAspect="1" noMove="1" noResize="1" noEditPoints="1" noAdjustHandles="1" noChangeArrowheads="1" noChangeShapeType="1" noTextEdit="1"/>
              </p:cNvSpPr>
              <p:nvPr/>
            </p:nvSpPr>
            <p:spPr>
              <a:xfrm>
                <a:off x="2305050" y="3634740"/>
                <a:ext cx="2583143" cy="646331"/>
              </a:xfrm>
              <a:prstGeom prst="rect">
                <a:avLst/>
              </a:prstGeom>
              <a:blipFill rotWithShape="1">
                <a:blip r:embed="rId5"/>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3" name="12 CuadroTexto"/>
              <p:cNvSpPr txBox="1"/>
              <p:nvPr/>
            </p:nvSpPr>
            <p:spPr>
              <a:xfrm>
                <a:off x="2901950" y="5247640"/>
                <a:ext cx="3105466" cy="769378"/>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ES" i="1" smtClean="0">
                              <a:latin typeface="Cambria Math" panose="02040503050406030204" pitchFamily="18" charset="0"/>
                            </a:rPr>
                          </m:ctrlPr>
                        </m:sSubPr>
                        <m:e>
                          <m:r>
                            <a:rPr lang="es-ES" b="0" i="1" smtClean="0">
                              <a:latin typeface="Cambria Math"/>
                            </a:rPr>
                            <m:t>𝑎</m:t>
                          </m:r>
                        </m:e>
                        <m:sub>
                          <m:r>
                            <a:rPr lang="es-ES" b="0" i="1" smtClean="0">
                              <a:latin typeface="Cambria Math"/>
                            </a:rPr>
                            <m:t>𝑐</m:t>
                          </m:r>
                        </m:sub>
                      </m:sSub>
                      <m:r>
                        <a:rPr lang="es-ES" b="0" i="1" smtClean="0">
                          <a:latin typeface="Cambria Math"/>
                        </a:rPr>
                        <m:t>=</m:t>
                      </m:r>
                      <m:sSup>
                        <m:sSupPr>
                          <m:ctrlPr>
                            <a:rPr lang="es-ES" b="0" i="1" smtClean="0">
                              <a:latin typeface="Cambria Math" panose="02040503050406030204" pitchFamily="18" charset="0"/>
                            </a:rPr>
                          </m:ctrlPr>
                        </m:sSupPr>
                        <m:e>
                          <m:r>
                            <a:rPr lang="es-ES" b="0" i="1" smtClean="0">
                              <a:latin typeface="Cambria Math"/>
                              <a:ea typeface="Cambria Math"/>
                            </a:rPr>
                            <m:t>𝜔</m:t>
                          </m:r>
                        </m:e>
                        <m:sup>
                          <m:r>
                            <a:rPr lang="es-ES" b="0" i="1" smtClean="0">
                              <a:latin typeface="Cambria Math"/>
                            </a:rPr>
                            <m:t>2</m:t>
                          </m:r>
                        </m:sup>
                      </m:sSup>
                      <m:r>
                        <a:rPr lang="es-ES" b="0" i="1" smtClean="0">
                          <a:latin typeface="Cambria Math"/>
                        </a:rPr>
                        <m:t>𝑟</m:t>
                      </m:r>
                      <m:r>
                        <a:rPr lang="es-ES" b="0" i="1" smtClean="0">
                          <a:latin typeface="Cambria Math"/>
                        </a:rPr>
                        <m:t>=</m:t>
                      </m:r>
                      <m:sSup>
                        <m:sSupPr>
                          <m:ctrlPr>
                            <a:rPr lang="es-ES" b="0" i="1" smtClean="0">
                              <a:latin typeface="Cambria Math" panose="02040503050406030204" pitchFamily="18" charset="0"/>
                            </a:rPr>
                          </m:ctrlPr>
                        </m:sSupPr>
                        <m:e>
                          <m:d>
                            <m:dPr>
                              <m:ctrlPr>
                                <a:rPr lang="es-ES" b="0" i="1" smtClean="0">
                                  <a:latin typeface="Cambria Math" panose="02040503050406030204" pitchFamily="18" charset="0"/>
                                </a:rPr>
                              </m:ctrlPr>
                            </m:dPr>
                            <m:e>
                              <m:f>
                                <m:fPr>
                                  <m:ctrlPr>
                                    <a:rPr lang="es-ES" b="0" i="1" smtClean="0">
                                      <a:latin typeface="Cambria Math" panose="02040503050406030204" pitchFamily="18" charset="0"/>
                                    </a:rPr>
                                  </m:ctrlPr>
                                </m:fPr>
                                <m:num>
                                  <m:r>
                                    <a:rPr lang="es-ES" b="0" i="1" smtClean="0">
                                      <a:latin typeface="Cambria Math"/>
                                    </a:rPr>
                                    <m:t>2</m:t>
                                  </m:r>
                                  <m:r>
                                    <a:rPr lang="es-ES" b="0" i="1" smtClean="0">
                                      <a:latin typeface="Cambria Math"/>
                                      <a:ea typeface="Cambria Math"/>
                                    </a:rPr>
                                    <m:t>𝜋</m:t>
                                  </m:r>
                                </m:num>
                                <m:den>
                                  <m:r>
                                    <a:rPr lang="es-ES" b="0" i="1" smtClean="0">
                                      <a:latin typeface="Cambria Math"/>
                                    </a:rPr>
                                    <m:t>𝑇</m:t>
                                  </m:r>
                                </m:den>
                              </m:f>
                            </m:e>
                          </m:d>
                        </m:e>
                        <m:sup>
                          <m:r>
                            <a:rPr lang="es-ES" b="0" i="1" smtClean="0">
                              <a:latin typeface="Cambria Math"/>
                            </a:rPr>
                            <m:t>2</m:t>
                          </m:r>
                        </m:sup>
                      </m:sSup>
                      <m:r>
                        <a:rPr lang="es-ES" b="0" i="1" smtClean="0">
                          <a:latin typeface="Cambria Math"/>
                        </a:rPr>
                        <m:t>𝑟</m:t>
                      </m:r>
                      <m:r>
                        <a:rPr lang="es-ES" b="0" i="1" smtClean="0">
                          <a:latin typeface="Cambria Math"/>
                        </a:rPr>
                        <m:t>=</m:t>
                      </m:r>
                      <m:f>
                        <m:fPr>
                          <m:ctrlPr>
                            <a:rPr lang="es-ES" b="0" i="1" smtClean="0">
                              <a:latin typeface="Cambria Math" panose="02040503050406030204" pitchFamily="18" charset="0"/>
                            </a:rPr>
                          </m:ctrlPr>
                        </m:fPr>
                        <m:num>
                          <m:r>
                            <a:rPr lang="es-ES" b="0" i="1" smtClean="0">
                              <a:latin typeface="Cambria Math"/>
                            </a:rPr>
                            <m:t>4</m:t>
                          </m:r>
                          <m:sSup>
                            <m:sSupPr>
                              <m:ctrlPr>
                                <a:rPr lang="es-ES" b="0" i="1" smtClean="0">
                                  <a:latin typeface="Cambria Math" panose="02040503050406030204" pitchFamily="18" charset="0"/>
                                </a:rPr>
                              </m:ctrlPr>
                            </m:sSupPr>
                            <m:e>
                              <m:r>
                                <a:rPr lang="es-ES" b="0" i="1" smtClean="0">
                                  <a:latin typeface="Cambria Math"/>
                                  <a:ea typeface="Cambria Math"/>
                                </a:rPr>
                                <m:t>𝜋</m:t>
                              </m:r>
                            </m:e>
                            <m:sup>
                              <m:r>
                                <a:rPr lang="es-ES" b="0" i="1" smtClean="0">
                                  <a:latin typeface="Cambria Math"/>
                                </a:rPr>
                                <m:t>2</m:t>
                              </m:r>
                            </m:sup>
                          </m:sSup>
                        </m:num>
                        <m:den>
                          <m:sSup>
                            <m:sSupPr>
                              <m:ctrlPr>
                                <a:rPr lang="es-ES" b="0" i="1" smtClean="0">
                                  <a:latin typeface="Cambria Math" panose="02040503050406030204" pitchFamily="18" charset="0"/>
                                </a:rPr>
                              </m:ctrlPr>
                            </m:sSupPr>
                            <m:e>
                              <m:r>
                                <a:rPr lang="es-ES" b="0" i="1" smtClean="0">
                                  <a:latin typeface="Cambria Math"/>
                                </a:rPr>
                                <m:t>𝑇</m:t>
                              </m:r>
                            </m:e>
                            <m:sup>
                              <m:r>
                                <a:rPr lang="es-ES" b="0" i="1" smtClean="0">
                                  <a:latin typeface="Cambria Math"/>
                                </a:rPr>
                                <m:t>2</m:t>
                              </m:r>
                            </m:sup>
                          </m:sSup>
                        </m:den>
                      </m:f>
                      <m:r>
                        <a:rPr lang="es-ES" b="0" i="1" smtClean="0">
                          <a:latin typeface="Cambria Math"/>
                        </a:rPr>
                        <m:t>𝑟</m:t>
                      </m:r>
                    </m:oMath>
                  </m:oMathPara>
                </a14:m>
                <a:endParaRPr lang="es-ES" dirty="0"/>
              </a:p>
            </p:txBody>
          </p:sp>
        </mc:Choice>
        <mc:Fallback xmlns="">
          <p:sp>
            <p:nvSpPr>
              <p:cNvPr id="13" name="12 CuadroTexto"/>
              <p:cNvSpPr txBox="1">
                <a:spLocks noRot="1" noChangeAspect="1" noMove="1" noResize="1" noEditPoints="1" noAdjustHandles="1" noChangeArrowheads="1" noChangeShapeType="1" noTextEdit="1"/>
              </p:cNvSpPr>
              <p:nvPr/>
            </p:nvSpPr>
            <p:spPr>
              <a:xfrm>
                <a:off x="2901950" y="5247640"/>
                <a:ext cx="3105466" cy="769378"/>
              </a:xfrm>
              <a:prstGeom prst="rect">
                <a:avLst/>
              </a:prstGeom>
              <a:blipFill rotWithShape="1">
                <a:blip r:embed="rId6"/>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4" name="13 CuadroTexto"/>
              <p:cNvSpPr txBox="1"/>
              <p:nvPr/>
            </p:nvSpPr>
            <p:spPr>
              <a:xfrm>
                <a:off x="5708650" y="3774440"/>
                <a:ext cx="1171411" cy="369332"/>
              </a:xfrm>
              <a:prstGeom prst="rect">
                <a:avLst/>
              </a:prstGeom>
              <a:solidFill>
                <a:srgbClr val="FFFF99"/>
              </a:solidFill>
              <a:effectLst>
                <a:outerShdw blurRad="50800" dist="38100" dir="2700000" algn="tl" rotWithShape="0">
                  <a:prstClr val="black">
                    <a:alpha val="40000"/>
                  </a:prstClr>
                </a:outerShdw>
              </a:effectLst>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ES" i="1" smtClean="0">
                              <a:latin typeface="Cambria Math" panose="02040503050406030204" pitchFamily="18" charset="0"/>
                            </a:rPr>
                          </m:ctrlPr>
                        </m:sSubPr>
                        <m:e>
                          <m:r>
                            <a:rPr lang="es-ES" b="0" i="1" smtClean="0">
                              <a:latin typeface="Cambria Math"/>
                            </a:rPr>
                            <m:t>𝑎</m:t>
                          </m:r>
                        </m:e>
                        <m:sub>
                          <m:r>
                            <a:rPr lang="es-ES" b="0" i="1" smtClean="0">
                              <a:latin typeface="Cambria Math"/>
                            </a:rPr>
                            <m:t>𝑐</m:t>
                          </m:r>
                        </m:sub>
                      </m:sSub>
                      <m:r>
                        <a:rPr lang="es-ES" b="0" i="1" smtClean="0">
                          <a:latin typeface="Cambria Math"/>
                        </a:rPr>
                        <m:t>=</m:t>
                      </m:r>
                      <m:sSup>
                        <m:sSupPr>
                          <m:ctrlPr>
                            <a:rPr lang="es-ES" b="0" i="1" smtClean="0">
                              <a:latin typeface="Cambria Math" panose="02040503050406030204" pitchFamily="18" charset="0"/>
                            </a:rPr>
                          </m:ctrlPr>
                        </m:sSupPr>
                        <m:e>
                          <m:r>
                            <a:rPr lang="es-ES" b="0" i="1" smtClean="0">
                              <a:latin typeface="Cambria Math"/>
                              <a:ea typeface="Cambria Math"/>
                            </a:rPr>
                            <m:t>𝜔</m:t>
                          </m:r>
                        </m:e>
                        <m:sup>
                          <m:r>
                            <a:rPr lang="es-ES" b="0" i="1" smtClean="0">
                              <a:latin typeface="Cambria Math"/>
                            </a:rPr>
                            <m:t>2</m:t>
                          </m:r>
                        </m:sup>
                      </m:sSup>
                      <m:r>
                        <a:rPr lang="es-ES" b="0" i="1" smtClean="0">
                          <a:latin typeface="Cambria Math"/>
                        </a:rPr>
                        <m:t>𝑟</m:t>
                      </m:r>
                    </m:oMath>
                  </m:oMathPara>
                </a14:m>
                <a:endParaRPr lang="es-ES" dirty="0"/>
              </a:p>
            </p:txBody>
          </p:sp>
        </mc:Choice>
        <mc:Fallback xmlns="">
          <p:sp>
            <p:nvSpPr>
              <p:cNvPr id="14" name="13 CuadroTexto"/>
              <p:cNvSpPr txBox="1">
                <a:spLocks noRot="1" noChangeAspect="1" noMove="1" noResize="1" noEditPoints="1" noAdjustHandles="1" noChangeArrowheads="1" noChangeShapeType="1" noTextEdit="1"/>
              </p:cNvSpPr>
              <p:nvPr/>
            </p:nvSpPr>
            <p:spPr>
              <a:xfrm>
                <a:off x="5708650" y="3774440"/>
                <a:ext cx="1171411" cy="369332"/>
              </a:xfrm>
              <a:prstGeom prst="rect">
                <a:avLst/>
              </a:prstGeom>
              <a:blipFill rotWithShape="1">
                <a:blip r:embed="rId7"/>
                <a:stretch>
                  <a:fillRect/>
                </a:stretch>
              </a:blipFill>
              <a:effectLst>
                <a:outerShdw blurRad="50800" dist="38100" dir="2700000" algn="tl" rotWithShape="0">
                  <a:prstClr val="black">
                    <a:alpha val="40000"/>
                  </a:prstClr>
                </a:outerShdw>
              </a:effectLst>
            </p:spPr>
            <p:txBody>
              <a:bodyPr/>
              <a:lstStyle/>
              <a:p>
                <a:r>
                  <a:rPr lang="es-ES">
                    <a:noFill/>
                  </a:rPr>
                  <a:t> </a:t>
                </a:r>
              </a:p>
            </p:txBody>
          </p:sp>
        </mc:Fallback>
      </mc:AlternateContent>
    </p:spTree>
    <p:extLst>
      <p:ext uri="{BB962C8B-B14F-4D97-AF65-F5344CB8AC3E}">
        <p14:creationId xmlns:p14="http://schemas.microsoft.com/office/powerpoint/2010/main" val="2158404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4 CuadroTexto"/>
          <p:cNvSpPr txBox="1"/>
          <p:nvPr/>
        </p:nvSpPr>
        <p:spPr>
          <a:xfrm>
            <a:off x="1841500" y="399197"/>
            <a:ext cx="5499100" cy="307777"/>
          </a:xfrm>
          <a:prstGeom prst="rect">
            <a:avLst/>
          </a:prstGeom>
          <a:noFill/>
        </p:spPr>
        <p:txBody>
          <a:bodyPr wrap="square" lIns="0" tIns="0" rIns="0" bIns="0" rtlCol="0">
            <a:spAutoFit/>
          </a:bodyPr>
          <a:lstStyle/>
          <a:p>
            <a:pPr algn="ctr"/>
            <a:r>
              <a:rPr lang="es-ES" sz="2000" b="1" dirty="0">
                <a:solidFill>
                  <a:srgbClr val="00B050"/>
                </a:solidFill>
              </a:rPr>
              <a:t>4</a:t>
            </a:r>
            <a:r>
              <a:rPr lang="es-ES" b="1" dirty="0" smtClean="0">
                <a:solidFill>
                  <a:srgbClr val="C00000"/>
                </a:solidFill>
              </a:rPr>
              <a:t> Movimientos circulares</a:t>
            </a:r>
            <a:endParaRPr lang="es-ES" b="1" dirty="0">
              <a:solidFill>
                <a:srgbClr val="C00000"/>
              </a:solidFill>
            </a:endParaRPr>
          </a:p>
        </p:txBody>
      </p:sp>
      <p:sp>
        <p:nvSpPr>
          <p:cNvPr id="6" name="5 CuadroTexto"/>
          <p:cNvSpPr txBox="1"/>
          <p:nvPr/>
        </p:nvSpPr>
        <p:spPr>
          <a:xfrm>
            <a:off x="1828800" y="109182"/>
            <a:ext cx="5486400" cy="276999"/>
          </a:xfrm>
          <a:prstGeom prst="rect">
            <a:avLst/>
          </a:prstGeom>
          <a:noFill/>
        </p:spPr>
        <p:txBody>
          <a:bodyPr wrap="square" lIns="0" tIns="0" rIns="0" bIns="0" rtlCol="0">
            <a:spAutoFit/>
          </a:bodyPr>
          <a:lstStyle/>
          <a:p>
            <a:pPr algn="ctr"/>
            <a:r>
              <a:rPr lang="es-ES" b="1" dirty="0" smtClean="0">
                <a:solidFill>
                  <a:srgbClr val="4F81BD">
                    <a:lumMod val="75000"/>
                  </a:srgbClr>
                </a:solidFill>
              </a:rPr>
              <a:t>XI. MOVIMIENTOS EN UNA Y DOS DIMENSIONES</a:t>
            </a:r>
            <a:endParaRPr lang="es-ES" b="1" dirty="0">
              <a:solidFill>
                <a:srgbClr val="4F81BD">
                  <a:lumMod val="75000"/>
                </a:srgbClr>
              </a:solidFill>
            </a:endParaRPr>
          </a:p>
        </p:txBody>
      </p:sp>
      <p:sp>
        <p:nvSpPr>
          <p:cNvPr id="7" name="13 Marcador de número de diapositiva"/>
          <p:cNvSpPr>
            <a:spLocks noGrp="1"/>
          </p:cNvSpPr>
          <p:nvPr/>
        </p:nvSpPr>
        <p:spPr>
          <a:xfrm>
            <a:off x="8455007" y="6546849"/>
            <a:ext cx="582966" cy="203200"/>
          </a:xfrm>
          <a:prstGeom prst="rect">
            <a:avLst/>
          </a:prstGeom>
        </p:spPr>
        <p:txBody>
          <a:bodyPr vert="horz" lIns="0" tIns="0" rIns="36000" bIns="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rgbClr val="F79646">
                    <a:lumMod val="50000"/>
                  </a:srgbClr>
                </a:solidFill>
              </a:rPr>
              <a:pPr/>
              <a:t>39</a:t>
            </a:fld>
            <a:endParaRPr lang="es-ES" dirty="0">
              <a:solidFill>
                <a:srgbClr val="F79646">
                  <a:lumMod val="50000"/>
                </a:srgbClr>
              </a:solidFill>
            </a:endParaRPr>
          </a:p>
        </p:txBody>
      </p:sp>
      <p:sp>
        <p:nvSpPr>
          <p:cNvPr id="15" name="14 CuadroTexto"/>
          <p:cNvSpPr txBox="1"/>
          <p:nvPr/>
        </p:nvSpPr>
        <p:spPr>
          <a:xfrm>
            <a:off x="406400" y="1028700"/>
            <a:ext cx="1778000" cy="369332"/>
          </a:xfrm>
          <a:prstGeom prst="rect">
            <a:avLst/>
          </a:prstGeom>
          <a:solidFill>
            <a:srgbClr val="00B050"/>
          </a:solidFill>
        </p:spPr>
        <p:txBody>
          <a:bodyPr wrap="square" rtlCol="0">
            <a:spAutoFit/>
          </a:bodyPr>
          <a:lstStyle/>
          <a:p>
            <a:r>
              <a:rPr lang="es-ES" b="1" dirty="0">
                <a:solidFill>
                  <a:schemeClr val="bg1"/>
                </a:solidFill>
              </a:rPr>
              <a:t>EJERCICIO </a:t>
            </a:r>
            <a:r>
              <a:rPr lang="es-ES" b="1" dirty="0" smtClean="0">
                <a:solidFill>
                  <a:schemeClr val="bg1"/>
                </a:solidFill>
              </a:rPr>
              <a:t>22</a:t>
            </a:r>
            <a:endParaRPr lang="es-ES" b="1" dirty="0">
              <a:solidFill>
                <a:schemeClr val="bg1"/>
              </a:solidFill>
            </a:endParaRPr>
          </a:p>
        </p:txBody>
      </p:sp>
      <p:sp>
        <p:nvSpPr>
          <p:cNvPr id="16" name="15 CuadroTexto"/>
          <p:cNvSpPr txBox="1"/>
          <p:nvPr/>
        </p:nvSpPr>
        <p:spPr>
          <a:xfrm>
            <a:off x="342900" y="1536700"/>
            <a:ext cx="8331200" cy="923330"/>
          </a:xfrm>
          <a:prstGeom prst="rect">
            <a:avLst/>
          </a:prstGeom>
          <a:noFill/>
        </p:spPr>
        <p:txBody>
          <a:bodyPr wrap="square" rtlCol="0">
            <a:spAutoFit/>
          </a:bodyPr>
          <a:lstStyle/>
          <a:p>
            <a:pPr algn="just"/>
            <a:r>
              <a:rPr lang="es-ES" dirty="0" smtClean="0"/>
              <a:t>Sabiendo que la Luna completa su órbita alrededor de la Tierra en 27,32 días y que su distancia media es de 384 000 km, ¿cuál es la aceleración centrípeta que actúa sobre este satélite?</a:t>
            </a:r>
            <a:endParaRPr lang="es-ES" dirty="0"/>
          </a:p>
        </p:txBody>
      </p:sp>
      <p:sp>
        <p:nvSpPr>
          <p:cNvPr id="17" name="16 CuadroTexto"/>
          <p:cNvSpPr txBox="1"/>
          <p:nvPr/>
        </p:nvSpPr>
        <p:spPr>
          <a:xfrm>
            <a:off x="482600" y="2705100"/>
            <a:ext cx="1765300" cy="369332"/>
          </a:xfrm>
          <a:prstGeom prst="rect">
            <a:avLst/>
          </a:prstGeom>
          <a:solidFill>
            <a:srgbClr val="00B050"/>
          </a:solidFill>
        </p:spPr>
        <p:txBody>
          <a:bodyPr wrap="square" rtlCol="0">
            <a:spAutoFit/>
          </a:bodyPr>
          <a:lstStyle/>
          <a:p>
            <a:r>
              <a:rPr lang="es-ES" b="1" dirty="0">
                <a:solidFill>
                  <a:schemeClr val="bg1"/>
                </a:solidFill>
              </a:rPr>
              <a:t>EJERCICIO </a:t>
            </a:r>
            <a:r>
              <a:rPr lang="es-ES" b="1" dirty="0" smtClean="0">
                <a:solidFill>
                  <a:schemeClr val="bg1"/>
                </a:solidFill>
              </a:rPr>
              <a:t>23</a:t>
            </a:r>
            <a:endParaRPr lang="es-ES" b="1" dirty="0">
              <a:solidFill>
                <a:schemeClr val="bg1"/>
              </a:solidFill>
            </a:endParaRPr>
          </a:p>
        </p:txBody>
      </p:sp>
      <p:sp>
        <p:nvSpPr>
          <p:cNvPr id="18" name="17 CuadroTexto"/>
          <p:cNvSpPr txBox="1"/>
          <p:nvPr/>
        </p:nvSpPr>
        <p:spPr>
          <a:xfrm>
            <a:off x="419100" y="3213100"/>
            <a:ext cx="8331200" cy="923330"/>
          </a:xfrm>
          <a:prstGeom prst="rect">
            <a:avLst/>
          </a:prstGeom>
          <a:noFill/>
        </p:spPr>
        <p:txBody>
          <a:bodyPr wrap="square" rtlCol="0">
            <a:spAutoFit/>
          </a:bodyPr>
          <a:lstStyle/>
          <a:p>
            <a:pPr algn="just"/>
            <a:r>
              <a:rPr lang="es-ES" dirty="0" smtClean="0"/>
              <a:t>La Tierra completa una vuelta alrededor del Sol en 365 días. Si la distancia media al Sol es de 149 000 000 km, calcula la velocidad angular orbital de la Tierra y su velocidad lineal.</a:t>
            </a:r>
            <a:endParaRPr lang="es-ES" dirty="0"/>
          </a:p>
        </p:txBody>
      </p:sp>
    </p:spTree>
    <p:extLst>
      <p:ext uri="{BB962C8B-B14F-4D97-AF65-F5344CB8AC3E}">
        <p14:creationId xmlns:p14="http://schemas.microsoft.com/office/powerpoint/2010/main" val="232959257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4 CuadroTexto"/>
          <p:cNvSpPr txBox="1"/>
          <p:nvPr/>
        </p:nvSpPr>
        <p:spPr>
          <a:xfrm>
            <a:off x="1841500" y="399197"/>
            <a:ext cx="5499100" cy="307777"/>
          </a:xfrm>
          <a:prstGeom prst="rect">
            <a:avLst/>
          </a:prstGeom>
          <a:noFill/>
        </p:spPr>
        <p:txBody>
          <a:bodyPr wrap="square" lIns="0" tIns="0" rIns="0" bIns="0" rtlCol="0">
            <a:spAutoFit/>
          </a:bodyPr>
          <a:lstStyle/>
          <a:p>
            <a:pPr algn="ctr"/>
            <a:r>
              <a:rPr lang="es-ES" sz="2000" b="1" dirty="0">
                <a:solidFill>
                  <a:srgbClr val="00B050"/>
                </a:solidFill>
                <a:latin typeface="+mj-lt"/>
              </a:rPr>
              <a:t>4</a:t>
            </a:r>
            <a:r>
              <a:rPr lang="es-ES" b="1" dirty="0" smtClean="0">
                <a:solidFill>
                  <a:srgbClr val="C00000"/>
                </a:solidFill>
                <a:latin typeface="+mj-lt"/>
              </a:rPr>
              <a:t> Movimientos circulares</a:t>
            </a:r>
            <a:endParaRPr lang="es-ES" b="1" dirty="0">
              <a:solidFill>
                <a:srgbClr val="C00000"/>
              </a:solidFill>
              <a:latin typeface="+mj-lt"/>
            </a:endParaRPr>
          </a:p>
        </p:txBody>
      </p:sp>
      <p:sp>
        <p:nvSpPr>
          <p:cNvPr id="6" name="5 CuadroTexto"/>
          <p:cNvSpPr txBox="1"/>
          <p:nvPr/>
        </p:nvSpPr>
        <p:spPr>
          <a:xfrm>
            <a:off x="1828800" y="109182"/>
            <a:ext cx="54864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XI. MOVIMIENTOS EN UNA Y DOS DIMENSIONES</a:t>
            </a:r>
            <a:endParaRPr lang="es-ES" b="1" dirty="0">
              <a:solidFill>
                <a:schemeClr val="accent1">
                  <a:lumMod val="75000"/>
                </a:schemeClr>
              </a:solidFill>
            </a:endParaRPr>
          </a:p>
        </p:txBody>
      </p:sp>
      <p:sp>
        <p:nvSpPr>
          <p:cNvPr id="7" name="13 Marcador de número de diapositiva"/>
          <p:cNvSpPr>
            <a:spLocks noGrp="1"/>
          </p:cNvSpPr>
          <p:nvPr/>
        </p:nvSpPr>
        <p:spPr>
          <a:xfrm>
            <a:off x="8455007" y="6546849"/>
            <a:ext cx="582966" cy="203200"/>
          </a:xfrm>
          <a:prstGeom prst="rect">
            <a:avLst/>
          </a:prstGeom>
        </p:spPr>
        <p:txBody>
          <a:bodyPr vert="horz" lIns="0" tIns="0" rIns="36000" bIns="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latin typeface="+mj-lt"/>
              </a:rPr>
              <a:pPr/>
              <a:t>40</a:t>
            </a:fld>
            <a:endParaRPr lang="es-ES" dirty="0">
              <a:solidFill>
                <a:schemeClr val="accent6">
                  <a:lumMod val="50000"/>
                </a:schemeClr>
              </a:solidFill>
              <a:latin typeface="+mj-lt"/>
            </a:endParaRPr>
          </a:p>
        </p:txBody>
      </p:sp>
      <p:sp>
        <p:nvSpPr>
          <p:cNvPr id="8" name="7 CuadroTexto"/>
          <p:cNvSpPr txBox="1"/>
          <p:nvPr/>
        </p:nvSpPr>
        <p:spPr>
          <a:xfrm>
            <a:off x="342900" y="812800"/>
            <a:ext cx="6146800" cy="369332"/>
          </a:xfrm>
          <a:prstGeom prst="rect">
            <a:avLst/>
          </a:prstGeom>
          <a:noFill/>
        </p:spPr>
        <p:txBody>
          <a:bodyPr wrap="square" rtlCol="0">
            <a:spAutoFit/>
          </a:bodyPr>
          <a:lstStyle/>
          <a:p>
            <a:r>
              <a:rPr lang="es-ES" b="1" dirty="0" smtClean="0">
                <a:solidFill>
                  <a:srgbClr val="C00000"/>
                </a:solidFill>
              </a:rPr>
              <a:t>4.2. </a:t>
            </a:r>
            <a:r>
              <a:rPr lang="es-ES" b="1" dirty="0" smtClean="0">
                <a:solidFill>
                  <a:srgbClr val="00B050"/>
                </a:solidFill>
              </a:rPr>
              <a:t>El movimiento circular uniformemente acelerado</a:t>
            </a:r>
            <a:endParaRPr lang="es-ES" b="1" dirty="0">
              <a:solidFill>
                <a:srgbClr val="00B050"/>
              </a:solidFill>
            </a:endParaRPr>
          </a:p>
        </p:txBody>
      </p:sp>
      <p:sp>
        <p:nvSpPr>
          <p:cNvPr id="2" name="1 CuadroTexto"/>
          <p:cNvSpPr txBox="1"/>
          <p:nvPr/>
        </p:nvSpPr>
        <p:spPr>
          <a:xfrm>
            <a:off x="381000" y="1308100"/>
            <a:ext cx="8343900" cy="4308872"/>
          </a:xfrm>
          <a:prstGeom prst="rect">
            <a:avLst/>
          </a:prstGeom>
          <a:noFill/>
        </p:spPr>
        <p:txBody>
          <a:bodyPr wrap="square" rtlCol="0">
            <a:spAutoFit/>
          </a:bodyPr>
          <a:lstStyle/>
          <a:p>
            <a:pPr marL="355600" indent="-355600" algn="just">
              <a:buFont typeface="Wingdings"/>
              <a:buChar char="F"/>
            </a:pPr>
            <a:r>
              <a:rPr lang="es-ES" dirty="0" smtClean="0">
                <a:sym typeface="Wingdings"/>
              </a:rPr>
              <a:t>Cuando varía la velocidad angular de un cuerpo, se dice que está dorado de aceleración angular, </a:t>
            </a:r>
            <a:r>
              <a:rPr lang="es-ES" sz="2000" dirty="0" smtClean="0">
                <a:sym typeface="Symbol"/>
              </a:rPr>
              <a:t></a:t>
            </a:r>
            <a:r>
              <a:rPr lang="es-ES" dirty="0" smtClean="0">
                <a:sym typeface="Symbol"/>
              </a:rPr>
              <a:t>.</a:t>
            </a:r>
          </a:p>
          <a:p>
            <a:pPr marL="355600" indent="-355600" algn="just">
              <a:buFont typeface="Wingdings"/>
              <a:buChar char="F"/>
            </a:pPr>
            <a:endParaRPr lang="es-ES" dirty="0">
              <a:sym typeface="Symbol"/>
            </a:endParaRPr>
          </a:p>
          <a:p>
            <a:pPr marL="355600" indent="-355600" algn="just">
              <a:buFont typeface="Wingdings"/>
              <a:buChar char="F"/>
            </a:pPr>
            <a:endParaRPr lang="es-ES" dirty="0" smtClean="0">
              <a:sym typeface="Symbol"/>
            </a:endParaRPr>
          </a:p>
          <a:p>
            <a:pPr marL="355600" indent="-355600" algn="just">
              <a:buFont typeface="Wingdings"/>
              <a:buChar char="F"/>
            </a:pPr>
            <a:endParaRPr lang="es-ES" dirty="0">
              <a:sym typeface="Symbol"/>
            </a:endParaRPr>
          </a:p>
          <a:p>
            <a:pPr marL="355600" indent="-355600" algn="just">
              <a:buFont typeface="Wingdings"/>
              <a:buChar char="F"/>
            </a:pPr>
            <a:endParaRPr lang="es-ES" dirty="0" smtClean="0">
              <a:sym typeface="Symbol"/>
            </a:endParaRPr>
          </a:p>
          <a:p>
            <a:pPr marL="355600" indent="-355600" algn="just">
              <a:buFont typeface="Wingdings"/>
              <a:buChar char="F"/>
            </a:pPr>
            <a:endParaRPr lang="es-ES" dirty="0">
              <a:sym typeface="Symbol"/>
            </a:endParaRPr>
          </a:p>
          <a:p>
            <a:pPr marL="355600" indent="-355600" algn="just">
              <a:buFont typeface="Wingdings"/>
              <a:buChar char="F"/>
            </a:pPr>
            <a:endParaRPr lang="es-ES" dirty="0" smtClean="0">
              <a:sym typeface="Symbol"/>
            </a:endParaRPr>
          </a:p>
          <a:p>
            <a:pPr marL="355600" indent="-355600" algn="just">
              <a:buFont typeface="Wingdings"/>
              <a:buChar char="F"/>
            </a:pPr>
            <a:endParaRPr lang="es-ES" dirty="0">
              <a:sym typeface="Symbol"/>
            </a:endParaRPr>
          </a:p>
          <a:p>
            <a:pPr marL="355600" indent="-355600" algn="just">
              <a:buFont typeface="Wingdings"/>
              <a:buChar char="F"/>
            </a:pPr>
            <a:endParaRPr lang="es-ES" dirty="0" smtClean="0">
              <a:sym typeface="Symbol"/>
            </a:endParaRPr>
          </a:p>
          <a:p>
            <a:pPr marL="355600" indent="-355600" algn="just">
              <a:buFont typeface="Wingdings"/>
              <a:buChar char="F"/>
            </a:pPr>
            <a:endParaRPr lang="es-ES" dirty="0">
              <a:sym typeface="Symbol"/>
            </a:endParaRPr>
          </a:p>
          <a:p>
            <a:pPr marL="355600" indent="-355600" algn="just">
              <a:buFont typeface="Wingdings"/>
              <a:buChar char="F"/>
            </a:pPr>
            <a:r>
              <a:rPr lang="es-ES" dirty="0" smtClean="0">
                <a:sym typeface="Symbol"/>
              </a:rPr>
              <a:t>Se trata de una magnitud vectorial.</a:t>
            </a:r>
          </a:p>
          <a:p>
            <a:pPr marL="355600" indent="-355600" algn="just">
              <a:buFont typeface="Wingdings"/>
              <a:buChar char="F"/>
            </a:pPr>
            <a:endParaRPr lang="es-ES" dirty="0">
              <a:sym typeface="Symbol"/>
            </a:endParaRPr>
          </a:p>
          <a:p>
            <a:pPr marL="355600" indent="-355600" algn="just">
              <a:buFont typeface="Wingdings"/>
              <a:buChar char="F"/>
            </a:pPr>
            <a:r>
              <a:rPr lang="es-ES" dirty="0" smtClean="0">
                <a:sym typeface="Symbol"/>
              </a:rPr>
              <a:t>Si </a:t>
            </a:r>
            <a:r>
              <a:rPr lang="es-ES" sz="2000" dirty="0" smtClean="0">
                <a:sym typeface="Symbol"/>
              </a:rPr>
              <a:t></a:t>
            </a:r>
            <a:r>
              <a:rPr lang="es-ES" dirty="0" smtClean="0">
                <a:sym typeface="Symbol"/>
              </a:rPr>
              <a:t> es constante, se dice que el </a:t>
            </a:r>
            <a:r>
              <a:rPr lang="es-ES" b="1" dirty="0" smtClean="0">
                <a:effectLst>
                  <a:outerShdw blurRad="38100" dist="38100" dir="2700000" algn="tl">
                    <a:srgbClr val="000000">
                      <a:alpha val="43137"/>
                    </a:srgbClr>
                  </a:outerShdw>
                </a:effectLst>
                <a:sym typeface="Symbol"/>
              </a:rPr>
              <a:t>movimiento circular es uniformemente acelerado</a:t>
            </a:r>
            <a:r>
              <a:rPr lang="es-ES" dirty="0" smtClean="0">
                <a:sym typeface="Symbol"/>
              </a:rPr>
              <a:t> (MCUA).</a:t>
            </a:r>
            <a:endParaRPr lang="es-ES" dirty="0"/>
          </a:p>
        </p:txBody>
      </p:sp>
      <p:sp>
        <p:nvSpPr>
          <p:cNvPr id="4" name="3 CuadroTexto"/>
          <p:cNvSpPr txBox="1"/>
          <p:nvPr/>
        </p:nvSpPr>
        <p:spPr>
          <a:xfrm>
            <a:off x="800100" y="2082800"/>
            <a:ext cx="7797800" cy="2031325"/>
          </a:xfrm>
          <a:prstGeom prst="rect">
            <a:avLst/>
          </a:prstGeom>
          <a:solidFill>
            <a:srgbClr val="FFFF99"/>
          </a:solidFill>
          <a:effectLst>
            <a:outerShdw blurRad="50800" dist="38100" dir="2700000" algn="tl" rotWithShape="0">
              <a:prstClr val="black">
                <a:alpha val="40000"/>
              </a:prstClr>
            </a:outerShdw>
          </a:effectLst>
        </p:spPr>
        <p:txBody>
          <a:bodyPr wrap="square" rtlCol="0">
            <a:spAutoFit/>
          </a:bodyPr>
          <a:lstStyle/>
          <a:p>
            <a:pPr marL="355600" indent="-355600" algn="just">
              <a:buFont typeface="Wingdings"/>
              <a:buChar char=""/>
            </a:pPr>
            <a:r>
              <a:rPr lang="es-ES" dirty="0" smtClean="0">
                <a:sym typeface="Wingdings"/>
              </a:rPr>
              <a:t>La </a:t>
            </a:r>
            <a:r>
              <a:rPr lang="es-ES" b="1" dirty="0" smtClean="0">
                <a:effectLst>
                  <a:outerShdw blurRad="38100" dist="38100" dir="2700000" algn="tl">
                    <a:srgbClr val="000000">
                      <a:alpha val="43137"/>
                    </a:srgbClr>
                  </a:outerShdw>
                </a:effectLst>
                <a:sym typeface="Wingdings"/>
              </a:rPr>
              <a:t>aceleración angular </a:t>
            </a:r>
            <a:r>
              <a:rPr lang="es-ES" dirty="0" smtClean="0">
                <a:sym typeface="Wingdings"/>
              </a:rPr>
              <a:t>es la rapidez con que varía la velocidad angular:</a:t>
            </a:r>
          </a:p>
          <a:p>
            <a:pPr marL="355600" indent="-355600" algn="just">
              <a:buFont typeface="Wingdings"/>
              <a:buChar char=""/>
            </a:pPr>
            <a:endParaRPr lang="es-ES" dirty="0">
              <a:sym typeface="Wingdings"/>
            </a:endParaRPr>
          </a:p>
          <a:p>
            <a:pPr marL="355600" indent="-355600" algn="just">
              <a:buFont typeface="Wingdings"/>
              <a:buChar char=""/>
            </a:pPr>
            <a:endParaRPr lang="es-ES" dirty="0" smtClean="0">
              <a:sym typeface="Wingdings"/>
            </a:endParaRPr>
          </a:p>
          <a:p>
            <a:pPr algn="just"/>
            <a:endParaRPr lang="es-ES" dirty="0" smtClean="0">
              <a:sym typeface="Wingdings"/>
            </a:endParaRPr>
          </a:p>
          <a:p>
            <a:pPr marL="355600" indent="-355600" algn="just">
              <a:buFont typeface="Wingdings"/>
              <a:buChar char=""/>
            </a:pPr>
            <a:r>
              <a:rPr lang="es-ES" dirty="0" smtClean="0">
                <a:sym typeface="Wingdings"/>
              </a:rPr>
              <a:t>La unidad de aceleración angular en el SI es el </a:t>
            </a:r>
            <a:r>
              <a:rPr lang="es-ES" b="1" dirty="0" smtClean="0">
                <a:effectLst>
                  <a:outerShdw blurRad="38100" dist="38100" dir="2700000" algn="tl">
                    <a:srgbClr val="000000">
                      <a:alpha val="43137"/>
                    </a:srgbClr>
                  </a:outerShdw>
                </a:effectLst>
                <a:sym typeface="Wingdings"/>
              </a:rPr>
              <a:t>radián por segundo al cuadrado</a:t>
            </a:r>
            <a:r>
              <a:rPr lang="es-ES" dirty="0" smtClean="0">
                <a:sym typeface="Wingdings"/>
              </a:rPr>
              <a:t> (rad/s</a:t>
            </a:r>
            <a:r>
              <a:rPr lang="es-ES" baseline="30000" dirty="0" smtClean="0">
                <a:sym typeface="Wingdings"/>
              </a:rPr>
              <a:t>2</a:t>
            </a:r>
            <a:r>
              <a:rPr lang="es-ES" dirty="0" smtClean="0">
                <a:sym typeface="Wingdings"/>
              </a:rPr>
              <a:t>).</a:t>
            </a:r>
            <a:endParaRPr lang="es-ES" dirty="0"/>
          </a:p>
        </p:txBody>
      </p:sp>
      <mc:AlternateContent xmlns:mc="http://schemas.openxmlformats.org/markup-compatibility/2006" xmlns:a14="http://schemas.microsoft.com/office/drawing/2010/main">
        <mc:Choice Requires="a14">
          <p:sp>
            <p:nvSpPr>
              <p:cNvPr id="9" name="8 CuadroTexto"/>
              <p:cNvSpPr txBox="1"/>
              <p:nvPr/>
            </p:nvSpPr>
            <p:spPr>
              <a:xfrm>
                <a:off x="2749550" y="2694940"/>
                <a:ext cx="3560718" cy="61824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ES" i="1" smtClean="0">
                              <a:latin typeface="Cambria Math" panose="02040503050406030204" pitchFamily="18" charset="0"/>
                            </a:rPr>
                          </m:ctrlPr>
                        </m:sSubPr>
                        <m:e>
                          <m:r>
                            <a:rPr lang="es-ES" i="1" smtClean="0">
                              <a:latin typeface="Cambria Math"/>
                              <a:ea typeface="Cambria Math"/>
                            </a:rPr>
                            <m:t>𝛼</m:t>
                          </m:r>
                        </m:e>
                        <m:sub>
                          <m:r>
                            <a:rPr lang="es-ES" b="0" i="1" smtClean="0">
                              <a:latin typeface="Cambria Math"/>
                            </a:rPr>
                            <m:t>𝑚</m:t>
                          </m:r>
                        </m:sub>
                      </m:sSub>
                      <m:r>
                        <a:rPr lang="es-ES" b="0" i="1" smtClean="0">
                          <a:latin typeface="Cambria Math"/>
                        </a:rPr>
                        <m:t>=</m:t>
                      </m:r>
                      <m:f>
                        <m:fPr>
                          <m:ctrlPr>
                            <a:rPr lang="es-ES" b="0" i="1" smtClean="0">
                              <a:latin typeface="Cambria Math" panose="02040503050406030204" pitchFamily="18" charset="0"/>
                            </a:rPr>
                          </m:ctrlPr>
                        </m:fPr>
                        <m:num>
                          <m:r>
                            <m:rPr>
                              <m:sty m:val="p"/>
                            </m:rPr>
                            <a:rPr lang="el-GR" b="0" i="0" smtClean="0">
                              <a:latin typeface="Cambria Math"/>
                            </a:rPr>
                            <m:t>Δ</m:t>
                          </m:r>
                          <m:r>
                            <a:rPr lang="el-GR" b="0" i="1" smtClean="0">
                              <a:latin typeface="Cambria Math"/>
                              <a:ea typeface="Cambria Math"/>
                            </a:rPr>
                            <m:t>𝜔</m:t>
                          </m:r>
                        </m:num>
                        <m:den>
                          <m:r>
                            <m:rPr>
                              <m:sty m:val="p"/>
                            </m:rPr>
                            <a:rPr lang="el-GR" b="0" i="0" smtClean="0">
                              <a:latin typeface="Cambria Math"/>
                            </a:rPr>
                            <m:t>Δ</m:t>
                          </m:r>
                          <m:r>
                            <a:rPr lang="es-ES" b="0" i="1" smtClean="0">
                              <a:latin typeface="Cambria Math"/>
                            </a:rPr>
                            <m:t>𝑡</m:t>
                          </m:r>
                        </m:den>
                      </m:f>
                      <m:r>
                        <a:rPr lang="es-ES" b="0" i="1" smtClean="0">
                          <a:latin typeface="Cambria Math"/>
                        </a:rPr>
                        <m:t>         </m:t>
                      </m:r>
                      <m:r>
                        <a:rPr lang="es-ES" b="0" i="1" smtClean="0">
                          <a:latin typeface="Cambria Math"/>
                        </a:rPr>
                        <m:t>𝑜</m:t>
                      </m:r>
                      <m:r>
                        <a:rPr lang="es-ES" b="0" i="1" smtClean="0">
                          <a:latin typeface="Cambria Math"/>
                        </a:rPr>
                        <m:t> </m:t>
                      </m:r>
                      <m:r>
                        <a:rPr lang="es-ES" b="0" i="1" smtClean="0">
                          <a:latin typeface="Cambria Math"/>
                        </a:rPr>
                        <m:t>𝑏𝑖𝑒𝑛</m:t>
                      </m:r>
                      <m:r>
                        <a:rPr lang="es-ES" b="0" i="1" smtClean="0">
                          <a:latin typeface="Cambria Math"/>
                        </a:rPr>
                        <m:t>          </m:t>
                      </m:r>
                      <m:r>
                        <a:rPr lang="es-ES" b="0" i="1" smtClean="0">
                          <a:latin typeface="Cambria Math"/>
                          <a:ea typeface="Cambria Math"/>
                        </a:rPr>
                        <m:t>𝛼</m:t>
                      </m:r>
                      <m:r>
                        <a:rPr lang="es-ES" b="0" i="1" smtClean="0">
                          <a:latin typeface="Cambria Math"/>
                          <a:ea typeface="Cambria Math"/>
                        </a:rPr>
                        <m:t>=</m:t>
                      </m:r>
                      <m:f>
                        <m:fPr>
                          <m:ctrlPr>
                            <a:rPr lang="es-ES" b="0" i="1" smtClean="0">
                              <a:latin typeface="Cambria Math" panose="02040503050406030204" pitchFamily="18" charset="0"/>
                              <a:ea typeface="Cambria Math"/>
                            </a:rPr>
                          </m:ctrlPr>
                        </m:fPr>
                        <m:num>
                          <m:r>
                            <a:rPr lang="es-ES" b="0" i="1" smtClean="0">
                              <a:latin typeface="Cambria Math"/>
                              <a:ea typeface="Cambria Math"/>
                            </a:rPr>
                            <m:t>𝑑</m:t>
                          </m:r>
                          <m:r>
                            <a:rPr lang="es-ES" b="0" i="1" smtClean="0">
                              <a:latin typeface="Cambria Math"/>
                              <a:ea typeface="Cambria Math"/>
                            </a:rPr>
                            <m:t>𝜔</m:t>
                          </m:r>
                        </m:num>
                        <m:den>
                          <m:r>
                            <a:rPr lang="es-ES" b="0" i="1" smtClean="0">
                              <a:latin typeface="Cambria Math"/>
                              <a:ea typeface="Cambria Math"/>
                            </a:rPr>
                            <m:t>𝑑𝑡</m:t>
                          </m:r>
                        </m:den>
                      </m:f>
                    </m:oMath>
                  </m:oMathPara>
                </a14:m>
                <a:endParaRPr lang="es-ES" dirty="0"/>
              </a:p>
            </p:txBody>
          </p:sp>
        </mc:Choice>
        <mc:Fallback xmlns="">
          <p:sp>
            <p:nvSpPr>
              <p:cNvPr id="9" name="8 CuadroTexto"/>
              <p:cNvSpPr txBox="1">
                <a:spLocks noRot="1" noChangeAspect="1" noMove="1" noResize="1" noEditPoints="1" noAdjustHandles="1" noChangeArrowheads="1" noChangeShapeType="1" noTextEdit="1"/>
              </p:cNvSpPr>
              <p:nvPr/>
            </p:nvSpPr>
            <p:spPr>
              <a:xfrm>
                <a:off x="2749550" y="2694940"/>
                <a:ext cx="3560718" cy="618246"/>
              </a:xfrm>
              <a:prstGeom prst="rect">
                <a:avLst/>
              </a:prstGeom>
              <a:blipFill rotWithShape="1">
                <a:blip r:embed="rId3"/>
                <a:stretch>
                  <a:fillRect/>
                </a:stretch>
              </a:blipFill>
            </p:spPr>
            <p:txBody>
              <a:bodyPr/>
              <a:lstStyle/>
              <a:p>
                <a:r>
                  <a:rPr lang="es-ES">
                    <a:noFill/>
                  </a:rPr>
                  <a:t> </a:t>
                </a:r>
              </a:p>
            </p:txBody>
          </p:sp>
        </mc:Fallback>
      </mc:AlternateContent>
    </p:spTree>
    <p:extLst>
      <p:ext uri="{BB962C8B-B14F-4D97-AF65-F5344CB8AC3E}">
        <p14:creationId xmlns:p14="http://schemas.microsoft.com/office/powerpoint/2010/main" val="72605723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4 CuadroTexto"/>
          <p:cNvSpPr txBox="1"/>
          <p:nvPr/>
        </p:nvSpPr>
        <p:spPr>
          <a:xfrm>
            <a:off x="1841500" y="399197"/>
            <a:ext cx="5499100" cy="307777"/>
          </a:xfrm>
          <a:prstGeom prst="rect">
            <a:avLst/>
          </a:prstGeom>
          <a:noFill/>
        </p:spPr>
        <p:txBody>
          <a:bodyPr wrap="square" lIns="0" tIns="0" rIns="0" bIns="0" rtlCol="0">
            <a:spAutoFit/>
          </a:bodyPr>
          <a:lstStyle/>
          <a:p>
            <a:pPr algn="ctr"/>
            <a:r>
              <a:rPr lang="es-ES" sz="2000" b="1" dirty="0">
                <a:solidFill>
                  <a:srgbClr val="00B050"/>
                </a:solidFill>
                <a:latin typeface="+mj-lt"/>
              </a:rPr>
              <a:t>4</a:t>
            </a:r>
            <a:r>
              <a:rPr lang="es-ES" b="1" dirty="0" smtClean="0">
                <a:solidFill>
                  <a:srgbClr val="C00000"/>
                </a:solidFill>
                <a:latin typeface="+mj-lt"/>
              </a:rPr>
              <a:t> Movimientos circulares</a:t>
            </a:r>
            <a:endParaRPr lang="es-ES" b="1" dirty="0">
              <a:solidFill>
                <a:srgbClr val="C00000"/>
              </a:solidFill>
              <a:latin typeface="+mj-lt"/>
            </a:endParaRPr>
          </a:p>
        </p:txBody>
      </p:sp>
      <p:sp>
        <p:nvSpPr>
          <p:cNvPr id="6" name="5 CuadroTexto"/>
          <p:cNvSpPr txBox="1"/>
          <p:nvPr/>
        </p:nvSpPr>
        <p:spPr>
          <a:xfrm>
            <a:off x="1828800" y="109182"/>
            <a:ext cx="54864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XI. MOVIMIENTOS EN UNA Y DOS DIMENSIONES</a:t>
            </a:r>
            <a:endParaRPr lang="es-ES" b="1" dirty="0">
              <a:solidFill>
                <a:schemeClr val="accent1">
                  <a:lumMod val="75000"/>
                </a:schemeClr>
              </a:solidFill>
            </a:endParaRPr>
          </a:p>
        </p:txBody>
      </p:sp>
      <p:sp>
        <p:nvSpPr>
          <p:cNvPr id="7" name="13 Marcador de número de diapositiva"/>
          <p:cNvSpPr>
            <a:spLocks noGrp="1"/>
          </p:cNvSpPr>
          <p:nvPr/>
        </p:nvSpPr>
        <p:spPr>
          <a:xfrm>
            <a:off x="8455007" y="6546849"/>
            <a:ext cx="582966" cy="203200"/>
          </a:xfrm>
          <a:prstGeom prst="rect">
            <a:avLst/>
          </a:prstGeom>
        </p:spPr>
        <p:txBody>
          <a:bodyPr vert="horz" lIns="0" tIns="0" rIns="36000" bIns="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latin typeface="+mj-lt"/>
              </a:rPr>
              <a:pPr/>
              <a:t>41</a:t>
            </a:fld>
            <a:endParaRPr lang="es-ES" dirty="0">
              <a:solidFill>
                <a:schemeClr val="accent6">
                  <a:lumMod val="50000"/>
                </a:schemeClr>
              </a:solidFill>
              <a:latin typeface="+mj-lt"/>
            </a:endParaRPr>
          </a:p>
        </p:txBody>
      </p:sp>
      <p:sp>
        <p:nvSpPr>
          <p:cNvPr id="8" name="7 CuadroTexto"/>
          <p:cNvSpPr txBox="1"/>
          <p:nvPr/>
        </p:nvSpPr>
        <p:spPr>
          <a:xfrm>
            <a:off x="342900" y="812800"/>
            <a:ext cx="6146800" cy="369332"/>
          </a:xfrm>
          <a:prstGeom prst="rect">
            <a:avLst/>
          </a:prstGeom>
          <a:noFill/>
        </p:spPr>
        <p:txBody>
          <a:bodyPr wrap="square" rtlCol="0">
            <a:spAutoFit/>
          </a:bodyPr>
          <a:lstStyle/>
          <a:p>
            <a:r>
              <a:rPr lang="es-ES" b="1" dirty="0" smtClean="0">
                <a:solidFill>
                  <a:srgbClr val="C00000"/>
                </a:solidFill>
              </a:rPr>
              <a:t>4.2. </a:t>
            </a:r>
            <a:r>
              <a:rPr lang="es-ES" b="1" dirty="0" smtClean="0">
                <a:solidFill>
                  <a:srgbClr val="00B050"/>
                </a:solidFill>
              </a:rPr>
              <a:t>El movimiento circular uniformemente acelerado</a:t>
            </a:r>
            <a:endParaRPr lang="es-ES" b="1" dirty="0">
              <a:solidFill>
                <a:srgbClr val="00B050"/>
              </a:solidFill>
            </a:endParaRPr>
          </a:p>
        </p:txBody>
      </p:sp>
      <p:sp>
        <p:nvSpPr>
          <p:cNvPr id="3" name="2 CuadroTexto"/>
          <p:cNvSpPr txBox="1"/>
          <p:nvPr/>
        </p:nvSpPr>
        <p:spPr>
          <a:xfrm>
            <a:off x="355600" y="1193800"/>
            <a:ext cx="2654300" cy="369332"/>
          </a:xfrm>
          <a:prstGeom prst="rect">
            <a:avLst/>
          </a:prstGeom>
          <a:noFill/>
        </p:spPr>
        <p:txBody>
          <a:bodyPr wrap="square" rtlCol="0">
            <a:spAutoFit/>
          </a:bodyPr>
          <a:lstStyle/>
          <a:p>
            <a:r>
              <a:rPr lang="es-ES" b="1" dirty="0" smtClean="0">
                <a:solidFill>
                  <a:srgbClr val="C00000"/>
                </a:solidFill>
              </a:rPr>
              <a:t>Ecuaciones del MCUA</a:t>
            </a:r>
            <a:endParaRPr lang="es-ES" b="1" dirty="0">
              <a:solidFill>
                <a:srgbClr val="C00000"/>
              </a:solidFill>
            </a:endParaRPr>
          </a:p>
        </p:txBody>
      </p:sp>
      <p:sp>
        <p:nvSpPr>
          <p:cNvPr id="10" name="9 CuadroTexto"/>
          <p:cNvSpPr txBox="1"/>
          <p:nvPr/>
        </p:nvSpPr>
        <p:spPr>
          <a:xfrm>
            <a:off x="368300" y="1625600"/>
            <a:ext cx="8331200" cy="3693319"/>
          </a:xfrm>
          <a:prstGeom prst="rect">
            <a:avLst/>
          </a:prstGeom>
          <a:noFill/>
        </p:spPr>
        <p:txBody>
          <a:bodyPr wrap="square" rtlCol="0">
            <a:spAutoFit/>
          </a:bodyPr>
          <a:lstStyle/>
          <a:p>
            <a:pPr marL="355600" indent="-355600" algn="just"/>
            <a:r>
              <a:rPr lang="es-ES" dirty="0" smtClean="0">
                <a:sym typeface="Wingdings"/>
              </a:rPr>
              <a:t>	A partir de la definición de aceleración angular se puede obtener la velocidad angular en función del tiempo:</a:t>
            </a:r>
          </a:p>
          <a:p>
            <a:pPr marL="355600" indent="-355600" algn="just"/>
            <a:endParaRPr lang="es-ES" dirty="0">
              <a:sym typeface="Wingdings"/>
            </a:endParaRPr>
          </a:p>
          <a:p>
            <a:pPr marL="355600" indent="-355600" algn="just"/>
            <a:endParaRPr lang="es-ES" dirty="0" smtClean="0">
              <a:sym typeface="Wingdings"/>
            </a:endParaRPr>
          </a:p>
          <a:p>
            <a:pPr marL="355600" indent="-355600" algn="just"/>
            <a:endParaRPr lang="es-ES" dirty="0">
              <a:sym typeface="Wingdings"/>
            </a:endParaRPr>
          </a:p>
          <a:p>
            <a:pPr marL="355600" indent="-355600" algn="just">
              <a:buFont typeface="Wingdings"/>
              <a:buChar char="F"/>
            </a:pPr>
            <a:r>
              <a:rPr lang="es-ES" dirty="0" smtClean="0">
                <a:sym typeface="Wingdings"/>
              </a:rPr>
              <a:t>Es una expresión equivalente a la de MRUA.</a:t>
            </a:r>
          </a:p>
          <a:p>
            <a:pPr marL="355600" indent="-355600" algn="just">
              <a:buFont typeface="Wingdings"/>
              <a:buChar char="F"/>
            </a:pPr>
            <a:endParaRPr lang="es-ES" dirty="0">
              <a:sym typeface="Wingdings"/>
            </a:endParaRPr>
          </a:p>
          <a:p>
            <a:pPr marL="355600" indent="-355600" algn="just">
              <a:buFont typeface="Wingdings"/>
              <a:buChar char="F"/>
            </a:pPr>
            <a:r>
              <a:rPr lang="es-ES" dirty="0" smtClean="0">
                <a:sym typeface="Wingdings"/>
              </a:rPr>
              <a:t>De igual forma podemos obtener la expresión del ángulo descrito en función del tiempo:</a:t>
            </a:r>
          </a:p>
          <a:p>
            <a:pPr marL="355600" indent="-355600" algn="just">
              <a:buFont typeface="Wingdings"/>
              <a:buChar char="F"/>
            </a:pPr>
            <a:endParaRPr lang="es-ES" dirty="0">
              <a:sym typeface="Wingdings"/>
            </a:endParaRPr>
          </a:p>
          <a:p>
            <a:pPr marL="355600" indent="-355600" algn="just">
              <a:buFont typeface="Wingdings"/>
              <a:buChar char="F"/>
            </a:pPr>
            <a:endParaRPr lang="es-ES" dirty="0" smtClean="0">
              <a:sym typeface="Wingdings"/>
            </a:endParaRPr>
          </a:p>
          <a:p>
            <a:pPr marL="355600" indent="-355600" algn="just">
              <a:buFont typeface="Wingdings"/>
              <a:buChar char="F"/>
            </a:pPr>
            <a:endParaRPr lang="es-ES" dirty="0">
              <a:sym typeface="Wingdings"/>
            </a:endParaRPr>
          </a:p>
          <a:p>
            <a:pPr marL="355600" indent="-355600" algn="just">
              <a:buFont typeface="Wingdings"/>
              <a:buChar char="F"/>
            </a:pPr>
            <a:r>
              <a:rPr lang="es-ES" dirty="0" smtClean="0">
                <a:sym typeface="Wingdings"/>
              </a:rPr>
              <a:t>En general:</a:t>
            </a:r>
            <a:endParaRPr lang="es-ES" dirty="0"/>
          </a:p>
        </p:txBody>
      </p:sp>
      <mc:AlternateContent xmlns:mc="http://schemas.openxmlformats.org/markup-compatibility/2006" xmlns:a14="http://schemas.microsoft.com/office/drawing/2010/main">
        <mc:Choice Requires="a14">
          <p:sp>
            <p:nvSpPr>
              <p:cNvPr id="11" name="10 CuadroTexto"/>
              <p:cNvSpPr txBox="1"/>
              <p:nvPr/>
            </p:nvSpPr>
            <p:spPr>
              <a:xfrm>
                <a:off x="2432050" y="2301240"/>
                <a:ext cx="4558107" cy="6127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ea typeface="Cambria Math"/>
                        </a:rPr>
                        <m:t>𝛼</m:t>
                      </m:r>
                      <m:r>
                        <a:rPr lang="es-ES" b="0" i="1" smtClean="0">
                          <a:latin typeface="Cambria Math"/>
                          <a:ea typeface="Cambria Math"/>
                        </a:rPr>
                        <m:t>=</m:t>
                      </m:r>
                      <m:f>
                        <m:fPr>
                          <m:ctrlPr>
                            <a:rPr lang="es-ES" b="0" i="1" smtClean="0">
                              <a:latin typeface="Cambria Math" panose="02040503050406030204" pitchFamily="18" charset="0"/>
                              <a:ea typeface="Cambria Math"/>
                            </a:rPr>
                          </m:ctrlPr>
                        </m:fPr>
                        <m:num>
                          <m:r>
                            <a:rPr lang="es-ES" b="0" i="1" smtClean="0">
                              <a:latin typeface="Cambria Math"/>
                              <a:ea typeface="Cambria Math"/>
                            </a:rPr>
                            <m:t>∆</m:t>
                          </m:r>
                          <m:r>
                            <a:rPr lang="es-ES" b="0" i="1" smtClean="0">
                              <a:latin typeface="Cambria Math"/>
                              <a:ea typeface="Cambria Math"/>
                            </a:rPr>
                            <m:t>𝜔</m:t>
                          </m:r>
                        </m:num>
                        <m:den>
                          <m:r>
                            <a:rPr lang="es-ES" b="0" i="1" smtClean="0">
                              <a:latin typeface="Cambria Math"/>
                              <a:ea typeface="Cambria Math"/>
                            </a:rPr>
                            <m:t>∆</m:t>
                          </m:r>
                          <m:r>
                            <a:rPr lang="es-ES" b="0" i="1" smtClean="0">
                              <a:latin typeface="Cambria Math"/>
                              <a:ea typeface="Cambria Math"/>
                            </a:rPr>
                            <m:t>𝑡</m:t>
                          </m:r>
                        </m:den>
                      </m:f>
                      <m:r>
                        <a:rPr lang="es-ES" b="0" i="1" smtClean="0">
                          <a:latin typeface="Cambria Math"/>
                          <a:ea typeface="Cambria Math"/>
                        </a:rPr>
                        <m:t>=</m:t>
                      </m:r>
                      <m:f>
                        <m:fPr>
                          <m:ctrlPr>
                            <a:rPr lang="es-ES" b="0" i="1" smtClean="0">
                              <a:latin typeface="Cambria Math" panose="02040503050406030204" pitchFamily="18" charset="0"/>
                              <a:ea typeface="Cambria Math"/>
                            </a:rPr>
                          </m:ctrlPr>
                        </m:fPr>
                        <m:num>
                          <m:r>
                            <a:rPr lang="es-ES" b="0" i="1" smtClean="0">
                              <a:latin typeface="Cambria Math"/>
                              <a:ea typeface="Cambria Math"/>
                            </a:rPr>
                            <m:t>𝜔</m:t>
                          </m:r>
                          <m:r>
                            <a:rPr lang="es-ES" b="0" i="1" smtClean="0">
                              <a:latin typeface="Cambria Math"/>
                              <a:ea typeface="Cambria Math"/>
                            </a:rPr>
                            <m:t>−</m:t>
                          </m:r>
                          <m:sSub>
                            <m:sSubPr>
                              <m:ctrlPr>
                                <a:rPr lang="es-ES" b="0" i="1" smtClean="0">
                                  <a:latin typeface="Cambria Math" panose="02040503050406030204" pitchFamily="18" charset="0"/>
                                  <a:ea typeface="Cambria Math"/>
                                </a:rPr>
                              </m:ctrlPr>
                            </m:sSubPr>
                            <m:e>
                              <m:r>
                                <a:rPr lang="es-ES" b="0" i="1" smtClean="0">
                                  <a:latin typeface="Cambria Math"/>
                                  <a:ea typeface="Cambria Math"/>
                                </a:rPr>
                                <m:t>𝜔</m:t>
                              </m:r>
                            </m:e>
                            <m:sub>
                              <m:r>
                                <a:rPr lang="es-ES" b="0" i="1" smtClean="0">
                                  <a:latin typeface="Cambria Math"/>
                                  <a:ea typeface="Cambria Math"/>
                                </a:rPr>
                                <m:t>0</m:t>
                              </m:r>
                            </m:sub>
                          </m:sSub>
                        </m:num>
                        <m:den>
                          <m:r>
                            <a:rPr lang="es-ES" b="0" i="1" smtClean="0">
                              <a:latin typeface="Cambria Math"/>
                              <a:ea typeface="Cambria Math"/>
                            </a:rPr>
                            <m:t>𝑡</m:t>
                          </m:r>
                        </m:den>
                      </m:f>
                      <m:r>
                        <a:rPr lang="es-ES" b="0" i="1" smtClean="0">
                          <a:latin typeface="Cambria Math"/>
                          <a:ea typeface="Cambria Math"/>
                        </a:rPr>
                        <m:t>        ⟹         </m:t>
                      </m:r>
                      <m:r>
                        <a:rPr lang="es-ES" b="0" i="1" smtClean="0">
                          <a:latin typeface="Cambria Math"/>
                          <a:ea typeface="Cambria Math"/>
                        </a:rPr>
                        <m:t>𝜔</m:t>
                      </m:r>
                      <m:r>
                        <a:rPr lang="es-ES" b="0" i="1" smtClean="0">
                          <a:latin typeface="Cambria Math"/>
                          <a:ea typeface="Cambria Math"/>
                        </a:rPr>
                        <m:t>=</m:t>
                      </m:r>
                      <m:sSub>
                        <m:sSubPr>
                          <m:ctrlPr>
                            <a:rPr lang="es-ES" b="0" i="1" smtClean="0">
                              <a:latin typeface="Cambria Math" panose="02040503050406030204" pitchFamily="18" charset="0"/>
                              <a:ea typeface="Cambria Math"/>
                            </a:rPr>
                          </m:ctrlPr>
                        </m:sSubPr>
                        <m:e>
                          <m:r>
                            <a:rPr lang="es-ES" b="0" i="1" smtClean="0">
                              <a:latin typeface="Cambria Math"/>
                              <a:ea typeface="Cambria Math"/>
                            </a:rPr>
                            <m:t>𝜔</m:t>
                          </m:r>
                        </m:e>
                        <m:sub>
                          <m:r>
                            <a:rPr lang="es-ES" b="0" i="1" smtClean="0">
                              <a:latin typeface="Cambria Math"/>
                              <a:ea typeface="Cambria Math"/>
                            </a:rPr>
                            <m:t>0</m:t>
                          </m:r>
                        </m:sub>
                      </m:sSub>
                      <m:r>
                        <a:rPr lang="es-ES" b="0" i="1" smtClean="0">
                          <a:latin typeface="Cambria Math"/>
                          <a:ea typeface="Cambria Math"/>
                        </a:rPr>
                        <m:t>+</m:t>
                      </m:r>
                      <m:r>
                        <a:rPr lang="es-ES" b="0" i="1" smtClean="0">
                          <a:latin typeface="Cambria Math"/>
                          <a:ea typeface="Cambria Math"/>
                        </a:rPr>
                        <m:t>𝛼</m:t>
                      </m:r>
                      <m:r>
                        <a:rPr lang="es-ES" b="0" i="1" smtClean="0">
                          <a:latin typeface="Cambria Math"/>
                          <a:ea typeface="Cambria Math"/>
                        </a:rPr>
                        <m:t>𝑡</m:t>
                      </m:r>
                    </m:oMath>
                  </m:oMathPara>
                </a14:m>
                <a:endParaRPr lang="es-ES" dirty="0"/>
              </a:p>
            </p:txBody>
          </p:sp>
        </mc:Choice>
        <mc:Fallback xmlns="">
          <p:sp>
            <p:nvSpPr>
              <p:cNvPr id="11" name="10 CuadroTexto"/>
              <p:cNvSpPr txBox="1">
                <a:spLocks noRot="1" noChangeAspect="1" noMove="1" noResize="1" noEditPoints="1" noAdjustHandles="1" noChangeArrowheads="1" noChangeShapeType="1" noTextEdit="1"/>
              </p:cNvSpPr>
              <p:nvPr/>
            </p:nvSpPr>
            <p:spPr>
              <a:xfrm>
                <a:off x="2432050" y="2301240"/>
                <a:ext cx="4558107" cy="612732"/>
              </a:xfrm>
              <a:prstGeom prst="rect">
                <a:avLst/>
              </a:prstGeom>
              <a:blipFill rotWithShape="1">
                <a:blip r:embed="rId3"/>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2" name="11 CuadroTexto"/>
              <p:cNvSpPr txBox="1"/>
              <p:nvPr/>
            </p:nvSpPr>
            <p:spPr>
              <a:xfrm>
                <a:off x="3295650" y="4117340"/>
                <a:ext cx="2361480" cy="61093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ea typeface="Cambria Math"/>
                        </a:rPr>
                        <m:t>𝜃</m:t>
                      </m:r>
                      <m:r>
                        <a:rPr lang="es-ES" b="0" i="1" smtClean="0">
                          <a:latin typeface="Cambria Math"/>
                        </a:rPr>
                        <m:t>=</m:t>
                      </m:r>
                      <m:sSub>
                        <m:sSubPr>
                          <m:ctrlPr>
                            <a:rPr lang="es-ES" b="0" i="1" smtClean="0">
                              <a:latin typeface="Cambria Math" panose="02040503050406030204" pitchFamily="18" charset="0"/>
                            </a:rPr>
                          </m:ctrlPr>
                        </m:sSubPr>
                        <m:e>
                          <m:r>
                            <a:rPr lang="es-ES" b="0" i="1" smtClean="0">
                              <a:latin typeface="Cambria Math"/>
                              <a:ea typeface="Cambria Math"/>
                            </a:rPr>
                            <m:t>𝜃</m:t>
                          </m:r>
                        </m:e>
                        <m:sub>
                          <m:r>
                            <a:rPr lang="es-ES" b="0" i="1" smtClean="0">
                              <a:latin typeface="Cambria Math"/>
                            </a:rPr>
                            <m:t>0</m:t>
                          </m:r>
                        </m:sub>
                      </m:sSub>
                      <m:r>
                        <a:rPr lang="es-ES" b="0" i="1" smtClean="0">
                          <a:latin typeface="Cambria Math"/>
                        </a:rPr>
                        <m:t>+</m:t>
                      </m:r>
                      <m:sSub>
                        <m:sSubPr>
                          <m:ctrlPr>
                            <a:rPr lang="es-ES" b="0" i="1" smtClean="0">
                              <a:latin typeface="Cambria Math" panose="02040503050406030204" pitchFamily="18" charset="0"/>
                            </a:rPr>
                          </m:ctrlPr>
                        </m:sSubPr>
                        <m:e>
                          <m:r>
                            <a:rPr lang="es-ES" b="0" i="1" smtClean="0">
                              <a:latin typeface="Cambria Math"/>
                              <a:ea typeface="Cambria Math"/>
                            </a:rPr>
                            <m:t>𝜔</m:t>
                          </m:r>
                        </m:e>
                        <m:sub>
                          <m:r>
                            <a:rPr lang="es-ES" b="0" i="1" smtClean="0">
                              <a:latin typeface="Cambria Math"/>
                            </a:rPr>
                            <m:t>0</m:t>
                          </m:r>
                        </m:sub>
                      </m:sSub>
                      <m:r>
                        <a:rPr lang="es-ES" b="0" i="1" smtClean="0">
                          <a:latin typeface="Cambria Math"/>
                        </a:rPr>
                        <m:t>𝑡</m:t>
                      </m:r>
                      <m:r>
                        <a:rPr lang="es-ES" b="0" i="1" smtClean="0">
                          <a:latin typeface="Cambria Math"/>
                        </a:rPr>
                        <m:t>+</m:t>
                      </m:r>
                      <m:f>
                        <m:fPr>
                          <m:ctrlPr>
                            <a:rPr lang="es-ES" b="0" i="1" smtClean="0">
                              <a:latin typeface="Cambria Math" panose="02040503050406030204" pitchFamily="18" charset="0"/>
                            </a:rPr>
                          </m:ctrlPr>
                        </m:fPr>
                        <m:num>
                          <m:r>
                            <a:rPr lang="es-ES" b="0" i="1" smtClean="0">
                              <a:latin typeface="Cambria Math"/>
                            </a:rPr>
                            <m:t>1</m:t>
                          </m:r>
                        </m:num>
                        <m:den>
                          <m:r>
                            <a:rPr lang="es-ES" b="0" i="1" smtClean="0">
                              <a:latin typeface="Cambria Math"/>
                            </a:rPr>
                            <m:t>2</m:t>
                          </m:r>
                        </m:den>
                      </m:f>
                      <m:r>
                        <a:rPr lang="es-ES" b="0" i="1" smtClean="0">
                          <a:latin typeface="Cambria Math"/>
                          <a:ea typeface="Cambria Math"/>
                        </a:rPr>
                        <m:t>𝛼</m:t>
                      </m:r>
                      <m:sSup>
                        <m:sSupPr>
                          <m:ctrlPr>
                            <a:rPr lang="es-ES" b="0" i="1" smtClean="0">
                              <a:latin typeface="Cambria Math" panose="02040503050406030204" pitchFamily="18" charset="0"/>
                            </a:rPr>
                          </m:ctrlPr>
                        </m:sSupPr>
                        <m:e>
                          <m:r>
                            <a:rPr lang="es-ES" b="0" i="1" smtClean="0">
                              <a:latin typeface="Cambria Math"/>
                            </a:rPr>
                            <m:t>𝑡</m:t>
                          </m:r>
                        </m:e>
                        <m:sup>
                          <m:r>
                            <a:rPr lang="es-ES" b="0" i="1" smtClean="0">
                              <a:latin typeface="Cambria Math"/>
                            </a:rPr>
                            <m:t>2</m:t>
                          </m:r>
                        </m:sup>
                      </m:sSup>
                    </m:oMath>
                  </m:oMathPara>
                </a14:m>
                <a:endParaRPr lang="es-ES" dirty="0"/>
              </a:p>
            </p:txBody>
          </p:sp>
        </mc:Choice>
        <mc:Fallback xmlns="">
          <p:sp>
            <p:nvSpPr>
              <p:cNvPr id="12" name="11 CuadroTexto"/>
              <p:cNvSpPr txBox="1">
                <a:spLocks noRot="1" noChangeAspect="1" noMove="1" noResize="1" noEditPoints="1" noAdjustHandles="1" noChangeArrowheads="1" noChangeShapeType="1" noTextEdit="1"/>
              </p:cNvSpPr>
              <p:nvPr/>
            </p:nvSpPr>
            <p:spPr>
              <a:xfrm>
                <a:off x="3295650" y="4117340"/>
                <a:ext cx="2361480" cy="610936"/>
              </a:xfrm>
              <a:prstGeom prst="rect">
                <a:avLst/>
              </a:prstGeom>
              <a:blipFill rotWithShape="1">
                <a:blip r:embed="rId4"/>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3" name="12 Rectángulo"/>
              <p:cNvSpPr/>
              <p:nvPr/>
            </p:nvSpPr>
            <p:spPr>
              <a:xfrm>
                <a:off x="2340069" y="5492234"/>
                <a:ext cx="1506566" cy="369332"/>
              </a:xfrm>
              <a:prstGeom prst="rect">
                <a:avLst/>
              </a:prstGeom>
              <a:solidFill>
                <a:srgbClr val="FFFF99"/>
              </a:solidFill>
              <a:effectLst>
                <a:outerShdw blurRad="50800" dist="38100" dir="2700000" algn="tl" rotWithShape="0">
                  <a:prstClr val="black">
                    <a:alpha val="40000"/>
                  </a:prstClr>
                </a:outerShdw>
              </a:effectLst>
            </p:spPr>
            <p:txBody>
              <a:bodyPr wrap="none">
                <a:spAutoFit/>
              </a:bodyPr>
              <a:lstStyle/>
              <a:p>
                <a:pPr/>
                <a14:m>
                  <m:oMathPara xmlns:m="http://schemas.openxmlformats.org/officeDocument/2006/math">
                    <m:oMathParaPr>
                      <m:jc m:val="centerGroup"/>
                    </m:oMathParaPr>
                    <m:oMath xmlns:m="http://schemas.openxmlformats.org/officeDocument/2006/math">
                      <m:r>
                        <a:rPr lang="es-ES" i="1">
                          <a:latin typeface="Cambria Math"/>
                          <a:ea typeface="Cambria Math"/>
                        </a:rPr>
                        <m:t>𝜔</m:t>
                      </m:r>
                      <m:r>
                        <a:rPr lang="es-ES" i="1">
                          <a:latin typeface="Cambria Math"/>
                          <a:ea typeface="Cambria Math"/>
                        </a:rPr>
                        <m:t>=</m:t>
                      </m:r>
                      <m:sSub>
                        <m:sSubPr>
                          <m:ctrlPr>
                            <a:rPr lang="es-ES" i="1">
                              <a:latin typeface="Cambria Math" panose="02040503050406030204" pitchFamily="18" charset="0"/>
                              <a:ea typeface="Cambria Math"/>
                            </a:rPr>
                          </m:ctrlPr>
                        </m:sSubPr>
                        <m:e>
                          <m:r>
                            <a:rPr lang="es-ES" i="1">
                              <a:latin typeface="Cambria Math"/>
                              <a:ea typeface="Cambria Math"/>
                            </a:rPr>
                            <m:t>𝜔</m:t>
                          </m:r>
                        </m:e>
                        <m:sub>
                          <m:r>
                            <a:rPr lang="es-ES" i="1">
                              <a:latin typeface="Cambria Math"/>
                              <a:ea typeface="Cambria Math"/>
                            </a:rPr>
                            <m:t>0</m:t>
                          </m:r>
                        </m:sub>
                      </m:sSub>
                      <m:r>
                        <a:rPr lang="es-ES" i="1" smtClean="0">
                          <a:latin typeface="Cambria Math"/>
                          <a:ea typeface="Cambria Math"/>
                        </a:rPr>
                        <m:t>±</m:t>
                      </m:r>
                      <m:r>
                        <a:rPr lang="es-ES" i="1">
                          <a:latin typeface="Cambria Math"/>
                          <a:ea typeface="Cambria Math"/>
                        </a:rPr>
                        <m:t>𝛼</m:t>
                      </m:r>
                      <m:r>
                        <a:rPr lang="es-ES" i="1">
                          <a:latin typeface="Cambria Math"/>
                          <a:ea typeface="Cambria Math"/>
                        </a:rPr>
                        <m:t>𝑡</m:t>
                      </m:r>
                    </m:oMath>
                  </m:oMathPara>
                </a14:m>
                <a:endParaRPr lang="es-ES" dirty="0"/>
              </a:p>
            </p:txBody>
          </p:sp>
        </mc:Choice>
        <mc:Fallback xmlns="">
          <p:sp>
            <p:nvSpPr>
              <p:cNvPr id="13" name="12 Rectángulo"/>
              <p:cNvSpPr>
                <a:spLocks noRot="1" noChangeAspect="1" noMove="1" noResize="1" noEditPoints="1" noAdjustHandles="1" noChangeArrowheads="1" noChangeShapeType="1" noTextEdit="1"/>
              </p:cNvSpPr>
              <p:nvPr/>
            </p:nvSpPr>
            <p:spPr>
              <a:xfrm>
                <a:off x="2340069" y="5492234"/>
                <a:ext cx="1506566" cy="369332"/>
              </a:xfrm>
              <a:prstGeom prst="rect">
                <a:avLst/>
              </a:prstGeom>
              <a:blipFill rotWithShape="1">
                <a:blip r:embed="rId5"/>
                <a:stretch>
                  <a:fillRect/>
                </a:stretch>
              </a:blipFill>
              <a:effectLst>
                <a:outerShdw blurRad="50800" dist="38100" dir="2700000" algn="tl" rotWithShape="0">
                  <a:prstClr val="black">
                    <a:alpha val="40000"/>
                  </a:prstClr>
                </a:outerShdw>
              </a:effectLst>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4" name="13 CuadroTexto"/>
              <p:cNvSpPr txBox="1"/>
              <p:nvPr/>
            </p:nvSpPr>
            <p:spPr>
              <a:xfrm>
                <a:off x="4743450" y="5349240"/>
                <a:ext cx="2361480" cy="610936"/>
              </a:xfrm>
              <a:prstGeom prst="rect">
                <a:avLst/>
              </a:prstGeom>
              <a:solidFill>
                <a:srgbClr val="FFFF99"/>
              </a:solidFill>
              <a:effectLst>
                <a:outerShdw blurRad="50800" dist="38100" dir="2700000" algn="tl" rotWithShape="0">
                  <a:prstClr val="black">
                    <a:alpha val="40000"/>
                  </a:prstClr>
                </a:outerShdw>
              </a:effectLst>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ea typeface="Cambria Math"/>
                        </a:rPr>
                        <m:t>𝜃</m:t>
                      </m:r>
                      <m:r>
                        <a:rPr lang="es-ES" b="0" i="1" smtClean="0">
                          <a:latin typeface="Cambria Math"/>
                        </a:rPr>
                        <m:t>=</m:t>
                      </m:r>
                      <m:sSub>
                        <m:sSubPr>
                          <m:ctrlPr>
                            <a:rPr lang="es-ES" b="0" i="1" smtClean="0">
                              <a:latin typeface="Cambria Math" panose="02040503050406030204" pitchFamily="18" charset="0"/>
                            </a:rPr>
                          </m:ctrlPr>
                        </m:sSubPr>
                        <m:e>
                          <m:r>
                            <a:rPr lang="es-ES" b="0" i="1" smtClean="0">
                              <a:latin typeface="Cambria Math"/>
                              <a:ea typeface="Cambria Math"/>
                            </a:rPr>
                            <m:t>𝜃</m:t>
                          </m:r>
                        </m:e>
                        <m:sub>
                          <m:r>
                            <a:rPr lang="es-ES" b="0" i="1" smtClean="0">
                              <a:latin typeface="Cambria Math"/>
                            </a:rPr>
                            <m:t>0</m:t>
                          </m:r>
                        </m:sub>
                      </m:sSub>
                      <m:r>
                        <a:rPr lang="es-ES" b="0" i="1" smtClean="0">
                          <a:latin typeface="Cambria Math"/>
                        </a:rPr>
                        <m:t>+</m:t>
                      </m:r>
                      <m:sSub>
                        <m:sSubPr>
                          <m:ctrlPr>
                            <a:rPr lang="es-ES" b="0" i="1" smtClean="0">
                              <a:latin typeface="Cambria Math" panose="02040503050406030204" pitchFamily="18" charset="0"/>
                            </a:rPr>
                          </m:ctrlPr>
                        </m:sSubPr>
                        <m:e>
                          <m:r>
                            <a:rPr lang="es-ES" b="0" i="1" smtClean="0">
                              <a:latin typeface="Cambria Math"/>
                              <a:ea typeface="Cambria Math"/>
                            </a:rPr>
                            <m:t>𝜔</m:t>
                          </m:r>
                        </m:e>
                        <m:sub>
                          <m:r>
                            <a:rPr lang="es-ES" b="0" i="1" smtClean="0">
                              <a:latin typeface="Cambria Math"/>
                            </a:rPr>
                            <m:t>0</m:t>
                          </m:r>
                        </m:sub>
                      </m:sSub>
                      <m:r>
                        <a:rPr lang="es-ES" b="0" i="1" smtClean="0">
                          <a:latin typeface="Cambria Math"/>
                        </a:rPr>
                        <m:t>𝑡</m:t>
                      </m:r>
                      <m:r>
                        <a:rPr lang="es-ES" i="1">
                          <a:latin typeface="Cambria Math"/>
                          <a:ea typeface="Cambria Math"/>
                        </a:rPr>
                        <m:t>±</m:t>
                      </m:r>
                      <m:f>
                        <m:fPr>
                          <m:ctrlPr>
                            <a:rPr lang="es-ES" b="0" i="1" smtClean="0">
                              <a:latin typeface="Cambria Math" panose="02040503050406030204" pitchFamily="18" charset="0"/>
                            </a:rPr>
                          </m:ctrlPr>
                        </m:fPr>
                        <m:num>
                          <m:r>
                            <a:rPr lang="es-ES" b="0" i="1" smtClean="0">
                              <a:latin typeface="Cambria Math"/>
                            </a:rPr>
                            <m:t>1</m:t>
                          </m:r>
                        </m:num>
                        <m:den>
                          <m:r>
                            <a:rPr lang="es-ES" b="0" i="1" smtClean="0">
                              <a:latin typeface="Cambria Math"/>
                            </a:rPr>
                            <m:t>2</m:t>
                          </m:r>
                        </m:den>
                      </m:f>
                      <m:r>
                        <a:rPr lang="es-ES" b="0" i="1" smtClean="0">
                          <a:latin typeface="Cambria Math"/>
                          <a:ea typeface="Cambria Math"/>
                        </a:rPr>
                        <m:t>𝛼</m:t>
                      </m:r>
                      <m:sSup>
                        <m:sSupPr>
                          <m:ctrlPr>
                            <a:rPr lang="es-ES" b="0" i="1" smtClean="0">
                              <a:latin typeface="Cambria Math" panose="02040503050406030204" pitchFamily="18" charset="0"/>
                            </a:rPr>
                          </m:ctrlPr>
                        </m:sSupPr>
                        <m:e>
                          <m:r>
                            <a:rPr lang="es-ES" b="0" i="1" smtClean="0">
                              <a:latin typeface="Cambria Math"/>
                            </a:rPr>
                            <m:t>𝑡</m:t>
                          </m:r>
                        </m:e>
                        <m:sup>
                          <m:r>
                            <a:rPr lang="es-ES" b="0" i="1" smtClean="0">
                              <a:latin typeface="Cambria Math"/>
                            </a:rPr>
                            <m:t>2</m:t>
                          </m:r>
                        </m:sup>
                      </m:sSup>
                    </m:oMath>
                  </m:oMathPara>
                </a14:m>
                <a:endParaRPr lang="es-ES" dirty="0"/>
              </a:p>
            </p:txBody>
          </p:sp>
        </mc:Choice>
        <mc:Fallback xmlns="">
          <p:sp>
            <p:nvSpPr>
              <p:cNvPr id="14" name="13 CuadroTexto"/>
              <p:cNvSpPr txBox="1">
                <a:spLocks noRot="1" noChangeAspect="1" noMove="1" noResize="1" noEditPoints="1" noAdjustHandles="1" noChangeArrowheads="1" noChangeShapeType="1" noTextEdit="1"/>
              </p:cNvSpPr>
              <p:nvPr/>
            </p:nvSpPr>
            <p:spPr>
              <a:xfrm>
                <a:off x="4743450" y="5349240"/>
                <a:ext cx="2361480" cy="610936"/>
              </a:xfrm>
              <a:prstGeom prst="rect">
                <a:avLst/>
              </a:prstGeom>
              <a:blipFill rotWithShape="1">
                <a:blip r:embed="rId6"/>
                <a:stretch>
                  <a:fillRect/>
                </a:stretch>
              </a:blipFill>
              <a:effectLst>
                <a:outerShdw blurRad="50800" dist="38100" dir="2700000" algn="tl" rotWithShape="0">
                  <a:prstClr val="black">
                    <a:alpha val="40000"/>
                  </a:prstClr>
                </a:outerShdw>
              </a:effectLst>
            </p:spPr>
            <p:txBody>
              <a:bodyPr/>
              <a:lstStyle/>
              <a:p>
                <a:r>
                  <a:rPr lang="es-ES">
                    <a:noFill/>
                  </a:rPr>
                  <a:t> </a:t>
                </a:r>
              </a:p>
            </p:txBody>
          </p:sp>
        </mc:Fallback>
      </mc:AlternateContent>
    </p:spTree>
    <p:extLst>
      <p:ext uri="{BB962C8B-B14F-4D97-AF65-F5344CB8AC3E}">
        <p14:creationId xmlns:p14="http://schemas.microsoft.com/office/powerpoint/2010/main" val="230782251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4 CuadroTexto"/>
          <p:cNvSpPr txBox="1"/>
          <p:nvPr/>
        </p:nvSpPr>
        <p:spPr>
          <a:xfrm>
            <a:off x="1841500" y="399197"/>
            <a:ext cx="5499100" cy="307777"/>
          </a:xfrm>
          <a:prstGeom prst="rect">
            <a:avLst/>
          </a:prstGeom>
          <a:noFill/>
        </p:spPr>
        <p:txBody>
          <a:bodyPr wrap="square" lIns="0" tIns="0" rIns="0" bIns="0" rtlCol="0">
            <a:spAutoFit/>
          </a:bodyPr>
          <a:lstStyle/>
          <a:p>
            <a:pPr algn="ctr"/>
            <a:r>
              <a:rPr lang="es-ES" sz="2000" b="1" dirty="0">
                <a:solidFill>
                  <a:srgbClr val="00B050"/>
                </a:solidFill>
                <a:latin typeface="+mj-lt"/>
              </a:rPr>
              <a:t>4</a:t>
            </a:r>
            <a:r>
              <a:rPr lang="es-ES" b="1" dirty="0" smtClean="0">
                <a:solidFill>
                  <a:srgbClr val="C00000"/>
                </a:solidFill>
                <a:latin typeface="+mj-lt"/>
              </a:rPr>
              <a:t> Movimientos circulares</a:t>
            </a:r>
            <a:endParaRPr lang="es-ES" b="1" dirty="0">
              <a:solidFill>
                <a:srgbClr val="C00000"/>
              </a:solidFill>
              <a:latin typeface="+mj-lt"/>
            </a:endParaRPr>
          </a:p>
        </p:txBody>
      </p:sp>
      <p:sp>
        <p:nvSpPr>
          <p:cNvPr id="6" name="5 CuadroTexto"/>
          <p:cNvSpPr txBox="1"/>
          <p:nvPr/>
        </p:nvSpPr>
        <p:spPr>
          <a:xfrm>
            <a:off x="1828800" y="109182"/>
            <a:ext cx="54864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XI. MOVIMIENTOS EN UNA Y DOS DIMENSIONES</a:t>
            </a:r>
            <a:endParaRPr lang="es-ES" b="1" dirty="0">
              <a:solidFill>
                <a:schemeClr val="accent1">
                  <a:lumMod val="75000"/>
                </a:schemeClr>
              </a:solidFill>
            </a:endParaRPr>
          </a:p>
        </p:txBody>
      </p:sp>
      <p:sp>
        <p:nvSpPr>
          <p:cNvPr id="7" name="13 Marcador de número de diapositiva"/>
          <p:cNvSpPr>
            <a:spLocks noGrp="1"/>
          </p:cNvSpPr>
          <p:nvPr/>
        </p:nvSpPr>
        <p:spPr>
          <a:xfrm>
            <a:off x="8455007" y="6546849"/>
            <a:ext cx="582966" cy="203200"/>
          </a:xfrm>
          <a:prstGeom prst="rect">
            <a:avLst/>
          </a:prstGeom>
        </p:spPr>
        <p:txBody>
          <a:bodyPr vert="horz" lIns="0" tIns="0" rIns="36000" bIns="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latin typeface="+mj-lt"/>
              </a:rPr>
              <a:pPr/>
              <a:t>42</a:t>
            </a:fld>
            <a:endParaRPr lang="es-ES" dirty="0">
              <a:solidFill>
                <a:schemeClr val="accent6">
                  <a:lumMod val="50000"/>
                </a:schemeClr>
              </a:solidFill>
              <a:latin typeface="+mj-lt"/>
            </a:endParaRPr>
          </a:p>
        </p:txBody>
      </p:sp>
      <p:sp>
        <p:nvSpPr>
          <p:cNvPr id="8" name="7 CuadroTexto"/>
          <p:cNvSpPr txBox="1"/>
          <p:nvPr/>
        </p:nvSpPr>
        <p:spPr>
          <a:xfrm>
            <a:off x="342900" y="812800"/>
            <a:ext cx="6146800" cy="369332"/>
          </a:xfrm>
          <a:prstGeom prst="rect">
            <a:avLst/>
          </a:prstGeom>
          <a:noFill/>
        </p:spPr>
        <p:txBody>
          <a:bodyPr wrap="square" rtlCol="0">
            <a:spAutoFit/>
          </a:bodyPr>
          <a:lstStyle/>
          <a:p>
            <a:r>
              <a:rPr lang="es-ES" b="1" dirty="0" smtClean="0">
                <a:solidFill>
                  <a:srgbClr val="C00000"/>
                </a:solidFill>
              </a:rPr>
              <a:t>4.2. </a:t>
            </a:r>
            <a:r>
              <a:rPr lang="es-ES" b="1" dirty="0" smtClean="0">
                <a:solidFill>
                  <a:srgbClr val="00B050"/>
                </a:solidFill>
              </a:rPr>
              <a:t>El movimiento circular uniformemente acelerado</a:t>
            </a:r>
            <a:endParaRPr lang="es-ES" b="1" dirty="0">
              <a:solidFill>
                <a:srgbClr val="00B050"/>
              </a:solidFill>
            </a:endParaRPr>
          </a:p>
        </p:txBody>
      </p:sp>
      <p:sp>
        <p:nvSpPr>
          <p:cNvPr id="3" name="2 CuadroTexto"/>
          <p:cNvSpPr txBox="1"/>
          <p:nvPr/>
        </p:nvSpPr>
        <p:spPr>
          <a:xfrm>
            <a:off x="355600" y="1193800"/>
            <a:ext cx="6515100" cy="369332"/>
          </a:xfrm>
          <a:prstGeom prst="rect">
            <a:avLst/>
          </a:prstGeom>
          <a:noFill/>
        </p:spPr>
        <p:txBody>
          <a:bodyPr wrap="square" rtlCol="0">
            <a:spAutoFit/>
          </a:bodyPr>
          <a:lstStyle/>
          <a:p>
            <a:r>
              <a:rPr lang="es-ES" b="1" dirty="0" smtClean="0">
                <a:solidFill>
                  <a:srgbClr val="C00000"/>
                </a:solidFill>
              </a:rPr>
              <a:t>Componentes intrínsecas de la aceleración en un MCUA</a:t>
            </a:r>
            <a:endParaRPr lang="es-ES" b="1" dirty="0">
              <a:solidFill>
                <a:srgbClr val="C00000"/>
              </a:solidFill>
            </a:endParaRPr>
          </a:p>
        </p:txBody>
      </p:sp>
      <mc:AlternateContent xmlns:mc="http://schemas.openxmlformats.org/markup-compatibility/2006" xmlns:a14="http://schemas.microsoft.com/office/drawing/2010/main">
        <mc:Choice Requires="a14">
          <p:sp>
            <p:nvSpPr>
              <p:cNvPr id="2" name="1 CuadroTexto"/>
              <p:cNvSpPr txBox="1"/>
              <p:nvPr/>
            </p:nvSpPr>
            <p:spPr>
              <a:xfrm>
                <a:off x="355600" y="1625600"/>
                <a:ext cx="8051800" cy="1754326"/>
              </a:xfrm>
              <a:prstGeom prst="rect">
                <a:avLst/>
              </a:prstGeom>
              <a:noFill/>
            </p:spPr>
            <p:txBody>
              <a:bodyPr wrap="square" rtlCol="0">
                <a:spAutoFit/>
              </a:bodyPr>
              <a:lstStyle/>
              <a:p>
                <a:pPr marL="355600" indent="-355600">
                  <a:buFont typeface="Wingdings"/>
                  <a:buChar char="F"/>
                </a:pPr>
                <a:r>
                  <a:rPr lang="es-ES" dirty="0" smtClean="0">
                    <a:sym typeface="Wingdings"/>
                  </a:rPr>
                  <a:t>Teniendo en cuenta las expresiones de la componentes intrínsecas:</a:t>
                </a:r>
              </a:p>
              <a:p>
                <a:pPr marL="355600" indent="-355600">
                  <a:buFont typeface="Wingdings"/>
                  <a:buChar char="F"/>
                </a:pPr>
                <a:endParaRPr lang="es-ES" dirty="0">
                  <a:sym typeface="Wingdings"/>
                </a:endParaRPr>
              </a:p>
              <a:p>
                <a:pPr marL="355600" indent="-355600">
                  <a:buFont typeface="Wingdings"/>
                  <a:buChar char="F"/>
                </a:pPr>
                <a:endParaRPr lang="es-ES" dirty="0" smtClean="0">
                  <a:sym typeface="Wingdings"/>
                </a:endParaRPr>
              </a:p>
              <a:p>
                <a:pPr marL="355600" indent="-355600">
                  <a:buFont typeface="Wingdings"/>
                  <a:buChar char="F"/>
                </a:pPr>
                <a:endParaRPr lang="es-ES" dirty="0">
                  <a:sym typeface="Wingdings"/>
                </a:endParaRPr>
              </a:p>
              <a:p>
                <a:pPr marL="355600" indent="-355600">
                  <a:buFont typeface="Wingdings"/>
                  <a:buChar char="F"/>
                </a:pPr>
                <a:endParaRPr lang="es-ES" dirty="0" smtClean="0">
                  <a:sym typeface="Wingdings"/>
                </a:endParaRPr>
              </a:p>
              <a:p>
                <a:pPr marL="355600" indent="-355600">
                  <a:buFont typeface="Wingdings"/>
                  <a:buChar char="F"/>
                </a:pPr>
                <a:r>
                  <a:rPr lang="es-ES" dirty="0" smtClean="0">
                    <a:sym typeface="Wingdings"/>
                  </a:rPr>
                  <a:t>Y teniendo en cuenta que </a:t>
                </a:r>
                <a14:m>
                  <m:oMath xmlns:m="http://schemas.openxmlformats.org/officeDocument/2006/math">
                    <m:r>
                      <a:rPr lang="es-ES" i="1">
                        <a:latin typeface="Cambria Math"/>
                        <a:sym typeface="Wingdings"/>
                      </a:rPr>
                      <m:t>𝑣</m:t>
                    </m:r>
                    <m:r>
                      <a:rPr lang="es-ES" i="1">
                        <a:latin typeface="Cambria Math"/>
                        <a:sym typeface="Wingdings"/>
                      </a:rPr>
                      <m:t>=</m:t>
                    </m:r>
                    <m:r>
                      <a:rPr lang="es-ES" i="1">
                        <a:latin typeface="Cambria Math"/>
                        <a:ea typeface="Cambria Math"/>
                        <a:sym typeface="Wingdings"/>
                      </a:rPr>
                      <m:t>𝜔</m:t>
                    </m:r>
                    <m:r>
                      <a:rPr lang="es-ES" i="1">
                        <a:latin typeface="Cambria Math"/>
                        <a:ea typeface="Cambria Math"/>
                        <a:sym typeface="Wingdings"/>
                      </a:rPr>
                      <m:t>𝑟</m:t>
                    </m:r>
                  </m:oMath>
                </a14:m>
                <a:r>
                  <a:rPr lang="es-ES" dirty="0" smtClean="0"/>
                  <a:t>:</a:t>
                </a:r>
                <a:endParaRPr lang="es-ES" dirty="0"/>
              </a:p>
            </p:txBody>
          </p:sp>
        </mc:Choice>
        <mc:Fallback xmlns="">
          <p:sp>
            <p:nvSpPr>
              <p:cNvPr id="2" name="1 CuadroTexto"/>
              <p:cNvSpPr txBox="1">
                <a:spLocks noRot="1" noChangeAspect="1" noMove="1" noResize="1" noEditPoints="1" noAdjustHandles="1" noChangeArrowheads="1" noChangeShapeType="1" noTextEdit="1"/>
              </p:cNvSpPr>
              <p:nvPr/>
            </p:nvSpPr>
            <p:spPr>
              <a:xfrm>
                <a:off x="355600" y="1625600"/>
                <a:ext cx="8051800" cy="1754326"/>
              </a:xfrm>
              <a:prstGeom prst="rect">
                <a:avLst/>
              </a:prstGeom>
              <a:blipFill rotWithShape="1">
                <a:blip r:embed="rId3"/>
                <a:stretch>
                  <a:fillRect l="-454" t="-1742" b="-4878"/>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4" name="3 CuadroTexto"/>
              <p:cNvSpPr txBox="1"/>
              <p:nvPr/>
            </p:nvSpPr>
            <p:spPr>
              <a:xfrm>
                <a:off x="2914650" y="2148840"/>
                <a:ext cx="1072280" cy="61824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ES" i="1" smtClean="0">
                              <a:latin typeface="Cambria Math" panose="02040503050406030204" pitchFamily="18" charset="0"/>
                            </a:rPr>
                          </m:ctrlPr>
                        </m:sSubPr>
                        <m:e>
                          <m:r>
                            <a:rPr lang="es-ES" b="0" i="1" smtClean="0">
                              <a:latin typeface="Cambria Math"/>
                            </a:rPr>
                            <m:t>𝑎</m:t>
                          </m:r>
                        </m:e>
                        <m:sub>
                          <m:r>
                            <a:rPr lang="es-ES" b="0" i="1" smtClean="0">
                              <a:latin typeface="Cambria Math"/>
                            </a:rPr>
                            <m:t>𝑇</m:t>
                          </m:r>
                        </m:sub>
                      </m:sSub>
                      <m:r>
                        <a:rPr lang="es-ES" b="0" i="1" smtClean="0">
                          <a:latin typeface="Cambria Math"/>
                        </a:rPr>
                        <m:t>=</m:t>
                      </m:r>
                      <m:f>
                        <m:fPr>
                          <m:ctrlPr>
                            <a:rPr lang="es-ES" b="0" i="1" smtClean="0">
                              <a:latin typeface="Cambria Math" panose="02040503050406030204" pitchFamily="18" charset="0"/>
                            </a:rPr>
                          </m:ctrlPr>
                        </m:fPr>
                        <m:num>
                          <m:r>
                            <a:rPr lang="es-ES" b="0" i="1" smtClean="0">
                              <a:latin typeface="Cambria Math"/>
                            </a:rPr>
                            <m:t>𝑑𝑣</m:t>
                          </m:r>
                        </m:num>
                        <m:den>
                          <m:r>
                            <a:rPr lang="es-ES" b="0" i="1" smtClean="0">
                              <a:latin typeface="Cambria Math"/>
                            </a:rPr>
                            <m:t>𝑑𝑡</m:t>
                          </m:r>
                        </m:den>
                      </m:f>
                    </m:oMath>
                  </m:oMathPara>
                </a14:m>
                <a:endParaRPr lang="es-ES" dirty="0"/>
              </a:p>
            </p:txBody>
          </p:sp>
        </mc:Choice>
        <mc:Fallback xmlns="">
          <p:sp>
            <p:nvSpPr>
              <p:cNvPr id="4" name="3 CuadroTexto"/>
              <p:cNvSpPr txBox="1">
                <a:spLocks noRot="1" noChangeAspect="1" noMove="1" noResize="1" noEditPoints="1" noAdjustHandles="1" noChangeArrowheads="1" noChangeShapeType="1" noTextEdit="1"/>
              </p:cNvSpPr>
              <p:nvPr/>
            </p:nvSpPr>
            <p:spPr>
              <a:xfrm>
                <a:off x="2914650" y="2148840"/>
                <a:ext cx="1072280" cy="618246"/>
              </a:xfrm>
              <a:prstGeom prst="rect">
                <a:avLst/>
              </a:prstGeom>
              <a:blipFill rotWithShape="1">
                <a:blip r:embed="rId4"/>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5" name="14 CuadroTexto"/>
              <p:cNvSpPr txBox="1"/>
              <p:nvPr/>
            </p:nvSpPr>
            <p:spPr>
              <a:xfrm>
                <a:off x="4768850" y="2098040"/>
                <a:ext cx="1024062" cy="64633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ES" i="1" smtClean="0">
                              <a:latin typeface="Cambria Math" panose="02040503050406030204" pitchFamily="18" charset="0"/>
                            </a:rPr>
                          </m:ctrlPr>
                        </m:sSubPr>
                        <m:e>
                          <m:r>
                            <a:rPr lang="es-ES" b="0" i="1" smtClean="0">
                              <a:latin typeface="Cambria Math"/>
                            </a:rPr>
                            <m:t>𝑎</m:t>
                          </m:r>
                        </m:e>
                        <m:sub>
                          <m:r>
                            <a:rPr lang="es-ES" b="0" i="1" smtClean="0">
                              <a:latin typeface="Cambria Math"/>
                            </a:rPr>
                            <m:t>𝑐</m:t>
                          </m:r>
                        </m:sub>
                      </m:sSub>
                      <m:r>
                        <a:rPr lang="es-ES" b="0" i="1" smtClean="0">
                          <a:latin typeface="Cambria Math"/>
                        </a:rPr>
                        <m:t>=</m:t>
                      </m:r>
                      <m:f>
                        <m:fPr>
                          <m:ctrlPr>
                            <a:rPr lang="es-ES" b="0" i="1" smtClean="0">
                              <a:latin typeface="Cambria Math" panose="02040503050406030204" pitchFamily="18" charset="0"/>
                            </a:rPr>
                          </m:ctrlPr>
                        </m:fPr>
                        <m:num>
                          <m:sSup>
                            <m:sSupPr>
                              <m:ctrlPr>
                                <a:rPr lang="es-ES" b="0" i="1" smtClean="0">
                                  <a:latin typeface="Cambria Math" panose="02040503050406030204" pitchFamily="18" charset="0"/>
                                </a:rPr>
                              </m:ctrlPr>
                            </m:sSupPr>
                            <m:e>
                              <m:r>
                                <a:rPr lang="es-ES" b="0" i="1" smtClean="0">
                                  <a:latin typeface="Cambria Math"/>
                                </a:rPr>
                                <m:t>𝑣</m:t>
                              </m:r>
                            </m:e>
                            <m:sup>
                              <m:r>
                                <a:rPr lang="es-ES" b="0" i="1" smtClean="0">
                                  <a:latin typeface="Cambria Math"/>
                                </a:rPr>
                                <m:t>2</m:t>
                              </m:r>
                            </m:sup>
                          </m:sSup>
                        </m:num>
                        <m:den>
                          <m:r>
                            <a:rPr lang="es-ES" b="0" i="1" smtClean="0">
                              <a:latin typeface="Cambria Math"/>
                            </a:rPr>
                            <m:t>𝑟</m:t>
                          </m:r>
                        </m:den>
                      </m:f>
                    </m:oMath>
                  </m:oMathPara>
                </a14:m>
                <a:endParaRPr lang="es-ES" dirty="0"/>
              </a:p>
            </p:txBody>
          </p:sp>
        </mc:Choice>
        <mc:Fallback xmlns="">
          <p:sp>
            <p:nvSpPr>
              <p:cNvPr id="15" name="14 CuadroTexto"/>
              <p:cNvSpPr txBox="1">
                <a:spLocks noRot="1" noChangeAspect="1" noMove="1" noResize="1" noEditPoints="1" noAdjustHandles="1" noChangeArrowheads="1" noChangeShapeType="1" noTextEdit="1"/>
              </p:cNvSpPr>
              <p:nvPr/>
            </p:nvSpPr>
            <p:spPr>
              <a:xfrm>
                <a:off x="4768850" y="2098040"/>
                <a:ext cx="1024062" cy="646331"/>
              </a:xfrm>
              <a:prstGeom prst="rect">
                <a:avLst/>
              </a:prstGeom>
              <a:blipFill rotWithShape="1">
                <a:blip r:embed="rId5"/>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6" name="15 CuadroTexto"/>
              <p:cNvSpPr txBox="1"/>
              <p:nvPr/>
            </p:nvSpPr>
            <p:spPr>
              <a:xfrm>
                <a:off x="1555750" y="3444240"/>
                <a:ext cx="4235647" cy="619913"/>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ES" i="1" smtClean="0">
                              <a:latin typeface="Cambria Math" panose="02040503050406030204" pitchFamily="18" charset="0"/>
                            </a:rPr>
                          </m:ctrlPr>
                        </m:sSubPr>
                        <m:e>
                          <m:r>
                            <a:rPr lang="es-ES" b="0" i="1" smtClean="0">
                              <a:latin typeface="Cambria Math"/>
                            </a:rPr>
                            <m:t>𝑎</m:t>
                          </m:r>
                        </m:e>
                        <m:sub>
                          <m:r>
                            <a:rPr lang="es-ES" b="0" i="1" smtClean="0">
                              <a:latin typeface="Cambria Math"/>
                            </a:rPr>
                            <m:t>𝑇</m:t>
                          </m:r>
                        </m:sub>
                      </m:sSub>
                      <m:r>
                        <a:rPr lang="es-ES" b="0" i="1" smtClean="0">
                          <a:latin typeface="Cambria Math"/>
                        </a:rPr>
                        <m:t>=</m:t>
                      </m:r>
                      <m:f>
                        <m:fPr>
                          <m:ctrlPr>
                            <a:rPr lang="es-ES" b="0" i="1" smtClean="0">
                              <a:latin typeface="Cambria Math" panose="02040503050406030204" pitchFamily="18" charset="0"/>
                            </a:rPr>
                          </m:ctrlPr>
                        </m:fPr>
                        <m:num>
                          <m:r>
                            <a:rPr lang="es-ES" b="0" i="1" smtClean="0">
                              <a:latin typeface="Cambria Math"/>
                            </a:rPr>
                            <m:t>𝑑𝑣</m:t>
                          </m:r>
                        </m:num>
                        <m:den>
                          <m:r>
                            <a:rPr lang="es-ES" b="0" i="1" smtClean="0">
                              <a:latin typeface="Cambria Math"/>
                            </a:rPr>
                            <m:t>𝑑𝑡</m:t>
                          </m:r>
                        </m:den>
                      </m:f>
                      <m:r>
                        <a:rPr lang="es-ES" b="0" i="1" smtClean="0">
                          <a:latin typeface="Cambria Math"/>
                        </a:rPr>
                        <m:t>=</m:t>
                      </m:r>
                      <m:f>
                        <m:fPr>
                          <m:ctrlPr>
                            <a:rPr lang="es-ES" b="0" i="1" smtClean="0">
                              <a:latin typeface="Cambria Math" panose="02040503050406030204" pitchFamily="18" charset="0"/>
                            </a:rPr>
                          </m:ctrlPr>
                        </m:fPr>
                        <m:num>
                          <m:r>
                            <a:rPr lang="es-ES" b="0" i="1" smtClean="0">
                              <a:latin typeface="Cambria Math"/>
                            </a:rPr>
                            <m:t>𝑑</m:t>
                          </m:r>
                          <m:r>
                            <a:rPr lang="es-ES" b="0" i="1" smtClean="0">
                              <a:latin typeface="Cambria Math"/>
                            </a:rPr>
                            <m:t>(</m:t>
                          </m:r>
                          <m:r>
                            <a:rPr lang="es-ES" b="0" i="1" smtClean="0">
                              <a:latin typeface="Cambria Math"/>
                              <a:ea typeface="Cambria Math"/>
                            </a:rPr>
                            <m:t>𝜔</m:t>
                          </m:r>
                          <m:r>
                            <a:rPr lang="es-ES" b="0" i="1" smtClean="0">
                              <a:latin typeface="Cambria Math"/>
                              <a:ea typeface="Cambria Math"/>
                            </a:rPr>
                            <m:t>𝑟</m:t>
                          </m:r>
                          <m:r>
                            <a:rPr lang="es-ES" b="0" i="1" smtClean="0">
                              <a:latin typeface="Cambria Math"/>
                              <a:ea typeface="Cambria Math"/>
                            </a:rPr>
                            <m:t>)</m:t>
                          </m:r>
                        </m:num>
                        <m:den>
                          <m:r>
                            <a:rPr lang="es-ES" b="0" i="1" smtClean="0">
                              <a:latin typeface="Cambria Math"/>
                            </a:rPr>
                            <m:t>𝑑𝑡</m:t>
                          </m:r>
                        </m:den>
                      </m:f>
                      <m:r>
                        <a:rPr lang="es-ES" b="0" i="1" smtClean="0">
                          <a:latin typeface="Cambria Math"/>
                        </a:rPr>
                        <m:t>=</m:t>
                      </m:r>
                      <m:f>
                        <m:fPr>
                          <m:ctrlPr>
                            <a:rPr lang="es-ES" b="0" i="1" smtClean="0">
                              <a:latin typeface="Cambria Math" panose="02040503050406030204" pitchFamily="18" charset="0"/>
                            </a:rPr>
                          </m:ctrlPr>
                        </m:fPr>
                        <m:num>
                          <m:r>
                            <a:rPr lang="es-ES" b="0" i="1" smtClean="0">
                              <a:latin typeface="Cambria Math"/>
                            </a:rPr>
                            <m:t>𝑑</m:t>
                          </m:r>
                          <m:r>
                            <a:rPr lang="es-ES" b="0" i="1" smtClean="0">
                              <a:latin typeface="Cambria Math"/>
                              <a:ea typeface="Cambria Math"/>
                            </a:rPr>
                            <m:t>𝜔</m:t>
                          </m:r>
                        </m:num>
                        <m:den>
                          <m:r>
                            <a:rPr lang="es-ES" b="0" i="1" smtClean="0">
                              <a:latin typeface="Cambria Math"/>
                            </a:rPr>
                            <m:t>𝑑𝑡</m:t>
                          </m:r>
                        </m:den>
                      </m:f>
                      <m:r>
                        <a:rPr lang="es-ES" b="0" i="1" smtClean="0">
                          <a:latin typeface="Cambria Math"/>
                        </a:rPr>
                        <m:t>𝑟</m:t>
                      </m:r>
                      <m:r>
                        <a:rPr lang="es-ES" b="0" i="1" smtClean="0">
                          <a:latin typeface="Cambria Math"/>
                        </a:rPr>
                        <m:t>+</m:t>
                      </m:r>
                      <m:r>
                        <a:rPr lang="es-ES" b="0" i="1" smtClean="0">
                          <a:latin typeface="Cambria Math"/>
                          <a:ea typeface="Cambria Math"/>
                        </a:rPr>
                        <m:t>𝜔</m:t>
                      </m:r>
                      <m:f>
                        <m:fPr>
                          <m:ctrlPr>
                            <a:rPr lang="es-ES" b="0" i="1" smtClean="0">
                              <a:latin typeface="Cambria Math" panose="02040503050406030204" pitchFamily="18" charset="0"/>
                              <a:ea typeface="Cambria Math"/>
                            </a:rPr>
                          </m:ctrlPr>
                        </m:fPr>
                        <m:num>
                          <m:r>
                            <a:rPr lang="es-ES" b="0" i="1" smtClean="0">
                              <a:latin typeface="Cambria Math"/>
                              <a:ea typeface="Cambria Math"/>
                            </a:rPr>
                            <m:t>𝑑𝑟</m:t>
                          </m:r>
                        </m:num>
                        <m:den>
                          <m:r>
                            <a:rPr lang="es-ES" b="0" i="1" smtClean="0">
                              <a:latin typeface="Cambria Math"/>
                              <a:ea typeface="Cambria Math"/>
                            </a:rPr>
                            <m:t>𝑑𝑡</m:t>
                          </m:r>
                        </m:den>
                      </m:f>
                      <m:r>
                        <a:rPr lang="es-ES" b="0" i="1" smtClean="0">
                          <a:latin typeface="Cambria Math"/>
                          <a:ea typeface="Cambria Math"/>
                        </a:rPr>
                        <m:t>=</m:t>
                      </m:r>
                      <m:f>
                        <m:fPr>
                          <m:ctrlPr>
                            <a:rPr lang="es-ES" b="0" i="1" smtClean="0">
                              <a:latin typeface="Cambria Math" panose="02040503050406030204" pitchFamily="18" charset="0"/>
                              <a:ea typeface="Cambria Math"/>
                            </a:rPr>
                          </m:ctrlPr>
                        </m:fPr>
                        <m:num>
                          <m:r>
                            <a:rPr lang="es-ES" b="0" i="1" smtClean="0">
                              <a:latin typeface="Cambria Math"/>
                              <a:ea typeface="Cambria Math"/>
                            </a:rPr>
                            <m:t>𝑑</m:t>
                          </m:r>
                          <m:r>
                            <a:rPr lang="es-ES" b="0" i="1" smtClean="0">
                              <a:latin typeface="Cambria Math"/>
                              <a:ea typeface="Cambria Math"/>
                            </a:rPr>
                            <m:t>𝜔</m:t>
                          </m:r>
                        </m:num>
                        <m:den>
                          <m:r>
                            <a:rPr lang="es-ES" b="0" i="1" smtClean="0">
                              <a:latin typeface="Cambria Math"/>
                              <a:ea typeface="Cambria Math"/>
                            </a:rPr>
                            <m:t>𝑑𝑡</m:t>
                          </m:r>
                        </m:den>
                      </m:f>
                      <m:r>
                        <a:rPr lang="es-ES" b="0" i="1" smtClean="0">
                          <a:latin typeface="Cambria Math"/>
                          <a:ea typeface="Cambria Math"/>
                        </a:rPr>
                        <m:t>𝑟</m:t>
                      </m:r>
                    </m:oMath>
                  </m:oMathPara>
                </a14:m>
                <a:endParaRPr lang="es-ES" dirty="0"/>
              </a:p>
            </p:txBody>
          </p:sp>
        </mc:Choice>
        <mc:Fallback xmlns="">
          <p:sp>
            <p:nvSpPr>
              <p:cNvPr id="16" name="15 CuadroTexto"/>
              <p:cNvSpPr txBox="1">
                <a:spLocks noRot="1" noChangeAspect="1" noMove="1" noResize="1" noEditPoints="1" noAdjustHandles="1" noChangeArrowheads="1" noChangeShapeType="1" noTextEdit="1"/>
              </p:cNvSpPr>
              <p:nvPr/>
            </p:nvSpPr>
            <p:spPr>
              <a:xfrm>
                <a:off x="1555750" y="3444240"/>
                <a:ext cx="4235647" cy="619913"/>
              </a:xfrm>
              <a:prstGeom prst="rect">
                <a:avLst/>
              </a:prstGeom>
              <a:blipFill rotWithShape="1">
                <a:blip r:embed="rId6"/>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9" name="8 Rectángulo"/>
              <p:cNvSpPr/>
              <p:nvPr/>
            </p:nvSpPr>
            <p:spPr>
              <a:xfrm>
                <a:off x="6316629" y="3549134"/>
                <a:ext cx="1057341" cy="369332"/>
              </a:xfrm>
              <a:prstGeom prst="rect">
                <a:avLst/>
              </a:prstGeom>
              <a:solidFill>
                <a:srgbClr val="FFFF99"/>
              </a:solidFill>
              <a:effectLst>
                <a:outerShdw blurRad="50800" dist="38100" dir="2700000" algn="tl" rotWithShape="0">
                  <a:prstClr val="black">
                    <a:alpha val="40000"/>
                  </a:prstClr>
                </a:outerShdw>
              </a:effectLst>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s-ES" i="1">
                              <a:latin typeface="Cambria Math" panose="02040503050406030204" pitchFamily="18" charset="0"/>
                              <a:ea typeface="Cambria Math"/>
                            </a:rPr>
                          </m:ctrlPr>
                        </m:sSubPr>
                        <m:e>
                          <m:r>
                            <a:rPr lang="es-ES" i="1">
                              <a:latin typeface="Cambria Math"/>
                              <a:ea typeface="Cambria Math"/>
                            </a:rPr>
                            <m:t>𝑎</m:t>
                          </m:r>
                        </m:e>
                        <m:sub>
                          <m:r>
                            <a:rPr lang="es-ES" i="1">
                              <a:latin typeface="Cambria Math"/>
                              <a:ea typeface="Cambria Math"/>
                            </a:rPr>
                            <m:t>𝑇</m:t>
                          </m:r>
                        </m:sub>
                      </m:sSub>
                      <m:r>
                        <a:rPr lang="es-ES" i="1">
                          <a:latin typeface="Cambria Math"/>
                          <a:ea typeface="Cambria Math"/>
                        </a:rPr>
                        <m:t>=</m:t>
                      </m:r>
                      <m:r>
                        <a:rPr lang="es-ES" i="1">
                          <a:latin typeface="Cambria Math"/>
                          <a:ea typeface="Cambria Math"/>
                        </a:rPr>
                        <m:t>𝛼</m:t>
                      </m:r>
                      <m:r>
                        <a:rPr lang="es-ES" i="1">
                          <a:latin typeface="Cambria Math"/>
                          <a:ea typeface="Cambria Math"/>
                        </a:rPr>
                        <m:t>𝑟</m:t>
                      </m:r>
                    </m:oMath>
                  </m:oMathPara>
                </a14:m>
                <a:endParaRPr lang="es-ES" dirty="0"/>
              </a:p>
            </p:txBody>
          </p:sp>
        </mc:Choice>
        <mc:Fallback xmlns="">
          <p:sp>
            <p:nvSpPr>
              <p:cNvPr id="9" name="8 Rectángulo"/>
              <p:cNvSpPr>
                <a:spLocks noRot="1" noChangeAspect="1" noMove="1" noResize="1" noEditPoints="1" noAdjustHandles="1" noChangeArrowheads="1" noChangeShapeType="1" noTextEdit="1"/>
              </p:cNvSpPr>
              <p:nvPr/>
            </p:nvSpPr>
            <p:spPr>
              <a:xfrm>
                <a:off x="6316629" y="3549134"/>
                <a:ext cx="1057341" cy="369332"/>
              </a:xfrm>
              <a:prstGeom prst="rect">
                <a:avLst/>
              </a:prstGeom>
              <a:blipFill rotWithShape="1">
                <a:blip r:embed="rId7"/>
                <a:stretch>
                  <a:fillRect/>
                </a:stretch>
              </a:blipFill>
              <a:effectLst>
                <a:outerShdw blurRad="50800" dist="38100" dir="2700000" algn="tl" rotWithShape="0">
                  <a:prstClr val="black">
                    <a:alpha val="40000"/>
                  </a:prstClr>
                </a:outerShdw>
              </a:effectLst>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8" name="17 CuadroTexto"/>
              <p:cNvSpPr txBox="1"/>
              <p:nvPr/>
            </p:nvSpPr>
            <p:spPr>
              <a:xfrm>
                <a:off x="1606550" y="4206240"/>
                <a:ext cx="2665666" cy="64633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ES" i="1" smtClean="0">
                              <a:latin typeface="Cambria Math" panose="02040503050406030204" pitchFamily="18" charset="0"/>
                            </a:rPr>
                          </m:ctrlPr>
                        </m:sSubPr>
                        <m:e>
                          <m:r>
                            <a:rPr lang="es-ES" b="0" i="1" smtClean="0">
                              <a:latin typeface="Cambria Math"/>
                            </a:rPr>
                            <m:t>𝑎</m:t>
                          </m:r>
                        </m:e>
                        <m:sub>
                          <m:r>
                            <a:rPr lang="es-ES" b="0" i="1" smtClean="0">
                              <a:latin typeface="Cambria Math"/>
                            </a:rPr>
                            <m:t>𝑐</m:t>
                          </m:r>
                        </m:sub>
                      </m:sSub>
                      <m:r>
                        <a:rPr lang="es-ES" b="0" i="1" smtClean="0">
                          <a:latin typeface="Cambria Math"/>
                        </a:rPr>
                        <m:t>=</m:t>
                      </m:r>
                      <m:f>
                        <m:fPr>
                          <m:ctrlPr>
                            <a:rPr lang="es-ES" b="0" i="1" smtClean="0">
                              <a:latin typeface="Cambria Math" panose="02040503050406030204" pitchFamily="18" charset="0"/>
                            </a:rPr>
                          </m:ctrlPr>
                        </m:fPr>
                        <m:num>
                          <m:sSup>
                            <m:sSupPr>
                              <m:ctrlPr>
                                <a:rPr lang="es-ES" b="0" i="1" smtClean="0">
                                  <a:latin typeface="Cambria Math" panose="02040503050406030204" pitchFamily="18" charset="0"/>
                                </a:rPr>
                              </m:ctrlPr>
                            </m:sSupPr>
                            <m:e>
                              <m:r>
                                <a:rPr lang="es-ES" b="0" i="1" smtClean="0">
                                  <a:latin typeface="Cambria Math"/>
                                </a:rPr>
                                <m:t>𝑣</m:t>
                              </m:r>
                            </m:e>
                            <m:sup>
                              <m:r>
                                <a:rPr lang="es-ES" b="0" i="1" smtClean="0">
                                  <a:latin typeface="Cambria Math"/>
                                </a:rPr>
                                <m:t>2</m:t>
                              </m:r>
                            </m:sup>
                          </m:sSup>
                        </m:num>
                        <m:den>
                          <m:r>
                            <a:rPr lang="es-ES" b="0" i="1" smtClean="0">
                              <a:latin typeface="Cambria Math"/>
                            </a:rPr>
                            <m:t>𝑟</m:t>
                          </m:r>
                        </m:den>
                      </m:f>
                      <m:r>
                        <a:rPr lang="es-ES" b="0" i="1" smtClean="0">
                          <a:latin typeface="Cambria Math"/>
                        </a:rPr>
                        <m:t>=</m:t>
                      </m:r>
                      <m:f>
                        <m:fPr>
                          <m:ctrlPr>
                            <a:rPr lang="es-ES" b="0" i="1" smtClean="0">
                              <a:latin typeface="Cambria Math" panose="02040503050406030204" pitchFamily="18" charset="0"/>
                            </a:rPr>
                          </m:ctrlPr>
                        </m:fPr>
                        <m:num>
                          <m:sSup>
                            <m:sSupPr>
                              <m:ctrlPr>
                                <a:rPr lang="es-ES" b="0" i="1" smtClean="0">
                                  <a:latin typeface="Cambria Math" panose="02040503050406030204" pitchFamily="18" charset="0"/>
                                </a:rPr>
                              </m:ctrlPr>
                            </m:sSupPr>
                            <m:e>
                              <m:r>
                                <a:rPr lang="es-ES" b="0" i="1" smtClean="0">
                                  <a:latin typeface="Cambria Math"/>
                                </a:rPr>
                                <m:t>(</m:t>
                              </m:r>
                              <m:r>
                                <a:rPr lang="es-ES" b="0" i="1" smtClean="0">
                                  <a:latin typeface="Cambria Math"/>
                                  <a:ea typeface="Cambria Math"/>
                                </a:rPr>
                                <m:t>𝜔</m:t>
                              </m:r>
                              <m:r>
                                <a:rPr lang="es-ES" b="0" i="1" smtClean="0">
                                  <a:latin typeface="Cambria Math"/>
                                  <a:ea typeface="Cambria Math"/>
                                </a:rPr>
                                <m:t>𝑟</m:t>
                              </m:r>
                              <m:r>
                                <a:rPr lang="es-ES" b="0" i="1" smtClean="0">
                                  <a:latin typeface="Cambria Math"/>
                                  <a:ea typeface="Cambria Math"/>
                                </a:rPr>
                                <m:t>)</m:t>
                              </m:r>
                            </m:e>
                            <m:sup>
                              <m:r>
                                <a:rPr lang="es-ES" b="0" i="1" smtClean="0">
                                  <a:latin typeface="Cambria Math"/>
                                </a:rPr>
                                <m:t>2</m:t>
                              </m:r>
                            </m:sup>
                          </m:sSup>
                        </m:num>
                        <m:den>
                          <m:r>
                            <a:rPr lang="es-ES" b="0" i="1" smtClean="0">
                              <a:latin typeface="Cambria Math"/>
                            </a:rPr>
                            <m:t>𝑟</m:t>
                          </m:r>
                        </m:den>
                      </m:f>
                      <m:r>
                        <a:rPr lang="es-ES" b="0" i="1" smtClean="0">
                          <a:latin typeface="Cambria Math"/>
                        </a:rPr>
                        <m:t>=</m:t>
                      </m:r>
                      <m:sSup>
                        <m:sSupPr>
                          <m:ctrlPr>
                            <a:rPr lang="es-ES" b="0" i="1" smtClean="0">
                              <a:latin typeface="Cambria Math" panose="02040503050406030204" pitchFamily="18" charset="0"/>
                            </a:rPr>
                          </m:ctrlPr>
                        </m:sSupPr>
                        <m:e>
                          <m:r>
                            <a:rPr lang="es-ES" b="0" i="1" smtClean="0">
                              <a:latin typeface="Cambria Math"/>
                              <a:ea typeface="Cambria Math"/>
                            </a:rPr>
                            <m:t>𝜔</m:t>
                          </m:r>
                        </m:e>
                        <m:sup>
                          <m:r>
                            <a:rPr lang="es-ES" b="0" i="1" smtClean="0">
                              <a:latin typeface="Cambria Math"/>
                            </a:rPr>
                            <m:t>2</m:t>
                          </m:r>
                        </m:sup>
                      </m:sSup>
                      <m:r>
                        <a:rPr lang="es-ES" b="0" i="1" smtClean="0">
                          <a:latin typeface="Cambria Math"/>
                        </a:rPr>
                        <m:t>𝑟</m:t>
                      </m:r>
                    </m:oMath>
                  </m:oMathPara>
                </a14:m>
                <a:endParaRPr lang="es-ES" dirty="0"/>
              </a:p>
            </p:txBody>
          </p:sp>
        </mc:Choice>
        <mc:Fallback xmlns="">
          <p:sp>
            <p:nvSpPr>
              <p:cNvPr id="18" name="17 CuadroTexto"/>
              <p:cNvSpPr txBox="1">
                <a:spLocks noRot="1" noChangeAspect="1" noMove="1" noResize="1" noEditPoints="1" noAdjustHandles="1" noChangeArrowheads="1" noChangeShapeType="1" noTextEdit="1"/>
              </p:cNvSpPr>
              <p:nvPr/>
            </p:nvSpPr>
            <p:spPr>
              <a:xfrm>
                <a:off x="1606550" y="4206240"/>
                <a:ext cx="2665666" cy="646331"/>
              </a:xfrm>
              <a:prstGeom prst="rect">
                <a:avLst/>
              </a:prstGeom>
              <a:blipFill rotWithShape="1">
                <a:blip r:embed="rId8"/>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0" name="19 CuadroTexto"/>
              <p:cNvSpPr txBox="1"/>
              <p:nvPr/>
            </p:nvSpPr>
            <p:spPr>
              <a:xfrm>
                <a:off x="6267450" y="4269740"/>
                <a:ext cx="1171411" cy="369332"/>
              </a:xfrm>
              <a:prstGeom prst="rect">
                <a:avLst/>
              </a:prstGeom>
              <a:solidFill>
                <a:srgbClr val="FFFF99"/>
              </a:solidFill>
              <a:effectLst>
                <a:outerShdw blurRad="50800" dist="38100" dir="2700000" algn="tl" rotWithShape="0">
                  <a:prstClr val="black">
                    <a:alpha val="40000"/>
                  </a:prstClr>
                </a:outerShdw>
              </a:effectLst>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ES" i="1" smtClean="0">
                              <a:latin typeface="Cambria Math" panose="02040503050406030204" pitchFamily="18" charset="0"/>
                            </a:rPr>
                          </m:ctrlPr>
                        </m:sSubPr>
                        <m:e>
                          <m:r>
                            <a:rPr lang="es-ES" b="0" i="1" smtClean="0">
                              <a:latin typeface="Cambria Math"/>
                            </a:rPr>
                            <m:t>𝑎</m:t>
                          </m:r>
                        </m:e>
                        <m:sub>
                          <m:r>
                            <a:rPr lang="es-ES" b="0" i="1" smtClean="0">
                              <a:latin typeface="Cambria Math"/>
                            </a:rPr>
                            <m:t>𝑐</m:t>
                          </m:r>
                        </m:sub>
                      </m:sSub>
                      <m:r>
                        <a:rPr lang="es-ES" b="0" i="1" smtClean="0">
                          <a:latin typeface="Cambria Math"/>
                        </a:rPr>
                        <m:t>=</m:t>
                      </m:r>
                      <m:sSup>
                        <m:sSupPr>
                          <m:ctrlPr>
                            <a:rPr lang="es-ES" b="0" i="1" smtClean="0">
                              <a:latin typeface="Cambria Math" panose="02040503050406030204" pitchFamily="18" charset="0"/>
                            </a:rPr>
                          </m:ctrlPr>
                        </m:sSupPr>
                        <m:e>
                          <m:r>
                            <a:rPr lang="es-ES" b="0" i="1" smtClean="0">
                              <a:latin typeface="Cambria Math"/>
                              <a:ea typeface="Cambria Math"/>
                            </a:rPr>
                            <m:t>𝜔</m:t>
                          </m:r>
                        </m:e>
                        <m:sup>
                          <m:r>
                            <a:rPr lang="es-ES" b="0" i="1" smtClean="0">
                              <a:latin typeface="Cambria Math"/>
                            </a:rPr>
                            <m:t>2</m:t>
                          </m:r>
                        </m:sup>
                      </m:sSup>
                      <m:r>
                        <a:rPr lang="es-ES" b="0" i="1" smtClean="0">
                          <a:latin typeface="Cambria Math"/>
                        </a:rPr>
                        <m:t>𝑟</m:t>
                      </m:r>
                    </m:oMath>
                  </m:oMathPara>
                </a14:m>
                <a:endParaRPr lang="es-ES" dirty="0"/>
              </a:p>
            </p:txBody>
          </p:sp>
        </mc:Choice>
        <mc:Fallback xmlns="">
          <p:sp>
            <p:nvSpPr>
              <p:cNvPr id="20" name="19 CuadroTexto"/>
              <p:cNvSpPr txBox="1">
                <a:spLocks noRot="1" noChangeAspect="1" noMove="1" noResize="1" noEditPoints="1" noAdjustHandles="1" noChangeArrowheads="1" noChangeShapeType="1" noTextEdit="1"/>
              </p:cNvSpPr>
              <p:nvPr/>
            </p:nvSpPr>
            <p:spPr>
              <a:xfrm>
                <a:off x="6267450" y="4269740"/>
                <a:ext cx="1171411" cy="369332"/>
              </a:xfrm>
              <a:prstGeom prst="rect">
                <a:avLst/>
              </a:prstGeom>
              <a:blipFill rotWithShape="1">
                <a:blip r:embed="rId9"/>
                <a:stretch>
                  <a:fillRect/>
                </a:stretch>
              </a:blipFill>
              <a:effectLst>
                <a:outerShdw blurRad="50800" dist="38100" dir="2700000" algn="tl" rotWithShape="0">
                  <a:prstClr val="black">
                    <a:alpha val="40000"/>
                  </a:prstClr>
                </a:outerShdw>
              </a:effectLst>
            </p:spPr>
            <p:txBody>
              <a:bodyPr/>
              <a:lstStyle/>
              <a:p>
                <a:r>
                  <a:rPr lang="es-ES">
                    <a:noFill/>
                  </a:rPr>
                  <a:t> </a:t>
                </a:r>
              </a:p>
            </p:txBody>
          </p:sp>
        </mc:Fallback>
      </mc:AlternateContent>
    </p:spTree>
    <p:extLst>
      <p:ext uri="{BB962C8B-B14F-4D97-AF65-F5344CB8AC3E}">
        <p14:creationId xmlns:p14="http://schemas.microsoft.com/office/powerpoint/2010/main" val="221899556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4 CuadroTexto"/>
          <p:cNvSpPr txBox="1"/>
          <p:nvPr/>
        </p:nvSpPr>
        <p:spPr>
          <a:xfrm>
            <a:off x="1841500" y="399197"/>
            <a:ext cx="5499100" cy="307777"/>
          </a:xfrm>
          <a:prstGeom prst="rect">
            <a:avLst/>
          </a:prstGeom>
          <a:noFill/>
        </p:spPr>
        <p:txBody>
          <a:bodyPr wrap="square" lIns="0" tIns="0" rIns="0" bIns="0" rtlCol="0">
            <a:spAutoFit/>
          </a:bodyPr>
          <a:lstStyle/>
          <a:p>
            <a:pPr algn="ctr"/>
            <a:r>
              <a:rPr lang="es-ES" sz="2000" b="1" dirty="0">
                <a:solidFill>
                  <a:srgbClr val="00B050"/>
                </a:solidFill>
                <a:latin typeface="+mj-lt"/>
              </a:rPr>
              <a:t>4</a:t>
            </a:r>
            <a:r>
              <a:rPr lang="es-ES" b="1" dirty="0" smtClean="0">
                <a:solidFill>
                  <a:srgbClr val="C00000"/>
                </a:solidFill>
                <a:latin typeface="+mj-lt"/>
              </a:rPr>
              <a:t> Movimientos circulares</a:t>
            </a:r>
            <a:endParaRPr lang="es-ES" b="1" dirty="0">
              <a:solidFill>
                <a:srgbClr val="C00000"/>
              </a:solidFill>
              <a:latin typeface="+mj-lt"/>
            </a:endParaRPr>
          </a:p>
        </p:txBody>
      </p:sp>
      <p:sp>
        <p:nvSpPr>
          <p:cNvPr id="6" name="5 CuadroTexto"/>
          <p:cNvSpPr txBox="1"/>
          <p:nvPr/>
        </p:nvSpPr>
        <p:spPr>
          <a:xfrm>
            <a:off x="1828800" y="109182"/>
            <a:ext cx="54864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XI. MOVIMIENTOS EN UNA Y DOS DIMENSIONES</a:t>
            </a:r>
            <a:endParaRPr lang="es-ES" b="1" dirty="0">
              <a:solidFill>
                <a:schemeClr val="accent1">
                  <a:lumMod val="75000"/>
                </a:schemeClr>
              </a:solidFill>
            </a:endParaRPr>
          </a:p>
        </p:txBody>
      </p:sp>
      <p:sp>
        <p:nvSpPr>
          <p:cNvPr id="7" name="13 Marcador de número de diapositiva"/>
          <p:cNvSpPr>
            <a:spLocks noGrp="1"/>
          </p:cNvSpPr>
          <p:nvPr/>
        </p:nvSpPr>
        <p:spPr>
          <a:xfrm>
            <a:off x="8455007" y="6546849"/>
            <a:ext cx="582966" cy="203200"/>
          </a:xfrm>
          <a:prstGeom prst="rect">
            <a:avLst/>
          </a:prstGeom>
        </p:spPr>
        <p:txBody>
          <a:bodyPr vert="horz" lIns="0" tIns="0" rIns="36000" bIns="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latin typeface="+mj-lt"/>
              </a:rPr>
              <a:pPr/>
              <a:t>43</a:t>
            </a:fld>
            <a:endParaRPr lang="es-ES" dirty="0">
              <a:solidFill>
                <a:schemeClr val="accent6">
                  <a:lumMod val="50000"/>
                </a:schemeClr>
              </a:solidFill>
              <a:latin typeface="+mj-lt"/>
            </a:endParaRPr>
          </a:p>
        </p:txBody>
      </p:sp>
      <p:sp>
        <p:nvSpPr>
          <p:cNvPr id="8" name="7 CuadroTexto"/>
          <p:cNvSpPr txBox="1"/>
          <p:nvPr/>
        </p:nvSpPr>
        <p:spPr>
          <a:xfrm>
            <a:off x="342900" y="812800"/>
            <a:ext cx="6146800" cy="369332"/>
          </a:xfrm>
          <a:prstGeom prst="rect">
            <a:avLst/>
          </a:prstGeom>
          <a:noFill/>
        </p:spPr>
        <p:txBody>
          <a:bodyPr wrap="square" rtlCol="0">
            <a:spAutoFit/>
          </a:bodyPr>
          <a:lstStyle/>
          <a:p>
            <a:r>
              <a:rPr lang="es-ES" b="1" dirty="0" smtClean="0">
                <a:solidFill>
                  <a:srgbClr val="C00000"/>
                </a:solidFill>
              </a:rPr>
              <a:t>4.2. </a:t>
            </a:r>
            <a:r>
              <a:rPr lang="es-ES" b="1" dirty="0" smtClean="0">
                <a:solidFill>
                  <a:srgbClr val="00B050"/>
                </a:solidFill>
              </a:rPr>
              <a:t>El movimiento circular uniformemente acelerado</a:t>
            </a:r>
            <a:endParaRPr lang="es-ES" b="1" dirty="0">
              <a:solidFill>
                <a:srgbClr val="00B050"/>
              </a:solidFill>
            </a:endParaRPr>
          </a:p>
        </p:txBody>
      </p:sp>
      <p:sp>
        <p:nvSpPr>
          <p:cNvPr id="3" name="2 CuadroTexto"/>
          <p:cNvSpPr txBox="1"/>
          <p:nvPr/>
        </p:nvSpPr>
        <p:spPr>
          <a:xfrm>
            <a:off x="355600" y="1193800"/>
            <a:ext cx="7772400" cy="369332"/>
          </a:xfrm>
          <a:prstGeom prst="rect">
            <a:avLst/>
          </a:prstGeom>
          <a:noFill/>
        </p:spPr>
        <p:txBody>
          <a:bodyPr wrap="square" rtlCol="0">
            <a:spAutoFit/>
          </a:bodyPr>
          <a:lstStyle/>
          <a:p>
            <a:r>
              <a:rPr lang="es-ES" b="1" dirty="0" smtClean="0">
                <a:solidFill>
                  <a:srgbClr val="C00000"/>
                </a:solidFill>
              </a:rPr>
              <a:t>Equivalencias entre los movimientos rectilíneos y circulares</a:t>
            </a:r>
            <a:endParaRPr lang="es-ES" b="1" dirty="0">
              <a:solidFill>
                <a:srgbClr val="C00000"/>
              </a:solidFill>
            </a:endParaRPr>
          </a:p>
        </p:txBody>
      </p:sp>
      <p:graphicFrame>
        <p:nvGraphicFramePr>
          <p:cNvPr id="10" name="9 Tabla"/>
          <p:cNvGraphicFramePr>
            <a:graphicFrameLocks noGrp="1"/>
          </p:cNvGraphicFramePr>
          <p:nvPr>
            <p:extLst>
              <p:ext uri="{D42A27DB-BD31-4B8C-83A1-F6EECF244321}">
                <p14:modId xmlns:p14="http://schemas.microsoft.com/office/powerpoint/2010/main" val="1047400910"/>
              </p:ext>
            </p:extLst>
          </p:nvPr>
        </p:nvGraphicFramePr>
        <p:xfrm>
          <a:off x="1498600" y="1854200"/>
          <a:ext cx="6096000" cy="1381760"/>
        </p:xfrm>
        <a:graphic>
          <a:graphicData uri="http://schemas.openxmlformats.org/drawingml/2006/table">
            <a:tbl>
              <a:tblPr firstRow="1" bandRow="1">
                <a:tableStyleId>{93296810-A885-4BE3-A3E7-6D5BEEA58F35}</a:tableStyleId>
              </a:tblPr>
              <a:tblGrid>
                <a:gridCol w="3048000"/>
                <a:gridCol w="3048000"/>
              </a:tblGrid>
              <a:tr h="370840">
                <a:tc gridSpan="2">
                  <a:txBody>
                    <a:bodyPr/>
                    <a:lstStyle/>
                    <a:p>
                      <a:pPr algn="ctr"/>
                      <a:r>
                        <a:rPr lang="es-ES" dirty="0" smtClean="0"/>
                        <a:t>MOVIMIENTO UNIFORME</a:t>
                      </a:r>
                      <a:endParaRPr lang="es-ES" dirty="0"/>
                    </a:p>
                  </a:txBody>
                  <a:tcPr/>
                </a:tc>
                <a:tc hMerge="1">
                  <a:txBody>
                    <a:bodyPr/>
                    <a:lstStyle/>
                    <a:p>
                      <a:endParaRPr lang="es-ES" dirty="0"/>
                    </a:p>
                  </a:txBody>
                  <a:tcPr/>
                </a:tc>
              </a:tr>
              <a:tr h="370840">
                <a:tc>
                  <a:txBody>
                    <a:bodyPr/>
                    <a:lstStyle/>
                    <a:p>
                      <a:pPr algn="ctr"/>
                      <a:r>
                        <a:rPr lang="es-ES" dirty="0" smtClean="0">
                          <a:solidFill>
                            <a:srgbClr val="C00000"/>
                          </a:solidFill>
                        </a:rPr>
                        <a:t>Rectilíneo</a:t>
                      </a:r>
                      <a:endParaRPr lang="es-ES" dirty="0">
                        <a:solidFill>
                          <a:srgbClr val="C00000"/>
                        </a:solidFill>
                      </a:endParaRPr>
                    </a:p>
                  </a:txBody>
                  <a:tcPr/>
                </a:tc>
                <a:tc>
                  <a:txBody>
                    <a:bodyPr/>
                    <a:lstStyle/>
                    <a:p>
                      <a:pPr algn="ctr"/>
                      <a:r>
                        <a:rPr lang="es-ES" dirty="0" smtClean="0">
                          <a:solidFill>
                            <a:srgbClr val="C00000"/>
                          </a:solidFill>
                        </a:rPr>
                        <a:t>Circular</a:t>
                      </a:r>
                      <a:endParaRPr lang="es-ES" dirty="0">
                        <a:solidFill>
                          <a:srgbClr val="C00000"/>
                        </a:solidFill>
                      </a:endParaRPr>
                    </a:p>
                  </a:txBody>
                  <a:tcPr/>
                </a:tc>
              </a:tr>
              <a:tr h="370840">
                <a:tc>
                  <a:txBody>
                    <a:bodyPr/>
                    <a:lstStyle/>
                    <a:p>
                      <a:endParaRPr lang="es-ES" dirty="0" smtClean="0"/>
                    </a:p>
                    <a:p>
                      <a:endParaRPr lang="es-ES" dirty="0"/>
                    </a:p>
                  </a:txBody>
                  <a:tcPr/>
                </a:tc>
                <a:tc>
                  <a:txBody>
                    <a:bodyPr/>
                    <a:lstStyle/>
                    <a:p>
                      <a:endParaRPr lang="es-ES" dirty="0"/>
                    </a:p>
                  </a:txBody>
                  <a:tcPr/>
                </a:tc>
              </a:tr>
            </a:tbl>
          </a:graphicData>
        </a:graphic>
      </p:graphicFrame>
      <mc:AlternateContent xmlns:mc="http://schemas.openxmlformats.org/markup-compatibility/2006" xmlns:a14="http://schemas.microsoft.com/office/drawing/2010/main">
        <mc:Choice Requires="a14">
          <p:sp>
            <p:nvSpPr>
              <p:cNvPr id="11" name="10 CuadroTexto"/>
              <p:cNvSpPr txBox="1"/>
              <p:nvPr/>
            </p:nvSpPr>
            <p:spPr>
              <a:xfrm>
                <a:off x="2330450" y="2707640"/>
                <a:ext cx="1406860"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𝑥</m:t>
                      </m:r>
                      <m:r>
                        <a:rPr lang="es-ES" b="0" i="1" smtClean="0">
                          <a:latin typeface="Cambria Math"/>
                        </a:rPr>
                        <m:t>=</m:t>
                      </m:r>
                      <m:sSub>
                        <m:sSubPr>
                          <m:ctrlPr>
                            <a:rPr lang="es-ES" b="0" i="1" smtClean="0">
                              <a:latin typeface="Cambria Math" panose="02040503050406030204" pitchFamily="18" charset="0"/>
                            </a:rPr>
                          </m:ctrlPr>
                        </m:sSubPr>
                        <m:e>
                          <m:r>
                            <a:rPr lang="es-ES" b="0" i="1" smtClean="0">
                              <a:latin typeface="Cambria Math"/>
                            </a:rPr>
                            <m:t>𝑥</m:t>
                          </m:r>
                        </m:e>
                        <m:sub>
                          <m:r>
                            <a:rPr lang="es-ES" b="0" i="1" smtClean="0">
                              <a:latin typeface="Cambria Math"/>
                            </a:rPr>
                            <m:t>0</m:t>
                          </m:r>
                        </m:sub>
                      </m:sSub>
                      <m:r>
                        <a:rPr lang="es-ES" b="0" i="1" smtClean="0">
                          <a:latin typeface="Cambria Math"/>
                          <a:ea typeface="Cambria Math"/>
                        </a:rPr>
                        <m:t>±</m:t>
                      </m:r>
                      <m:r>
                        <a:rPr lang="es-ES" b="0" i="1" smtClean="0">
                          <a:latin typeface="Cambria Math"/>
                          <a:ea typeface="Cambria Math"/>
                        </a:rPr>
                        <m:t>𝑣𝑡</m:t>
                      </m:r>
                    </m:oMath>
                  </m:oMathPara>
                </a14:m>
                <a:endParaRPr lang="es-ES" dirty="0"/>
              </a:p>
            </p:txBody>
          </p:sp>
        </mc:Choice>
        <mc:Fallback xmlns="">
          <p:sp>
            <p:nvSpPr>
              <p:cNvPr id="11" name="10 CuadroTexto"/>
              <p:cNvSpPr txBox="1">
                <a:spLocks noRot="1" noChangeAspect="1" noMove="1" noResize="1" noEditPoints="1" noAdjustHandles="1" noChangeArrowheads="1" noChangeShapeType="1" noTextEdit="1"/>
              </p:cNvSpPr>
              <p:nvPr/>
            </p:nvSpPr>
            <p:spPr>
              <a:xfrm>
                <a:off x="2330450" y="2707640"/>
                <a:ext cx="1406860" cy="369332"/>
              </a:xfrm>
              <a:prstGeom prst="rect">
                <a:avLst/>
              </a:prstGeom>
              <a:blipFill rotWithShape="1">
                <a:blip r:embed="rId3"/>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7" name="16 CuadroTexto"/>
              <p:cNvSpPr txBox="1"/>
              <p:nvPr/>
            </p:nvSpPr>
            <p:spPr>
              <a:xfrm>
                <a:off x="5340350" y="2720340"/>
                <a:ext cx="1455207"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ea typeface="Cambria Math"/>
                        </a:rPr>
                        <m:t>𝜃</m:t>
                      </m:r>
                      <m:r>
                        <a:rPr lang="es-ES" b="0" i="1" smtClean="0">
                          <a:latin typeface="Cambria Math"/>
                        </a:rPr>
                        <m:t>=</m:t>
                      </m:r>
                      <m:sSub>
                        <m:sSubPr>
                          <m:ctrlPr>
                            <a:rPr lang="es-ES" b="0" i="1" smtClean="0">
                              <a:latin typeface="Cambria Math" panose="02040503050406030204" pitchFamily="18" charset="0"/>
                            </a:rPr>
                          </m:ctrlPr>
                        </m:sSubPr>
                        <m:e>
                          <m:r>
                            <a:rPr lang="es-ES" b="0" i="1" smtClean="0">
                              <a:latin typeface="Cambria Math"/>
                              <a:ea typeface="Cambria Math"/>
                            </a:rPr>
                            <m:t>𝜃</m:t>
                          </m:r>
                        </m:e>
                        <m:sub>
                          <m:r>
                            <a:rPr lang="es-ES" b="0" i="1" smtClean="0">
                              <a:latin typeface="Cambria Math"/>
                            </a:rPr>
                            <m:t>0</m:t>
                          </m:r>
                        </m:sub>
                      </m:sSub>
                      <m:r>
                        <a:rPr lang="es-ES" b="0" i="1" smtClean="0">
                          <a:latin typeface="Cambria Math"/>
                          <a:ea typeface="Cambria Math"/>
                        </a:rPr>
                        <m:t>±</m:t>
                      </m:r>
                      <m:r>
                        <a:rPr lang="es-ES" b="0" i="1" smtClean="0">
                          <a:latin typeface="Cambria Math"/>
                          <a:ea typeface="Cambria Math"/>
                        </a:rPr>
                        <m:t>𝜔</m:t>
                      </m:r>
                      <m:r>
                        <a:rPr lang="es-ES" b="0" i="1" smtClean="0">
                          <a:latin typeface="Cambria Math"/>
                          <a:ea typeface="Cambria Math"/>
                        </a:rPr>
                        <m:t>𝑡</m:t>
                      </m:r>
                    </m:oMath>
                  </m:oMathPara>
                </a14:m>
                <a:endParaRPr lang="es-ES" dirty="0"/>
              </a:p>
            </p:txBody>
          </p:sp>
        </mc:Choice>
        <mc:Fallback xmlns="">
          <p:sp>
            <p:nvSpPr>
              <p:cNvPr id="17" name="16 CuadroTexto"/>
              <p:cNvSpPr txBox="1">
                <a:spLocks noRot="1" noChangeAspect="1" noMove="1" noResize="1" noEditPoints="1" noAdjustHandles="1" noChangeArrowheads="1" noChangeShapeType="1" noTextEdit="1"/>
              </p:cNvSpPr>
              <p:nvPr/>
            </p:nvSpPr>
            <p:spPr>
              <a:xfrm>
                <a:off x="5340350" y="2720340"/>
                <a:ext cx="1455207" cy="369332"/>
              </a:xfrm>
              <a:prstGeom prst="rect">
                <a:avLst/>
              </a:prstGeom>
              <a:blipFill rotWithShape="1">
                <a:blip r:embed="rId4"/>
                <a:stretch>
                  <a:fillRect/>
                </a:stretch>
              </a:blipFill>
            </p:spPr>
            <p:txBody>
              <a:bodyPr/>
              <a:lstStyle/>
              <a:p>
                <a:r>
                  <a:rPr lang="es-ES">
                    <a:noFill/>
                  </a:rPr>
                  <a:t> </a:t>
                </a:r>
              </a:p>
            </p:txBody>
          </p:sp>
        </mc:Fallback>
      </mc:AlternateContent>
      <p:graphicFrame>
        <p:nvGraphicFramePr>
          <p:cNvPr id="19" name="18 Tabla"/>
          <p:cNvGraphicFramePr>
            <a:graphicFrameLocks noGrp="1"/>
          </p:cNvGraphicFramePr>
          <p:nvPr>
            <p:extLst>
              <p:ext uri="{D42A27DB-BD31-4B8C-83A1-F6EECF244321}">
                <p14:modId xmlns:p14="http://schemas.microsoft.com/office/powerpoint/2010/main" val="3433106237"/>
              </p:ext>
            </p:extLst>
          </p:nvPr>
        </p:nvGraphicFramePr>
        <p:xfrm>
          <a:off x="1511300" y="3708400"/>
          <a:ext cx="6096000" cy="2021840"/>
        </p:xfrm>
        <a:graphic>
          <a:graphicData uri="http://schemas.openxmlformats.org/drawingml/2006/table">
            <a:tbl>
              <a:tblPr firstRow="1" bandRow="1">
                <a:tableStyleId>{93296810-A885-4BE3-A3E7-6D5BEEA58F35}</a:tableStyleId>
              </a:tblPr>
              <a:tblGrid>
                <a:gridCol w="3048000"/>
                <a:gridCol w="3048000"/>
              </a:tblGrid>
              <a:tr h="370840">
                <a:tc gridSpan="2">
                  <a:txBody>
                    <a:bodyPr/>
                    <a:lstStyle/>
                    <a:p>
                      <a:pPr algn="ctr"/>
                      <a:r>
                        <a:rPr lang="es-ES" dirty="0" smtClean="0"/>
                        <a:t>MOVIMIENTO UNIFORMEMENTE ACELERADO</a:t>
                      </a:r>
                      <a:endParaRPr lang="es-ES" dirty="0"/>
                    </a:p>
                  </a:txBody>
                  <a:tcPr/>
                </a:tc>
                <a:tc hMerge="1">
                  <a:txBody>
                    <a:bodyPr/>
                    <a:lstStyle/>
                    <a:p>
                      <a:endParaRPr lang="es-ES" dirty="0"/>
                    </a:p>
                  </a:txBody>
                  <a:tcPr/>
                </a:tc>
              </a:tr>
              <a:tr h="370840">
                <a:tc>
                  <a:txBody>
                    <a:bodyPr/>
                    <a:lstStyle/>
                    <a:p>
                      <a:pPr algn="ctr"/>
                      <a:r>
                        <a:rPr lang="es-ES" dirty="0" smtClean="0">
                          <a:solidFill>
                            <a:srgbClr val="C00000"/>
                          </a:solidFill>
                        </a:rPr>
                        <a:t>Rectilíneo</a:t>
                      </a:r>
                      <a:endParaRPr lang="es-ES" dirty="0">
                        <a:solidFill>
                          <a:srgbClr val="C00000"/>
                        </a:solidFill>
                      </a:endParaRPr>
                    </a:p>
                  </a:txBody>
                  <a:tcPr/>
                </a:tc>
                <a:tc>
                  <a:txBody>
                    <a:bodyPr/>
                    <a:lstStyle/>
                    <a:p>
                      <a:pPr algn="ctr"/>
                      <a:r>
                        <a:rPr lang="es-ES" dirty="0" smtClean="0">
                          <a:solidFill>
                            <a:srgbClr val="C00000"/>
                          </a:solidFill>
                        </a:rPr>
                        <a:t>Circular</a:t>
                      </a:r>
                      <a:endParaRPr lang="es-ES" dirty="0">
                        <a:solidFill>
                          <a:srgbClr val="C00000"/>
                        </a:solidFill>
                      </a:endParaRPr>
                    </a:p>
                  </a:txBody>
                  <a:tcPr/>
                </a:tc>
              </a:tr>
              <a:tr h="370840">
                <a:tc>
                  <a:txBody>
                    <a:bodyPr/>
                    <a:lstStyle/>
                    <a:p>
                      <a:endParaRPr lang="es-ES" dirty="0"/>
                    </a:p>
                  </a:txBody>
                  <a:tcPr/>
                </a:tc>
                <a:tc>
                  <a:txBody>
                    <a:bodyPr/>
                    <a:lstStyle/>
                    <a:p>
                      <a:endParaRPr lang="es-ES" dirty="0" smtClean="0"/>
                    </a:p>
                    <a:p>
                      <a:endParaRPr lang="es-ES" dirty="0"/>
                    </a:p>
                  </a:txBody>
                  <a:tcPr/>
                </a:tc>
              </a:tr>
              <a:tr h="370840">
                <a:tc>
                  <a:txBody>
                    <a:bodyPr/>
                    <a:lstStyle/>
                    <a:p>
                      <a:endParaRPr lang="es-ES" dirty="0" smtClean="0"/>
                    </a:p>
                    <a:p>
                      <a:endParaRPr lang="es-ES" dirty="0"/>
                    </a:p>
                  </a:txBody>
                  <a:tcPr/>
                </a:tc>
                <a:tc>
                  <a:txBody>
                    <a:bodyPr/>
                    <a:lstStyle/>
                    <a:p>
                      <a:endParaRPr lang="es-ES" dirty="0"/>
                    </a:p>
                  </a:txBody>
                  <a:tcPr/>
                </a:tc>
              </a:tr>
            </a:tbl>
          </a:graphicData>
        </a:graphic>
      </p:graphicFrame>
      <mc:AlternateContent xmlns:mc="http://schemas.openxmlformats.org/markup-compatibility/2006" xmlns:a14="http://schemas.microsoft.com/office/drawing/2010/main">
        <mc:Choice Requires="a14">
          <p:sp>
            <p:nvSpPr>
              <p:cNvPr id="21" name="20 Rectángulo"/>
              <p:cNvSpPr/>
              <p:nvPr/>
            </p:nvSpPr>
            <p:spPr>
              <a:xfrm>
                <a:off x="5324569" y="5225534"/>
                <a:ext cx="1506566" cy="369332"/>
              </a:xfrm>
              <a:prstGeom prst="rect">
                <a:avLst/>
              </a:prstGeom>
              <a:noFill/>
              <a:effectLst/>
            </p:spPr>
            <p:txBody>
              <a:bodyPr wrap="none">
                <a:spAutoFit/>
              </a:bodyPr>
              <a:lstStyle/>
              <a:p>
                <a:pPr/>
                <a14:m>
                  <m:oMathPara xmlns:m="http://schemas.openxmlformats.org/officeDocument/2006/math">
                    <m:oMathParaPr>
                      <m:jc m:val="centerGroup"/>
                    </m:oMathParaPr>
                    <m:oMath xmlns:m="http://schemas.openxmlformats.org/officeDocument/2006/math">
                      <m:r>
                        <a:rPr lang="es-ES" i="1">
                          <a:latin typeface="Cambria Math"/>
                          <a:ea typeface="Cambria Math"/>
                        </a:rPr>
                        <m:t>𝜔</m:t>
                      </m:r>
                      <m:r>
                        <a:rPr lang="es-ES" i="1">
                          <a:latin typeface="Cambria Math"/>
                          <a:ea typeface="Cambria Math"/>
                        </a:rPr>
                        <m:t>=</m:t>
                      </m:r>
                      <m:sSub>
                        <m:sSubPr>
                          <m:ctrlPr>
                            <a:rPr lang="es-ES" i="1">
                              <a:latin typeface="Cambria Math" panose="02040503050406030204" pitchFamily="18" charset="0"/>
                              <a:ea typeface="Cambria Math"/>
                            </a:rPr>
                          </m:ctrlPr>
                        </m:sSubPr>
                        <m:e>
                          <m:r>
                            <a:rPr lang="es-ES" i="1">
                              <a:latin typeface="Cambria Math"/>
                              <a:ea typeface="Cambria Math"/>
                            </a:rPr>
                            <m:t>𝜔</m:t>
                          </m:r>
                        </m:e>
                        <m:sub>
                          <m:r>
                            <a:rPr lang="es-ES" i="1">
                              <a:latin typeface="Cambria Math"/>
                              <a:ea typeface="Cambria Math"/>
                            </a:rPr>
                            <m:t>0</m:t>
                          </m:r>
                        </m:sub>
                      </m:sSub>
                      <m:r>
                        <a:rPr lang="es-ES" i="1" smtClean="0">
                          <a:latin typeface="Cambria Math"/>
                          <a:ea typeface="Cambria Math"/>
                        </a:rPr>
                        <m:t>±</m:t>
                      </m:r>
                      <m:r>
                        <a:rPr lang="es-ES" i="1">
                          <a:latin typeface="Cambria Math"/>
                          <a:ea typeface="Cambria Math"/>
                        </a:rPr>
                        <m:t>𝛼</m:t>
                      </m:r>
                      <m:r>
                        <a:rPr lang="es-ES" i="1">
                          <a:latin typeface="Cambria Math"/>
                          <a:ea typeface="Cambria Math"/>
                        </a:rPr>
                        <m:t>𝑡</m:t>
                      </m:r>
                    </m:oMath>
                  </m:oMathPara>
                </a14:m>
                <a:endParaRPr lang="es-ES" dirty="0"/>
              </a:p>
            </p:txBody>
          </p:sp>
        </mc:Choice>
        <mc:Fallback xmlns="">
          <p:sp>
            <p:nvSpPr>
              <p:cNvPr id="21" name="20 Rectángulo"/>
              <p:cNvSpPr>
                <a:spLocks noRot="1" noChangeAspect="1" noMove="1" noResize="1" noEditPoints="1" noAdjustHandles="1" noChangeArrowheads="1" noChangeShapeType="1" noTextEdit="1"/>
              </p:cNvSpPr>
              <p:nvPr/>
            </p:nvSpPr>
            <p:spPr>
              <a:xfrm>
                <a:off x="5324569" y="5225534"/>
                <a:ext cx="1506566" cy="369332"/>
              </a:xfrm>
              <a:prstGeom prst="rect">
                <a:avLst/>
              </a:prstGeom>
              <a:blipFill rotWithShape="1">
                <a:blip r:embed="rId5"/>
                <a:stretch>
                  <a:fillRect/>
                </a:stretch>
              </a:blipFill>
              <a:effectLst/>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2" name="21 CuadroTexto"/>
              <p:cNvSpPr txBox="1"/>
              <p:nvPr/>
            </p:nvSpPr>
            <p:spPr>
              <a:xfrm>
                <a:off x="4870450" y="4472940"/>
                <a:ext cx="2361480" cy="610936"/>
              </a:xfrm>
              <a:prstGeom prst="rect">
                <a:avLst/>
              </a:prstGeom>
              <a:noFill/>
              <a:effectLst/>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ea typeface="Cambria Math"/>
                        </a:rPr>
                        <m:t>𝜃</m:t>
                      </m:r>
                      <m:r>
                        <a:rPr lang="es-ES" b="0" i="1" smtClean="0">
                          <a:latin typeface="Cambria Math"/>
                        </a:rPr>
                        <m:t>=</m:t>
                      </m:r>
                      <m:sSub>
                        <m:sSubPr>
                          <m:ctrlPr>
                            <a:rPr lang="es-ES" b="0" i="1" smtClean="0">
                              <a:latin typeface="Cambria Math" panose="02040503050406030204" pitchFamily="18" charset="0"/>
                            </a:rPr>
                          </m:ctrlPr>
                        </m:sSubPr>
                        <m:e>
                          <m:r>
                            <a:rPr lang="es-ES" b="0" i="1" smtClean="0">
                              <a:latin typeface="Cambria Math"/>
                              <a:ea typeface="Cambria Math"/>
                            </a:rPr>
                            <m:t>𝜃</m:t>
                          </m:r>
                        </m:e>
                        <m:sub>
                          <m:r>
                            <a:rPr lang="es-ES" b="0" i="1" smtClean="0">
                              <a:latin typeface="Cambria Math"/>
                            </a:rPr>
                            <m:t>0</m:t>
                          </m:r>
                        </m:sub>
                      </m:sSub>
                      <m:r>
                        <a:rPr lang="es-ES" b="0" i="1" smtClean="0">
                          <a:latin typeface="Cambria Math"/>
                        </a:rPr>
                        <m:t>+</m:t>
                      </m:r>
                      <m:sSub>
                        <m:sSubPr>
                          <m:ctrlPr>
                            <a:rPr lang="es-ES" b="0" i="1" smtClean="0">
                              <a:latin typeface="Cambria Math" panose="02040503050406030204" pitchFamily="18" charset="0"/>
                            </a:rPr>
                          </m:ctrlPr>
                        </m:sSubPr>
                        <m:e>
                          <m:r>
                            <a:rPr lang="es-ES" b="0" i="1" smtClean="0">
                              <a:latin typeface="Cambria Math"/>
                              <a:ea typeface="Cambria Math"/>
                            </a:rPr>
                            <m:t>𝜔</m:t>
                          </m:r>
                        </m:e>
                        <m:sub>
                          <m:r>
                            <a:rPr lang="es-ES" b="0" i="1" smtClean="0">
                              <a:latin typeface="Cambria Math"/>
                            </a:rPr>
                            <m:t>0</m:t>
                          </m:r>
                        </m:sub>
                      </m:sSub>
                      <m:r>
                        <a:rPr lang="es-ES" b="0" i="1" smtClean="0">
                          <a:latin typeface="Cambria Math"/>
                        </a:rPr>
                        <m:t>𝑡</m:t>
                      </m:r>
                      <m:r>
                        <a:rPr lang="es-ES" i="1">
                          <a:latin typeface="Cambria Math"/>
                          <a:ea typeface="Cambria Math"/>
                        </a:rPr>
                        <m:t>±</m:t>
                      </m:r>
                      <m:f>
                        <m:fPr>
                          <m:ctrlPr>
                            <a:rPr lang="es-ES" b="0" i="1" smtClean="0">
                              <a:latin typeface="Cambria Math" panose="02040503050406030204" pitchFamily="18" charset="0"/>
                            </a:rPr>
                          </m:ctrlPr>
                        </m:fPr>
                        <m:num>
                          <m:r>
                            <a:rPr lang="es-ES" b="0" i="1" smtClean="0">
                              <a:latin typeface="Cambria Math"/>
                            </a:rPr>
                            <m:t>1</m:t>
                          </m:r>
                        </m:num>
                        <m:den>
                          <m:r>
                            <a:rPr lang="es-ES" b="0" i="1" smtClean="0">
                              <a:latin typeface="Cambria Math"/>
                            </a:rPr>
                            <m:t>2</m:t>
                          </m:r>
                        </m:den>
                      </m:f>
                      <m:r>
                        <a:rPr lang="es-ES" b="0" i="1" smtClean="0">
                          <a:latin typeface="Cambria Math"/>
                          <a:ea typeface="Cambria Math"/>
                        </a:rPr>
                        <m:t>𝛼</m:t>
                      </m:r>
                      <m:sSup>
                        <m:sSupPr>
                          <m:ctrlPr>
                            <a:rPr lang="es-ES" b="0" i="1" smtClean="0">
                              <a:latin typeface="Cambria Math" panose="02040503050406030204" pitchFamily="18" charset="0"/>
                            </a:rPr>
                          </m:ctrlPr>
                        </m:sSupPr>
                        <m:e>
                          <m:r>
                            <a:rPr lang="es-ES" b="0" i="1" smtClean="0">
                              <a:latin typeface="Cambria Math"/>
                            </a:rPr>
                            <m:t>𝑡</m:t>
                          </m:r>
                        </m:e>
                        <m:sup>
                          <m:r>
                            <a:rPr lang="es-ES" b="0" i="1" smtClean="0">
                              <a:latin typeface="Cambria Math"/>
                            </a:rPr>
                            <m:t>2</m:t>
                          </m:r>
                        </m:sup>
                      </m:sSup>
                    </m:oMath>
                  </m:oMathPara>
                </a14:m>
                <a:endParaRPr lang="es-ES" dirty="0"/>
              </a:p>
            </p:txBody>
          </p:sp>
        </mc:Choice>
        <mc:Fallback xmlns="">
          <p:sp>
            <p:nvSpPr>
              <p:cNvPr id="22" name="21 CuadroTexto"/>
              <p:cNvSpPr txBox="1">
                <a:spLocks noRot="1" noChangeAspect="1" noMove="1" noResize="1" noEditPoints="1" noAdjustHandles="1" noChangeArrowheads="1" noChangeShapeType="1" noTextEdit="1"/>
              </p:cNvSpPr>
              <p:nvPr/>
            </p:nvSpPr>
            <p:spPr>
              <a:xfrm>
                <a:off x="4870450" y="4472940"/>
                <a:ext cx="2361480" cy="610936"/>
              </a:xfrm>
              <a:prstGeom prst="rect">
                <a:avLst/>
              </a:prstGeom>
              <a:blipFill rotWithShape="1">
                <a:blip r:embed="rId6"/>
                <a:stretch>
                  <a:fillRect/>
                </a:stretch>
              </a:blipFill>
              <a:effectLst/>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3" name="22 Rectángulo"/>
              <p:cNvSpPr/>
              <p:nvPr/>
            </p:nvSpPr>
            <p:spPr>
              <a:xfrm>
                <a:off x="2289269" y="5225534"/>
                <a:ext cx="1413016" cy="369332"/>
              </a:xfrm>
              <a:prstGeom prst="rect">
                <a:avLst/>
              </a:prstGeom>
              <a:noFill/>
              <a:effectLst/>
            </p:spPr>
            <p:txBody>
              <a:bodyPr wrap="none">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ea typeface="Cambria Math"/>
                        </a:rPr>
                        <m:t>𝑣</m:t>
                      </m:r>
                      <m:r>
                        <a:rPr lang="es-ES" i="1">
                          <a:latin typeface="Cambria Math"/>
                          <a:ea typeface="Cambria Math"/>
                        </a:rPr>
                        <m:t>=</m:t>
                      </m:r>
                      <m:sSub>
                        <m:sSubPr>
                          <m:ctrlPr>
                            <a:rPr lang="es-ES" i="1">
                              <a:latin typeface="Cambria Math" panose="02040503050406030204" pitchFamily="18" charset="0"/>
                              <a:ea typeface="Cambria Math"/>
                            </a:rPr>
                          </m:ctrlPr>
                        </m:sSubPr>
                        <m:e>
                          <m:r>
                            <a:rPr lang="es-ES" b="0" i="1" smtClean="0">
                              <a:latin typeface="Cambria Math"/>
                              <a:ea typeface="Cambria Math"/>
                            </a:rPr>
                            <m:t>𝑣</m:t>
                          </m:r>
                        </m:e>
                        <m:sub>
                          <m:r>
                            <a:rPr lang="es-ES" i="1">
                              <a:latin typeface="Cambria Math"/>
                              <a:ea typeface="Cambria Math"/>
                            </a:rPr>
                            <m:t>0</m:t>
                          </m:r>
                        </m:sub>
                      </m:sSub>
                      <m:r>
                        <a:rPr lang="es-ES" i="1" smtClean="0">
                          <a:latin typeface="Cambria Math"/>
                          <a:ea typeface="Cambria Math"/>
                        </a:rPr>
                        <m:t>±</m:t>
                      </m:r>
                      <m:r>
                        <a:rPr lang="es-ES" b="0" i="1" smtClean="0">
                          <a:latin typeface="Cambria Math"/>
                          <a:ea typeface="Cambria Math"/>
                        </a:rPr>
                        <m:t>𝑎</m:t>
                      </m:r>
                      <m:r>
                        <a:rPr lang="es-ES" i="1">
                          <a:latin typeface="Cambria Math"/>
                          <a:ea typeface="Cambria Math"/>
                        </a:rPr>
                        <m:t>𝑡</m:t>
                      </m:r>
                    </m:oMath>
                  </m:oMathPara>
                </a14:m>
                <a:endParaRPr lang="es-ES" dirty="0"/>
              </a:p>
            </p:txBody>
          </p:sp>
        </mc:Choice>
        <mc:Fallback xmlns="">
          <p:sp>
            <p:nvSpPr>
              <p:cNvPr id="23" name="22 Rectángulo"/>
              <p:cNvSpPr>
                <a:spLocks noRot="1" noChangeAspect="1" noMove="1" noResize="1" noEditPoints="1" noAdjustHandles="1" noChangeArrowheads="1" noChangeShapeType="1" noTextEdit="1"/>
              </p:cNvSpPr>
              <p:nvPr/>
            </p:nvSpPr>
            <p:spPr>
              <a:xfrm>
                <a:off x="2289269" y="5225534"/>
                <a:ext cx="1413016" cy="369332"/>
              </a:xfrm>
              <a:prstGeom prst="rect">
                <a:avLst/>
              </a:prstGeom>
              <a:blipFill rotWithShape="1">
                <a:blip r:embed="rId7"/>
                <a:stretch>
                  <a:fillRect/>
                </a:stretch>
              </a:blipFill>
              <a:effectLst/>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4" name="23 CuadroTexto"/>
              <p:cNvSpPr txBox="1"/>
              <p:nvPr/>
            </p:nvSpPr>
            <p:spPr>
              <a:xfrm>
                <a:off x="1835150" y="4472940"/>
                <a:ext cx="2299925" cy="610936"/>
              </a:xfrm>
              <a:prstGeom prst="rect">
                <a:avLst/>
              </a:prstGeom>
              <a:noFill/>
              <a:effectLst/>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𝑥</m:t>
                      </m:r>
                      <m:r>
                        <a:rPr lang="es-ES" b="0" i="1" smtClean="0">
                          <a:latin typeface="Cambria Math"/>
                        </a:rPr>
                        <m:t>=</m:t>
                      </m:r>
                      <m:sSub>
                        <m:sSubPr>
                          <m:ctrlPr>
                            <a:rPr lang="es-ES" b="0" i="1" smtClean="0">
                              <a:latin typeface="Cambria Math" panose="02040503050406030204" pitchFamily="18" charset="0"/>
                            </a:rPr>
                          </m:ctrlPr>
                        </m:sSubPr>
                        <m:e>
                          <m:r>
                            <a:rPr lang="es-ES" b="0" i="1" smtClean="0">
                              <a:latin typeface="Cambria Math"/>
                            </a:rPr>
                            <m:t>𝑥</m:t>
                          </m:r>
                        </m:e>
                        <m:sub>
                          <m:r>
                            <a:rPr lang="es-ES" b="0" i="1" smtClean="0">
                              <a:latin typeface="Cambria Math"/>
                            </a:rPr>
                            <m:t>0</m:t>
                          </m:r>
                        </m:sub>
                      </m:sSub>
                      <m:r>
                        <a:rPr lang="es-ES" b="0" i="1" smtClean="0">
                          <a:latin typeface="Cambria Math"/>
                        </a:rPr>
                        <m:t>+</m:t>
                      </m:r>
                      <m:sSub>
                        <m:sSubPr>
                          <m:ctrlPr>
                            <a:rPr lang="es-ES" b="0" i="1" smtClean="0">
                              <a:latin typeface="Cambria Math" panose="02040503050406030204" pitchFamily="18" charset="0"/>
                            </a:rPr>
                          </m:ctrlPr>
                        </m:sSubPr>
                        <m:e>
                          <m:r>
                            <a:rPr lang="es-ES" b="0" i="1" smtClean="0">
                              <a:latin typeface="Cambria Math"/>
                            </a:rPr>
                            <m:t>𝑣</m:t>
                          </m:r>
                        </m:e>
                        <m:sub>
                          <m:r>
                            <a:rPr lang="es-ES" b="0" i="1" smtClean="0">
                              <a:latin typeface="Cambria Math"/>
                            </a:rPr>
                            <m:t>0</m:t>
                          </m:r>
                        </m:sub>
                      </m:sSub>
                      <m:r>
                        <a:rPr lang="es-ES" b="0" i="1" smtClean="0">
                          <a:latin typeface="Cambria Math"/>
                        </a:rPr>
                        <m:t>𝑡</m:t>
                      </m:r>
                      <m:r>
                        <a:rPr lang="es-ES" i="1">
                          <a:latin typeface="Cambria Math"/>
                          <a:ea typeface="Cambria Math"/>
                        </a:rPr>
                        <m:t>±</m:t>
                      </m:r>
                      <m:f>
                        <m:fPr>
                          <m:ctrlPr>
                            <a:rPr lang="es-ES" b="0" i="1" smtClean="0">
                              <a:latin typeface="Cambria Math" panose="02040503050406030204" pitchFamily="18" charset="0"/>
                            </a:rPr>
                          </m:ctrlPr>
                        </m:fPr>
                        <m:num>
                          <m:r>
                            <a:rPr lang="es-ES" b="0" i="1" smtClean="0">
                              <a:latin typeface="Cambria Math"/>
                            </a:rPr>
                            <m:t>1</m:t>
                          </m:r>
                        </m:num>
                        <m:den>
                          <m:r>
                            <a:rPr lang="es-ES" b="0" i="1" smtClean="0">
                              <a:latin typeface="Cambria Math"/>
                            </a:rPr>
                            <m:t>2</m:t>
                          </m:r>
                        </m:den>
                      </m:f>
                      <m:r>
                        <a:rPr lang="es-ES" b="0" i="1" smtClean="0">
                          <a:latin typeface="Cambria Math"/>
                        </a:rPr>
                        <m:t>𝑎</m:t>
                      </m:r>
                      <m:sSup>
                        <m:sSupPr>
                          <m:ctrlPr>
                            <a:rPr lang="es-ES" b="0" i="1" smtClean="0">
                              <a:latin typeface="Cambria Math" panose="02040503050406030204" pitchFamily="18" charset="0"/>
                            </a:rPr>
                          </m:ctrlPr>
                        </m:sSupPr>
                        <m:e>
                          <m:r>
                            <a:rPr lang="es-ES" b="0" i="1" smtClean="0">
                              <a:latin typeface="Cambria Math"/>
                            </a:rPr>
                            <m:t>𝑡</m:t>
                          </m:r>
                        </m:e>
                        <m:sup>
                          <m:r>
                            <a:rPr lang="es-ES" b="0" i="1" smtClean="0">
                              <a:latin typeface="Cambria Math"/>
                            </a:rPr>
                            <m:t>2</m:t>
                          </m:r>
                        </m:sup>
                      </m:sSup>
                    </m:oMath>
                  </m:oMathPara>
                </a14:m>
                <a:endParaRPr lang="es-ES" dirty="0"/>
              </a:p>
            </p:txBody>
          </p:sp>
        </mc:Choice>
        <mc:Fallback xmlns="">
          <p:sp>
            <p:nvSpPr>
              <p:cNvPr id="24" name="23 CuadroTexto"/>
              <p:cNvSpPr txBox="1">
                <a:spLocks noRot="1" noChangeAspect="1" noMove="1" noResize="1" noEditPoints="1" noAdjustHandles="1" noChangeArrowheads="1" noChangeShapeType="1" noTextEdit="1"/>
              </p:cNvSpPr>
              <p:nvPr/>
            </p:nvSpPr>
            <p:spPr>
              <a:xfrm>
                <a:off x="1835150" y="4472940"/>
                <a:ext cx="2299925" cy="610936"/>
              </a:xfrm>
              <a:prstGeom prst="rect">
                <a:avLst/>
              </a:prstGeom>
              <a:blipFill rotWithShape="1">
                <a:blip r:embed="rId8"/>
                <a:stretch>
                  <a:fillRect/>
                </a:stretch>
              </a:blipFill>
              <a:effectLst/>
            </p:spPr>
            <p:txBody>
              <a:bodyPr/>
              <a:lstStyle/>
              <a:p>
                <a:r>
                  <a:rPr lang="es-ES">
                    <a:noFill/>
                  </a:rPr>
                  <a:t> </a:t>
                </a:r>
              </a:p>
            </p:txBody>
          </p:sp>
        </mc:Fallback>
      </mc:AlternateContent>
    </p:spTree>
    <p:extLst>
      <p:ext uri="{BB962C8B-B14F-4D97-AF65-F5344CB8AC3E}">
        <p14:creationId xmlns:p14="http://schemas.microsoft.com/office/powerpoint/2010/main" val="182061113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10"/>
  <p:tag name="MMPROD_UIDATA" val="&lt;database version=&quot;7.0&quot;&gt;&lt;object type=&quot;1&quot; unique_id=&quot;10001&quot;&gt;&lt;object type=&quot;2&quot; unique_id=&quot;10011&quot;&gt;&lt;object type=&quot;3&quot; unique_id=&quot;10012&quot;&gt;&lt;property id=&quot;20148&quot; value=&quot;5&quot;/&gt;&lt;property id=&quot;20300&quot; value=&quot;Diapositiva 1&quot;/&gt;&lt;property id=&quot;20307&quot; value=&quot;256&quot;/&gt;&lt;/object&gt;&lt;object type=&quot;3&quot; unique_id=&quot;10013&quot;&gt;&lt;property id=&quot;20148&quot; value=&quot;5&quot;/&gt;&lt;property id=&quot;20300&quot; value=&quot;Diapositiva 2&quot;/&gt;&lt;property id=&quot;20307&quot; value=&quot;257&quot;/&gt;&lt;/object&gt;&lt;object type=&quot;3&quot; unique_id=&quot;14382&quot;&gt;&lt;property id=&quot;20148&quot; value=&quot;5&quot;/&gt;&lt;property id=&quot;20300&quot; value=&quot;Diapositiva 3&quot;/&gt;&lt;property id=&quot;20307&quot; value=&quot;258&quot;/&gt;&lt;/object&gt;&lt;object type=&quot;3&quot; unique_id=&quot;18130&quot;&gt;&lt;property id=&quot;20148&quot; value=&quot;5&quot;/&gt;&lt;property id=&quot;20300&quot; value=&quot;Diapositiva 4&quot;/&gt;&lt;property id=&quot;20307&quot; value=&quot;262&quot;/&gt;&lt;/object&gt;&lt;/object&gt;&lt;object type=&quot;8&quot; unique_id=&quot;10017&quot;&gt;&lt;/object&gt;&lt;/object&gt;&lt;/database&gt;"/>
  <p:tag name="SECTOMILLISECCONVERTED" val="1"/>
</p:tagLst>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lásico de Office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5144</TotalTime>
  <Words>3464</Words>
  <Application>Microsoft Office PowerPoint</Application>
  <PresentationFormat>Presentación en pantalla (4:3)</PresentationFormat>
  <Paragraphs>589</Paragraphs>
  <Slides>43</Slides>
  <Notes>43</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43</vt:i4>
      </vt:variant>
    </vt:vector>
  </HeadingPairs>
  <TitlesOfParts>
    <vt:vector size="49" baseType="lpstr">
      <vt:lpstr>Arial</vt:lpstr>
      <vt:lpstr>Calibri</vt:lpstr>
      <vt:lpstr>Cambria Math</vt:lpstr>
      <vt:lpstr>Symbol</vt:lpstr>
      <vt:lpstr>Wingdings</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TOSHIBA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Física y Química 1º de Bachillerato</dc:title>
  <dc:creator>Rafael Artacho Cañadas</dc:creator>
  <cp:lastModifiedBy>Rafael Artacho Cañadas</cp:lastModifiedBy>
  <cp:revision>632</cp:revision>
  <cp:lastPrinted>2012-09-29T06:15:17Z</cp:lastPrinted>
  <dcterms:created xsi:type="dcterms:W3CDTF">2012-01-21T08:16:49Z</dcterms:created>
  <dcterms:modified xsi:type="dcterms:W3CDTF">2016-08-22T20:11:46Z</dcterms:modified>
</cp:coreProperties>
</file>