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74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66" r:id="rId14"/>
    <p:sldId id="275" r:id="rId15"/>
    <p:sldId id="267" r:id="rId16"/>
    <p:sldId id="268" r:id="rId17"/>
    <p:sldId id="269" r:id="rId18"/>
    <p:sldId id="270" r:id="rId19"/>
    <p:sldId id="271" r:id="rId20"/>
    <p:sldId id="276" r:id="rId21"/>
    <p:sldId id="272" r:id="rId22"/>
  </p:sldIdLst>
  <p:sldSz cx="9144000" cy="6858000" type="screen4x3"/>
  <p:notesSz cx="7099300" cy="10234613"/>
  <p:custDataLst>
    <p:tags r:id="rId25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13EAE198-C216-436D-80FC-75FEAD8F8EC6}">
          <p14:sldIdLst>
            <p14:sldId id="256"/>
          </p14:sldIdLst>
        </p14:section>
        <p14:section name="Sección sin título" id="{F2CD97E0-39D6-48DE-A3FF-74577C3C6AC5}">
          <p14:sldIdLst>
            <p14:sldId id="257"/>
            <p14:sldId id="258"/>
            <p14:sldId id="259"/>
            <p14:sldId id="274"/>
            <p14:sldId id="260"/>
            <p14:sldId id="261"/>
            <p14:sldId id="262"/>
            <p14:sldId id="263"/>
            <p14:sldId id="264"/>
            <p14:sldId id="273"/>
            <p14:sldId id="265"/>
            <p14:sldId id="266"/>
            <p14:sldId id="275"/>
            <p14:sldId id="267"/>
            <p14:sldId id="268"/>
            <p14:sldId id="269"/>
            <p14:sldId id="270"/>
            <p14:sldId id="271"/>
            <p14:sldId id="276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FFF99"/>
    <a:srgbClr val="CCFF99"/>
    <a:srgbClr val="FFCCCC"/>
    <a:srgbClr val="FFCC00"/>
    <a:srgbClr val="800000"/>
    <a:srgbClr val="CCCC00"/>
    <a:srgbClr val="CC6600"/>
    <a:srgbClr val="FFFF66"/>
    <a:srgbClr val="CC99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D6B42F3-7B55-4ABE-BC14-074FFFD7F5B3}" type="datetimeFigureOut">
              <a:rPr lang="es-ES" smtClean="0"/>
              <a:t>22/08/2016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32D851B-98DA-416C-ADBD-F22D89F788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6392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A0AB78B-36E7-4C69-B86D-B7715E2C1DC0}" type="datetimeFigureOut">
              <a:rPr lang="es-ES" smtClean="0"/>
              <a:t>22/08/2016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C68CFF2-5E04-4CC5-82AA-7F57CF887B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20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4848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54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9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5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7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9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2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05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7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0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R. Artacho - E. Eisman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/>
              <a:t>R. Artacho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7C7F-89CF-4626-85D0-0A10A71942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0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gif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CuadroTexto"/>
          <p:cNvSpPr txBox="1"/>
          <p:nvPr/>
        </p:nvSpPr>
        <p:spPr>
          <a:xfrm>
            <a:off x="152400" y="3521122"/>
            <a:ext cx="645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+mj-lt"/>
              </a:rPr>
              <a:t>XII. LAS LEYES DE LA DINÁMICA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5" b="4793"/>
          <a:stretch/>
        </p:blipFill>
        <p:spPr bwMode="auto">
          <a:xfrm>
            <a:off x="1951039" y="4457699"/>
            <a:ext cx="3166605" cy="195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511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+mj-lt"/>
              </a:rPr>
              <a:t>Índice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387979" y="2319361"/>
            <a:ext cx="40190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La masa y el momento lineal.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Las leyes de Newton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Conservación de momento lineal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Impulso y cantidad de movimiento</a:t>
            </a:r>
          </a:p>
          <a:p>
            <a:pPr marL="342900" indent="-342900">
              <a:buAutoNum type="arabicPeriod"/>
            </a:pPr>
            <a:r>
              <a:rPr lang="es-ES" dirty="0" smtClean="0">
                <a:latin typeface="+mj-lt"/>
              </a:rPr>
              <a:t>Relatividad y tercera ley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6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masa y el momento lineal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5" name="4 Grupo"/>
          <p:cNvGrpSpPr/>
          <p:nvPr/>
        </p:nvGrpSpPr>
        <p:grpSpPr>
          <a:xfrm flipH="1">
            <a:off x="717549" y="3221040"/>
            <a:ext cx="1626345" cy="1195312"/>
            <a:chOff x="1111250" y="4122739"/>
            <a:chExt cx="2857500" cy="1914525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5545">
              <a:off x="1111250" y="4122739"/>
              <a:ext cx="2857500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80" b="10558"/>
            <a:stretch/>
          </p:blipFill>
          <p:spPr bwMode="auto">
            <a:xfrm>
              <a:off x="2430464" y="4635500"/>
              <a:ext cx="50407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5 Grupo"/>
          <p:cNvGrpSpPr/>
          <p:nvPr/>
        </p:nvGrpSpPr>
        <p:grpSpPr>
          <a:xfrm flipH="1">
            <a:off x="673100" y="1104900"/>
            <a:ext cx="1968499" cy="2207264"/>
            <a:chOff x="3365501" y="1092200"/>
            <a:chExt cx="3458666" cy="3535364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5545">
              <a:off x="3752850" y="2713039"/>
              <a:ext cx="2857500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5501" y="1092200"/>
              <a:ext cx="3458666" cy="2668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4" t="-1943" r="17924" b="4441"/>
          <a:stretch/>
        </p:blipFill>
        <p:spPr bwMode="auto">
          <a:xfrm flipH="1">
            <a:off x="3441700" y="1968500"/>
            <a:ext cx="837296" cy="155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97226" y="2006600"/>
            <a:ext cx="111124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4711700" y="1028700"/>
            <a:ext cx="393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i="1" dirty="0" smtClean="0"/>
              <a:t>¿Es lo mismo una hormiga que un elefante?</a:t>
            </a:r>
            <a:endParaRPr lang="es-ES" i="1" dirty="0"/>
          </a:p>
        </p:txBody>
      </p:sp>
      <p:sp>
        <p:nvSpPr>
          <p:cNvPr id="24" name="23 CuadroTexto"/>
          <p:cNvSpPr txBox="1"/>
          <p:nvPr/>
        </p:nvSpPr>
        <p:spPr>
          <a:xfrm>
            <a:off x="4724400" y="1790700"/>
            <a:ext cx="393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i="1" dirty="0" smtClean="0"/>
              <a:t>¿Podríamos frenarlos a los dos de igual manera hasta pararlos?</a:t>
            </a:r>
            <a:endParaRPr lang="es-ES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21200" y="2590800"/>
            <a:ext cx="4216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hormiga ofrece poca resistencia a alterar su movimiento, mientras que el elefante opone una gran resistencia.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resistencia a modificar el estado de movimiento se denomina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inercia</a:t>
            </a:r>
            <a:r>
              <a:rPr lang="es-ES" dirty="0" smtClean="0">
                <a:sym typeface="Wingdings"/>
              </a:rPr>
              <a:t>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95300" y="4838700"/>
            <a:ext cx="8204200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</a:t>
            </a:r>
            <a:r>
              <a:rPr lang="es-ES" dirty="0" smtClean="0"/>
              <a:t>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inercia</a:t>
            </a:r>
            <a:r>
              <a:rPr lang="es-ES" dirty="0" smtClean="0"/>
              <a:t> es la tendencia que manifiestan los cuerpos a continuar en su estado de movimiento (o reposo)</a:t>
            </a:r>
          </a:p>
          <a:p>
            <a:pPr marL="355600" indent="-355600" algn="just">
              <a:buFont typeface="Wingdings"/>
              <a:buChar char=""/>
            </a:pPr>
            <a:r>
              <a:rPr lang="es-ES" dirty="0" smtClean="0"/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</a:t>
            </a:r>
            <a:r>
              <a:rPr lang="es-ES" dirty="0" smtClean="0"/>
              <a:t> es la medida cuantitativa de la inercia de un cuerpo.</a:t>
            </a:r>
          </a:p>
          <a:p>
            <a:pPr marL="355600" indent="-355600" algn="just">
              <a:buFont typeface="Wingdings"/>
              <a:buChar char=""/>
            </a:pPr>
            <a:r>
              <a:rPr lang="es-ES" dirty="0" smtClean="0"/>
              <a:t>La masa se simboliza con la letra m, y su medida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kilogramo</a:t>
            </a:r>
            <a:r>
              <a:rPr lang="es-ES" dirty="0" smtClean="0"/>
              <a:t> (kg).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688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10" grpId="0" build="p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1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 masa y el momento lineal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1.1. </a:t>
            </a:r>
            <a:r>
              <a:rPr lang="es-ES" b="1" dirty="0" smtClean="0">
                <a:solidFill>
                  <a:srgbClr val="00B050"/>
                </a:solidFill>
              </a:rPr>
              <a:t>La cantidad de movimiento o momento lineal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68300" y="1308100"/>
            <a:ext cx="829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Como hemos visto, la velocidad  no basta para caracterizar el estado de movimiento de un cuerpo, también es necesario conocer la masa.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800100" y="2044700"/>
            <a:ext cx="78613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magnitud que relaciona la masa y la velocidad de un cuerpo fue denominada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cantidad de movimiento</a:t>
            </a:r>
            <a:r>
              <a:rPr lang="es-ES" dirty="0" smtClean="0"/>
              <a:t>, y posteriormente,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momento lineal</a:t>
            </a:r>
            <a:r>
              <a:rPr lang="es-ES" dirty="0" smtClean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10 CuadroTexto"/>
              <p:cNvSpPr txBox="1"/>
              <p:nvPr/>
            </p:nvSpPr>
            <p:spPr>
              <a:xfrm>
                <a:off x="4095750" y="2872740"/>
                <a:ext cx="1010918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1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50" y="2872740"/>
                <a:ext cx="1010918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 r="-24096" b="-6557"/>
                </a:stretch>
              </a:blipFill>
              <a:effectLst/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20 CuadroTexto"/>
          <p:cNvSpPr txBox="1"/>
          <p:nvPr/>
        </p:nvSpPr>
        <p:spPr>
          <a:xfrm>
            <a:off x="838200" y="3403600"/>
            <a:ext cx="7810500" cy="923330"/>
          </a:xfrm>
          <a:prstGeom prst="rect">
            <a:avLst/>
          </a:prstGeom>
          <a:solidFill>
            <a:srgbClr val="CC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cantidad de movimiento </a:t>
            </a:r>
            <a:r>
              <a:rPr lang="es-ES" dirty="0" smtClean="0">
                <a:sym typeface="Wingdings"/>
              </a:rPr>
              <a:t>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momento lineal </a:t>
            </a:r>
            <a:r>
              <a:rPr lang="es-ES" dirty="0" smtClean="0">
                <a:sym typeface="Wingdings"/>
              </a:rPr>
              <a:t>es la magnitud que caracteriza el estado de movimiento de un cuerpo.</a:t>
            </a:r>
          </a:p>
          <a:p>
            <a:pPr marL="355600" indent="-355600" algn="just">
              <a:buFont typeface="Wingdings"/>
              <a:buChar char=""/>
            </a:pPr>
            <a:r>
              <a:rPr lang="es-ES" dirty="0" smtClean="0">
                <a:sym typeface="Wingdings"/>
              </a:rPr>
              <a:t>La unidad de cantidad de movimiento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kg·m/s</a:t>
            </a:r>
            <a:r>
              <a:rPr lang="es-ES" dirty="0" smtClean="0">
                <a:sym typeface="Wingdings"/>
              </a:rPr>
              <a:t>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140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1</a:t>
            </a:r>
            <a:r>
              <a:rPr lang="es-ES" b="1" dirty="0" smtClean="0">
                <a:solidFill>
                  <a:srgbClr val="C00000"/>
                </a:solidFill>
              </a:rPr>
              <a:t> La masa y el momento lineal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XII. LAS LEYES DE LA 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5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08000" y="10287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1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19100" y="1511300"/>
            <a:ext cx="8140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tenista lanza una pelota de 250 g de masa a 20 m/s. Su oponente la devuelve en sentido contrario a 15 m/s. Calcula la cantidad de movimiento de la pelota antes y después de la devolución. 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0700" y="26924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31800" y="3175000"/>
            <a:ext cx="8140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un saque de tenis, una pelota de 200 g es lanzada a 225 km/h.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¿Cuál es el momento lineal en el instante en que sale despedida?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Si el impacto con la malla de la raqueta dura 0,003 5 s, ¿cuál es la rapidez con que ha cambiado el momento lineal? ¿En qué unidades se mide?</a:t>
            </a:r>
          </a:p>
          <a:p>
            <a:pPr marL="342900" indent="-342900" algn="just">
              <a:buAutoNum type="alphaLcParenR"/>
            </a:pPr>
            <a:r>
              <a:rPr lang="es-ES" dirty="0" smtClean="0"/>
              <a:t>A la vista de dichas unidades, ¿se te ocurre a que puede equivaler esa rapidez con la que cambia el momento lineal?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56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.1. </a:t>
            </a:r>
            <a:r>
              <a:rPr lang="es-ES" b="1" dirty="0" smtClean="0">
                <a:solidFill>
                  <a:srgbClr val="00B050"/>
                </a:solidFill>
              </a:rPr>
              <a:t>La primera ley: ley de inercia</a:t>
            </a:r>
            <a:endParaRPr lang="es-ES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409700"/>
            <a:ext cx="1129523" cy="127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765300" y="1371600"/>
            <a:ext cx="69723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Para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Aristóteles</a:t>
            </a:r>
            <a:r>
              <a:rPr lang="es-ES" dirty="0" smtClean="0">
                <a:sym typeface="Wingdings"/>
              </a:rPr>
              <a:t> (384-322 a.C.) un cuerpo solo se puede mantener en movimiento mientras actúe sobre él una fuerza de forma continua.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Galileo Galilei </a:t>
            </a:r>
            <a:r>
              <a:rPr lang="es-ES" dirty="0" smtClean="0">
                <a:sym typeface="Wingdings"/>
              </a:rPr>
              <a:t>(1564-1642) llegó a la conclusión contraria: los cuerpos podían mantenerse indefinidamente en movimiento sin necesidad de que sobre ellos actúe fuerza alguna.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Newton</a:t>
            </a:r>
            <a:r>
              <a:rPr lang="es-ES" dirty="0" smtClean="0">
                <a:sym typeface="Wingdings"/>
              </a:rPr>
              <a:t>, en sus </a:t>
            </a:r>
            <a:r>
              <a:rPr lang="es-ES" i="1" dirty="0" smtClean="0">
                <a:sym typeface="Wingdings"/>
              </a:rPr>
              <a:t>Principia</a:t>
            </a:r>
            <a:r>
              <a:rPr lang="es-ES" dirty="0" smtClean="0">
                <a:sym typeface="Wingdings"/>
              </a:rPr>
              <a:t>, estableció como primera ley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principio de inercia</a:t>
            </a:r>
            <a:r>
              <a:rPr lang="es-ES" dirty="0" smtClean="0">
                <a:sym typeface="Wingdings"/>
              </a:rPr>
              <a:t>: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3035300"/>
            <a:ext cx="112728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0700" y="269240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Aristóteles</a:t>
            </a:r>
            <a:endParaRPr lang="es-ES" sz="1200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7700" y="4419601"/>
            <a:ext cx="731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G</a:t>
            </a:r>
            <a:r>
              <a:rPr lang="es-ES" sz="1200" i="1" dirty="0" smtClean="0"/>
              <a:t>alileo</a:t>
            </a:r>
            <a:endParaRPr lang="es-ES" sz="12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3"/>
          <a:stretch/>
        </p:blipFill>
        <p:spPr bwMode="auto">
          <a:xfrm>
            <a:off x="2387600" y="3441700"/>
            <a:ext cx="204025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24"/>
          <a:stretch/>
        </p:blipFill>
        <p:spPr bwMode="auto">
          <a:xfrm>
            <a:off x="6565900" y="3822700"/>
            <a:ext cx="204025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71" b="23137"/>
          <a:stretch/>
        </p:blipFill>
        <p:spPr bwMode="auto">
          <a:xfrm>
            <a:off x="4518660" y="3390900"/>
            <a:ext cx="204025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235200" y="5257800"/>
            <a:ext cx="64516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cuerpo sobre el que la resultante de la fuerzas que actúan sobre él es nula, permanece en reposo o moviéndose con velocidad constante.</a:t>
            </a:r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99"/>
          <a:stretch/>
        </p:blipFill>
        <p:spPr bwMode="auto">
          <a:xfrm>
            <a:off x="425450" y="4765731"/>
            <a:ext cx="1162050" cy="130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622300" y="6057901"/>
            <a:ext cx="731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Newton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341324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.1. </a:t>
            </a:r>
            <a:r>
              <a:rPr lang="es-ES" b="1" dirty="0" smtClean="0">
                <a:solidFill>
                  <a:srgbClr val="00B050"/>
                </a:solidFill>
              </a:rPr>
              <a:t>La primera ley: ley de inercia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42900" y="1333500"/>
            <a:ext cx="8394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constancia de la velocidad se extiende al módulo, dirección y sentido, por lo que el movimiento debe ser MRU.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Como el movimiento de un cuerpo se caracteriza por su momento lineal, podemos establecer también el siguiente enunciado de la primera ley: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787400" y="2946400"/>
            <a:ext cx="79121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momento lineal </a:t>
            </a:r>
            <a:r>
              <a:rPr lang="es-ES" dirty="0" smtClean="0"/>
              <a:t>o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cantidad de movimiento </a:t>
            </a:r>
            <a:r>
              <a:rPr lang="es-ES" dirty="0" smtClean="0"/>
              <a:t>de un cuerpo aislado permanece constante.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76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.1. </a:t>
            </a:r>
            <a:r>
              <a:rPr lang="es-ES" b="1" dirty="0" smtClean="0">
                <a:solidFill>
                  <a:srgbClr val="00B050"/>
                </a:solidFill>
              </a:rPr>
              <a:t>La primera ley: ley de inercia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257300"/>
            <a:ext cx="494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La primera ley y los sistemas de referencia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81000" y="17272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Supongamos un cuerpo A en un hipotético reposo absoluto. Está siendo contemplado por tres observadores:</a:t>
            </a:r>
          </a:p>
          <a:p>
            <a:endParaRPr lang="es-ES" dirty="0" smtClean="0"/>
          </a:p>
          <a:p>
            <a:pPr marL="355600" indent="-355600">
              <a:buFont typeface="Wingdings"/>
              <a:buChar char=""/>
            </a:pPr>
            <a:r>
              <a:rPr lang="es-ES" dirty="0" smtClean="0">
                <a:sym typeface="Wingdings"/>
              </a:rPr>
              <a:t>O (que está en reposo con respecto a A)</a:t>
            </a:r>
          </a:p>
          <a:p>
            <a:pPr marL="355600" indent="-355600">
              <a:buFont typeface="Wingdings"/>
              <a:buChar char=""/>
            </a:pPr>
            <a:r>
              <a:rPr lang="es-ES" dirty="0" smtClean="0">
                <a:sym typeface="Wingdings"/>
              </a:rPr>
              <a:t>O’ (que se está moviendo con velocidad constante respecto a A)</a:t>
            </a:r>
          </a:p>
          <a:p>
            <a:pPr marL="355600" indent="-355600">
              <a:buFont typeface="Wingdings"/>
              <a:buChar char=""/>
            </a:pPr>
            <a:r>
              <a:rPr lang="es-ES" dirty="0" smtClean="0">
                <a:sym typeface="Wingdings"/>
              </a:rPr>
              <a:t>O’’ (que se halla en un sistema en rotación uniforme)</a:t>
            </a:r>
          </a:p>
          <a:p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¿Los tres observadores concluirían que A cumple con la ley de inercia?</a:t>
            </a:r>
            <a:endParaRPr lang="es-ES" dirty="0"/>
          </a:p>
        </p:txBody>
      </p:sp>
      <p:grpSp>
        <p:nvGrpSpPr>
          <p:cNvPr id="11" name="10 Grupo"/>
          <p:cNvGrpSpPr/>
          <p:nvPr/>
        </p:nvGrpSpPr>
        <p:grpSpPr>
          <a:xfrm>
            <a:off x="942029" y="4387850"/>
            <a:ext cx="2144108" cy="1560103"/>
            <a:chOff x="332429" y="4400550"/>
            <a:chExt cx="2144108" cy="1560103"/>
          </a:xfrm>
        </p:grpSpPr>
        <p:cxnSp>
          <p:nvCxnSpPr>
            <p:cNvPr id="13" name="12 Conector recto"/>
            <p:cNvCxnSpPr/>
            <p:nvPr/>
          </p:nvCxnSpPr>
          <p:spPr>
            <a:xfrm rot="5400000">
              <a:off x="638950" y="5012550"/>
              <a:ext cx="1224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1252537" y="5622925"/>
              <a:ext cx="1224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 rot="-2400000">
              <a:off x="332429" y="5960653"/>
              <a:ext cx="1044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2" t="64713" r="39698"/>
          <a:stretch/>
        </p:blipFill>
        <p:spPr bwMode="auto">
          <a:xfrm>
            <a:off x="1663701" y="4940300"/>
            <a:ext cx="374214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" y="4471070"/>
            <a:ext cx="668338" cy="50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406400" y="4318001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</a:t>
            </a:r>
            <a:endParaRPr lang="es-ES" sz="12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765300" y="5600701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O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3558229" y="4387850"/>
            <a:ext cx="2144108" cy="1560103"/>
            <a:chOff x="3558229" y="4387850"/>
            <a:chExt cx="2144108" cy="1560103"/>
          </a:xfrm>
        </p:grpSpPr>
        <p:grpSp>
          <p:nvGrpSpPr>
            <p:cNvPr id="20" name="19 Grupo"/>
            <p:cNvGrpSpPr/>
            <p:nvPr/>
          </p:nvGrpSpPr>
          <p:grpSpPr>
            <a:xfrm>
              <a:off x="3558229" y="4387850"/>
              <a:ext cx="2144108" cy="1560103"/>
              <a:chOff x="332429" y="4400550"/>
              <a:chExt cx="2144108" cy="1560103"/>
            </a:xfrm>
          </p:grpSpPr>
          <p:cxnSp>
            <p:nvCxnSpPr>
              <p:cNvPr id="21" name="20 Conector recto"/>
              <p:cNvCxnSpPr/>
              <p:nvPr/>
            </p:nvCxnSpPr>
            <p:spPr>
              <a:xfrm rot="5400000">
                <a:off x="638950" y="5012550"/>
                <a:ext cx="122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1 Conector recto"/>
              <p:cNvCxnSpPr/>
              <p:nvPr/>
            </p:nvCxnSpPr>
            <p:spPr>
              <a:xfrm>
                <a:off x="1252537" y="5622925"/>
                <a:ext cx="122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"/>
              <p:cNvCxnSpPr/>
              <p:nvPr/>
            </p:nvCxnSpPr>
            <p:spPr>
              <a:xfrm rot="-2400000">
                <a:off x="332429" y="5960653"/>
                <a:ext cx="104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2" t="64713" r="39698"/>
            <a:stretch/>
          </p:blipFill>
          <p:spPr bwMode="auto">
            <a:xfrm>
              <a:off x="4279901" y="4940300"/>
              <a:ext cx="374214" cy="73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2" y="4471070"/>
            <a:ext cx="668338" cy="50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3022600" y="4318001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</a:t>
            </a:r>
            <a:endParaRPr lang="es-ES" sz="12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4381500" y="5600701"/>
            <a:ext cx="393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O’</a:t>
            </a:r>
            <a:endParaRPr lang="es-ES" sz="1200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4762500" y="4826000"/>
            <a:ext cx="6096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4705350" y="4472940"/>
                <a:ext cx="95359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s-ES" sz="1600" b="0" i="1" smtClean="0">
                          <a:latin typeface="Cambria Math"/>
                        </a:rPr>
                        <m:t>=</m:t>
                      </m:r>
                      <m:r>
                        <a:rPr lang="es-ES" sz="1600" b="0" i="1" smtClean="0">
                          <a:latin typeface="Cambria Math"/>
                        </a:rPr>
                        <m:t>𝑐𝑡𝑒</m:t>
                      </m:r>
                      <m:r>
                        <a:rPr lang="es-ES" sz="16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350" y="4472940"/>
                <a:ext cx="953594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127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27 Grupo"/>
          <p:cNvGrpSpPr/>
          <p:nvPr/>
        </p:nvGrpSpPr>
        <p:grpSpPr>
          <a:xfrm>
            <a:off x="6390329" y="4413250"/>
            <a:ext cx="2144108" cy="1560103"/>
            <a:chOff x="6237929" y="4413250"/>
            <a:chExt cx="2144108" cy="1560103"/>
          </a:xfrm>
        </p:grpSpPr>
        <p:grpSp>
          <p:nvGrpSpPr>
            <p:cNvPr id="31" name="30 Grupo"/>
            <p:cNvGrpSpPr/>
            <p:nvPr/>
          </p:nvGrpSpPr>
          <p:grpSpPr>
            <a:xfrm>
              <a:off x="6237929" y="4413250"/>
              <a:ext cx="2144108" cy="1560103"/>
              <a:chOff x="332429" y="4400550"/>
              <a:chExt cx="2144108" cy="1560103"/>
            </a:xfrm>
          </p:grpSpPr>
          <p:cxnSp>
            <p:nvCxnSpPr>
              <p:cNvPr id="32" name="31 Conector recto"/>
              <p:cNvCxnSpPr/>
              <p:nvPr/>
            </p:nvCxnSpPr>
            <p:spPr>
              <a:xfrm rot="5400000">
                <a:off x="638950" y="5012550"/>
                <a:ext cx="122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>
                <a:off x="1252537" y="5622925"/>
                <a:ext cx="122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rot="-2400000">
                <a:off x="332429" y="5960653"/>
                <a:ext cx="104400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2" t="64713" r="39698"/>
            <a:stretch/>
          </p:blipFill>
          <p:spPr bwMode="auto">
            <a:xfrm>
              <a:off x="6959601" y="4965700"/>
              <a:ext cx="374214" cy="73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2" y="4496470"/>
            <a:ext cx="668338" cy="50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36 CuadroTexto"/>
          <p:cNvSpPr txBox="1"/>
          <p:nvPr/>
        </p:nvSpPr>
        <p:spPr>
          <a:xfrm>
            <a:off x="5854700" y="4343401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</a:t>
            </a:r>
            <a:endParaRPr lang="es-ES" sz="1200" dirty="0"/>
          </a:p>
        </p:txBody>
      </p:sp>
      <p:sp>
        <p:nvSpPr>
          <p:cNvPr id="38" name="37 CuadroTexto"/>
          <p:cNvSpPr txBox="1"/>
          <p:nvPr/>
        </p:nvSpPr>
        <p:spPr>
          <a:xfrm>
            <a:off x="7175500" y="5626101"/>
            <a:ext cx="52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O’’</a:t>
            </a:r>
            <a:endParaRPr lang="es-ES" sz="1200" dirty="0"/>
          </a:p>
        </p:txBody>
      </p:sp>
      <p:grpSp>
        <p:nvGrpSpPr>
          <p:cNvPr id="40" name="39 Grupo"/>
          <p:cNvGrpSpPr/>
          <p:nvPr/>
        </p:nvGrpSpPr>
        <p:grpSpPr>
          <a:xfrm rot="960000">
            <a:off x="6517329" y="4489450"/>
            <a:ext cx="2144108" cy="1560103"/>
            <a:chOff x="6237929" y="4413250"/>
            <a:chExt cx="2144108" cy="1560103"/>
          </a:xfrm>
        </p:grpSpPr>
        <p:grpSp>
          <p:nvGrpSpPr>
            <p:cNvPr id="41" name="40 Grupo"/>
            <p:cNvGrpSpPr/>
            <p:nvPr/>
          </p:nvGrpSpPr>
          <p:grpSpPr>
            <a:xfrm>
              <a:off x="6237929" y="4413250"/>
              <a:ext cx="2144108" cy="1560103"/>
              <a:chOff x="332429" y="4400550"/>
              <a:chExt cx="2144108" cy="1560103"/>
            </a:xfrm>
          </p:grpSpPr>
          <p:cxnSp>
            <p:nvCxnSpPr>
              <p:cNvPr id="43" name="42 Conector recto"/>
              <p:cNvCxnSpPr/>
              <p:nvPr/>
            </p:nvCxnSpPr>
            <p:spPr>
              <a:xfrm rot="5400000">
                <a:off x="638950" y="5012550"/>
                <a:ext cx="122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43 Conector recto"/>
              <p:cNvCxnSpPr/>
              <p:nvPr/>
            </p:nvCxnSpPr>
            <p:spPr>
              <a:xfrm>
                <a:off x="1252537" y="5622925"/>
                <a:ext cx="122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44 Conector recto"/>
              <p:cNvCxnSpPr/>
              <p:nvPr/>
            </p:nvCxnSpPr>
            <p:spPr>
              <a:xfrm rot="-2400000">
                <a:off x="332429" y="5960653"/>
                <a:ext cx="104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2" t="64713" r="39698"/>
            <a:stretch/>
          </p:blipFill>
          <p:spPr bwMode="auto">
            <a:xfrm>
              <a:off x="6959601" y="4965700"/>
              <a:ext cx="374214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46 Grupo"/>
          <p:cNvGrpSpPr/>
          <p:nvPr/>
        </p:nvGrpSpPr>
        <p:grpSpPr>
          <a:xfrm>
            <a:off x="3723329" y="4387850"/>
            <a:ext cx="2144108" cy="1560103"/>
            <a:chOff x="3558229" y="4387850"/>
            <a:chExt cx="2144108" cy="1560103"/>
          </a:xfrm>
        </p:grpSpPr>
        <p:grpSp>
          <p:nvGrpSpPr>
            <p:cNvPr id="48" name="47 Grupo"/>
            <p:cNvGrpSpPr/>
            <p:nvPr/>
          </p:nvGrpSpPr>
          <p:grpSpPr>
            <a:xfrm>
              <a:off x="3558229" y="4387850"/>
              <a:ext cx="2144108" cy="1560103"/>
              <a:chOff x="332429" y="4400550"/>
              <a:chExt cx="2144108" cy="1560103"/>
            </a:xfrm>
          </p:grpSpPr>
          <p:cxnSp>
            <p:nvCxnSpPr>
              <p:cNvPr id="50" name="49 Conector recto"/>
              <p:cNvCxnSpPr/>
              <p:nvPr/>
            </p:nvCxnSpPr>
            <p:spPr>
              <a:xfrm rot="5400000">
                <a:off x="638950" y="5012550"/>
                <a:ext cx="122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50 Conector recto"/>
              <p:cNvCxnSpPr/>
              <p:nvPr/>
            </p:nvCxnSpPr>
            <p:spPr>
              <a:xfrm>
                <a:off x="1252537" y="5622925"/>
                <a:ext cx="122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51 Conector recto"/>
              <p:cNvCxnSpPr/>
              <p:nvPr/>
            </p:nvCxnSpPr>
            <p:spPr>
              <a:xfrm rot="-2400000">
                <a:off x="332429" y="5960653"/>
                <a:ext cx="1044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9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2" t="64713" r="39698"/>
            <a:stretch/>
          </p:blipFill>
          <p:spPr bwMode="auto">
            <a:xfrm>
              <a:off x="4279901" y="4940300"/>
              <a:ext cx="374214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29 Arco"/>
          <p:cNvSpPr/>
          <p:nvPr/>
        </p:nvSpPr>
        <p:spPr>
          <a:xfrm>
            <a:off x="7226300" y="4597400"/>
            <a:ext cx="533400" cy="368300"/>
          </a:xfrm>
          <a:prstGeom prst="arc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3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.1. </a:t>
            </a:r>
            <a:r>
              <a:rPr lang="es-ES" b="1" dirty="0" smtClean="0">
                <a:solidFill>
                  <a:srgbClr val="00B050"/>
                </a:solidFill>
              </a:rPr>
              <a:t>La primera ley: ley de inercia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257300"/>
            <a:ext cx="494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La primera ley y los sistemas de referencia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68300" y="1714500"/>
            <a:ext cx="8305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Para el observador O, el cuerpo está en reposo. Para O’ lo ve moviéndose con velocidad constante.</a:t>
            </a: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Para O y O’ el objeto cumple con la ley de inercia. Afirman que sobre A no actúa fuerza neta alguna. Constituyen un sistema de referencia equivalentes denominados “inerciales”.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Para O’’ vería que A gira a su alrededor, estaría dotado de aceleración centrípeta, lo que exige una fuerza responsable. Su descripción no concuerda con la de los observadores “inerciales”.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825500" y="3289300"/>
            <a:ext cx="78994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sistema de referencia en reposo o con velocidad constante se denominan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referencia inerciales</a:t>
            </a:r>
            <a:r>
              <a:rPr lang="es-ES" dirty="0" smtClean="0"/>
              <a:t>, pues en ambos se cumple por igual el principio de inercia y, en consecuencia, las leyes físicas. 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787400" y="5448300"/>
            <a:ext cx="78994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Los sistema de referencia en rotación o, en general, acelerados constituyen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referencia no inerciales</a:t>
            </a:r>
            <a:r>
              <a:rPr lang="es-ES" dirty="0" smtClean="0"/>
              <a:t>, y en ellos no se cumplen las leyes de Newton del mismo modo que en los inerciales..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182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105400" y="1498600"/>
            <a:ext cx="3505200" cy="2095500"/>
          </a:xfrm>
          <a:prstGeom prst="rect">
            <a:avLst/>
          </a:prstGeom>
          <a:solidFill>
            <a:srgbClr val="00B05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10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segunda ley: concepto de interacción y fuerza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58800" y="3009900"/>
            <a:ext cx="2692400" cy="1651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850900" y="2362200"/>
            <a:ext cx="622300" cy="6477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086" y="2338613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1219200"/>
            <a:ext cx="29907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2632075"/>
            <a:ext cx="390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616075"/>
            <a:ext cx="390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2593975"/>
            <a:ext cx="390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2314575"/>
            <a:ext cx="3905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6"/>
          <a:stretch/>
        </p:blipFill>
        <p:spPr bwMode="auto">
          <a:xfrm>
            <a:off x="693738" y="4292599"/>
            <a:ext cx="2760662" cy="180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3759200" y="3835400"/>
            <a:ext cx="495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Interacción:</a:t>
            </a: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Acción mutua (sin necesidad de contacto) entre dos o más cuerpos</a:t>
            </a:r>
          </a:p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Simultánea </a:t>
            </a:r>
          </a:p>
          <a:p>
            <a:pPr marL="355600" indent="-355600">
              <a:buFont typeface="Wingdings"/>
              <a:buChar char="F"/>
            </a:pPr>
            <a:r>
              <a:rPr lang="es-ES" dirty="0" smtClean="0">
                <a:sym typeface="Wingdings"/>
              </a:rPr>
              <a:t>Produce cambios: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		Posición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Movimiento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>
                <a:sym typeface="Wingdings"/>
              </a:rPr>
              <a:t>	</a:t>
            </a:r>
            <a:r>
              <a:rPr lang="es-ES" dirty="0" smtClean="0">
                <a:sym typeface="Wingdings"/>
              </a:rPr>
              <a:t>	Deformaciones</a:t>
            </a:r>
          </a:p>
          <a:p>
            <a:pPr marL="723900" indent="-723900">
              <a:tabLst>
                <a:tab pos="355600" algn="l"/>
              </a:tabLst>
            </a:pPr>
            <a:r>
              <a:rPr lang="es-ES" dirty="0" smtClean="0">
                <a:sym typeface="Wingdings"/>
              </a:rPr>
              <a:t>	La medida de su intensidad es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fuerza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97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18055 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407E-6 L 3.88889E-6 0.142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0.09305 -0.009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" y="-4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03055 0.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8 -0.00371 L 0.10416 0.0833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43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0.15972 -0.0314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6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segunda ley: concepto de interacción y fuerza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5600" y="1270000"/>
            <a:ext cx="469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Interacciones en el modelo estándar</a:t>
            </a:r>
            <a:endParaRPr lang="es-ES" b="1" dirty="0">
              <a:solidFill>
                <a:srgbClr val="C00000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7" y="1708149"/>
            <a:ext cx="3338513" cy="243471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75" y="1946275"/>
            <a:ext cx="1008063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1933575"/>
            <a:ext cx="1008063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16 Conector recto de flecha"/>
          <p:cNvCxnSpPr/>
          <p:nvPr/>
        </p:nvCxnSpPr>
        <p:spPr>
          <a:xfrm>
            <a:off x="4978400" y="2451100"/>
            <a:ext cx="8509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>
            <a:off x="6273800" y="2451100"/>
            <a:ext cx="8509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ás"/>
          <p:cNvSpPr/>
          <p:nvPr/>
        </p:nvSpPr>
        <p:spPr>
          <a:xfrm>
            <a:off x="4787900" y="2235200"/>
            <a:ext cx="381000" cy="444500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Menos"/>
          <p:cNvSpPr/>
          <p:nvPr/>
        </p:nvSpPr>
        <p:spPr>
          <a:xfrm>
            <a:off x="6997700" y="2298700"/>
            <a:ext cx="444500" cy="317500"/>
          </a:xfrm>
          <a:prstGeom prst="mathMin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6" name="25 Grupo"/>
          <p:cNvGrpSpPr/>
          <p:nvPr/>
        </p:nvGrpSpPr>
        <p:grpSpPr>
          <a:xfrm>
            <a:off x="1679575" y="4676775"/>
            <a:ext cx="898525" cy="923925"/>
            <a:chOff x="1349375" y="4968875"/>
            <a:chExt cx="898525" cy="923925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375" y="4994275"/>
              <a:ext cx="479425" cy="479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75" y="4968875"/>
              <a:ext cx="479425" cy="479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5" name="24 Grupo"/>
            <p:cNvGrpSpPr/>
            <p:nvPr/>
          </p:nvGrpSpPr>
          <p:grpSpPr>
            <a:xfrm>
              <a:off x="1387475" y="5197475"/>
              <a:ext cx="479425" cy="479425"/>
              <a:chOff x="1400175" y="4613275"/>
              <a:chExt cx="479425" cy="479425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4613275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4" name="23 Más"/>
              <p:cNvSpPr/>
              <p:nvPr/>
            </p:nvSpPr>
            <p:spPr>
              <a:xfrm>
                <a:off x="1536700" y="4749800"/>
                <a:ext cx="190500" cy="215900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30" name="29 Grupo"/>
            <p:cNvGrpSpPr/>
            <p:nvPr/>
          </p:nvGrpSpPr>
          <p:grpSpPr>
            <a:xfrm>
              <a:off x="1641475" y="5197475"/>
              <a:ext cx="479425" cy="479425"/>
              <a:chOff x="1400175" y="4613275"/>
              <a:chExt cx="479425" cy="479425"/>
            </a:xfrm>
          </p:grpSpPr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4613275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2" name="31 Más"/>
              <p:cNvSpPr/>
              <p:nvPr/>
            </p:nvSpPr>
            <p:spPr>
              <a:xfrm>
                <a:off x="1536700" y="4749800"/>
                <a:ext cx="190500" cy="215900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33" name="32 Grupo"/>
            <p:cNvGrpSpPr/>
            <p:nvPr/>
          </p:nvGrpSpPr>
          <p:grpSpPr>
            <a:xfrm>
              <a:off x="1438275" y="5413375"/>
              <a:ext cx="479425" cy="479425"/>
              <a:chOff x="1400175" y="4613275"/>
              <a:chExt cx="479425" cy="479425"/>
            </a:xfrm>
          </p:grpSpPr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4613275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5" name="34 Más"/>
              <p:cNvSpPr/>
              <p:nvPr/>
            </p:nvSpPr>
            <p:spPr>
              <a:xfrm>
                <a:off x="1536700" y="4749800"/>
                <a:ext cx="190500" cy="215900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36" name="35 Grupo"/>
            <p:cNvGrpSpPr/>
            <p:nvPr/>
          </p:nvGrpSpPr>
          <p:grpSpPr>
            <a:xfrm>
              <a:off x="1565275" y="4994275"/>
              <a:ext cx="479425" cy="479425"/>
              <a:chOff x="1400175" y="4613275"/>
              <a:chExt cx="479425" cy="479425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4613275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" name="37 Más"/>
              <p:cNvSpPr/>
              <p:nvPr/>
            </p:nvSpPr>
            <p:spPr>
              <a:xfrm>
                <a:off x="1536700" y="4749800"/>
                <a:ext cx="190500" cy="215900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475" y="5210175"/>
              <a:ext cx="479425" cy="479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9" name="38 Grupo"/>
            <p:cNvGrpSpPr/>
            <p:nvPr/>
          </p:nvGrpSpPr>
          <p:grpSpPr>
            <a:xfrm>
              <a:off x="1654175" y="5413375"/>
              <a:ext cx="479425" cy="479425"/>
              <a:chOff x="1400175" y="4613275"/>
              <a:chExt cx="479425" cy="479425"/>
            </a:xfrm>
          </p:grpSpPr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0175" y="4613275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" name="40 Más"/>
              <p:cNvSpPr/>
              <p:nvPr/>
            </p:nvSpPr>
            <p:spPr>
              <a:xfrm>
                <a:off x="1536700" y="4749800"/>
                <a:ext cx="190500" cy="215900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075" y="5197475"/>
              <a:ext cx="479425" cy="479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4064422"/>
            <a:ext cx="2317750" cy="175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28 CuadroTexto"/>
          <p:cNvSpPr txBox="1"/>
          <p:nvPr/>
        </p:nvSpPr>
        <p:spPr>
          <a:xfrm>
            <a:off x="749300" y="3721100"/>
            <a:ext cx="25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Interacción gravitatoria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4838700" y="30480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Interacción electromagnética</a:t>
            </a:r>
          </a:p>
          <a:p>
            <a:pPr algn="ctr"/>
            <a:r>
              <a:rPr lang="es-ES" sz="1600" i="1" dirty="0" smtClean="0"/>
              <a:t>(Ej. Fuerzas de “contacto”)</a:t>
            </a:r>
            <a:endParaRPr lang="es-ES" sz="1600" i="1" dirty="0"/>
          </a:p>
        </p:txBody>
      </p:sp>
      <p:sp>
        <p:nvSpPr>
          <p:cNvPr id="52" name="51 CuadroTexto"/>
          <p:cNvSpPr txBox="1"/>
          <p:nvPr/>
        </p:nvSpPr>
        <p:spPr>
          <a:xfrm>
            <a:off x="863600" y="5676900"/>
            <a:ext cx="25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Interacción nuclear fuerte</a:t>
            </a:r>
            <a:endParaRPr lang="es-ES" sz="1600" i="1" dirty="0"/>
          </a:p>
        </p:txBody>
      </p:sp>
      <p:sp>
        <p:nvSpPr>
          <p:cNvPr id="53" name="52 CuadroTexto"/>
          <p:cNvSpPr txBox="1"/>
          <p:nvPr/>
        </p:nvSpPr>
        <p:spPr>
          <a:xfrm>
            <a:off x="5029200" y="5880100"/>
            <a:ext cx="25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smtClean="0"/>
              <a:t>Interacción nuclear débil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86973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12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segunda ley: concepto de interacción y fuerza</a:t>
            </a:r>
            <a:endParaRPr lang="es-E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5 CuadroTexto"/>
              <p:cNvSpPr txBox="1"/>
              <p:nvPr/>
            </p:nvSpPr>
            <p:spPr>
              <a:xfrm>
                <a:off x="355600" y="1295400"/>
                <a:ext cx="8356600" cy="4306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Conclusiones:</a:t>
                </a:r>
              </a:p>
              <a:p>
                <a:pPr algn="just"/>
                <a:endParaRPr lang="es-ES" dirty="0" smtClean="0"/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En toda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interacción</a:t>
                </a:r>
                <a:r>
                  <a:rPr lang="es-ES" dirty="0" smtClean="0">
                    <a:sym typeface="Wingdings"/>
                  </a:rPr>
                  <a:t> aparecen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dos fuerzas iguales, de sentido contrario y aplicadas a cuerpos distintos</a:t>
                </a:r>
                <a:r>
                  <a:rPr lang="es-ES" dirty="0" smtClean="0">
                    <a:sym typeface="Wingdings"/>
                  </a:rPr>
                  <a:t>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El cambio en el movimiento supone la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modificación del momento lineal o cantidad de movimiento</a:t>
                </a:r>
                <a:r>
                  <a:rPr lang="es-ES" dirty="0" smtClean="0">
                    <a:sym typeface="Wingdings"/>
                  </a:rPr>
                  <a:t>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La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rapidez con la que varía el momento lineal </a:t>
                </a:r>
                <a:r>
                  <a:rPr lang="es-ES" dirty="0" smtClean="0">
                    <a:sym typeface="Wingdings"/>
                  </a:rPr>
                  <a:t>de un cuerpo nos da la medida de la fuerza que actúa sobre él:</a:t>
                </a: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 smtClean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 smtClean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Esta expresión es la </a:t>
                </a:r>
                <a:r>
                  <a:rPr lang="es-ES" b="1" dirty="0" smtClean="0">
                    <a:sym typeface="Wingdings"/>
                  </a:rPr>
                  <a:t>ecuación fundamental de la dinámica de traslación </a:t>
                </a:r>
                <a:r>
                  <a:rPr lang="es-ES" dirty="0" smtClean="0">
                    <a:sym typeface="Wingdings"/>
                  </a:rPr>
                  <a:t>y constituye la expresión matemática de la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segunda ley del movimiento</a:t>
                </a:r>
                <a:r>
                  <a:rPr lang="es-ES" dirty="0" smtClean="0">
                    <a:sym typeface="Wingdings"/>
                  </a:rPr>
                  <a:t>.</a:t>
                </a: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Lleva implícita la primera ley. En efecto, si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𝐹</m:t>
                        </m:r>
                      </m:e>
                    </m:acc>
                    <m:r>
                      <a:rPr lang="es-ES" b="0" i="1" smtClean="0">
                        <a:latin typeface="Cambria Math"/>
                        <a:sym typeface="Wingdings"/>
                      </a:rPr>
                      <m:t>=0</m:t>
                    </m:r>
                    <m:r>
                      <a:rPr lang="es-ES" b="0" i="0" smtClean="0">
                        <a:latin typeface="Cambria Math"/>
                        <a:sym typeface="Wingdings"/>
                      </a:rPr>
                      <m:t>:</m:t>
                    </m:r>
                  </m:oMath>
                </a14:m>
                <a:endParaRPr lang="es-ES" dirty="0" smtClean="0">
                  <a:sym typeface="Wingdings"/>
                </a:endParaRPr>
              </a:p>
            </p:txBody>
          </p:sp>
        </mc:Choice>
        <mc:Fallback xmlns="">
          <p:sp>
            <p:nvSpPr>
              <p:cNvPr id="6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" y="1295400"/>
                <a:ext cx="8356600" cy="4306628"/>
              </a:xfrm>
              <a:prstGeom prst="rect">
                <a:avLst/>
              </a:prstGeom>
              <a:blipFill rotWithShape="1">
                <a:blip r:embed="rId3"/>
                <a:stretch>
                  <a:fillRect l="-584" t="-708" r="-948" b="-7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2965450" y="3736340"/>
                <a:ext cx="3170034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/>
                            </a:rPr>
                            <m:t>Δ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450" y="3736340"/>
                <a:ext cx="3170034" cy="6387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13 Rectángulo"/>
              <p:cNvSpPr/>
              <p:nvPr/>
            </p:nvSpPr>
            <p:spPr>
              <a:xfrm>
                <a:off x="1864912" y="5687718"/>
                <a:ext cx="5504134" cy="6387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r>
                            <a:rPr lang="es-E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=0   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  ∆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=0    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   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𝑐𝑡𝑒</m:t>
                      </m:r>
                      <m:r>
                        <a:rPr lang="es-ES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4" name="1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912" y="5687718"/>
                <a:ext cx="5504134" cy="6387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797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13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segunda ley: concepto de interacción y fuerza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68300" y="1282700"/>
            <a:ext cx="367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Fuerza es masa por aceleración</a:t>
            </a:r>
            <a:endParaRPr lang="es-E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CuadroTexto"/>
              <p:cNvSpPr txBox="1"/>
              <p:nvPr/>
            </p:nvSpPr>
            <p:spPr>
              <a:xfrm>
                <a:off x="342900" y="1701800"/>
                <a:ext cx="8331200" cy="369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La expresión anterior es la fórmula general de la fuerza, que podemos expresar como:</a:t>
                </a: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 smtClean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En el caso de que la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masa se mantenga constante</a:t>
                </a:r>
                <a:r>
                  <a:rPr lang="es-ES" dirty="0" smtClean="0">
                    <a:sym typeface="Wingdings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s-ES" i="1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𝑑𝑚</m:t>
                        </m:r>
                      </m:num>
                      <m:den>
                        <m:r>
                          <a:rPr lang="es-ES" b="0" i="1" smtClean="0">
                            <a:latin typeface="Cambria Math"/>
                            <a:sym typeface="Wingdings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s-ES" dirty="0" smtClean="0">
                    <a:sym typeface="Wingdings"/>
                  </a:rPr>
                  <a:t> es cero:</a:t>
                </a: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 smtClean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Que permite establecer el modo operativo para calcular la masa (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inercial</a:t>
                </a:r>
                <a:r>
                  <a:rPr lang="es-ES" dirty="0" smtClean="0">
                    <a:sym typeface="Wingdings"/>
                  </a:rPr>
                  <a:t>) de los cuerpos.</a:t>
                </a:r>
              </a:p>
              <a:p>
                <a:pPr marL="355600" indent="-355600" algn="just">
                  <a:buFont typeface="Wingdings"/>
                  <a:buChar char="F"/>
                </a:pPr>
                <a:endParaRPr lang="es-ES" dirty="0">
                  <a:sym typeface="Wingdings"/>
                </a:endParaRPr>
              </a:p>
              <a:p>
                <a:pPr marL="355600" indent="-355600" algn="just">
                  <a:buFont typeface="Wingdings"/>
                  <a:buChar char="F"/>
                </a:pPr>
                <a:r>
                  <a:rPr lang="es-ES" dirty="0" smtClean="0">
                    <a:sym typeface="Wingdings"/>
                  </a:rPr>
                  <a:t>La unidad de fuerza en el SI es el 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newton</a:t>
                </a:r>
                <a:r>
                  <a:rPr lang="es-ES" dirty="0" smtClean="0">
                    <a:sym typeface="Wingdings"/>
                  </a:rPr>
                  <a:t> (</a:t>
                </a:r>
                <a:r>
                  <a:rPr lang="es-E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/>
                  </a:rPr>
                  <a:t>N</a:t>
                </a:r>
                <a:r>
                  <a:rPr lang="es-ES" dirty="0" smtClean="0">
                    <a:sym typeface="Wingdings"/>
                  </a:rPr>
                  <a:t>).</a:t>
                </a:r>
              </a:p>
            </p:txBody>
          </p:sp>
        </mc:Choice>
        <mc:Fallback xmlns="">
          <p:sp>
            <p:nvSpPr>
              <p:cNvPr id="4" name="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1701800"/>
                <a:ext cx="8331200" cy="3693319"/>
              </a:xfrm>
              <a:prstGeom prst="rect">
                <a:avLst/>
              </a:prstGeom>
              <a:blipFill rotWithShape="1">
                <a:blip r:embed="rId3"/>
                <a:stretch>
                  <a:fillRect l="-439" t="-825" r="-585" b="-24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Rectángulo"/>
              <p:cNvSpPr/>
              <p:nvPr/>
            </p:nvSpPr>
            <p:spPr>
              <a:xfrm>
                <a:off x="2816162" y="2334918"/>
                <a:ext cx="3522311" cy="6388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num>
                        <m:den>
                          <m:r>
                            <a:rPr lang="es-ES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</m:acc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</a:rPr>
                            <m:t>𝑑𝑚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𝑚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62" y="2334918"/>
                <a:ext cx="3522311" cy="6388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Rectángulo"/>
              <p:cNvSpPr/>
              <p:nvPr/>
            </p:nvSpPr>
            <p:spPr>
              <a:xfrm>
                <a:off x="3006662" y="3490618"/>
                <a:ext cx="1208792" cy="6388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𝑚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662" y="3490618"/>
                <a:ext cx="1208792" cy="6388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Rectángulo"/>
              <p:cNvSpPr/>
              <p:nvPr/>
            </p:nvSpPr>
            <p:spPr>
              <a:xfrm>
                <a:off x="5114862" y="3604918"/>
                <a:ext cx="1032077" cy="402931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862" y="3604918"/>
                <a:ext cx="1032077" cy="4029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7 CuadroTexto"/>
          <p:cNvSpPr txBox="1"/>
          <p:nvPr/>
        </p:nvSpPr>
        <p:spPr>
          <a:xfrm>
            <a:off x="774700" y="5549900"/>
            <a:ext cx="7861300" cy="646331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1 N es la fuerza que debe aplicarse a un cuerpo de 1 kg de masa para comunicarle una aceleración de 1 m/s</a:t>
            </a:r>
            <a:r>
              <a:rPr lang="es-ES" baseline="30000" dirty="0" smtClean="0"/>
              <a:t>2</a:t>
            </a:r>
            <a:r>
              <a:rPr lang="es-ES" dirty="0" smtClean="0"/>
              <a:t>: 1 N = 1 kg · 1 m/s</a:t>
            </a:r>
            <a:r>
              <a:rPr lang="es-ES" baseline="30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46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</a:rPr>
              <a:t>2</a:t>
            </a:r>
            <a:r>
              <a:rPr lang="es-ES" b="1" dirty="0" smtClean="0">
                <a:solidFill>
                  <a:srgbClr val="C00000"/>
                </a:solidFill>
              </a:rPr>
              <a:t> Las leyes de Newton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XII. LAS LEYES DE LA 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14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08000" y="10287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3</a:t>
            </a:r>
            <a:endParaRPr lang="es-E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419100" y="1511300"/>
                <a:ext cx="8140700" cy="661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Un cuerpo de 5 kg se mueve según la ecuación: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s-ES" b="0" i="1" smtClean="0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acc>
                      <m:accPr>
                        <m:chr m:val="̂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s-ES" b="0" i="1" smtClean="0">
                        <a:latin typeface="Cambria Math"/>
                      </a:rPr>
                      <m:t>−2</m:t>
                    </m:r>
                    <m:r>
                      <a:rPr lang="es-ES" b="0" i="1" smtClean="0">
                        <a:latin typeface="Cambria Math"/>
                      </a:rPr>
                      <m:t>𝑡</m:t>
                    </m:r>
                    <m:acc>
                      <m:accPr>
                        <m:chr m:val="̂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es-ES" b="0" i="1" smtClean="0">
                        <a:latin typeface="Cambria Math"/>
                      </a:rPr>
                      <m:t>+5</m:t>
                    </m:r>
                    <m:acc>
                      <m:accPr>
                        <m:chr m:val="̂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s-ES" dirty="0" smtClean="0"/>
                  <a:t> m. Calcula la fuerza que actúa sobre él e indica en qué dirección lo hace.</a:t>
                </a:r>
                <a:endParaRPr lang="es-E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1511300"/>
                <a:ext cx="8140700" cy="661143"/>
              </a:xfrm>
              <a:prstGeom prst="rect">
                <a:avLst/>
              </a:prstGeom>
              <a:blipFill rotWithShape="1">
                <a:blip r:embed="rId3"/>
                <a:stretch>
                  <a:fillRect l="-674" t="-9259" r="-599" b="-148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15 CuadroTexto"/>
          <p:cNvSpPr txBox="1"/>
          <p:nvPr/>
        </p:nvSpPr>
        <p:spPr>
          <a:xfrm>
            <a:off x="533400" y="2451100"/>
            <a:ext cx="16764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EJERCICIO </a:t>
            </a:r>
            <a:r>
              <a:rPr lang="es-ES" b="1" dirty="0">
                <a:solidFill>
                  <a:schemeClr val="bg1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444500" y="2933700"/>
                <a:ext cx="8140700" cy="1510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dirty="0" smtClean="0"/>
                  <a:t>Un cuerpo de 10 kg se encuentra inicialmente en la posición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s-ES" i="1">
                        <a:latin typeface="Cambria Math"/>
                      </a:rPr>
                      <m:t>=</m:t>
                    </m:r>
                    <m:r>
                      <a:rPr lang="es-ES" b="0" i="1" smtClean="0">
                        <a:latin typeface="Cambria Math"/>
                      </a:rPr>
                      <m:t>2</m:t>
                    </m:r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es-ES" b="0" i="1" smtClean="0">
                        <a:latin typeface="Cambria Math"/>
                      </a:rPr>
                      <m:t>+5</m:t>
                    </m:r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s-ES" dirty="0" smtClean="0"/>
                  <a:t> m y sobre él comienza a actuar una fuerza constante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s-ES" i="1">
                        <a:latin typeface="Cambria Math"/>
                      </a:rPr>
                      <m:t>=</m:t>
                    </m:r>
                    <m:r>
                      <a:rPr lang="es-ES" b="0" i="1" smtClean="0">
                        <a:latin typeface="Cambria Math"/>
                      </a:rPr>
                      <m:t>8</m:t>
                    </m:r>
                    <m:acc>
                      <m:accPr>
                        <m:chr m:val="̂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es-ES" dirty="0" smtClean="0"/>
                  <a:t> N. Determina cuál será la ecuación de posición en función del tiempo y calcula el desplazamiento efectuado bajo la acción de dicha fuerza en los diez primeros segundos.</a:t>
                </a:r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00" y="2933700"/>
                <a:ext cx="8140700" cy="1510926"/>
              </a:xfrm>
              <a:prstGeom prst="rect">
                <a:avLst/>
              </a:prstGeom>
              <a:blipFill rotWithShape="1">
                <a:blip r:embed="rId4"/>
                <a:stretch>
                  <a:fillRect l="-674" t="-5242" r="-599" b="-564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3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373052" y="3683000"/>
            <a:ext cx="6400800" cy="2654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15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tercera ley: ley de “acción y reacción”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5600" y="1270000"/>
            <a:ext cx="835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definición del concepto de interacción permite definir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tercera ley </a:t>
            </a:r>
            <a:r>
              <a:rPr lang="es-ES" dirty="0" smtClean="0">
                <a:sym typeface="Wingdings"/>
              </a:rPr>
              <a:t>de esta forma: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49300" y="2019300"/>
            <a:ext cx="7912100" cy="1477328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Cuando dos cuerpos interaccionan, se ejercen mutuamente fuerzas iguales y de sentidos contrarios (aplicadas a cuerpos distintos y, por tanto,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producen efectos distintos</a:t>
            </a:r>
            <a:r>
              <a:rPr lang="es-ES" dirty="0" smtClean="0"/>
              <a:t>).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3759200"/>
            <a:ext cx="254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98" y="4495800"/>
            <a:ext cx="1429226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14 Conector recto de flecha"/>
          <p:cNvCxnSpPr/>
          <p:nvPr/>
        </p:nvCxnSpPr>
        <p:spPr>
          <a:xfrm flipV="1">
            <a:off x="2133600" y="5029200"/>
            <a:ext cx="800100" cy="0"/>
          </a:xfrm>
          <a:prstGeom prst="straightConnector1">
            <a:avLst/>
          </a:prstGeom>
          <a:ln w="38100">
            <a:solidFill>
              <a:srgbClr val="FFCCCC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 flipV="1">
            <a:off x="5334000" y="5016500"/>
            <a:ext cx="800100" cy="0"/>
          </a:xfrm>
          <a:prstGeom prst="straightConnector1">
            <a:avLst/>
          </a:prstGeom>
          <a:ln w="38100">
            <a:solidFill>
              <a:srgbClr val="CCFF99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2404836" y="4537528"/>
                <a:ext cx="728020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𝑭</m:t>
                              </m:r>
                            </m:e>
                          </m:acc>
                        </m:e>
                        <m:sub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𝑳</m:t>
                          </m:r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𝑻</m:t>
                          </m:r>
                        </m:sub>
                      </m:sSub>
                    </m:oMath>
                  </m:oMathPara>
                </a14:m>
                <a:endParaRPr lang="es-E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836" y="4537528"/>
                <a:ext cx="728020" cy="402931"/>
              </a:xfrm>
              <a:prstGeom prst="rect">
                <a:avLst/>
              </a:prstGeom>
              <a:blipFill rotWithShape="1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CuadroTexto"/>
              <p:cNvSpPr txBox="1"/>
              <p:nvPr/>
            </p:nvSpPr>
            <p:spPr>
              <a:xfrm>
                <a:off x="5276851" y="4558211"/>
                <a:ext cx="728020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𝑭</m:t>
                              </m:r>
                            </m:e>
                          </m:acc>
                        </m:e>
                        <m:sub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𝑻</m:t>
                          </m:r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s-ES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𝑳</m:t>
                          </m:r>
                        </m:sub>
                      </m:sSub>
                    </m:oMath>
                  </m:oMathPara>
                </a14:m>
                <a:endParaRPr lang="es-E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2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851" y="4558211"/>
                <a:ext cx="728020" cy="402931"/>
              </a:xfrm>
              <a:prstGeom prst="rect">
                <a:avLst/>
              </a:prstGeom>
              <a:blipFill rotWithShape="1"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3765550" y="2961640"/>
                <a:ext cx="13597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s-E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550" y="2961640"/>
                <a:ext cx="1359796" cy="402931"/>
              </a:xfrm>
              <a:prstGeom prst="rect">
                <a:avLst/>
              </a:prstGeom>
              <a:blipFill rotWithShape="1">
                <a:blip r:embed="rId7"/>
                <a:stretch>
                  <a:fillRect t="-21212" r="-5381" b="-15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576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2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Las leyes de Newton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16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tercera ley: ley de “acción y reacción”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1000" y="12573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Identificación de las fuerzas que actúan sobre un cuerpo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8300" y="1714500"/>
            <a:ext cx="831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s-ES" dirty="0" smtClean="0">
                <a:sym typeface="Wingdings"/>
              </a:rPr>
              <a:t>	En cualquier interacción siempre hay que identificar las dos fuerzas que actúan sobre cada uno de los cuerpos.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2139950" y="2529840"/>
                <a:ext cx="323850" cy="36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latin typeface="Cambria Math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es-ES" sz="1600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950" y="2529840"/>
                <a:ext cx="323850" cy="3684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009">
            <a:off x="1352550" y="2603500"/>
            <a:ext cx="1363739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507">
            <a:off x="573809" y="3632680"/>
            <a:ext cx="2828029" cy="282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20 Conector recto de flecha"/>
          <p:cNvCxnSpPr/>
          <p:nvPr/>
        </p:nvCxnSpPr>
        <p:spPr>
          <a:xfrm flipV="1">
            <a:off x="2019300" y="2616200"/>
            <a:ext cx="0" cy="54000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23 CuadroTexto"/>
              <p:cNvSpPr txBox="1"/>
              <p:nvPr/>
            </p:nvSpPr>
            <p:spPr>
              <a:xfrm>
                <a:off x="2012950" y="3850640"/>
                <a:ext cx="551946" cy="3684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23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950" y="3850640"/>
                <a:ext cx="551946" cy="3684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26 Conector recto de flecha"/>
          <p:cNvCxnSpPr/>
          <p:nvPr/>
        </p:nvCxnSpPr>
        <p:spPr>
          <a:xfrm flipV="1">
            <a:off x="1993900" y="4470400"/>
            <a:ext cx="0" cy="54000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>
            <a:off x="2019300" y="3149600"/>
            <a:ext cx="0" cy="5400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2006600" y="3771900"/>
            <a:ext cx="0" cy="54000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28 CuadroTexto"/>
              <p:cNvSpPr txBox="1"/>
              <p:nvPr/>
            </p:nvSpPr>
            <p:spPr>
              <a:xfrm>
                <a:off x="2038350" y="4574540"/>
                <a:ext cx="323850" cy="36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2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0" y="4574540"/>
                <a:ext cx="323850" cy="368499"/>
              </a:xfrm>
              <a:prstGeom prst="rect">
                <a:avLst/>
              </a:prstGeom>
              <a:blipFill rotWithShape="1">
                <a:blip r:embed="rId7"/>
                <a:stretch>
                  <a:fillRect t="-13115" r="-1851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29 CuadroTexto"/>
              <p:cNvSpPr txBox="1"/>
              <p:nvPr/>
            </p:nvSpPr>
            <p:spPr>
              <a:xfrm>
                <a:off x="2038350" y="3291840"/>
                <a:ext cx="501650" cy="36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s-E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2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0" y="3291840"/>
                <a:ext cx="501650" cy="368499"/>
              </a:xfrm>
              <a:prstGeom prst="rect">
                <a:avLst/>
              </a:prstGeom>
              <a:blipFill rotWithShape="1">
                <a:blip r:embed="rId8"/>
                <a:stretch>
                  <a:fillRect t="-13333" r="-445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13 Grupo"/>
          <p:cNvGrpSpPr/>
          <p:nvPr/>
        </p:nvGrpSpPr>
        <p:grpSpPr>
          <a:xfrm>
            <a:off x="3881439" y="2514599"/>
            <a:ext cx="3192461" cy="1922166"/>
            <a:chOff x="3970339" y="3263899"/>
            <a:chExt cx="3192461" cy="1922166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0339" y="3263899"/>
              <a:ext cx="2214562" cy="1604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" name="30 Conector recto de flecha"/>
            <p:cNvCxnSpPr/>
            <p:nvPr/>
          </p:nvCxnSpPr>
          <p:spPr>
            <a:xfrm rot="5400000" flipV="1">
              <a:off x="4914900" y="3987800"/>
              <a:ext cx="0" cy="54000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 de flecha"/>
            <p:cNvCxnSpPr/>
            <p:nvPr/>
          </p:nvCxnSpPr>
          <p:spPr>
            <a:xfrm rot="5400000" flipH="1">
              <a:off x="4279900" y="4394200"/>
              <a:ext cx="0" cy="540000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CuadroTexto"/>
            <p:cNvSpPr txBox="1"/>
            <p:nvPr/>
          </p:nvSpPr>
          <p:spPr>
            <a:xfrm>
              <a:off x="5143500" y="4025900"/>
              <a:ext cx="2019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El suelo sobre nosotros</a:t>
              </a:r>
              <a:endParaRPr lang="es-ES" sz="1200" dirty="0"/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3975100" y="4724400"/>
              <a:ext cx="1536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Empuje hacia atrás sobre el suelo</a:t>
              </a:r>
              <a:endParaRPr lang="es-ES" sz="1200" dirty="0"/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988" y="4457700"/>
            <a:ext cx="2472749" cy="18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36 Conector recto de flecha"/>
          <p:cNvCxnSpPr/>
          <p:nvPr/>
        </p:nvCxnSpPr>
        <p:spPr>
          <a:xfrm rot="5400000" flipV="1">
            <a:off x="7315200" y="5854700"/>
            <a:ext cx="0" cy="54000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rot="5400000" flipH="1">
            <a:off x="6261100" y="5969000"/>
            <a:ext cx="0" cy="54000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6997700" y="5549900"/>
            <a:ext cx="119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</a:rPr>
              <a:t>La carretera sobre el coche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4470400" y="5918200"/>
            <a:ext cx="153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/>
              <a:t>La rueda sobre la carretera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76080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Conservación del momento lineal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17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0200" y="889000"/>
            <a:ext cx="8420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un sistema formado por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dos cuerpos aislados </a:t>
            </a:r>
            <a:r>
              <a:rPr lang="es-ES" dirty="0" smtClean="0">
                <a:sym typeface="Wingdings"/>
              </a:rPr>
              <a:t>(solo interaccionan entre sí).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Según la tercera ley: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Teniendo en cuenta el segundo principio: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Lo que significa que el momento lineal del sistema permanece constante: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32 CuadroTexto"/>
              <p:cNvSpPr txBox="1"/>
              <p:nvPr/>
            </p:nvSpPr>
            <p:spPr>
              <a:xfrm>
                <a:off x="3752850" y="1971040"/>
                <a:ext cx="1359796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s-E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s-E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3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50" y="1971040"/>
                <a:ext cx="1359796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r="-5381" b="-15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5 CuadroTexto"/>
              <p:cNvSpPr txBox="1"/>
              <p:nvPr/>
            </p:nvSpPr>
            <p:spPr>
              <a:xfrm>
                <a:off x="2317750" y="3050540"/>
                <a:ext cx="4298741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l-G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/>
                            </a:rPr>
                            <m:t>Δ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r>
                            <a:rPr lang="es-E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 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   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l-GR">
                              <a:latin typeface="Cambria Math"/>
                            </a:rPr>
                            <m:t>Δ</m:t>
                          </m:r>
                          <m:r>
                            <a:rPr lang="es-E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750" y="3050540"/>
                <a:ext cx="4298741" cy="6387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Rectángulo"/>
              <p:cNvSpPr/>
              <p:nvPr/>
            </p:nvSpPr>
            <p:spPr>
              <a:xfrm>
                <a:off x="3512642" y="4387334"/>
                <a:ext cx="2309671" cy="369332"/>
              </a:xfrm>
              <a:prstGeom prst="rect">
                <a:avLst/>
              </a:prstGeom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</a:rPr>
                        <m:t>𝑐𝑜𝑛𝑠𝑡𝑎𝑛𝑡𝑒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642" y="4387334"/>
                <a:ext cx="230967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10 CuadroTexto"/>
          <p:cNvSpPr txBox="1"/>
          <p:nvPr/>
        </p:nvSpPr>
        <p:spPr>
          <a:xfrm>
            <a:off x="749300" y="5194300"/>
            <a:ext cx="7835900" cy="923330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ausencia de fuerzas externas, si entre dos cuerpos actúan solamente sus fuerzas internas, el momento lineal total del sistema permanece constante en el tiempo.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9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Conservación del momento lineal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18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55600" y="838200"/>
            <a:ext cx="618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2.2. </a:t>
            </a:r>
            <a:r>
              <a:rPr lang="es-ES" b="1" dirty="0" smtClean="0">
                <a:solidFill>
                  <a:srgbClr val="00B050"/>
                </a:solidFill>
              </a:rPr>
              <a:t>La tercera ley: ley de “acción y reacción”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1000" y="1282700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Colisiones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06400" y="1676400"/>
            <a:ext cx="833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/>
              <a:t>Supongamos dos partículas que colisionan entre sí sin estar sujetas a otras interacciones.</a:t>
            </a:r>
          </a:p>
          <a:p>
            <a:pPr marL="355600" indent="-355600" algn="just">
              <a:buFont typeface="Wingdings"/>
              <a:buChar char="F"/>
            </a:pPr>
            <a:endParaRPr lang="es-ES" dirty="0" smtClean="0"/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Se cumple que: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algn="just"/>
            <a:endParaRPr lang="es-ES" dirty="0" smtClean="0">
              <a:sym typeface="Wingdings"/>
            </a:endParaRPr>
          </a:p>
          <a:p>
            <a:pPr algn="just"/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Que conduce a: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7 CuadroTexto"/>
              <p:cNvSpPr txBox="1"/>
              <p:nvPr/>
            </p:nvSpPr>
            <p:spPr>
              <a:xfrm>
                <a:off x="1835150" y="2999740"/>
                <a:ext cx="584621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𝑡𝑜𝑡𝑎𝑙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𝑎𝑛𝑡𝑒𝑠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𝑡𝑜𝑡𝑎𝑙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𝑑𝑒𝑠𝑝𝑢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é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      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⟹       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′+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150" y="2999740"/>
                <a:ext cx="5846216" cy="390748"/>
              </a:xfrm>
              <a:prstGeom prst="rect">
                <a:avLst/>
              </a:prstGeom>
              <a:blipFill rotWithShape="1">
                <a:blip r:embed="rId3"/>
                <a:stretch>
                  <a:fillRect t="-20313" r="-1356" b="-781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12 Rectángulo"/>
              <p:cNvSpPr/>
              <p:nvPr/>
            </p:nvSpPr>
            <p:spPr>
              <a:xfrm>
                <a:off x="627784" y="4082534"/>
                <a:ext cx="43893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b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  <m:sup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bSup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    ⟹       ∆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=−∆</m:t>
                      </m:r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3" name="1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84" y="4082534"/>
                <a:ext cx="4389342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21667" r="-2500" b="-8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13 CuadroTexto"/>
          <p:cNvSpPr txBox="1"/>
          <p:nvPr/>
        </p:nvSpPr>
        <p:spPr>
          <a:xfrm>
            <a:off x="787400" y="4800600"/>
            <a:ext cx="4178300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un proceso en el que no intervienen fuerzas externas, se produce una transferencia del momento lineal de una partícula a la otra</a:t>
            </a:r>
            <a:endParaRPr lang="es-ES" dirty="0"/>
          </a:p>
        </p:txBody>
      </p:sp>
      <p:pic>
        <p:nvPicPr>
          <p:cNvPr id="15" name="1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4124324"/>
            <a:ext cx="28829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1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  <a:latin typeface="+mj-lt"/>
              </a:rPr>
              <a:t>4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Impulso y cantidad de movimiento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19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3700" y="889000"/>
            <a:ext cx="83693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El cambio en el movimiento de un cuerpo depende de la intensidad de la fuerza que actúa sobre él y también de la duración de la interacción.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algn="just"/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Teniendo en cuenta la expresión de la segunda ley: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endParaRPr lang="es-ES" dirty="0" smtClean="0">
              <a:sym typeface="Wingdings"/>
            </a:endParaRPr>
          </a:p>
          <a:p>
            <a:pPr algn="just"/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unidad de impulso en el SI es 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newton por segundo </a:t>
            </a:r>
            <a:r>
              <a:rPr lang="es-ES" dirty="0" smtClean="0">
                <a:sym typeface="Wingdings"/>
              </a:rPr>
              <a:t>(N s)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63600" y="1752600"/>
            <a:ext cx="7861300" cy="1200329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impulso mecánico </a:t>
            </a:r>
            <a:r>
              <a:rPr lang="es-ES" dirty="0" smtClean="0"/>
              <a:t>es la magnitud que combina la fuerza aplicada y el tiempo que dura su aplicación.</a:t>
            </a:r>
          </a:p>
          <a:p>
            <a:pPr algn="just"/>
            <a:endParaRPr lang="es-ES" dirty="0"/>
          </a:p>
          <a:p>
            <a:pPr algn="just"/>
            <a:endParaRPr lang="es-E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3930650" y="2491740"/>
                <a:ext cx="1030603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2491740"/>
                <a:ext cx="1030603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r="-59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2660650" y="3482340"/>
                <a:ext cx="3944606" cy="638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𝐼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s-E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l-G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         ⟹         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</m:ac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0650" y="3482340"/>
                <a:ext cx="3944606" cy="6387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942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B050"/>
                </a:solidFill>
              </a:rPr>
              <a:t>4</a:t>
            </a:r>
            <a:r>
              <a:rPr lang="es-ES" b="1" dirty="0" smtClean="0">
                <a:solidFill>
                  <a:srgbClr val="C00000"/>
                </a:solidFill>
              </a:rPr>
              <a:t> Impulso y cantidad de movimiento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4F81BD">
                    <a:lumMod val="75000"/>
                  </a:srgbClr>
                </a:solidFill>
              </a:rPr>
              <a:t>XII. LAS LEYES DE LA DINÁMICA</a:t>
            </a:r>
            <a:endParaRPr lang="es-ES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rgbClr val="F79646">
                    <a:lumMod val="50000"/>
                  </a:srgbClr>
                </a:solidFill>
              </a:rPr>
              <a:pPr/>
              <a:t>20</a:t>
            </a:fld>
            <a:endParaRPr lang="es-ES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06400" y="990600"/>
            <a:ext cx="16383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/>
                </a:solidFill>
              </a:rPr>
              <a:t>EJERCICIO 5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17500" y="1435100"/>
            <a:ext cx="833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prstClr val="black"/>
                </a:solidFill>
              </a:rPr>
              <a:t>Una pelota de 160 g de masa llega a la pared de un frontón con una velocidad de 50 m/s. Si permanece en contacto con la pared durante 0,02 s y sale rebotada en la misma dirección con igual velocidad, calcula: a) El impulso que la pared ejerce sobre la pelota; b) La fuerza media que opone la pared.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69900" y="2781300"/>
            <a:ext cx="16383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/>
                </a:solidFill>
              </a:rPr>
              <a:t>EJERCICIO 6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81000" y="3225800"/>
            <a:ext cx="833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prstClr val="black"/>
                </a:solidFill>
              </a:rPr>
              <a:t>Sobre un cuerpo en reposo de 25 kg de masa actúa, en un caso, una fuerza de 10 N durante 10 s, y en otro, una fuerza de 50 N durante 2 s. Responde: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olidFill>
                  <a:prstClr val="black"/>
                </a:solidFill>
              </a:rPr>
              <a:t>¿En cuál de las dos situaciones se le comunica al cuerpo mayor velocidad?</a:t>
            </a:r>
          </a:p>
          <a:p>
            <a:pPr marL="342900" indent="-342900" algn="just">
              <a:buAutoNum type="alphaLcParenR"/>
            </a:pPr>
            <a:r>
              <a:rPr lang="es-ES" dirty="0" smtClean="0">
                <a:solidFill>
                  <a:prstClr val="black"/>
                </a:solidFill>
              </a:rPr>
              <a:t>¿Cuánto valdrá dicha velocidad?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95300" y="4597400"/>
            <a:ext cx="16383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/>
                </a:solidFill>
              </a:rPr>
              <a:t>EJERCICIO </a:t>
            </a:r>
            <a:r>
              <a:rPr lang="es-ES" b="1" dirty="0">
                <a:solidFill>
                  <a:prstClr val="white"/>
                </a:solidFill>
              </a:rPr>
              <a:t>7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06400" y="50419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solidFill>
                  <a:prstClr val="black"/>
                </a:solidFill>
              </a:rPr>
              <a:t>Calcula la fuerza media que ha ejercido un cinturón de seguridad sobre un conductor de 75 kg cuyo vehículo ha colisionado contra un obstáculo fijo, sabiendo que circulaba a 110 km/h y que el impacto ha durado 0,06 s.</a:t>
            </a:r>
          </a:p>
        </p:txBody>
      </p:sp>
    </p:spTree>
    <p:extLst>
      <p:ext uri="{BB962C8B-B14F-4D97-AF65-F5344CB8AC3E}">
        <p14:creationId xmlns:p14="http://schemas.microsoft.com/office/powerpoint/2010/main" val="106893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1841500" y="399197"/>
            <a:ext cx="54991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+mj-lt"/>
              </a:rPr>
              <a:t>5</a:t>
            </a:r>
            <a:r>
              <a:rPr lang="es-ES" b="1" dirty="0" smtClean="0">
                <a:solidFill>
                  <a:srgbClr val="C00000"/>
                </a:solidFill>
                <a:latin typeface="+mj-lt"/>
              </a:rPr>
              <a:t> Relatividad y tercera ley</a:t>
            </a:r>
            <a:endParaRPr lang="es-E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28800" y="109182"/>
            <a:ext cx="5486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XII. LAS LEYES DE LA DINÁMICA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13 Marcador de número de diapositiva"/>
          <p:cNvSpPr>
            <a:spLocks noGrp="1"/>
          </p:cNvSpPr>
          <p:nvPr/>
        </p:nvSpPr>
        <p:spPr>
          <a:xfrm>
            <a:off x="8455007" y="6546849"/>
            <a:ext cx="582966" cy="203200"/>
          </a:xfrm>
          <a:prstGeom prst="rect">
            <a:avLst/>
          </a:prstGeom>
        </p:spPr>
        <p:txBody>
          <a:bodyPr vert="horz" lIns="0" tIns="0" rIns="36000" bIns="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07C7F-89CF-4626-85D0-0A10A7194231}" type="slidenum">
              <a:rPr lang="es-ES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pPr/>
              <a:t>21</a:t>
            </a:fld>
            <a:endParaRPr lang="es-ES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68300" y="901700"/>
            <a:ext cx="830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Desde Newton hasta hoy se ha sustituido la noción de acción a distancia por la noción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campo</a:t>
            </a:r>
            <a:r>
              <a:rPr lang="es-ES" dirty="0" smtClean="0">
                <a:sym typeface="Wingdings"/>
              </a:rPr>
              <a:t>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teoría de la relatividad especial </a:t>
            </a:r>
            <a:r>
              <a:rPr lang="es-ES" dirty="0" smtClean="0">
                <a:sym typeface="Wingdings"/>
              </a:rPr>
              <a:t>de Einstein postula que la velocidad de la luz en el vacío es la velocidad con la que se transmite una interacción (Newton consideraba que era instantánea).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¿Significa eso que durante un cierto tiempo no se conserva el momento lineal?</a:t>
            </a:r>
          </a:p>
          <a:p>
            <a:pPr marL="355600" indent="-355600" algn="just">
              <a:buFont typeface="Wingdings"/>
              <a:buChar char="F"/>
            </a:pPr>
            <a:endParaRPr lang="es-ES" dirty="0">
              <a:sym typeface="Wingdings"/>
            </a:endParaRPr>
          </a:p>
          <a:p>
            <a:pPr marL="355600" indent="-355600" algn="just">
              <a:buFont typeface="Wingdings"/>
              <a:buChar char="F"/>
            </a:pPr>
            <a:r>
              <a:rPr lang="es-ES" dirty="0" smtClean="0">
                <a:sym typeface="Wingdings"/>
              </a:rPr>
              <a:t>En estas condiciones se exige una revisión total del concepto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campo</a:t>
            </a:r>
            <a:r>
              <a:rPr lang="es-ES" dirty="0" smtClean="0">
                <a:sym typeface="Wingdings"/>
              </a:rPr>
              <a:t> 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interacción</a:t>
            </a:r>
            <a:r>
              <a:rPr lang="es-ES" dirty="0" smtClean="0">
                <a:sym typeface="Wingding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514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11&quot;&gt;&lt;object type=&quot;3&quot; unique_id=&quot;10012&quot;&gt;&lt;property id=&quot;20148&quot; value=&quot;5&quot;/&gt;&lt;property id=&quot;20300&quot; value=&quot;Diapositiva 1&quot;/&gt;&lt;property id=&quot;20307&quot; value=&quot;256&quot;/&gt;&lt;/object&gt;&lt;object type=&quot;3&quot; unique_id=&quot;10013&quot;&gt;&lt;property id=&quot;20148&quot; value=&quot;5&quot;/&gt;&lt;property id=&quot;20300&quot; value=&quot;Diapositiva 2&quot;/&gt;&lt;property id=&quot;20307&quot; value=&quot;257&quot;/&gt;&lt;/object&gt;&lt;object type=&quot;3&quot; unique_id=&quot;14382&quot;&gt;&lt;property id=&quot;20148&quot; value=&quot;5&quot;/&gt;&lt;property id=&quot;20300&quot; value=&quot;Diapositiva 3&quot;/&gt;&lt;property id=&quot;20307&quot; value=&quot;258&quot;/&gt;&lt;/object&gt;&lt;object type=&quot;3&quot; unique_id=&quot;18130&quot;&gt;&lt;property id=&quot;20148&quot; value=&quot;5&quot;/&gt;&lt;property id=&quot;20300&quot; value=&quot;Diapositiva 4&quot;/&gt;&lt;property id=&quot;20307&quot; value=&quot;262&quot;/&gt;&lt;/object&gt;&lt;/object&gt;&lt;object type=&quot;8&quot; unique_id=&quot;10017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5384</TotalTime>
  <Words>1881</Words>
  <Application>Microsoft Office PowerPoint</Application>
  <PresentationFormat>Presentación en pantalla (4:3)</PresentationFormat>
  <Paragraphs>257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 Math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1º de Bachillerato</dc:title>
  <dc:creator>Rafael Artacho Cañadas</dc:creator>
  <cp:lastModifiedBy>Rafael Artacho Cañadas</cp:lastModifiedBy>
  <cp:revision>658</cp:revision>
  <cp:lastPrinted>2012-09-29T06:15:17Z</cp:lastPrinted>
  <dcterms:created xsi:type="dcterms:W3CDTF">2012-01-21T08:16:49Z</dcterms:created>
  <dcterms:modified xsi:type="dcterms:W3CDTF">2016-08-22T20:12:17Z</dcterms:modified>
</cp:coreProperties>
</file>