
<file path=[Content_Types].xml><?xml version="1.0" encoding="utf-8"?>
<Types xmlns="http://schemas.openxmlformats.org/package/2006/content-types">
  <Default Extension="png" ContentType="image/png"/>
  <Default Extension="bin" ContentType="application/vnd.ms-office.activeX"/>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ctiveX/activeX1.xml" ContentType="application/vnd.ms-office.activeX+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ctiveX/activeX2.xml" ContentType="application/vnd.ms-office.activeX+xml"/>
  <Override PartName="/ppt/notesSlides/notesSlide38.xml" ContentType="application/vnd.openxmlformats-officedocument.presentationml.notesSlide+xml"/>
  <Override PartName="/ppt/activeX/activeX3.xml" ContentType="application/vnd.ms-office.activeX+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4"/>
  </p:notesMasterIdLst>
  <p:handoutMasterIdLst>
    <p:handoutMasterId r:id="rId45"/>
  </p:handoutMasterIdLst>
  <p:sldIdLst>
    <p:sldId id="256" r:id="rId2"/>
    <p:sldId id="257" r:id="rId3"/>
    <p:sldId id="258" r:id="rId4"/>
    <p:sldId id="259" r:id="rId5"/>
    <p:sldId id="260" r:id="rId6"/>
    <p:sldId id="261" r:id="rId7"/>
    <p:sldId id="291" r:id="rId8"/>
    <p:sldId id="262" r:id="rId9"/>
    <p:sldId id="292" r:id="rId10"/>
    <p:sldId id="263" r:id="rId11"/>
    <p:sldId id="264" r:id="rId12"/>
    <p:sldId id="265" r:id="rId13"/>
    <p:sldId id="266" r:id="rId14"/>
    <p:sldId id="293" r:id="rId15"/>
    <p:sldId id="267" r:id="rId16"/>
    <p:sldId id="294" r:id="rId17"/>
    <p:sldId id="268" r:id="rId18"/>
    <p:sldId id="269" r:id="rId19"/>
    <p:sldId id="270" r:id="rId20"/>
    <p:sldId id="295" r:id="rId21"/>
    <p:sldId id="275" r:id="rId22"/>
    <p:sldId id="273" r:id="rId23"/>
    <p:sldId id="274" r:id="rId24"/>
    <p:sldId id="276" r:id="rId25"/>
    <p:sldId id="272" r:id="rId26"/>
    <p:sldId id="278" r:id="rId27"/>
    <p:sldId id="277" r:id="rId28"/>
    <p:sldId id="296" r:id="rId29"/>
    <p:sldId id="279" r:id="rId30"/>
    <p:sldId id="280" r:id="rId31"/>
    <p:sldId id="281" r:id="rId32"/>
    <p:sldId id="282" r:id="rId33"/>
    <p:sldId id="283" r:id="rId34"/>
    <p:sldId id="297" r:id="rId35"/>
    <p:sldId id="284" r:id="rId36"/>
    <p:sldId id="285" r:id="rId37"/>
    <p:sldId id="286" r:id="rId38"/>
    <p:sldId id="287" r:id="rId39"/>
    <p:sldId id="288" r:id="rId40"/>
    <p:sldId id="289" r:id="rId41"/>
    <p:sldId id="290" r:id="rId42"/>
    <p:sldId id="298" r:id="rId43"/>
  </p:sldIdLst>
  <p:sldSz cx="9144000" cy="6858000" type="screen4x3"/>
  <p:notesSz cx="7099300" cy="10234613"/>
  <p:custDataLst>
    <p:tags r:id="rId46"/>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91"/>
            <p14:sldId id="262"/>
            <p14:sldId id="292"/>
            <p14:sldId id="263"/>
            <p14:sldId id="264"/>
            <p14:sldId id="265"/>
            <p14:sldId id="266"/>
            <p14:sldId id="293"/>
            <p14:sldId id="267"/>
            <p14:sldId id="294"/>
            <p14:sldId id="268"/>
            <p14:sldId id="269"/>
            <p14:sldId id="270"/>
            <p14:sldId id="295"/>
            <p14:sldId id="275"/>
            <p14:sldId id="273"/>
            <p14:sldId id="274"/>
            <p14:sldId id="276"/>
            <p14:sldId id="272"/>
            <p14:sldId id="278"/>
            <p14:sldId id="277"/>
            <p14:sldId id="296"/>
            <p14:sldId id="279"/>
            <p14:sldId id="280"/>
            <p14:sldId id="281"/>
            <p14:sldId id="282"/>
            <p14:sldId id="283"/>
            <p14:sldId id="297"/>
            <p14:sldId id="284"/>
            <p14:sldId id="285"/>
            <p14:sldId id="286"/>
            <p14:sldId id="287"/>
            <p14:sldId id="288"/>
            <p14:sldId id="289"/>
            <p14:sldId id="290"/>
            <p14:sldId id="29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clrMru>
    <a:srgbClr val="FFFF99"/>
    <a:srgbClr val="FFFFCC"/>
    <a:srgbClr val="FF0000"/>
    <a:srgbClr val="FFCC00"/>
    <a:srgbClr val="800000"/>
    <a:srgbClr val="CC6600"/>
    <a:srgbClr val="FFCC66"/>
    <a:srgbClr val="FF9933"/>
    <a:srgbClr val="CCFF99"/>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D6B42F3-7B55-4ABE-BC14-074FFFD7F5B3}" type="datetimeFigureOut">
              <a:rPr lang="es-ES" smtClean="0"/>
              <a:t>22/08/2016</a:t>
            </a:fld>
            <a:endParaRPr lang="es-ES"/>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332D851B-98DA-416C-ADBD-F22D89F788CD}" type="slidenum">
              <a:rPr lang="es-ES" smtClean="0"/>
              <a:t>‹Nº›</a:t>
            </a:fld>
            <a:endParaRPr lang="es-ES"/>
          </a:p>
        </p:txBody>
      </p:sp>
    </p:spTree>
    <p:extLst>
      <p:ext uri="{BB962C8B-B14F-4D97-AF65-F5344CB8AC3E}">
        <p14:creationId xmlns:p14="http://schemas.microsoft.com/office/powerpoint/2010/main" val="12476392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19.jpe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0.jpeg"/><Relationship Id="rId1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3" Type="http://schemas.openxmlformats.org/officeDocument/2006/relationships/image" Target="../media/image39.png"/><Relationship Id="rId3" Type="http://schemas.openxmlformats.org/officeDocument/2006/relationships/image" Target="../media/image20.jpeg"/><Relationship Id="rId12"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7.xml"/><Relationship Id="rId11" Type="http://schemas.openxmlformats.org/officeDocument/2006/relationships/image" Target="../media/image34.png"/><Relationship Id="rId10"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7.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30.png"/><Relationship Id="rId5" Type="http://schemas.openxmlformats.org/officeDocument/2006/relationships/image" Target="../media/image420.png"/><Relationship Id="rId4" Type="http://schemas.openxmlformats.org/officeDocument/2006/relationships/image" Target="../media/image410.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3" Type="http://schemas.openxmlformats.org/officeDocument/2006/relationships/image" Target="../media/image49.png"/><Relationship Id="rId18" Type="http://schemas.openxmlformats.org/officeDocument/2006/relationships/image" Target="../media/image32.png"/><Relationship Id="rId3" Type="http://schemas.openxmlformats.org/officeDocument/2006/relationships/image" Target="../media/image20.jpeg"/><Relationship Id="rId21" Type="http://schemas.openxmlformats.org/officeDocument/2006/relationships/image" Target="../media/image51.png"/><Relationship Id="rId12" Type="http://schemas.openxmlformats.org/officeDocument/2006/relationships/image" Target="../media/image48.png"/><Relationship Id="rId17" Type="http://schemas.openxmlformats.org/officeDocument/2006/relationships/image" Target="../media/image31.png"/><Relationship Id="rId2" Type="http://schemas.openxmlformats.org/officeDocument/2006/relationships/notesSlide" Target="../notesSlides/notesSlide17.xml"/><Relationship Id="rId16" Type="http://schemas.openxmlformats.org/officeDocument/2006/relationships/image" Target="../media/image30.png"/><Relationship Id="rId20" Type="http://schemas.openxmlformats.org/officeDocument/2006/relationships/image" Target="../media/image50.png"/><Relationship Id="rId1" Type="http://schemas.openxmlformats.org/officeDocument/2006/relationships/slideLayout" Target="../slideLayouts/slideLayout7.xml"/><Relationship Id="rId11" Type="http://schemas.openxmlformats.org/officeDocument/2006/relationships/image" Target="../media/image47.png"/><Relationship Id="rId15" Type="http://schemas.openxmlformats.org/officeDocument/2006/relationships/image" Target="../media/image29.png"/><Relationship Id="rId10" Type="http://schemas.openxmlformats.org/officeDocument/2006/relationships/image" Target="../media/image28.png"/><Relationship Id="rId19" Type="http://schemas.openxmlformats.org/officeDocument/2006/relationships/image" Target="../media/image33.png"/><Relationship Id="rId1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20.jpeg"/><Relationship Id="rId21" Type="http://schemas.openxmlformats.org/officeDocument/2006/relationships/image" Target="../media/image69.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notesSlide" Target="../notesSlides/notesSlide18.xml"/><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19"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26" Type="http://schemas.openxmlformats.org/officeDocument/2006/relationships/image" Target="../media/image93.png"/><Relationship Id="rId3" Type="http://schemas.openxmlformats.org/officeDocument/2006/relationships/image" Target="../media/image20.jpeg"/><Relationship Id="rId21" Type="http://schemas.openxmlformats.org/officeDocument/2006/relationships/image" Target="../media/image88.png"/><Relationship Id="rId7" Type="http://schemas.openxmlformats.org/officeDocument/2006/relationships/image" Target="../media/image741.png"/><Relationship Id="rId12" Type="http://schemas.openxmlformats.org/officeDocument/2006/relationships/image" Target="../media/image79.png"/><Relationship Id="rId17" Type="http://schemas.openxmlformats.org/officeDocument/2006/relationships/image" Target="../media/image84.png"/><Relationship Id="rId25" Type="http://schemas.openxmlformats.org/officeDocument/2006/relationships/image" Target="../media/image92.png"/><Relationship Id="rId2" Type="http://schemas.openxmlformats.org/officeDocument/2006/relationships/notesSlide" Target="../notesSlides/notesSlide21.xml"/><Relationship Id="rId16" Type="http://schemas.openxmlformats.org/officeDocument/2006/relationships/image" Target="../media/image83.png"/><Relationship Id="rId20" Type="http://schemas.openxmlformats.org/officeDocument/2006/relationships/image" Target="../media/image87.png"/><Relationship Id="rId29"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731.png"/><Relationship Id="rId11" Type="http://schemas.openxmlformats.org/officeDocument/2006/relationships/image" Target="../media/image78.png"/><Relationship Id="rId24" Type="http://schemas.openxmlformats.org/officeDocument/2006/relationships/image" Target="../media/image91.png"/><Relationship Id="rId5" Type="http://schemas.openxmlformats.org/officeDocument/2006/relationships/image" Target="../media/image721.png"/><Relationship Id="rId15" Type="http://schemas.openxmlformats.org/officeDocument/2006/relationships/image" Target="../media/image82.png"/><Relationship Id="rId23" Type="http://schemas.openxmlformats.org/officeDocument/2006/relationships/image" Target="../media/image90.png"/><Relationship Id="rId28" Type="http://schemas.openxmlformats.org/officeDocument/2006/relationships/image" Target="../media/image95.png"/><Relationship Id="rId10" Type="http://schemas.openxmlformats.org/officeDocument/2006/relationships/image" Target="../media/image77.png"/><Relationship Id="rId19" Type="http://schemas.openxmlformats.org/officeDocument/2006/relationships/image" Target="../media/image86.png"/><Relationship Id="rId4" Type="http://schemas.openxmlformats.org/officeDocument/2006/relationships/image" Target="../media/image711.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png"/><Relationship Id="rId27" Type="http://schemas.openxmlformats.org/officeDocument/2006/relationships/image" Target="../media/image94.png"/></Relationships>
</file>

<file path=ppt/slides/_rels/slide22.xml.rels><?xml version="1.0" encoding="UTF-8" standalone="yes"?>
<Relationships xmlns="http://schemas.openxmlformats.org/package/2006/relationships"><Relationship Id="rId18" Type="http://schemas.openxmlformats.org/officeDocument/2006/relationships/image" Target="../media/image32.png"/><Relationship Id="rId3" Type="http://schemas.openxmlformats.org/officeDocument/2006/relationships/image" Target="../media/image20.jpeg"/><Relationship Id="rId21" Type="http://schemas.openxmlformats.org/officeDocument/2006/relationships/image" Target="../media/image720.png"/><Relationship Id="rId17" Type="http://schemas.openxmlformats.org/officeDocument/2006/relationships/image" Target="../media/image31.png"/><Relationship Id="rId25" Type="http://schemas.openxmlformats.org/officeDocument/2006/relationships/image" Target="../media/image760.png"/><Relationship Id="rId2" Type="http://schemas.openxmlformats.org/officeDocument/2006/relationships/notesSlide" Target="../notesSlides/notesSlide22.xml"/><Relationship Id="rId16" Type="http://schemas.openxmlformats.org/officeDocument/2006/relationships/image" Target="../media/image30.png"/><Relationship Id="rId20" Type="http://schemas.openxmlformats.org/officeDocument/2006/relationships/image" Target="../media/image710.png"/><Relationship Id="rId1" Type="http://schemas.openxmlformats.org/officeDocument/2006/relationships/slideLayout" Target="../slideLayouts/slideLayout7.xml"/><Relationship Id="rId24" Type="http://schemas.openxmlformats.org/officeDocument/2006/relationships/image" Target="../media/image750.png"/><Relationship Id="rId15" Type="http://schemas.openxmlformats.org/officeDocument/2006/relationships/image" Target="../media/image29.png"/><Relationship Id="rId23" Type="http://schemas.openxmlformats.org/officeDocument/2006/relationships/image" Target="../media/image740.png"/><Relationship Id="rId19" Type="http://schemas.openxmlformats.org/officeDocument/2006/relationships/image" Target="../media/image33.png"/><Relationship Id="rId14" Type="http://schemas.openxmlformats.org/officeDocument/2006/relationships/image" Target="../media/image28.png"/><Relationship Id="rId22" Type="http://schemas.openxmlformats.org/officeDocument/2006/relationships/image" Target="../media/image730.png"/></Relationships>
</file>

<file path=ppt/slides/_rels/slide23.xml.rels><?xml version="1.0" encoding="UTF-8" standalone="yes"?>
<Relationships xmlns="http://schemas.openxmlformats.org/package/2006/relationships"><Relationship Id="rId18" Type="http://schemas.openxmlformats.org/officeDocument/2006/relationships/image" Target="../media/image32.png"/><Relationship Id="rId26" Type="http://schemas.openxmlformats.org/officeDocument/2006/relationships/image" Target="../media/image820.png"/><Relationship Id="rId3" Type="http://schemas.openxmlformats.org/officeDocument/2006/relationships/image" Target="../media/image20.jpeg"/><Relationship Id="rId21" Type="http://schemas.openxmlformats.org/officeDocument/2006/relationships/image" Target="../media/image780.png"/><Relationship Id="rId17" Type="http://schemas.openxmlformats.org/officeDocument/2006/relationships/image" Target="../media/image31.png"/><Relationship Id="rId25" Type="http://schemas.openxmlformats.org/officeDocument/2006/relationships/image" Target="../media/image810.png"/><Relationship Id="rId2" Type="http://schemas.openxmlformats.org/officeDocument/2006/relationships/notesSlide" Target="../notesSlides/notesSlide23.xml"/><Relationship Id="rId16" Type="http://schemas.openxmlformats.org/officeDocument/2006/relationships/image" Target="../media/image30.png"/><Relationship Id="rId20" Type="http://schemas.openxmlformats.org/officeDocument/2006/relationships/image" Target="../media/image770.png"/><Relationship Id="rId1" Type="http://schemas.openxmlformats.org/officeDocument/2006/relationships/slideLayout" Target="../slideLayouts/slideLayout7.xml"/><Relationship Id="rId24" Type="http://schemas.openxmlformats.org/officeDocument/2006/relationships/image" Target="../media/image800.png"/><Relationship Id="rId15" Type="http://schemas.openxmlformats.org/officeDocument/2006/relationships/image" Target="../media/image29.png"/><Relationship Id="rId23" Type="http://schemas.openxmlformats.org/officeDocument/2006/relationships/image" Target="../media/image790.png"/><Relationship Id="rId19" Type="http://schemas.openxmlformats.org/officeDocument/2006/relationships/image" Target="../media/image33.png"/><Relationship Id="rId14" Type="http://schemas.openxmlformats.org/officeDocument/2006/relationships/image" Target="../media/image28.png"/><Relationship Id="rId22" Type="http://schemas.openxmlformats.org/officeDocument/2006/relationships/image" Target="../media/image730.png"/></Relationships>
</file>

<file path=ppt/slides/_rels/slide24.xml.rels><?xml version="1.0" encoding="UTF-8" standalone="yes"?>
<Relationships xmlns="http://schemas.openxmlformats.org/package/2006/relationships"><Relationship Id="rId18" Type="http://schemas.openxmlformats.org/officeDocument/2006/relationships/image" Target="../media/image32.png"/><Relationship Id="rId26" Type="http://schemas.openxmlformats.org/officeDocument/2006/relationships/image" Target="../media/image102.png"/><Relationship Id="rId3" Type="http://schemas.openxmlformats.org/officeDocument/2006/relationships/image" Target="../media/image20.jpeg"/><Relationship Id="rId21" Type="http://schemas.openxmlformats.org/officeDocument/2006/relationships/image" Target="../media/image97.png"/><Relationship Id="rId17" Type="http://schemas.openxmlformats.org/officeDocument/2006/relationships/image" Target="../media/image31.png"/><Relationship Id="rId25" Type="http://schemas.openxmlformats.org/officeDocument/2006/relationships/image" Target="../media/image101.png"/><Relationship Id="rId2" Type="http://schemas.openxmlformats.org/officeDocument/2006/relationships/notesSlide" Target="../notesSlides/notesSlide24.xml"/><Relationship Id="rId16" Type="http://schemas.openxmlformats.org/officeDocument/2006/relationships/image" Target="../media/image30.png"/><Relationship Id="rId20" Type="http://schemas.openxmlformats.org/officeDocument/2006/relationships/image" Target="../media/image770.png"/><Relationship Id="rId1" Type="http://schemas.openxmlformats.org/officeDocument/2006/relationships/slideLayout" Target="../slideLayouts/slideLayout7.xml"/><Relationship Id="rId24" Type="http://schemas.openxmlformats.org/officeDocument/2006/relationships/image" Target="../media/image100.png"/><Relationship Id="rId15" Type="http://schemas.openxmlformats.org/officeDocument/2006/relationships/image" Target="../media/image29.png"/><Relationship Id="rId23" Type="http://schemas.openxmlformats.org/officeDocument/2006/relationships/image" Target="../media/image99.png"/><Relationship Id="rId19" Type="http://schemas.openxmlformats.org/officeDocument/2006/relationships/image" Target="../media/image33.png"/><Relationship Id="rId14" Type="http://schemas.openxmlformats.org/officeDocument/2006/relationships/image" Target="../media/image28.png"/><Relationship Id="rId22" Type="http://schemas.openxmlformats.org/officeDocument/2006/relationships/image" Target="../media/image98.png"/></Relationships>
</file>

<file path=ppt/slides/_rels/slide25.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notesSlide" Target="../notesSlides/notesSlide25.xml"/><Relationship Id="rId16" Type="http://schemas.openxmlformats.org/officeDocument/2006/relationships/image" Target="../media/image116.png"/><Relationship Id="rId1" Type="http://schemas.openxmlformats.org/officeDocument/2006/relationships/slideLayout" Target="../slideLayouts/slideLayout7.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11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 Id="rId14" Type="http://schemas.openxmlformats.org/officeDocument/2006/relationships/image" Target="../media/image114.png"/></Relationships>
</file>

<file path=ppt/slides/_rels/slide26.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18" Type="http://schemas.openxmlformats.org/officeDocument/2006/relationships/image" Target="../media/image132.png"/><Relationship Id="rId3" Type="http://schemas.openxmlformats.org/officeDocument/2006/relationships/image" Target="../media/image117.png"/><Relationship Id="rId7" Type="http://schemas.openxmlformats.org/officeDocument/2006/relationships/image" Target="../media/image121.png"/><Relationship Id="rId12" Type="http://schemas.openxmlformats.org/officeDocument/2006/relationships/image" Target="../media/image126.png"/><Relationship Id="rId17" Type="http://schemas.openxmlformats.org/officeDocument/2006/relationships/image" Target="../media/image131.png"/><Relationship Id="rId2" Type="http://schemas.openxmlformats.org/officeDocument/2006/relationships/notesSlide" Target="../notesSlides/notesSlide26.xml"/><Relationship Id="rId16" Type="http://schemas.openxmlformats.org/officeDocument/2006/relationships/image" Target="../media/image130.png"/><Relationship Id="rId20"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5" Type="http://schemas.openxmlformats.org/officeDocument/2006/relationships/image" Target="../media/image129.png"/><Relationship Id="rId10" Type="http://schemas.openxmlformats.org/officeDocument/2006/relationships/image" Target="../media/image124.png"/><Relationship Id="rId19" Type="http://schemas.openxmlformats.org/officeDocument/2006/relationships/image" Target="../media/image133.png"/><Relationship Id="rId4" Type="http://schemas.openxmlformats.org/officeDocument/2006/relationships/image" Target="../media/image118.png"/><Relationship Id="rId9" Type="http://schemas.openxmlformats.org/officeDocument/2006/relationships/image" Target="../media/image123.png"/><Relationship Id="rId14" Type="http://schemas.openxmlformats.org/officeDocument/2006/relationships/image" Target="../media/image128.png"/></Relationships>
</file>

<file path=ppt/slides/_rels/slide27.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830.png"/><Relationship Id="rId7" Type="http://schemas.openxmlformats.org/officeDocument/2006/relationships/image" Target="../media/image137.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5.png"/><Relationship Id="rId10" Type="http://schemas.openxmlformats.org/officeDocument/2006/relationships/image" Target="../media/image140.png"/><Relationship Id="rId4" Type="http://schemas.openxmlformats.org/officeDocument/2006/relationships/image" Target="../media/image840.png"/><Relationship Id="rId9" Type="http://schemas.openxmlformats.org/officeDocument/2006/relationships/image" Target="../media/image13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42.png"/></Relationships>
</file>

<file path=ppt/slides/_rels/slide30.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28.emf"/><Relationship Id="rId7" Type="http://schemas.openxmlformats.org/officeDocument/2006/relationships/image" Target="../media/image146.png"/><Relationship Id="rId12" Type="http://schemas.openxmlformats.org/officeDocument/2006/relationships/image" Target="../media/image15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5" Type="http://schemas.openxmlformats.org/officeDocument/2006/relationships/image" Target="../media/image154.pn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53.png"/></Relationships>
</file>

<file path=ppt/slides/_rels/slide31.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29.jpeg"/><Relationship Id="rId7" Type="http://schemas.openxmlformats.org/officeDocument/2006/relationships/image" Target="../media/image159.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 Id="rId9" Type="http://schemas.openxmlformats.org/officeDocument/2006/relationships/image" Target="../media/image161.png"/></Relationships>
</file>

<file path=ppt/slides/_rels/slide3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29.jpeg"/><Relationship Id="rId7" Type="http://schemas.openxmlformats.org/officeDocument/2006/relationships/image" Target="../media/image16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157.png"/><Relationship Id="rId4" Type="http://schemas.openxmlformats.org/officeDocument/2006/relationships/image" Target="../media/image156.png"/><Relationship Id="rId9" Type="http://schemas.openxmlformats.org/officeDocument/2006/relationships/image" Target="../media/image165.png"/></Relationships>
</file>

<file path=ppt/slides/_rels/slide33.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29.jpeg"/><Relationship Id="rId7"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6.png"/><Relationship Id="rId5" Type="http://schemas.openxmlformats.org/officeDocument/2006/relationships/image" Target="../media/image157.png"/><Relationship Id="rId4" Type="http://schemas.openxmlformats.org/officeDocument/2006/relationships/image" Target="../media/image155.png"/><Relationship Id="rId9" Type="http://schemas.openxmlformats.org/officeDocument/2006/relationships/image" Target="../media/image16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3" Type="http://schemas.openxmlformats.org/officeDocument/2006/relationships/image" Target="../media/image43.png"/><Relationship Id="rId7" Type="http://schemas.openxmlformats.org/officeDocument/2006/relationships/image" Target="../media/image174.png"/><Relationship Id="rId12" Type="http://schemas.openxmlformats.org/officeDocument/2006/relationships/image" Target="../media/image17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73.png"/><Relationship Id="rId11" Type="http://schemas.openxmlformats.org/officeDocument/2006/relationships/image" Target="../media/image178.png"/><Relationship Id="rId5" Type="http://schemas.openxmlformats.org/officeDocument/2006/relationships/image" Target="../media/image172.png"/><Relationship Id="rId15" Type="http://schemas.openxmlformats.org/officeDocument/2006/relationships/image" Target="../media/image182.png"/><Relationship Id="rId10" Type="http://schemas.openxmlformats.org/officeDocument/2006/relationships/image" Target="../media/image177.png"/><Relationship Id="rId4" Type="http://schemas.openxmlformats.org/officeDocument/2006/relationships/image" Target="../media/image171.png"/><Relationship Id="rId9" Type="http://schemas.openxmlformats.org/officeDocument/2006/relationships/image" Target="../media/image176.png"/><Relationship Id="rId14" Type="http://schemas.openxmlformats.org/officeDocument/2006/relationships/image" Target="../media/image181.png"/></Relationships>
</file>

<file path=ppt/slides/_rels/slide36.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3.png"/><Relationship Id="rId3" Type="http://schemas.openxmlformats.org/officeDocument/2006/relationships/image" Target="../media/image43.png"/><Relationship Id="rId7" Type="http://schemas.openxmlformats.org/officeDocument/2006/relationships/image" Target="../media/image174.png"/><Relationship Id="rId12" Type="http://schemas.openxmlformats.org/officeDocument/2006/relationships/image" Target="../media/image179.png"/><Relationship Id="rId2" Type="http://schemas.openxmlformats.org/officeDocument/2006/relationships/notesSlide" Target="../notesSlides/notesSlide36.xml"/><Relationship Id="rId16" Type="http://schemas.openxmlformats.org/officeDocument/2006/relationships/image" Target="../media/image186.png"/><Relationship Id="rId1" Type="http://schemas.openxmlformats.org/officeDocument/2006/relationships/slideLayout" Target="../slideLayouts/slideLayout7.xml"/><Relationship Id="rId6" Type="http://schemas.openxmlformats.org/officeDocument/2006/relationships/image" Target="../media/image173.png"/><Relationship Id="rId11" Type="http://schemas.openxmlformats.org/officeDocument/2006/relationships/image" Target="../media/image178.png"/><Relationship Id="rId5" Type="http://schemas.openxmlformats.org/officeDocument/2006/relationships/image" Target="../media/image172.png"/><Relationship Id="rId15" Type="http://schemas.openxmlformats.org/officeDocument/2006/relationships/image" Target="../media/image185.png"/><Relationship Id="rId10" Type="http://schemas.openxmlformats.org/officeDocument/2006/relationships/image" Target="../media/image177.png"/><Relationship Id="rId4" Type="http://schemas.openxmlformats.org/officeDocument/2006/relationships/image" Target="../media/image171.png"/><Relationship Id="rId9" Type="http://schemas.openxmlformats.org/officeDocument/2006/relationships/image" Target="../media/image176.png"/><Relationship Id="rId14" Type="http://schemas.openxmlformats.org/officeDocument/2006/relationships/image" Target="../media/image184.png"/></Relationships>
</file>

<file path=ppt/slides/_rels/slide37.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187.png"/><Relationship Id="rId7" Type="http://schemas.openxmlformats.org/officeDocument/2006/relationships/image" Target="../media/image191.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2.xml"/><Relationship Id="rId1" Type="http://schemas.openxmlformats.org/officeDocument/2006/relationships/vmlDrawing" Target="../drawings/vmlDrawing2.vml"/><Relationship Id="rId5" Type="http://schemas.openxmlformats.org/officeDocument/2006/relationships/image" Target="../media/image45.wmf"/><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3.xml"/><Relationship Id="rId1" Type="http://schemas.openxmlformats.org/officeDocument/2006/relationships/vmlDrawing" Target="../drawings/vmlDrawing3.vml"/><Relationship Id="rId5" Type="http://schemas.openxmlformats.org/officeDocument/2006/relationships/image" Target="../media/image45.wmf"/><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8" Type="http://schemas.openxmlformats.org/officeDocument/2006/relationships/image" Target="../media/image198.png"/><Relationship Id="rId13" Type="http://schemas.openxmlformats.org/officeDocument/2006/relationships/image" Target="../media/image203.png"/><Relationship Id="rId18" Type="http://schemas.openxmlformats.org/officeDocument/2006/relationships/image" Target="../media/image208.png"/><Relationship Id="rId3" Type="http://schemas.openxmlformats.org/officeDocument/2006/relationships/image" Target="../media/image170.png"/><Relationship Id="rId7" Type="http://schemas.openxmlformats.org/officeDocument/2006/relationships/image" Target="../media/image197.png"/><Relationship Id="rId12" Type="http://schemas.openxmlformats.org/officeDocument/2006/relationships/image" Target="../media/image202.png"/><Relationship Id="rId17" Type="http://schemas.openxmlformats.org/officeDocument/2006/relationships/image" Target="../media/image207.png"/><Relationship Id="rId2" Type="http://schemas.openxmlformats.org/officeDocument/2006/relationships/notesSlide" Target="../notesSlides/notesSlide40.xml"/><Relationship Id="rId16" Type="http://schemas.openxmlformats.org/officeDocument/2006/relationships/image" Target="../media/image206.png"/><Relationship Id="rId1" Type="http://schemas.openxmlformats.org/officeDocument/2006/relationships/slideLayout" Target="../slideLayouts/slideLayout7.xml"/><Relationship Id="rId6" Type="http://schemas.openxmlformats.org/officeDocument/2006/relationships/image" Target="../media/image1960.png"/><Relationship Id="rId11" Type="http://schemas.openxmlformats.org/officeDocument/2006/relationships/image" Target="../media/image201.png"/><Relationship Id="rId5" Type="http://schemas.openxmlformats.org/officeDocument/2006/relationships/image" Target="../media/image1950.png"/><Relationship Id="rId15" Type="http://schemas.openxmlformats.org/officeDocument/2006/relationships/image" Target="../media/image205.png"/><Relationship Id="rId10" Type="http://schemas.openxmlformats.org/officeDocument/2006/relationships/image" Target="../media/image200.png"/><Relationship Id="rId19" Type="http://schemas.openxmlformats.org/officeDocument/2006/relationships/image" Target="../media/image209.png"/><Relationship Id="rId4" Type="http://schemas.openxmlformats.org/officeDocument/2006/relationships/image" Target="../media/image1940.png"/><Relationship Id="rId9" Type="http://schemas.openxmlformats.org/officeDocument/2006/relationships/image" Target="../media/image192.png"/><Relationship Id="rId14" Type="http://schemas.openxmlformats.org/officeDocument/2006/relationships/image" Target="../media/image204.png"/></Relationships>
</file>

<file path=ppt/slides/_rels/slide41.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210.png"/><Relationship Id="rId7" Type="http://schemas.openxmlformats.org/officeDocument/2006/relationships/image" Target="../media/image213.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12.png"/><Relationship Id="rId5" Type="http://schemas.openxmlformats.org/officeDocument/2006/relationships/image" Target="../media/image211.png"/><Relationship Id="rId4" Type="http://schemas.openxmlformats.org/officeDocument/2006/relationships/image" Target="../media/image19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XIII. FUERZAS EN LA NATURALEZA: APLICACIONES</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6114" y="4648200"/>
            <a:ext cx="3110380" cy="1944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2019679" y="2319361"/>
            <a:ext cx="5480988" cy="1754326"/>
          </a:xfrm>
          <a:prstGeom prst="rect">
            <a:avLst/>
          </a:prstGeom>
          <a:noFill/>
        </p:spPr>
        <p:txBody>
          <a:bodyPr wrap="none" rtlCol="0">
            <a:spAutoFit/>
          </a:bodyPr>
          <a:lstStyle/>
          <a:p>
            <a:pPr marL="342900" indent="-342900">
              <a:buAutoNum type="arabicPeriod"/>
            </a:pPr>
            <a:r>
              <a:rPr lang="es-ES" dirty="0" smtClean="0">
                <a:latin typeface="+mj-lt"/>
              </a:rPr>
              <a:t>Introducción a las fuerzas de la naturaleza</a:t>
            </a:r>
          </a:p>
          <a:p>
            <a:pPr marL="342900" indent="-342900">
              <a:buAutoNum type="arabicPeriod"/>
            </a:pPr>
            <a:r>
              <a:rPr lang="es-ES" dirty="0" smtClean="0">
                <a:latin typeface="+mj-lt"/>
              </a:rPr>
              <a:t>La fuerza gravitatoria</a:t>
            </a:r>
          </a:p>
          <a:p>
            <a:pPr marL="342900" indent="-342900">
              <a:buAutoNum type="arabicPeriod"/>
            </a:pPr>
            <a:r>
              <a:rPr lang="es-ES" dirty="0" smtClean="0">
                <a:latin typeface="+mj-lt"/>
              </a:rPr>
              <a:t>La fuerza de rozamiento</a:t>
            </a:r>
          </a:p>
          <a:p>
            <a:pPr marL="342900" indent="-342900">
              <a:buAutoNum type="arabicPeriod"/>
            </a:pPr>
            <a:r>
              <a:rPr lang="es-ES" dirty="0" smtClean="0">
                <a:latin typeface="+mj-lt"/>
              </a:rPr>
              <a:t>Las fuerzas elásticas o restauradoras</a:t>
            </a:r>
          </a:p>
          <a:p>
            <a:pPr marL="342900" indent="-342900">
              <a:buAutoNum type="arabicPeriod"/>
            </a:pPr>
            <a:r>
              <a:rPr lang="es-ES" dirty="0" smtClean="0">
                <a:latin typeface="+mj-lt"/>
              </a:rPr>
              <a:t>Resolución de problemas</a:t>
            </a:r>
          </a:p>
          <a:p>
            <a:pPr marL="342900" indent="-342900">
              <a:buAutoNum type="arabicPeriod"/>
            </a:pPr>
            <a:r>
              <a:rPr lang="es-ES" dirty="0" smtClean="0">
                <a:latin typeface="+mj-lt"/>
              </a:rPr>
              <a:t>Las leyes de newton en sistemas no inerciales</a:t>
            </a: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8"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Introducción a las fuerzas de la naturaleza </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87" y="1517649"/>
            <a:ext cx="3338513" cy="2434717"/>
          </a:xfrm>
          <a:prstGeom prst="rect">
            <a:avLst/>
          </a:prstGeom>
        </p:spPr>
      </p:pic>
      <p:pic>
        <p:nvPicPr>
          <p:cNvPr id="6" name="Picture 2"/>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587875" y="1755775"/>
            <a:ext cx="1008063"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clrChange>
              <a:clrFrom>
                <a:srgbClr val="000000"/>
              </a:clrFrom>
              <a:clrTo>
                <a:srgbClr val="000000">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823075" y="1743075"/>
            <a:ext cx="1008063"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7 Conector recto de flecha"/>
          <p:cNvCxnSpPr/>
          <p:nvPr/>
        </p:nvCxnSpPr>
        <p:spPr>
          <a:xfrm>
            <a:off x="5092700" y="2260600"/>
            <a:ext cx="8509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a:off x="6388100" y="2260600"/>
            <a:ext cx="8509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10 Más"/>
          <p:cNvSpPr/>
          <p:nvPr/>
        </p:nvSpPr>
        <p:spPr>
          <a:xfrm>
            <a:off x="4902200" y="2044700"/>
            <a:ext cx="381000" cy="4445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Menos"/>
          <p:cNvSpPr/>
          <p:nvPr/>
        </p:nvSpPr>
        <p:spPr>
          <a:xfrm>
            <a:off x="7112000" y="2108200"/>
            <a:ext cx="444500" cy="317500"/>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3" name="12 Grupo"/>
          <p:cNvGrpSpPr/>
          <p:nvPr/>
        </p:nvGrpSpPr>
        <p:grpSpPr>
          <a:xfrm>
            <a:off x="1793875" y="4486275"/>
            <a:ext cx="898525" cy="923925"/>
            <a:chOff x="1349375" y="4968875"/>
            <a:chExt cx="898525" cy="923925"/>
          </a:xfrm>
        </p:grpSpPr>
        <p:pic>
          <p:nvPicPr>
            <p:cNvPr id="14" name="Picture 2"/>
            <p:cNvPicPr>
              <a:picLocks noChangeAspect="1" noChangeArrowheads="1"/>
            </p:cNvPicPr>
            <p:nvPr/>
          </p:nvPicPr>
          <p:blipFill>
            <a:blip r:embed="rId4">
              <a:clrChange>
                <a:clrFrom>
                  <a:srgbClr val="000000"/>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49375" y="4994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4">
              <a:clrChange>
                <a:clrFrom>
                  <a:srgbClr val="000000"/>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3075" y="49688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15 Grupo"/>
            <p:cNvGrpSpPr/>
            <p:nvPr/>
          </p:nvGrpSpPr>
          <p:grpSpPr>
            <a:xfrm>
              <a:off x="1387475" y="5197475"/>
              <a:ext cx="479425" cy="479425"/>
              <a:chOff x="1400175" y="4613275"/>
              <a:chExt cx="479425" cy="479425"/>
            </a:xfrm>
          </p:grpSpPr>
          <p:pic>
            <p:nvPicPr>
              <p:cNvPr id="33" name="Picture 2"/>
              <p:cNvPicPr>
                <a:picLocks noChangeAspect="1" noChangeArrowheads="1"/>
              </p:cNvPicPr>
              <p:nvPr/>
            </p:nvPicPr>
            <p:blipFill>
              <a:blip r:embed="rId4">
                <a:clrChange>
                  <a:clrFrom>
                    <a:srgbClr val="000000"/>
                  </a:clrFrom>
                  <a:clrTo>
                    <a:srgbClr val="000000">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400175" y="4613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33 Más"/>
              <p:cNvSpPr/>
              <p:nvPr/>
            </p:nvSpPr>
            <p:spPr>
              <a:xfrm>
                <a:off x="1536700" y="4749800"/>
                <a:ext cx="190500" cy="2159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7" name="16 Grupo"/>
            <p:cNvGrpSpPr/>
            <p:nvPr/>
          </p:nvGrpSpPr>
          <p:grpSpPr>
            <a:xfrm>
              <a:off x="1641475" y="5197475"/>
              <a:ext cx="479425" cy="479425"/>
              <a:chOff x="1400175" y="4613275"/>
              <a:chExt cx="479425" cy="479425"/>
            </a:xfrm>
          </p:grpSpPr>
          <p:pic>
            <p:nvPicPr>
              <p:cNvPr id="31" name="Picture 2"/>
              <p:cNvPicPr>
                <a:picLocks noChangeAspect="1" noChangeArrowheads="1"/>
              </p:cNvPicPr>
              <p:nvPr/>
            </p:nvPicPr>
            <p:blipFill>
              <a:blip r:embed="rId4">
                <a:clrChange>
                  <a:clrFrom>
                    <a:srgbClr val="000000"/>
                  </a:clrFrom>
                  <a:clrTo>
                    <a:srgbClr val="000000">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400175" y="4613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31 Más"/>
              <p:cNvSpPr/>
              <p:nvPr/>
            </p:nvSpPr>
            <p:spPr>
              <a:xfrm>
                <a:off x="1536700" y="4749800"/>
                <a:ext cx="190500" cy="2159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0" name="19 Grupo"/>
            <p:cNvGrpSpPr/>
            <p:nvPr/>
          </p:nvGrpSpPr>
          <p:grpSpPr>
            <a:xfrm>
              <a:off x="1438275" y="5413375"/>
              <a:ext cx="479425" cy="479425"/>
              <a:chOff x="1400175" y="4613275"/>
              <a:chExt cx="479425" cy="479425"/>
            </a:xfrm>
          </p:grpSpPr>
          <p:pic>
            <p:nvPicPr>
              <p:cNvPr id="29" name="Picture 2"/>
              <p:cNvPicPr>
                <a:picLocks noChangeAspect="1" noChangeArrowheads="1"/>
              </p:cNvPicPr>
              <p:nvPr/>
            </p:nvPicPr>
            <p:blipFill>
              <a:blip r:embed="rId4">
                <a:clrChange>
                  <a:clrFrom>
                    <a:srgbClr val="000000"/>
                  </a:clrFrom>
                  <a:clrTo>
                    <a:srgbClr val="000000">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400175" y="4613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29 Más"/>
              <p:cNvSpPr/>
              <p:nvPr/>
            </p:nvSpPr>
            <p:spPr>
              <a:xfrm>
                <a:off x="1536700" y="4749800"/>
                <a:ext cx="190500" cy="2159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1" name="20 Grupo"/>
            <p:cNvGrpSpPr/>
            <p:nvPr/>
          </p:nvGrpSpPr>
          <p:grpSpPr>
            <a:xfrm>
              <a:off x="1565275" y="4994275"/>
              <a:ext cx="479425" cy="479425"/>
              <a:chOff x="1400175" y="4613275"/>
              <a:chExt cx="479425" cy="479425"/>
            </a:xfrm>
          </p:grpSpPr>
          <p:pic>
            <p:nvPicPr>
              <p:cNvPr id="27" name="Picture 2"/>
              <p:cNvPicPr>
                <a:picLocks noChangeAspect="1" noChangeArrowheads="1"/>
              </p:cNvPicPr>
              <p:nvPr/>
            </p:nvPicPr>
            <p:blipFill>
              <a:blip r:embed="rId4">
                <a:clrChange>
                  <a:clrFrom>
                    <a:srgbClr val="000000"/>
                  </a:clrFrom>
                  <a:clrTo>
                    <a:srgbClr val="000000">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400175" y="4613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27 Más"/>
              <p:cNvSpPr/>
              <p:nvPr/>
            </p:nvSpPr>
            <p:spPr>
              <a:xfrm>
                <a:off x="1536700" y="4749800"/>
                <a:ext cx="190500" cy="2159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2" name="Picture 2"/>
            <p:cNvPicPr>
              <a:picLocks noChangeAspect="1" noChangeArrowheads="1"/>
            </p:cNvPicPr>
            <p:nvPr/>
          </p:nvPicPr>
          <p:blipFill>
            <a:blip r:embed="rId4">
              <a:clrChange>
                <a:clrFrom>
                  <a:srgbClr val="000000"/>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68475" y="52101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22 Grupo"/>
            <p:cNvGrpSpPr/>
            <p:nvPr/>
          </p:nvGrpSpPr>
          <p:grpSpPr>
            <a:xfrm>
              <a:off x="1654175" y="5413375"/>
              <a:ext cx="479425" cy="479425"/>
              <a:chOff x="1400175" y="4613275"/>
              <a:chExt cx="479425" cy="479425"/>
            </a:xfrm>
          </p:grpSpPr>
          <p:pic>
            <p:nvPicPr>
              <p:cNvPr id="25" name="Picture 2"/>
              <p:cNvPicPr>
                <a:picLocks noChangeAspect="1" noChangeArrowheads="1"/>
              </p:cNvPicPr>
              <p:nvPr/>
            </p:nvPicPr>
            <p:blipFill>
              <a:blip r:embed="rId4">
                <a:clrChange>
                  <a:clrFrom>
                    <a:srgbClr val="000000"/>
                  </a:clrFrom>
                  <a:clrTo>
                    <a:srgbClr val="000000">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400175" y="46132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25 Más"/>
              <p:cNvSpPr/>
              <p:nvPr/>
            </p:nvSpPr>
            <p:spPr>
              <a:xfrm>
                <a:off x="1536700" y="4749800"/>
                <a:ext cx="190500" cy="21590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4" name="Picture 2"/>
            <p:cNvPicPr>
              <a:picLocks noChangeAspect="1" noChangeArrowheads="1"/>
            </p:cNvPicPr>
            <p:nvPr/>
          </p:nvPicPr>
          <p:blipFill>
            <a:blip r:embed="rId4">
              <a:clrChange>
                <a:clrFrom>
                  <a:srgbClr val="000000"/>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62075" y="5197475"/>
              <a:ext cx="4794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6050" y="3873922"/>
            <a:ext cx="2317750" cy="1753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35 CuadroTexto"/>
          <p:cNvSpPr txBox="1"/>
          <p:nvPr/>
        </p:nvSpPr>
        <p:spPr>
          <a:xfrm>
            <a:off x="863600" y="3530600"/>
            <a:ext cx="2540000" cy="338554"/>
          </a:xfrm>
          <a:prstGeom prst="rect">
            <a:avLst/>
          </a:prstGeom>
          <a:noFill/>
        </p:spPr>
        <p:txBody>
          <a:bodyPr wrap="square" rtlCol="0">
            <a:spAutoFit/>
          </a:bodyPr>
          <a:lstStyle/>
          <a:p>
            <a:pPr algn="ctr"/>
            <a:r>
              <a:rPr lang="es-ES" sz="1600" i="1" dirty="0" smtClean="0"/>
              <a:t>Interacción gravitatoria</a:t>
            </a:r>
          </a:p>
        </p:txBody>
      </p:sp>
      <p:sp>
        <p:nvSpPr>
          <p:cNvPr id="37" name="36 CuadroTexto"/>
          <p:cNvSpPr txBox="1"/>
          <p:nvPr/>
        </p:nvSpPr>
        <p:spPr>
          <a:xfrm>
            <a:off x="4953000" y="2857500"/>
            <a:ext cx="2971800" cy="584775"/>
          </a:xfrm>
          <a:prstGeom prst="rect">
            <a:avLst/>
          </a:prstGeom>
          <a:noFill/>
        </p:spPr>
        <p:txBody>
          <a:bodyPr wrap="square" rtlCol="0">
            <a:spAutoFit/>
          </a:bodyPr>
          <a:lstStyle/>
          <a:p>
            <a:pPr algn="ctr"/>
            <a:r>
              <a:rPr lang="es-ES" sz="1600" i="1" dirty="0" smtClean="0"/>
              <a:t>Interacción electromagnética</a:t>
            </a:r>
          </a:p>
          <a:p>
            <a:pPr algn="ctr"/>
            <a:r>
              <a:rPr lang="es-ES" sz="1600" i="1" dirty="0" smtClean="0"/>
              <a:t>(Ej. Fuerzas de “contacto”)</a:t>
            </a:r>
            <a:endParaRPr lang="es-ES" sz="1600" i="1" dirty="0"/>
          </a:p>
        </p:txBody>
      </p:sp>
      <p:sp>
        <p:nvSpPr>
          <p:cNvPr id="38" name="37 CuadroTexto"/>
          <p:cNvSpPr txBox="1"/>
          <p:nvPr/>
        </p:nvSpPr>
        <p:spPr>
          <a:xfrm>
            <a:off x="977900" y="5486400"/>
            <a:ext cx="2540000" cy="338554"/>
          </a:xfrm>
          <a:prstGeom prst="rect">
            <a:avLst/>
          </a:prstGeom>
          <a:noFill/>
        </p:spPr>
        <p:txBody>
          <a:bodyPr wrap="square" rtlCol="0">
            <a:spAutoFit/>
          </a:bodyPr>
          <a:lstStyle/>
          <a:p>
            <a:pPr algn="ctr"/>
            <a:r>
              <a:rPr lang="es-ES" sz="1600" i="1" dirty="0" smtClean="0"/>
              <a:t>Interacción nuclear fuerte</a:t>
            </a:r>
            <a:endParaRPr lang="es-ES" sz="1600" i="1" dirty="0"/>
          </a:p>
        </p:txBody>
      </p:sp>
      <p:sp>
        <p:nvSpPr>
          <p:cNvPr id="39" name="38 CuadroTexto"/>
          <p:cNvSpPr txBox="1"/>
          <p:nvPr/>
        </p:nvSpPr>
        <p:spPr>
          <a:xfrm>
            <a:off x="5143500" y="5689600"/>
            <a:ext cx="2540000" cy="338554"/>
          </a:xfrm>
          <a:prstGeom prst="rect">
            <a:avLst/>
          </a:prstGeom>
          <a:noFill/>
        </p:spPr>
        <p:txBody>
          <a:bodyPr wrap="square" rtlCol="0">
            <a:spAutoFit/>
          </a:bodyPr>
          <a:lstStyle/>
          <a:p>
            <a:pPr algn="ctr"/>
            <a:r>
              <a:rPr lang="es-ES" sz="1600" i="1" dirty="0" smtClean="0"/>
              <a:t>Interacción nuclear débil</a:t>
            </a:r>
            <a:endParaRPr lang="es-ES" sz="1600" i="1" dirty="0"/>
          </a:p>
        </p:txBody>
      </p:sp>
      <p:sp>
        <p:nvSpPr>
          <p:cNvPr id="40" name="39 CuadroTexto"/>
          <p:cNvSpPr txBox="1"/>
          <p:nvPr/>
        </p:nvSpPr>
        <p:spPr>
          <a:xfrm>
            <a:off x="304800" y="889000"/>
            <a:ext cx="4699000" cy="369332"/>
          </a:xfrm>
          <a:prstGeom prst="rect">
            <a:avLst/>
          </a:prstGeom>
          <a:noFill/>
        </p:spPr>
        <p:txBody>
          <a:bodyPr wrap="square" rtlCol="0">
            <a:spAutoFit/>
          </a:bodyPr>
          <a:lstStyle/>
          <a:p>
            <a:r>
              <a:rPr lang="es-ES" b="1" dirty="0" smtClean="0">
                <a:solidFill>
                  <a:srgbClr val="C00000"/>
                </a:solidFill>
              </a:rPr>
              <a:t>Interacciones en el modelo estándar</a:t>
            </a:r>
            <a:endParaRPr lang="es-ES" b="1" dirty="0">
              <a:solidFill>
                <a:srgbClr val="C00000"/>
              </a:solidFill>
            </a:endParaRPr>
          </a:p>
        </p:txBody>
      </p:sp>
    </p:spTree>
    <p:extLst>
      <p:ext uri="{BB962C8B-B14F-4D97-AF65-F5344CB8AC3E}">
        <p14:creationId xmlns:p14="http://schemas.microsoft.com/office/powerpoint/2010/main" val="3456880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fuerza gravitatoria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1054099"/>
            <a:ext cx="1804073" cy="2476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834" t="6690" b="12585"/>
          <a:stretch/>
        </p:blipFill>
        <p:spPr bwMode="auto">
          <a:xfrm>
            <a:off x="457200" y="4013200"/>
            <a:ext cx="18923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2501900" y="1003300"/>
            <a:ext cx="6210300" cy="5078313"/>
          </a:xfrm>
          <a:prstGeom prst="rect">
            <a:avLst/>
          </a:prstGeom>
          <a:noFill/>
        </p:spPr>
        <p:txBody>
          <a:bodyPr wrap="square" rtlCol="0">
            <a:spAutoFit/>
          </a:bodyPr>
          <a:lstStyle/>
          <a:p>
            <a:pPr marL="355600" indent="-355600" algn="just">
              <a:buFont typeface="Wingdings"/>
              <a:buChar char="F"/>
            </a:pPr>
            <a:r>
              <a:rPr lang="es-ES" b="1" dirty="0" smtClean="0">
                <a:effectLst>
                  <a:outerShdw blurRad="38100" dist="38100" dir="2700000" algn="tl">
                    <a:srgbClr val="000000">
                      <a:alpha val="43137"/>
                    </a:srgbClr>
                  </a:outerShdw>
                </a:effectLst>
                <a:sym typeface="Wingdings"/>
              </a:rPr>
              <a:t>Isaac Newton supuso que los movimientos de los cuerpos en la superficie terrestre y los movimientos planetarios eran dos manifestaciones del mismo fenómeno: la gravitación</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En su tercer libro de los “</a:t>
            </a:r>
            <a:r>
              <a:rPr lang="es-ES" i="1" dirty="0" smtClean="0">
                <a:sym typeface="Wingdings"/>
              </a:rPr>
              <a:t>Principia</a:t>
            </a:r>
            <a:r>
              <a:rPr lang="es-ES" dirty="0" smtClean="0">
                <a:sym typeface="Wingdings"/>
              </a:rPr>
              <a:t>”, enuncia la </a:t>
            </a:r>
            <a:r>
              <a:rPr lang="es-ES" b="1" dirty="0" smtClean="0">
                <a:effectLst>
                  <a:outerShdw blurRad="38100" dist="38100" dir="2700000" algn="tl">
                    <a:srgbClr val="000000">
                      <a:alpha val="43137"/>
                    </a:srgbClr>
                  </a:outerShdw>
                </a:effectLst>
                <a:sym typeface="Wingdings"/>
              </a:rPr>
              <a:t>ley de gravitación universal</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La constante G, se denomina </a:t>
            </a:r>
            <a:r>
              <a:rPr lang="es-ES" b="1" dirty="0" smtClean="0">
                <a:effectLst>
                  <a:outerShdw blurRad="38100" dist="38100" dir="2700000" algn="tl">
                    <a:srgbClr val="000000">
                      <a:alpha val="43137"/>
                    </a:srgbClr>
                  </a:outerShdw>
                </a:effectLst>
                <a:sym typeface="Wingdings"/>
              </a:rPr>
              <a:t>constante de gravitación universal</a:t>
            </a:r>
            <a:r>
              <a:rPr lang="es-ES" dirty="0" smtClean="0">
                <a:sym typeface="Wingdings"/>
              </a:rPr>
              <a:t>, que fue medida, un siglo después por </a:t>
            </a:r>
            <a:r>
              <a:rPr lang="es-ES" b="1" dirty="0" smtClean="0">
                <a:effectLst>
                  <a:outerShdw blurRad="38100" dist="38100" dir="2700000" algn="tl">
                    <a:srgbClr val="000000">
                      <a:alpha val="43137"/>
                    </a:srgbClr>
                  </a:outerShdw>
                </a:effectLst>
                <a:sym typeface="Wingdings"/>
              </a:rPr>
              <a:t>Henry Cavendish </a:t>
            </a:r>
            <a:r>
              <a:rPr lang="es-ES" dirty="0" smtClean="0">
                <a:sym typeface="Wingdings"/>
              </a:rPr>
              <a:t>y que vale:</a:t>
            </a:r>
          </a:p>
        </p:txBody>
      </p:sp>
      <p:sp>
        <p:nvSpPr>
          <p:cNvPr id="3" name="2 CuadroTexto"/>
          <p:cNvSpPr txBox="1"/>
          <p:nvPr/>
        </p:nvSpPr>
        <p:spPr>
          <a:xfrm>
            <a:off x="2984500" y="3035300"/>
            <a:ext cx="5702300"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fuerza gravitacional </a:t>
            </a:r>
            <a:r>
              <a:rPr lang="es-ES" dirty="0" smtClean="0"/>
              <a:t>entre dos cuerpos es atractiva, proporcional a las masas de los cuerpos e inversamente proporcional a la distancia que los separa:</a:t>
            </a:r>
            <a:endParaRPr lang="es-ES" dirty="0"/>
          </a:p>
        </p:txBody>
      </p:sp>
      <mc:AlternateContent xmlns:mc="http://schemas.openxmlformats.org/markup-compatibility/2006" xmlns:a14="http://schemas.microsoft.com/office/drawing/2010/main">
        <mc:Choice Requires="a14">
          <p:sp>
            <p:nvSpPr>
              <p:cNvPr id="4" name="3 CuadroTexto"/>
              <p:cNvSpPr txBox="1"/>
              <p:nvPr/>
            </p:nvSpPr>
            <p:spPr>
              <a:xfrm>
                <a:off x="3613150" y="4345940"/>
                <a:ext cx="4259820" cy="6319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𝐹</m:t>
                      </m:r>
                      <m:r>
                        <a:rPr lang="es-ES" b="0" i="1" smtClean="0">
                          <a:latin typeface="Cambria Math"/>
                        </a:rPr>
                        <m:t>=</m:t>
                      </m:r>
                      <m:r>
                        <a:rPr lang="es-ES" b="0" i="1" smtClean="0">
                          <a:latin typeface="Cambria Math"/>
                        </a:rPr>
                        <m:t>𝐺</m:t>
                      </m:r>
                      <m:f>
                        <m:fPr>
                          <m:ctrlPr>
                            <a:rPr lang="es-ES" b="0" i="1" smtClean="0">
                              <a:latin typeface="Cambria Math" panose="02040503050406030204" pitchFamily="18" charset="0"/>
                            </a:rPr>
                          </m:ctrlPr>
                        </m:fPr>
                        <m:num>
                          <m:r>
                            <a:rPr lang="es-ES" b="0" i="1" smtClean="0">
                              <a:latin typeface="Cambria Math"/>
                            </a:rPr>
                            <m:t>𝑚𝑚</m:t>
                          </m:r>
                          <m:r>
                            <a:rPr lang="es-ES" b="0" i="1" smtClean="0">
                              <a:latin typeface="Cambria Math"/>
                            </a:rPr>
                            <m:t>′</m:t>
                          </m:r>
                        </m:num>
                        <m:den>
                          <m:sSup>
                            <m:sSupPr>
                              <m:ctrlPr>
                                <a:rPr lang="es-ES" b="0" i="1" smtClean="0">
                                  <a:latin typeface="Cambria Math" panose="02040503050406030204" pitchFamily="18" charset="0"/>
                                </a:rPr>
                              </m:ctrlPr>
                            </m:sSupPr>
                            <m:e>
                              <m:r>
                                <a:rPr lang="es-ES" b="0" i="1" smtClean="0">
                                  <a:latin typeface="Cambria Math"/>
                                </a:rPr>
                                <m:t>𝑟</m:t>
                              </m:r>
                            </m:e>
                            <m:sup>
                              <m:r>
                                <a:rPr lang="es-ES" b="0" i="1" smtClean="0">
                                  <a:latin typeface="Cambria Math"/>
                                </a:rPr>
                                <m:t>2</m:t>
                              </m:r>
                            </m:sup>
                          </m:sSup>
                        </m:den>
                      </m:f>
                      <m:r>
                        <a:rPr lang="es-ES" b="0" i="1" smtClean="0">
                          <a:latin typeface="Cambria Math"/>
                        </a:rPr>
                        <m:t>        </m:t>
                      </m:r>
                      <m:r>
                        <a:rPr lang="es-ES" b="0" i="1" smtClean="0">
                          <a:latin typeface="Cambria Math"/>
                          <a:ea typeface="Cambria Math"/>
                        </a:rPr>
                        <m:t>⟹           </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𝐹</m:t>
                          </m:r>
                        </m:e>
                      </m:acc>
                      <m:r>
                        <a:rPr lang="es-ES" b="0" i="1" smtClean="0">
                          <a:latin typeface="Cambria Math"/>
                        </a:rPr>
                        <m:t>=−</m:t>
                      </m:r>
                      <m:r>
                        <a:rPr lang="es-ES" b="0" i="1" smtClean="0">
                          <a:latin typeface="Cambria Math"/>
                        </a:rPr>
                        <m:t>𝐺</m:t>
                      </m:r>
                      <m:f>
                        <m:fPr>
                          <m:ctrlPr>
                            <a:rPr lang="es-ES" i="1">
                              <a:latin typeface="Cambria Math" panose="02040503050406030204" pitchFamily="18" charset="0"/>
                            </a:rPr>
                          </m:ctrlPr>
                        </m:fPr>
                        <m:num>
                          <m:r>
                            <a:rPr lang="es-ES" i="1">
                              <a:latin typeface="Cambria Math"/>
                            </a:rPr>
                            <m:t>𝑚𝑚</m:t>
                          </m:r>
                          <m:r>
                            <a:rPr lang="es-ES" i="1">
                              <a:latin typeface="Cambria Math"/>
                            </a:rPr>
                            <m:t>′</m:t>
                          </m:r>
                        </m:num>
                        <m:den>
                          <m:sSup>
                            <m:sSupPr>
                              <m:ctrlPr>
                                <a:rPr lang="es-ES" i="1">
                                  <a:latin typeface="Cambria Math" panose="02040503050406030204" pitchFamily="18" charset="0"/>
                                </a:rPr>
                              </m:ctrlPr>
                            </m:sSupPr>
                            <m:e>
                              <m:r>
                                <a:rPr lang="es-ES" i="1">
                                  <a:latin typeface="Cambria Math"/>
                                </a:rPr>
                                <m:t>𝑟</m:t>
                              </m:r>
                            </m:e>
                            <m:sup>
                              <m:r>
                                <a:rPr lang="es-ES" i="1">
                                  <a:latin typeface="Cambria Math"/>
                                </a:rPr>
                                <m:t>2</m:t>
                              </m:r>
                            </m:sup>
                          </m:sSup>
                        </m:den>
                      </m:f>
                      <m:sSub>
                        <m:sSubPr>
                          <m:ctrlPr>
                            <a:rPr lang="es-ES"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𝑢</m:t>
                              </m:r>
                            </m:e>
                          </m:acc>
                        </m:e>
                        <m:sub>
                          <m:r>
                            <a:rPr lang="es-ES" b="0" i="1" smtClean="0">
                              <a:latin typeface="Cambria Math"/>
                            </a:rPr>
                            <m:t>𝑟</m:t>
                          </m:r>
                        </m:sub>
                      </m:sSub>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3613150" y="4345940"/>
                <a:ext cx="4259820" cy="631968"/>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4 CuadroTexto"/>
              <p:cNvSpPr txBox="1"/>
              <p:nvPr/>
            </p:nvSpPr>
            <p:spPr>
              <a:xfrm>
                <a:off x="4210050" y="6047740"/>
                <a:ext cx="308238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𝐺</m:t>
                      </m:r>
                      <m:r>
                        <a:rPr lang="es-ES" b="0" i="1" smtClean="0">
                          <a:latin typeface="Cambria Math"/>
                        </a:rPr>
                        <m:t>=6,67·</m:t>
                      </m:r>
                      <m:sSup>
                        <m:sSupPr>
                          <m:ctrlPr>
                            <a:rPr lang="es-ES" b="0" i="1" smtClean="0">
                              <a:latin typeface="Cambria Math" panose="02040503050406030204" pitchFamily="18" charset="0"/>
                            </a:rPr>
                          </m:ctrlPr>
                        </m:sSupPr>
                        <m:e>
                          <m:r>
                            <a:rPr lang="es-ES" b="0" i="1" smtClean="0">
                              <a:latin typeface="Cambria Math"/>
                            </a:rPr>
                            <m:t>10</m:t>
                          </m:r>
                        </m:e>
                        <m:sup>
                          <m:r>
                            <a:rPr lang="es-ES" b="0" i="1" smtClean="0">
                              <a:latin typeface="Cambria Math"/>
                            </a:rPr>
                            <m:t>−11</m:t>
                          </m:r>
                        </m:sup>
                      </m:sSup>
                      <m:r>
                        <a:rPr lang="es-ES" b="0" i="1" smtClean="0">
                          <a:latin typeface="Cambria Math"/>
                        </a:rPr>
                        <m:t> </m:t>
                      </m:r>
                      <m:r>
                        <a:rPr lang="es-ES" b="0" i="1" smtClean="0">
                          <a:latin typeface="Cambria Math"/>
                        </a:rPr>
                        <m:t>𝑁</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2</m:t>
                          </m:r>
                        </m:sup>
                      </m:sSup>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𝑘𝑔</m:t>
                          </m:r>
                        </m:e>
                        <m:sup>
                          <m:r>
                            <a:rPr lang="es-ES" b="0" i="1" smtClean="0">
                              <a:latin typeface="Cambria Math"/>
                            </a:rPr>
                            <m:t>2</m:t>
                          </m:r>
                        </m:sup>
                      </m:sSup>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4210050" y="6047740"/>
                <a:ext cx="3082382" cy="369332"/>
              </a:xfrm>
              <a:prstGeom prst="rect">
                <a:avLst/>
              </a:prstGeom>
              <a:blipFill rotWithShape="1">
                <a:blip r:embed="rId6"/>
                <a:stretch>
                  <a:fillRect b="-13115"/>
                </a:stretch>
              </a:blipFill>
            </p:spPr>
            <p:txBody>
              <a:bodyPr/>
              <a:lstStyle/>
              <a:p>
                <a:r>
                  <a:rPr lang="es-ES">
                    <a:noFill/>
                  </a:rPr>
                  <a:t> </a:t>
                </a:r>
              </a:p>
            </p:txBody>
          </p:sp>
        </mc:Fallback>
      </mc:AlternateContent>
    </p:spTree>
    <p:extLst>
      <p:ext uri="{BB962C8B-B14F-4D97-AF65-F5344CB8AC3E}">
        <p14:creationId xmlns:p14="http://schemas.microsoft.com/office/powerpoint/2010/main" val="39030507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726" y="3340100"/>
            <a:ext cx="1240192" cy="125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fuerza gravitatoria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6" name="5 CuadroTexto"/>
          <p:cNvSpPr txBox="1"/>
          <p:nvPr/>
        </p:nvSpPr>
        <p:spPr>
          <a:xfrm>
            <a:off x="368300" y="850900"/>
            <a:ext cx="82550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Consecuencias de la ley de gravitación universal</a:t>
            </a:r>
            <a:endParaRPr lang="es-ES" b="1" dirty="0">
              <a:solidFill>
                <a:srgbClr val="00B050"/>
              </a:solidFill>
            </a:endParaRPr>
          </a:p>
        </p:txBody>
      </p:sp>
      <p:sp>
        <p:nvSpPr>
          <p:cNvPr id="7" name="6 CuadroTexto"/>
          <p:cNvSpPr txBox="1"/>
          <p:nvPr/>
        </p:nvSpPr>
        <p:spPr>
          <a:xfrm>
            <a:off x="381000" y="1282700"/>
            <a:ext cx="5638800" cy="369332"/>
          </a:xfrm>
          <a:prstGeom prst="rect">
            <a:avLst/>
          </a:prstGeom>
          <a:noFill/>
        </p:spPr>
        <p:txBody>
          <a:bodyPr wrap="square" rtlCol="0">
            <a:spAutoFit/>
          </a:bodyPr>
          <a:lstStyle/>
          <a:p>
            <a:r>
              <a:rPr lang="es-ES" b="1" dirty="0" smtClean="0">
                <a:solidFill>
                  <a:srgbClr val="C00000"/>
                </a:solidFill>
              </a:rPr>
              <a:t>La atracción que ejercemos sobre la Tierra</a:t>
            </a:r>
            <a:endParaRPr lang="es-ES" b="1" dirty="0">
              <a:solidFill>
                <a:srgbClr val="C00000"/>
              </a:solidFill>
            </a:endParaRPr>
          </a:p>
        </p:txBody>
      </p:sp>
      <p:sp>
        <p:nvSpPr>
          <p:cNvPr id="8" name="7 CuadroTexto"/>
          <p:cNvSpPr txBox="1"/>
          <p:nvPr/>
        </p:nvSpPr>
        <p:spPr>
          <a:xfrm>
            <a:off x="482600" y="1803400"/>
            <a:ext cx="8140700" cy="1477328"/>
          </a:xfrm>
          <a:prstGeom prst="rect">
            <a:avLst/>
          </a:prstGeom>
          <a:noFill/>
        </p:spPr>
        <p:txBody>
          <a:bodyPr wrap="square" rtlCol="0">
            <a:spAutoFit/>
          </a:bodyPr>
          <a:lstStyle/>
          <a:p>
            <a:pPr marL="355600" indent="-355600" algn="just">
              <a:buFont typeface="Wingdings"/>
              <a:buChar char="F"/>
            </a:pPr>
            <a:r>
              <a:rPr lang="es-ES" dirty="0" smtClean="0">
                <a:sym typeface="Wingdings"/>
              </a:rPr>
              <a:t>Según el tercer principio: </a:t>
            </a:r>
            <a:r>
              <a:rPr lang="es-ES" b="1" dirty="0" smtClean="0">
                <a:effectLst>
                  <a:outerShdw blurRad="38100" dist="38100" dir="2700000" algn="tl">
                    <a:srgbClr val="000000">
                      <a:alpha val="43137"/>
                    </a:srgbClr>
                  </a:outerShdw>
                </a:effectLst>
                <a:sym typeface="Wingdings"/>
              </a:rPr>
              <a:t>La fuerza con que la Tierra nos atrae es exactamente igual y de sentido contrario a la fuerza con nosotros atraemos a la Tierra</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Al se aplicadas a cuerpos distintos produce aceleraciones distintas.</a:t>
            </a:r>
            <a:endParaRPr lang="es-ES"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2600" y="4025900"/>
            <a:ext cx="2628900"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 name="19 Conector recto de flecha"/>
          <p:cNvCxnSpPr/>
          <p:nvPr/>
        </p:nvCxnSpPr>
        <p:spPr>
          <a:xfrm flipV="1">
            <a:off x="4356100" y="4762500"/>
            <a:ext cx="0" cy="54000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a:off x="4356100" y="3949700"/>
            <a:ext cx="0" cy="54000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0068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fuerza gravitatoria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6" name="5 CuadroTexto"/>
          <p:cNvSpPr txBox="1"/>
          <p:nvPr/>
        </p:nvSpPr>
        <p:spPr>
          <a:xfrm>
            <a:off x="368300" y="850900"/>
            <a:ext cx="82550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Consecuencias de la ley de gravitación universal</a:t>
            </a:r>
            <a:endParaRPr lang="es-ES" b="1" dirty="0">
              <a:solidFill>
                <a:srgbClr val="00B050"/>
              </a:solidFill>
            </a:endParaRPr>
          </a:p>
        </p:txBody>
      </p:sp>
      <p:sp>
        <p:nvSpPr>
          <p:cNvPr id="7" name="6 CuadroTexto"/>
          <p:cNvSpPr txBox="1"/>
          <p:nvPr/>
        </p:nvSpPr>
        <p:spPr>
          <a:xfrm>
            <a:off x="381000" y="1282700"/>
            <a:ext cx="5638800" cy="369332"/>
          </a:xfrm>
          <a:prstGeom prst="rect">
            <a:avLst/>
          </a:prstGeom>
          <a:noFill/>
        </p:spPr>
        <p:txBody>
          <a:bodyPr wrap="square" rtlCol="0">
            <a:spAutoFit/>
          </a:bodyPr>
          <a:lstStyle/>
          <a:p>
            <a:r>
              <a:rPr lang="es-ES" b="1" dirty="0" smtClean="0">
                <a:solidFill>
                  <a:srgbClr val="C00000"/>
                </a:solidFill>
              </a:rPr>
              <a:t>La caída libre</a:t>
            </a:r>
            <a:endParaRPr lang="es-ES" b="1" dirty="0">
              <a:solidFill>
                <a:srgbClr val="C00000"/>
              </a:solidFill>
            </a:endParaRPr>
          </a:p>
        </p:txBody>
      </p:sp>
      <p:sp>
        <p:nvSpPr>
          <p:cNvPr id="2" name="1 CuadroTexto"/>
          <p:cNvSpPr txBox="1"/>
          <p:nvPr/>
        </p:nvSpPr>
        <p:spPr>
          <a:xfrm>
            <a:off x="381000" y="1701800"/>
            <a:ext cx="8343900" cy="3970318"/>
          </a:xfrm>
          <a:prstGeom prst="rect">
            <a:avLst/>
          </a:prstGeom>
          <a:noFill/>
        </p:spPr>
        <p:txBody>
          <a:bodyPr wrap="square" rtlCol="0">
            <a:spAutoFit/>
          </a:bodyPr>
          <a:lstStyle/>
          <a:p>
            <a:pPr marL="355600" indent="-355600" algn="just">
              <a:buFont typeface="Wingdings"/>
              <a:buChar char="F"/>
            </a:pPr>
            <a:r>
              <a:rPr lang="es-ES" dirty="0" smtClean="0">
                <a:sym typeface="Wingdings"/>
              </a:rPr>
              <a:t>Un cuerpo cualquiera de masa </a:t>
            </a:r>
            <a:r>
              <a:rPr lang="es-ES" b="1" i="1" dirty="0" smtClean="0">
                <a:effectLst>
                  <a:outerShdw blurRad="38100" dist="38100" dir="2700000" algn="tl">
                    <a:srgbClr val="000000">
                      <a:alpha val="43137"/>
                    </a:srgbClr>
                  </a:outerShdw>
                </a:effectLst>
                <a:sym typeface="Wingdings"/>
              </a:rPr>
              <a:t>m</a:t>
            </a:r>
            <a:r>
              <a:rPr lang="es-ES" dirty="0" smtClean="0">
                <a:sym typeface="Wingdings"/>
              </a:rPr>
              <a:t> que se encuentra a una altura </a:t>
            </a:r>
            <a:r>
              <a:rPr lang="es-ES" b="1" i="1" dirty="0" smtClean="0">
                <a:effectLst>
                  <a:outerShdw blurRad="38100" dist="38100" dir="2700000" algn="tl">
                    <a:srgbClr val="000000">
                      <a:alpha val="43137"/>
                    </a:srgbClr>
                  </a:outerShdw>
                </a:effectLst>
                <a:sym typeface="Wingdings"/>
              </a:rPr>
              <a:t>h</a:t>
            </a:r>
            <a:r>
              <a:rPr lang="es-ES" dirty="0" smtClean="0">
                <a:sym typeface="Wingdings"/>
              </a:rPr>
              <a:t> de la superficie terrestre es atraído con una fuerza:</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Según la 2ª ley de Newton:</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Dicha aceleración es radial y apunta hacia el centro de la Tierra y se representa por “</a:t>
            </a:r>
            <a:r>
              <a:rPr lang="es-ES" b="1" i="1" dirty="0" smtClean="0">
                <a:effectLst>
                  <a:outerShdw blurRad="38100" dist="38100" dir="2700000" algn="tl">
                    <a:srgbClr val="000000">
                      <a:alpha val="43137"/>
                    </a:srgbClr>
                  </a:outerShdw>
                </a:effectLst>
                <a:latin typeface="Cambria" pitchFamily="18" charset="0"/>
                <a:sym typeface="Wingdings"/>
              </a:rPr>
              <a:t>g</a:t>
            </a:r>
            <a:r>
              <a:rPr lang="es-ES" dirty="0" smtClean="0">
                <a:sym typeface="Wingdings"/>
              </a:rPr>
              <a:t>” y, además, no depende de la masa del objeto.</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Si h es comparativamente mucho menor que el radio terrestre, podemos aproximar:</a:t>
            </a:r>
            <a:endParaRPr lang="es-ES" dirty="0"/>
          </a:p>
        </p:txBody>
      </p:sp>
      <mc:AlternateContent xmlns:mc="http://schemas.openxmlformats.org/markup-compatibility/2006" xmlns:a14="http://schemas.microsoft.com/office/drawing/2010/main">
        <mc:Choice Requires="a14">
          <p:sp>
            <p:nvSpPr>
              <p:cNvPr id="3" name="2 Rectángulo"/>
              <p:cNvSpPr/>
              <p:nvPr/>
            </p:nvSpPr>
            <p:spPr>
              <a:xfrm>
                <a:off x="3697815" y="2414516"/>
                <a:ext cx="1872885" cy="6600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𝐹</m:t>
                      </m:r>
                      <m:r>
                        <a:rPr lang="es-ES" i="1" smtClean="0">
                          <a:latin typeface="Cambria Math"/>
                        </a:rPr>
                        <m:t>=</m:t>
                      </m:r>
                      <m:r>
                        <a:rPr lang="es-ES" i="1" smtClean="0">
                          <a:latin typeface="Cambria Math"/>
                        </a:rPr>
                        <m:t>𝐺</m:t>
                      </m:r>
                      <m:f>
                        <m:fPr>
                          <m:ctrlPr>
                            <a:rPr lang="es-ES" i="1">
                              <a:latin typeface="Cambria Math" panose="02040503050406030204" pitchFamily="18" charset="0"/>
                            </a:rPr>
                          </m:ctrlPr>
                        </m:fPr>
                        <m:num>
                          <m:sSub>
                            <m:sSubPr>
                              <m:ctrlPr>
                                <a:rPr lang="es-ES" i="1" smtClean="0">
                                  <a:latin typeface="Cambria Math" panose="02040503050406030204" pitchFamily="18" charset="0"/>
                                </a:rPr>
                              </m:ctrlPr>
                            </m:sSubPr>
                            <m:e>
                              <m:r>
                                <a:rPr lang="es-ES" b="0" i="1" smtClean="0">
                                  <a:latin typeface="Cambria Math"/>
                                </a:rPr>
                                <m:t>𝑀</m:t>
                              </m:r>
                            </m:e>
                            <m:sub>
                              <m:r>
                                <a:rPr lang="es-ES" b="0" i="1" smtClean="0">
                                  <a:latin typeface="Cambria Math"/>
                                </a:rPr>
                                <m:t>𝑇</m:t>
                              </m:r>
                            </m:sub>
                          </m:sSub>
                          <m:r>
                            <a:rPr lang="es-ES" b="0" i="1" smtClean="0">
                              <a:latin typeface="Cambria Math"/>
                            </a:rPr>
                            <m:t>𝑚</m:t>
                          </m:r>
                        </m:num>
                        <m:den>
                          <m:sSup>
                            <m:sSupPr>
                              <m:ctrlPr>
                                <a:rPr lang="es-ES" i="1">
                                  <a:latin typeface="Cambria Math" panose="02040503050406030204" pitchFamily="18" charset="0"/>
                                </a:rPr>
                              </m:ctrlPr>
                            </m:sSupPr>
                            <m:e>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𝑇</m:t>
                                  </m:r>
                                </m:sub>
                              </m:sSub>
                              <m:r>
                                <a:rPr lang="es-ES" b="0" i="1" smtClean="0">
                                  <a:latin typeface="Cambria Math"/>
                                </a:rPr>
                                <m:t>+</m:t>
                              </m:r>
                              <m:r>
                                <a:rPr lang="es-ES" b="0" i="1" smtClean="0">
                                  <a:latin typeface="Cambria Math"/>
                                </a:rPr>
                                <m:t>h</m:t>
                              </m:r>
                              <m:r>
                                <a:rPr lang="es-ES" b="0" i="1" smtClean="0">
                                  <a:latin typeface="Cambria Math"/>
                                </a:rPr>
                                <m:t>)</m:t>
                              </m:r>
                            </m:e>
                            <m:sup>
                              <m:r>
                                <a:rPr lang="es-ES" i="1">
                                  <a:latin typeface="Cambria Math"/>
                                </a:rPr>
                                <m:t>2</m:t>
                              </m:r>
                            </m:sup>
                          </m:sSup>
                        </m:den>
                      </m:f>
                    </m:oMath>
                  </m:oMathPara>
                </a14:m>
                <a:endParaRPr lang="es-ES" dirty="0"/>
              </a:p>
            </p:txBody>
          </p:sp>
        </mc:Choice>
        <mc:Fallback xmlns="">
          <p:sp>
            <p:nvSpPr>
              <p:cNvPr id="3" name="2 Rectángulo"/>
              <p:cNvSpPr>
                <a:spLocks noRot="1" noChangeAspect="1" noMove="1" noResize="1" noEditPoints="1" noAdjustHandles="1" noChangeArrowheads="1" noChangeShapeType="1" noTextEdit="1"/>
              </p:cNvSpPr>
              <p:nvPr/>
            </p:nvSpPr>
            <p:spPr>
              <a:xfrm>
                <a:off x="3697815" y="2414516"/>
                <a:ext cx="1872885" cy="66005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Rectángulo"/>
              <p:cNvSpPr/>
              <p:nvPr/>
            </p:nvSpPr>
            <p:spPr>
              <a:xfrm>
                <a:off x="3545415" y="3455916"/>
                <a:ext cx="2355966" cy="6600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i="1" smtClean="0">
                          <a:latin typeface="Cambria Math"/>
                        </a:rPr>
                        <m:t>=</m:t>
                      </m:r>
                      <m:f>
                        <m:fPr>
                          <m:ctrlPr>
                            <a:rPr lang="es-ES" i="1" smtClean="0">
                              <a:latin typeface="Cambria Math" panose="02040503050406030204" pitchFamily="18" charset="0"/>
                            </a:rPr>
                          </m:ctrlPr>
                        </m:fPr>
                        <m:num>
                          <m:r>
                            <a:rPr lang="es-ES" b="0" i="1" smtClean="0">
                              <a:latin typeface="Cambria Math"/>
                            </a:rPr>
                            <m:t>𝐹</m:t>
                          </m:r>
                        </m:num>
                        <m:den>
                          <m:r>
                            <a:rPr lang="es-ES" b="0" i="1" smtClean="0">
                              <a:latin typeface="Cambria Math"/>
                            </a:rPr>
                            <m:t>𝑚</m:t>
                          </m:r>
                        </m:den>
                      </m:f>
                      <m:r>
                        <a:rPr lang="es-ES" b="0" i="1" smtClean="0">
                          <a:latin typeface="Cambria Math"/>
                        </a:rPr>
                        <m:t>=</m:t>
                      </m:r>
                      <m:r>
                        <a:rPr lang="es-ES" i="1" smtClean="0">
                          <a:latin typeface="Cambria Math"/>
                        </a:rPr>
                        <m:t>𝐺</m:t>
                      </m:r>
                      <m:f>
                        <m:fPr>
                          <m:ctrlPr>
                            <a:rPr lang="es-ES" i="1">
                              <a:latin typeface="Cambria Math" panose="02040503050406030204" pitchFamily="18" charset="0"/>
                            </a:rPr>
                          </m:ctrlPr>
                        </m:fPr>
                        <m:num>
                          <m:sSub>
                            <m:sSubPr>
                              <m:ctrlPr>
                                <a:rPr lang="es-ES" i="1" smtClean="0">
                                  <a:latin typeface="Cambria Math" panose="02040503050406030204" pitchFamily="18" charset="0"/>
                                </a:rPr>
                              </m:ctrlPr>
                            </m:sSubPr>
                            <m:e>
                              <m:r>
                                <a:rPr lang="es-ES" b="0" i="1" smtClean="0">
                                  <a:latin typeface="Cambria Math"/>
                                </a:rPr>
                                <m:t>𝑀</m:t>
                              </m:r>
                            </m:e>
                            <m:sub>
                              <m:r>
                                <a:rPr lang="es-ES" b="0" i="1" smtClean="0">
                                  <a:latin typeface="Cambria Math"/>
                                </a:rPr>
                                <m:t>𝑇</m:t>
                              </m:r>
                            </m:sub>
                          </m:sSub>
                        </m:num>
                        <m:den>
                          <m:sSup>
                            <m:sSupPr>
                              <m:ctrlPr>
                                <a:rPr lang="es-ES" i="1">
                                  <a:latin typeface="Cambria Math" panose="02040503050406030204" pitchFamily="18" charset="0"/>
                                </a:rPr>
                              </m:ctrlPr>
                            </m:sSupPr>
                            <m:e>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𝑅</m:t>
                                  </m:r>
                                </m:e>
                                <m:sub>
                                  <m:r>
                                    <a:rPr lang="es-ES" b="0" i="1" smtClean="0">
                                      <a:latin typeface="Cambria Math"/>
                                    </a:rPr>
                                    <m:t>𝑇</m:t>
                                  </m:r>
                                </m:sub>
                              </m:sSub>
                              <m:r>
                                <a:rPr lang="es-ES" b="0" i="1" smtClean="0">
                                  <a:latin typeface="Cambria Math"/>
                                </a:rPr>
                                <m:t>+</m:t>
                              </m:r>
                              <m:r>
                                <a:rPr lang="es-ES" b="0" i="1" smtClean="0">
                                  <a:latin typeface="Cambria Math"/>
                                </a:rPr>
                                <m:t>h</m:t>
                              </m:r>
                              <m:r>
                                <a:rPr lang="es-ES" b="0" i="1" smtClean="0">
                                  <a:latin typeface="Cambria Math"/>
                                </a:rPr>
                                <m:t>)</m:t>
                              </m:r>
                            </m:e>
                            <m:sup>
                              <m:r>
                                <a:rPr lang="es-ES" i="1">
                                  <a:latin typeface="Cambria Math"/>
                                </a:rPr>
                                <m:t>2</m:t>
                              </m:r>
                            </m:sup>
                          </m:sSup>
                        </m:den>
                      </m:f>
                    </m:oMath>
                  </m:oMathPara>
                </a14:m>
                <a:endParaRPr lang="es-ES" dirty="0"/>
              </a:p>
            </p:txBody>
          </p:sp>
        </mc:Choice>
        <mc:Fallback xmlns="">
          <p:sp>
            <p:nvSpPr>
              <p:cNvPr id="14" name="13 Rectángulo"/>
              <p:cNvSpPr>
                <a:spLocks noRot="1" noChangeAspect="1" noMove="1" noResize="1" noEditPoints="1" noAdjustHandles="1" noChangeArrowheads="1" noChangeShapeType="1" noTextEdit="1"/>
              </p:cNvSpPr>
              <p:nvPr/>
            </p:nvSpPr>
            <p:spPr>
              <a:xfrm>
                <a:off x="3545415" y="3455916"/>
                <a:ext cx="2355966" cy="66005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Rectángulo"/>
              <p:cNvSpPr/>
              <p:nvPr/>
            </p:nvSpPr>
            <p:spPr>
              <a:xfrm>
                <a:off x="3206470" y="5627616"/>
                <a:ext cx="3373616" cy="6812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𝑔</m:t>
                          </m:r>
                        </m:e>
                      </m:acc>
                      <m:r>
                        <a:rPr lang="es-ES" i="1">
                          <a:latin typeface="Cambria Math"/>
                        </a:rPr>
                        <m:t>=−</m:t>
                      </m:r>
                      <m:r>
                        <a:rPr lang="es-ES" i="1">
                          <a:latin typeface="Cambria Math"/>
                        </a:rPr>
                        <m:t>𝐺</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𝑀</m:t>
                              </m:r>
                            </m:e>
                            <m:sub>
                              <m:r>
                                <a:rPr lang="es-ES" i="1">
                                  <a:latin typeface="Cambria Math"/>
                                </a:rPr>
                                <m:t>𝑇</m:t>
                              </m:r>
                            </m:sub>
                          </m:sSub>
                        </m:num>
                        <m:den>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i="1">
                                      <a:latin typeface="Cambria Math"/>
                                    </a:rPr>
                                    <m:t>𝑅</m:t>
                                  </m:r>
                                </m:e>
                                <m:sub>
                                  <m:r>
                                    <a:rPr lang="es-ES" i="1">
                                      <a:latin typeface="Cambria Math"/>
                                    </a:rPr>
                                    <m:t>𝑇</m:t>
                                  </m:r>
                                </m:sub>
                              </m:sSub>
                            </m:e>
                            <m:sup>
                              <m:r>
                                <a:rPr lang="es-ES" i="1">
                                  <a:latin typeface="Cambria Math"/>
                                </a:rPr>
                                <m:t>2</m:t>
                              </m:r>
                            </m:sup>
                          </m:sSup>
                        </m:den>
                      </m:f>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𝑟</m:t>
                          </m:r>
                        </m:sub>
                      </m:sSub>
                      <m:r>
                        <a:rPr lang="es-ES" b="0" i="1" smtClean="0">
                          <a:latin typeface="Cambria Math"/>
                        </a:rPr>
                        <m:t>=−9,8 </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𝑢</m:t>
                              </m:r>
                            </m:e>
                          </m:acc>
                        </m:e>
                        <m:sub>
                          <m:r>
                            <a:rPr lang="es-ES" i="1">
                              <a:latin typeface="Cambria Math"/>
                            </a:rPr>
                            <m:t>𝑟</m:t>
                          </m:r>
                        </m:sub>
                      </m:sSub>
                      <m:r>
                        <a:rPr lang="es-ES" b="0" i="1" smtClean="0">
                          <a:latin typeface="Cambria Math"/>
                        </a:rPr>
                        <m:t> </m:t>
                      </m:r>
                      <m:r>
                        <a:rPr lang="es-ES" b="0" i="1" smtClean="0">
                          <a:latin typeface="Cambria Math"/>
                        </a:rPr>
                        <m:t>𝑚</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𝑠</m:t>
                          </m:r>
                        </m:e>
                        <m:sup>
                          <m:r>
                            <a:rPr lang="es-ES" b="0" i="1" smtClean="0">
                              <a:latin typeface="Cambria Math"/>
                            </a:rPr>
                            <m:t>2</m:t>
                          </m:r>
                        </m:sup>
                      </m:sSup>
                    </m:oMath>
                  </m:oMathPara>
                </a14:m>
                <a:endParaRPr lang="es-ES" dirty="0"/>
              </a:p>
            </p:txBody>
          </p:sp>
        </mc:Choice>
        <mc:Fallback xmlns="">
          <p:sp>
            <p:nvSpPr>
              <p:cNvPr id="4" name="3 Rectángulo"/>
              <p:cNvSpPr>
                <a:spLocks noRot="1" noChangeAspect="1" noMove="1" noResize="1" noEditPoints="1" noAdjustHandles="1" noChangeArrowheads="1" noChangeShapeType="1" noTextEdit="1"/>
              </p:cNvSpPr>
              <p:nvPr/>
            </p:nvSpPr>
            <p:spPr>
              <a:xfrm>
                <a:off x="3206470" y="5627616"/>
                <a:ext cx="3373616" cy="681212"/>
              </a:xfrm>
              <a:prstGeom prst="rect">
                <a:avLst/>
              </a:prstGeom>
              <a:blipFill rotWithShape="1">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42154346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La fuerza gravitatoria</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7</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11" name="10 CuadroTexto"/>
          <p:cNvSpPr txBox="1"/>
          <p:nvPr/>
        </p:nvSpPr>
        <p:spPr>
          <a:xfrm>
            <a:off x="482600" y="965200"/>
            <a:ext cx="1676400" cy="369332"/>
          </a:xfrm>
          <a:prstGeom prst="rect">
            <a:avLst/>
          </a:prstGeom>
          <a:solidFill>
            <a:srgbClr val="00B050"/>
          </a:solidFill>
        </p:spPr>
        <p:txBody>
          <a:bodyPr wrap="square" rtlCol="0">
            <a:spAutoFit/>
          </a:bodyPr>
          <a:lstStyle/>
          <a:p>
            <a:r>
              <a:rPr lang="es-ES" b="1" dirty="0" smtClean="0">
                <a:solidFill>
                  <a:schemeClr val="bg1"/>
                </a:solidFill>
              </a:rPr>
              <a:t>EJERCICIO 1</a:t>
            </a:r>
            <a:endParaRPr lang="es-ES" b="1" dirty="0">
              <a:solidFill>
                <a:schemeClr val="bg1"/>
              </a:solidFill>
            </a:endParaRPr>
          </a:p>
        </p:txBody>
      </p:sp>
      <p:sp>
        <p:nvSpPr>
          <p:cNvPr id="12" name="11 CuadroTexto"/>
          <p:cNvSpPr txBox="1"/>
          <p:nvPr/>
        </p:nvSpPr>
        <p:spPr>
          <a:xfrm>
            <a:off x="419100" y="1524000"/>
            <a:ext cx="8102600" cy="2031325"/>
          </a:xfrm>
          <a:prstGeom prst="rect">
            <a:avLst/>
          </a:prstGeom>
          <a:noFill/>
        </p:spPr>
        <p:txBody>
          <a:bodyPr wrap="square" rtlCol="0">
            <a:spAutoFit/>
          </a:bodyPr>
          <a:lstStyle/>
          <a:p>
            <a:pPr algn="just"/>
            <a:r>
              <a:rPr lang="es-ES" dirty="0" smtClean="0"/>
              <a:t>Si tu masa es de 60 kg y te encuentras en la superficie terrestre:</a:t>
            </a:r>
          </a:p>
          <a:p>
            <a:pPr marL="342900" indent="-342900" algn="just">
              <a:buAutoNum type="alphaLcParenR"/>
            </a:pPr>
            <a:r>
              <a:rPr lang="es-ES" dirty="0" smtClean="0"/>
              <a:t>¿Con qué fuerza te atrae la Tierra a ti? ¿Con qué fuerza atraes tú a la Tierra?</a:t>
            </a:r>
          </a:p>
          <a:p>
            <a:pPr marL="342900" indent="-342900" algn="just">
              <a:buAutoNum type="alphaLcParenR"/>
            </a:pPr>
            <a:r>
              <a:rPr lang="es-ES" dirty="0" smtClean="0"/>
              <a:t>¿Qué aceleración te comunica a ti dicha fuerza? ¿Qué aceleración le comunica esa misma fuerza a la Tierra?</a:t>
            </a:r>
          </a:p>
          <a:p>
            <a:pPr marL="342900" indent="-342900" algn="just">
              <a:buAutoNum type="alphaLcParenR"/>
            </a:pPr>
            <a:r>
              <a:rPr lang="es-ES" dirty="0" smtClean="0"/>
              <a:t>¿Te resulta familiar alguno de los valores obtenidos?</a:t>
            </a:r>
          </a:p>
          <a:p>
            <a:pPr algn="just"/>
            <a:r>
              <a:rPr lang="es-ES" dirty="0" smtClean="0"/>
              <a:t>Datos: M</a:t>
            </a:r>
            <a:r>
              <a:rPr lang="es-ES" baseline="-25000" dirty="0" smtClean="0"/>
              <a:t>T</a:t>
            </a:r>
            <a:r>
              <a:rPr lang="es-ES" dirty="0" smtClean="0"/>
              <a:t> = 6·10</a:t>
            </a:r>
            <a:r>
              <a:rPr lang="es-ES" baseline="30000" dirty="0" smtClean="0"/>
              <a:t>24</a:t>
            </a:r>
            <a:r>
              <a:rPr lang="es-ES" dirty="0" smtClean="0"/>
              <a:t> kg; R</a:t>
            </a:r>
            <a:r>
              <a:rPr lang="es-ES" baseline="-25000" dirty="0" smtClean="0"/>
              <a:t>T</a:t>
            </a:r>
            <a:r>
              <a:rPr lang="es-ES" dirty="0" smtClean="0"/>
              <a:t> = 6 370 km</a:t>
            </a:r>
            <a:endParaRPr lang="es-ES" dirty="0"/>
          </a:p>
        </p:txBody>
      </p:sp>
    </p:spTree>
    <p:extLst>
      <p:ext uri="{BB962C8B-B14F-4D97-AF65-F5344CB8AC3E}">
        <p14:creationId xmlns:p14="http://schemas.microsoft.com/office/powerpoint/2010/main" val="37663001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269797">
            <a:off x="1927226" y="3416301"/>
            <a:ext cx="1240192" cy="125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La fuerza gravitatoria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6" name="5 CuadroTexto"/>
          <p:cNvSpPr txBox="1"/>
          <p:nvPr/>
        </p:nvSpPr>
        <p:spPr>
          <a:xfrm>
            <a:off x="368300" y="850900"/>
            <a:ext cx="3467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El peso de los cuerpos</a:t>
            </a:r>
            <a:endParaRPr lang="es-ES" b="1" dirty="0">
              <a:solidFill>
                <a:srgbClr val="00B050"/>
              </a:solidFill>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26" y="1155700"/>
            <a:ext cx="1240192" cy="125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1841500"/>
            <a:ext cx="2628900"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14 Conector recto de flecha"/>
          <p:cNvCxnSpPr/>
          <p:nvPr/>
        </p:nvCxnSpPr>
        <p:spPr>
          <a:xfrm>
            <a:off x="1524000" y="1765300"/>
            <a:ext cx="0" cy="54000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rot="7740000">
            <a:off x="2324101" y="3581399"/>
            <a:ext cx="0" cy="54000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3238500" y="1371600"/>
            <a:ext cx="5524500" cy="5078313"/>
          </a:xfrm>
          <a:prstGeom prst="rect">
            <a:avLst/>
          </a:prstGeom>
          <a:noFill/>
        </p:spPr>
        <p:txBody>
          <a:bodyPr wrap="square" rtlCol="0">
            <a:spAutoFit/>
          </a:bodyPr>
          <a:lstStyle/>
          <a:p>
            <a:pPr marL="355600" indent="-355600">
              <a:buFont typeface="Wingdings"/>
              <a:buChar char="F"/>
            </a:pPr>
            <a:r>
              <a:rPr lang="es-ES" dirty="0" smtClean="0">
                <a:sym typeface="Wingdings"/>
              </a:rPr>
              <a:t>El peso es la fuerza gravitacional que la Tierra ejerce sobre los cuerpos.</a:t>
            </a:r>
          </a:p>
          <a:p>
            <a:pPr marL="355600" indent="-355600">
              <a:buFont typeface="Wingdings"/>
              <a:buChar char="F"/>
            </a:pPr>
            <a:endParaRPr lang="es-ES" dirty="0">
              <a:sym typeface="Wingdings"/>
            </a:endParaRPr>
          </a:p>
          <a:p>
            <a:pPr marL="355600" indent="-355600" algn="just">
              <a:buFont typeface="Wingdings"/>
              <a:buChar char="F"/>
            </a:pPr>
            <a:r>
              <a:rPr lang="es-ES" dirty="0" smtClean="0">
                <a:sym typeface="Wingdings"/>
              </a:rPr>
              <a:t>Por tanto, el peso de los cuerpos </a:t>
            </a:r>
            <a:r>
              <a:rPr lang="es-ES" b="1" dirty="0" smtClean="0">
                <a:effectLst>
                  <a:outerShdw blurRad="38100" dist="38100" dir="2700000" algn="tl">
                    <a:srgbClr val="000000">
                      <a:alpha val="43137"/>
                    </a:srgbClr>
                  </a:outerShdw>
                </a:effectLst>
                <a:sym typeface="Wingdings"/>
              </a:rPr>
              <a:t>es directamente proporcional a la masa</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La unidad de peso es, por tanto, el newton.</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Consecuencias:</a:t>
            </a:r>
          </a:p>
          <a:p>
            <a:pPr marL="723900" indent="-723900" algn="just">
              <a:tabLst>
                <a:tab pos="355600" algn="l"/>
              </a:tabLst>
            </a:pPr>
            <a:r>
              <a:rPr lang="es-ES" dirty="0">
                <a:sym typeface="Wingdings"/>
              </a:rPr>
              <a:t>	</a:t>
            </a:r>
            <a:r>
              <a:rPr lang="es-ES" dirty="0" smtClean="0">
                <a:sym typeface="Wingdings"/>
              </a:rPr>
              <a:t>	Solo hay peso en presencia de gravedad.</a:t>
            </a:r>
          </a:p>
          <a:p>
            <a:pPr marL="723900" indent="-723900" algn="just">
              <a:tabLst>
                <a:tab pos="355600" algn="l"/>
              </a:tabLst>
            </a:pPr>
            <a:r>
              <a:rPr lang="es-ES" dirty="0">
                <a:sym typeface="Wingdings"/>
              </a:rPr>
              <a:t>	</a:t>
            </a:r>
            <a:r>
              <a:rPr lang="es-ES" dirty="0" smtClean="0">
                <a:sym typeface="Wingdings"/>
              </a:rPr>
              <a:t>	El peso es una fuerza y por tanto tiene carácter vectorial.</a:t>
            </a:r>
          </a:p>
          <a:p>
            <a:pPr marL="723900" indent="-723900" algn="just">
              <a:tabLst>
                <a:tab pos="355600" algn="l"/>
              </a:tabLst>
            </a:pPr>
            <a:r>
              <a:rPr lang="es-ES" dirty="0">
                <a:sym typeface="Wingdings"/>
              </a:rPr>
              <a:t>	</a:t>
            </a:r>
            <a:r>
              <a:rPr lang="es-ES" dirty="0" smtClean="0">
                <a:sym typeface="Wingdings"/>
              </a:rPr>
              <a:t>	El peso varia conforme el inverso del cuadrado de la distancia, mientras que la masa es una característica constante.</a:t>
            </a:r>
            <a:endParaRPr lang="es-ES" dirty="0"/>
          </a:p>
        </p:txBody>
      </p:sp>
      <mc:AlternateContent xmlns:mc="http://schemas.openxmlformats.org/markup-compatibility/2006" xmlns:a14="http://schemas.microsoft.com/office/drawing/2010/main">
        <mc:Choice Requires="a14">
          <p:sp>
            <p:nvSpPr>
              <p:cNvPr id="8" name="7 Rectángulo"/>
              <p:cNvSpPr/>
              <p:nvPr/>
            </p:nvSpPr>
            <p:spPr>
              <a:xfrm>
                <a:off x="4612215" y="3024116"/>
                <a:ext cx="2493375" cy="6090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r>
                        <a:rPr lang="es-ES" i="1">
                          <a:latin typeface="Cambria Math"/>
                        </a:rPr>
                        <m:t>𝐹</m:t>
                      </m:r>
                      <m:r>
                        <a:rPr lang="es-ES" i="1">
                          <a:latin typeface="Cambria Math"/>
                        </a:rPr>
                        <m:t>=</m:t>
                      </m:r>
                      <m:r>
                        <a:rPr lang="es-ES" i="1">
                          <a:latin typeface="Cambria Math"/>
                        </a:rPr>
                        <m:t>𝐺</m:t>
                      </m:r>
                      <m:f>
                        <m:fPr>
                          <m:ctrlPr>
                            <a:rPr lang="es-ES" i="1">
                              <a:latin typeface="Cambria Math" panose="02040503050406030204" pitchFamily="18" charset="0"/>
                            </a:rPr>
                          </m:ctrlPr>
                        </m:fPr>
                        <m:num>
                          <m:sSub>
                            <m:sSubPr>
                              <m:ctrlPr>
                                <a:rPr lang="es-ES" i="1" smtClean="0">
                                  <a:latin typeface="Cambria Math" panose="02040503050406030204" pitchFamily="18" charset="0"/>
                                </a:rPr>
                              </m:ctrlPr>
                            </m:sSubPr>
                            <m:e>
                              <m:r>
                                <a:rPr lang="es-ES" b="0" i="1" smtClean="0">
                                  <a:latin typeface="Cambria Math"/>
                                </a:rPr>
                                <m:t>𝑀</m:t>
                              </m:r>
                            </m:e>
                            <m:sub>
                              <m:r>
                                <a:rPr lang="es-ES" b="0" i="1" smtClean="0">
                                  <a:latin typeface="Cambria Math"/>
                                </a:rPr>
                                <m:t>𝑇</m:t>
                              </m:r>
                            </m:sub>
                          </m:sSub>
                          <m:r>
                            <a:rPr lang="es-ES" i="1">
                              <a:latin typeface="Cambria Math"/>
                            </a:rPr>
                            <m:t>𝑚</m:t>
                          </m:r>
                        </m:num>
                        <m:den>
                          <m:sSup>
                            <m:sSupPr>
                              <m:ctrlPr>
                                <a:rPr lang="es-ES" i="1">
                                  <a:latin typeface="Cambria Math" panose="02040503050406030204" pitchFamily="18" charset="0"/>
                                </a:rPr>
                              </m:ctrlPr>
                            </m:sSupPr>
                            <m:e>
                              <m:r>
                                <a:rPr lang="es-ES" i="1">
                                  <a:latin typeface="Cambria Math"/>
                                </a:rPr>
                                <m:t>𝑟</m:t>
                              </m:r>
                            </m:e>
                            <m:sup>
                              <m:r>
                                <a:rPr lang="es-ES" i="1">
                                  <a:latin typeface="Cambria Math"/>
                                </a:rPr>
                                <m:t>2</m:t>
                              </m:r>
                            </m:sup>
                          </m:sSup>
                        </m:den>
                      </m:f>
                      <m:r>
                        <a:rPr lang="es-ES" b="0" i="1" smtClean="0">
                          <a:latin typeface="Cambria Math"/>
                        </a:rPr>
                        <m:t>=</m:t>
                      </m:r>
                      <m:r>
                        <a:rPr lang="es-ES" b="0" i="1" smtClean="0">
                          <a:latin typeface="Cambria Math"/>
                        </a:rPr>
                        <m:t>𝑚𝑔</m:t>
                      </m:r>
                    </m:oMath>
                  </m:oMathPara>
                </a14:m>
                <a:endParaRPr lang="es-ES" dirty="0"/>
              </a:p>
            </p:txBody>
          </p:sp>
        </mc:Choice>
        <mc:Fallback xmlns="">
          <p:sp>
            <p:nvSpPr>
              <p:cNvPr id="8" name="7 Rectángulo"/>
              <p:cNvSpPr>
                <a:spLocks noRot="1" noChangeAspect="1" noMove="1" noResize="1" noEditPoints="1" noAdjustHandles="1" noChangeArrowheads="1" noChangeShapeType="1" noTextEdit="1"/>
              </p:cNvSpPr>
              <p:nvPr/>
            </p:nvSpPr>
            <p:spPr>
              <a:xfrm>
                <a:off x="4612215" y="3024116"/>
                <a:ext cx="2493375" cy="609077"/>
              </a:xfrm>
              <a:prstGeom prst="rect">
                <a:avLst/>
              </a:prstGeom>
              <a:blipFill rotWithShape="1">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5459524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La fuerza gravitatoria</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9</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13" name="12 CuadroTexto"/>
          <p:cNvSpPr txBox="1"/>
          <p:nvPr/>
        </p:nvSpPr>
        <p:spPr>
          <a:xfrm>
            <a:off x="482600" y="965200"/>
            <a:ext cx="1676400" cy="369332"/>
          </a:xfrm>
          <a:prstGeom prst="rect">
            <a:avLst/>
          </a:prstGeom>
          <a:solidFill>
            <a:srgbClr val="00B050"/>
          </a:solidFill>
        </p:spPr>
        <p:txBody>
          <a:bodyPr wrap="square" rtlCol="0">
            <a:spAutoFit/>
          </a:bodyPr>
          <a:lstStyle/>
          <a:p>
            <a:r>
              <a:rPr lang="es-ES" b="1" dirty="0" smtClean="0">
                <a:solidFill>
                  <a:schemeClr val="bg1"/>
                </a:solidFill>
              </a:rPr>
              <a:t>EJERCICIO 2</a:t>
            </a:r>
            <a:endParaRPr lang="es-ES" b="1" dirty="0">
              <a:solidFill>
                <a:schemeClr val="bg1"/>
              </a:solidFill>
            </a:endParaRPr>
          </a:p>
        </p:txBody>
      </p:sp>
      <p:sp>
        <p:nvSpPr>
          <p:cNvPr id="14" name="13 CuadroTexto"/>
          <p:cNvSpPr txBox="1"/>
          <p:nvPr/>
        </p:nvSpPr>
        <p:spPr>
          <a:xfrm>
            <a:off x="419100" y="1524000"/>
            <a:ext cx="8102600" cy="1200329"/>
          </a:xfrm>
          <a:prstGeom prst="rect">
            <a:avLst/>
          </a:prstGeom>
          <a:noFill/>
        </p:spPr>
        <p:txBody>
          <a:bodyPr wrap="square" rtlCol="0">
            <a:spAutoFit/>
          </a:bodyPr>
          <a:lstStyle/>
          <a:p>
            <a:pPr algn="just"/>
            <a:r>
              <a:rPr lang="es-ES" dirty="0" smtClean="0"/>
              <a:t>Determina el valor de la aceleración de la gravedad en Mercurio si su masa es 0,055 veces la masa terrestre y su radio es 0,38 veces el radio terrestre. En esas condiciones, ¿hasta que altura máxima se elevaría un objeto lanzado verticalmente si con la misma velocidad en la Tierra se eleva 20 m?</a:t>
            </a:r>
            <a:endParaRPr lang="es-ES" dirty="0"/>
          </a:p>
        </p:txBody>
      </p:sp>
      <p:sp>
        <p:nvSpPr>
          <p:cNvPr id="20" name="19 CuadroTexto"/>
          <p:cNvSpPr txBox="1"/>
          <p:nvPr/>
        </p:nvSpPr>
        <p:spPr>
          <a:xfrm>
            <a:off x="558800" y="2908300"/>
            <a:ext cx="1676400" cy="369332"/>
          </a:xfrm>
          <a:prstGeom prst="rect">
            <a:avLst/>
          </a:prstGeom>
          <a:solidFill>
            <a:srgbClr val="00B050"/>
          </a:solidFill>
        </p:spPr>
        <p:txBody>
          <a:bodyPr wrap="square" rtlCol="0">
            <a:spAutoFit/>
          </a:bodyPr>
          <a:lstStyle/>
          <a:p>
            <a:r>
              <a:rPr lang="es-ES" b="1" dirty="0" smtClean="0">
                <a:solidFill>
                  <a:schemeClr val="bg1"/>
                </a:solidFill>
              </a:rPr>
              <a:t>EJERCICIO </a:t>
            </a:r>
            <a:r>
              <a:rPr lang="es-ES" b="1" dirty="0">
                <a:solidFill>
                  <a:schemeClr val="bg1"/>
                </a:solidFill>
              </a:rPr>
              <a:t>3</a:t>
            </a:r>
          </a:p>
        </p:txBody>
      </p:sp>
      <p:sp>
        <p:nvSpPr>
          <p:cNvPr id="21" name="20 CuadroTexto"/>
          <p:cNvSpPr txBox="1"/>
          <p:nvPr/>
        </p:nvSpPr>
        <p:spPr>
          <a:xfrm>
            <a:off x="495300" y="3467100"/>
            <a:ext cx="8102600" cy="923330"/>
          </a:xfrm>
          <a:prstGeom prst="rect">
            <a:avLst/>
          </a:prstGeom>
          <a:noFill/>
        </p:spPr>
        <p:txBody>
          <a:bodyPr wrap="square" rtlCol="0">
            <a:spAutoFit/>
          </a:bodyPr>
          <a:lstStyle/>
          <a:p>
            <a:pPr algn="just"/>
            <a:r>
              <a:rPr lang="es-ES" dirty="0" smtClean="0"/>
              <a:t>¿Qué valor tiene </a:t>
            </a:r>
            <a:r>
              <a:rPr lang="es-ES" i="1" dirty="0" smtClean="0"/>
              <a:t>g</a:t>
            </a:r>
            <a:r>
              <a:rPr lang="es-ES" dirty="0" smtClean="0"/>
              <a:t> a 400 km de altura sobre la superficie terrestre? ¿Cómo se explica el estado de ingravidez de los astronautas que reparan satélites o habitan estaciones orbitales a esa altura?</a:t>
            </a:r>
            <a:endParaRPr lang="es-ES" dirty="0"/>
          </a:p>
        </p:txBody>
      </p:sp>
    </p:spTree>
    <p:extLst>
      <p:ext uri="{BB962C8B-B14F-4D97-AF65-F5344CB8AC3E}">
        <p14:creationId xmlns:p14="http://schemas.microsoft.com/office/powerpoint/2010/main" val="18559257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3</a:t>
            </a:r>
            <a:r>
              <a:rPr lang="es-ES" b="1" dirty="0" smtClean="0">
                <a:solidFill>
                  <a:srgbClr val="C00000"/>
                </a:solidFill>
                <a:latin typeface="+mj-lt"/>
              </a:rPr>
              <a:t> La fuerza de rozamiento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 y="1003300"/>
            <a:ext cx="1483442" cy="180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437" t="1" r="24243" b="33059"/>
          <a:stretch/>
        </p:blipFill>
        <p:spPr bwMode="auto">
          <a:xfrm>
            <a:off x="520700" y="3440113"/>
            <a:ext cx="1460356" cy="1944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55600" y="2794000"/>
            <a:ext cx="1701800" cy="461665"/>
          </a:xfrm>
          <a:prstGeom prst="rect">
            <a:avLst/>
          </a:prstGeom>
          <a:noFill/>
        </p:spPr>
        <p:txBody>
          <a:bodyPr wrap="square" rtlCol="0">
            <a:spAutoFit/>
          </a:bodyPr>
          <a:lstStyle/>
          <a:p>
            <a:pPr algn="ctr"/>
            <a:r>
              <a:rPr lang="es-ES" sz="1200" dirty="0" smtClean="0"/>
              <a:t>Guillaume </a:t>
            </a:r>
            <a:r>
              <a:rPr lang="es-ES" sz="1200" dirty="0" err="1" smtClean="0"/>
              <a:t>Amontons</a:t>
            </a:r>
            <a:endParaRPr lang="es-ES" sz="1200" dirty="0" smtClean="0"/>
          </a:p>
          <a:p>
            <a:pPr algn="ctr"/>
            <a:r>
              <a:rPr lang="es-ES" sz="1200" dirty="0" smtClean="0"/>
              <a:t>(1663-1705)</a:t>
            </a:r>
            <a:endParaRPr lang="es-ES" sz="1200" dirty="0"/>
          </a:p>
        </p:txBody>
      </p:sp>
      <p:sp>
        <p:nvSpPr>
          <p:cNvPr id="8" name="7 CuadroTexto"/>
          <p:cNvSpPr txBox="1"/>
          <p:nvPr/>
        </p:nvSpPr>
        <p:spPr>
          <a:xfrm>
            <a:off x="368300" y="5359400"/>
            <a:ext cx="1701800" cy="461665"/>
          </a:xfrm>
          <a:prstGeom prst="rect">
            <a:avLst/>
          </a:prstGeom>
          <a:noFill/>
        </p:spPr>
        <p:txBody>
          <a:bodyPr wrap="square" rtlCol="0">
            <a:spAutoFit/>
          </a:bodyPr>
          <a:lstStyle/>
          <a:p>
            <a:pPr algn="ctr"/>
            <a:r>
              <a:rPr lang="es-ES" sz="1200" dirty="0" smtClean="0"/>
              <a:t>Charles A. Coulomb</a:t>
            </a:r>
          </a:p>
          <a:p>
            <a:pPr algn="ctr"/>
            <a:r>
              <a:rPr lang="es-ES" sz="1200" dirty="0" smtClean="0"/>
              <a:t>(1736-1806)</a:t>
            </a:r>
            <a:endParaRPr lang="es-ES" sz="1200" dirty="0"/>
          </a:p>
        </p:txBody>
      </p:sp>
      <mc:AlternateContent xmlns:mc="http://schemas.openxmlformats.org/markup-compatibility/2006" xmlns:a14="http://schemas.microsoft.com/office/drawing/2010/main">
        <mc:Choice Requires="a14">
          <p:sp>
            <p:nvSpPr>
              <p:cNvPr id="3" name="2 CuadroTexto"/>
              <p:cNvSpPr txBox="1"/>
              <p:nvPr/>
            </p:nvSpPr>
            <p:spPr>
              <a:xfrm>
                <a:off x="2032000" y="1028700"/>
                <a:ext cx="6743700" cy="5078313"/>
              </a:xfrm>
              <a:prstGeom prst="rect">
                <a:avLst/>
              </a:prstGeom>
              <a:noFill/>
            </p:spPr>
            <p:txBody>
              <a:bodyPr wrap="square" rtlCol="0">
                <a:spAutoFit/>
              </a:bodyPr>
              <a:lstStyle/>
              <a:p>
                <a:pPr marL="355600" indent="-355600" algn="just">
                  <a:buFont typeface="Wingdings"/>
                  <a:buChar char="F"/>
                </a:pPr>
                <a:r>
                  <a:rPr lang="es-ES" b="1" dirty="0" err="1" smtClean="0">
                    <a:effectLst>
                      <a:outerShdw blurRad="38100" dist="38100" dir="2700000" algn="tl">
                        <a:srgbClr val="000000">
                          <a:alpha val="43137"/>
                        </a:srgbClr>
                      </a:outerShdw>
                    </a:effectLst>
                    <a:sym typeface="Wingdings"/>
                  </a:rPr>
                  <a:t>Amontons</a:t>
                </a:r>
                <a:r>
                  <a:rPr lang="es-ES" dirty="0" smtClean="0">
                    <a:sym typeface="Wingdings"/>
                  </a:rPr>
                  <a:t>, primero, y </a:t>
                </a:r>
                <a:r>
                  <a:rPr lang="es-ES" b="1" dirty="0" smtClean="0">
                    <a:effectLst>
                      <a:outerShdw blurRad="38100" dist="38100" dir="2700000" algn="tl">
                        <a:srgbClr val="000000">
                          <a:alpha val="43137"/>
                        </a:srgbClr>
                      </a:outerShdw>
                    </a:effectLst>
                    <a:sym typeface="Wingdings"/>
                  </a:rPr>
                  <a:t>Coulomb</a:t>
                </a:r>
                <a:r>
                  <a:rPr lang="es-ES" dirty="0" smtClean="0">
                    <a:sym typeface="Wingdings"/>
                  </a:rPr>
                  <a:t>, después, fueron los que investigaron y enunciaron lo que hoy llamamos </a:t>
                </a:r>
                <a:r>
                  <a:rPr lang="es-ES" dirty="0" smtClean="0">
                    <a:effectLst>
                      <a:outerShdw blurRad="38100" dist="38100" dir="2700000" algn="tl">
                        <a:srgbClr val="000000">
                          <a:alpha val="43137"/>
                        </a:srgbClr>
                      </a:outerShdw>
                    </a:effectLst>
                    <a:sym typeface="Wingdings"/>
                  </a:rPr>
                  <a:t>leyes del rozamiento</a:t>
                </a:r>
                <a:r>
                  <a:rPr lang="es-ES" dirty="0" smtClean="0">
                    <a:sym typeface="Wingdings"/>
                  </a:rPr>
                  <a:t>.</a:t>
                </a:r>
              </a:p>
              <a:p>
                <a:pPr marL="355600" indent="-355600" algn="just">
                  <a:buFont typeface="Wingdings"/>
                  <a:buChar char="F"/>
                </a:pPr>
                <a:r>
                  <a:rPr lang="es-ES" dirty="0" smtClean="0">
                    <a:sym typeface="Wingdings"/>
                  </a:rPr>
                  <a:t>Las </a:t>
                </a:r>
                <a:r>
                  <a:rPr lang="es-ES" b="1" dirty="0" smtClean="0">
                    <a:effectLst>
                      <a:outerShdw blurRad="38100" dist="38100" dir="2700000" algn="tl">
                        <a:srgbClr val="000000">
                          <a:alpha val="43137"/>
                        </a:srgbClr>
                      </a:outerShdw>
                    </a:effectLst>
                    <a:sym typeface="Wingdings"/>
                  </a:rPr>
                  <a:t>conclusiones</a:t>
                </a:r>
                <a:r>
                  <a:rPr lang="es-ES" dirty="0" smtClean="0">
                    <a:sym typeface="Wingdings"/>
                  </a:rPr>
                  <a:t> a las que llegaron son:</a:t>
                </a:r>
              </a:p>
              <a:p>
                <a:pPr marL="723900" indent="-723900" algn="just">
                  <a:tabLst>
                    <a:tab pos="355600" algn="l"/>
                  </a:tabLst>
                </a:pPr>
                <a:r>
                  <a:rPr lang="es-ES" dirty="0">
                    <a:sym typeface="Wingdings"/>
                  </a:rPr>
                  <a:t>	</a:t>
                </a:r>
                <a:r>
                  <a:rPr lang="es-ES" dirty="0" smtClean="0">
                    <a:sym typeface="Wingdings"/>
                  </a:rPr>
                  <a:t>	El rozamiento entre dos cuerpos es proporcional a la fuerza normal que oprime a un cuerpo contra otro.</a:t>
                </a:r>
              </a:p>
              <a:p>
                <a:pPr marL="723900" indent="-723900" algn="just">
                  <a:tabLst>
                    <a:tab pos="355600" algn="l"/>
                  </a:tabLst>
                </a:pPr>
                <a:r>
                  <a:rPr lang="es-ES" dirty="0">
                    <a:sym typeface="Wingdings"/>
                  </a:rPr>
                  <a:t>	</a:t>
                </a:r>
                <a:r>
                  <a:rPr lang="es-ES" dirty="0" smtClean="0">
                    <a:sym typeface="Wingdings"/>
                  </a:rPr>
                  <a:t>	El rozamiento no depende del área de contacto entre ambas superficies.</a:t>
                </a:r>
              </a:p>
              <a:p>
                <a:pPr marL="723900" indent="-723900" algn="just">
                  <a:tabLst>
                    <a:tab pos="355600" algn="l"/>
                  </a:tabLst>
                </a:pPr>
                <a:r>
                  <a:rPr lang="es-ES" dirty="0">
                    <a:sym typeface="Wingdings"/>
                  </a:rPr>
                  <a:t>	</a:t>
                </a:r>
                <a:r>
                  <a:rPr lang="es-ES" dirty="0" smtClean="0">
                    <a:sym typeface="Wingdings"/>
                  </a:rPr>
                  <a:t>	El rozamiento es distinto según la naturaleza de las superficies en contacto.</a:t>
                </a:r>
              </a:p>
              <a:p>
                <a:pPr marL="723900" indent="-723900" algn="just">
                  <a:tabLst>
                    <a:tab pos="355600" algn="l"/>
                  </a:tabLst>
                </a:pPr>
                <a:r>
                  <a:rPr lang="es-ES" dirty="0">
                    <a:sym typeface="Wingdings"/>
                  </a:rPr>
                  <a:t>	</a:t>
                </a:r>
                <a:r>
                  <a:rPr lang="es-ES" dirty="0" smtClean="0">
                    <a:sym typeface="Wingdings"/>
                  </a:rPr>
                  <a:t>	La fuerza de rozamiento es independiente de la velocidad relativa de deslizamiento de ambas superficies.</a:t>
                </a:r>
              </a:p>
              <a:p>
                <a:pPr marL="723900" indent="-723900" algn="just">
                  <a:tabLst>
                    <a:tab pos="355600" algn="l"/>
                  </a:tabLst>
                </a:pPr>
                <a:r>
                  <a:rPr lang="es-ES" dirty="0" smtClean="0">
                    <a:sym typeface="Wingdings"/>
                  </a:rPr>
                  <a:t>		Matemáticamente, el </a:t>
                </a:r>
                <a:r>
                  <a:rPr lang="es-ES" b="1" dirty="0" smtClean="0">
                    <a:effectLst>
                      <a:outerShdw blurRad="38100" dist="38100" dir="2700000" algn="tl">
                        <a:srgbClr val="000000">
                          <a:alpha val="43137"/>
                        </a:srgbClr>
                      </a:outerShdw>
                    </a:effectLst>
                    <a:sym typeface="Wingdings"/>
                  </a:rPr>
                  <a:t>valor máximo </a:t>
                </a:r>
                <a:r>
                  <a:rPr lang="es-ES" dirty="0" smtClean="0">
                    <a:sym typeface="Wingdings"/>
                  </a:rPr>
                  <a:t>de la fuerza de rozamiento vale:</a:t>
                </a:r>
              </a:p>
              <a:p>
                <a:pPr marL="723900" indent="-723900" algn="just">
                  <a:tabLst>
                    <a:tab pos="355600" algn="l"/>
                  </a:tabLst>
                </a:pPr>
                <a:endParaRPr lang="es-ES" dirty="0">
                  <a:sym typeface="Wingdings"/>
                </a:endParaRPr>
              </a:p>
              <a:p>
                <a:pPr marL="723900" indent="-723900" algn="just">
                  <a:tabLst>
                    <a:tab pos="355600" algn="l"/>
                  </a:tabLst>
                </a:pPr>
                <a:endParaRPr lang="es-ES" dirty="0" smtClean="0">
                  <a:sym typeface="Wingdings"/>
                </a:endParaRPr>
              </a:p>
              <a:p>
                <a:pPr marL="723900" indent="-723900" algn="just">
                  <a:tabLst>
                    <a:tab pos="355600" algn="l"/>
                  </a:tabLst>
                </a:pPr>
                <a:r>
                  <a:rPr lang="es-ES" dirty="0">
                    <a:sym typeface="Wingdings"/>
                  </a:rPr>
                  <a:t>	</a:t>
                </a:r>
                <a:r>
                  <a:rPr lang="es-ES" dirty="0" smtClean="0">
                    <a:sym typeface="Wingdings"/>
                  </a:rPr>
                  <a:t>	donde </a:t>
                </a:r>
                <a14:m>
                  <m:oMath xmlns:m="http://schemas.openxmlformats.org/officeDocument/2006/math">
                    <m:r>
                      <a:rPr lang="es-ES" b="1" i="1" smtClean="0">
                        <a:effectLst>
                          <a:outerShdw blurRad="38100" dist="38100" dir="2700000" algn="tl">
                            <a:srgbClr val="000000">
                              <a:alpha val="43137"/>
                            </a:srgbClr>
                          </a:outerShdw>
                        </a:effectLst>
                        <a:latin typeface="Cambria Math"/>
                        <a:ea typeface="Cambria Math"/>
                      </a:rPr>
                      <m:t>𝝁</m:t>
                    </m:r>
                  </m:oMath>
                </a14:m>
                <a:r>
                  <a:rPr lang="es-ES" dirty="0" smtClean="0">
                    <a:sym typeface="Wingdings"/>
                  </a:rPr>
                  <a:t> es el </a:t>
                </a:r>
                <a:r>
                  <a:rPr lang="es-ES" b="1" dirty="0" smtClean="0">
                    <a:effectLst>
                      <a:outerShdw blurRad="38100" dist="38100" dir="2700000" algn="tl">
                        <a:srgbClr val="000000">
                          <a:alpha val="43137"/>
                        </a:srgbClr>
                      </a:outerShdw>
                    </a:effectLst>
                    <a:sym typeface="Wingdings"/>
                  </a:rPr>
                  <a:t>coeficiente de rozamiento </a:t>
                </a:r>
                <a:r>
                  <a:rPr lang="es-ES" dirty="0" smtClean="0">
                    <a:sym typeface="Wingdings"/>
                  </a:rPr>
                  <a:t>que depende de la naturaleza de las sustancias que están en contacto.</a:t>
                </a:r>
                <a:endParaRPr lang="es-ES" dirty="0">
                  <a:sym typeface="Wingdings"/>
                </a:endParaRPr>
              </a:p>
            </p:txBody>
          </p:sp>
        </mc:Choice>
        <mc:Fallback xmlns="">
          <p:sp>
            <p:nvSpPr>
              <p:cNvPr id="3" name="2 CuadroTexto"/>
              <p:cNvSpPr txBox="1">
                <a:spLocks noRot="1" noChangeAspect="1" noMove="1" noResize="1" noEditPoints="1" noAdjustHandles="1" noChangeArrowheads="1" noChangeShapeType="1" noTextEdit="1"/>
              </p:cNvSpPr>
              <p:nvPr/>
            </p:nvSpPr>
            <p:spPr>
              <a:xfrm>
                <a:off x="2032000" y="1028700"/>
                <a:ext cx="6743700" cy="5078313"/>
              </a:xfrm>
              <a:prstGeom prst="rect">
                <a:avLst/>
              </a:prstGeom>
              <a:blipFill rotWithShape="1">
                <a:blip r:embed="rId5"/>
                <a:stretch>
                  <a:fillRect l="-632" t="-720" r="-1084" b="-96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5416550" y="4904740"/>
                <a:ext cx="10917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r>
                        <a:rPr lang="es-ES" b="0" i="1" smtClean="0">
                          <a:latin typeface="Cambria Math"/>
                        </a:rPr>
                        <m:t>=</m:t>
                      </m:r>
                      <m:r>
                        <a:rPr lang="es-ES" b="0" i="1" smtClean="0">
                          <a:latin typeface="Cambria Math"/>
                          <a:ea typeface="Cambria Math"/>
                        </a:rPr>
                        <m:t>𝜇</m:t>
                      </m:r>
                      <m:r>
                        <a:rPr lang="es-ES" b="0" i="1" smtClean="0">
                          <a:latin typeface="Cambria Math"/>
                          <a:ea typeface="Cambria Math"/>
                        </a:rPr>
                        <m:t>𝑁</m:t>
                      </m:r>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5416550" y="4904740"/>
                <a:ext cx="1091774" cy="369332"/>
              </a:xfrm>
              <a:prstGeom prst="rect">
                <a:avLst/>
              </a:prstGeom>
              <a:blipFill rotWithShape="1">
                <a:blip r:embed="rId6"/>
                <a:stretch>
                  <a:fillRect b="-11667"/>
                </a:stretch>
              </a:blipFill>
            </p:spPr>
            <p:txBody>
              <a:bodyPr/>
              <a:lstStyle/>
              <a:p>
                <a:r>
                  <a:rPr lang="es-ES">
                    <a:noFill/>
                  </a:rPr>
                  <a:t> </a:t>
                </a:r>
              </a:p>
            </p:txBody>
          </p:sp>
        </mc:Fallback>
      </mc:AlternateContent>
    </p:spTree>
    <p:extLst>
      <p:ext uri="{BB962C8B-B14F-4D97-AF65-F5344CB8AC3E}">
        <p14:creationId xmlns:p14="http://schemas.microsoft.com/office/powerpoint/2010/main" val="37901902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3</a:t>
            </a:r>
            <a:r>
              <a:rPr lang="es-ES" b="1" dirty="0" smtClean="0">
                <a:solidFill>
                  <a:srgbClr val="C00000"/>
                </a:solidFill>
                <a:latin typeface="+mj-lt"/>
              </a:rPr>
              <a:t> La fuerza de rozamiento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11</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grpSp>
        <p:nvGrpSpPr>
          <p:cNvPr id="13" name="12 Grupo"/>
          <p:cNvGrpSpPr/>
          <p:nvPr/>
        </p:nvGrpSpPr>
        <p:grpSpPr>
          <a:xfrm>
            <a:off x="419100" y="993140"/>
            <a:ext cx="2959100" cy="1953260"/>
            <a:chOff x="584200" y="993140"/>
            <a:chExt cx="2959100" cy="1953260"/>
          </a:xfrm>
        </p:grpSpPr>
        <p:sp>
          <p:nvSpPr>
            <p:cNvPr id="5" name="4 Rectángulo"/>
            <p:cNvSpPr/>
            <p:nvPr/>
          </p:nvSpPr>
          <p:spPr>
            <a:xfrm>
              <a:off x="584200" y="24257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Rectángulo"/>
            <p:cNvSpPr/>
            <p:nvPr/>
          </p:nvSpPr>
          <p:spPr>
            <a:xfrm>
              <a:off x="1473200" y="1612900"/>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9 Conector recto de flecha"/>
            <p:cNvCxnSpPr/>
            <p:nvPr/>
          </p:nvCxnSpPr>
          <p:spPr>
            <a:xfrm>
              <a:off x="2578100" y="1993900"/>
              <a:ext cx="965200" cy="0"/>
            </a:xfrm>
            <a:prstGeom prst="straightConnector1">
              <a:avLst/>
            </a:prstGeom>
            <a:ln w="38100">
              <a:solidFill>
                <a:schemeClr val="accent5">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rot="16200000">
              <a:off x="1473200" y="1536700"/>
              <a:ext cx="9652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rot="10800000">
              <a:off x="1089800" y="2222500"/>
              <a:ext cx="612000" cy="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10 CuadroTexto"/>
                <p:cNvSpPr txBox="1"/>
                <p:nvPr/>
              </p:nvSpPr>
              <p:spPr>
                <a:xfrm>
                  <a:off x="2901950" y="1666240"/>
                  <a:ext cx="36061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𝑣</m:t>
                            </m:r>
                          </m:e>
                        </m:acc>
                      </m:oMath>
                    </m:oMathPara>
                  </a14:m>
                  <a:endParaRPr lang="es-ES" sz="1600"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2901950" y="1666240"/>
                  <a:ext cx="360612" cy="338554"/>
                </a:xfrm>
                <a:prstGeom prst="rect">
                  <a:avLst/>
                </a:prstGeom>
                <a:blipFill rotWithShape="1">
                  <a:blip r:embed="rId4"/>
                  <a:stretch>
                    <a:fillRect t="-12500" r="-2033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1962150" y="993140"/>
                  <a:ext cx="398058"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𝑁</m:t>
                            </m:r>
                          </m:e>
                        </m:acc>
                      </m:oMath>
                    </m:oMathPara>
                  </a14:m>
                  <a:endParaRPr lang="es-ES" sz="1600"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1962150" y="993140"/>
                  <a:ext cx="398058" cy="368499"/>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958850" y="1831340"/>
                  <a:ext cx="455829"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𝑅</m:t>
                            </m:r>
                          </m:sub>
                        </m:sSub>
                      </m:oMath>
                    </m:oMathPara>
                  </a14:m>
                  <a:endParaRPr lang="es-ES" sz="16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958850" y="1831340"/>
                  <a:ext cx="455829" cy="368499"/>
                </a:xfrm>
                <a:prstGeom prst="rect">
                  <a:avLst/>
                </a:prstGeom>
                <a:blipFill rotWithShape="1">
                  <a:blip r:embed="rId6"/>
                  <a:stretch>
                    <a:fillRect t="-13115" r="-2000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14" name="13 CuadroTexto"/>
              <p:cNvSpPr txBox="1"/>
              <p:nvPr/>
            </p:nvSpPr>
            <p:spPr>
              <a:xfrm>
                <a:off x="3759200" y="1016000"/>
                <a:ext cx="48768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Dado que la fuerza de rozamiento es opuesta al deslizamiento, su sentido es opuesto a la velocidad:</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Donde </a:t>
                </a:r>
                <a14:m>
                  <m:oMath xmlns:m="http://schemas.openxmlformats.org/officeDocument/2006/math">
                    <m:sSub>
                      <m:sSubPr>
                        <m:ctrlPr>
                          <a:rPr lang="es-ES" i="1">
                            <a:latin typeface="Cambria Math" panose="02040503050406030204" pitchFamily="18" charset="0"/>
                            <a:ea typeface="Cambria Math"/>
                          </a:rPr>
                        </m:ctrlPr>
                      </m:sSubPr>
                      <m:e>
                        <m:acc>
                          <m:accPr>
                            <m:chr m:val="̂"/>
                            <m:ctrlPr>
                              <a:rPr lang="es-ES" i="1">
                                <a:latin typeface="Cambria Math" panose="02040503050406030204" pitchFamily="18" charset="0"/>
                                <a:ea typeface="Cambria Math"/>
                              </a:rPr>
                            </m:ctrlPr>
                          </m:accPr>
                          <m:e>
                            <m:r>
                              <a:rPr lang="es-ES" i="1">
                                <a:latin typeface="Cambria Math"/>
                                <a:ea typeface="Cambria Math"/>
                              </a:rPr>
                              <m:t>𝑢</m:t>
                            </m:r>
                          </m:e>
                        </m:acc>
                      </m:e>
                      <m:sub>
                        <m:r>
                          <a:rPr lang="es-ES" i="1">
                            <a:latin typeface="Cambria Math"/>
                            <a:ea typeface="Cambria Math"/>
                          </a:rPr>
                          <m:t>𝑣</m:t>
                        </m:r>
                      </m:sub>
                    </m:sSub>
                  </m:oMath>
                </a14:m>
                <a:r>
                  <a:rPr lang="es-ES" dirty="0" smtClean="0"/>
                  <a:t> es un vector unitario en la dirección de la velocidad.</a:t>
                </a:r>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3759200" y="1016000"/>
                <a:ext cx="4876800" cy="2031325"/>
              </a:xfrm>
              <a:prstGeom prst="rect">
                <a:avLst/>
              </a:prstGeom>
              <a:blipFill rotWithShape="1">
                <a:blip r:embed="rId7"/>
                <a:stretch>
                  <a:fillRect l="-875" t="-1502" r="-1000" b="-39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5429250" y="1932940"/>
                <a:ext cx="1562992"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𝐹</m:t>
                              </m:r>
                            </m:e>
                          </m:acc>
                        </m:e>
                        <m:sub>
                          <m:r>
                            <a:rPr lang="es-ES" b="0" i="1" smtClean="0">
                              <a:latin typeface="Cambria Math"/>
                            </a:rPr>
                            <m:t>𝑅</m:t>
                          </m:r>
                        </m:sub>
                      </m:sSub>
                      <m:r>
                        <a:rPr lang="es-ES" b="0" i="1" smtClean="0">
                          <a:latin typeface="Cambria Math"/>
                        </a:rPr>
                        <m:t>=−</m:t>
                      </m:r>
                      <m:r>
                        <a:rPr lang="es-ES" b="0" i="1" smtClean="0">
                          <a:latin typeface="Cambria Math"/>
                          <a:ea typeface="Cambria Math"/>
                        </a:rPr>
                        <m:t>𝜇</m:t>
                      </m:r>
                      <m:r>
                        <a:rPr lang="es-ES" b="0" i="1" smtClean="0">
                          <a:latin typeface="Cambria Math"/>
                          <a:ea typeface="Cambria Math"/>
                        </a:rPr>
                        <m:t>𝑁</m:t>
                      </m:r>
                      <m:sSub>
                        <m:sSubPr>
                          <m:ctrlPr>
                            <a:rPr lang="es-ES" b="0" i="1" smtClean="0">
                              <a:latin typeface="Cambria Math" panose="02040503050406030204" pitchFamily="18" charset="0"/>
                              <a:ea typeface="Cambria Math"/>
                            </a:rPr>
                          </m:ctrlPr>
                        </m:sSubPr>
                        <m:e>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𝑢</m:t>
                              </m:r>
                            </m:e>
                          </m:acc>
                        </m:e>
                        <m:sub>
                          <m:r>
                            <a:rPr lang="es-ES" b="0" i="1" smtClean="0">
                              <a:latin typeface="Cambria Math"/>
                              <a:ea typeface="Cambria Math"/>
                            </a:rPr>
                            <m:t>𝑣</m:t>
                          </m:r>
                        </m:sub>
                      </m:sSub>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5429250" y="1932940"/>
                <a:ext cx="1562992" cy="402931"/>
              </a:xfrm>
              <a:prstGeom prst="rect">
                <a:avLst/>
              </a:prstGeom>
              <a:blipFill rotWithShape="1">
                <a:blip r:embed="rId8"/>
                <a:stretch>
                  <a:fillRect t="-21212" r="-7031" b="-10606"/>
                </a:stretch>
              </a:blipFill>
            </p:spPr>
            <p:txBody>
              <a:bodyPr/>
              <a:lstStyle/>
              <a:p>
                <a:r>
                  <a:rPr lang="es-ES">
                    <a:noFill/>
                  </a:rPr>
                  <a:t> </a:t>
                </a:r>
              </a:p>
            </p:txBody>
          </p:sp>
        </mc:Fallback>
      </mc:AlternateContent>
      <p:grpSp>
        <p:nvGrpSpPr>
          <p:cNvPr id="36" name="35 Grupo"/>
          <p:cNvGrpSpPr/>
          <p:nvPr/>
        </p:nvGrpSpPr>
        <p:grpSpPr>
          <a:xfrm>
            <a:off x="323850" y="3482340"/>
            <a:ext cx="3219450" cy="2829560"/>
            <a:chOff x="323850" y="3482340"/>
            <a:chExt cx="3219450" cy="2829560"/>
          </a:xfrm>
        </p:grpSpPr>
        <p:sp>
          <p:nvSpPr>
            <p:cNvPr id="22" name="21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p:cNvSpPr/>
            <p:nvPr/>
          </p:nvSpPr>
          <p:spPr>
            <a:xfrm rot="1951811">
              <a:off x="1270001" y="4114801"/>
              <a:ext cx="1003300" cy="800100"/>
            </a:xfrm>
            <a:prstGeom prst="rect">
              <a:avLst/>
            </a:prstGeom>
            <a:blipFill>
              <a:blip r:embed="rId9"/>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6" name="25 Conector recto de flecha"/>
            <p:cNvCxnSpPr/>
            <p:nvPr/>
          </p:nvCxnSpPr>
          <p:spPr>
            <a:xfrm flipV="1">
              <a:off x="1752600" y="3670300"/>
              <a:ext cx="520700" cy="850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p:nvPr/>
          </p:nvCxnSpPr>
          <p:spPr>
            <a:xfrm flipV="1">
              <a:off x="1214438" y="4527550"/>
              <a:ext cx="527049" cy="863600"/>
            </a:xfrm>
            <a:prstGeom prst="straightConnector1">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a:off x="1752200" y="4521200"/>
              <a:ext cx="548088" cy="341313"/>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31 Conector recto de flecha"/>
            <p:cNvCxnSpPr/>
            <p:nvPr/>
          </p:nvCxnSpPr>
          <p:spPr>
            <a:xfrm>
              <a:off x="1206100" y="5410200"/>
              <a:ext cx="536975" cy="338138"/>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p:nvPr/>
          </p:nvCxnSpPr>
          <p:spPr>
            <a:xfrm flipV="1">
              <a:off x="1778000" y="4864100"/>
              <a:ext cx="520700" cy="850900"/>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34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8" name="37 Arco"/>
            <p:cNvSpPr/>
            <p:nvPr/>
          </p:nvSpPr>
          <p:spPr>
            <a:xfrm rot="15831151">
              <a:off x="1435100" y="4724399"/>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39" name="38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39 CuadroTexto"/>
                <p:cNvSpPr txBox="1"/>
                <p:nvPr/>
              </p:nvSpPr>
              <p:spPr>
                <a:xfrm>
                  <a:off x="1352550" y="51079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1352550" y="5107940"/>
                  <a:ext cx="372025"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40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2"/>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41 CuadroTexto"/>
                <p:cNvSpPr txBox="1"/>
                <p:nvPr/>
              </p:nvSpPr>
              <p:spPr>
                <a:xfrm>
                  <a:off x="2203450" y="4549140"/>
                  <a:ext cx="9827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𝑚𝑔𝑠𝑒𝑛</m:t>
                        </m:r>
                        <m:r>
                          <a:rPr lang="es-ES" sz="1600" b="0" i="1" smtClean="0">
                            <a:latin typeface="Cambria Math"/>
                            <a:ea typeface="Cambria Math"/>
                          </a:rPr>
                          <m:t>𝛼</m:t>
                        </m:r>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203450" y="4549140"/>
                  <a:ext cx="982770" cy="338554"/>
                </a:xfrm>
                <a:prstGeom prst="rect">
                  <a:avLst/>
                </a:prstGeom>
                <a:blipFill rotWithShape="1">
                  <a:blip r:embed="rId13"/>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323850" y="5019040"/>
                  <a:ext cx="9667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𝑚𝑔𝑐𝑜𝑠</m:t>
                        </m:r>
                        <m:r>
                          <a:rPr lang="es-ES" sz="1600" b="0" i="1" smtClean="0">
                            <a:latin typeface="Cambria Math"/>
                            <a:ea typeface="Cambria Math"/>
                          </a:rPr>
                          <m:t>𝛼</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23850" y="5019040"/>
                  <a:ext cx="966740" cy="338554"/>
                </a:xfrm>
                <a:prstGeom prst="rect">
                  <a:avLst/>
                </a:prstGeom>
                <a:blipFill rotWithShape="1">
                  <a:blip r:embed="rId14"/>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43 CuadroTexto"/>
                <p:cNvSpPr txBox="1"/>
                <p:nvPr/>
              </p:nvSpPr>
              <p:spPr>
                <a:xfrm>
                  <a:off x="2203450" y="34823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203450" y="3482340"/>
                  <a:ext cx="398058" cy="338554"/>
                </a:xfrm>
                <a:prstGeom prst="rect">
                  <a:avLst/>
                </a:prstGeom>
                <a:blipFill rotWithShape="1">
                  <a:blip r:embed="rId15"/>
                  <a:stretch>
                    <a:fillRect/>
                  </a:stretch>
                </a:blipFill>
              </p:spPr>
              <p:txBody>
                <a:bodyPr/>
                <a:lstStyle/>
                <a:p>
                  <a:r>
                    <a:rPr lang="es-ES">
                      <a:noFill/>
                    </a:rPr>
                    <a:t> </a:t>
                  </a:r>
                </a:p>
              </p:txBody>
            </p:sp>
          </mc:Fallback>
        </mc:AlternateContent>
      </p:grpSp>
      <p:graphicFrame>
        <p:nvGraphicFramePr>
          <p:cNvPr id="37" name="36 Tabla"/>
          <p:cNvGraphicFramePr>
            <a:graphicFrameLocks noGrp="1"/>
          </p:cNvGraphicFramePr>
          <p:nvPr>
            <p:extLst>
              <p:ext uri="{D42A27DB-BD31-4B8C-83A1-F6EECF244321}">
                <p14:modId xmlns:p14="http://schemas.microsoft.com/office/powerpoint/2010/main" val="901397277"/>
              </p:ext>
            </p:extLst>
          </p:nvPr>
        </p:nvGraphicFramePr>
        <p:xfrm>
          <a:off x="4178300" y="3251200"/>
          <a:ext cx="4445000" cy="2966720"/>
        </p:xfrm>
        <a:graphic>
          <a:graphicData uri="http://schemas.openxmlformats.org/drawingml/2006/table">
            <a:tbl>
              <a:tblPr firstRow="1" bandRow="1">
                <a:tableStyleId>{93296810-A885-4BE3-A3E7-6D5BEEA58F35}</a:tableStyleId>
              </a:tblPr>
              <a:tblGrid>
                <a:gridCol w="3405909"/>
                <a:gridCol w="1039091"/>
              </a:tblGrid>
              <a:tr h="370840">
                <a:tc>
                  <a:txBody>
                    <a:bodyPr/>
                    <a:lstStyle/>
                    <a:p>
                      <a:r>
                        <a:rPr lang="es-ES" sz="1600" dirty="0" smtClean="0"/>
                        <a:t>Materiales</a:t>
                      </a:r>
                      <a:endParaRPr lang="es-ES" sz="1600" dirty="0"/>
                    </a:p>
                  </a:txBody>
                  <a:tcPr/>
                </a:tc>
                <a:tc>
                  <a:txBody>
                    <a:bodyPr/>
                    <a:lstStyle/>
                    <a:p>
                      <a:pPr algn="ctr"/>
                      <a:r>
                        <a:rPr lang="es-ES" sz="1600" dirty="0" smtClean="0">
                          <a:sym typeface="Symbol"/>
                        </a:rPr>
                        <a:t></a:t>
                      </a:r>
                      <a:endParaRPr lang="es-ES" sz="1600" dirty="0"/>
                    </a:p>
                  </a:txBody>
                  <a:tcPr/>
                </a:tc>
              </a:tr>
              <a:tr h="370840">
                <a:tc>
                  <a:txBody>
                    <a:bodyPr/>
                    <a:lstStyle/>
                    <a:p>
                      <a:r>
                        <a:rPr lang="es-ES" sz="1600" dirty="0" smtClean="0"/>
                        <a:t>Acero sobre acero</a:t>
                      </a:r>
                      <a:endParaRPr lang="es-ES" sz="1600" dirty="0"/>
                    </a:p>
                  </a:txBody>
                  <a:tcPr/>
                </a:tc>
                <a:tc>
                  <a:txBody>
                    <a:bodyPr/>
                    <a:lstStyle/>
                    <a:p>
                      <a:pPr algn="ctr"/>
                      <a:r>
                        <a:rPr lang="es-ES" sz="1600" dirty="0" smtClean="0"/>
                        <a:t>0,7</a:t>
                      </a:r>
                      <a:endParaRPr lang="es-ES" sz="1600" dirty="0"/>
                    </a:p>
                  </a:txBody>
                  <a:tcPr/>
                </a:tc>
              </a:tr>
              <a:tr h="370840">
                <a:tc>
                  <a:txBody>
                    <a:bodyPr/>
                    <a:lstStyle/>
                    <a:p>
                      <a:r>
                        <a:rPr lang="es-ES" sz="1600" dirty="0" smtClean="0"/>
                        <a:t>Latón sobre acero</a:t>
                      </a:r>
                      <a:endParaRPr lang="es-ES" sz="1600" dirty="0"/>
                    </a:p>
                  </a:txBody>
                  <a:tcPr/>
                </a:tc>
                <a:tc>
                  <a:txBody>
                    <a:bodyPr/>
                    <a:lstStyle/>
                    <a:p>
                      <a:pPr algn="ctr"/>
                      <a:r>
                        <a:rPr lang="es-ES" sz="1600" dirty="0" smtClean="0"/>
                        <a:t>0,5</a:t>
                      </a:r>
                      <a:endParaRPr lang="es-ES" sz="1600" dirty="0"/>
                    </a:p>
                  </a:txBody>
                  <a:tcPr/>
                </a:tc>
              </a:tr>
              <a:tr h="370840">
                <a:tc>
                  <a:txBody>
                    <a:bodyPr/>
                    <a:lstStyle/>
                    <a:p>
                      <a:r>
                        <a:rPr lang="es-ES" sz="1600" dirty="0" smtClean="0"/>
                        <a:t>Vidrio sobre vidrio</a:t>
                      </a:r>
                      <a:endParaRPr lang="es-ES" sz="1600" dirty="0"/>
                    </a:p>
                  </a:txBody>
                  <a:tcPr/>
                </a:tc>
                <a:tc>
                  <a:txBody>
                    <a:bodyPr/>
                    <a:lstStyle/>
                    <a:p>
                      <a:pPr algn="ctr"/>
                      <a:r>
                        <a:rPr lang="es-ES" sz="1600" dirty="0" smtClean="0"/>
                        <a:t>0,9</a:t>
                      </a:r>
                      <a:endParaRPr lang="es-ES" sz="1600" dirty="0"/>
                    </a:p>
                  </a:txBody>
                  <a:tcPr/>
                </a:tc>
              </a:tr>
              <a:tr h="370840">
                <a:tc>
                  <a:txBody>
                    <a:bodyPr/>
                    <a:lstStyle/>
                    <a:p>
                      <a:r>
                        <a:rPr lang="es-ES" sz="1600" dirty="0" smtClean="0"/>
                        <a:t>Teflón</a:t>
                      </a:r>
                      <a:r>
                        <a:rPr lang="es-ES" sz="1600" baseline="0" dirty="0" smtClean="0"/>
                        <a:t> sobre teflón</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Teflón sobre acero</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Caucho sobre hormigón seco</a:t>
                      </a:r>
                      <a:endParaRPr lang="es-ES" sz="1600" dirty="0"/>
                    </a:p>
                  </a:txBody>
                  <a:tcPr/>
                </a:tc>
                <a:tc>
                  <a:txBody>
                    <a:bodyPr/>
                    <a:lstStyle/>
                    <a:p>
                      <a:pPr algn="ctr"/>
                      <a:r>
                        <a:rPr lang="es-ES" sz="1600" dirty="0" smtClean="0"/>
                        <a:t>1,0</a:t>
                      </a:r>
                      <a:endParaRPr lang="es-ES" sz="1600" dirty="0"/>
                    </a:p>
                  </a:txBody>
                  <a:tcPr/>
                </a:tc>
              </a:tr>
              <a:tr h="370840">
                <a:tc>
                  <a:txBody>
                    <a:bodyPr/>
                    <a:lstStyle/>
                    <a:p>
                      <a:r>
                        <a:rPr lang="es-ES" sz="1600" dirty="0" smtClean="0"/>
                        <a:t>Caucho sobre hormigón húmedo</a:t>
                      </a:r>
                      <a:endParaRPr lang="es-ES" sz="1600" dirty="0"/>
                    </a:p>
                  </a:txBody>
                  <a:tcPr/>
                </a:tc>
                <a:tc>
                  <a:txBody>
                    <a:bodyPr/>
                    <a:lstStyle/>
                    <a:p>
                      <a:pPr algn="ctr"/>
                      <a:r>
                        <a:rPr lang="es-ES" sz="1600" dirty="0" smtClean="0"/>
                        <a:t>0,3</a:t>
                      </a:r>
                      <a:endParaRPr lang="es-ES" sz="1600" dirty="0"/>
                    </a:p>
                  </a:txBody>
                  <a:tcPr/>
                </a:tc>
              </a:tr>
            </a:tbl>
          </a:graphicData>
        </a:graphic>
      </p:graphicFrame>
    </p:spTree>
    <p:extLst>
      <p:ext uri="{BB962C8B-B14F-4D97-AF65-F5344CB8AC3E}">
        <p14:creationId xmlns:p14="http://schemas.microsoft.com/office/powerpoint/2010/main" val="42747975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3</a:t>
            </a:r>
            <a:r>
              <a:rPr lang="es-ES" b="1" dirty="0" smtClean="0">
                <a:solidFill>
                  <a:srgbClr val="C00000"/>
                </a:solidFill>
                <a:latin typeface="+mj-lt"/>
              </a:rPr>
              <a:t> La fuerza de rozamiento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mc:AlternateContent xmlns:mc="http://schemas.openxmlformats.org/markup-compatibility/2006" xmlns:a14="http://schemas.microsoft.com/office/drawing/2010/main">
        <mc:Choice Requires="a14">
          <p:sp>
            <p:nvSpPr>
              <p:cNvPr id="2" name="1 CuadroTexto"/>
              <p:cNvSpPr txBox="1"/>
              <p:nvPr/>
            </p:nvSpPr>
            <p:spPr>
              <a:xfrm>
                <a:off x="355600" y="876300"/>
                <a:ext cx="8331200" cy="1477328"/>
              </a:xfrm>
              <a:prstGeom prst="rect">
                <a:avLst/>
              </a:prstGeom>
              <a:noFill/>
            </p:spPr>
            <p:txBody>
              <a:bodyPr wrap="square" rtlCol="0">
                <a:spAutoFit/>
              </a:bodyPr>
              <a:lstStyle/>
              <a:p>
                <a:pPr marL="355600" indent="-355600">
                  <a:buFont typeface="Wingdings"/>
                  <a:buChar char="F"/>
                </a:pPr>
                <a:r>
                  <a:rPr lang="es-ES" dirty="0" smtClean="0">
                    <a:sym typeface="Wingdings"/>
                  </a:rPr>
                  <a:t>Existen dos coeficientes de rozamiento:</a:t>
                </a:r>
              </a:p>
              <a:p>
                <a:pPr marL="355600" indent="-355600">
                  <a:buFont typeface="Wingdings"/>
                  <a:buChar char="F"/>
                </a:pPr>
                <a:endParaRPr lang="es-ES" dirty="0">
                  <a:sym typeface="Wingdings"/>
                </a:endParaRPr>
              </a:p>
              <a:p>
                <a:pPr marL="723900" indent="-723900">
                  <a:tabLst>
                    <a:tab pos="355600" algn="l"/>
                  </a:tabLst>
                </a:pPr>
                <a:r>
                  <a:rPr lang="es-ES" dirty="0" smtClean="0">
                    <a:sym typeface="Wingdings"/>
                  </a:rPr>
                  <a:t>		</a:t>
                </a:r>
                <a:r>
                  <a:rPr lang="es-ES" b="1" dirty="0" smtClean="0">
                    <a:effectLst>
                      <a:outerShdw blurRad="38100" dist="38100" dir="2700000" algn="tl">
                        <a:srgbClr val="000000">
                          <a:alpha val="43137"/>
                        </a:srgbClr>
                      </a:outerShdw>
                    </a:effectLst>
                    <a:sym typeface="Wingdings"/>
                  </a:rPr>
                  <a:t>Estático</a:t>
                </a:r>
                <a:r>
                  <a:rPr lang="es-ES" dirty="0" smtClean="0">
                    <a:sym typeface="Wingdings"/>
                  </a:rPr>
                  <a:t> (</a:t>
                </a:r>
                <a14:m>
                  <m:oMath xmlns:m="http://schemas.openxmlformats.org/officeDocument/2006/math">
                    <m:sSub>
                      <m:sSubPr>
                        <m:ctrlPr>
                          <a:rPr lang="es-ES" b="1" i="1" smtClean="0">
                            <a:effectLst>
                              <a:outerShdw blurRad="38100" dist="38100" dir="2700000" algn="tl">
                                <a:srgbClr val="000000">
                                  <a:alpha val="43137"/>
                                </a:srgbClr>
                              </a:outerShdw>
                            </a:effectLst>
                            <a:latin typeface="Cambria Math" panose="02040503050406030204" pitchFamily="18" charset="0"/>
                            <a:sym typeface="Wingdings"/>
                          </a:rPr>
                        </m:ctrlPr>
                      </m:sSubPr>
                      <m:e>
                        <m:r>
                          <a:rPr lang="es-ES" b="1" i="1" smtClean="0">
                            <a:effectLst>
                              <a:outerShdw blurRad="38100" dist="38100" dir="2700000" algn="tl">
                                <a:srgbClr val="000000">
                                  <a:alpha val="43137"/>
                                </a:srgbClr>
                              </a:outerShdw>
                            </a:effectLst>
                            <a:latin typeface="Cambria Math"/>
                            <a:ea typeface="Cambria Math"/>
                            <a:sym typeface="Wingdings"/>
                          </a:rPr>
                          <m:t>𝝁</m:t>
                        </m:r>
                      </m:e>
                      <m:sub>
                        <m:r>
                          <a:rPr lang="es-ES" b="1" i="1" smtClean="0">
                            <a:effectLst>
                              <a:outerShdw blurRad="38100" dist="38100" dir="2700000" algn="tl">
                                <a:srgbClr val="000000">
                                  <a:alpha val="43137"/>
                                </a:srgbClr>
                              </a:outerShdw>
                            </a:effectLst>
                            <a:latin typeface="Cambria Math"/>
                            <a:sym typeface="Wingdings"/>
                          </a:rPr>
                          <m:t>𝒆</m:t>
                        </m:r>
                      </m:sub>
                    </m:sSub>
                  </m:oMath>
                </a14:m>
                <a:r>
                  <a:rPr lang="es-ES" dirty="0" smtClean="0">
                    <a:sym typeface="Wingdings"/>
                  </a:rPr>
                  <a:t>): mientras el cuerpo no desliza.</a:t>
                </a:r>
              </a:p>
              <a:p>
                <a:pPr marL="723900" indent="-723900">
                  <a:tabLst>
                    <a:tab pos="355600" algn="l"/>
                  </a:tabLst>
                </a:pPr>
                <a:endParaRPr lang="es-ES" dirty="0">
                  <a:sym typeface="Wingdings"/>
                </a:endParaRPr>
              </a:p>
              <a:p>
                <a:pPr marL="723900" indent="-723900">
                  <a:tabLst>
                    <a:tab pos="355600" algn="l"/>
                  </a:tabLst>
                </a:pPr>
                <a:r>
                  <a:rPr lang="es-ES" dirty="0" smtClean="0">
                    <a:sym typeface="Wingdings"/>
                  </a:rPr>
                  <a:t>		</a:t>
                </a:r>
                <a:r>
                  <a:rPr lang="es-ES" b="1" dirty="0" smtClean="0">
                    <a:effectLst>
                      <a:outerShdw blurRad="38100" dist="38100" dir="2700000" algn="tl">
                        <a:srgbClr val="000000">
                          <a:alpha val="43137"/>
                        </a:srgbClr>
                      </a:outerShdw>
                    </a:effectLst>
                    <a:sym typeface="Wingdings"/>
                  </a:rPr>
                  <a:t>Dinámico</a:t>
                </a:r>
                <a:r>
                  <a:rPr lang="es-ES" dirty="0" smtClean="0">
                    <a:sym typeface="Wingdings"/>
                  </a:rPr>
                  <a:t> </a:t>
                </a:r>
                <a:r>
                  <a:rPr lang="es-ES" dirty="0">
                    <a:sym typeface="Wingdings"/>
                  </a:rPr>
                  <a:t>(</a:t>
                </a:r>
                <a14:m>
                  <m:oMath xmlns:m="http://schemas.openxmlformats.org/officeDocument/2006/math">
                    <m:sSub>
                      <m:sSubPr>
                        <m:ctrlPr>
                          <a:rPr lang="es-ES" b="1" i="1" smtClean="0">
                            <a:effectLst>
                              <a:outerShdw blurRad="38100" dist="38100" dir="2700000" algn="tl">
                                <a:srgbClr val="000000">
                                  <a:alpha val="43137"/>
                                </a:srgbClr>
                              </a:outerShdw>
                            </a:effectLst>
                            <a:latin typeface="Cambria Math" panose="02040503050406030204" pitchFamily="18" charset="0"/>
                            <a:sym typeface="Wingdings"/>
                          </a:rPr>
                        </m:ctrlPr>
                      </m:sSubPr>
                      <m:e>
                        <m:r>
                          <a:rPr lang="es-ES" b="1" i="1">
                            <a:effectLst>
                              <a:outerShdw blurRad="38100" dist="38100" dir="2700000" algn="tl">
                                <a:srgbClr val="000000">
                                  <a:alpha val="43137"/>
                                </a:srgbClr>
                              </a:outerShdw>
                            </a:effectLst>
                            <a:latin typeface="Cambria Math"/>
                            <a:ea typeface="Cambria Math"/>
                            <a:sym typeface="Wingdings"/>
                          </a:rPr>
                          <m:t>𝝁</m:t>
                        </m:r>
                      </m:e>
                      <m:sub>
                        <m:r>
                          <a:rPr lang="es-ES" b="1" i="1" smtClean="0">
                            <a:effectLst>
                              <a:outerShdw blurRad="38100" dist="38100" dir="2700000" algn="tl">
                                <a:srgbClr val="000000">
                                  <a:alpha val="43137"/>
                                </a:srgbClr>
                              </a:outerShdw>
                            </a:effectLst>
                            <a:latin typeface="Cambria Math"/>
                            <a:ea typeface="Cambria Math"/>
                            <a:sym typeface="Wingdings"/>
                          </a:rPr>
                          <m:t>𝒅</m:t>
                        </m:r>
                      </m:sub>
                    </m:sSub>
                  </m:oMath>
                </a14:m>
                <a:r>
                  <a:rPr lang="es-ES" dirty="0">
                    <a:sym typeface="Wingdings"/>
                  </a:rPr>
                  <a:t>):</a:t>
                </a:r>
                <a:r>
                  <a:rPr lang="es-ES" dirty="0" smtClean="0">
                    <a:sym typeface="Wingdings"/>
                  </a:rPr>
                  <a:t> cuando el cuerpo ya se encuentra deslizando.</a:t>
                </a:r>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355600" y="876300"/>
                <a:ext cx="8331200" cy="1477328"/>
              </a:xfrm>
              <a:prstGeom prst="rect">
                <a:avLst/>
              </a:prstGeom>
              <a:blipFill rotWithShape="1">
                <a:blip r:embed="rId5"/>
                <a:stretch>
                  <a:fillRect l="-439" t="-2066" b="-74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4203700" y="2540000"/>
                <a:ext cx="4622800" cy="369332"/>
              </a:xfrm>
              <a:prstGeom prst="rect">
                <a:avLst/>
              </a:prstGeom>
              <a:noFill/>
            </p:spPr>
            <p:txBody>
              <a:bodyPr wrap="square" rtlCol="0">
                <a:spAutoFit/>
              </a:bodyPr>
              <a:lstStyle/>
              <a:p>
                <a:pPr marL="355600" indent="-355600"/>
                <a:r>
                  <a:rPr lang="es-ES" dirty="0" smtClean="0">
                    <a:sym typeface="Wingdings"/>
                  </a:rPr>
                  <a:t>	Se cumple que </a:t>
                </a:r>
                <a14:m>
                  <m:oMath xmlns:m="http://schemas.openxmlformats.org/officeDocument/2006/math">
                    <m:sSub>
                      <m:sSubPr>
                        <m:ctrlPr>
                          <a:rPr lang="es-ES" b="1" i="1">
                            <a:effectLst>
                              <a:outerShdw blurRad="38100" dist="38100" dir="2700000" algn="tl">
                                <a:srgbClr val="000000">
                                  <a:alpha val="43137"/>
                                </a:srgbClr>
                              </a:outerShdw>
                            </a:effectLst>
                            <a:latin typeface="Cambria Math" panose="02040503050406030204" pitchFamily="18" charset="0"/>
                            <a:sym typeface="Wingdings"/>
                          </a:rPr>
                        </m:ctrlPr>
                      </m:sSubPr>
                      <m:e>
                        <m:r>
                          <a:rPr lang="es-ES" b="1" i="1">
                            <a:effectLst>
                              <a:outerShdw blurRad="38100" dist="38100" dir="2700000" algn="tl">
                                <a:srgbClr val="000000">
                                  <a:alpha val="43137"/>
                                </a:srgbClr>
                              </a:outerShdw>
                            </a:effectLst>
                            <a:latin typeface="Cambria Math"/>
                            <a:ea typeface="Cambria Math"/>
                            <a:sym typeface="Wingdings"/>
                          </a:rPr>
                          <m:t>𝝁</m:t>
                        </m:r>
                      </m:e>
                      <m:sub>
                        <m:r>
                          <a:rPr lang="es-ES" b="1" i="1" smtClean="0">
                            <a:effectLst>
                              <a:outerShdw blurRad="38100" dist="38100" dir="2700000" algn="tl">
                                <a:srgbClr val="000000">
                                  <a:alpha val="43137"/>
                                </a:srgbClr>
                              </a:outerShdw>
                            </a:effectLst>
                            <a:latin typeface="Cambria Math"/>
                            <a:ea typeface="Cambria Math"/>
                            <a:sym typeface="Wingdings"/>
                          </a:rPr>
                          <m:t>𝒅</m:t>
                        </m:r>
                      </m:sub>
                    </m:sSub>
                    <m:r>
                      <a:rPr lang="es-ES" dirty="0">
                        <a:latin typeface="Cambria Math"/>
                        <a:ea typeface="Cambria Math"/>
                        <a:sym typeface="Wingdings"/>
                      </a:rPr>
                      <m:t>≤</m:t>
                    </m:r>
                    <m:sSub>
                      <m:sSubPr>
                        <m:ctrlPr>
                          <a:rPr lang="es-ES" b="1" i="1">
                            <a:effectLst>
                              <a:outerShdw blurRad="38100" dist="38100" dir="2700000" algn="tl">
                                <a:srgbClr val="000000">
                                  <a:alpha val="43137"/>
                                </a:srgbClr>
                              </a:outerShdw>
                            </a:effectLst>
                            <a:latin typeface="Cambria Math" panose="02040503050406030204" pitchFamily="18" charset="0"/>
                            <a:sym typeface="Wingdings"/>
                          </a:rPr>
                        </m:ctrlPr>
                      </m:sSubPr>
                      <m:e>
                        <m:r>
                          <a:rPr lang="es-ES" b="1" i="1">
                            <a:effectLst>
                              <a:outerShdw blurRad="38100" dist="38100" dir="2700000" algn="tl">
                                <a:srgbClr val="000000">
                                  <a:alpha val="43137"/>
                                </a:srgbClr>
                              </a:outerShdw>
                            </a:effectLst>
                            <a:latin typeface="Cambria Math"/>
                            <a:ea typeface="Cambria Math"/>
                            <a:sym typeface="Wingdings"/>
                          </a:rPr>
                          <m:t>𝝁</m:t>
                        </m:r>
                      </m:e>
                      <m:sub>
                        <m:r>
                          <a:rPr lang="es-ES" b="1" i="1">
                            <a:effectLst>
                              <a:outerShdw blurRad="38100" dist="38100" dir="2700000" algn="tl">
                                <a:srgbClr val="000000">
                                  <a:alpha val="43137"/>
                                </a:srgbClr>
                              </a:outerShdw>
                            </a:effectLst>
                            <a:latin typeface="Cambria Math"/>
                            <a:sym typeface="Wingdings"/>
                          </a:rPr>
                          <m:t>𝒆</m:t>
                        </m:r>
                      </m:sub>
                    </m:sSub>
                  </m:oMath>
                </a14:m>
                <a:r>
                  <a:rPr lang="es-ES" dirty="0" smtClean="0">
                    <a:sym typeface="Wingdings"/>
                  </a:rPr>
                  <a:t>. </a:t>
                </a:r>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4203700" y="2540000"/>
                <a:ext cx="4622800" cy="369332"/>
              </a:xfrm>
              <a:prstGeom prst="rect">
                <a:avLst/>
              </a:prstGeom>
              <a:blipFill rotWithShape="1">
                <a:blip r:embed="rId6"/>
                <a:stretch>
                  <a:fillRect l="-1187" t="-8333" b="-2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graphicFrame>
            <p:nvGraphicFramePr>
              <p:cNvPr id="7" name="6 Tabla"/>
              <p:cNvGraphicFramePr>
                <a:graphicFrameLocks noGrp="1"/>
              </p:cNvGraphicFramePr>
              <p:nvPr>
                <p:extLst>
                  <p:ext uri="{D42A27DB-BD31-4B8C-83A1-F6EECF244321}">
                    <p14:modId xmlns:p14="http://schemas.microsoft.com/office/powerpoint/2010/main" val="2493049140"/>
                  </p:ext>
                </p:extLst>
              </p:nvPr>
            </p:nvGraphicFramePr>
            <p:xfrm>
              <a:off x="4279900" y="3136900"/>
              <a:ext cx="4470400" cy="2966720"/>
            </p:xfrm>
            <a:graphic>
              <a:graphicData uri="http://schemas.openxmlformats.org/drawingml/2006/table">
                <a:tbl>
                  <a:tblPr firstRow="1" bandRow="1">
                    <a:tableStyleId>{93296810-A885-4BE3-A3E7-6D5BEEA58F35}</a:tableStyleId>
                  </a:tblPr>
                  <a:tblGrid>
                    <a:gridCol w="3213100"/>
                    <a:gridCol w="635000"/>
                    <a:gridCol w="622300"/>
                  </a:tblGrid>
                  <a:tr h="370840">
                    <a:tc>
                      <a:txBody>
                        <a:bodyPr/>
                        <a:lstStyle/>
                        <a:p>
                          <a:r>
                            <a:rPr lang="es-ES" sz="1600" dirty="0" smtClean="0"/>
                            <a:t>Materiales</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s-ES" sz="1600" b="1" i="1" smtClean="0">
                                        <a:effectLst>
                                          <a:outerShdw blurRad="38100" dist="38100" dir="2700000" algn="tl">
                                            <a:srgbClr val="000000">
                                              <a:alpha val="43137"/>
                                            </a:srgbClr>
                                          </a:outerShdw>
                                        </a:effectLst>
                                        <a:latin typeface="Cambria Math" panose="02040503050406030204" pitchFamily="18" charset="0"/>
                                        <a:sym typeface="Wingdings"/>
                                      </a:rPr>
                                    </m:ctrlPr>
                                  </m:sSubPr>
                                  <m:e>
                                    <m:r>
                                      <a:rPr lang="es-ES" sz="1600" b="1" i="1">
                                        <a:effectLst>
                                          <a:outerShdw blurRad="38100" dist="38100" dir="2700000" algn="tl">
                                            <a:srgbClr val="000000">
                                              <a:alpha val="43137"/>
                                            </a:srgbClr>
                                          </a:outerShdw>
                                        </a:effectLst>
                                        <a:latin typeface="Cambria Math"/>
                                        <a:ea typeface="Cambria Math"/>
                                        <a:sym typeface="Wingdings"/>
                                      </a:rPr>
                                      <m:t>𝝁</m:t>
                                    </m:r>
                                  </m:e>
                                  <m:sub>
                                    <m:r>
                                      <a:rPr lang="es-ES" sz="1600" b="1" i="1">
                                        <a:effectLst>
                                          <a:outerShdw blurRad="38100" dist="38100" dir="2700000" algn="tl">
                                            <a:srgbClr val="000000">
                                              <a:alpha val="43137"/>
                                            </a:srgbClr>
                                          </a:outerShdw>
                                        </a:effectLst>
                                        <a:latin typeface="Cambria Math"/>
                                        <a:sym typeface="Wingdings"/>
                                      </a:rPr>
                                      <m:t>𝒆</m:t>
                                    </m:r>
                                  </m:sub>
                                </m:sSub>
                              </m:oMath>
                            </m:oMathPara>
                          </a14:m>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s-ES" sz="1600" b="1" i="1" smtClean="0">
                                        <a:effectLst>
                                          <a:outerShdw blurRad="38100" dist="38100" dir="2700000" algn="tl">
                                            <a:srgbClr val="000000">
                                              <a:alpha val="43137"/>
                                            </a:srgbClr>
                                          </a:outerShdw>
                                        </a:effectLst>
                                        <a:latin typeface="Cambria Math" panose="02040503050406030204" pitchFamily="18" charset="0"/>
                                        <a:sym typeface="Wingdings"/>
                                      </a:rPr>
                                    </m:ctrlPr>
                                  </m:sSubPr>
                                  <m:e>
                                    <m:r>
                                      <a:rPr lang="es-ES" sz="1600" b="1" i="1">
                                        <a:effectLst>
                                          <a:outerShdw blurRad="38100" dist="38100" dir="2700000" algn="tl">
                                            <a:srgbClr val="000000">
                                              <a:alpha val="43137"/>
                                            </a:srgbClr>
                                          </a:outerShdw>
                                        </a:effectLst>
                                        <a:latin typeface="Cambria Math"/>
                                        <a:ea typeface="Cambria Math"/>
                                        <a:sym typeface="Wingdings"/>
                                      </a:rPr>
                                      <m:t>𝝁</m:t>
                                    </m:r>
                                  </m:e>
                                  <m:sub>
                                    <m:r>
                                      <a:rPr lang="es-ES" sz="1600" b="1" i="1" smtClean="0">
                                        <a:effectLst>
                                          <a:outerShdw blurRad="38100" dist="38100" dir="2700000" algn="tl">
                                            <a:srgbClr val="000000">
                                              <a:alpha val="43137"/>
                                            </a:srgbClr>
                                          </a:outerShdw>
                                        </a:effectLst>
                                        <a:latin typeface="Cambria Math"/>
                                        <a:ea typeface="Cambria Math"/>
                                        <a:sym typeface="Wingdings"/>
                                      </a:rPr>
                                      <m:t>𝒅</m:t>
                                    </m:r>
                                  </m:sub>
                                </m:sSub>
                              </m:oMath>
                            </m:oMathPara>
                          </a14:m>
                          <a:endParaRPr lang="es-ES" sz="1600" dirty="0"/>
                        </a:p>
                      </a:txBody>
                      <a:tcPr/>
                    </a:tc>
                  </a:tr>
                  <a:tr h="370840">
                    <a:tc>
                      <a:txBody>
                        <a:bodyPr/>
                        <a:lstStyle/>
                        <a:p>
                          <a:r>
                            <a:rPr lang="es-ES" sz="1600" dirty="0" smtClean="0"/>
                            <a:t>Acero sobre acero</a:t>
                          </a:r>
                          <a:endParaRPr lang="es-ES" sz="1600" dirty="0"/>
                        </a:p>
                      </a:txBody>
                      <a:tcPr/>
                    </a:tc>
                    <a:tc>
                      <a:txBody>
                        <a:bodyPr/>
                        <a:lstStyle/>
                        <a:p>
                          <a:pPr algn="ctr"/>
                          <a:r>
                            <a:rPr lang="es-ES" sz="1600" dirty="0" smtClean="0"/>
                            <a:t>0,7</a:t>
                          </a:r>
                          <a:endParaRPr lang="es-ES" sz="1600" dirty="0"/>
                        </a:p>
                      </a:txBody>
                      <a:tcPr/>
                    </a:tc>
                    <a:tc>
                      <a:txBody>
                        <a:bodyPr/>
                        <a:lstStyle/>
                        <a:p>
                          <a:pPr algn="ctr"/>
                          <a:r>
                            <a:rPr lang="es-ES" sz="1600" dirty="0" smtClean="0"/>
                            <a:t>0,6</a:t>
                          </a:r>
                          <a:endParaRPr lang="es-ES" sz="1600" dirty="0"/>
                        </a:p>
                      </a:txBody>
                      <a:tcPr/>
                    </a:tc>
                  </a:tr>
                  <a:tr h="370840">
                    <a:tc>
                      <a:txBody>
                        <a:bodyPr/>
                        <a:lstStyle/>
                        <a:p>
                          <a:r>
                            <a:rPr lang="es-ES" sz="1600" dirty="0" smtClean="0"/>
                            <a:t>Latón sobre acero</a:t>
                          </a:r>
                          <a:endParaRPr lang="es-ES" sz="1600" dirty="0"/>
                        </a:p>
                      </a:txBody>
                      <a:tcPr/>
                    </a:tc>
                    <a:tc>
                      <a:txBody>
                        <a:bodyPr/>
                        <a:lstStyle/>
                        <a:p>
                          <a:pPr algn="ctr"/>
                          <a:r>
                            <a:rPr lang="es-ES" sz="1600" dirty="0" smtClean="0"/>
                            <a:t>0,5</a:t>
                          </a:r>
                          <a:endParaRPr lang="es-ES" sz="1600" dirty="0"/>
                        </a:p>
                      </a:txBody>
                      <a:tcPr/>
                    </a:tc>
                    <a:tc>
                      <a:txBody>
                        <a:bodyPr/>
                        <a:lstStyle/>
                        <a:p>
                          <a:pPr algn="ctr"/>
                          <a:r>
                            <a:rPr lang="es-ES" sz="1600" dirty="0" smtClean="0"/>
                            <a:t>0,4</a:t>
                          </a:r>
                          <a:endParaRPr lang="es-ES" sz="1600" dirty="0"/>
                        </a:p>
                      </a:txBody>
                      <a:tcPr/>
                    </a:tc>
                  </a:tr>
                  <a:tr h="370840">
                    <a:tc>
                      <a:txBody>
                        <a:bodyPr/>
                        <a:lstStyle/>
                        <a:p>
                          <a:r>
                            <a:rPr lang="es-ES" sz="1600" dirty="0" smtClean="0"/>
                            <a:t>Vidrio sobre vidrio</a:t>
                          </a:r>
                          <a:endParaRPr lang="es-ES" sz="1600" dirty="0"/>
                        </a:p>
                      </a:txBody>
                      <a:tcPr/>
                    </a:tc>
                    <a:tc>
                      <a:txBody>
                        <a:bodyPr/>
                        <a:lstStyle/>
                        <a:p>
                          <a:pPr algn="ctr"/>
                          <a:r>
                            <a:rPr lang="es-ES" sz="1600" dirty="0" smtClean="0"/>
                            <a:t>0,9</a:t>
                          </a:r>
                          <a:endParaRPr lang="es-ES" sz="1600" dirty="0"/>
                        </a:p>
                      </a:txBody>
                      <a:tcPr/>
                    </a:tc>
                    <a:tc>
                      <a:txBody>
                        <a:bodyPr/>
                        <a:lstStyle/>
                        <a:p>
                          <a:pPr algn="ctr"/>
                          <a:r>
                            <a:rPr lang="es-ES" sz="1600" dirty="0" smtClean="0"/>
                            <a:t>0,4</a:t>
                          </a:r>
                          <a:endParaRPr lang="es-ES" sz="1600" dirty="0"/>
                        </a:p>
                      </a:txBody>
                      <a:tcPr/>
                    </a:tc>
                  </a:tr>
                  <a:tr h="370840">
                    <a:tc>
                      <a:txBody>
                        <a:bodyPr/>
                        <a:lstStyle/>
                        <a:p>
                          <a:r>
                            <a:rPr lang="es-ES" sz="1600" dirty="0" smtClean="0"/>
                            <a:t>Teflón</a:t>
                          </a:r>
                          <a:r>
                            <a:rPr lang="es-ES" sz="1600" baseline="0" dirty="0" smtClean="0"/>
                            <a:t> sobre teflón</a:t>
                          </a:r>
                          <a:endParaRPr lang="es-ES" sz="1600" dirty="0"/>
                        </a:p>
                      </a:txBody>
                      <a:tcPr/>
                    </a:tc>
                    <a:tc>
                      <a:txBody>
                        <a:bodyPr/>
                        <a:lstStyle/>
                        <a:p>
                          <a:pPr algn="ctr"/>
                          <a:r>
                            <a:rPr lang="es-ES" sz="1600" dirty="0" smtClean="0"/>
                            <a:t>0,04</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Teflón sobre acero</a:t>
                          </a:r>
                          <a:endParaRPr lang="es-ES" sz="1600" dirty="0"/>
                        </a:p>
                      </a:txBody>
                      <a:tcPr/>
                    </a:tc>
                    <a:tc>
                      <a:txBody>
                        <a:bodyPr/>
                        <a:lstStyle/>
                        <a:p>
                          <a:pPr algn="ctr"/>
                          <a:r>
                            <a:rPr lang="es-ES" sz="1600" dirty="0" smtClean="0"/>
                            <a:t>0,04</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Caucho sobre hormigón seco</a:t>
                          </a:r>
                          <a:endParaRPr lang="es-ES" sz="1600" dirty="0"/>
                        </a:p>
                      </a:txBody>
                      <a:tcPr/>
                    </a:tc>
                    <a:tc>
                      <a:txBody>
                        <a:bodyPr/>
                        <a:lstStyle/>
                        <a:p>
                          <a:pPr algn="ctr"/>
                          <a:r>
                            <a:rPr lang="es-ES" sz="1600" dirty="0" smtClean="0"/>
                            <a:t>1,0</a:t>
                          </a:r>
                          <a:endParaRPr lang="es-ES" sz="1600" dirty="0"/>
                        </a:p>
                      </a:txBody>
                      <a:tcPr/>
                    </a:tc>
                    <a:tc>
                      <a:txBody>
                        <a:bodyPr/>
                        <a:lstStyle/>
                        <a:p>
                          <a:pPr algn="ctr"/>
                          <a:r>
                            <a:rPr lang="es-ES" sz="1600" dirty="0" smtClean="0"/>
                            <a:t>0,8</a:t>
                          </a:r>
                          <a:endParaRPr lang="es-ES" sz="1600" dirty="0"/>
                        </a:p>
                      </a:txBody>
                      <a:tcPr/>
                    </a:tc>
                  </a:tr>
                  <a:tr h="370840">
                    <a:tc>
                      <a:txBody>
                        <a:bodyPr/>
                        <a:lstStyle/>
                        <a:p>
                          <a:r>
                            <a:rPr lang="es-ES" sz="1600" dirty="0" smtClean="0"/>
                            <a:t>Caucho sobre hormigón húmedo</a:t>
                          </a:r>
                          <a:endParaRPr lang="es-ES" sz="1600" dirty="0"/>
                        </a:p>
                      </a:txBody>
                      <a:tcPr/>
                    </a:tc>
                    <a:tc>
                      <a:txBody>
                        <a:bodyPr/>
                        <a:lstStyle/>
                        <a:p>
                          <a:pPr algn="ctr"/>
                          <a:r>
                            <a:rPr lang="es-ES" sz="1600" dirty="0" smtClean="0"/>
                            <a:t>0,3</a:t>
                          </a:r>
                          <a:endParaRPr lang="es-ES" sz="1600" dirty="0"/>
                        </a:p>
                      </a:txBody>
                      <a:tcPr/>
                    </a:tc>
                    <a:tc>
                      <a:txBody>
                        <a:bodyPr/>
                        <a:lstStyle/>
                        <a:p>
                          <a:pPr algn="ctr"/>
                          <a:r>
                            <a:rPr lang="es-ES" sz="1600" dirty="0" smtClean="0"/>
                            <a:t>0,25</a:t>
                          </a:r>
                          <a:endParaRPr lang="es-ES" sz="1600" dirty="0"/>
                        </a:p>
                      </a:txBody>
                      <a:tcPr/>
                    </a:tc>
                  </a:tr>
                </a:tbl>
              </a:graphicData>
            </a:graphic>
          </p:graphicFrame>
        </mc:Choice>
        <mc:Fallback xmlns="">
          <p:graphicFrame>
            <p:nvGraphicFramePr>
              <p:cNvPr id="7" name="6 Tabla"/>
              <p:cNvGraphicFramePr>
                <a:graphicFrameLocks noGrp="1"/>
              </p:cNvGraphicFramePr>
              <p:nvPr>
                <p:extLst>
                  <p:ext uri="{D42A27DB-BD31-4B8C-83A1-F6EECF244321}">
                    <p14:modId xmlns:p14="http://schemas.microsoft.com/office/powerpoint/2010/main" val="2493049140"/>
                  </p:ext>
                </p:extLst>
              </p:nvPr>
            </p:nvGraphicFramePr>
            <p:xfrm>
              <a:off x="4279900" y="3136900"/>
              <a:ext cx="4470400" cy="2966720"/>
            </p:xfrm>
            <a:graphic>
              <a:graphicData uri="http://schemas.openxmlformats.org/drawingml/2006/table">
                <a:tbl>
                  <a:tblPr firstRow="1" bandRow="1">
                    <a:tableStyleId>{93296810-A885-4BE3-A3E7-6D5BEEA58F35}</a:tableStyleId>
                  </a:tblPr>
                  <a:tblGrid>
                    <a:gridCol w="3213100"/>
                    <a:gridCol w="635000"/>
                    <a:gridCol w="622300"/>
                  </a:tblGrid>
                  <a:tr h="370840">
                    <a:tc>
                      <a:txBody>
                        <a:bodyPr/>
                        <a:lstStyle/>
                        <a:p>
                          <a:r>
                            <a:rPr lang="es-ES" sz="1600" dirty="0" smtClean="0"/>
                            <a:t>Materiales</a:t>
                          </a:r>
                          <a:endParaRPr lang="es-ES" sz="1600" dirty="0"/>
                        </a:p>
                      </a:txBody>
                      <a:tcPr/>
                    </a:tc>
                    <a:tc>
                      <a:txBody>
                        <a:bodyPr/>
                        <a:lstStyle/>
                        <a:p>
                          <a:endParaRPr lang="es-ES"/>
                        </a:p>
                      </a:txBody>
                      <a:tcPr>
                        <a:blipFill rotWithShape="1">
                          <a:blip r:embed="rId7"/>
                          <a:stretch>
                            <a:fillRect l="-506731" t="-4918" r="-99038" b="-708197"/>
                          </a:stretch>
                        </a:blipFill>
                      </a:tcPr>
                    </a:tc>
                    <a:tc>
                      <a:txBody>
                        <a:bodyPr/>
                        <a:lstStyle/>
                        <a:p>
                          <a:endParaRPr lang="es-ES"/>
                        </a:p>
                      </a:txBody>
                      <a:tcPr>
                        <a:blipFill rotWithShape="1">
                          <a:blip r:embed="rId7"/>
                          <a:stretch>
                            <a:fillRect l="-618627" t="-4918" r="-980" b="-708197"/>
                          </a:stretch>
                        </a:blipFill>
                      </a:tcPr>
                    </a:tc>
                  </a:tr>
                  <a:tr h="370840">
                    <a:tc>
                      <a:txBody>
                        <a:bodyPr/>
                        <a:lstStyle/>
                        <a:p>
                          <a:r>
                            <a:rPr lang="es-ES" sz="1600" dirty="0" smtClean="0"/>
                            <a:t>Acero sobre acero</a:t>
                          </a:r>
                          <a:endParaRPr lang="es-ES" sz="1600" dirty="0"/>
                        </a:p>
                      </a:txBody>
                      <a:tcPr/>
                    </a:tc>
                    <a:tc>
                      <a:txBody>
                        <a:bodyPr/>
                        <a:lstStyle/>
                        <a:p>
                          <a:pPr algn="ctr"/>
                          <a:r>
                            <a:rPr lang="es-ES" sz="1600" dirty="0" smtClean="0"/>
                            <a:t>0,7</a:t>
                          </a:r>
                          <a:endParaRPr lang="es-ES" sz="1600" dirty="0"/>
                        </a:p>
                      </a:txBody>
                      <a:tcPr/>
                    </a:tc>
                    <a:tc>
                      <a:txBody>
                        <a:bodyPr/>
                        <a:lstStyle/>
                        <a:p>
                          <a:pPr algn="ctr"/>
                          <a:r>
                            <a:rPr lang="es-ES" sz="1600" dirty="0" smtClean="0"/>
                            <a:t>0,6</a:t>
                          </a:r>
                          <a:endParaRPr lang="es-ES" sz="1600" dirty="0"/>
                        </a:p>
                      </a:txBody>
                      <a:tcPr/>
                    </a:tc>
                  </a:tr>
                  <a:tr h="370840">
                    <a:tc>
                      <a:txBody>
                        <a:bodyPr/>
                        <a:lstStyle/>
                        <a:p>
                          <a:r>
                            <a:rPr lang="es-ES" sz="1600" dirty="0" smtClean="0"/>
                            <a:t>Latón sobre acero</a:t>
                          </a:r>
                          <a:endParaRPr lang="es-ES" sz="1600" dirty="0"/>
                        </a:p>
                      </a:txBody>
                      <a:tcPr/>
                    </a:tc>
                    <a:tc>
                      <a:txBody>
                        <a:bodyPr/>
                        <a:lstStyle/>
                        <a:p>
                          <a:pPr algn="ctr"/>
                          <a:r>
                            <a:rPr lang="es-ES" sz="1600" dirty="0" smtClean="0"/>
                            <a:t>0,5</a:t>
                          </a:r>
                          <a:endParaRPr lang="es-ES" sz="1600" dirty="0"/>
                        </a:p>
                      </a:txBody>
                      <a:tcPr/>
                    </a:tc>
                    <a:tc>
                      <a:txBody>
                        <a:bodyPr/>
                        <a:lstStyle/>
                        <a:p>
                          <a:pPr algn="ctr"/>
                          <a:r>
                            <a:rPr lang="es-ES" sz="1600" dirty="0" smtClean="0"/>
                            <a:t>0,4</a:t>
                          </a:r>
                          <a:endParaRPr lang="es-ES" sz="1600" dirty="0"/>
                        </a:p>
                      </a:txBody>
                      <a:tcPr/>
                    </a:tc>
                  </a:tr>
                  <a:tr h="370840">
                    <a:tc>
                      <a:txBody>
                        <a:bodyPr/>
                        <a:lstStyle/>
                        <a:p>
                          <a:r>
                            <a:rPr lang="es-ES" sz="1600" dirty="0" smtClean="0"/>
                            <a:t>Vidrio sobre vidrio</a:t>
                          </a:r>
                          <a:endParaRPr lang="es-ES" sz="1600" dirty="0"/>
                        </a:p>
                      </a:txBody>
                      <a:tcPr/>
                    </a:tc>
                    <a:tc>
                      <a:txBody>
                        <a:bodyPr/>
                        <a:lstStyle/>
                        <a:p>
                          <a:pPr algn="ctr"/>
                          <a:r>
                            <a:rPr lang="es-ES" sz="1600" dirty="0" smtClean="0"/>
                            <a:t>0,9</a:t>
                          </a:r>
                          <a:endParaRPr lang="es-ES" sz="1600" dirty="0"/>
                        </a:p>
                      </a:txBody>
                      <a:tcPr/>
                    </a:tc>
                    <a:tc>
                      <a:txBody>
                        <a:bodyPr/>
                        <a:lstStyle/>
                        <a:p>
                          <a:pPr algn="ctr"/>
                          <a:r>
                            <a:rPr lang="es-ES" sz="1600" dirty="0" smtClean="0"/>
                            <a:t>0,4</a:t>
                          </a:r>
                          <a:endParaRPr lang="es-ES" sz="1600" dirty="0"/>
                        </a:p>
                      </a:txBody>
                      <a:tcPr/>
                    </a:tc>
                  </a:tr>
                  <a:tr h="370840">
                    <a:tc>
                      <a:txBody>
                        <a:bodyPr/>
                        <a:lstStyle/>
                        <a:p>
                          <a:r>
                            <a:rPr lang="es-ES" sz="1600" dirty="0" smtClean="0"/>
                            <a:t>Teflón</a:t>
                          </a:r>
                          <a:r>
                            <a:rPr lang="es-ES" sz="1600" baseline="0" dirty="0" smtClean="0"/>
                            <a:t> sobre teflón</a:t>
                          </a:r>
                          <a:endParaRPr lang="es-ES" sz="1600" dirty="0"/>
                        </a:p>
                      </a:txBody>
                      <a:tcPr/>
                    </a:tc>
                    <a:tc>
                      <a:txBody>
                        <a:bodyPr/>
                        <a:lstStyle/>
                        <a:p>
                          <a:pPr algn="ctr"/>
                          <a:r>
                            <a:rPr lang="es-ES" sz="1600" dirty="0" smtClean="0"/>
                            <a:t>0,04</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Teflón sobre acero</a:t>
                          </a:r>
                          <a:endParaRPr lang="es-ES" sz="1600" dirty="0"/>
                        </a:p>
                      </a:txBody>
                      <a:tcPr/>
                    </a:tc>
                    <a:tc>
                      <a:txBody>
                        <a:bodyPr/>
                        <a:lstStyle/>
                        <a:p>
                          <a:pPr algn="ctr"/>
                          <a:r>
                            <a:rPr lang="es-ES" sz="1600" dirty="0" smtClean="0"/>
                            <a:t>0,04</a:t>
                          </a:r>
                          <a:endParaRPr lang="es-ES" sz="1600" dirty="0"/>
                        </a:p>
                      </a:txBody>
                      <a:tcPr/>
                    </a:tc>
                    <a:tc>
                      <a:txBody>
                        <a:bodyPr/>
                        <a:lstStyle/>
                        <a:p>
                          <a:pPr algn="ctr"/>
                          <a:r>
                            <a:rPr lang="es-ES" sz="1600" dirty="0" smtClean="0"/>
                            <a:t>0,04</a:t>
                          </a:r>
                          <a:endParaRPr lang="es-ES" sz="1600" dirty="0"/>
                        </a:p>
                      </a:txBody>
                      <a:tcPr/>
                    </a:tc>
                  </a:tr>
                  <a:tr h="370840">
                    <a:tc>
                      <a:txBody>
                        <a:bodyPr/>
                        <a:lstStyle/>
                        <a:p>
                          <a:r>
                            <a:rPr lang="es-ES" sz="1600" dirty="0" smtClean="0"/>
                            <a:t>Caucho sobre hormigón seco</a:t>
                          </a:r>
                          <a:endParaRPr lang="es-ES" sz="1600" dirty="0"/>
                        </a:p>
                      </a:txBody>
                      <a:tcPr/>
                    </a:tc>
                    <a:tc>
                      <a:txBody>
                        <a:bodyPr/>
                        <a:lstStyle/>
                        <a:p>
                          <a:pPr algn="ctr"/>
                          <a:r>
                            <a:rPr lang="es-ES" sz="1600" dirty="0" smtClean="0"/>
                            <a:t>1,0</a:t>
                          </a:r>
                          <a:endParaRPr lang="es-ES" sz="1600" dirty="0"/>
                        </a:p>
                      </a:txBody>
                      <a:tcPr/>
                    </a:tc>
                    <a:tc>
                      <a:txBody>
                        <a:bodyPr/>
                        <a:lstStyle/>
                        <a:p>
                          <a:pPr algn="ctr"/>
                          <a:r>
                            <a:rPr lang="es-ES" sz="1600" dirty="0" smtClean="0"/>
                            <a:t>0,8</a:t>
                          </a:r>
                          <a:endParaRPr lang="es-ES" sz="1600" dirty="0"/>
                        </a:p>
                      </a:txBody>
                      <a:tcPr/>
                    </a:tc>
                  </a:tr>
                  <a:tr h="370840">
                    <a:tc>
                      <a:txBody>
                        <a:bodyPr/>
                        <a:lstStyle/>
                        <a:p>
                          <a:r>
                            <a:rPr lang="es-ES" sz="1600" dirty="0" smtClean="0"/>
                            <a:t>Caucho sobre hormigón húmedo</a:t>
                          </a:r>
                          <a:endParaRPr lang="es-ES" sz="1600" dirty="0"/>
                        </a:p>
                      </a:txBody>
                      <a:tcPr/>
                    </a:tc>
                    <a:tc>
                      <a:txBody>
                        <a:bodyPr/>
                        <a:lstStyle/>
                        <a:p>
                          <a:pPr algn="ctr"/>
                          <a:r>
                            <a:rPr lang="es-ES" sz="1600" dirty="0" smtClean="0"/>
                            <a:t>0,3</a:t>
                          </a:r>
                          <a:endParaRPr lang="es-ES" sz="1600" dirty="0"/>
                        </a:p>
                      </a:txBody>
                      <a:tcPr/>
                    </a:tc>
                    <a:tc>
                      <a:txBody>
                        <a:bodyPr/>
                        <a:lstStyle/>
                        <a:p>
                          <a:pPr algn="ctr"/>
                          <a:r>
                            <a:rPr lang="es-ES" sz="1600" dirty="0" smtClean="0"/>
                            <a:t>0,25</a:t>
                          </a:r>
                          <a:endParaRPr lang="es-ES" sz="1600" dirty="0"/>
                        </a:p>
                      </a:txBody>
                      <a:tcPr/>
                    </a:tc>
                  </a:tr>
                </a:tbl>
              </a:graphicData>
            </a:graphic>
          </p:graphicFrame>
        </mc:Fallback>
      </mc:AlternateContent>
    </p:spTree>
    <p:controls>
      <mc:AlternateContent xmlns:mc="http://schemas.openxmlformats.org/markup-compatibility/2006">
        <mc:Choice xmlns:v="urn:schemas-microsoft-com:vml" Requires="v">
          <p:control spid="2065" name="ShockwaveFlash1" r:id="rId2" imgW="3556080" imgH="4178160"/>
        </mc:Choice>
        <mc:Fallback>
          <p:control name="ShockwaveFlash1" r:id="rId2" imgW="3556080" imgH="4178160">
            <p:pic>
              <p:nvPicPr>
                <p:cNvPr id="3" name="ShockwaveFlash1"/>
                <p:cNvPicPr preferRelativeResize="0">
                  <a:picLocks noChangeArrowheads="1" noChangeShapeType="1"/>
                </p:cNvPicPr>
                <p:nvPr/>
              </p:nvPicPr>
              <p:blipFill>
                <a:blip r:embed="rId8"/>
                <a:srcRect/>
                <a:stretch>
                  <a:fillRect/>
                </a:stretch>
              </p:blipFill>
              <p:spPr bwMode="auto">
                <a:xfrm>
                  <a:off x="381000" y="2324100"/>
                  <a:ext cx="3556000" cy="41783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39323843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3</a:t>
            </a:r>
            <a:r>
              <a:rPr lang="es-ES" b="1" dirty="0" smtClean="0">
                <a:solidFill>
                  <a:srgbClr val="C00000"/>
                </a:solidFill>
                <a:latin typeface="+mj-lt"/>
              </a:rPr>
              <a:t> La fuerza de rozamiento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482600" y="965200"/>
            <a:ext cx="1676400" cy="369332"/>
          </a:xfrm>
          <a:prstGeom prst="rect">
            <a:avLst/>
          </a:prstGeom>
          <a:solidFill>
            <a:srgbClr val="00B050"/>
          </a:solidFill>
        </p:spPr>
        <p:txBody>
          <a:bodyPr wrap="square" rtlCol="0">
            <a:spAutoFit/>
          </a:bodyPr>
          <a:lstStyle/>
          <a:p>
            <a:r>
              <a:rPr lang="es-ES" b="1" dirty="0" smtClean="0">
                <a:solidFill>
                  <a:schemeClr val="bg1"/>
                </a:solidFill>
              </a:rPr>
              <a:t>EJERCICIO 4</a:t>
            </a:r>
            <a:endParaRPr lang="es-ES" b="1" dirty="0">
              <a:solidFill>
                <a:schemeClr val="bg1"/>
              </a:solidFill>
            </a:endParaRPr>
          </a:p>
        </p:txBody>
      </p:sp>
      <p:sp>
        <p:nvSpPr>
          <p:cNvPr id="5" name="4 CuadroTexto"/>
          <p:cNvSpPr txBox="1"/>
          <p:nvPr/>
        </p:nvSpPr>
        <p:spPr>
          <a:xfrm>
            <a:off x="419100" y="1524000"/>
            <a:ext cx="4953000" cy="1200329"/>
          </a:xfrm>
          <a:prstGeom prst="rect">
            <a:avLst/>
          </a:prstGeom>
          <a:noFill/>
        </p:spPr>
        <p:txBody>
          <a:bodyPr wrap="square" rtlCol="0">
            <a:spAutoFit/>
          </a:bodyPr>
          <a:lstStyle/>
          <a:p>
            <a:pPr algn="just"/>
            <a:r>
              <a:rPr lang="es-ES" dirty="0" smtClean="0"/>
              <a:t>¿Qué expresión tendrá la fuerza de rozamiento en el caso de un deslizamiento por un plano inclinado? ¿Y si además actúa otra fuerza, F, oblicua? </a:t>
            </a:r>
            <a:endParaRPr lang="es-ES" dirty="0"/>
          </a:p>
        </p:txBody>
      </p:sp>
      <p:grpSp>
        <p:nvGrpSpPr>
          <p:cNvPr id="33" name="32 Grupo"/>
          <p:cNvGrpSpPr/>
          <p:nvPr/>
        </p:nvGrpSpPr>
        <p:grpSpPr>
          <a:xfrm>
            <a:off x="5803900" y="840740"/>
            <a:ext cx="2933700" cy="2880360"/>
            <a:chOff x="2870200" y="2453640"/>
            <a:chExt cx="2933700" cy="2880360"/>
          </a:xfrm>
        </p:grpSpPr>
        <p:grpSp>
          <p:nvGrpSpPr>
            <p:cNvPr id="10" name="9 Grupo"/>
            <p:cNvGrpSpPr/>
            <p:nvPr/>
          </p:nvGrpSpPr>
          <p:grpSpPr>
            <a:xfrm>
              <a:off x="2870200" y="2453640"/>
              <a:ext cx="2933700" cy="2880360"/>
              <a:chOff x="609600" y="3431540"/>
              <a:chExt cx="2933700" cy="2880360"/>
            </a:xfrm>
          </p:grpSpPr>
          <p:sp>
            <p:nvSpPr>
              <p:cNvPr id="11" name="10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3" name="12 Conector recto de flecha"/>
              <p:cNvCxnSpPr/>
              <p:nvPr/>
            </p:nvCxnSpPr>
            <p:spPr>
              <a:xfrm flipH="1" flipV="1">
                <a:off x="1422400" y="3594100"/>
                <a:ext cx="330200" cy="9271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20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3" name="22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1073150" y="34315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1073150" y="3431540"/>
                    <a:ext cx="375424" cy="338554"/>
                  </a:xfrm>
                  <a:prstGeom prst="rect">
                    <a:avLst/>
                  </a:prstGeom>
                  <a:blipFill rotWithShape="1">
                    <a:blip r:embed="rId11"/>
                    <a:stretch>
                      <a:fillRect/>
                    </a:stretch>
                  </a:blipFill>
                </p:spPr>
                <p:txBody>
                  <a:bodyPr/>
                  <a:lstStyle/>
                  <a:p>
                    <a:r>
                      <a:rPr lang="es-ES">
                        <a:noFill/>
                      </a:rPr>
                      <a:t> </a:t>
                    </a:r>
                  </a:p>
                </p:txBody>
              </p:sp>
            </mc:Fallback>
          </mc:AlternateContent>
        </p:grpSp>
        <p:cxnSp>
          <p:nvCxnSpPr>
            <p:cNvPr id="29" name="28 Conector recto de flecha"/>
            <p:cNvCxnSpPr/>
            <p:nvPr/>
          </p:nvCxnSpPr>
          <p:spPr>
            <a:xfrm>
              <a:off x="4013200" y="3530600"/>
              <a:ext cx="393700" cy="2540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30 CuadroTexto"/>
                <p:cNvSpPr txBox="1"/>
                <p:nvPr/>
              </p:nvSpPr>
              <p:spPr>
                <a:xfrm>
                  <a:off x="4362450" y="3609340"/>
                  <a:ext cx="45582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4362450" y="3609340"/>
                  <a:ext cx="455829" cy="338554"/>
                </a:xfrm>
                <a:prstGeom prst="rect">
                  <a:avLst/>
                </a:prstGeom>
                <a:blipFill rotWithShape="1">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3765550" y="46888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3765550" y="4688840"/>
                  <a:ext cx="542456" cy="338554"/>
                </a:xfrm>
                <a:prstGeom prst="rect">
                  <a:avLst/>
                </a:prstGeom>
                <a:blipFill rotWithShape="1">
                  <a:blip r:embed="rId13"/>
                  <a:stretch>
                    <a:fillRect b="-5455"/>
                  </a:stretch>
                </a:blipFill>
              </p:spPr>
              <p:txBody>
                <a:bodyPr/>
                <a:lstStyle/>
                <a:p>
                  <a:r>
                    <a:rPr lang="es-ES">
                      <a:noFill/>
                    </a:rPr>
                    <a:t> </a:t>
                  </a:r>
                </a:p>
              </p:txBody>
            </p:sp>
          </mc:Fallback>
        </mc:AlternateContent>
      </p:grpSp>
      <p:sp>
        <p:nvSpPr>
          <p:cNvPr id="34" name="33 CuadroTexto"/>
          <p:cNvSpPr txBox="1"/>
          <p:nvPr/>
        </p:nvSpPr>
        <p:spPr>
          <a:xfrm>
            <a:off x="546100" y="3187700"/>
            <a:ext cx="1676400" cy="369332"/>
          </a:xfrm>
          <a:prstGeom prst="rect">
            <a:avLst/>
          </a:prstGeom>
          <a:solidFill>
            <a:srgbClr val="00B050"/>
          </a:solidFill>
        </p:spPr>
        <p:txBody>
          <a:bodyPr wrap="square" rtlCol="0">
            <a:spAutoFit/>
          </a:bodyPr>
          <a:lstStyle/>
          <a:p>
            <a:r>
              <a:rPr lang="es-ES" b="1" dirty="0" smtClean="0">
                <a:solidFill>
                  <a:schemeClr val="bg1"/>
                </a:solidFill>
              </a:rPr>
              <a:t>EJERCICIO 5</a:t>
            </a:r>
            <a:endParaRPr lang="es-ES" b="1" dirty="0">
              <a:solidFill>
                <a:schemeClr val="bg1"/>
              </a:solidFill>
            </a:endParaRPr>
          </a:p>
        </p:txBody>
      </p:sp>
      <p:sp>
        <p:nvSpPr>
          <p:cNvPr id="35" name="34 CuadroTexto"/>
          <p:cNvSpPr txBox="1"/>
          <p:nvPr/>
        </p:nvSpPr>
        <p:spPr>
          <a:xfrm>
            <a:off x="457200" y="3695700"/>
            <a:ext cx="4889500" cy="2308324"/>
          </a:xfrm>
          <a:prstGeom prst="rect">
            <a:avLst/>
          </a:prstGeom>
          <a:noFill/>
        </p:spPr>
        <p:txBody>
          <a:bodyPr wrap="square" rtlCol="0">
            <a:spAutoFit/>
          </a:bodyPr>
          <a:lstStyle/>
          <a:p>
            <a:pPr algn="just"/>
            <a:r>
              <a:rPr lang="es-ES" dirty="0" smtClean="0"/>
              <a:t>Un cuerpo de 50 kg está en reposo sobre una superficie horizontal. El coeficiente dinámico de rozamiento vale 0,2, y el estático, 0,5.</a:t>
            </a:r>
          </a:p>
          <a:p>
            <a:pPr marL="342900" indent="-342900" algn="just">
              <a:buAutoNum type="alphaLcParenR"/>
            </a:pPr>
            <a:r>
              <a:rPr lang="es-ES" dirty="0" smtClean="0"/>
              <a:t>¿Qué fuerza mínima es necesaria para iniciar el movimiento?</a:t>
            </a:r>
          </a:p>
          <a:p>
            <a:pPr marL="342900" indent="-342900" algn="just">
              <a:buAutoNum type="alphaLcParenR"/>
            </a:pPr>
            <a:r>
              <a:rPr lang="es-ES" dirty="0" smtClean="0"/>
              <a:t>¿Cuál es la fuerza de rozamiento si se aplica una fuerza horizontal de 260 N?</a:t>
            </a:r>
          </a:p>
          <a:p>
            <a:pPr marL="342900" indent="-342900" algn="just">
              <a:buAutoNum type="alphaLcParenR"/>
            </a:pPr>
            <a:r>
              <a:rPr lang="es-ES" dirty="0" smtClean="0"/>
              <a:t>¿Cuánto vale la aceleración?</a:t>
            </a:r>
            <a:endParaRPr lang="es-ES" dirty="0"/>
          </a:p>
        </p:txBody>
      </p:sp>
    </p:spTree>
    <p:extLst>
      <p:ext uri="{BB962C8B-B14F-4D97-AF65-F5344CB8AC3E}">
        <p14:creationId xmlns:p14="http://schemas.microsoft.com/office/powerpoint/2010/main" val="27321178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3</a:t>
            </a:r>
            <a:r>
              <a:rPr lang="es-ES" b="1" dirty="0" smtClean="0">
                <a:solidFill>
                  <a:srgbClr val="C00000"/>
                </a:solidFill>
              </a:rPr>
              <a:t> La fuerza de rozamiento</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14</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3" name="2 CuadroTexto"/>
          <p:cNvSpPr txBox="1"/>
          <p:nvPr/>
        </p:nvSpPr>
        <p:spPr>
          <a:xfrm>
            <a:off x="482600" y="965200"/>
            <a:ext cx="1676400" cy="369332"/>
          </a:xfrm>
          <a:prstGeom prst="rect">
            <a:avLst/>
          </a:prstGeom>
          <a:solidFill>
            <a:srgbClr val="00B050"/>
          </a:solidFill>
        </p:spPr>
        <p:txBody>
          <a:bodyPr wrap="square" rtlCol="0">
            <a:spAutoFit/>
          </a:bodyPr>
          <a:lstStyle/>
          <a:p>
            <a:r>
              <a:rPr lang="es-ES" b="1" dirty="0" smtClean="0">
                <a:solidFill>
                  <a:prstClr val="white"/>
                </a:solidFill>
              </a:rPr>
              <a:t>EJERCICIO 6</a:t>
            </a:r>
            <a:endParaRPr lang="es-ES" b="1" dirty="0">
              <a:solidFill>
                <a:prstClr val="white"/>
              </a:solidFill>
            </a:endParaRPr>
          </a:p>
        </p:txBody>
      </p:sp>
      <p:sp>
        <p:nvSpPr>
          <p:cNvPr id="5" name="4 CuadroTexto"/>
          <p:cNvSpPr txBox="1"/>
          <p:nvPr/>
        </p:nvSpPr>
        <p:spPr>
          <a:xfrm>
            <a:off x="419100" y="1524000"/>
            <a:ext cx="8242300" cy="1477328"/>
          </a:xfrm>
          <a:prstGeom prst="rect">
            <a:avLst/>
          </a:prstGeom>
          <a:noFill/>
        </p:spPr>
        <p:txBody>
          <a:bodyPr wrap="square" rtlCol="0">
            <a:spAutoFit/>
          </a:bodyPr>
          <a:lstStyle/>
          <a:p>
            <a:pPr algn="just"/>
            <a:r>
              <a:rPr lang="es-ES" dirty="0" smtClean="0">
                <a:solidFill>
                  <a:prstClr val="black"/>
                </a:solidFill>
              </a:rPr>
              <a:t>Una fuerza de 55 N empuja un bloque de 22 N de peso contra la pared. El coeficiente de rozamiento estático entre el cuerpo y la pared es 0,6. Si el bloque está inicialmente en reposo:</a:t>
            </a:r>
          </a:p>
          <a:p>
            <a:pPr marL="342900" indent="-342900" algn="just">
              <a:buAutoNum type="alphaLcParenR"/>
            </a:pPr>
            <a:r>
              <a:rPr lang="es-ES" dirty="0" smtClean="0">
                <a:solidFill>
                  <a:prstClr val="black"/>
                </a:solidFill>
              </a:rPr>
              <a:t>¿Seguirá en reposo?</a:t>
            </a:r>
          </a:p>
          <a:p>
            <a:pPr marL="342900" indent="-342900" algn="just">
              <a:buAutoNum type="alphaLcParenR"/>
            </a:pPr>
            <a:r>
              <a:rPr lang="es-ES" dirty="0" smtClean="0">
                <a:solidFill>
                  <a:prstClr val="black"/>
                </a:solidFill>
              </a:rPr>
              <a:t>¿Cuál es la fuerza que ejerce la pared sobre el cuerpo?</a:t>
            </a:r>
            <a:endParaRPr lang="es-ES" dirty="0">
              <a:solidFill>
                <a:prstClr val="black"/>
              </a:solidFill>
            </a:endParaRPr>
          </a:p>
        </p:txBody>
      </p:sp>
      <p:sp>
        <p:nvSpPr>
          <p:cNvPr id="34" name="33 CuadroTexto"/>
          <p:cNvSpPr txBox="1"/>
          <p:nvPr/>
        </p:nvSpPr>
        <p:spPr>
          <a:xfrm>
            <a:off x="546100" y="3187700"/>
            <a:ext cx="1676400" cy="369332"/>
          </a:xfrm>
          <a:prstGeom prst="rect">
            <a:avLst/>
          </a:prstGeom>
          <a:solidFill>
            <a:srgbClr val="00B050"/>
          </a:solidFill>
        </p:spPr>
        <p:txBody>
          <a:bodyPr wrap="square" rtlCol="0">
            <a:spAutoFit/>
          </a:bodyPr>
          <a:lstStyle/>
          <a:p>
            <a:r>
              <a:rPr lang="es-ES" b="1" dirty="0" smtClean="0">
                <a:solidFill>
                  <a:prstClr val="white"/>
                </a:solidFill>
              </a:rPr>
              <a:t>EJERCICIO 7</a:t>
            </a:r>
            <a:endParaRPr lang="es-ES" b="1" dirty="0">
              <a:solidFill>
                <a:prstClr val="white"/>
              </a:solidFill>
            </a:endParaRPr>
          </a:p>
        </p:txBody>
      </p:sp>
      <p:sp>
        <p:nvSpPr>
          <p:cNvPr id="35" name="34 CuadroTexto"/>
          <p:cNvSpPr txBox="1"/>
          <p:nvPr/>
        </p:nvSpPr>
        <p:spPr>
          <a:xfrm>
            <a:off x="457199" y="3695700"/>
            <a:ext cx="5245101" cy="2585323"/>
          </a:xfrm>
          <a:prstGeom prst="rect">
            <a:avLst/>
          </a:prstGeom>
          <a:noFill/>
        </p:spPr>
        <p:txBody>
          <a:bodyPr wrap="square" rtlCol="0">
            <a:spAutoFit/>
          </a:bodyPr>
          <a:lstStyle/>
          <a:p>
            <a:pPr algn="just"/>
            <a:r>
              <a:rPr lang="es-ES" dirty="0" smtClean="0">
                <a:solidFill>
                  <a:prstClr val="black"/>
                </a:solidFill>
              </a:rPr>
              <a:t>Si el coeficiente de rozamiento entre el bloque de 10 kg de la figura y el suelo es de 0,25, determina:</a:t>
            </a:r>
          </a:p>
          <a:p>
            <a:pPr marL="342900" indent="-342900" algn="just">
              <a:buAutoNum type="alphaLcParenR"/>
            </a:pPr>
            <a:r>
              <a:rPr lang="es-ES" dirty="0" smtClean="0">
                <a:solidFill>
                  <a:prstClr val="black"/>
                </a:solidFill>
              </a:rPr>
              <a:t>La aceleración del conjunto.</a:t>
            </a:r>
          </a:p>
          <a:p>
            <a:pPr marL="342900" indent="-342900" algn="just">
              <a:buAutoNum type="alphaLcParenR"/>
            </a:pPr>
            <a:r>
              <a:rPr lang="es-ES" dirty="0" smtClean="0">
                <a:solidFill>
                  <a:prstClr val="black"/>
                </a:solidFill>
              </a:rPr>
              <a:t>¿Qué fuerza provoca la aceleración del bloque de 3 kg?</a:t>
            </a:r>
          </a:p>
          <a:p>
            <a:pPr marL="342900" indent="-342900" algn="just">
              <a:buAutoNum type="alphaLcParenR"/>
            </a:pPr>
            <a:r>
              <a:rPr lang="es-ES" dirty="0" smtClean="0">
                <a:solidFill>
                  <a:prstClr val="black"/>
                </a:solidFill>
              </a:rPr>
              <a:t>¿Cuál debe ser el valor mínimo del coeficiente de rozamiento estático entre ambos bloques para que el de 3 kg no resbale?</a:t>
            </a:r>
            <a:endParaRPr lang="es-ES" dirty="0">
              <a:solidFill>
                <a:prstClr val="black"/>
              </a:solidFill>
            </a:endParaRPr>
          </a:p>
        </p:txBody>
      </p:sp>
      <p:grpSp>
        <p:nvGrpSpPr>
          <p:cNvPr id="22" name="21 Grupo"/>
          <p:cNvGrpSpPr/>
          <p:nvPr/>
        </p:nvGrpSpPr>
        <p:grpSpPr>
          <a:xfrm>
            <a:off x="5816600" y="3683000"/>
            <a:ext cx="2918874" cy="2349500"/>
            <a:chOff x="787400" y="647700"/>
            <a:chExt cx="2918874" cy="2349500"/>
          </a:xfrm>
        </p:grpSpPr>
        <p:sp>
          <p:nvSpPr>
            <p:cNvPr id="24" name="23 Rectángulo"/>
            <p:cNvSpPr/>
            <p:nvPr/>
          </p:nvSpPr>
          <p:spPr>
            <a:xfrm>
              <a:off x="787400" y="24765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p:cNvSpPr/>
            <p:nvPr/>
          </p:nvSpPr>
          <p:spPr>
            <a:xfrm>
              <a:off x="1231900" y="13970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Rectángulo"/>
            <p:cNvSpPr/>
            <p:nvPr/>
          </p:nvSpPr>
          <p:spPr>
            <a:xfrm>
              <a:off x="1447800" y="647700"/>
              <a:ext cx="723900" cy="7493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7" name="26 Conector recto de flecha"/>
            <p:cNvCxnSpPr/>
            <p:nvPr/>
          </p:nvCxnSpPr>
          <p:spPr>
            <a:xfrm>
              <a:off x="2387600" y="1930400"/>
              <a:ext cx="8001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29 CuadroTexto"/>
                <p:cNvSpPr txBox="1"/>
                <p:nvPr/>
              </p:nvSpPr>
              <p:spPr>
                <a:xfrm>
                  <a:off x="2520950" y="1551940"/>
                  <a:ext cx="11853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rPr>
                          <m:t>𝐹</m:t>
                        </m:r>
                        <m:r>
                          <a:rPr lang="es-ES" sz="1600" b="0" i="1" smtClean="0">
                            <a:latin typeface="Cambria Math"/>
                          </a:rPr>
                          <m:t>=120 </m:t>
                        </m:r>
                        <m:r>
                          <a:rPr lang="es-ES" sz="1600" b="0" i="1" smtClean="0">
                            <a:latin typeface="Cambria Math"/>
                          </a:rPr>
                          <m:t>𝑁</m:t>
                        </m:r>
                      </m:oMath>
                    </m:oMathPara>
                  </a14:m>
                  <a:endParaRPr lang="es-ES" sz="1600"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2520950" y="1551940"/>
                  <a:ext cx="1185324"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1517650" y="1717040"/>
                  <a:ext cx="75725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10 </m:t>
                        </m:r>
                        <m:r>
                          <a:rPr lang="es-ES" sz="1600" b="0" i="1" smtClean="0">
                            <a:solidFill>
                              <a:schemeClr val="bg1"/>
                            </a:solidFill>
                            <a:latin typeface="Cambria Math"/>
                          </a:rPr>
                          <m:t>𝑘𝑔</m:t>
                        </m:r>
                      </m:oMath>
                    </m:oMathPara>
                  </a14:m>
                  <a:endParaRPr lang="es-ES" sz="1600" dirty="0">
                    <a:solidFill>
                      <a:schemeClr val="bg1"/>
                    </a:solidFill>
                  </a:endParaRPr>
                </a:p>
              </p:txBody>
            </p:sp>
          </mc:Choice>
          <mc:Fallback xmlns="">
            <p:sp>
              <p:nvSpPr>
                <p:cNvPr id="36" name="35 CuadroTexto"/>
                <p:cNvSpPr txBox="1">
                  <a:spLocks noRot="1" noChangeAspect="1" noMove="1" noResize="1" noEditPoints="1" noAdjustHandles="1" noChangeArrowheads="1" noChangeShapeType="1" noTextEdit="1"/>
                </p:cNvSpPr>
                <p:nvPr/>
              </p:nvSpPr>
              <p:spPr>
                <a:xfrm>
                  <a:off x="1517650" y="1717040"/>
                  <a:ext cx="757259" cy="338554"/>
                </a:xfrm>
                <a:prstGeom prst="rect">
                  <a:avLst/>
                </a:prstGeom>
                <a:blipFill rotWithShape="1">
                  <a:blip r:embed="rId5"/>
                  <a:stretch>
                    <a:fillRect b="-1272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1517650" y="840740"/>
                  <a:ext cx="64344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3 </m:t>
                        </m:r>
                        <m:r>
                          <a:rPr lang="es-ES" sz="1600" b="0" i="1" smtClean="0">
                            <a:solidFill>
                              <a:schemeClr val="bg1"/>
                            </a:solidFill>
                            <a:latin typeface="Cambria Math"/>
                          </a:rPr>
                          <m:t>𝑘𝑔</m:t>
                        </m:r>
                      </m:oMath>
                    </m:oMathPara>
                  </a14:m>
                  <a:endParaRPr lang="es-ES" sz="1600" dirty="0">
                    <a:solidFill>
                      <a:schemeClr val="bg1"/>
                    </a:solidFill>
                  </a:endParaRPr>
                </a:p>
              </p:txBody>
            </p:sp>
          </mc:Choice>
          <mc:Fallback xmlns="">
            <p:sp>
              <p:nvSpPr>
                <p:cNvPr id="37" name="36 CuadroTexto"/>
                <p:cNvSpPr txBox="1">
                  <a:spLocks noRot="1" noChangeAspect="1" noMove="1" noResize="1" noEditPoints="1" noAdjustHandles="1" noChangeArrowheads="1" noChangeShapeType="1" noTextEdit="1"/>
                </p:cNvSpPr>
                <p:nvPr/>
              </p:nvSpPr>
              <p:spPr>
                <a:xfrm>
                  <a:off x="1517650" y="840740"/>
                  <a:ext cx="643446" cy="338554"/>
                </a:xfrm>
                <a:prstGeom prst="rect">
                  <a:avLst/>
                </a:prstGeom>
                <a:blipFill rotWithShape="1">
                  <a:blip r:embed="rId6"/>
                  <a:stretch>
                    <a:fillRect b="-12727"/>
                  </a:stretch>
                </a:blipFill>
              </p:spPr>
              <p:txBody>
                <a:bodyPr/>
                <a:lstStyle/>
                <a:p>
                  <a:r>
                    <a:rPr lang="es-ES">
                      <a:noFill/>
                    </a:rPr>
                    <a:t> </a:t>
                  </a:r>
                </a:p>
              </p:txBody>
            </p:sp>
          </mc:Fallback>
        </mc:AlternateContent>
      </p:grpSp>
    </p:spTree>
    <p:extLst>
      <p:ext uri="{BB962C8B-B14F-4D97-AF65-F5344CB8AC3E}">
        <p14:creationId xmlns:p14="http://schemas.microsoft.com/office/powerpoint/2010/main" val="26493743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Fuerzas elásticas o restauradoras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429000" y="914400"/>
            <a:ext cx="5283200" cy="4801314"/>
          </a:xfrm>
          <a:prstGeom prst="rect">
            <a:avLst/>
          </a:prstGeom>
          <a:noFill/>
        </p:spPr>
        <p:txBody>
          <a:bodyPr wrap="square" rtlCol="0">
            <a:spAutoFit/>
          </a:bodyPr>
          <a:lstStyle/>
          <a:p>
            <a:pPr marL="355600" indent="-355600" algn="just">
              <a:buFont typeface="Wingdings"/>
              <a:buChar char="F"/>
            </a:pPr>
            <a:r>
              <a:rPr lang="es-ES" dirty="0" smtClean="0">
                <a:sym typeface="Wingdings"/>
              </a:rPr>
              <a:t>Uno de los efectos producidos por las fuerzas es la </a:t>
            </a:r>
            <a:r>
              <a:rPr lang="es-ES" b="1" dirty="0" smtClean="0">
                <a:effectLst>
                  <a:outerShdw blurRad="38100" dist="38100" dir="2700000" algn="tl">
                    <a:srgbClr val="000000">
                      <a:alpha val="43137"/>
                    </a:srgbClr>
                  </a:outerShdw>
                </a:effectLst>
                <a:sym typeface="Wingdings"/>
              </a:rPr>
              <a:t>deformación de los cuerpos</a:t>
            </a:r>
            <a:r>
              <a:rPr lang="es-ES" dirty="0" smtClean="0">
                <a:sym typeface="Wingdings"/>
              </a:rPr>
              <a:t>.</a:t>
            </a:r>
          </a:p>
          <a:p>
            <a:pPr marL="355600" indent="-355600" algn="just">
              <a:buFont typeface="Wingdings"/>
              <a:buChar char="F"/>
            </a:pPr>
            <a:r>
              <a:rPr lang="es-ES" dirty="0" smtClean="0">
                <a:sym typeface="Wingdings"/>
              </a:rPr>
              <a:t>Las deformaciones pueden ser </a:t>
            </a:r>
            <a:r>
              <a:rPr lang="es-ES" b="1" dirty="0" smtClean="0">
                <a:effectLst>
                  <a:outerShdw blurRad="38100" dist="38100" dir="2700000" algn="tl">
                    <a:srgbClr val="000000">
                      <a:alpha val="43137"/>
                    </a:srgbClr>
                  </a:outerShdw>
                </a:effectLst>
                <a:sym typeface="Wingdings"/>
              </a:rPr>
              <a:t>transitorias</a:t>
            </a:r>
            <a:r>
              <a:rPr lang="es-ES" dirty="0" smtClean="0">
                <a:sym typeface="Wingdings"/>
              </a:rPr>
              <a:t> o </a:t>
            </a:r>
            <a:r>
              <a:rPr lang="es-ES" b="1" dirty="0" smtClean="0">
                <a:effectLst>
                  <a:outerShdw blurRad="38100" dist="38100" dir="2700000" algn="tl">
                    <a:srgbClr val="000000">
                      <a:alpha val="43137"/>
                    </a:srgbClr>
                  </a:outerShdw>
                </a:effectLst>
                <a:sym typeface="Wingdings"/>
              </a:rPr>
              <a:t>permanentes</a:t>
            </a:r>
            <a:r>
              <a:rPr lang="es-ES" dirty="0" smtClean="0">
                <a:sym typeface="Wingdings"/>
              </a:rPr>
              <a:t>.</a:t>
            </a:r>
          </a:p>
          <a:p>
            <a:pPr marL="355600" indent="-355600" algn="just">
              <a:buFont typeface="Wingdings"/>
              <a:buChar char="F"/>
            </a:pPr>
            <a:r>
              <a:rPr lang="es-ES" dirty="0" smtClean="0">
                <a:sym typeface="Wingdings"/>
              </a:rPr>
              <a:t>En las deformaciones transitorias aparece una </a:t>
            </a:r>
            <a:r>
              <a:rPr lang="es-ES" b="1" dirty="0" smtClean="0">
                <a:effectLst>
                  <a:outerShdw blurRad="38100" dist="38100" dir="2700000" algn="tl">
                    <a:srgbClr val="000000">
                      <a:alpha val="43137"/>
                    </a:srgbClr>
                  </a:outerShdw>
                </a:effectLst>
                <a:sym typeface="Wingdings"/>
              </a:rPr>
              <a:t>fuerza elástica o restauradora </a:t>
            </a:r>
            <a:r>
              <a:rPr lang="es-ES" dirty="0" smtClean="0">
                <a:sym typeface="Wingdings"/>
              </a:rPr>
              <a:t>que devuelve al cuerpo a forma inicial.</a:t>
            </a:r>
          </a:p>
          <a:p>
            <a:pPr marL="355600" indent="-355600" algn="just">
              <a:buFont typeface="Wingdings"/>
              <a:buChar char="F"/>
            </a:pPr>
            <a:r>
              <a:rPr lang="es-ES" dirty="0" smtClean="0">
                <a:sym typeface="Wingdings"/>
              </a:rPr>
              <a:t>En el tramo lineal, el estiramiento es proporcional al peso, dado que el peso se equilibra con la fuerza restauradora, esta será proporcional al alargamiento, con signo opuesto.</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Esta expresión constituye la </a:t>
            </a:r>
            <a:r>
              <a:rPr lang="es-ES" b="1" dirty="0" smtClean="0">
                <a:effectLst>
                  <a:outerShdw blurRad="38100" dist="38100" dir="2700000" algn="tl">
                    <a:srgbClr val="000000">
                      <a:alpha val="43137"/>
                    </a:srgbClr>
                  </a:outerShdw>
                </a:effectLst>
                <a:sym typeface="Wingdings"/>
              </a:rPr>
              <a:t>ley de Hooke</a:t>
            </a:r>
            <a:r>
              <a:rPr lang="es-ES" dirty="0" smtClean="0">
                <a:sym typeface="Wingdings"/>
              </a:rPr>
              <a:t>, donde k es la </a:t>
            </a:r>
            <a:r>
              <a:rPr lang="es-ES" b="1" dirty="0" smtClean="0">
                <a:effectLst>
                  <a:outerShdw blurRad="38100" dist="38100" dir="2700000" algn="tl">
                    <a:srgbClr val="000000">
                      <a:alpha val="43137"/>
                    </a:srgbClr>
                  </a:outerShdw>
                </a:effectLst>
                <a:sym typeface="Wingdings"/>
              </a:rPr>
              <a:t>constante recuperadora elástica </a:t>
            </a:r>
            <a:r>
              <a:rPr lang="es-ES" dirty="0" smtClean="0">
                <a:sym typeface="Wingdings"/>
              </a:rPr>
              <a:t>(N/m).</a:t>
            </a:r>
            <a:endParaRPr lang="es-ES" dirty="0"/>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1" y="941389"/>
            <a:ext cx="2730500" cy="2530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24 Grupo"/>
          <p:cNvGrpSpPr/>
          <p:nvPr/>
        </p:nvGrpSpPr>
        <p:grpSpPr>
          <a:xfrm>
            <a:off x="247650" y="3660140"/>
            <a:ext cx="2901950" cy="2680037"/>
            <a:chOff x="222250" y="3799840"/>
            <a:chExt cx="2901950" cy="2680037"/>
          </a:xfrm>
        </p:grpSpPr>
        <p:cxnSp>
          <p:nvCxnSpPr>
            <p:cNvPr id="11" name="10 Conector recto"/>
            <p:cNvCxnSpPr/>
            <p:nvPr/>
          </p:nvCxnSpPr>
          <p:spPr>
            <a:xfrm flipH="1">
              <a:off x="538163" y="4633913"/>
              <a:ext cx="771525" cy="134778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3 Conector recto"/>
            <p:cNvCxnSpPr/>
            <p:nvPr/>
          </p:nvCxnSpPr>
          <p:spPr>
            <a:xfrm>
              <a:off x="533400" y="3873500"/>
              <a:ext cx="0" cy="2108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rot="5400000">
              <a:off x="1587500" y="4927600"/>
              <a:ext cx="0" cy="2108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6 Forma libre"/>
            <p:cNvSpPr/>
            <p:nvPr/>
          </p:nvSpPr>
          <p:spPr>
            <a:xfrm>
              <a:off x="1304923" y="4324351"/>
              <a:ext cx="1260477" cy="314325"/>
            </a:xfrm>
            <a:custGeom>
              <a:avLst/>
              <a:gdLst>
                <a:gd name="connsiteX0" fmla="*/ 0 w 1471613"/>
                <a:gd name="connsiteY0" fmla="*/ 314325 h 314325"/>
                <a:gd name="connsiteX1" fmla="*/ 166688 w 1471613"/>
                <a:gd name="connsiteY1" fmla="*/ 200025 h 314325"/>
                <a:gd name="connsiteX2" fmla="*/ 471488 w 1471613"/>
                <a:gd name="connsiteY2" fmla="*/ 133350 h 314325"/>
                <a:gd name="connsiteX3" fmla="*/ 1033463 w 1471613"/>
                <a:gd name="connsiteY3" fmla="*/ 104775 h 314325"/>
                <a:gd name="connsiteX4" fmla="*/ 1385888 w 1471613"/>
                <a:gd name="connsiteY4" fmla="*/ 66675 h 314325"/>
                <a:gd name="connsiteX5" fmla="*/ 1471613 w 1471613"/>
                <a:gd name="connsiteY5"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1613" h="314325">
                  <a:moveTo>
                    <a:pt x="0" y="314325"/>
                  </a:moveTo>
                  <a:cubicBezTo>
                    <a:pt x="44053" y="272256"/>
                    <a:pt x="88107" y="230187"/>
                    <a:pt x="166688" y="200025"/>
                  </a:cubicBezTo>
                  <a:cubicBezTo>
                    <a:pt x="245269" y="169863"/>
                    <a:pt x="327026" y="149225"/>
                    <a:pt x="471488" y="133350"/>
                  </a:cubicBezTo>
                  <a:cubicBezTo>
                    <a:pt x="615950" y="117475"/>
                    <a:pt x="881063" y="115887"/>
                    <a:pt x="1033463" y="104775"/>
                  </a:cubicBezTo>
                  <a:cubicBezTo>
                    <a:pt x="1185863" y="93663"/>
                    <a:pt x="1312863" y="84137"/>
                    <a:pt x="1385888" y="66675"/>
                  </a:cubicBezTo>
                  <a:cubicBezTo>
                    <a:pt x="1458913" y="49213"/>
                    <a:pt x="1465263" y="24606"/>
                    <a:pt x="1471613" y="0"/>
                  </a:cubicBez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Elipse"/>
            <p:cNvSpPr/>
            <p:nvPr/>
          </p:nvSpPr>
          <p:spPr>
            <a:xfrm>
              <a:off x="1282700" y="4591050"/>
              <a:ext cx="72000" cy="72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Elipse"/>
            <p:cNvSpPr/>
            <p:nvPr/>
          </p:nvSpPr>
          <p:spPr>
            <a:xfrm>
              <a:off x="2525713" y="4295775"/>
              <a:ext cx="72000" cy="72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2" name="11 CuadroTexto"/>
                <p:cNvSpPr txBox="1"/>
                <p:nvPr/>
              </p:nvSpPr>
              <p:spPr>
                <a:xfrm>
                  <a:off x="222250" y="37998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222250" y="3799840"/>
                  <a:ext cx="375424"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2368550" y="5958840"/>
                  <a:ext cx="47942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2368550" y="5958840"/>
                  <a:ext cx="479427" cy="338554"/>
                </a:xfrm>
                <a:prstGeom prst="rect">
                  <a:avLst/>
                </a:prstGeom>
                <a:blipFill rotWithShape="1">
                  <a:blip r:embed="rId5"/>
                  <a:stretch>
                    <a:fillRect/>
                  </a:stretch>
                </a:blipFill>
              </p:spPr>
              <p:txBody>
                <a:bodyPr/>
                <a:lstStyle/>
                <a:p>
                  <a:r>
                    <a:rPr lang="es-ES">
                      <a:noFill/>
                    </a:rPr>
                    <a:t> </a:t>
                  </a:r>
                </a:p>
              </p:txBody>
            </p:sp>
          </mc:Fallback>
        </mc:AlternateContent>
        <p:sp>
          <p:nvSpPr>
            <p:cNvPr id="13" name="12 CuadroTexto"/>
            <p:cNvSpPr txBox="1"/>
            <p:nvPr/>
          </p:nvSpPr>
          <p:spPr>
            <a:xfrm>
              <a:off x="549275" y="4132263"/>
              <a:ext cx="922338" cy="461665"/>
            </a:xfrm>
            <a:prstGeom prst="rect">
              <a:avLst/>
            </a:prstGeom>
            <a:noFill/>
          </p:spPr>
          <p:txBody>
            <a:bodyPr wrap="square" rtlCol="0">
              <a:spAutoFit/>
            </a:bodyPr>
            <a:lstStyle/>
            <a:p>
              <a:r>
                <a:rPr lang="es-ES" sz="1200" dirty="0"/>
                <a:t>l</a:t>
              </a:r>
              <a:r>
                <a:rPr lang="es-ES" sz="1200" dirty="0" smtClean="0"/>
                <a:t>ímite de elasticidad</a:t>
              </a:r>
              <a:endParaRPr lang="es-ES" sz="1200" dirty="0"/>
            </a:p>
          </p:txBody>
        </p:sp>
        <p:sp>
          <p:nvSpPr>
            <p:cNvPr id="20" name="19 CuadroTexto"/>
            <p:cNvSpPr txBox="1"/>
            <p:nvPr/>
          </p:nvSpPr>
          <p:spPr>
            <a:xfrm>
              <a:off x="1892300" y="4013200"/>
              <a:ext cx="1231900" cy="276999"/>
            </a:xfrm>
            <a:prstGeom prst="rect">
              <a:avLst/>
            </a:prstGeom>
            <a:noFill/>
          </p:spPr>
          <p:txBody>
            <a:bodyPr wrap="square" rtlCol="0">
              <a:spAutoFit/>
            </a:bodyPr>
            <a:lstStyle/>
            <a:p>
              <a:r>
                <a:rPr lang="es-ES" sz="1200" dirty="0"/>
                <a:t>l</a:t>
              </a:r>
              <a:r>
                <a:rPr lang="es-ES" sz="1200" dirty="0" smtClean="0"/>
                <a:t>ímite de rotura</a:t>
              </a:r>
              <a:endParaRPr lang="es-ES" sz="1200" dirty="0"/>
            </a:p>
          </p:txBody>
        </p:sp>
        <p:cxnSp>
          <p:nvCxnSpPr>
            <p:cNvPr id="22" name="21 Conector recto"/>
            <p:cNvCxnSpPr/>
            <p:nvPr/>
          </p:nvCxnSpPr>
          <p:spPr>
            <a:xfrm flipH="1">
              <a:off x="762000" y="4448176"/>
              <a:ext cx="1042989" cy="1523999"/>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1" name="20 Elipse"/>
            <p:cNvSpPr/>
            <p:nvPr/>
          </p:nvSpPr>
          <p:spPr>
            <a:xfrm>
              <a:off x="1773238" y="4410075"/>
              <a:ext cx="72000" cy="72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CuadroTexto"/>
            <p:cNvSpPr txBox="1"/>
            <p:nvPr/>
          </p:nvSpPr>
          <p:spPr>
            <a:xfrm>
              <a:off x="373062" y="6018212"/>
              <a:ext cx="1069977" cy="461665"/>
            </a:xfrm>
            <a:prstGeom prst="rect">
              <a:avLst/>
            </a:prstGeom>
            <a:noFill/>
          </p:spPr>
          <p:txBody>
            <a:bodyPr wrap="square" rtlCol="0">
              <a:spAutoFit/>
            </a:bodyPr>
            <a:lstStyle/>
            <a:p>
              <a:r>
                <a:rPr lang="es-ES" sz="1200" dirty="0"/>
                <a:t>d</a:t>
              </a:r>
              <a:r>
                <a:rPr lang="es-ES" sz="1200" dirty="0" smtClean="0"/>
                <a:t>eformación permanente</a:t>
              </a:r>
              <a:endParaRPr lang="es-ES" sz="1200" dirty="0"/>
            </a:p>
          </p:txBody>
        </p:sp>
        <p:cxnSp>
          <p:nvCxnSpPr>
            <p:cNvPr id="24" name="23 Conector recto de flecha"/>
            <p:cNvCxnSpPr/>
            <p:nvPr/>
          </p:nvCxnSpPr>
          <p:spPr>
            <a:xfrm>
              <a:off x="533400" y="6034088"/>
              <a:ext cx="238125" cy="0"/>
            </a:xfrm>
            <a:prstGeom prst="straightConnector1">
              <a:avLst/>
            </a:prstGeom>
            <a:ln>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27" name="26 Conector recto de flecha"/>
          <p:cNvCxnSpPr/>
          <p:nvPr/>
        </p:nvCxnSpPr>
        <p:spPr>
          <a:xfrm>
            <a:off x="1282700" y="1612900"/>
            <a:ext cx="0" cy="36000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28 Conector recto de flecha"/>
          <p:cNvCxnSpPr/>
          <p:nvPr/>
        </p:nvCxnSpPr>
        <p:spPr>
          <a:xfrm flipV="1">
            <a:off x="1282700" y="1193800"/>
            <a:ext cx="0" cy="360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p:nvPr/>
        </p:nvCxnSpPr>
        <p:spPr>
          <a:xfrm>
            <a:off x="2108200" y="2197100"/>
            <a:ext cx="0" cy="108000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flipV="1">
            <a:off x="2108200" y="1066800"/>
            <a:ext cx="0" cy="1080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31 Conector recto de flecha"/>
          <p:cNvCxnSpPr/>
          <p:nvPr/>
        </p:nvCxnSpPr>
        <p:spPr>
          <a:xfrm>
            <a:off x="977900" y="1473200"/>
            <a:ext cx="0" cy="756000"/>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27 Rectángulo"/>
              <p:cNvSpPr/>
              <p:nvPr/>
            </p:nvSpPr>
            <p:spPr>
              <a:xfrm>
                <a:off x="744767" y="2164834"/>
                <a:ext cx="47942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1600" i="1" smtClean="0">
                          <a:solidFill>
                            <a:srgbClr val="00B050"/>
                          </a:solidFill>
                          <a:latin typeface="Cambria Math"/>
                          <a:ea typeface="Cambria Math"/>
                        </a:rPr>
                        <m:t>∆</m:t>
                      </m:r>
                      <m:r>
                        <a:rPr lang="es-ES" sz="1600" i="1" smtClean="0">
                          <a:solidFill>
                            <a:srgbClr val="00B050"/>
                          </a:solidFill>
                          <a:latin typeface="Cambria Math"/>
                          <a:ea typeface="Cambria Math"/>
                        </a:rPr>
                        <m:t>𝑥</m:t>
                      </m:r>
                    </m:oMath>
                  </m:oMathPara>
                </a14:m>
                <a:endParaRPr lang="es-ES" sz="1600" dirty="0">
                  <a:solidFill>
                    <a:srgbClr val="00B050"/>
                  </a:solidFill>
                </a:endParaRPr>
              </a:p>
            </p:txBody>
          </p:sp>
        </mc:Choice>
        <mc:Fallback xmlns="">
          <p:sp>
            <p:nvSpPr>
              <p:cNvPr id="28" name="27 Rectángulo"/>
              <p:cNvSpPr>
                <a:spLocks noRot="1" noChangeAspect="1" noMove="1" noResize="1" noEditPoints="1" noAdjustHandles="1" noChangeArrowheads="1" noChangeShapeType="1" noTextEdit="1"/>
              </p:cNvSpPr>
              <p:nvPr/>
            </p:nvSpPr>
            <p:spPr>
              <a:xfrm>
                <a:off x="744767" y="2164834"/>
                <a:ext cx="479427"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32 Rectángulo"/>
              <p:cNvSpPr/>
              <p:nvPr/>
            </p:nvSpPr>
            <p:spPr>
              <a:xfrm>
                <a:off x="1595667" y="2939534"/>
                <a:ext cx="542456"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00B0F0"/>
                          </a:solidFill>
                          <a:latin typeface="Cambria Math"/>
                        </a:rPr>
                        <m:t>𝑚𝑔</m:t>
                      </m:r>
                    </m:oMath>
                  </m:oMathPara>
                </a14:m>
                <a:endParaRPr lang="es-ES" sz="1600" dirty="0">
                  <a:solidFill>
                    <a:srgbClr val="00B0F0"/>
                  </a:solidFill>
                </a:endParaRPr>
              </a:p>
            </p:txBody>
          </p:sp>
        </mc:Choice>
        <mc:Fallback xmlns="">
          <p:sp>
            <p:nvSpPr>
              <p:cNvPr id="33" name="32 Rectángulo"/>
              <p:cNvSpPr>
                <a:spLocks noRot="1" noChangeAspect="1" noMove="1" noResize="1" noEditPoints="1" noAdjustHandles="1" noChangeArrowheads="1" noChangeShapeType="1" noTextEdit="1"/>
              </p:cNvSpPr>
              <p:nvPr/>
            </p:nvSpPr>
            <p:spPr>
              <a:xfrm>
                <a:off x="1595667" y="2939534"/>
                <a:ext cx="542456" cy="338554"/>
              </a:xfrm>
              <a:prstGeom prst="rect">
                <a:avLst/>
              </a:prstGeom>
              <a:blipFill rotWithShape="1">
                <a:blip r:embed="rId7"/>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Rectángulo"/>
              <p:cNvSpPr/>
              <p:nvPr/>
            </p:nvSpPr>
            <p:spPr>
              <a:xfrm>
                <a:off x="2065567" y="1199634"/>
                <a:ext cx="42216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𝐹</m:t>
                          </m:r>
                        </m:e>
                        <m:sub>
                          <m:r>
                            <a:rPr lang="es-ES" sz="1600" b="0" i="1" smtClean="0">
                              <a:solidFill>
                                <a:srgbClr val="FF0000"/>
                              </a:solidFill>
                              <a:latin typeface="Cambria Math"/>
                            </a:rPr>
                            <m:t>𝑒</m:t>
                          </m:r>
                        </m:sub>
                      </m:sSub>
                    </m:oMath>
                  </m:oMathPara>
                </a14:m>
                <a:endParaRPr lang="es-ES" sz="1600" dirty="0">
                  <a:solidFill>
                    <a:srgbClr val="FF0000"/>
                  </a:solidFill>
                </a:endParaRPr>
              </a:p>
            </p:txBody>
          </p:sp>
        </mc:Choice>
        <mc:Fallback xmlns="">
          <p:sp>
            <p:nvSpPr>
              <p:cNvPr id="35" name="34 Rectángulo"/>
              <p:cNvSpPr>
                <a:spLocks noRot="1" noChangeAspect="1" noMove="1" noResize="1" noEditPoints="1" noAdjustHandles="1" noChangeArrowheads="1" noChangeShapeType="1" noTextEdit="1"/>
              </p:cNvSpPr>
              <p:nvPr/>
            </p:nvSpPr>
            <p:spPr>
              <a:xfrm>
                <a:off x="2065567" y="1199634"/>
                <a:ext cx="422167" cy="338554"/>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33 CuadroTexto"/>
              <p:cNvSpPr txBox="1"/>
              <p:nvPr/>
            </p:nvSpPr>
            <p:spPr>
              <a:xfrm>
                <a:off x="5556250" y="4257040"/>
                <a:ext cx="1326902" cy="369332"/>
              </a:xfrm>
              <a:prstGeom prst="rect">
                <a:avLst/>
              </a:prstGeom>
              <a:solidFill>
                <a:srgbClr val="FFFFCC"/>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𝑒</m:t>
                          </m:r>
                        </m:sub>
                      </m:sSub>
                      <m:r>
                        <a:rPr lang="es-ES" b="0" i="1" smtClean="0">
                          <a:latin typeface="Cambria Math"/>
                        </a:rPr>
                        <m:t>=−</m:t>
                      </m:r>
                      <m:r>
                        <a:rPr lang="es-ES" b="0" i="1" smtClean="0">
                          <a:latin typeface="Cambria Math"/>
                        </a:rPr>
                        <m:t>𝑘</m:t>
                      </m:r>
                      <m:r>
                        <a:rPr lang="es-ES" b="0" i="1" smtClean="0">
                          <a:latin typeface="Cambria Math"/>
                          <a:ea typeface="Cambria Math"/>
                        </a:rPr>
                        <m:t>∆</m:t>
                      </m:r>
                      <m:r>
                        <a:rPr lang="es-ES" b="0" i="1" smtClean="0">
                          <a:latin typeface="Cambria Math"/>
                          <a:ea typeface="Cambria Math"/>
                        </a:rPr>
                        <m:t>𝑥</m:t>
                      </m:r>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5556250" y="4257040"/>
                <a:ext cx="1326902" cy="369332"/>
              </a:xfrm>
              <a:prstGeom prst="rect">
                <a:avLst/>
              </a:prstGeom>
              <a:blipFill rotWithShape="1">
                <a:blip r:embed="rId9"/>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42066611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Fuerzas elásticas o restauradoras</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16</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36" name="35 CuadroTexto"/>
          <p:cNvSpPr txBox="1"/>
          <p:nvPr/>
        </p:nvSpPr>
        <p:spPr>
          <a:xfrm>
            <a:off x="482600" y="965200"/>
            <a:ext cx="1676400" cy="369332"/>
          </a:xfrm>
          <a:prstGeom prst="rect">
            <a:avLst/>
          </a:prstGeom>
          <a:solidFill>
            <a:srgbClr val="00B050"/>
          </a:solidFill>
        </p:spPr>
        <p:txBody>
          <a:bodyPr wrap="square" rtlCol="0">
            <a:spAutoFit/>
          </a:bodyPr>
          <a:lstStyle/>
          <a:p>
            <a:r>
              <a:rPr lang="es-ES" b="1" dirty="0" smtClean="0">
                <a:solidFill>
                  <a:prstClr val="white"/>
                </a:solidFill>
              </a:rPr>
              <a:t>EJERCICIO </a:t>
            </a:r>
            <a:r>
              <a:rPr lang="es-ES" b="1" dirty="0">
                <a:solidFill>
                  <a:prstClr val="white"/>
                </a:solidFill>
              </a:rPr>
              <a:t>8</a:t>
            </a:r>
          </a:p>
        </p:txBody>
      </p:sp>
      <p:sp>
        <p:nvSpPr>
          <p:cNvPr id="37" name="36 CuadroTexto"/>
          <p:cNvSpPr txBox="1"/>
          <p:nvPr/>
        </p:nvSpPr>
        <p:spPr>
          <a:xfrm>
            <a:off x="419100" y="1524000"/>
            <a:ext cx="8242300" cy="923330"/>
          </a:xfrm>
          <a:prstGeom prst="rect">
            <a:avLst/>
          </a:prstGeom>
          <a:noFill/>
        </p:spPr>
        <p:txBody>
          <a:bodyPr wrap="square" rtlCol="0">
            <a:spAutoFit/>
          </a:bodyPr>
          <a:lstStyle/>
          <a:p>
            <a:pPr algn="just"/>
            <a:r>
              <a:rPr lang="es-ES" dirty="0" smtClean="0">
                <a:solidFill>
                  <a:prstClr val="black"/>
                </a:solidFill>
              </a:rPr>
              <a:t>Al colgar una masa de 500 g de sendos muelles, A y B, observamos que los estiramientos producidos son de 2 cm y 25 cm, respectivamente. ¿Cuál es el valor de k de cada muelle? ¿En qué unidades se mide?</a:t>
            </a:r>
            <a:endParaRPr lang="es-ES" dirty="0">
              <a:solidFill>
                <a:prstClr val="black"/>
              </a:solidFill>
            </a:endParaRPr>
          </a:p>
        </p:txBody>
      </p:sp>
    </p:spTree>
    <p:extLst>
      <p:ext uri="{BB962C8B-B14F-4D97-AF65-F5344CB8AC3E}">
        <p14:creationId xmlns:p14="http://schemas.microsoft.com/office/powerpoint/2010/main" val="32835331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17</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81000" y="863600"/>
            <a:ext cx="1968500" cy="369332"/>
          </a:xfrm>
          <a:prstGeom prst="rect">
            <a:avLst/>
          </a:prstGeom>
          <a:noFill/>
        </p:spPr>
        <p:txBody>
          <a:bodyPr wrap="square" rtlCol="0">
            <a:spAutoFit/>
          </a:bodyPr>
          <a:lstStyle/>
          <a:p>
            <a:r>
              <a:rPr lang="es-ES" b="1" dirty="0" smtClean="0">
                <a:solidFill>
                  <a:srgbClr val="C00000"/>
                </a:solidFill>
              </a:rPr>
              <a:t>Procedimiento</a:t>
            </a:r>
            <a:endParaRPr lang="es-ES" b="1" dirty="0">
              <a:solidFill>
                <a:srgbClr val="C00000"/>
              </a:solidFill>
            </a:endParaRPr>
          </a:p>
        </p:txBody>
      </p:sp>
      <p:sp>
        <p:nvSpPr>
          <p:cNvPr id="5" name="4 CuadroTexto"/>
          <p:cNvSpPr txBox="1"/>
          <p:nvPr/>
        </p:nvSpPr>
        <p:spPr>
          <a:xfrm>
            <a:off x="3302000" y="1346200"/>
            <a:ext cx="5435600" cy="3970318"/>
          </a:xfrm>
          <a:prstGeom prst="rect">
            <a:avLst/>
          </a:prstGeom>
          <a:noFill/>
        </p:spPr>
        <p:txBody>
          <a:bodyPr wrap="square" rtlCol="0">
            <a:spAutoFit/>
          </a:bodyPr>
          <a:lstStyle/>
          <a:p>
            <a:pPr marL="355600" indent="-355600" algn="just">
              <a:buFont typeface="Wingdings"/>
              <a:buChar char="F"/>
            </a:pPr>
            <a:r>
              <a:rPr lang="es-ES" dirty="0" smtClean="0">
                <a:sym typeface="Wingdings"/>
              </a:rPr>
              <a:t>En primer lugar, se </a:t>
            </a:r>
            <a:r>
              <a:rPr lang="es-ES" b="1" dirty="0" smtClean="0">
                <a:effectLst>
                  <a:outerShdw blurRad="38100" dist="38100" dir="2700000" algn="tl">
                    <a:srgbClr val="000000">
                      <a:alpha val="43137"/>
                    </a:srgbClr>
                  </a:outerShdw>
                </a:effectLst>
                <a:sym typeface="Wingdings"/>
              </a:rPr>
              <a:t>identifican los cuerpos </a:t>
            </a:r>
            <a:r>
              <a:rPr lang="es-ES" dirty="0" smtClean="0">
                <a:sym typeface="Wingdings"/>
              </a:rPr>
              <a:t>que actúan en el problema.</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Luego, se estudian los cuerpos aisladamente y cuyo movimiento deseamos conocer, </a:t>
            </a:r>
            <a:r>
              <a:rPr lang="es-ES" b="1" dirty="0" smtClean="0">
                <a:effectLst>
                  <a:outerShdw blurRad="38100" dist="38100" dir="2700000" algn="tl">
                    <a:srgbClr val="000000">
                      <a:alpha val="43137"/>
                    </a:srgbClr>
                  </a:outerShdw>
                </a:effectLst>
                <a:sym typeface="Wingdings"/>
              </a:rPr>
              <a:t>identificando las fuerzas </a:t>
            </a:r>
            <a:r>
              <a:rPr lang="es-ES" dirty="0" smtClean="0">
                <a:sym typeface="Wingdings"/>
              </a:rPr>
              <a:t>que actúan sobre cada uno de ellos.</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A continuación </a:t>
            </a:r>
            <a:r>
              <a:rPr lang="es-ES" b="1" dirty="0" smtClean="0">
                <a:effectLst>
                  <a:outerShdw blurRad="38100" dist="38100" dir="2700000" algn="tl">
                    <a:srgbClr val="000000">
                      <a:alpha val="43137"/>
                    </a:srgbClr>
                  </a:outerShdw>
                </a:effectLst>
                <a:sym typeface="Wingdings"/>
              </a:rPr>
              <a:t>descomponemos</a:t>
            </a:r>
            <a:r>
              <a:rPr lang="es-ES" dirty="0" smtClean="0">
                <a:sym typeface="Wingdings"/>
              </a:rPr>
              <a:t> todas las fuerzas en sus componentes cartesianas.</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Hallamos la resultante de las fuerzas y </a:t>
            </a:r>
            <a:r>
              <a:rPr lang="es-ES" b="1" dirty="0" smtClean="0">
                <a:effectLst>
                  <a:outerShdw blurRad="38100" dist="38100" dir="2700000" algn="tl">
                    <a:srgbClr val="000000">
                      <a:alpha val="43137"/>
                    </a:srgbClr>
                  </a:outerShdw>
                </a:effectLst>
                <a:sym typeface="Wingdings"/>
              </a:rPr>
              <a:t>aplicamos la 2ª ley de Newton</a:t>
            </a:r>
            <a:r>
              <a:rPr lang="es-ES" dirty="0" smtClean="0">
                <a:sym typeface="Wingdings"/>
              </a:rPr>
              <a:t>, obteniendo tantas ecuaciones como cuerpos tengamos.</a:t>
            </a:r>
            <a:endParaRPr lang="es-ES" dirty="0"/>
          </a:p>
        </p:txBody>
      </p:sp>
      <p:grpSp>
        <p:nvGrpSpPr>
          <p:cNvPr id="16" name="15 Grupo"/>
          <p:cNvGrpSpPr/>
          <p:nvPr/>
        </p:nvGrpSpPr>
        <p:grpSpPr>
          <a:xfrm>
            <a:off x="457200" y="1526540"/>
            <a:ext cx="2603500" cy="2410460"/>
            <a:chOff x="0" y="2009140"/>
            <a:chExt cx="2933700" cy="2664460"/>
          </a:xfrm>
        </p:grpSpPr>
        <p:grpSp>
          <p:nvGrpSpPr>
            <p:cNvPr id="37" name="36 Grupo"/>
            <p:cNvGrpSpPr/>
            <p:nvPr/>
          </p:nvGrpSpPr>
          <p:grpSpPr>
            <a:xfrm>
              <a:off x="0" y="2009140"/>
              <a:ext cx="2933700" cy="2664460"/>
              <a:chOff x="609600" y="3647440"/>
              <a:chExt cx="2933700" cy="2664460"/>
            </a:xfrm>
          </p:grpSpPr>
          <p:sp>
            <p:nvSpPr>
              <p:cNvPr id="41" name="40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3" name="42 Conector recto de flecha"/>
              <p:cNvCxnSpPr/>
              <p:nvPr/>
            </p:nvCxnSpPr>
            <p:spPr>
              <a:xfrm flipV="1">
                <a:off x="1752600" y="3746500"/>
                <a:ext cx="469900" cy="7747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44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6" name="45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2127250" y="36474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7" name="46 CuadroTexto"/>
                  <p:cNvSpPr txBox="1">
                    <a:spLocks noRot="1" noChangeAspect="1" noMove="1" noResize="1" noEditPoints="1" noAdjustHandles="1" noChangeArrowheads="1" noChangeShapeType="1" noTextEdit="1"/>
                  </p:cNvSpPr>
                  <p:nvPr/>
                </p:nvSpPr>
                <p:spPr>
                  <a:xfrm>
                    <a:off x="2127250" y="3647440"/>
                    <a:ext cx="398058" cy="338554"/>
                  </a:xfrm>
                  <a:prstGeom prst="rect">
                    <a:avLst/>
                  </a:prstGeom>
                  <a:blipFill rotWithShape="1">
                    <a:blip r:embed="rId11"/>
                    <a:stretch>
                      <a:fillRect/>
                    </a:stretch>
                  </a:blipFill>
                </p:spPr>
                <p:txBody>
                  <a:bodyPr/>
                  <a:lstStyle/>
                  <a:p>
                    <a:r>
                      <a:rPr lang="es-ES">
                        <a:noFill/>
                      </a:rPr>
                      <a:t> </a:t>
                    </a:r>
                  </a:p>
                </p:txBody>
              </p:sp>
            </mc:Fallback>
          </mc:AlternateContent>
        </p:grpSp>
        <p:cxnSp>
          <p:nvCxnSpPr>
            <p:cNvPr id="38" name="37 Conector recto de flecha"/>
            <p:cNvCxnSpPr/>
            <p:nvPr/>
          </p:nvCxnSpPr>
          <p:spPr>
            <a:xfrm flipH="1" flipV="1">
              <a:off x="749300" y="2616200"/>
              <a:ext cx="406400" cy="2540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38 CuadroTexto"/>
                <p:cNvSpPr txBox="1"/>
                <p:nvPr/>
              </p:nvSpPr>
              <p:spPr>
                <a:xfrm>
                  <a:off x="382518" y="2319949"/>
                  <a:ext cx="45582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382518" y="2319949"/>
                  <a:ext cx="455829" cy="338554"/>
                </a:xfrm>
                <a:prstGeom prst="rect">
                  <a:avLst/>
                </a:prstGeom>
                <a:blipFill rotWithShape="1">
                  <a:blip r:embed="rId12"/>
                  <a:stretch>
                    <a:fillRect b="-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39 CuadroTexto"/>
                <p:cNvSpPr txBox="1"/>
                <p:nvPr/>
              </p:nvSpPr>
              <p:spPr>
                <a:xfrm>
                  <a:off x="895350" y="40284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895350" y="4028440"/>
                  <a:ext cx="542456" cy="338554"/>
                </a:xfrm>
                <a:prstGeom prst="rect">
                  <a:avLst/>
                </a:prstGeom>
                <a:blipFill rotWithShape="1">
                  <a:blip r:embed="rId13"/>
                  <a:stretch>
                    <a:fillRect b="-16000"/>
                  </a:stretch>
                </a:blipFill>
              </p:spPr>
              <p:txBody>
                <a:bodyPr/>
                <a:lstStyle/>
                <a:p>
                  <a:r>
                    <a:rPr lang="es-ES">
                      <a:noFill/>
                    </a:rPr>
                    <a:t> </a:t>
                  </a:r>
                </a:p>
              </p:txBody>
            </p:sp>
          </mc:Fallback>
        </mc:AlternateContent>
      </p:grpSp>
      <p:grpSp>
        <p:nvGrpSpPr>
          <p:cNvPr id="60" name="59 Grupo"/>
          <p:cNvGrpSpPr/>
          <p:nvPr/>
        </p:nvGrpSpPr>
        <p:grpSpPr>
          <a:xfrm>
            <a:off x="298450" y="3774440"/>
            <a:ext cx="2800350" cy="2651760"/>
            <a:chOff x="323850" y="3482340"/>
            <a:chExt cx="3219450" cy="2829560"/>
          </a:xfrm>
        </p:grpSpPr>
        <p:sp>
          <p:nvSpPr>
            <p:cNvPr id="61" name="60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2" name="61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3" name="62 Conector recto de flecha"/>
            <p:cNvCxnSpPr/>
            <p:nvPr/>
          </p:nvCxnSpPr>
          <p:spPr>
            <a:xfrm flipV="1">
              <a:off x="1752600" y="3670300"/>
              <a:ext cx="520700" cy="850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63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64 Conector recto de flecha"/>
            <p:cNvCxnSpPr/>
            <p:nvPr/>
          </p:nvCxnSpPr>
          <p:spPr>
            <a:xfrm flipV="1">
              <a:off x="1214438" y="4527550"/>
              <a:ext cx="527049" cy="863600"/>
            </a:xfrm>
            <a:prstGeom prst="straightConnector1">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65 Conector recto de flecha"/>
            <p:cNvCxnSpPr/>
            <p:nvPr/>
          </p:nvCxnSpPr>
          <p:spPr>
            <a:xfrm>
              <a:off x="1752200" y="4521200"/>
              <a:ext cx="548088" cy="341313"/>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66 Conector recto de flecha"/>
            <p:cNvCxnSpPr/>
            <p:nvPr/>
          </p:nvCxnSpPr>
          <p:spPr>
            <a:xfrm>
              <a:off x="1206100" y="5410200"/>
              <a:ext cx="536975" cy="338138"/>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67 Conector recto de flecha"/>
            <p:cNvCxnSpPr/>
            <p:nvPr/>
          </p:nvCxnSpPr>
          <p:spPr>
            <a:xfrm flipV="1">
              <a:off x="1778000" y="4864100"/>
              <a:ext cx="520700" cy="850900"/>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68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0" name="69 Arco"/>
            <p:cNvSpPr/>
            <p:nvPr/>
          </p:nvSpPr>
          <p:spPr>
            <a:xfrm rot="15831151">
              <a:off x="1435100" y="4724399"/>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1" name="70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2" name="71 CuadroTexto"/>
                <p:cNvSpPr txBox="1"/>
                <p:nvPr/>
              </p:nvSpPr>
              <p:spPr>
                <a:xfrm>
                  <a:off x="1352550" y="51079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1352550" y="5107940"/>
                  <a:ext cx="372025" cy="338554"/>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3" name="72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6"/>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4" name="73 CuadroTexto"/>
                <p:cNvSpPr txBox="1"/>
                <p:nvPr/>
              </p:nvSpPr>
              <p:spPr>
                <a:xfrm>
                  <a:off x="2203450" y="4549140"/>
                  <a:ext cx="9827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𝑚𝑔𝑠𝑒𝑛</m:t>
                        </m:r>
                        <m:r>
                          <a:rPr lang="es-ES" sz="1600" b="0" i="1" smtClean="0">
                            <a:latin typeface="Cambria Math"/>
                            <a:ea typeface="Cambria Math"/>
                          </a:rPr>
                          <m:t>𝛼</m:t>
                        </m:r>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203450" y="4549140"/>
                  <a:ext cx="982770" cy="338554"/>
                </a:xfrm>
                <a:prstGeom prst="rect">
                  <a:avLst/>
                </a:prstGeom>
                <a:blipFill rotWithShape="1">
                  <a:blip r:embed="rId17"/>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5" name="74 CuadroTexto"/>
                <p:cNvSpPr txBox="1"/>
                <p:nvPr/>
              </p:nvSpPr>
              <p:spPr>
                <a:xfrm>
                  <a:off x="323850" y="5019040"/>
                  <a:ext cx="9667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𝑚𝑔𝑐𝑜𝑠</m:t>
                        </m:r>
                        <m:r>
                          <a:rPr lang="es-ES" sz="1600" b="0" i="1" smtClean="0">
                            <a:latin typeface="Cambria Math"/>
                            <a:ea typeface="Cambria Math"/>
                          </a:rPr>
                          <m:t>𝛼</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23850" y="5019040"/>
                  <a:ext cx="966740" cy="338554"/>
                </a:xfrm>
                <a:prstGeom prst="rect">
                  <a:avLst/>
                </a:prstGeom>
                <a:blipFill rotWithShape="1">
                  <a:blip r:embed="rId18"/>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6" name="75 CuadroTexto"/>
                <p:cNvSpPr txBox="1"/>
                <p:nvPr/>
              </p:nvSpPr>
              <p:spPr>
                <a:xfrm>
                  <a:off x="2203450" y="34823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203450" y="3482340"/>
                  <a:ext cx="398058" cy="338554"/>
                </a:xfrm>
                <a:prstGeom prst="rect">
                  <a:avLst/>
                </a:prstGeom>
                <a:blipFill rotWithShape="1">
                  <a:blip r:embed="rId19"/>
                  <a:stretch>
                    <a:fillRect/>
                  </a:stretch>
                </a:blipFill>
              </p:spPr>
              <p:txBody>
                <a:bodyPr/>
                <a:lstStyle/>
                <a:p>
                  <a:r>
                    <a:rPr lang="es-ES">
                      <a:noFill/>
                    </a:rPr>
                    <a:t> </a:t>
                  </a:r>
                </a:p>
              </p:txBody>
            </p:sp>
          </mc:Fallback>
        </mc:AlternateContent>
      </p:grpSp>
      <p:cxnSp>
        <p:nvCxnSpPr>
          <p:cNvPr id="77" name="76 Conector recto de flecha"/>
          <p:cNvCxnSpPr/>
          <p:nvPr/>
        </p:nvCxnSpPr>
        <p:spPr>
          <a:xfrm flipH="1" flipV="1">
            <a:off x="1160263" y="4514130"/>
            <a:ext cx="360658" cy="229786"/>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77 CuadroTexto"/>
              <p:cNvSpPr txBox="1"/>
              <p:nvPr/>
            </p:nvSpPr>
            <p:spPr>
              <a:xfrm>
                <a:off x="860164" y="4246120"/>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78" name="77 CuadroTexto"/>
              <p:cNvSpPr txBox="1">
                <a:spLocks noRot="1" noChangeAspect="1" noMove="1" noResize="1" noEditPoints="1" noAdjustHandles="1" noChangeArrowheads="1" noChangeShapeType="1" noTextEdit="1"/>
              </p:cNvSpPr>
              <p:nvPr/>
            </p:nvSpPr>
            <p:spPr>
              <a:xfrm>
                <a:off x="860164" y="4246120"/>
                <a:ext cx="404524" cy="306280"/>
              </a:xfrm>
              <a:prstGeom prst="rect">
                <a:avLst/>
              </a:prstGeom>
              <a:blipFill rotWithShape="1">
                <a:blip r:embed="rId20"/>
                <a:stretch>
                  <a:fillRect b="-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25 CuadroTexto"/>
              <p:cNvSpPr txBox="1"/>
              <p:nvPr/>
            </p:nvSpPr>
            <p:spPr>
              <a:xfrm>
                <a:off x="3676650" y="5412740"/>
                <a:ext cx="4999254" cy="763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s-ES" i="1" smtClean="0">
                              <a:latin typeface="Cambria Math" panose="02040503050406030204" pitchFamily="18" charset="0"/>
                            </a:rPr>
                          </m:ctrlPr>
                        </m:naryPr>
                        <m:sub/>
                        <m:sup/>
                        <m:e>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𝑎</m:t>
                              </m:r>
                              <m:r>
                                <a:rPr lang="es-ES" b="0" i="1" smtClean="0">
                                  <a:latin typeface="Cambria Math"/>
                                </a:rPr>
                                <m:t> </m:t>
                              </m:r>
                              <m:r>
                                <a:rPr lang="es-ES" b="0" i="1" smtClean="0">
                                  <a:latin typeface="Cambria Math"/>
                                </a:rPr>
                                <m:t>𝑓𝑎𝑣𝑜𝑟</m:t>
                              </m:r>
                              <m:r>
                                <a:rPr lang="es-ES" b="0" i="1" smtClean="0">
                                  <a:latin typeface="Cambria Math"/>
                                </a:rPr>
                                <m:t> </m:t>
                              </m:r>
                              <m:r>
                                <a:rPr lang="es-ES" b="0" i="1" smtClean="0">
                                  <a:latin typeface="Cambria Math"/>
                                </a:rPr>
                                <m:t>𝑑𝑒𝑙</m:t>
                              </m:r>
                              <m:r>
                                <a:rPr lang="es-ES" b="0" i="1" smtClean="0">
                                  <a:latin typeface="Cambria Math"/>
                                </a:rPr>
                                <m:t> </m:t>
                              </m:r>
                              <m:r>
                                <a:rPr lang="es-ES" b="0" i="1" smtClean="0">
                                  <a:latin typeface="Cambria Math"/>
                                </a:rPr>
                                <m:t>𝑚𝑜𝑣</m:t>
                              </m:r>
                              <m:r>
                                <a:rPr lang="es-ES" b="0" i="1" smtClean="0">
                                  <a:latin typeface="Cambria Math"/>
                                </a:rPr>
                                <m:t>.</m:t>
                              </m:r>
                            </m:sub>
                          </m:sSub>
                        </m:e>
                      </m:nary>
                      <m:r>
                        <a:rPr lang="es-ES" b="0" i="1" smtClean="0">
                          <a:latin typeface="Cambria Math"/>
                        </a:rPr>
                        <m:t>−</m:t>
                      </m:r>
                      <m:nary>
                        <m:naryPr>
                          <m:chr m:val="∑"/>
                          <m:subHide m:val="on"/>
                          <m:supHide m:val="on"/>
                          <m:ctrlPr>
                            <a:rPr lang="es-ES" b="0" i="1" smtClean="0">
                              <a:latin typeface="Cambria Math" panose="02040503050406030204" pitchFamily="18" charset="0"/>
                            </a:rPr>
                          </m:ctrlPr>
                        </m:naryPr>
                        <m:sub/>
                        <m:sup/>
                        <m:e>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𝑒𝑛</m:t>
                              </m:r>
                              <m:r>
                                <a:rPr lang="es-ES" b="0" i="1" smtClean="0">
                                  <a:latin typeface="Cambria Math"/>
                                </a:rPr>
                                <m:t> </m:t>
                              </m:r>
                              <m:r>
                                <a:rPr lang="es-ES" b="0" i="1" smtClean="0">
                                  <a:latin typeface="Cambria Math"/>
                                </a:rPr>
                                <m:t>𝑐𝑜𝑛𝑡𝑟𝑎</m:t>
                              </m:r>
                              <m:r>
                                <a:rPr lang="es-ES" b="0" i="1" smtClean="0">
                                  <a:latin typeface="Cambria Math"/>
                                </a:rPr>
                                <m:t> </m:t>
                              </m:r>
                              <m:r>
                                <a:rPr lang="es-ES" b="0" i="1" smtClean="0">
                                  <a:latin typeface="Cambria Math"/>
                                </a:rPr>
                                <m:t>𝑑𝑒𝑙</m:t>
                              </m:r>
                              <m:r>
                                <a:rPr lang="es-ES" b="0" i="1" smtClean="0">
                                  <a:latin typeface="Cambria Math"/>
                                </a:rPr>
                                <m:t> </m:t>
                              </m:r>
                              <m:r>
                                <a:rPr lang="es-ES" b="0" i="1" smtClean="0">
                                  <a:latin typeface="Cambria Math"/>
                                </a:rPr>
                                <m:t>𝑚𝑜𝑣</m:t>
                              </m:r>
                              <m:r>
                                <a:rPr lang="es-ES" b="0" i="1" smtClean="0">
                                  <a:latin typeface="Cambria Math"/>
                                </a:rPr>
                                <m:t>.</m:t>
                              </m:r>
                            </m:sub>
                          </m:sSub>
                        </m:e>
                      </m:nary>
                      <m:r>
                        <a:rPr lang="es-ES" b="0" i="1" smtClean="0">
                          <a:latin typeface="Cambria Math"/>
                        </a:rPr>
                        <m:t>=</m:t>
                      </m:r>
                      <m:r>
                        <a:rPr lang="es-ES" b="0" i="1" smtClean="0">
                          <a:latin typeface="Cambria Math"/>
                        </a:rPr>
                        <m:t>𝑚𝑎</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3676650" y="5412740"/>
                <a:ext cx="4999254" cy="763094"/>
              </a:xfrm>
              <a:prstGeom prst="rect">
                <a:avLst/>
              </a:prstGeom>
              <a:blipFill rotWithShape="1">
                <a:blip r:embed="rId21"/>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4946425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30200" y="825500"/>
            <a:ext cx="3492500" cy="369332"/>
          </a:xfrm>
          <a:prstGeom prst="rect">
            <a:avLst/>
          </a:prstGeom>
          <a:noFill/>
        </p:spPr>
        <p:txBody>
          <a:bodyPr wrap="square" rtlCol="0">
            <a:spAutoFit/>
          </a:bodyPr>
          <a:lstStyle/>
          <a:p>
            <a:r>
              <a:rPr lang="es-ES" b="1" dirty="0" smtClean="0">
                <a:solidFill>
                  <a:srgbClr val="C00000"/>
                </a:solidFill>
              </a:rPr>
              <a:t>5.1. </a:t>
            </a:r>
            <a:r>
              <a:rPr lang="es-ES" b="1" dirty="0" smtClean="0">
                <a:solidFill>
                  <a:srgbClr val="00B050"/>
                </a:solidFill>
              </a:rPr>
              <a:t>Dos cuerpos en contacto</a:t>
            </a:r>
            <a:endParaRPr lang="es-ES" b="1" dirty="0">
              <a:solidFill>
                <a:srgbClr val="00B050"/>
              </a:solidFill>
            </a:endParaRPr>
          </a:p>
        </p:txBody>
      </p:sp>
      <p:grpSp>
        <p:nvGrpSpPr>
          <p:cNvPr id="10" name="9 Grupo"/>
          <p:cNvGrpSpPr/>
          <p:nvPr/>
        </p:nvGrpSpPr>
        <p:grpSpPr>
          <a:xfrm>
            <a:off x="431800" y="1310640"/>
            <a:ext cx="3263900" cy="1686560"/>
            <a:chOff x="431800" y="1310640"/>
            <a:chExt cx="3263900" cy="1686560"/>
          </a:xfrm>
        </p:grpSpPr>
        <p:sp>
          <p:nvSpPr>
            <p:cNvPr id="48" name="47 Rectángulo"/>
            <p:cNvSpPr/>
            <p:nvPr/>
          </p:nvSpPr>
          <p:spPr>
            <a:xfrm>
              <a:off x="787400" y="24765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1231900" y="13970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48 Rectángulo"/>
            <p:cNvSpPr/>
            <p:nvPr/>
          </p:nvSpPr>
          <p:spPr>
            <a:xfrm>
              <a:off x="2400300" y="1714500"/>
              <a:ext cx="723900" cy="7493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 name="6 Conector recto de flecha"/>
            <p:cNvCxnSpPr/>
            <p:nvPr/>
          </p:nvCxnSpPr>
          <p:spPr>
            <a:xfrm>
              <a:off x="431800" y="1612900"/>
              <a:ext cx="8001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7 CuadroTexto"/>
                <p:cNvSpPr txBox="1"/>
                <p:nvPr/>
              </p:nvSpPr>
              <p:spPr>
                <a:xfrm>
                  <a:off x="615950" y="13106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8" name="7 CuadroTexto"/>
                <p:cNvSpPr txBox="1">
                  <a:spLocks noRot="1" noChangeAspect="1" noMove="1" noResize="1" noEditPoints="1" noAdjustHandles="1" noChangeArrowheads="1" noChangeShapeType="1" noTextEdit="1"/>
                </p:cNvSpPr>
                <p:nvPr/>
              </p:nvSpPr>
              <p:spPr>
                <a:xfrm>
                  <a:off x="615950" y="1310640"/>
                  <a:ext cx="375424" cy="368499"/>
                </a:xfrm>
                <a:prstGeom prst="rect">
                  <a:avLst/>
                </a:prstGeom>
                <a:blipFill rotWithShape="1">
                  <a:blip r:embed="rId4"/>
                  <a:stretch>
                    <a:fillRect t="-13333" r="-2419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1771650" y="14376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50" name="49 CuadroTexto"/>
                <p:cNvSpPr txBox="1">
                  <a:spLocks noRot="1" noChangeAspect="1" noMove="1" noResize="1" noEditPoints="1" noAdjustHandles="1" noChangeArrowheads="1" noChangeShapeType="1" noTextEdit="1"/>
                </p:cNvSpPr>
                <p:nvPr/>
              </p:nvSpPr>
              <p:spPr>
                <a:xfrm>
                  <a:off x="1771650" y="1437640"/>
                  <a:ext cx="417422"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50 CuadroTexto"/>
                <p:cNvSpPr txBox="1"/>
                <p:nvPr/>
              </p:nvSpPr>
              <p:spPr>
                <a:xfrm>
                  <a:off x="2686050" y="1704340"/>
                  <a:ext cx="404598" cy="338554"/>
                </a:xfrm>
                <a:prstGeom prst="rect">
                  <a:avLst/>
                </a:prstGeom>
                <a:noFill/>
              </p:spPr>
              <p:txBody>
                <a:bodyPr wrap="none" rtlCol="0">
                  <a:spAutoFit/>
                </a:bodyPr>
                <a:lstStyle/>
                <a:p>
                  <a14:m>
                    <m:oMath xmlns:m="http://schemas.openxmlformats.org/officeDocument/2006/math">
                      <m:r>
                        <a:rPr lang="es-ES" sz="1600" b="0" i="1" smtClean="0">
                          <a:solidFill>
                            <a:schemeClr val="bg1"/>
                          </a:solidFill>
                          <a:latin typeface="Cambria Math"/>
                        </a:rPr>
                        <m:t>𝑚</m:t>
                      </m:r>
                    </m:oMath>
                  </a14:m>
                  <a:r>
                    <a:rPr lang="es-ES" sz="1600" dirty="0" smtClean="0">
                      <a:solidFill>
                        <a:schemeClr val="bg1"/>
                      </a:solidFill>
                    </a:rPr>
                    <a:t>’</a:t>
                  </a:r>
                  <a:endParaRPr lang="es-ES" sz="1600" dirty="0">
                    <a:solidFill>
                      <a:schemeClr val="bg1"/>
                    </a:solidFill>
                  </a:endParaRPr>
                </a:p>
              </p:txBody>
            </p:sp>
          </mc:Choice>
          <mc:Fallback xmlns="">
            <p:sp>
              <p:nvSpPr>
                <p:cNvPr id="51" name="50 CuadroTexto"/>
                <p:cNvSpPr txBox="1">
                  <a:spLocks noRot="1" noChangeAspect="1" noMove="1" noResize="1" noEditPoints="1" noAdjustHandles="1" noChangeArrowheads="1" noChangeShapeType="1" noTextEdit="1"/>
                </p:cNvSpPr>
                <p:nvPr/>
              </p:nvSpPr>
              <p:spPr>
                <a:xfrm>
                  <a:off x="2686050" y="1704340"/>
                  <a:ext cx="404598" cy="338554"/>
                </a:xfrm>
                <a:prstGeom prst="rect">
                  <a:avLst/>
                </a:prstGeom>
                <a:blipFill rotWithShape="1">
                  <a:blip r:embed="rId6"/>
                  <a:stretch>
                    <a:fillRect t="-5455" r="-6061" b="-23636"/>
                  </a:stretch>
                </a:blipFill>
              </p:spPr>
              <p:txBody>
                <a:bodyPr/>
                <a:lstStyle/>
                <a:p>
                  <a:r>
                    <a:rPr lang="es-ES">
                      <a:noFill/>
                    </a:rPr>
                    <a:t> </a:t>
                  </a:r>
                </a:p>
              </p:txBody>
            </p:sp>
          </mc:Fallback>
        </mc:AlternateContent>
      </p:grpSp>
      <p:grpSp>
        <p:nvGrpSpPr>
          <p:cNvPr id="52" name="51 Grupo"/>
          <p:cNvGrpSpPr/>
          <p:nvPr/>
        </p:nvGrpSpPr>
        <p:grpSpPr>
          <a:xfrm>
            <a:off x="800100" y="3136900"/>
            <a:ext cx="3365084" cy="1600200"/>
            <a:chOff x="787400" y="1397000"/>
            <a:chExt cx="3365084" cy="1600200"/>
          </a:xfrm>
        </p:grpSpPr>
        <p:sp>
          <p:nvSpPr>
            <p:cNvPr id="53" name="52 Rectángulo"/>
            <p:cNvSpPr/>
            <p:nvPr/>
          </p:nvSpPr>
          <p:spPr>
            <a:xfrm>
              <a:off x="787400" y="24765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53 Rectángulo"/>
            <p:cNvSpPr/>
            <p:nvPr/>
          </p:nvSpPr>
          <p:spPr>
            <a:xfrm>
              <a:off x="1231900" y="1397000"/>
              <a:ext cx="1155700" cy="1066800"/>
            </a:xfrm>
            <a:prstGeom prst="rect">
              <a:avLst/>
            </a:prstGeom>
            <a:noFill/>
            <a:ln w="31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54 Rectángulo"/>
            <p:cNvSpPr/>
            <p:nvPr/>
          </p:nvSpPr>
          <p:spPr>
            <a:xfrm>
              <a:off x="2400300" y="1714500"/>
              <a:ext cx="723900" cy="7493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6" name="55 Conector recto de flecha"/>
            <p:cNvCxnSpPr/>
            <p:nvPr/>
          </p:nvCxnSpPr>
          <p:spPr>
            <a:xfrm>
              <a:off x="2730500" y="2108200"/>
              <a:ext cx="684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56 CuadroTexto"/>
                <p:cNvSpPr txBox="1"/>
                <p:nvPr/>
              </p:nvSpPr>
              <p:spPr>
                <a:xfrm>
                  <a:off x="3092450" y="1729740"/>
                  <a:ext cx="106003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acc>
                              <m:accPr>
                                <m:chr m:val="⃗"/>
                                <m:ctrlPr>
                                  <a:rPr lang="es-ES" sz="1600" i="1" smtClean="0">
                                    <a:latin typeface="Cambria Math" panose="02040503050406030204" pitchFamily="18" charset="0"/>
                                  </a:rPr>
                                </m:ctrlPr>
                              </m:accPr>
                              <m:e>
                                <m:r>
                                  <a:rPr lang="es-ES" sz="1600" b="0" i="1" smtClean="0">
                                    <a:latin typeface="Cambria Math"/>
                                  </a:rPr>
                                  <m:t>𝐹</m:t>
                                </m:r>
                              </m:e>
                            </m:acc>
                          </m:e>
                          <m:sup>
                            <m:r>
                              <a:rPr lang="es-ES" sz="1600" b="0" i="1" smtClean="0">
                                <a:latin typeface="Cambria Math"/>
                              </a:rPr>
                              <m:t>′</m:t>
                            </m:r>
                          </m:sup>
                        </m:sSup>
                        <m:r>
                          <a:rPr lang="es-ES" sz="1600" b="0" i="1" smtClean="0">
                            <a:latin typeface="Cambria Math"/>
                          </a:rPr>
                          <m:t>=</m:t>
                        </m:r>
                        <m:sSup>
                          <m:sSupPr>
                            <m:ctrlPr>
                              <a:rPr lang="es-ES" sz="1600" b="0" i="1" smtClean="0">
                                <a:latin typeface="Cambria Math" panose="02040503050406030204" pitchFamily="18" charset="0"/>
                              </a:rPr>
                            </m:ctrlPr>
                          </m:sSupPr>
                          <m:e>
                            <m:r>
                              <a:rPr lang="es-ES" sz="1600" b="0" i="1" smtClean="0">
                                <a:latin typeface="Cambria Math"/>
                              </a:rPr>
                              <m:t>𝑚</m:t>
                            </m:r>
                          </m:e>
                          <m:sup>
                            <m:r>
                              <a:rPr lang="es-ES" sz="1600" b="0" i="1" smtClean="0">
                                <a:latin typeface="Cambria Math"/>
                              </a:rPr>
                              <m:t>′</m:t>
                            </m:r>
                          </m:sup>
                        </m:sSup>
                        <m:r>
                          <a:rPr lang="es-ES" sz="1600" b="0" i="1" smtClean="0">
                            <a:latin typeface="Cambria Math"/>
                          </a:rPr>
                          <m:t>𝑎</m:t>
                        </m:r>
                      </m:oMath>
                    </m:oMathPara>
                  </a14:m>
                  <a:endParaRPr lang="es-ES" sz="1600" dirty="0"/>
                </a:p>
              </p:txBody>
            </p:sp>
          </mc:Choice>
          <mc:Fallback xmlns="">
            <p:sp>
              <p:nvSpPr>
                <p:cNvPr id="57" name="56 CuadroTexto"/>
                <p:cNvSpPr txBox="1">
                  <a:spLocks noRot="1" noChangeAspect="1" noMove="1" noResize="1" noEditPoints="1" noAdjustHandles="1" noChangeArrowheads="1" noChangeShapeType="1" noTextEdit="1"/>
                </p:cNvSpPr>
                <p:nvPr/>
              </p:nvSpPr>
              <p:spPr>
                <a:xfrm>
                  <a:off x="3092450" y="1729740"/>
                  <a:ext cx="1060034" cy="368499"/>
                </a:xfrm>
                <a:prstGeom prst="rect">
                  <a:avLst/>
                </a:prstGeom>
                <a:blipFill rotWithShape="1">
                  <a:blip r:embed="rId7"/>
                  <a:stretch>
                    <a:fillRect t="-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1771650" y="14376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58" name="57 CuadroTexto"/>
                <p:cNvSpPr txBox="1">
                  <a:spLocks noRot="1" noChangeAspect="1" noMove="1" noResize="1" noEditPoints="1" noAdjustHandles="1" noChangeArrowheads="1" noChangeShapeType="1" noTextEdit="1"/>
                </p:cNvSpPr>
                <p:nvPr/>
              </p:nvSpPr>
              <p:spPr>
                <a:xfrm>
                  <a:off x="1771650" y="1437640"/>
                  <a:ext cx="417422" cy="338554"/>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2686050" y="1704340"/>
                  <a:ext cx="404598" cy="338554"/>
                </a:xfrm>
                <a:prstGeom prst="rect">
                  <a:avLst/>
                </a:prstGeom>
                <a:noFill/>
              </p:spPr>
              <p:txBody>
                <a:bodyPr wrap="none" rtlCol="0">
                  <a:spAutoFit/>
                </a:bodyPr>
                <a:lstStyle/>
                <a:p>
                  <a14:m>
                    <m:oMath xmlns:m="http://schemas.openxmlformats.org/officeDocument/2006/math">
                      <m:r>
                        <a:rPr lang="es-ES" sz="1600" b="0" i="1" smtClean="0">
                          <a:solidFill>
                            <a:schemeClr val="bg1"/>
                          </a:solidFill>
                          <a:latin typeface="Cambria Math"/>
                        </a:rPr>
                        <m:t>𝑚</m:t>
                      </m:r>
                    </m:oMath>
                  </a14:m>
                  <a:r>
                    <a:rPr lang="es-ES" sz="1600" dirty="0" smtClean="0">
                      <a:solidFill>
                        <a:schemeClr val="bg1"/>
                      </a:solidFill>
                    </a:rPr>
                    <a:t>’</a:t>
                  </a:r>
                  <a:endParaRPr lang="es-ES" sz="1600" dirty="0">
                    <a:solidFill>
                      <a:schemeClr val="bg1"/>
                    </a:solidFill>
                  </a:endParaRPr>
                </a:p>
              </p:txBody>
            </p:sp>
          </mc:Choice>
          <mc:Fallback xmlns="">
            <p:sp>
              <p:nvSpPr>
                <p:cNvPr id="59" name="58 CuadroTexto"/>
                <p:cNvSpPr txBox="1">
                  <a:spLocks noRot="1" noChangeAspect="1" noMove="1" noResize="1" noEditPoints="1" noAdjustHandles="1" noChangeArrowheads="1" noChangeShapeType="1" noTextEdit="1"/>
                </p:cNvSpPr>
                <p:nvPr/>
              </p:nvSpPr>
              <p:spPr>
                <a:xfrm>
                  <a:off x="2686050" y="1704340"/>
                  <a:ext cx="404598" cy="338554"/>
                </a:xfrm>
                <a:prstGeom prst="rect">
                  <a:avLst/>
                </a:prstGeom>
                <a:blipFill rotWithShape="1">
                  <a:blip r:embed="rId9"/>
                  <a:stretch>
                    <a:fillRect t="-5357" r="-6061" b="-21429"/>
                  </a:stretch>
                </a:blipFill>
              </p:spPr>
              <p:txBody>
                <a:bodyPr/>
                <a:lstStyle/>
                <a:p>
                  <a:r>
                    <a:rPr lang="es-ES">
                      <a:noFill/>
                    </a:rPr>
                    <a:t> </a:t>
                  </a:r>
                </a:p>
              </p:txBody>
            </p:sp>
          </mc:Fallback>
        </mc:AlternateContent>
      </p:grpSp>
      <p:grpSp>
        <p:nvGrpSpPr>
          <p:cNvPr id="79" name="78 Grupo"/>
          <p:cNvGrpSpPr/>
          <p:nvPr/>
        </p:nvGrpSpPr>
        <p:grpSpPr>
          <a:xfrm>
            <a:off x="762000" y="4800600"/>
            <a:ext cx="2908300" cy="1600200"/>
            <a:chOff x="787400" y="1397000"/>
            <a:chExt cx="2908300" cy="1600200"/>
          </a:xfrm>
        </p:grpSpPr>
        <p:sp>
          <p:nvSpPr>
            <p:cNvPr id="80" name="79 Rectángulo"/>
            <p:cNvSpPr/>
            <p:nvPr/>
          </p:nvSpPr>
          <p:spPr>
            <a:xfrm>
              <a:off x="787400" y="24765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1" name="80 Rectángulo"/>
            <p:cNvSpPr/>
            <p:nvPr/>
          </p:nvSpPr>
          <p:spPr>
            <a:xfrm>
              <a:off x="1231900" y="13970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2" name="81 Rectángulo"/>
            <p:cNvSpPr/>
            <p:nvPr/>
          </p:nvSpPr>
          <p:spPr>
            <a:xfrm>
              <a:off x="2400300" y="1714500"/>
              <a:ext cx="723900" cy="749300"/>
            </a:xfrm>
            <a:prstGeom prst="rect">
              <a:avLst/>
            </a:prstGeom>
            <a:noFill/>
            <a:ln w="3175">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83" name="82 Conector recto de flecha"/>
            <p:cNvCxnSpPr/>
            <p:nvPr/>
          </p:nvCxnSpPr>
          <p:spPr>
            <a:xfrm>
              <a:off x="1841500" y="1955800"/>
              <a:ext cx="8001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83 CuadroTexto"/>
                <p:cNvSpPr txBox="1"/>
                <p:nvPr/>
              </p:nvSpPr>
              <p:spPr>
                <a:xfrm>
                  <a:off x="2457450" y="19329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84" name="83 CuadroTexto"/>
                <p:cNvSpPr txBox="1">
                  <a:spLocks noRot="1" noChangeAspect="1" noMove="1" noResize="1" noEditPoints="1" noAdjustHandles="1" noChangeArrowheads="1" noChangeShapeType="1" noTextEdit="1"/>
                </p:cNvSpPr>
                <p:nvPr/>
              </p:nvSpPr>
              <p:spPr>
                <a:xfrm>
                  <a:off x="2457450" y="1932940"/>
                  <a:ext cx="375424" cy="368499"/>
                </a:xfrm>
                <a:prstGeom prst="rect">
                  <a:avLst/>
                </a:prstGeom>
                <a:blipFill rotWithShape="1">
                  <a:blip r:embed="rId10"/>
                  <a:stretch>
                    <a:fillRect t="-13115" r="-2258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5" name="84 CuadroTexto"/>
                <p:cNvSpPr txBox="1"/>
                <p:nvPr/>
              </p:nvSpPr>
              <p:spPr>
                <a:xfrm>
                  <a:off x="1771650" y="14376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85" name="84 CuadroTexto"/>
                <p:cNvSpPr txBox="1">
                  <a:spLocks noRot="1" noChangeAspect="1" noMove="1" noResize="1" noEditPoints="1" noAdjustHandles="1" noChangeArrowheads="1" noChangeShapeType="1" noTextEdit="1"/>
                </p:cNvSpPr>
                <p:nvPr/>
              </p:nvSpPr>
              <p:spPr>
                <a:xfrm>
                  <a:off x="1771650" y="1437640"/>
                  <a:ext cx="417422"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6" name="85 CuadroTexto"/>
                <p:cNvSpPr txBox="1"/>
                <p:nvPr/>
              </p:nvSpPr>
              <p:spPr>
                <a:xfrm>
                  <a:off x="2686050" y="1704340"/>
                  <a:ext cx="404598" cy="338554"/>
                </a:xfrm>
                <a:prstGeom prst="rect">
                  <a:avLst/>
                </a:prstGeom>
                <a:noFill/>
              </p:spPr>
              <p:txBody>
                <a:bodyPr wrap="none" rtlCol="0">
                  <a:spAutoFit/>
                </a:bodyPr>
                <a:lstStyle/>
                <a:p>
                  <a14:m>
                    <m:oMath xmlns:m="http://schemas.openxmlformats.org/officeDocument/2006/math">
                      <m:r>
                        <a:rPr lang="es-ES" sz="1600" b="0" i="1" smtClean="0">
                          <a:solidFill>
                            <a:schemeClr val="bg1"/>
                          </a:solidFill>
                          <a:latin typeface="Cambria Math"/>
                        </a:rPr>
                        <m:t>𝑚</m:t>
                      </m:r>
                    </m:oMath>
                  </a14:m>
                  <a:r>
                    <a:rPr lang="es-ES" sz="1600" dirty="0" smtClean="0">
                      <a:solidFill>
                        <a:schemeClr val="bg1"/>
                      </a:solidFill>
                    </a:rPr>
                    <a:t>’</a:t>
                  </a:r>
                  <a:endParaRPr lang="es-ES" sz="1600" dirty="0">
                    <a:solidFill>
                      <a:schemeClr val="bg1"/>
                    </a:solidFill>
                  </a:endParaRPr>
                </a:p>
              </p:txBody>
            </p:sp>
          </mc:Choice>
          <mc:Fallback xmlns="">
            <p:sp>
              <p:nvSpPr>
                <p:cNvPr id="86" name="85 CuadroTexto"/>
                <p:cNvSpPr txBox="1">
                  <a:spLocks noRot="1" noChangeAspect="1" noMove="1" noResize="1" noEditPoints="1" noAdjustHandles="1" noChangeArrowheads="1" noChangeShapeType="1" noTextEdit="1"/>
                </p:cNvSpPr>
                <p:nvPr/>
              </p:nvSpPr>
              <p:spPr>
                <a:xfrm>
                  <a:off x="2686050" y="1704340"/>
                  <a:ext cx="404598" cy="338554"/>
                </a:xfrm>
                <a:prstGeom prst="rect">
                  <a:avLst/>
                </a:prstGeom>
                <a:blipFill rotWithShape="1">
                  <a:blip r:embed="rId12"/>
                  <a:stretch>
                    <a:fillRect t="-5455" r="-5970" b="-23636"/>
                  </a:stretch>
                </a:blipFill>
              </p:spPr>
              <p:txBody>
                <a:bodyPr/>
                <a:lstStyle/>
                <a:p>
                  <a:r>
                    <a:rPr lang="es-ES">
                      <a:noFill/>
                    </a:rPr>
                    <a:t> </a:t>
                  </a:r>
                </a:p>
              </p:txBody>
            </p:sp>
          </mc:Fallback>
        </mc:AlternateContent>
      </p:grpSp>
      <p:cxnSp>
        <p:nvCxnSpPr>
          <p:cNvPr id="87" name="86 Conector recto de flecha"/>
          <p:cNvCxnSpPr/>
          <p:nvPr/>
        </p:nvCxnSpPr>
        <p:spPr>
          <a:xfrm flipH="1">
            <a:off x="1117600" y="5359400"/>
            <a:ext cx="684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87 CuadroTexto"/>
              <p:cNvSpPr txBox="1"/>
              <p:nvPr/>
            </p:nvSpPr>
            <p:spPr>
              <a:xfrm>
                <a:off x="654050" y="5146040"/>
                <a:ext cx="590739"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m:t>
                          </m:r>
                          <m:acc>
                            <m:accPr>
                              <m:chr m:val="⃗"/>
                              <m:ctrlPr>
                                <a:rPr lang="es-ES" sz="1600" i="1" smtClean="0">
                                  <a:latin typeface="Cambria Math" panose="02040503050406030204" pitchFamily="18" charset="0"/>
                                </a:rPr>
                              </m:ctrlPr>
                            </m:accPr>
                            <m:e>
                              <m:r>
                                <a:rPr lang="es-ES" sz="1600" b="0" i="1" smtClean="0">
                                  <a:latin typeface="Cambria Math"/>
                                </a:rPr>
                                <m:t>𝐹</m:t>
                              </m:r>
                            </m:e>
                          </m:acc>
                        </m:e>
                        <m:sup>
                          <m:r>
                            <a:rPr lang="es-ES" sz="1600" b="0" i="1" smtClean="0">
                              <a:latin typeface="Cambria Math"/>
                            </a:rPr>
                            <m:t>′</m:t>
                          </m:r>
                        </m:sup>
                      </m:sSup>
                    </m:oMath>
                  </m:oMathPara>
                </a14:m>
                <a:endParaRPr lang="es-ES" sz="1600" dirty="0"/>
              </a:p>
            </p:txBody>
          </p:sp>
        </mc:Choice>
        <mc:Fallback xmlns="">
          <p:sp>
            <p:nvSpPr>
              <p:cNvPr id="88" name="87 CuadroTexto"/>
              <p:cNvSpPr txBox="1">
                <a:spLocks noRot="1" noChangeAspect="1" noMove="1" noResize="1" noEditPoints="1" noAdjustHandles="1" noChangeArrowheads="1" noChangeShapeType="1" noTextEdit="1"/>
              </p:cNvSpPr>
              <p:nvPr/>
            </p:nvSpPr>
            <p:spPr>
              <a:xfrm>
                <a:off x="654050" y="5146040"/>
                <a:ext cx="590739" cy="368499"/>
              </a:xfrm>
              <a:prstGeom prst="rect">
                <a:avLst/>
              </a:prstGeom>
              <a:blipFill rotWithShape="1">
                <a:blip r:embed="rId13"/>
                <a:stretch>
                  <a:fillRect t="-13115" r="-25773"/>
                </a:stretch>
              </a:blipFill>
            </p:spPr>
            <p:txBody>
              <a:bodyPr/>
              <a:lstStyle/>
              <a:p>
                <a:r>
                  <a:rPr lang="es-ES">
                    <a:noFill/>
                  </a:rPr>
                  <a:t> </a:t>
                </a:r>
              </a:p>
            </p:txBody>
          </p:sp>
        </mc:Fallback>
      </mc:AlternateContent>
      <p:sp>
        <p:nvSpPr>
          <p:cNvPr id="3" name="2 CuadroTexto"/>
          <p:cNvSpPr txBox="1"/>
          <p:nvPr/>
        </p:nvSpPr>
        <p:spPr>
          <a:xfrm>
            <a:off x="4394200" y="1320800"/>
            <a:ext cx="42799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Sean dos cuerpos de masas </a:t>
            </a:r>
            <a:r>
              <a:rPr lang="es-ES" b="1" i="1" dirty="0" smtClean="0">
                <a:effectLst>
                  <a:outerShdw blurRad="38100" dist="38100" dir="2700000" algn="tl">
                    <a:srgbClr val="000000">
                      <a:alpha val="43137"/>
                    </a:srgbClr>
                  </a:outerShdw>
                </a:effectLst>
                <a:sym typeface="Wingdings"/>
              </a:rPr>
              <a:t>m</a:t>
            </a:r>
            <a:r>
              <a:rPr lang="es-ES" dirty="0" smtClean="0">
                <a:sym typeface="Wingdings"/>
              </a:rPr>
              <a:t> y </a:t>
            </a:r>
            <a:r>
              <a:rPr lang="es-ES" b="1" i="1" dirty="0" smtClean="0">
                <a:effectLst>
                  <a:outerShdw blurRad="38100" dist="38100" dir="2700000" algn="tl">
                    <a:srgbClr val="000000">
                      <a:alpha val="43137"/>
                    </a:srgbClr>
                  </a:outerShdw>
                </a:effectLst>
                <a:sym typeface="Wingdings"/>
              </a:rPr>
              <a:t>m’</a:t>
            </a:r>
            <a:r>
              <a:rPr lang="es-ES" dirty="0" smtClean="0">
                <a:sym typeface="Wingdings"/>
              </a:rPr>
              <a:t>, que reposan en una superficie horizontal sin rozamiento.</a:t>
            </a:r>
          </a:p>
          <a:p>
            <a:pPr marL="355600" indent="-355600" algn="just">
              <a:buFont typeface="Wingdings"/>
              <a:buChar char="F"/>
            </a:pPr>
            <a:r>
              <a:rPr lang="es-ES" dirty="0" smtClean="0">
                <a:sym typeface="Wingdings"/>
              </a:rPr>
              <a:t>Si se aplica una fuerza, F, sobre m, ¿</a:t>
            </a:r>
            <a:r>
              <a:rPr lang="es-ES" i="1" dirty="0" smtClean="0">
                <a:sym typeface="Wingdings"/>
              </a:rPr>
              <a:t>qué aceleración adquirirán los cuerpos</a:t>
            </a:r>
            <a:r>
              <a:rPr lang="es-ES" dirty="0" smtClean="0">
                <a:sym typeface="Wingdings"/>
              </a:rPr>
              <a:t>? ¿</a:t>
            </a:r>
            <a:r>
              <a:rPr lang="es-ES" i="1" dirty="0" smtClean="0">
                <a:sym typeface="Wingdings"/>
              </a:rPr>
              <a:t>qué fuerza neta actúa sobre cada uno de ellos</a:t>
            </a:r>
            <a:r>
              <a:rPr lang="es-ES" dirty="0" smtClean="0">
                <a:sym typeface="Wingdings"/>
              </a:rPr>
              <a:t>?</a:t>
            </a:r>
            <a:endParaRPr lang="es-ES" dirty="0"/>
          </a:p>
        </p:txBody>
      </p:sp>
      <p:sp>
        <p:nvSpPr>
          <p:cNvPr id="6" name="5 Estrella de 8 puntas"/>
          <p:cNvSpPr/>
          <p:nvPr/>
        </p:nvSpPr>
        <p:spPr>
          <a:xfrm>
            <a:off x="4800600" y="3759200"/>
            <a:ext cx="393700" cy="342900"/>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1</a:t>
            </a:r>
            <a:endParaRPr lang="es-ES" sz="1600" b="1" dirty="0"/>
          </a:p>
        </p:txBody>
      </p:sp>
      <p:sp>
        <p:nvSpPr>
          <p:cNvPr id="11" name="10 Abrir llave"/>
          <p:cNvSpPr/>
          <p:nvPr/>
        </p:nvSpPr>
        <p:spPr>
          <a:xfrm>
            <a:off x="5321300" y="3467100"/>
            <a:ext cx="88900" cy="901700"/>
          </a:xfrm>
          <a:prstGeom prst="leftBrace">
            <a:avLst>
              <a:gd name="adj1" fmla="val 442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2" name="11 CuadroTexto"/>
              <p:cNvSpPr txBox="1"/>
              <p:nvPr/>
            </p:nvSpPr>
            <p:spPr>
              <a:xfrm>
                <a:off x="5365750" y="3469640"/>
                <a:ext cx="18201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𝑚</m:t>
                      </m:r>
                      <m:r>
                        <a:rPr lang="es-ES" b="0" i="1" smtClean="0">
                          <a:latin typeface="Cambria Math"/>
                        </a:rPr>
                        <m:t>:</m:t>
                      </m:r>
                      <m:r>
                        <a:rPr lang="es-ES" b="0" i="1" smtClean="0">
                          <a:latin typeface="Cambria Math"/>
                        </a:rPr>
                        <m:t>𝐹</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𝐹</m:t>
                          </m:r>
                        </m:e>
                        <m:sup>
                          <m:r>
                            <a:rPr lang="es-ES" b="0" i="1" smtClean="0">
                              <a:latin typeface="Cambria Math"/>
                            </a:rPr>
                            <m:t>′</m:t>
                          </m:r>
                        </m:sup>
                      </m:sSup>
                      <m:r>
                        <a:rPr lang="es-ES" b="0" i="1" smtClean="0">
                          <a:latin typeface="Cambria Math"/>
                        </a:rPr>
                        <m:t>=</m:t>
                      </m:r>
                      <m:r>
                        <a:rPr lang="es-ES" b="0" i="1" smtClean="0">
                          <a:latin typeface="Cambria Math"/>
                        </a:rPr>
                        <m:t>𝑚𝑎</m:t>
                      </m:r>
                    </m:oMath>
                  </m:oMathPara>
                </a14:m>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5365750" y="3469640"/>
                <a:ext cx="1820114" cy="369332"/>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5365750" y="3876040"/>
                <a:ext cx="15089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𝑚</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𝐹</m:t>
                          </m:r>
                        </m:e>
                        <m:sup>
                          <m:r>
                            <a:rPr lang="es-ES" b="0" i="1" smtClean="0">
                              <a:latin typeface="Cambria Math"/>
                            </a:rPr>
                            <m:t>′</m:t>
                          </m:r>
                        </m:sup>
                      </m:sSup>
                      <m:r>
                        <a:rPr lang="es-ES" b="0" i="1" smtClean="0">
                          <a:latin typeface="Cambria Math"/>
                        </a:rPr>
                        <m:t>=</m:t>
                      </m:r>
                      <m:r>
                        <a:rPr lang="es-ES" b="0" i="1" smtClean="0">
                          <a:latin typeface="Cambria Math"/>
                        </a:rPr>
                        <m:t>𝑚</m:t>
                      </m:r>
                      <m:r>
                        <a:rPr lang="es-ES" b="0" i="1" smtClean="0">
                          <a:latin typeface="Cambria Math"/>
                        </a:rPr>
                        <m:t>′</m:t>
                      </m:r>
                      <m:r>
                        <a:rPr lang="es-ES" b="0" i="1" smtClean="0">
                          <a:latin typeface="Cambria Math"/>
                        </a:rPr>
                        <m:t>𝑎</m:t>
                      </m:r>
                    </m:oMath>
                  </m:oMathPara>
                </a14:m>
                <a:endParaRPr lang="es-ES"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5365750" y="3876040"/>
                <a:ext cx="1508939" cy="369332"/>
              </a:xfrm>
              <a:prstGeom prst="rect">
                <a:avLst/>
              </a:prstGeom>
              <a:blipFill rotWithShape="1">
                <a:blip r:embed="rId15"/>
                <a:stretch>
                  <a:fillRect/>
                </a:stretch>
              </a:blipFill>
            </p:spPr>
            <p:txBody>
              <a:bodyPr/>
              <a:lstStyle/>
              <a:p>
                <a:r>
                  <a:rPr lang="es-ES">
                    <a:noFill/>
                  </a:rPr>
                  <a:t> </a:t>
                </a:r>
              </a:p>
            </p:txBody>
          </p:sp>
        </mc:Fallback>
      </mc:AlternateContent>
      <p:cxnSp>
        <p:nvCxnSpPr>
          <p:cNvPr id="14" name="13 Conector recto"/>
          <p:cNvCxnSpPr/>
          <p:nvPr/>
        </p:nvCxnSpPr>
        <p:spPr>
          <a:xfrm>
            <a:off x="5511800" y="4279900"/>
            <a:ext cx="166370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39 CuadroTexto"/>
              <p:cNvSpPr txBox="1"/>
              <p:nvPr/>
            </p:nvSpPr>
            <p:spPr>
              <a:xfrm>
                <a:off x="5353050" y="4206240"/>
                <a:ext cx="3585597" cy="61549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𝐹</m:t>
                      </m:r>
                      <m:r>
                        <a:rPr lang="es-ES" b="0" i="1" smtClean="0">
                          <a:latin typeface="Cambria Math"/>
                        </a:rPr>
                        <m:t>=</m:t>
                      </m:r>
                      <m:d>
                        <m:dPr>
                          <m:ctrlPr>
                            <a:rPr lang="es-ES" b="0" i="1" smtClean="0">
                              <a:latin typeface="Cambria Math" panose="02040503050406030204" pitchFamily="18" charset="0"/>
                            </a:rPr>
                          </m:ctrlPr>
                        </m:dPr>
                        <m:e>
                          <m:r>
                            <a:rPr lang="es-ES" b="0" i="1" smtClean="0">
                              <a:latin typeface="Cambria Math"/>
                            </a:rPr>
                            <m:t>𝑚</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m:t>
                              </m:r>
                            </m:sup>
                          </m:sSup>
                        </m:e>
                      </m:d>
                      <m:r>
                        <a:rPr lang="es-ES" b="0" i="1" smtClean="0">
                          <a:latin typeface="Cambria Math"/>
                        </a:rPr>
                        <m:t>𝑎</m:t>
                      </m:r>
                      <m:r>
                        <a:rPr lang="es-ES" b="0" i="1" smtClean="0">
                          <a:latin typeface="Cambria Math"/>
                        </a:rPr>
                        <m:t>  ⟹   </m:t>
                      </m:r>
                      <m:r>
                        <a:rPr lang="es-ES" b="0" i="1" smtClean="0">
                          <a:latin typeface="Cambria Math"/>
                          <a:ea typeface="Cambria Math"/>
                        </a:rPr>
                        <m:t>𝑎</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𝐹</m:t>
                          </m:r>
                        </m:num>
                        <m:den>
                          <m:r>
                            <a:rPr lang="es-ES" b="0" i="1" smtClean="0">
                              <a:latin typeface="Cambria Math"/>
                              <a:ea typeface="Cambria Math"/>
                            </a:rPr>
                            <m:t>𝑚</m:t>
                          </m:r>
                          <m:r>
                            <a:rPr lang="es-ES" b="0" i="1" smtClean="0">
                              <a:latin typeface="Cambria Math"/>
                              <a:ea typeface="Cambria Math"/>
                            </a:rPr>
                            <m:t>+</m:t>
                          </m:r>
                          <m:r>
                            <a:rPr lang="es-ES" b="0" i="1" smtClean="0">
                              <a:latin typeface="Cambria Math"/>
                              <a:ea typeface="Cambria Math"/>
                            </a:rPr>
                            <m:t>𝑚</m:t>
                          </m:r>
                          <m:r>
                            <a:rPr lang="es-ES" b="0" i="1" smtClean="0">
                              <a:latin typeface="Cambria Math"/>
                              <a:ea typeface="Cambria Math"/>
                            </a:rPr>
                            <m:t>′</m:t>
                          </m:r>
                        </m:den>
                      </m:f>
                    </m:oMath>
                  </m:oMathPara>
                </a14:m>
                <a:endParaRPr lang="es-ES"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5353050" y="4206240"/>
                <a:ext cx="3585597" cy="615490"/>
              </a:xfrm>
              <a:prstGeom prst="rect">
                <a:avLst/>
              </a:prstGeom>
              <a:blipFill rotWithShape="1">
                <a:blip r:embed="rId16"/>
                <a:stretch>
                  <a:fillRect/>
                </a:stretch>
              </a:blipFill>
            </p:spPr>
            <p:txBody>
              <a:bodyPr/>
              <a:lstStyle/>
              <a:p>
                <a:r>
                  <a:rPr lang="es-ES">
                    <a:noFill/>
                  </a:rPr>
                  <a:t> </a:t>
                </a:r>
              </a:p>
            </p:txBody>
          </p:sp>
        </mc:Fallback>
      </mc:AlternateContent>
      <p:sp>
        <p:nvSpPr>
          <p:cNvPr id="41" name="40 Estrella de 8 puntas"/>
          <p:cNvSpPr/>
          <p:nvPr/>
        </p:nvSpPr>
        <p:spPr>
          <a:xfrm>
            <a:off x="4826000" y="5575300"/>
            <a:ext cx="393700" cy="342900"/>
          </a:xfrm>
          <a:prstGeom prst="star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2</a:t>
            </a:r>
          </a:p>
        </p:txBody>
      </p:sp>
      <mc:AlternateContent xmlns:mc="http://schemas.openxmlformats.org/markup-compatibility/2006" xmlns:a14="http://schemas.microsoft.com/office/drawing/2010/main">
        <mc:Choice Requires="a14">
          <p:sp>
            <p:nvSpPr>
              <p:cNvPr id="42" name="41 CuadroTexto"/>
              <p:cNvSpPr txBox="1"/>
              <p:nvPr/>
            </p:nvSpPr>
            <p:spPr>
              <a:xfrm>
                <a:off x="5365750" y="5234940"/>
                <a:ext cx="11698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b="0" i="1" smtClean="0">
                              <a:latin typeface="Cambria Math" panose="02040503050406030204" pitchFamily="18" charset="0"/>
                            </a:rPr>
                          </m:ctrlPr>
                        </m:sSupPr>
                        <m:e>
                          <m:r>
                            <a:rPr lang="es-ES" b="0" i="1" smtClean="0">
                              <a:latin typeface="Cambria Math"/>
                            </a:rPr>
                            <m:t>𝐹</m:t>
                          </m:r>
                        </m:e>
                        <m:sup>
                          <m:r>
                            <a:rPr lang="es-ES" b="0" i="1" smtClean="0">
                              <a:latin typeface="Cambria Math"/>
                            </a:rPr>
                            <m:t>′</m:t>
                          </m:r>
                        </m:sup>
                      </m:sSup>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m:t>
                          </m:r>
                        </m:sup>
                      </m:sSup>
                      <m:r>
                        <a:rPr lang="es-ES" b="0" i="1" smtClean="0">
                          <a:latin typeface="Cambria Math"/>
                        </a:rPr>
                        <m:t>𝑎</m:t>
                      </m:r>
                    </m:oMath>
                  </m:oMathPara>
                </a14:m>
                <a:endParaRPr lang="es-ES"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5365750" y="5234940"/>
                <a:ext cx="1169807" cy="369332"/>
              </a:xfrm>
              <a:prstGeom prst="rect">
                <a:avLst/>
              </a:prstGeom>
              <a:blipFill rotWithShape="1">
                <a:blip r:embed="rId1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5378450" y="5717540"/>
                <a:ext cx="20896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𝑚</m:t>
                          </m:r>
                        </m:sub>
                      </m:sSub>
                      <m:r>
                        <a:rPr lang="es-ES" b="0" i="1" smtClean="0">
                          <a:latin typeface="Cambria Math"/>
                        </a:rPr>
                        <m:t>=</m:t>
                      </m:r>
                      <m:r>
                        <a:rPr lang="es-ES" b="0" i="1" smtClean="0">
                          <a:latin typeface="Cambria Math"/>
                        </a:rPr>
                        <m:t>𝐹</m:t>
                      </m:r>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𝐹</m:t>
                          </m:r>
                        </m:e>
                        <m:sup>
                          <m:r>
                            <a:rPr lang="es-ES" b="0" i="1" smtClean="0">
                              <a:latin typeface="Cambria Math"/>
                            </a:rPr>
                            <m:t>′</m:t>
                          </m:r>
                        </m:sup>
                      </m:sSup>
                      <m:r>
                        <a:rPr lang="es-ES" b="0" i="1" smtClean="0">
                          <a:latin typeface="Cambria Math"/>
                        </a:rPr>
                        <m:t>=</m:t>
                      </m:r>
                      <m:r>
                        <a:rPr lang="es-ES" b="0" i="1" smtClean="0">
                          <a:latin typeface="Cambria Math"/>
                        </a:rPr>
                        <m:t>𝑚𝑎</m:t>
                      </m:r>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5378450" y="5717540"/>
                <a:ext cx="2089675" cy="369332"/>
              </a:xfrm>
              <a:prstGeom prst="rect">
                <a:avLst/>
              </a:prstGeom>
              <a:blipFill rotWithShape="1">
                <a:blip r:embed="rId18"/>
                <a:stretch>
                  <a:fillRect/>
                </a:stretch>
              </a:blipFill>
            </p:spPr>
            <p:txBody>
              <a:bodyPr/>
              <a:lstStyle/>
              <a:p>
                <a:r>
                  <a:rPr lang="es-ES">
                    <a:noFill/>
                  </a:rPr>
                  <a:t> </a:t>
                </a:r>
              </a:p>
            </p:txBody>
          </p:sp>
        </mc:Fallback>
      </mc:AlternateContent>
      <p:sp>
        <p:nvSpPr>
          <p:cNvPr id="44" name="43 Abrir llave"/>
          <p:cNvSpPr/>
          <p:nvPr/>
        </p:nvSpPr>
        <p:spPr>
          <a:xfrm>
            <a:off x="5321300" y="5283200"/>
            <a:ext cx="88900" cy="901700"/>
          </a:xfrm>
          <a:prstGeom prst="leftBrace">
            <a:avLst>
              <a:gd name="adj1" fmla="val 442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45" name="44 Conector recto de flecha"/>
          <p:cNvCxnSpPr/>
          <p:nvPr/>
        </p:nvCxnSpPr>
        <p:spPr>
          <a:xfrm flipH="1">
            <a:off x="1155700" y="3683000"/>
            <a:ext cx="684000" cy="0"/>
          </a:xfrm>
          <a:prstGeom prst="straightConnector1">
            <a:avLst/>
          </a:prstGeom>
          <a:ln w="38100">
            <a:solidFill>
              <a:srgbClr val="FF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45 CuadroTexto"/>
              <p:cNvSpPr txBox="1"/>
              <p:nvPr/>
            </p:nvSpPr>
            <p:spPr>
              <a:xfrm>
                <a:off x="666750" y="3456940"/>
                <a:ext cx="590739"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m:t>
                          </m:r>
                          <m:acc>
                            <m:accPr>
                              <m:chr m:val="⃗"/>
                              <m:ctrlPr>
                                <a:rPr lang="es-ES" sz="1600" i="1" smtClean="0">
                                  <a:latin typeface="Cambria Math" panose="02040503050406030204" pitchFamily="18" charset="0"/>
                                </a:rPr>
                              </m:ctrlPr>
                            </m:accPr>
                            <m:e>
                              <m:r>
                                <a:rPr lang="es-ES" sz="1600" b="0" i="1" smtClean="0">
                                  <a:latin typeface="Cambria Math"/>
                                </a:rPr>
                                <m:t>𝐹</m:t>
                              </m:r>
                            </m:e>
                          </m:acc>
                        </m:e>
                        <m:sup>
                          <m:r>
                            <a:rPr lang="es-ES" sz="1600" b="0" i="1" smtClean="0">
                              <a:latin typeface="Cambria Math"/>
                            </a:rPr>
                            <m:t>′</m:t>
                          </m:r>
                        </m:sup>
                      </m:sSup>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666750" y="3456940"/>
                <a:ext cx="590739" cy="368499"/>
              </a:xfrm>
              <a:prstGeom prst="rect">
                <a:avLst/>
              </a:prstGeom>
              <a:blipFill rotWithShape="1">
                <a:blip r:embed="rId19"/>
                <a:stretch>
                  <a:fillRect t="-13115" r="-25773"/>
                </a:stretch>
              </a:blipFill>
            </p:spPr>
            <p:txBody>
              <a:bodyPr/>
              <a:lstStyle/>
              <a:p>
                <a:r>
                  <a:rPr lang="es-ES">
                    <a:noFill/>
                  </a:rPr>
                  <a:t> </a:t>
                </a:r>
              </a:p>
            </p:txBody>
          </p:sp>
        </mc:Fallback>
      </mc:AlternateContent>
      <p:cxnSp>
        <p:nvCxnSpPr>
          <p:cNvPr id="47" name="46 Conector recto de flecha"/>
          <p:cNvCxnSpPr/>
          <p:nvPr/>
        </p:nvCxnSpPr>
        <p:spPr>
          <a:xfrm flipH="1">
            <a:off x="1092200" y="1917700"/>
            <a:ext cx="684000" cy="0"/>
          </a:xfrm>
          <a:prstGeom prst="straightConnector1">
            <a:avLst/>
          </a:prstGeom>
          <a:ln w="38100">
            <a:solidFill>
              <a:srgbClr val="FF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59 Conector recto de flecha"/>
          <p:cNvCxnSpPr/>
          <p:nvPr/>
        </p:nvCxnSpPr>
        <p:spPr>
          <a:xfrm>
            <a:off x="2730500" y="2108200"/>
            <a:ext cx="684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60 CuadroTexto"/>
              <p:cNvSpPr txBox="1"/>
              <p:nvPr/>
            </p:nvSpPr>
            <p:spPr>
              <a:xfrm>
                <a:off x="3168650" y="1717040"/>
                <a:ext cx="436850"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acc>
                            <m:accPr>
                              <m:chr m:val="⃗"/>
                              <m:ctrlPr>
                                <a:rPr lang="es-ES" sz="1600" i="1" smtClean="0">
                                  <a:latin typeface="Cambria Math" panose="02040503050406030204" pitchFamily="18" charset="0"/>
                                </a:rPr>
                              </m:ctrlPr>
                            </m:accPr>
                            <m:e>
                              <m:r>
                                <a:rPr lang="es-ES" sz="1600" b="0" i="1" smtClean="0">
                                  <a:latin typeface="Cambria Math"/>
                                </a:rPr>
                                <m:t>𝐹</m:t>
                              </m:r>
                            </m:e>
                          </m:acc>
                        </m:e>
                        <m:sup>
                          <m:r>
                            <a:rPr lang="es-ES" sz="1600" b="0" i="1" smtClean="0">
                              <a:latin typeface="Cambria Math"/>
                            </a:rPr>
                            <m:t>′</m:t>
                          </m:r>
                        </m:sup>
                      </m:sSup>
                    </m:oMath>
                  </m:oMathPara>
                </a14:m>
                <a:endParaRPr lang="es-ES" sz="1600"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3168650" y="1717040"/>
                <a:ext cx="436850" cy="368499"/>
              </a:xfrm>
              <a:prstGeom prst="rect">
                <a:avLst/>
              </a:prstGeom>
              <a:blipFill rotWithShape="1">
                <a:blip r:embed="rId20"/>
                <a:stretch>
                  <a:fillRect t="-13333" r="-197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61 CuadroTexto"/>
              <p:cNvSpPr txBox="1"/>
              <p:nvPr/>
            </p:nvSpPr>
            <p:spPr>
              <a:xfrm>
                <a:off x="603250" y="1742440"/>
                <a:ext cx="590739"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m:t>
                          </m:r>
                          <m:acc>
                            <m:accPr>
                              <m:chr m:val="⃗"/>
                              <m:ctrlPr>
                                <a:rPr lang="es-ES" sz="1600" i="1" smtClean="0">
                                  <a:latin typeface="Cambria Math" panose="02040503050406030204" pitchFamily="18" charset="0"/>
                                </a:rPr>
                              </m:ctrlPr>
                            </m:accPr>
                            <m:e>
                              <m:r>
                                <a:rPr lang="es-ES" sz="1600" b="0" i="1" smtClean="0">
                                  <a:latin typeface="Cambria Math"/>
                                </a:rPr>
                                <m:t>𝐹</m:t>
                              </m:r>
                            </m:e>
                          </m:acc>
                        </m:e>
                        <m:sup>
                          <m:r>
                            <a:rPr lang="es-ES" sz="1600" b="0" i="1" smtClean="0">
                              <a:latin typeface="Cambria Math"/>
                            </a:rPr>
                            <m:t>′</m:t>
                          </m:r>
                        </m:sup>
                      </m:sSup>
                    </m:oMath>
                  </m:oMathPara>
                </a14:m>
                <a:endParaRPr lang="es-ES" sz="1600" dirty="0"/>
              </a:p>
            </p:txBody>
          </p:sp>
        </mc:Choice>
        <mc:Fallback xmlns="">
          <p:sp>
            <p:nvSpPr>
              <p:cNvPr id="62" name="61 CuadroTexto"/>
              <p:cNvSpPr txBox="1">
                <a:spLocks noRot="1" noChangeAspect="1" noMove="1" noResize="1" noEditPoints="1" noAdjustHandles="1" noChangeArrowheads="1" noChangeShapeType="1" noTextEdit="1"/>
              </p:cNvSpPr>
              <p:nvPr/>
            </p:nvSpPr>
            <p:spPr>
              <a:xfrm>
                <a:off x="603250" y="1742440"/>
                <a:ext cx="590739" cy="368499"/>
              </a:xfrm>
              <a:prstGeom prst="rect">
                <a:avLst/>
              </a:prstGeom>
              <a:blipFill rotWithShape="1">
                <a:blip r:embed="rId21"/>
                <a:stretch>
                  <a:fillRect t="-13333" r="-24742"/>
                </a:stretch>
              </a:blipFill>
            </p:spPr>
            <p:txBody>
              <a:bodyPr/>
              <a:lstStyle/>
              <a:p>
                <a:r>
                  <a:rPr lang="es-ES">
                    <a:noFill/>
                  </a:rPr>
                  <a:t> </a:t>
                </a:r>
              </a:p>
            </p:txBody>
          </p:sp>
        </mc:Fallback>
      </mc:AlternateContent>
    </p:spTree>
    <p:extLst>
      <p:ext uri="{BB962C8B-B14F-4D97-AF65-F5344CB8AC3E}">
        <p14:creationId xmlns:p14="http://schemas.microsoft.com/office/powerpoint/2010/main" val="40723971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63" name="62 CuadroTexto"/>
          <p:cNvSpPr txBox="1"/>
          <p:nvPr/>
        </p:nvSpPr>
        <p:spPr>
          <a:xfrm>
            <a:off x="431800" y="965200"/>
            <a:ext cx="1676400" cy="369332"/>
          </a:xfrm>
          <a:prstGeom prst="rect">
            <a:avLst/>
          </a:prstGeom>
          <a:solidFill>
            <a:srgbClr val="00B050"/>
          </a:solidFill>
        </p:spPr>
        <p:txBody>
          <a:bodyPr wrap="square" rtlCol="0">
            <a:spAutoFit/>
          </a:bodyPr>
          <a:lstStyle/>
          <a:p>
            <a:r>
              <a:rPr lang="es-ES" b="1" dirty="0" smtClean="0">
                <a:solidFill>
                  <a:schemeClr val="bg1"/>
                </a:solidFill>
              </a:rPr>
              <a:t>EJERCICIO 9</a:t>
            </a:r>
            <a:endParaRPr lang="es-ES" b="1" dirty="0">
              <a:solidFill>
                <a:schemeClr val="bg1"/>
              </a:solidFill>
            </a:endParaRPr>
          </a:p>
        </p:txBody>
      </p:sp>
      <p:sp>
        <p:nvSpPr>
          <p:cNvPr id="2" name="1 CuadroTexto"/>
          <p:cNvSpPr txBox="1"/>
          <p:nvPr/>
        </p:nvSpPr>
        <p:spPr>
          <a:xfrm>
            <a:off x="431800" y="1562100"/>
            <a:ext cx="8420100" cy="1754326"/>
          </a:xfrm>
          <a:prstGeom prst="rect">
            <a:avLst/>
          </a:prstGeom>
          <a:noFill/>
        </p:spPr>
        <p:txBody>
          <a:bodyPr wrap="square" rtlCol="0">
            <a:spAutoFit/>
          </a:bodyPr>
          <a:lstStyle/>
          <a:p>
            <a:pPr algn="just"/>
            <a:r>
              <a:rPr lang="es-ES" dirty="0" smtClean="0"/>
              <a:t>Dos cuerpos de masas m y m’, respectivamente, reposan en contacto sobre una superficie horizontal y con rozamiento. Si se aplica una fuerza, F, sobre el cuerpo de masa m, determina la aceleración que adquiere el sistema y la fuerza neta que actúa sobre cada cuerpo en los siguientes casos:</a:t>
            </a:r>
          </a:p>
          <a:p>
            <a:pPr marL="342900" indent="-342900" algn="just">
              <a:buAutoNum type="alphaLcParenR"/>
            </a:pPr>
            <a:r>
              <a:rPr lang="es-ES" dirty="0" smtClean="0"/>
              <a:t>El coeficiente de rozamiento es el mismo para m y m’.</a:t>
            </a:r>
          </a:p>
          <a:p>
            <a:pPr marL="342900" indent="-342900" algn="just">
              <a:buAutoNum type="alphaLcParenR"/>
            </a:pPr>
            <a:r>
              <a:rPr lang="es-ES" dirty="0" smtClean="0"/>
              <a:t>Los coeficientes de rozamiento son distintos.</a:t>
            </a:r>
            <a:endParaRPr lang="es-ES" dirty="0"/>
          </a:p>
        </p:txBody>
      </p:sp>
      <p:grpSp>
        <p:nvGrpSpPr>
          <p:cNvPr id="7" name="6 Grupo"/>
          <p:cNvGrpSpPr/>
          <p:nvPr/>
        </p:nvGrpSpPr>
        <p:grpSpPr>
          <a:xfrm>
            <a:off x="2768600" y="3949700"/>
            <a:ext cx="3251200" cy="1600200"/>
            <a:chOff x="444500" y="1397000"/>
            <a:chExt cx="3251200" cy="1600200"/>
          </a:xfrm>
        </p:grpSpPr>
        <p:sp>
          <p:nvSpPr>
            <p:cNvPr id="8" name="7 Rectángulo"/>
            <p:cNvSpPr/>
            <p:nvPr/>
          </p:nvSpPr>
          <p:spPr>
            <a:xfrm>
              <a:off x="787400" y="24765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1231900" y="13970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2400300" y="1714500"/>
              <a:ext cx="723900" cy="7493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2" name="11 Conector recto de flecha"/>
            <p:cNvCxnSpPr/>
            <p:nvPr/>
          </p:nvCxnSpPr>
          <p:spPr>
            <a:xfrm>
              <a:off x="444500" y="1917700"/>
              <a:ext cx="8001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12 CuadroTexto"/>
                <p:cNvSpPr txBox="1"/>
                <p:nvPr/>
              </p:nvSpPr>
              <p:spPr>
                <a:xfrm>
                  <a:off x="628650" y="15646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628650" y="1564640"/>
                  <a:ext cx="375424" cy="368499"/>
                </a:xfrm>
                <a:prstGeom prst="rect">
                  <a:avLst/>
                </a:prstGeom>
                <a:blipFill rotWithShape="1">
                  <a:blip r:embed="rId4"/>
                  <a:stretch>
                    <a:fillRect t="-13115" r="-2419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1771650" y="14376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50" name="49 CuadroTexto"/>
                <p:cNvSpPr txBox="1">
                  <a:spLocks noRot="1" noChangeAspect="1" noMove="1" noResize="1" noEditPoints="1" noAdjustHandles="1" noChangeArrowheads="1" noChangeShapeType="1" noTextEdit="1"/>
                </p:cNvSpPr>
                <p:nvPr/>
              </p:nvSpPr>
              <p:spPr>
                <a:xfrm>
                  <a:off x="1771650" y="1437640"/>
                  <a:ext cx="417422"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2686050" y="1704340"/>
                  <a:ext cx="404598" cy="338554"/>
                </a:xfrm>
                <a:prstGeom prst="rect">
                  <a:avLst/>
                </a:prstGeom>
                <a:noFill/>
              </p:spPr>
              <p:txBody>
                <a:bodyPr wrap="none" rtlCol="0">
                  <a:spAutoFit/>
                </a:bodyPr>
                <a:lstStyle/>
                <a:p>
                  <a14:m>
                    <m:oMath xmlns:m="http://schemas.openxmlformats.org/officeDocument/2006/math">
                      <m:r>
                        <a:rPr lang="es-ES" sz="1600" b="0" i="1" smtClean="0">
                          <a:solidFill>
                            <a:schemeClr val="bg1"/>
                          </a:solidFill>
                          <a:latin typeface="Cambria Math"/>
                        </a:rPr>
                        <m:t>𝑚</m:t>
                      </m:r>
                    </m:oMath>
                  </a14:m>
                  <a:r>
                    <a:rPr lang="es-ES" sz="1600" dirty="0" smtClean="0">
                      <a:solidFill>
                        <a:schemeClr val="bg1"/>
                      </a:solidFill>
                    </a:rPr>
                    <a:t>’</a:t>
                  </a:r>
                  <a:endParaRPr lang="es-ES" sz="1600" dirty="0">
                    <a:solidFill>
                      <a:schemeClr val="bg1"/>
                    </a:solidFill>
                  </a:endParaRPr>
                </a:p>
              </p:txBody>
            </p:sp>
          </mc:Choice>
          <mc:Fallback xmlns="">
            <p:sp>
              <p:nvSpPr>
                <p:cNvPr id="51" name="50 CuadroTexto"/>
                <p:cNvSpPr txBox="1">
                  <a:spLocks noRot="1" noChangeAspect="1" noMove="1" noResize="1" noEditPoints="1" noAdjustHandles="1" noChangeArrowheads="1" noChangeShapeType="1" noTextEdit="1"/>
                </p:cNvSpPr>
                <p:nvPr/>
              </p:nvSpPr>
              <p:spPr>
                <a:xfrm>
                  <a:off x="2686050" y="1704340"/>
                  <a:ext cx="404598" cy="338554"/>
                </a:xfrm>
                <a:prstGeom prst="rect">
                  <a:avLst/>
                </a:prstGeom>
                <a:blipFill rotWithShape="1">
                  <a:blip r:embed="rId6"/>
                  <a:stretch>
                    <a:fillRect t="-5455" r="-6061" b="-23636"/>
                  </a:stretch>
                </a:blipFill>
              </p:spPr>
              <p:txBody>
                <a:bodyPr/>
                <a:lstStyle/>
                <a:p>
                  <a:r>
                    <a:rPr lang="es-ES">
                      <a:noFill/>
                    </a:rPr>
                    <a:t> </a:t>
                  </a:r>
                </a:p>
              </p:txBody>
            </p:sp>
          </mc:Fallback>
        </mc:AlternateContent>
      </p:grpSp>
    </p:spTree>
    <p:extLst>
      <p:ext uri="{BB962C8B-B14F-4D97-AF65-F5344CB8AC3E}">
        <p14:creationId xmlns:p14="http://schemas.microsoft.com/office/powerpoint/2010/main" val="2435345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5</a:t>
            </a:r>
            <a:r>
              <a:rPr lang="es-ES" b="1" dirty="0" smtClean="0">
                <a:solidFill>
                  <a:srgbClr val="C00000"/>
                </a:solidFill>
              </a:rPr>
              <a:t> Resolución de problemas</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20</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63" name="62 CuadroTexto"/>
          <p:cNvSpPr txBox="1"/>
          <p:nvPr/>
        </p:nvSpPr>
        <p:spPr>
          <a:xfrm>
            <a:off x="431800" y="965200"/>
            <a:ext cx="1790700" cy="369332"/>
          </a:xfrm>
          <a:prstGeom prst="rect">
            <a:avLst/>
          </a:prstGeom>
          <a:solidFill>
            <a:srgbClr val="00B050"/>
          </a:solidFill>
        </p:spPr>
        <p:txBody>
          <a:bodyPr wrap="square" rtlCol="0">
            <a:spAutoFit/>
          </a:bodyPr>
          <a:lstStyle/>
          <a:p>
            <a:r>
              <a:rPr lang="es-ES" b="1" dirty="0" smtClean="0">
                <a:solidFill>
                  <a:prstClr val="white"/>
                </a:solidFill>
              </a:rPr>
              <a:t>EJERCICIO 10</a:t>
            </a:r>
            <a:endParaRPr lang="es-ES" b="1" dirty="0">
              <a:solidFill>
                <a:prstClr val="white"/>
              </a:solidFill>
            </a:endParaRPr>
          </a:p>
        </p:txBody>
      </p:sp>
      <p:sp>
        <p:nvSpPr>
          <p:cNvPr id="2" name="1 CuadroTexto"/>
          <p:cNvSpPr txBox="1"/>
          <p:nvPr/>
        </p:nvSpPr>
        <p:spPr>
          <a:xfrm>
            <a:off x="431800" y="1562100"/>
            <a:ext cx="8293100" cy="2308324"/>
          </a:xfrm>
          <a:prstGeom prst="rect">
            <a:avLst/>
          </a:prstGeom>
          <a:noFill/>
        </p:spPr>
        <p:txBody>
          <a:bodyPr wrap="square" rtlCol="0">
            <a:spAutoFit/>
          </a:bodyPr>
          <a:lstStyle/>
          <a:p>
            <a:pPr algn="just"/>
            <a:r>
              <a:rPr lang="es-ES" dirty="0">
                <a:solidFill>
                  <a:prstClr val="black"/>
                </a:solidFill>
              </a:rPr>
              <a:t>T</a:t>
            </a:r>
            <a:r>
              <a:rPr lang="es-ES" dirty="0" smtClean="0">
                <a:solidFill>
                  <a:prstClr val="black"/>
                </a:solidFill>
              </a:rPr>
              <a:t>res cuerpos de masas </a:t>
            </a:r>
            <a:r>
              <a:rPr lang="es-ES" i="1" dirty="0" smtClean="0">
                <a:solidFill>
                  <a:prstClr val="black"/>
                </a:solidFill>
              </a:rPr>
              <a:t>m</a:t>
            </a:r>
            <a:r>
              <a:rPr lang="es-ES" dirty="0" smtClean="0">
                <a:solidFill>
                  <a:prstClr val="black"/>
                </a:solidFill>
              </a:rPr>
              <a:t>, </a:t>
            </a:r>
            <a:r>
              <a:rPr lang="es-ES" i="1" dirty="0" smtClean="0">
                <a:solidFill>
                  <a:prstClr val="black"/>
                </a:solidFill>
              </a:rPr>
              <a:t>m’</a:t>
            </a:r>
            <a:r>
              <a:rPr lang="es-ES" dirty="0" smtClean="0">
                <a:solidFill>
                  <a:prstClr val="black"/>
                </a:solidFill>
              </a:rPr>
              <a:t> y </a:t>
            </a:r>
            <a:r>
              <a:rPr lang="es-ES" i="1" dirty="0" smtClean="0">
                <a:solidFill>
                  <a:prstClr val="black"/>
                </a:solidFill>
              </a:rPr>
              <a:t>m’’</a:t>
            </a:r>
            <a:r>
              <a:rPr lang="es-ES" dirty="0" smtClean="0">
                <a:solidFill>
                  <a:prstClr val="black"/>
                </a:solidFill>
              </a:rPr>
              <a:t>, respectivamente, reposan en contacto sobre una superficie horizontal y con rozamiento. Si se aplica una fuerza, F, sobre el cuerpo de masa </a:t>
            </a:r>
            <a:r>
              <a:rPr lang="es-ES" i="1" dirty="0" smtClean="0">
                <a:solidFill>
                  <a:prstClr val="black"/>
                </a:solidFill>
              </a:rPr>
              <a:t>m</a:t>
            </a:r>
            <a:r>
              <a:rPr lang="es-ES" dirty="0" smtClean="0">
                <a:solidFill>
                  <a:prstClr val="black"/>
                </a:solidFill>
              </a:rPr>
              <a:t>, de modo que el sistema en su conjunto comienza a moverse. Si los coeficientes de rozamiento son distintos para cada cuerpo:</a:t>
            </a:r>
          </a:p>
          <a:p>
            <a:pPr marL="342900" indent="-342900" algn="just">
              <a:buFontTx/>
              <a:buAutoNum type="alphaLcParenR"/>
            </a:pPr>
            <a:r>
              <a:rPr lang="es-ES" dirty="0" smtClean="0">
                <a:solidFill>
                  <a:prstClr val="black"/>
                </a:solidFill>
              </a:rPr>
              <a:t>Dibuja las fuerzas que actúan sobre cada uno de los cuerpos.</a:t>
            </a:r>
          </a:p>
          <a:p>
            <a:pPr marL="342900" indent="-342900" algn="just">
              <a:buFontTx/>
              <a:buAutoNum type="alphaLcParenR"/>
            </a:pPr>
            <a:r>
              <a:rPr lang="es-ES" dirty="0" smtClean="0">
                <a:solidFill>
                  <a:prstClr val="black"/>
                </a:solidFill>
              </a:rPr>
              <a:t>Determina la expresión de la aceleración del sistema.</a:t>
            </a:r>
          </a:p>
          <a:p>
            <a:pPr marL="342900" indent="-342900" algn="just">
              <a:buFontTx/>
              <a:buAutoNum type="alphaLcParenR"/>
            </a:pPr>
            <a:r>
              <a:rPr lang="es-ES" dirty="0" smtClean="0">
                <a:solidFill>
                  <a:prstClr val="black"/>
                </a:solidFill>
              </a:rPr>
              <a:t>Halla el valor de la aceleración si F = 30 N; m = 2 kg; m’ = 3 kg; m’’ = 5 kg; </a:t>
            </a:r>
            <a:r>
              <a:rPr lang="es-ES" dirty="0" smtClean="0">
                <a:solidFill>
                  <a:prstClr val="black"/>
                </a:solidFill>
                <a:sym typeface="Symbol"/>
              </a:rPr>
              <a:t></a:t>
            </a:r>
            <a:r>
              <a:rPr lang="es-ES" baseline="-25000" dirty="0" smtClean="0">
                <a:solidFill>
                  <a:prstClr val="black"/>
                </a:solidFill>
                <a:sym typeface="Symbol"/>
              </a:rPr>
              <a:t>1</a:t>
            </a:r>
            <a:r>
              <a:rPr lang="es-ES" dirty="0" smtClean="0">
                <a:solidFill>
                  <a:prstClr val="black"/>
                </a:solidFill>
                <a:sym typeface="Symbol"/>
              </a:rPr>
              <a:t> = 0,2; </a:t>
            </a:r>
            <a:r>
              <a:rPr lang="es-ES" baseline="-25000" dirty="0" smtClean="0">
                <a:solidFill>
                  <a:prstClr val="black"/>
                </a:solidFill>
                <a:sym typeface="Symbol"/>
              </a:rPr>
              <a:t>2</a:t>
            </a:r>
            <a:r>
              <a:rPr lang="es-ES" dirty="0" smtClean="0">
                <a:solidFill>
                  <a:prstClr val="black"/>
                </a:solidFill>
                <a:sym typeface="Symbol"/>
              </a:rPr>
              <a:t> = 0,1; </a:t>
            </a:r>
            <a:r>
              <a:rPr lang="es-ES" baseline="-25000" dirty="0" smtClean="0">
                <a:solidFill>
                  <a:prstClr val="black"/>
                </a:solidFill>
                <a:sym typeface="Symbol"/>
              </a:rPr>
              <a:t>3</a:t>
            </a:r>
            <a:r>
              <a:rPr lang="es-ES" dirty="0" smtClean="0">
                <a:solidFill>
                  <a:prstClr val="black"/>
                </a:solidFill>
                <a:sym typeface="Symbol"/>
              </a:rPr>
              <a:t> = 0,3.</a:t>
            </a:r>
            <a:r>
              <a:rPr lang="es-ES" dirty="0" smtClean="0">
                <a:solidFill>
                  <a:prstClr val="black"/>
                </a:solidFill>
              </a:rPr>
              <a:t> </a:t>
            </a:r>
            <a:endParaRPr lang="es-ES" dirty="0">
              <a:solidFill>
                <a:prstClr val="black"/>
              </a:solidFill>
            </a:endParaRPr>
          </a:p>
        </p:txBody>
      </p:sp>
      <p:grpSp>
        <p:nvGrpSpPr>
          <p:cNvPr id="3" name="2 Grupo"/>
          <p:cNvGrpSpPr/>
          <p:nvPr/>
        </p:nvGrpSpPr>
        <p:grpSpPr>
          <a:xfrm>
            <a:off x="2044700" y="4584700"/>
            <a:ext cx="3962400" cy="1600200"/>
            <a:chOff x="2044700" y="4584700"/>
            <a:chExt cx="3962400" cy="1600200"/>
          </a:xfrm>
        </p:grpSpPr>
        <p:sp>
          <p:nvSpPr>
            <p:cNvPr id="16" name="15 Rectángulo"/>
            <p:cNvSpPr/>
            <p:nvPr/>
          </p:nvSpPr>
          <p:spPr>
            <a:xfrm>
              <a:off x="3568700" y="4762500"/>
              <a:ext cx="901700" cy="8890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grpSp>
          <p:nvGrpSpPr>
            <p:cNvPr id="7" name="6 Grupo"/>
            <p:cNvGrpSpPr/>
            <p:nvPr/>
          </p:nvGrpSpPr>
          <p:grpSpPr>
            <a:xfrm>
              <a:off x="2044700" y="4584700"/>
              <a:ext cx="3962400" cy="1600200"/>
              <a:chOff x="-266700" y="1397000"/>
              <a:chExt cx="3962400" cy="1600200"/>
            </a:xfrm>
          </p:grpSpPr>
          <p:sp>
            <p:nvSpPr>
              <p:cNvPr id="8" name="7 Rectángulo"/>
              <p:cNvSpPr/>
              <p:nvPr/>
            </p:nvSpPr>
            <p:spPr>
              <a:xfrm>
                <a:off x="76200" y="2476500"/>
                <a:ext cx="36195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0" name="9 Rectángulo"/>
              <p:cNvSpPr/>
              <p:nvPr/>
            </p:nvSpPr>
            <p:spPr>
              <a:xfrm>
                <a:off x="2159000" y="1397000"/>
                <a:ext cx="11049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1" name="10 Rectángulo"/>
              <p:cNvSpPr/>
              <p:nvPr/>
            </p:nvSpPr>
            <p:spPr>
              <a:xfrm>
                <a:off x="533400" y="1714500"/>
                <a:ext cx="723900" cy="7493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cxnSp>
            <p:nvCxnSpPr>
              <p:cNvPr id="12" name="11 Conector recto de flecha"/>
              <p:cNvCxnSpPr/>
              <p:nvPr/>
            </p:nvCxnSpPr>
            <p:spPr>
              <a:xfrm>
                <a:off x="-266700" y="2095500"/>
                <a:ext cx="8001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12 CuadroTexto"/>
                  <p:cNvSpPr txBox="1"/>
                  <p:nvPr/>
                </p:nvSpPr>
                <p:spPr>
                  <a:xfrm>
                    <a:off x="-82550" y="16789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rPr>
                              </m:ctrlPr>
                            </m:accPr>
                            <m:e>
                              <m:r>
                                <a:rPr lang="es-ES" sz="1600" i="1" smtClean="0">
                                  <a:solidFill>
                                    <a:prstClr val="black"/>
                                  </a:solidFill>
                                  <a:latin typeface="Cambria Math"/>
                                </a:rPr>
                                <m:t>𝐹</m:t>
                              </m:r>
                            </m:e>
                          </m:acc>
                        </m:oMath>
                      </m:oMathPara>
                    </a14:m>
                    <a:endParaRPr lang="es-ES" sz="1600" dirty="0">
                      <a:solidFill>
                        <a:prstClr val="black"/>
                      </a:solidFill>
                    </a:endParaRPr>
                  </a:p>
                </p:txBody>
              </p:sp>
            </mc:Choice>
            <mc:Fallback xmlns="">
              <p:sp>
                <p:nvSpPr>
                  <p:cNvPr id="13" name="12 CuadroTexto"/>
                  <p:cNvSpPr txBox="1">
                    <a:spLocks noRot="1" noChangeAspect="1" noMove="1" noResize="1" noEditPoints="1" noAdjustHandles="1" noChangeArrowheads="1" noChangeShapeType="1" noTextEdit="1"/>
                  </p:cNvSpPr>
                  <p:nvPr/>
                </p:nvSpPr>
                <p:spPr>
                  <a:xfrm>
                    <a:off x="-82550" y="1678940"/>
                    <a:ext cx="375424" cy="368499"/>
                  </a:xfrm>
                  <a:prstGeom prst="rect">
                    <a:avLst/>
                  </a:prstGeom>
                  <a:blipFill rotWithShape="1">
                    <a:blip r:embed="rId4"/>
                    <a:stretch>
                      <a:fillRect t="-13115" r="-2459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692150" y="18821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solidFill>
                                <a:prstClr val="white"/>
                              </a:solidFill>
                              <a:latin typeface="Cambria Math"/>
                            </a:rPr>
                            <m:t>𝑚</m:t>
                          </m:r>
                        </m:oMath>
                      </m:oMathPara>
                    </a14:m>
                    <a:endParaRPr lang="es-ES" sz="1600" dirty="0">
                      <a:solidFill>
                        <a:prstClr val="white"/>
                      </a:solidFill>
                    </a:endParaRPr>
                  </a:p>
                </p:txBody>
              </p:sp>
            </mc:Choice>
            <mc:Fallback xmlns="">
              <p:sp>
                <p:nvSpPr>
                  <p:cNvPr id="15" name="14 CuadroTexto"/>
                  <p:cNvSpPr txBox="1">
                    <a:spLocks noRot="1" noChangeAspect="1" noMove="1" noResize="1" noEditPoints="1" noAdjustHandles="1" noChangeArrowheads="1" noChangeShapeType="1" noTextEdit="1"/>
                  </p:cNvSpPr>
                  <p:nvPr/>
                </p:nvSpPr>
                <p:spPr>
                  <a:xfrm>
                    <a:off x="692150" y="1882140"/>
                    <a:ext cx="417422"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1517650" y="1882140"/>
                    <a:ext cx="46679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solidFill>
                                <a:prstClr val="white"/>
                              </a:solidFill>
                              <a:latin typeface="Cambria Math"/>
                            </a:rPr>
                            <m:t>𝑚</m:t>
                          </m:r>
                          <m:r>
                            <a:rPr lang="es-ES" sz="1600" b="0" i="1" smtClean="0">
                              <a:solidFill>
                                <a:prstClr val="white"/>
                              </a:solidFill>
                              <a:latin typeface="Cambria Math"/>
                            </a:rPr>
                            <m:t>′</m:t>
                          </m:r>
                        </m:oMath>
                      </m:oMathPara>
                    </a14:m>
                    <a:endParaRPr lang="es-ES" sz="1600" dirty="0">
                      <a:solidFill>
                        <a:prstClr val="white"/>
                      </a:solidFill>
                    </a:endParaRPr>
                  </a:p>
                </p:txBody>
              </p:sp>
            </mc:Choice>
            <mc:Fallback xmlns="">
              <p:sp>
                <p:nvSpPr>
                  <p:cNvPr id="14" name="13 CuadroTexto"/>
                  <p:cNvSpPr txBox="1">
                    <a:spLocks noRot="1" noChangeAspect="1" noMove="1" noResize="1" noEditPoints="1" noAdjustHandles="1" noChangeArrowheads="1" noChangeShapeType="1" noTextEdit="1"/>
                  </p:cNvSpPr>
                  <p:nvPr/>
                </p:nvSpPr>
                <p:spPr>
                  <a:xfrm>
                    <a:off x="1517650" y="1882140"/>
                    <a:ext cx="466794" cy="338554"/>
                  </a:xfrm>
                  <a:prstGeom prst="rect">
                    <a:avLst/>
                  </a:prstGeom>
                  <a:blipFill rotWithShape="1">
                    <a:blip r:embed="rId6"/>
                    <a:stretch>
                      <a:fillRect/>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17" name="16 CuadroTexto"/>
                <p:cNvSpPr txBox="1"/>
                <p:nvPr/>
              </p:nvSpPr>
              <p:spPr>
                <a:xfrm>
                  <a:off x="4819650" y="4993640"/>
                  <a:ext cx="51969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solidFill>
                              <a:prstClr val="white"/>
                            </a:solidFill>
                            <a:latin typeface="Cambria Math"/>
                          </a:rPr>
                          <m:t>𝑚</m:t>
                        </m:r>
                        <m:r>
                          <a:rPr lang="es-ES" sz="1600" b="0" i="1" smtClean="0">
                            <a:solidFill>
                              <a:prstClr val="white"/>
                            </a:solidFill>
                            <a:latin typeface="Cambria Math"/>
                          </a:rPr>
                          <m:t>′′</m:t>
                        </m:r>
                      </m:oMath>
                    </m:oMathPara>
                  </a14:m>
                  <a:endParaRPr lang="es-ES" sz="1600" dirty="0">
                    <a:solidFill>
                      <a:prstClr val="white"/>
                    </a:solidFill>
                  </a:endParaRPr>
                </a:p>
              </p:txBody>
            </p:sp>
          </mc:Choice>
          <mc:Fallback xmlns="">
            <p:sp>
              <p:nvSpPr>
                <p:cNvPr id="17" name="16 CuadroTexto"/>
                <p:cNvSpPr txBox="1">
                  <a:spLocks noRot="1" noChangeAspect="1" noMove="1" noResize="1" noEditPoints="1" noAdjustHandles="1" noChangeArrowheads="1" noChangeShapeType="1" noTextEdit="1"/>
                </p:cNvSpPr>
                <p:nvPr/>
              </p:nvSpPr>
              <p:spPr>
                <a:xfrm>
                  <a:off x="4819650" y="4993640"/>
                  <a:ext cx="519694" cy="338554"/>
                </a:xfrm>
                <a:prstGeom prst="rect">
                  <a:avLst/>
                </a:prstGeom>
                <a:blipFill rotWithShape="1">
                  <a:blip r:embed="rId7"/>
                  <a:stretch>
                    <a:fillRect/>
                  </a:stretch>
                </a:blipFill>
              </p:spPr>
              <p:txBody>
                <a:bodyPr/>
                <a:lstStyle/>
                <a:p>
                  <a:r>
                    <a:rPr lang="es-ES">
                      <a:noFill/>
                    </a:rPr>
                    <a:t> </a:t>
                  </a:r>
                </a:p>
              </p:txBody>
            </p:sp>
          </mc:Fallback>
        </mc:AlternateContent>
      </p:grpSp>
    </p:spTree>
    <p:extLst>
      <p:ext uri="{BB962C8B-B14F-4D97-AF65-F5344CB8AC3E}">
        <p14:creationId xmlns:p14="http://schemas.microsoft.com/office/powerpoint/2010/main" val="12174372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21</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63373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Deslizamiento de los cuerpos en planos inclinados</a:t>
            </a:r>
            <a:endParaRPr lang="es-ES" b="1" dirty="0">
              <a:solidFill>
                <a:srgbClr val="00B050"/>
              </a:solidFill>
            </a:endParaRPr>
          </a:p>
        </p:txBody>
      </p:sp>
      <p:sp>
        <p:nvSpPr>
          <p:cNvPr id="10" name="9 CuadroTexto"/>
          <p:cNvSpPr txBox="1"/>
          <p:nvPr/>
        </p:nvSpPr>
        <p:spPr>
          <a:xfrm>
            <a:off x="342900" y="1244600"/>
            <a:ext cx="6273800" cy="369332"/>
          </a:xfrm>
          <a:prstGeom prst="rect">
            <a:avLst/>
          </a:prstGeom>
          <a:noFill/>
        </p:spPr>
        <p:txBody>
          <a:bodyPr wrap="square" rtlCol="0">
            <a:spAutoFit/>
          </a:bodyPr>
          <a:lstStyle/>
          <a:p>
            <a:r>
              <a:rPr lang="es-ES" b="1" dirty="0" smtClean="0">
                <a:solidFill>
                  <a:srgbClr val="C00000"/>
                </a:solidFill>
              </a:rPr>
              <a:t>Cuerpo que se desliza por un plano horizontal</a:t>
            </a:r>
            <a:endParaRPr lang="es-ES" b="1" dirty="0">
              <a:solidFill>
                <a:srgbClr val="C00000"/>
              </a:solidFill>
            </a:endParaRPr>
          </a:p>
        </p:txBody>
      </p:sp>
      <p:grpSp>
        <p:nvGrpSpPr>
          <p:cNvPr id="23" name="22 Grupo"/>
          <p:cNvGrpSpPr/>
          <p:nvPr/>
        </p:nvGrpSpPr>
        <p:grpSpPr>
          <a:xfrm>
            <a:off x="838200" y="1619250"/>
            <a:ext cx="2908300" cy="2409389"/>
            <a:chOff x="914400" y="1797050"/>
            <a:chExt cx="2908300" cy="2409389"/>
          </a:xfrm>
        </p:grpSpPr>
        <p:grpSp>
          <p:nvGrpSpPr>
            <p:cNvPr id="20" name="19 Grupo"/>
            <p:cNvGrpSpPr/>
            <p:nvPr/>
          </p:nvGrpSpPr>
          <p:grpSpPr>
            <a:xfrm>
              <a:off x="914400" y="1797050"/>
              <a:ext cx="2908300" cy="2409389"/>
              <a:chOff x="914400" y="1797050"/>
              <a:chExt cx="2908300" cy="2409389"/>
            </a:xfrm>
          </p:grpSpPr>
          <p:sp>
            <p:nvSpPr>
              <p:cNvPr id="54" name="53 Rectángulo"/>
              <p:cNvSpPr/>
              <p:nvPr/>
            </p:nvSpPr>
            <p:spPr>
              <a:xfrm>
                <a:off x="914400" y="34798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54 Rectángulo"/>
              <p:cNvSpPr/>
              <p:nvPr/>
            </p:nvSpPr>
            <p:spPr>
              <a:xfrm>
                <a:off x="1358900" y="24003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7" name="56 Conector recto de flecha"/>
              <p:cNvCxnSpPr/>
              <p:nvPr/>
            </p:nvCxnSpPr>
            <p:spPr>
              <a:xfrm flipV="1">
                <a:off x="1955800" y="2247900"/>
                <a:ext cx="1016000" cy="6858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58 CuadroTexto"/>
                  <p:cNvSpPr txBox="1"/>
                  <p:nvPr/>
                </p:nvSpPr>
                <p:spPr>
                  <a:xfrm>
                    <a:off x="2901950" y="20472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2901950" y="2047240"/>
                    <a:ext cx="375424" cy="368499"/>
                  </a:xfrm>
                  <a:prstGeom prst="rect">
                    <a:avLst/>
                  </a:prstGeom>
                  <a:blipFill rotWithShape="1">
                    <a:blip r:embed="rId4"/>
                    <a:stretch>
                      <a:fillRect t="-13333" r="-2459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59 CuadroTexto"/>
                  <p:cNvSpPr txBox="1"/>
                  <p:nvPr/>
                </p:nvSpPr>
                <p:spPr>
                  <a:xfrm>
                    <a:off x="1276350" y="23139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60" name="59 CuadroTexto"/>
                  <p:cNvSpPr txBox="1">
                    <a:spLocks noRot="1" noChangeAspect="1" noMove="1" noResize="1" noEditPoints="1" noAdjustHandles="1" noChangeArrowheads="1" noChangeShapeType="1" noTextEdit="1"/>
                  </p:cNvSpPr>
                  <p:nvPr/>
                </p:nvSpPr>
                <p:spPr>
                  <a:xfrm>
                    <a:off x="1276350" y="2313940"/>
                    <a:ext cx="417422" cy="338554"/>
                  </a:xfrm>
                  <a:prstGeom prst="rect">
                    <a:avLst/>
                  </a:prstGeom>
                  <a:blipFill rotWithShape="1">
                    <a:blip r:embed="rId5"/>
                    <a:stretch>
                      <a:fillRect/>
                    </a:stretch>
                  </a:blipFill>
                </p:spPr>
                <p:txBody>
                  <a:bodyPr/>
                  <a:lstStyle/>
                  <a:p>
                    <a:r>
                      <a:rPr lang="es-ES">
                        <a:noFill/>
                      </a:rPr>
                      <a:t> </a:t>
                    </a:r>
                  </a:p>
                </p:txBody>
              </p:sp>
            </mc:Fallback>
          </mc:AlternateContent>
          <p:cxnSp>
            <p:nvCxnSpPr>
              <p:cNvPr id="13" name="12 Conector recto"/>
              <p:cNvCxnSpPr/>
              <p:nvPr/>
            </p:nvCxnSpPr>
            <p:spPr>
              <a:xfrm>
                <a:off x="939800" y="2946400"/>
                <a:ext cx="24003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2" name="61 Conector recto"/>
              <p:cNvCxnSpPr/>
              <p:nvPr/>
            </p:nvCxnSpPr>
            <p:spPr>
              <a:xfrm rot="5400000">
                <a:off x="749300" y="2997200"/>
                <a:ext cx="24003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62 Conector recto"/>
              <p:cNvCxnSpPr/>
              <p:nvPr/>
            </p:nvCxnSpPr>
            <p:spPr>
              <a:xfrm rot="5400000">
                <a:off x="2610750" y="2608950"/>
                <a:ext cx="684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4" name="63 Conector recto"/>
              <p:cNvCxnSpPr/>
              <p:nvPr/>
            </p:nvCxnSpPr>
            <p:spPr>
              <a:xfrm>
                <a:off x="1955800" y="2260600"/>
                <a:ext cx="1008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5" name="64 Conector recto"/>
              <p:cNvCxnSpPr/>
              <p:nvPr/>
            </p:nvCxnSpPr>
            <p:spPr>
              <a:xfrm>
                <a:off x="1955800" y="2946400"/>
                <a:ext cx="1008000" cy="0"/>
              </a:xfrm>
              <a:prstGeom prst="line">
                <a:avLst/>
              </a:prstGeom>
              <a:ln w="38100">
                <a:solidFill>
                  <a:schemeClr val="accent1">
                    <a:lumMod val="40000"/>
                    <a:lumOff val="6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65 Conector recto"/>
              <p:cNvCxnSpPr/>
              <p:nvPr/>
            </p:nvCxnSpPr>
            <p:spPr>
              <a:xfrm rot="5400000">
                <a:off x="1607450" y="2583550"/>
                <a:ext cx="684000" cy="0"/>
              </a:xfrm>
              <a:prstGeom prst="line">
                <a:avLst/>
              </a:prstGeom>
              <a:ln w="38100">
                <a:solidFill>
                  <a:schemeClr val="accent1">
                    <a:lumMod val="40000"/>
                    <a:lumOff val="6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66 Conector recto"/>
              <p:cNvCxnSpPr/>
              <p:nvPr/>
            </p:nvCxnSpPr>
            <p:spPr>
              <a:xfrm rot="5400000">
                <a:off x="1769450" y="2789850"/>
                <a:ext cx="360000" cy="0"/>
              </a:xfrm>
              <a:prstGeom prst="line">
                <a:avLst/>
              </a:prstGeom>
              <a:ln w="38100">
                <a:solidFill>
                  <a:srgbClr val="00B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67 Conector recto"/>
              <p:cNvCxnSpPr/>
              <p:nvPr/>
            </p:nvCxnSpPr>
            <p:spPr>
              <a:xfrm rot="16200000" flipV="1">
                <a:off x="1337450" y="3558150"/>
                <a:ext cx="1224000" cy="0"/>
              </a:xfrm>
              <a:prstGeom prst="line">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16 CuadroTexto"/>
                  <p:cNvSpPr txBox="1"/>
                  <p:nvPr/>
                </p:nvSpPr>
                <p:spPr>
                  <a:xfrm>
                    <a:off x="2787650" y="2936240"/>
                    <a:ext cx="428066"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𝑥</m:t>
                              </m:r>
                            </m:sub>
                          </m:sSub>
                        </m:oMath>
                      </m:oMathPara>
                    </a14:m>
                    <a:endParaRPr lang="es-ES" sz="1600"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2787650" y="2936240"/>
                    <a:ext cx="428066" cy="368499"/>
                  </a:xfrm>
                  <a:prstGeom prst="rect">
                    <a:avLst/>
                  </a:prstGeom>
                  <a:blipFill rotWithShape="1">
                    <a:blip r:embed="rId6"/>
                    <a:stretch>
                      <a:fillRect t="-13333" r="-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9" name="68 CuadroTexto"/>
                  <p:cNvSpPr txBox="1"/>
                  <p:nvPr/>
                </p:nvSpPr>
                <p:spPr>
                  <a:xfrm>
                    <a:off x="1593850" y="1932940"/>
                    <a:ext cx="434093" cy="3935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𝑦</m:t>
                              </m:r>
                            </m:sub>
                          </m:sSub>
                        </m:oMath>
                      </m:oMathPara>
                    </a14:m>
                    <a:endParaRPr lang="es-ES" sz="1600" dirty="0"/>
                  </a:p>
                </p:txBody>
              </p:sp>
            </mc:Choice>
            <mc:Fallback xmlns="">
              <p:sp>
                <p:nvSpPr>
                  <p:cNvPr id="69" name="68 CuadroTexto"/>
                  <p:cNvSpPr txBox="1">
                    <a:spLocks noRot="1" noChangeAspect="1" noMove="1" noResize="1" noEditPoints="1" noAdjustHandles="1" noChangeArrowheads="1" noChangeShapeType="1" noTextEdit="1"/>
                  </p:cNvSpPr>
                  <p:nvPr/>
                </p:nvSpPr>
                <p:spPr>
                  <a:xfrm>
                    <a:off x="1593850" y="1932940"/>
                    <a:ext cx="434093" cy="393569"/>
                  </a:xfrm>
                  <a:prstGeom prst="rect">
                    <a:avLst/>
                  </a:prstGeom>
                  <a:blipFill rotWithShape="1">
                    <a:blip r:embed="rId7"/>
                    <a:stretch>
                      <a:fillRect t="-12500" r="-19718" b="-156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0" name="69 CuadroTexto"/>
                  <p:cNvSpPr txBox="1"/>
                  <p:nvPr/>
                </p:nvSpPr>
                <p:spPr>
                  <a:xfrm>
                    <a:off x="1581150" y="2529840"/>
                    <a:ext cx="398058"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𝑁</m:t>
                              </m:r>
                            </m:e>
                          </m:acc>
                        </m:oMath>
                      </m:oMathPara>
                    </a14:m>
                    <a:endParaRPr lang="es-ES" sz="1600" dirty="0"/>
                  </a:p>
                </p:txBody>
              </p:sp>
            </mc:Choice>
            <mc:Fallback xmlns="">
              <p:sp>
                <p:nvSpPr>
                  <p:cNvPr id="70" name="69 CuadroTexto"/>
                  <p:cNvSpPr txBox="1">
                    <a:spLocks noRot="1" noChangeAspect="1" noMove="1" noResize="1" noEditPoints="1" noAdjustHandles="1" noChangeArrowheads="1" noChangeShapeType="1" noTextEdit="1"/>
                  </p:cNvSpPr>
                  <p:nvPr/>
                </p:nvSpPr>
                <p:spPr>
                  <a:xfrm>
                    <a:off x="1581150" y="2529840"/>
                    <a:ext cx="398058" cy="368499"/>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1" name="70 CuadroTexto"/>
                  <p:cNvSpPr txBox="1"/>
                  <p:nvPr/>
                </p:nvSpPr>
                <p:spPr>
                  <a:xfrm>
                    <a:off x="1987550" y="3837940"/>
                    <a:ext cx="374012"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𝑃</m:t>
                              </m:r>
                            </m:e>
                          </m:acc>
                        </m:oMath>
                      </m:oMathPara>
                    </a14:m>
                    <a:endParaRPr lang="es-ES" sz="1600" dirty="0"/>
                  </a:p>
                </p:txBody>
              </p:sp>
            </mc:Choice>
            <mc:Fallback xmlns="">
              <p:sp>
                <p:nvSpPr>
                  <p:cNvPr id="71" name="70 CuadroTexto"/>
                  <p:cNvSpPr txBox="1">
                    <a:spLocks noRot="1" noChangeAspect="1" noMove="1" noResize="1" noEditPoints="1" noAdjustHandles="1" noChangeArrowheads="1" noChangeShapeType="1" noTextEdit="1"/>
                  </p:cNvSpPr>
                  <p:nvPr/>
                </p:nvSpPr>
                <p:spPr>
                  <a:xfrm>
                    <a:off x="1987550" y="3837940"/>
                    <a:ext cx="374012" cy="368499"/>
                  </a:xfrm>
                  <a:prstGeom prst="rect">
                    <a:avLst/>
                  </a:prstGeom>
                  <a:blipFill rotWithShape="1">
                    <a:blip r:embed="rId9"/>
                    <a:stretch>
                      <a:fillRect t="-13115" r="-22951"/>
                    </a:stretch>
                  </a:blipFill>
                </p:spPr>
                <p:txBody>
                  <a:bodyPr/>
                  <a:lstStyle/>
                  <a:p>
                    <a:r>
                      <a:rPr lang="es-ES">
                        <a:noFill/>
                      </a:rPr>
                      <a:t> </a:t>
                    </a:r>
                  </a:p>
                </p:txBody>
              </p:sp>
            </mc:Fallback>
          </mc:AlternateContent>
        </p:grpSp>
        <p:sp>
          <p:nvSpPr>
            <p:cNvPr id="21" name="20 Arco"/>
            <p:cNvSpPr/>
            <p:nvPr/>
          </p:nvSpPr>
          <p:spPr>
            <a:xfrm rot="1179229">
              <a:off x="1981200" y="2717800"/>
              <a:ext cx="355600" cy="508000"/>
            </a:xfrm>
            <a:prstGeom prst="arc">
              <a:avLst>
                <a:gd name="adj1" fmla="val 16200000"/>
                <a:gd name="adj2" fmla="val 1978461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2" name="21 CuadroTexto"/>
                <p:cNvSpPr txBox="1"/>
                <p:nvPr/>
              </p:nvSpPr>
              <p:spPr>
                <a:xfrm>
                  <a:off x="2305050" y="25933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2305050" y="2593340"/>
                  <a:ext cx="372025" cy="338554"/>
                </a:xfrm>
                <a:prstGeom prst="rect">
                  <a:avLst/>
                </a:prstGeom>
                <a:blipFill rotWithShape="1">
                  <a:blip r:embed="rId10"/>
                  <a:stretch>
                    <a:fillRect/>
                  </a:stretch>
                </a:blipFill>
              </p:spPr>
              <p:txBody>
                <a:bodyPr/>
                <a:lstStyle/>
                <a:p>
                  <a:r>
                    <a:rPr lang="es-ES">
                      <a:noFill/>
                    </a:rPr>
                    <a:t> </a:t>
                  </a:r>
                </a:p>
              </p:txBody>
            </p:sp>
          </mc:Fallback>
        </mc:AlternateContent>
      </p:grpSp>
      <p:grpSp>
        <p:nvGrpSpPr>
          <p:cNvPr id="72" name="71 Grupo"/>
          <p:cNvGrpSpPr/>
          <p:nvPr/>
        </p:nvGrpSpPr>
        <p:grpSpPr>
          <a:xfrm>
            <a:off x="5676900" y="1581150"/>
            <a:ext cx="2908300" cy="2409389"/>
            <a:chOff x="914400" y="1797050"/>
            <a:chExt cx="2908300" cy="2409389"/>
          </a:xfrm>
        </p:grpSpPr>
        <p:grpSp>
          <p:nvGrpSpPr>
            <p:cNvPr id="73" name="72 Grupo"/>
            <p:cNvGrpSpPr/>
            <p:nvPr/>
          </p:nvGrpSpPr>
          <p:grpSpPr>
            <a:xfrm>
              <a:off x="914400" y="1797050"/>
              <a:ext cx="2908300" cy="2409389"/>
              <a:chOff x="914400" y="1797050"/>
              <a:chExt cx="2908300" cy="2409389"/>
            </a:xfrm>
          </p:grpSpPr>
          <p:sp>
            <p:nvSpPr>
              <p:cNvPr id="76" name="75 Rectángulo"/>
              <p:cNvSpPr/>
              <p:nvPr/>
            </p:nvSpPr>
            <p:spPr>
              <a:xfrm>
                <a:off x="914400" y="3479800"/>
                <a:ext cx="2908300" cy="520700"/>
              </a:xfrm>
              <a:prstGeom prst="rect">
                <a:avLst/>
              </a:prstGeom>
              <a:gradFill>
                <a:gsLst>
                  <a:gs pos="0">
                    <a:srgbClr val="FF9933"/>
                  </a:gs>
                  <a:gs pos="34000">
                    <a:srgbClr val="FFCC66"/>
                  </a:gs>
                  <a:gs pos="100000">
                    <a:srgbClr val="FFFFC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7" name="76 Rectángulo"/>
              <p:cNvSpPr/>
              <p:nvPr/>
            </p:nvSpPr>
            <p:spPr>
              <a:xfrm>
                <a:off x="1358900" y="2400300"/>
                <a:ext cx="1155700" cy="10668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8" name="77 Conector recto de flecha"/>
              <p:cNvCxnSpPr/>
              <p:nvPr/>
            </p:nvCxnSpPr>
            <p:spPr>
              <a:xfrm flipV="1">
                <a:off x="1955800" y="2247900"/>
                <a:ext cx="1016000" cy="6858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9" name="78 CuadroTexto"/>
                  <p:cNvSpPr txBox="1"/>
                  <p:nvPr/>
                </p:nvSpPr>
                <p:spPr>
                  <a:xfrm>
                    <a:off x="2901950" y="2047240"/>
                    <a:ext cx="375424"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79" name="78 CuadroTexto"/>
                  <p:cNvSpPr txBox="1">
                    <a:spLocks noRot="1" noChangeAspect="1" noMove="1" noResize="1" noEditPoints="1" noAdjustHandles="1" noChangeArrowheads="1" noChangeShapeType="1" noTextEdit="1"/>
                  </p:cNvSpPr>
                  <p:nvPr/>
                </p:nvSpPr>
                <p:spPr>
                  <a:xfrm>
                    <a:off x="2901950" y="2047240"/>
                    <a:ext cx="375424" cy="368499"/>
                  </a:xfrm>
                  <a:prstGeom prst="rect">
                    <a:avLst/>
                  </a:prstGeom>
                  <a:blipFill rotWithShape="1">
                    <a:blip r:embed="rId11"/>
                    <a:stretch>
                      <a:fillRect t="-13115" r="-2419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0" name="79 CuadroTexto"/>
                  <p:cNvSpPr txBox="1"/>
                  <p:nvPr/>
                </p:nvSpPr>
                <p:spPr>
                  <a:xfrm>
                    <a:off x="1263650" y="22885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𝑚</m:t>
                          </m:r>
                        </m:oMath>
                      </m:oMathPara>
                    </a14:m>
                    <a:endParaRPr lang="es-ES" sz="1600" dirty="0">
                      <a:solidFill>
                        <a:schemeClr val="bg1"/>
                      </a:solidFill>
                    </a:endParaRPr>
                  </a:p>
                </p:txBody>
              </p:sp>
            </mc:Choice>
            <mc:Fallback xmlns="">
              <p:sp>
                <p:nvSpPr>
                  <p:cNvPr id="80" name="79 CuadroTexto"/>
                  <p:cNvSpPr txBox="1">
                    <a:spLocks noRot="1" noChangeAspect="1" noMove="1" noResize="1" noEditPoints="1" noAdjustHandles="1" noChangeArrowheads="1" noChangeShapeType="1" noTextEdit="1"/>
                  </p:cNvSpPr>
                  <p:nvPr/>
                </p:nvSpPr>
                <p:spPr>
                  <a:xfrm>
                    <a:off x="1263650" y="2288540"/>
                    <a:ext cx="417422" cy="338554"/>
                  </a:xfrm>
                  <a:prstGeom prst="rect">
                    <a:avLst/>
                  </a:prstGeom>
                  <a:blipFill rotWithShape="1">
                    <a:blip r:embed="rId12"/>
                    <a:stretch>
                      <a:fillRect/>
                    </a:stretch>
                  </a:blipFill>
                </p:spPr>
                <p:txBody>
                  <a:bodyPr/>
                  <a:lstStyle/>
                  <a:p>
                    <a:r>
                      <a:rPr lang="es-ES">
                        <a:noFill/>
                      </a:rPr>
                      <a:t> </a:t>
                    </a:r>
                  </a:p>
                </p:txBody>
              </p:sp>
            </mc:Fallback>
          </mc:AlternateContent>
          <p:cxnSp>
            <p:nvCxnSpPr>
              <p:cNvPr id="81" name="80 Conector recto"/>
              <p:cNvCxnSpPr/>
              <p:nvPr/>
            </p:nvCxnSpPr>
            <p:spPr>
              <a:xfrm>
                <a:off x="939800" y="2946400"/>
                <a:ext cx="24003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2" name="81 Conector recto"/>
              <p:cNvCxnSpPr/>
              <p:nvPr/>
            </p:nvCxnSpPr>
            <p:spPr>
              <a:xfrm rot="5400000">
                <a:off x="749300" y="2997200"/>
                <a:ext cx="24003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3" name="82 Conector recto"/>
              <p:cNvCxnSpPr/>
              <p:nvPr/>
            </p:nvCxnSpPr>
            <p:spPr>
              <a:xfrm rot="5400000">
                <a:off x="2610750" y="2608950"/>
                <a:ext cx="684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4" name="83 Conector recto"/>
              <p:cNvCxnSpPr/>
              <p:nvPr/>
            </p:nvCxnSpPr>
            <p:spPr>
              <a:xfrm>
                <a:off x="1955800" y="2260600"/>
                <a:ext cx="1008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5" name="84 Conector recto"/>
              <p:cNvCxnSpPr/>
              <p:nvPr/>
            </p:nvCxnSpPr>
            <p:spPr>
              <a:xfrm>
                <a:off x="1955800" y="2946400"/>
                <a:ext cx="1008000" cy="0"/>
              </a:xfrm>
              <a:prstGeom prst="line">
                <a:avLst/>
              </a:prstGeom>
              <a:ln w="38100">
                <a:solidFill>
                  <a:schemeClr val="accent1">
                    <a:lumMod val="40000"/>
                    <a:lumOff val="6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85 Conector recto"/>
              <p:cNvCxnSpPr/>
              <p:nvPr/>
            </p:nvCxnSpPr>
            <p:spPr>
              <a:xfrm rot="5400000">
                <a:off x="1607450" y="2583550"/>
                <a:ext cx="684000" cy="0"/>
              </a:xfrm>
              <a:prstGeom prst="line">
                <a:avLst/>
              </a:prstGeom>
              <a:ln w="38100">
                <a:solidFill>
                  <a:schemeClr val="accent1">
                    <a:lumMod val="40000"/>
                    <a:lumOff val="6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86 Conector recto"/>
              <p:cNvCxnSpPr/>
              <p:nvPr/>
            </p:nvCxnSpPr>
            <p:spPr>
              <a:xfrm rot="5400000">
                <a:off x="1769450" y="2789850"/>
                <a:ext cx="360000" cy="0"/>
              </a:xfrm>
              <a:prstGeom prst="line">
                <a:avLst/>
              </a:prstGeom>
              <a:ln w="38100">
                <a:solidFill>
                  <a:srgbClr val="00B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87 Conector recto"/>
              <p:cNvCxnSpPr/>
              <p:nvPr/>
            </p:nvCxnSpPr>
            <p:spPr>
              <a:xfrm rot="16200000" flipV="1">
                <a:off x="1337450" y="3558150"/>
                <a:ext cx="1224000" cy="0"/>
              </a:xfrm>
              <a:prstGeom prst="line">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88 CuadroTexto"/>
                  <p:cNvSpPr txBox="1"/>
                  <p:nvPr/>
                </p:nvSpPr>
                <p:spPr>
                  <a:xfrm>
                    <a:off x="2787650" y="2936240"/>
                    <a:ext cx="428066"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𝑥</m:t>
                              </m:r>
                            </m:sub>
                          </m:sSub>
                        </m:oMath>
                      </m:oMathPara>
                    </a14:m>
                    <a:endParaRPr lang="es-ES" sz="1600" dirty="0"/>
                  </a:p>
                </p:txBody>
              </p:sp>
            </mc:Choice>
            <mc:Fallback xmlns="">
              <p:sp>
                <p:nvSpPr>
                  <p:cNvPr id="89" name="88 CuadroTexto"/>
                  <p:cNvSpPr txBox="1">
                    <a:spLocks noRot="1" noChangeAspect="1" noMove="1" noResize="1" noEditPoints="1" noAdjustHandles="1" noChangeArrowheads="1" noChangeShapeType="1" noTextEdit="1"/>
                  </p:cNvSpPr>
                  <p:nvPr/>
                </p:nvSpPr>
                <p:spPr>
                  <a:xfrm>
                    <a:off x="2787650" y="2936240"/>
                    <a:ext cx="428066" cy="368499"/>
                  </a:xfrm>
                  <a:prstGeom prst="rect">
                    <a:avLst/>
                  </a:prstGeom>
                  <a:blipFill rotWithShape="1">
                    <a:blip r:embed="rId13"/>
                    <a:stretch>
                      <a:fillRect t="-13115" r="-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0" name="89 CuadroTexto"/>
                  <p:cNvSpPr txBox="1"/>
                  <p:nvPr/>
                </p:nvSpPr>
                <p:spPr>
                  <a:xfrm>
                    <a:off x="1593850" y="1932940"/>
                    <a:ext cx="434093" cy="3935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𝑦</m:t>
                              </m:r>
                            </m:sub>
                          </m:sSub>
                        </m:oMath>
                      </m:oMathPara>
                    </a14:m>
                    <a:endParaRPr lang="es-ES" sz="1600" dirty="0"/>
                  </a:p>
                </p:txBody>
              </p:sp>
            </mc:Choice>
            <mc:Fallback xmlns="">
              <p:sp>
                <p:nvSpPr>
                  <p:cNvPr id="90" name="89 CuadroTexto"/>
                  <p:cNvSpPr txBox="1">
                    <a:spLocks noRot="1" noChangeAspect="1" noMove="1" noResize="1" noEditPoints="1" noAdjustHandles="1" noChangeArrowheads="1" noChangeShapeType="1" noTextEdit="1"/>
                  </p:cNvSpPr>
                  <p:nvPr/>
                </p:nvSpPr>
                <p:spPr>
                  <a:xfrm>
                    <a:off x="1593850" y="1932940"/>
                    <a:ext cx="434093" cy="393569"/>
                  </a:xfrm>
                  <a:prstGeom prst="rect">
                    <a:avLst/>
                  </a:prstGeom>
                  <a:blipFill rotWithShape="1">
                    <a:blip r:embed="rId14"/>
                    <a:stretch>
                      <a:fillRect t="-12500" r="-19718" b="-156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1" name="90 CuadroTexto"/>
                  <p:cNvSpPr txBox="1"/>
                  <p:nvPr/>
                </p:nvSpPr>
                <p:spPr>
                  <a:xfrm>
                    <a:off x="1581150" y="2529840"/>
                    <a:ext cx="398058"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𝑁</m:t>
                              </m:r>
                            </m:e>
                          </m:acc>
                        </m:oMath>
                      </m:oMathPara>
                    </a14:m>
                    <a:endParaRPr lang="es-ES" sz="1600" dirty="0"/>
                  </a:p>
                </p:txBody>
              </p:sp>
            </mc:Choice>
            <mc:Fallback xmlns="">
              <p:sp>
                <p:nvSpPr>
                  <p:cNvPr id="91" name="90 CuadroTexto"/>
                  <p:cNvSpPr txBox="1">
                    <a:spLocks noRot="1" noChangeAspect="1" noMove="1" noResize="1" noEditPoints="1" noAdjustHandles="1" noChangeArrowheads="1" noChangeShapeType="1" noTextEdit="1"/>
                  </p:cNvSpPr>
                  <p:nvPr/>
                </p:nvSpPr>
                <p:spPr>
                  <a:xfrm>
                    <a:off x="1581150" y="2529840"/>
                    <a:ext cx="398058" cy="368499"/>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2" name="91 CuadroTexto"/>
                  <p:cNvSpPr txBox="1"/>
                  <p:nvPr/>
                </p:nvSpPr>
                <p:spPr>
                  <a:xfrm>
                    <a:off x="1987550" y="3837940"/>
                    <a:ext cx="374012"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𝑃</m:t>
                              </m:r>
                            </m:e>
                          </m:acc>
                        </m:oMath>
                      </m:oMathPara>
                    </a14:m>
                    <a:endParaRPr lang="es-ES" sz="1600" dirty="0"/>
                  </a:p>
                </p:txBody>
              </p:sp>
            </mc:Choice>
            <mc:Fallback xmlns="">
              <p:sp>
                <p:nvSpPr>
                  <p:cNvPr id="92" name="91 CuadroTexto"/>
                  <p:cNvSpPr txBox="1">
                    <a:spLocks noRot="1" noChangeAspect="1" noMove="1" noResize="1" noEditPoints="1" noAdjustHandles="1" noChangeArrowheads="1" noChangeShapeType="1" noTextEdit="1"/>
                  </p:cNvSpPr>
                  <p:nvPr/>
                </p:nvSpPr>
                <p:spPr>
                  <a:xfrm>
                    <a:off x="1987550" y="3837940"/>
                    <a:ext cx="374012" cy="368499"/>
                  </a:xfrm>
                  <a:prstGeom prst="rect">
                    <a:avLst/>
                  </a:prstGeom>
                  <a:blipFill rotWithShape="1">
                    <a:blip r:embed="rId16"/>
                    <a:stretch>
                      <a:fillRect t="-13115" r="-22581"/>
                    </a:stretch>
                  </a:blipFill>
                </p:spPr>
                <p:txBody>
                  <a:bodyPr/>
                  <a:lstStyle/>
                  <a:p>
                    <a:r>
                      <a:rPr lang="es-ES">
                        <a:noFill/>
                      </a:rPr>
                      <a:t> </a:t>
                    </a:r>
                  </a:p>
                </p:txBody>
              </p:sp>
            </mc:Fallback>
          </mc:AlternateContent>
        </p:grpSp>
        <p:sp>
          <p:nvSpPr>
            <p:cNvPr id="74" name="73 Arco"/>
            <p:cNvSpPr/>
            <p:nvPr/>
          </p:nvSpPr>
          <p:spPr>
            <a:xfrm rot="1179229">
              <a:off x="1981200" y="2717800"/>
              <a:ext cx="355600" cy="508000"/>
            </a:xfrm>
            <a:prstGeom prst="arc">
              <a:avLst>
                <a:gd name="adj1" fmla="val 16200000"/>
                <a:gd name="adj2" fmla="val 1978461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5" name="74 CuadroTexto"/>
                <p:cNvSpPr txBox="1"/>
                <p:nvPr/>
              </p:nvSpPr>
              <p:spPr>
                <a:xfrm>
                  <a:off x="2305050" y="25933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75" name="74 CuadroTexto"/>
                <p:cNvSpPr txBox="1">
                  <a:spLocks noRot="1" noChangeAspect="1" noMove="1" noResize="1" noEditPoints="1" noAdjustHandles="1" noChangeArrowheads="1" noChangeShapeType="1" noTextEdit="1"/>
                </p:cNvSpPr>
                <p:nvPr/>
              </p:nvSpPr>
              <p:spPr>
                <a:xfrm>
                  <a:off x="2305050" y="2593340"/>
                  <a:ext cx="372025" cy="338554"/>
                </a:xfrm>
                <a:prstGeom prst="rect">
                  <a:avLst/>
                </a:prstGeom>
                <a:blipFill rotWithShape="1">
                  <a:blip r:embed="rId17"/>
                  <a:stretch>
                    <a:fillRect/>
                  </a:stretch>
                </a:blipFill>
              </p:spPr>
              <p:txBody>
                <a:bodyPr/>
                <a:lstStyle/>
                <a:p>
                  <a:r>
                    <a:rPr lang="es-ES">
                      <a:noFill/>
                    </a:rPr>
                    <a:t> </a:t>
                  </a:r>
                </a:p>
              </p:txBody>
            </p:sp>
          </mc:Fallback>
        </mc:AlternateContent>
      </p:grpSp>
      <p:cxnSp>
        <p:nvCxnSpPr>
          <p:cNvPr id="93" name="92 Conector recto"/>
          <p:cNvCxnSpPr/>
          <p:nvPr/>
        </p:nvCxnSpPr>
        <p:spPr>
          <a:xfrm flipH="1">
            <a:off x="6210300" y="2730500"/>
            <a:ext cx="504000" cy="0"/>
          </a:xfrm>
          <a:prstGeom prst="line">
            <a:avLst/>
          </a:prstGeom>
          <a:ln w="38100">
            <a:solidFill>
              <a:srgbClr val="FF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4" name="93 CuadroTexto"/>
              <p:cNvSpPr txBox="1"/>
              <p:nvPr/>
            </p:nvSpPr>
            <p:spPr>
              <a:xfrm>
                <a:off x="5937250" y="2352040"/>
                <a:ext cx="455829"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𝑅</m:t>
                          </m:r>
                        </m:sub>
                      </m:sSub>
                    </m:oMath>
                  </m:oMathPara>
                </a14:m>
                <a:endParaRPr lang="es-ES" sz="1600" dirty="0"/>
              </a:p>
            </p:txBody>
          </p:sp>
        </mc:Choice>
        <mc:Fallback xmlns="">
          <p:sp>
            <p:nvSpPr>
              <p:cNvPr id="94" name="93 CuadroTexto"/>
              <p:cNvSpPr txBox="1">
                <a:spLocks noRot="1" noChangeAspect="1" noMove="1" noResize="1" noEditPoints="1" noAdjustHandles="1" noChangeArrowheads="1" noChangeShapeType="1" noTextEdit="1"/>
              </p:cNvSpPr>
              <p:nvPr/>
            </p:nvSpPr>
            <p:spPr>
              <a:xfrm>
                <a:off x="5937250" y="2352040"/>
                <a:ext cx="455829" cy="368499"/>
              </a:xfrm>
              <a:prstGeom prst="rect">
                <a:avLst/>
              </a:prstGeom>
              <a:blipFill rotWithShape="1">
                <a:blip r:embed="rId18"/>
                <a:stretch>
                  <a:fillRect t="-13333" r="-18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793750" y="4091940"/>
                <a:ext cx="13821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r>
                        <a:rPr lang="es-ES" b="0" i="1" smtClean="0">
                          <a:latin typeface="Cambria Math"/>
                        </a:rPr>
                        <m:t>=</m:t>
                      </m:r>
                      <m:r>
                        <a:rPr lang="es-ES" b="0" i="1" smtClean="0">
                          <a:latin typeface="Cambria Math"/>
                        </a:rPr>
                        <m:t>𝐹𝑐𝑜𝑠</m:t>
                      </m:r>
                      <m:r>
                        <a:rPr lang="es-ES" b="0" i="1" smtClean="0">
                          <a:latin typeface="Cambria Math"/>
                          <a:ea typeface="Cambria Math"/>
                        </a:rPr>
                        <m:t>𝛼</m:t>
                      </m:r>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793750" y="4091940"/>
                <a:ext cx="1382110" cy="369332"/>
              </a:xfrm>
              <a:prstGeom prst="rect">
                <a:avLst/>
              </a:prstGeom>
              <a:blipFill rotWithShape="1">
                <a:blip r:embed="rId1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5" name="94 CuadroTexto"/>
              <p:cNvSpPr txBox="1"/>
              <p:nvPr/>
            </p:nvSpPr>
            <p:spPr>
              <a:xfrm>
                <a:off x="2279650" y="4091940"/>
                <a:ext cx="1407373"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𝑦</m:t>
                          </m:r>
                        </m:sub>
                      </m:sSub>
                      <m:r>
                        <a:rPr lang="es-ES" b="0" i="1" smtClean="0">
                          <a:latin typeface="Cambria Math"/>
                        </a:rPr>
                        <m:t>=</m:t>
                      </m:r>
                      <m:r>
                        <a:rPr lang="es-ES" b="0" i="1" smtClean="0">
                          <a:latin typeface="Cambria Math"/>
                        </a:rPr>
                        <m:t>𝐹𝑠𝑒𝑛</m:t>
                      </m:r>
                      <m:r>
                        <a:rPr lang="es-ES" b="0" i="1" smtClean="0">
                          <a:latin typeface="Cambria Math"/>
                          <a:ea typeface="Cambria Math"/>
                        </a:rPr>
                        <m:t>𝛼</m:t>
                      </m:r>
                    </m:oMath>
                  </m:oMathPara>
                </a14:m>
                <a:endParaRPr lang="es-ES" dirty="0"/>
              </a:p>
            </p:txBody>
          </p:sp>
        </mc:Choice>
        <mc:Fallback xmlns="">
          <p:sp>
            <p:nvSpPr>
              <p:cNvPr id="95" name="94 CuadroTexto"/>
              <p:cNvSpPr txBox="1">
                <a:spLocks noRot="1" noChangeAspect="1" noMove="1" noResize="1" noEditPoints="1" noAdjustHandles="1" noChangeArrowheads="1" noChangeShapeType="1" noTextEdit="1"/>
              </p:cNvSpPr>
              <p:nvPr/>
            </p:nvSpPr>
            <p:spPr>
              <a:xfrm>
                <a:off x="2279650" y="4091940"/>
                <a:ext cx="1407373" cy="391261"/>
              </a:xfrm>
              <a:prstGeom prst="rect">
                <a:avLst/>
              </a:prstGeom>
              <a:blipFill rotWithShape="1">
                <a:blip r:embed="rId20"/>
                <a:stretch>
                  <a:fillRect b="-31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7" name="96 CuadroTexto"/>
              <p:cNvSpPr txBox="1"/>
              <p:nvPr/>
            </p:nvSpPr>
            <p:spPr>
              <a:xfrm>
                <a:off x="1047750" y="4574540"/>
                <a:ext cx="173586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𝑒𝑗𝑒</m:t>
                          </m:r>
                          <m:r>
                            <a:rPr lang="es-ES" b="0" i="1" smtClean="0">
                              <a:latin typeface="Cambria Math"/>
                            </a:rPr>
                            <m:t> </m:t>
                          </m:r>
                          <m:r>
                            <a:rPr lang="es-ES" b="0" i="1" smtClean="0">
                              <a:latin typeface="Cambria Math"/>
                            </a:rPr>
                            <m:t>𝑥</m:t>
                          </m:r>
                          <m:r>
                            <a:rPr lang="es-ES" b="0" i="1" smtClean="0">
                              <a:latin typeface="Cambria Math"/>
                            </a:rPr>
                            <m:t>: </m:t>
                          </m:r>
                          <m:r>
                            <a:rPr lang="es-ES" b="0" i="1" smtClean="0">
                              <a:latin typeface="Cambria Math"/>
                            </a:rPr>
                            <m:t>𝐹</m:t>
                          </m:r>
                        </m:e>
                        <m:sub>
                          <m:r>
                            <a:rPr lang="es-ES" b="0" i="1" smtClean="0">
                              <a:latin typeface="Cambria Math"/>
                            </a:rPr>
                            <m:t>𝑥</m:t>
                          </m:r>
                        </m:sub>
                      </m:sSub>
                      <m:r>
                        <a:rPr lang="es-ES" b="0" i="1" smtClean="0">
                          <a:latin typeface="Cambria Math"/>
                        </a:rPr>
                        <m:t>=</m:t>
                      </m:r>
                      <m:r>
                        <a:rPr lang="es-ES" b="0" i="1" smtClean="0">
                          <a:latin typeface="Cambria Math"/>
                        </a:rPr>
                        <m:t>𝑚𝑎</m:t>
                      </m:r>
                    </m:oMath>
                  </m:oMathPara>
                </a14:m>
                <a:endParaRPr lang="es-ES" dirty="0"/>
              </a:p>
            </p:txBody>
          </p:sp>
        </mc:Choice>
        <mc:Fallback xmlns="">
          <p:sp>
            <p:nvSpPr>
              <p:cNvPr id="97" name="96 CuadroTexto"/>
              <p:cNvSpPr txBox="1">
                <a:spLocks noRot="1" noChangeAspect="1" noMove="1" noResize="1" noEditPoints="1" noAdjustHandles="1" noChangeArrowheads="1" noChangeShapeType="1" noTextEdit="1"/>
              </p:cNvSpPr>
              <p:nvPr/>
            </p:nvSpPr>
            <p:spPr>
              <a:xfrm>
                <a:off x="1047750" y="4574540"/>
                <a:ext cx="1735860" cy="369332"/>
              </a:xfrm>
              <a:prstGeom prst="rect">
                <a:avLst/>
              </a:prstGeom>
              <a:blipFill rotWithShape="1">
                <a:blip r:embed="rId21"/>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8" name="97 CuadroTexto"/>
              <p:cNvSpPr txBox="1"/>
              <p:nvPr/>
            </p:nvSpPr>
            <p:spPr>
              <a:xfrm>
                <a:off x="1060450" y="5031740"/>
                <a:ext cx="2420984"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𝑒𝑗𝑒</m:t>
                          </m:r>
                          <m:r>
                            <a:rPr lang="es-ES" b="0" i="1" smtClean="0">
                              <a:latin typeface="Cambria Math"/>
                            </a:rPr>
                            <m:t> </m:t>
                          </m:r>
                          <m:r>
                            <a:rPr lang="es-ES" b="0" i="1" smtClean="0">
                              <a:latin typeface="Cambria Math"/>
                            </a:rPr>
                            <m:t>𝑦</m:t>
                          </m:r>
                          <m:r>
                            <a:rPr lang="es-ES" b="0" i="1" smtClean="0">
                              <a:latin typeface="Cambria Math"/>
                            </a:rPr>
                            <m:t>: </m:t>
                          </m:r>
                          <m:r>
                            <a:rPr lang="es-ES" b="0" i="1" smtClean="0">
                              <a:latin typeface="Cambria Math"/>
                            </a:rPr>
                            <m:t>𝐹</m:t>
                          </m:r>
                        </m:e>
                        <m:sub>
                          <m:r>
                            <a:rPr lang="es-ES" b="0" i="1" smtClean="0">
                              <a:latin typeface="Cambria Math"/>
                            </a:rPr>
                            <m:t>𝑦</m:t>
                          </m:r>
                        </m:sub>
                      </m:sSub>
                      <m:r>
                        <a:rPr lang="es-ES" b="0" i="1" smtClean="0">
                          <a:latin typeface="Cambria Math"/>
                        </a:rPr>
                        <m:t>+</m:t>
                      </m:r>
                      <m:r>
                        <a:rPr lang="es-ES" b="0" i="1" smtClean="0">
                          <a:latin typeface="Cambria Math"/>
                        </a:rPr>
                        <m:t>𝑁</m:t>
                      </m:r>
                      <m:r>
                        <a:rPr lang="es-ES" b="0" i="1" smtClean="0">
                          <a:latin typeface="Cambria Math"/>
                        </a:rPr>
                        <m:t>−</m:t>
                      </m:r>
                      <m:r>
                        <a:rPr lang="es-ES" b="0" i="1" smtClean="0">
                          <a:latin typeface="Cambria Math"/>
                        </a:rPr>
                        <m:t>𝑃</m:t>
                      </m:r>
                      <m:r>
                        <a:rPr lang="es-ES" b="0" i="1" smtClean="0">
                          <a:latin typeface="Cambria Math"/>
                        </a:rPr>
                        <m:t>=0</m:t>
                      </m:r>
                    </m:oMath>
                  </m:oMathPara>
                </a14:m>
                <a:endParaRPr lang="es-ES" dirty="0"/>
              </a:p>
            </p:txBody>
          </p:sp>
        </mc:Choice>
        <mc:Fallback xmlns="">
          <p:sp>
            <p:nvSpPr>
              <p:cNvPr id="98" name="97 CuadroTexto"/>
              <p:cNvSpPr txBox="1">
                <a:spLocks noRot="1" noChangeAspect="1" noMove="1" noResize="1" noEditPoints="1" noAdjustHandles="1" noChangeArrowheads="1" noChangeShapeType="1" noTextEdit="1"/>
              </p:cNvSpPr>
              <p:nvPr/>
            </p:nvSpPr>
            <p:spPr>
              <a:xfrm>
                <a:off x="1060450" y="5031740"/>
                <a:ext cx="2420984" cy="391261"/>
              </a:xfrm>
              <a:prstGeom prst="rect">
                <a:avLst/>
              </a:prstGeom>
              <a:blipFill rotWithShape="1">
                <a:blip r:embed="rId22"/>
                <a:stretch>
                  <a:fillRect b="-6154"/>
                </a:stretch>
              </a:blipFill>
            </p:spPr>
            <p:txBody>
              <a:bodyPr/>
              <a:lstStyle/>
              <a:p>
                <a:r>
                  <a:rPr lang="es-ES">
                    <a:noFill/>
                  </a:rPr>
                  <a:t> </a:t>
                </a:r>
              </a:p>
            </p:txBody>
          </p:sp>
        </mc:Fallback>
      </mc:AlternateContent>
      <p:sp>
        <p:nvSpPr>
          <p:cNvPr id="99" name="98 Abrir llave"/>
          <p:cNvSpPr/>
          <p:nvPr/>
        </p:nvSpPr>
        <p:spPr>
          <a:xfrm>
            <a:off x="1028700" y="4572000"/>
            <a:ext cx="88900" cy="901700"/>
          </a:xfrm>
          <a:prstGeom prst="leftBrace">
            <a:avLst>
              <a:gd name="adj1" fmla="val 442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5" name="24 CuadroTexto"/>
              <p:cNvSpPr txBox="1"/>
              <p:nvPr/>
            </p:nvSpPr>
            <p:spPr>
              <a:xfrm>
                <a:off x="1276350" y="5692140"/>
                <a:ext cx="1817357" cy="6108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num>
                        <m:den>
                          <m:r>
                            <a:rPr lang="es-ES" b="0" i="1" smtClean="0">
                              <a:latin typeface="Cambria Math"/>
                            </a:rPr>
                            <m:t>𝑚</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𝐹𝑐𝑜𝑠</m:t>
                          </m:r>
                          <m:r>
                            <a:rPr lang="es-ES" b="0" i="1" smtClean="0">
                              <a:latin typeface="Cambria Math"/>
                              <a:ea typeface="Cambria Math"/>
                            </a:rPr>
                            <m:t>𝛼</m:t>
                          </m:r>
                        </m:num>
                        <m:den>
                          <m:r>
                            <a:rPr lang="es-ES" b="0" i="1" smtClean="0">
                              <a:latin typeface="Cambria Math"/>
                            </a:rPr>
                            <m:t>𝑚</m:t>
                          </m:r>
                        </m:den>
                      </m:f>
                    </m:oMath>
                  </m:oMathPara>
                </a14:m>
                <a:endParaRPr lang="es-ES"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1276350" y="5692140"/>
                <a:ext cx="1817357" cy="610873"/>
              </a:xfrm>
              <a:prstGeom prst="rect">
                <a:avLst/>
              </a:prstGeom>
              <a:blipFill rotWithShape="1">
                <a:blip r:embed="rId2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3" name="102 CuadroTexto"/>
              <p:cNvSpPr txBox="1"/>
              <p:nvPr/>
            </p:nvSpPr>
            <p:spPr>
              <a:xfrm>
                <a:off x="5708650" y="4498340"/>
                <a:ext cx="225260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𝑒𝑗𝑒</m:t>
                          </m:r>
                          <m:r>
                            <a:rPr lang="es-ES" b="0" i="1" smtClean="0">
                              <a:latin typeface="Cambria Math"/>
                            </a:rPr>
                            <m:t> </m:t>
                          </m:r>
                          <m:r>
                            <a:rPr lang="es-ES" b="0" i="1" smtClean="0">
                              <a:latin typeface="Cambria Math"/>
                            </a:rPr>
                            <m:t>𝑥</m:t>
                          </m:r>
                          <m:r>
                            <a:rPr lang="es-ES" b="0" i="1" smtClean="0">
                              <a:latin typeface="Cambria Math"/>
                            </a:rPr>
                            <m:t>: </m:t>
                          </m:r>
                          <m:r>
                            <a:rPr lang="es-ES" b="0" i="1" smtClean="0">
                              <a:latin typeface="Cambria Math"/>
                            </a:rPr>
                            <m:t>𝐹</m:t>
                          </m:r>
                        </m:e>
                        <m:sub>
                          <m:r>
                            <a:rPr lang="es-ES" b="0" i="1" smtClean="0">
                              <a:latin typeface="Cambria Math"/>
                            </a:rPr>
                            <m:t>𝑥</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r>
                        <a:rPr lang="es-ES" b="0" i="1" smtClean="0">
                          <a:latin typeface="Cambria Math"/>
                        </a:rPr>
                        <m:t>=</m:t>
                      </m:r>
                      <m:r>
                        <a:rPr lang="es-ES" b="0" i="1" smtClean="0">
                          <a:latin typeface="Cambria Math"/>
                        </a:rPr>
                        <m:t>𝑚𝑎</m:t>
                      </m:r>
                    </m:oMath>
                  </m:oMathPara>
                </a14:m>
                <a:endParaRPr lang="es-ES" dirty="0"/>
              </a:p>
            </p:txBody>
          </p:sp>
        </mc:Choice>
        <mc:Fallback xmlns="">
          <p:sp>
            <p:nvSpPr>
              <p:cNvPr id="103" name="102 CuadroTexto"/>
              <p:cNvSpPr txBox="1">
                <a:spLocks noRot="1" noChangeAspect="1" noMove="1" noResize="1" noEditPoints="1" noAdjustHandles="1" noChangeArrowheads="1" noChangeShapeType="1" noTextEdit="1"/>
              </p:cNvSpPr>
              <p:nvPr/>
            </p:nvSpPr>
            <p:spPr>
              <a:xfrm>
                <a:off x="5708650" y="4498340"/>
                <a:ext cx="2252603" cy="369332"/>
              </a:xfrm>
              <a:prstGeom prst="rect">
                <a:avLst/>
              </a:prstGeom>
              <a:blipFill rotWithShape="1">
                <a:blip r:embed="rId24"/>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4" name="103 CuadroTexto"/>
              <p:cNvSpPr txBox="1"/>
              <p:nvPr/>
            </p:nvSpPr>
            <p:spPr>
              <a:xfrm>
                <a:off x="5721350" y="4955540"/>
                <a:ext cx="2420984"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𝑒𝑗𝑒</m:t>
                          </m:r>
                          <m:r>
                            <a:rPr lang="es-ES" b="0" i="1" smtClean="0">
                              <a:latin typeface="Cambria Math"/>
                            </a:rPr>
                            <m:t> </m:t>
                          </m:r>
                          <m:r>
                            <a:rPr lang="es-ES" b="0" i="1" smtClean="0">
                              <a:latin typeface="Cambria Math"/>
                            </a:rPr>
                            <m:t>𝑦</m:t>
                          </m:r>
                          <m:r>
                            <a:rPr lang="es-ES" b="0" i="1" smtClean="0">
                              <a:latin typeface="Cambria Math"/>
                            </a:rPr>
                            <m:t>: </m:t>
                          </m:r>
                          <m:r>
                            <a:rPr lang="es-ES" b="0" i="1" smtClean="0">
                              <a:latin typeface="Cambria Math"/>
                            </a:rPr>
                            <m:t>𝐹</m:t>
                          </m:r>
                        </m:e>
                        <m:sub>
                          <m:r>
                            <a:rPr lang="es-ES" b="0" i="1" smtClean="0">
                              <a:latin typeface="Cambria Math"/>
                            </a:rPr>
                            <m:t>𝑦</m:t>
                          </m:r>
                        </m:sub>
                      </m:sSub>
                      <m:r>
                        <a:rPr lang="es-ES" b="0" i="1" smtClean="0">
                          <a:latin typeface="Cambria Math"/>
                        </a:rPr>
                        <m:t>+</m:t>
                      </m:r>
                      <m:r>
                        <a:rPr lang="es-ES" b="0" i="1" smtClean="0">
                          <a:latin typeface="Cambria Math"/>
                        </a:rPr>
                        <m:t>𝑁</m:t>
                      </m:r>
                      <m:r>
                        <a:rPr lang="es-ES" b="0" i="1" smtClean="0">
                          <a:latin typeface="Cambria Math"/>
                        </a:rPr>
                        <m:t>−</m:t>
                      </m:r>
                      <m:r>
                        <a:rPr lang="es-ES" b="0" i="1" smtClean="0">
                          <a:latin typeface="Cambria Math"/>
                        </a:rPr>
                        <m:t>𝑃</m:t>
                      </m:r>
                      <m:r>
                        <a:rPr lang="es-ES" b="0" i="1" smtClean="0">
                          <a:latin typeface="Cambria Math"/>
                        </a:rPr>
                        <m:t>=0</m:t>
                      </m:r>
                    </m:oMath>
                  </m:oMathPara>
                </a14:m>
                <a:endParaRPr lang="es-ES" dirty="0"/>
              </a:p>
            </p:txBody>
          </p:sp>
        </mc:Choice>
        <mc:Fallback xmlns="">
          <p:sp>
            <p:nvSpPr>
              <p:cNvPr id="104" name="103 CuadroTexto"/>
              <p:cNvSpPr txBox="1">
                <a:spLocks noRot="1" noChangeAspect="1" noMove="1" noResize="1" noEditPoints="1" noAdjustHandles="1" noChangeArrowheads="1" noChangeShapeType="1" noTextEdit="1"/>
              </p:cNvSpPr>
              <p:nvPr/>
            </p:nvSpPr>
            <p:spPr>
              <a:xfrm>
                <a:off x="5721350" y="4955540"/>
                <a:ext cx="2420984" cy="391261"/>
              </a:xfrm>
              <a:prstGeom prst="rect">
                <a:avLst/>
              </a:prstGeom>
              <a:blipFill rotWithShape="1">
                <a:blip r:embed="rId25"/>
                <a:stretch>
                  <a:fillRect b="-7813"/>
                </a:stretch>
              </a:blipFill>
            </p:spPr>
            <p:txBody>
              <a:bodyPr/>
              <a:lstStyle/>
              <a:p>
                <a:r>
                  <a:rPr lang="es-ES">
                    <a:noFill/>
                  </a:rPr>
                  <a:t> </a:t>
                </a:r>
              </a:p>
            </p:txBody>
          </p:sp>
        </mc:Fallback>
      </mc:AlternateContent>
      <p:sp>
        <p:nvSpPr>
          <p:cNvPr id="105" name="104 Abrir llave"/>
          <p:cNvSpPr/>
          <p:nvPr/>
        </p:nvSpPr>
        <p:spPr>
          <a:xfrm>
            <a:off x="5676900" y="4521200"/>
            <a:ext cx="88900" cy="901700"/>
          </a:xfrm>
          <a:prstGeom prst="leftBrace">
            <a:avLst>
              <a:gd name="adj1" fmla="val 442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07" name="106 CuadroTexto"/>
              <p:cNvSpPr txBox="1"/>
              <p:nvPr/>
            </p:nvSpPr>
            <p:spPr>
              <a:xfrm>
                <a:off x="5104143" y="5590540"/>
                <a:ext cx="3576107" cy="6274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num>
                        <m:den>
                          <m:r>
                            <a:rPr lang="es-ES" b="0" i="1" smtClean="0">
                              <a:latin typeface="Cambria Math"/>
                            </a:rPr>
                            <m:t>𝑚</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𝐹𝑐𝑜𝑠</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m:t>
                          </m:r>
                          <m:r>
                            <a:rPr lang="es-ES" b="0" i="1" smtClean="0">
                              <a:latin typeface="Cambria Math"/>
                              <a:ea typeface="Cambria Math"/>
                            </a:rPr>
                            <m:t>𝑃</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𝐹</m:t>
                              </m:r>
                            </m:e>
                            <m:sub>
                              <m:r>
                                <a:rPr lang="es-ES" b="0" i="1" smtClean="0">
                                  <a:latin typeface="Cambria Math"/>
                                  <a:ea typeface="Cambria Math"/>
                                </a:rPr>
                                <m:t>𝑦</m:t>
                              </m:r>
                            </m:sub>
                          </m:sSub>
                          <m:r>
                            <a:rPr lang="es-ES" b="0" i="1" smtClean="0">
                              <a:latin typeface="Cambria Math"/>
                              <a:ea typeface="Cambria Math"/>
                            </a:rPr>
                            <m:t>)</m:t>
                          </m:r>
                        </m:num>
                        <m:den>
                          <m:r>
                            <a:rPr lang="es-ES" b="0" i="1" smtClean="0">
                              <a:latin typeface="Cambria Math"/>
                            </a:rPr>
                            <m:t>𝑚</m:t>
                          </m:r>
                        </m:den>
                      </m:f>
                    </m:oMath>
                  </m:oMathPara>
                </a14:m>
                <a:endParaRPr lang="es-ES" dirty="0"/>
              </a:p>
            </p:txBody>
          </p:sp>
        </mc:Choice>
        <mc:Fallback xmlns="">
          <p:sp>
            <p:nvSpPr>
              <p:cNvPr id="107" name="106 CuadroTexto"/>
              <p:cNvSpPr txBox="1">
                <a:spLocks noRot="1" noChangeAspect="1" noMove="1" noResize="1" noEditPoints="1" noAdjustHandles="1" noChangeArrowheads="1" noChangeShapeType="1" noTextEdit="1"/>
              </p:cNvSpPr>
              <p:nvPr/>
            </p:nvSpPr>
            <p:spPr>
              <a:xfrm>
                <a:off x="5104143" y="5590540"/>
                <a:ext cx="3576107" cy="627479"/>
              </a:xfrm>
              <a:prstGeom prst="rect">
                <a:avLst/>
              </a:prstGeom>
              <a:blipFill rotWithShape="1">
                <a:blip r:embed="rId2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8" name="107 CuadroTexto"/>
              <p:cNvSpPr txBox="1"/>
              <p:nvPr/>
            </p:nvSpPr>
            <p:spPr>
              <a:xfrm>
                <a:off x="4933950" y="4053840"/>
                <a:ext cx="13821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r>
                        <a:rPr lang="es-ES" b="0" i="1" smtClean="0">
                          <a:latin typeface="Cambria Math"/>
                        </a:rPr>
                        <m:t>=</m:t>
                      </m:r>
                      <m:r>
                        <a:rPr lang="es-ES" b="0" i="1" smtClean="0">
                          <a:latin typeface="Cambria Math"/>
                        </a:rPr>
                        <m:t>𝐹𝑐𝑜𝑠</m:t>
                      </m:r>
                      <m:r>
                        <a:rPr lang="es-ES" b="0" i="1" smtClean="0">
                          <a:latin typeface="Cambria Math"/>
                          <a:ea typeface="Cambria Math"/>
                        </a:rPr>
                        <m:t>𝛼</m:t>
                      </m:r>
                    </m:oMath>
                  </m:oMathPara>
                </a14:m>
                <a:endParaRPr lang="es-ES" dirty="0"/>
              </a:p>
            </p:txBody>
          </p:sp>
        </mc:Choice>
        <mc:Fallback xmlns="">
          <p:sp>
            <p:nvSpPr>
              <p:cNvPr id="108" name="107 CuadroTexto"/>
              <p:cNvSpPr txBox="1">
                <a:spLocks noRot="1" noChangeAspect="1" noMove="1" noResize="1" noEditPoints="1" noAdjustHandles="1" noChangeArrowheads="1" noChangeShapeType="1" noTextEdit="1"/>
              </p:cNvSpPr>
              <p:nvPr/>
            </p:nvSpPr>
            <p:spPr>
              <a:xfrm>
                <a:off x="4933950" y="4053840"/>
                <a:ext cx="1382110" cy="369332"/>
              </a:xfrm>
              <a:prstGeom prst="rect">
                <a:avLst/>
              </a:prstGeom>
              <a:blipFill rotWithShape="1">
                <a:blip r:embed="rId2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9" name="108 CuadroTexto"/>
              <p:cNvSpPr txBox="1"/>
              <p:nvPr/>
            </p:nvSpPr>
            <p:spPr>
              <a:xfrm>
                <a:off x="6394450" y="4053840"/>
                <a:ext cx="1407373"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𝑦</m:t>
                          </m:r>
                        </m:sub>
                      </m:sSub>
                      <m:r>
                        <a:rPr lang="es-ES" b="0" i="1" smtClean="0">
                          <a:latin typeface="Cambria Math"/>
                        </a:rPr>
                        <m:t>=</m:t>
                      </m:r>
                      <m:r>
                        <a:rPr lang="es-ES" b="0" i="1" smtClean="0">
                          <a:latin typeface="Cambria Math"/>
                        </a:rPr>
                        <m:t>𝐹𝑠𝑒𝑛</m:t>
                      </m:r>
                      <m:r>
                        <a:rPr lang="es-ES" b="0" i="1" smtClean="0">
                          <a:latin typeface="Cambria Math"/>
                          <a:ea typeface="Cambria Math"/>
                        </a:rPr>
                        <m:t>𝛼</m:t>
                      </m:r>
                    </m:oMath>
                  </m:oMathPara>
                </a14:m>
                <a:endParaRPr lang="es-ES" dirty="0"/>
              </a:p>
            </p:txBody>
          </p:sp>
        </mc:Choice>
        <mc:Fallback xmlns="">
          <p:sp>
            <p:nvSpPr>
              <p:cNvPr id="109" name="108 CuadroTexto"/>
              <p:cNvSpPr txBox="1">
                <a:spLocks noRot="1" noChangeAspect="1" noMove="1" noResize="1" noEditPoints="1" noAdjustHandles="1" noChangeArrowheads="1" noChangeShapeType="1" noTextEdit="1"/>
              </p:cNvSpPr>
              <p:nvPr/>
            </p:nvSpPr>
            <p:spPr>
              <a:xfrm>
                <a:off x="6394450" y="4053840"/>
                <a:ext cx="1407373" cy="391261"/>
              </a:xfrm>
              <a:prstGeom prst="rect">
                <a:avLst/>
              </a:prstGeom>
              <a:blipFill rotWithShape="1">
                <a:blip r:embed="rId28"/>
                <a:stretch>
                  <a:fillRect b="-31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0" name="109 CuadroTexto"/>
              <p:cNvSpPr txBox="1"/>
              <p:nvPr/>
            </p:nvSpPr>
            <p:spPr>
              <a:xfrm>
                <a:off x="7842250" y="4015740"/>
                <a:ext cx="10917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r>
                        <a:rPr lang="es-ES" b="0" i="1" smtClean="0">
                          <a:latin typeface="Cambria Math"/>
                        </a:rPr>
                        <m:t>=</m:t>
                      </m:r>
                      <m:r>
                        <a:rPr lang="es-ES" b="0" i="1" smtClean="0">
                          <a:latin typeface="Cambria Math"/>
                          <a:ea typeface="Cambria Math"/>
                        </a:rPr>
                        <m:t>𝜇</m:t>
                      </m:r>
                      <m:r>
                        <a:rPr lang="es-ES" b="0" i="1" smtClean="0">
                          <a:latin typeface="Cambria Math"/>
                          <a:ea typeface="Cambria Math"/>
                        </a:rPr>
                        <m:t>𝑁</m:t>
                      </m:r>
                    </m:oMath>
                  </m:oMathPara>
                </a14:m>
                <a:endParaRPr lang="es-ES" dirty="0"/>
              </a:p>
            </p:txBody>
          </p:sp>
        </mc:Choice>
        <mc:Fallback xmlns="">
          <p:sp>
            <p:nvSpPr>
              <p:cNvPr id="110" name="109 CuadroTexto"/>
              <p:cNvSpPr txBox="1">
                <a:spLocks noRot="1" noChangeAspect="1" noMove="1" noResize="1" noEditPoints="1" noAdjustHandles="1" noChangeArrowheads="1" noChangeShapeType="1" noTextEdit="1"/>
              </p:cNvSpPr>
              <p:nvPr/>
            </p:nvSpPr>
            <p:spPr>
              <a:xfrm>
                <a:off x="7842250" y="4015740"/>
                <a:ext cx="1091774" cy="369332"/>
              </a:xfrm>
              <a:prstGeom prst="rect">
                <a:avLst/>
              </a:prstGeom>
              <a:blipFill rotWithShape="1">
                <a:blip r:embed="rId29"/>
                <a:stretch>
                  <a:fillRect b="-11667"/>
                </a:stretch>
              </a:blipFill>
            </p:spPr>
            <p:txBody>
              <a:bodyPr/>
              <a:lstStyle/>
              <a:p>
                <a:r>
                  <a:rPr lang="es-ES">
                    <a:noFill/>
                  </a:rPr>
                  <a:t> </a:t>
                </a:r>
              </a:p>
            </p:txBody>
          </p:sp>
        </mc:Fallback>
      </mc:AlternateContent>
    </p:spTree>
    <p:extLst>
      <p:ext uri="{BB962C8B-B14F-4D97-AF65-F5344CB8AC3E}">
        <p14:creationId xmlns:p14="http://schemas.microsoft.com/office/powerpoint/2010/main" val="20236161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63373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Deslizamiento de los cuerpos en planos inclinados</a:t>
            </a:r>
            <a:endParaRPr lang="es-ES" b="1" dirty="0">
              <a:solidFill>
                <a:srgbClr val="00B050"/>
              </a:solidFill>
            </a:endParaRPr>
          </a:p>
        </p:txBody>
      </p:sp>
      <p:grpSp>
        <p:nvGrpSpPr>
          <p:cNvPr id="34" name="33 Grupo"/>
          <p:cNvGrpSpPr/>
          <p:nvPr/>
        </p:nvGrpSpPr>
        <p:grpSpPr>
          <a:xfrm>
            <a:off x="361950" y="1640840"/>
            <a:ext cx="2800350" cy="2651760"/>
            <a:chOff x="323850" y="3482340"/>
            <a:chExt cx="3219450" cy="2829560"/>
          </a:xfrm>
        </p:grpSpPr>
        <p:sp>
          <p:nvSpPr>
            <p:cNvPr id="35" name="34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7" name="36 Conector recto de flecha"/>
            <p:cNvCxnSpPr/>
            <p:nvPr/>
          </p:nvCxnSpPr>
          <p:spPr>
            <a:xfrm flipV="1">
              <a:off x="1752600" y="3670300"/>
              <a:ext cx="520700" cy="850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flipV="1">
              <a:off x="1214438" y="4527550"/>
              <a:ext cx="527049" cy="863600"/>
            </a:xfrm>
            <a:prstGeom prst="straightConnector1">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1752200" y="4521200"/>
              <a:ext cx="548088" cy="341313"/>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a:off x="1206100" y="5410200"/>
              <a:ext cx="536975" cy="338138"/>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1778000" y="4864100"/>
              <a:ext cx="520700" cy="850900"/>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42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4" name="43 Arco"/>
            <p:cNvSpPr/>
            <p:nvPr/>
          </p:nvSpPr>
          <p:spPr>
            <a:xfrm rot="15831151">
              <a:off x="1435100" y="4724399"/>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5" name="44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352550" y="51079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1352550" y="5107940"/>
                  <a:ext cx="372025" cy="338554"/>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6"/>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47 CuadroTexto"/>
                <p:cNvSpPr txBox="1"/>
                <p:nvPr/>
              </p:nvSpPr>
              <p:spPr>
                <a:xfrm>
                  <a:off x="2203450" y="4549140"/>
                  <a:ext cx="9827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𝑚𝑔𝑠𝑒𝑛</m:t>
                        </m:r>
                        <m:r>
                          <a:rPr lang="es-ES" sz="1600" b="0" i="1" smtClean="0">
                            <a:latin typeface="Cambria Math"/>
                            <a:ea typeface="Cambria Math"/>
                          </a:rPr>
                          <m:t>𝛼</m:t>
                        </m:r>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203450" y="4549140"/>
                  <a:ext cx="982770" cy="338554"/>
                </a:xfrm>
                <a:prstGeom prst="rect">
                  <a:avLst/>
                </a:prstGeom>
                <a:blipFill rotWithShape="1">
                  <a:blip r:embed="rId17"/>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48 CuadroTexto"/>
                <p:cNvSpPr txBox="1"/>
                <p:nvPr/>
              </p:nvSpPr>
              <p:spPr>
                <a:xfrm>
                  <a:off x="323850" y="5019040"/>
                  <a:ext cx="9667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𝑚𝑔𝑐𝑜𝑠</m:t>
                        </m:r>
                        <m:r>
                          <a:rPr lang="es-ES" sz="1600" b="0" i="1" smtClean="0">
                            <a:latin typeface="Cambria Math"/>
                            <a:ea typeface="Cambria Math"/>
                          </a:rPr>
                          <m:t>𝛼</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23850" y="5019040"/>
                  <a:ext cx="966740" cy="338554"/>
                </a:xfrm>
                <a:prstGeom prst="rect">
                  <a:avLst/>
                </a:prstGeom>
                <a:blipFill rotWithShape="1">
                  <a:blip r:embed="rId18"/>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2203450" y="34823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203450" y="3482340"/>
                  <a:ext cx="398058" cy="338554"/>
                </a:xfrm>
                <a:prstGeom prst="rect">
                  <a:avLst/>
                </a:prstGeom>
                <a:blipFill rotWithShape="1">
                  <a:blip r:embed="rId19"/>
                  <a:stretch>
                    <a:fillRect/>
                  </a:stretch>
                </a:blipFill>
              </p:spPr>
              <p:txBody>
                <a:bodyPr/>
                <a:lstStyle/>
                <a:p>
                  <a:r>
                    <a:rPr lang="es-ES">
                      <a:noFill/>
                    </a:rPr>
                    <a:t> </a:t>
                  </a:r>
                </a:p>
              </p:txBody>
            </p:sp>
          </mc:Fallback>
        </mc:AlternateContent>
      </p:grpSp>
      <p:cxnSp>
        <p:nvCxnSpPr>
          <p:cNvPr id="51" name="50 Conector recto de flecha"/>
          <p:cNvCxnSpPr/>
          <p:nvPr/>
        </p:nvCxnSpPr>
        <p:spPr>
          <a:xfrm flipH="1" flipV="1">
            <a:off x="1223763" y="2380530"/>
            <a:ext cx="360658" cy="229786"/>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51 CuadroTexto"/>
              <p:cNvSpPr txBox="1"/>
              <p:nvPr/>
            </p:nvSpPr>
            <p:spPr>
              <a:xfrm>
                <a:off x="923664" y="2112520"/>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923664" y="2112520"/>
                <a:ext cx="404524" cy="306280"/>
              </a:xfrm>
              <a:prstGeom prst="rect">
                <a:avLst/>
              </a:prstGeom>
              <a:blipFill rotWithShape="1">
                <a:blip r:embed="rId20"/>
                <a:stretch>
                  <a:fillRect b="-8000"/>
                </a:stretch>
              </a:blipFill>
            </p:spPr>
            <p:txBody>
              <a:bodyPr/>
              <a:lstStyle/>
              <a:p>
                <a:r>
                  <a:rPr lang="es-ES">
                    <a:noFill/>
                  </a:rPr>
                  <a:t> </a:t>
                </a:r>
              </a:p>
            </p:txBody>
          </p:sp>
        </mc:Fallback>
      </mc:AlternateContent>
      <p:sp>
        <p:nvSpPr>
          <p:cNvPr id="4" name="3 CuadroTexto"/>
          <p:cNvSpPr txBox="1"/>
          <p:nvPr/>
        </p:nvSpPr>
        <p:spPr>
          <a:xfrm>
            <a:off x="381000" y="5003800"/>
            <a:ext cx="83693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La componente del peso paralela al plano es la fuerza que obliga a los cuerpos a descender por él.</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En el caso de un plano vertical, </a:t>
            </a:r>
            <a:r>
              <a:rPr lang="es-ES" dirty="0" smtClean="0">
                <a:sym typeface="Symbol"/>
              </a:rPr>
              <a:t> = 90º</a:t>
            </a:r>
            <a:r>
              <a:rPr lang="es-ES" dirty="0" smtClean="0">
                <a:sym typeface="Wingdings"/>
              </a:rPr>
              <a:t>, el cuerpo cae libremente.</a:t>
            </a:r>
            <a:endParaRPr lang="es-ES" dirty="0"/>
          </a:p>
        </p:txBody>
      </p:sp>
      <mc:AlternateContent xmlns:mc="http://schemas.openxmlformats.org/markup-compatibility/2006" xmlns:a14="http://schemas.microsoft.com/office/drawing/2010/main">
        <mc:Choice Requires="a14">
          <p:sp>
            <p:nvSpPr>
              <p:cNvPr id="2" name="1 CuadroTexto"/>
              <p:cNvSpPr txBox="1"/>
              <p:nvPr/>
            </p:nvSpPr>
            <p:spPr>
              <a:xfrm>
                <a:off x="4006850" y="2326640"/>
                <a:ext cx="352814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𝑥</m:t>
                      </m:r>
                      <m:r>
                        <a:rPr lang="es-ES" b="0" i="1" smtClean="0">
                          <a:latin typeface="Cambria Math"/>
                        </a:rPr>
                        <m:t>:</m:t>
                      </m:r>
                      <m:r>
                        <a:rPr lang="es-ES" b="0" i="1" smtClean="0">
                          <a:latin typeface="Cambria Math"/>
                        </a:rPr>
                        <m:t>𝑚𝑔𝑠𝑒𝑛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𝑚𝑔𝑐𝑜𝑠</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𝑚𝑎</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4006850" y="2326640"/>
                <a:ext cx="3528145" cy="369332"/>
              </a:xfrm>
              <a:prstGeom prst="rect">
                <a:avLst/>
              </a:prstGeom>
              <a:blipFill rotWithShape="1">
                <a:blip r:embed="rId21"/>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4006850" y="1920240"/>
                <a:ext cx="254512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𝑦</m:t>
                      </m:r>
                      <m:r>
                        <a:rPr lang="es-ES" b="0" i="1" smtClean="0">
                          <a:latin typeface="Cambria Math"/>
                        </a:rPr>
                        <m:t>:</m:t>
                      </m:r>
                      <m:r>
                        <a:rPr lang="es-ES" b="0" i="1" smtClean="0">
                          <a:latin typeface="Cambria Math"/>
                        </a:rPr>
                        <m:t>𝑁</m:t>
                      </m:r>
                      <m:r>
                        <a:rPr lang="es-ES" b="0" i="1" smtClean="0">
                          <a:latin typeface="Cambria Math"/>
                        </a:rPr>
                        <m:t>−</m:t>
                      </m:r>
                      <m:r>
                        <a:rPr lang="es-ES" b="0" i="1" smtClean="0">
                          <a:latin typeface="Cambria Math"/>
                        </a:rPr>
                        <m:t>𝑚𝑔𝑐𝑜𝑠</m:t>
                      </m:r>
                      <m:r>
                        <a:rPr lang="es-ES" b="0" i="1" smtClean="0">
                          <a:latin typeface="Cambria Math"/>
                          <a:ea typeface="Cambria Math"/>
                        </a:rPr>
                        <m:t>𝛼</m:t>
                      </m:r>
                      <m:r>
                        <a:rPr lang="es-ES" b="0" i="1" smtClean="0">
                          <a:latin typeface="Cambria Math"/>
                          <a:ea typeface="Cambria Math"/>
                        </a:rPr>
                        <m:t>=0</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4006850" y="1920240"/>
                <a:ext cx="2545120" cy="369332"/>
              </a:xfrm>
              <a:prstGeom prst="rect">
                <a:avLst/>
              </a:prstGeom>
              <a:blipFill rotWithShape="1">
                <a:blip r:embed="rId22"/>
                <a:stretch>
                  <a:fillRect b="-13115"/>
                </a:stretch>
              </a:blipFill>
            </p:spPr>
            <p:txBody>
              <a:bodyPr/>
              <a:lstStyle/>
              <a:p>
                <a:r>
                  <a:rPr lang="es-ES">
                    <a:noFill/>
                  </a:rPr>
                  <a:t> </a:t>
                </a:r>
              </a:p>
            </p:txBody>
          </p:sp>
        </mc:Fallback>
      </mc:AlternateContent>
      <p:sp>
        <p:nvSpPr>
          <p:cNvPr id="5" name="4 Abrir llave"/>
          <p:cNvSpPr/>
          <p:nvPr/>
        </p:nvSpPr>
        <p:spPr>
          <a:xfrm>
            <a:off x="3886200" y="2057400"/>
            <a:ext cx="127000" cy="6096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6" name="5 CuadroTexto"/>
              <p:cNvSpPr txBox="1"/>
              <p:nvPr/>
            </p:nvSpPr>
            <p:spPr>
              <a:xfrm>
                <a:off x="3854450" y="2948940"/>
                <a:ext cx="4758739" cy="5666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r>
                            <a:rPr lang="es-ES" i="1">
                              <a:latin typeface="Cambria Math"/>
                            </a:rPr>
                            <m:t>𝑚𝑔𝑠𝑒𝑛</m:t>
                          </m:r>
                          <m:r>
                            <a:rPr lang="es-ES" i="1">
                              <a:latin typeface="Cambria Math"/>
                              <a:ea typeface="Cambria Math"/>
                            </a:rPr>
                            <m:t>𝛼</m:t>
                          </m:r>
                          <m:r>
                            <a:rPr lang="es-ES" i="1">
                              <a:latin typeface="Cambria Math"/>
                              <a:ea typeface="Cambria Math"/>
                            </a:rPr>
                            <m:t>−</m:t>
                          </m:r>
                          <m:r>
                            <a:rPr lang="es-ES" i="1">
                              <a:latin typeface="Cambria Math"/>
                              <a:ea typeface="Cambria Math"/>
                            </a:rPr>
                            <m:t>𝜇</m:t>
                          </m:r>
                          <m:r>
                            <a:rPr lang="es-ES" i="1">
                              <a:latin typeface="Cambria Math"/>
                              <a:ea typeface="Cambria Math"/>
                            </a:rPr>
                            <m:t>𝑚𝑔𝑐𝑜𝑠</m:t>
                          </m:r>
                          <m:r>
                            <a:rPr lang="es-ES" i="1">
                              <a:latin typeface="Cambria Math"/>
                              <a:ea typeface="Cambria Math"/>
                            </a:rPr>
                            <m:t>𝛼</m:t>
                          </m:r>
                        </m:num>
                        <m:den>
                          <m:r>
                            <a:rPr lang="es-ES" b="0" i="1" smtClean="0">
                              <a:latin typeface="Cambria Math"/>
                            </a:rPr>
                            <m:t>𝑚</m:t>
                          </m:r>
                        </m:den>
                      </m:f>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𝑐𝑜𝑠</m:t>
                      </m:r>
                      <m:r>
                        <a:rPr lang="es-ES" b="0" i="1" smtClean="0">
                          <a:latin typeface="Cambria Math"/>
                          <a:ea typeface="Cambria Math"/>
                        </a:rPr>
                        <m:t>𝛼</m:t>
                      </m:r>
                      <m:r>
                        <a:rPr lang="es-ES" b="0" i="1" smtClean="0">
                          <a:latin typeface="Cambria Math"/>
                          <a:ea typeface="Cambria Math"/>
                        </a:rPr>
                        <m:t>)</m:t>
                      </m:r>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3854450" y="2948940"/>
                <a:ext cx="4758739" cy="566694"/>
              </a:xfrm>
              <a:prstGeom prst="rect">
                <a:avLst/>
              </a:prstGeom>
              <a:blipFill rotWithShape="1">
                <a:blip r:embed="rId23"/>
                <a:stretch>
                  <a:fillRect/>
                </a:stretch>
              </a:blipFill>
            </p:spPr>
            <p:txBody>
              <a:bodyPr/>
              <a:lstStyle/>
              <a:p>
                <a:r>
                  <a:rPr lang="es-ES">
                    <a:noFill/>
                  </a:rPr>
                  <a:t> </a:t>
                </a:r>
              </a:p>
            </p:txBody>
          </p:sp>
        </mc:Fallback>
      </mc:AlternateContent>
      <p:sp>
        <p:nvSpPr>
          <p:cNvPr id="58" name="57 Abrir llave"/>
          <p:cNvSpPr/>
          <p:nvPr/>
        </p:nvSpPr>
        <p:spPr>
          <a:xfrm>
            <a:off x="3949700" y="3873500"/>
            <a:ext cx="190500" cy="8255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 name="6 CuadroTexto"/>
              <p:cNvSpPr txBox="1"/>
              <p:nvPr/>
            </p:nvSpPr>
            <p:spPr>
              <a:xfrm>
                <a:off x="4108450" y="3698240"/>
                <a:ext cx="1192827"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𝑎</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4108450" y="3698240"/>
                <a:ext cx="1192827" cy="610936"/>
              </a:xfrm>
              <a:prstGeom prst="rect">
                <a:avLst/>
              </a:prstGeom>
              <a:blipFill rotWithShape="1">
                <a:blip r:embed="rId2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4108450" y="4295140"/>
                <a:ext cx="90717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
                        <a:rPr lang="es-ES" b="0" i="1" smtClean="0">
                          <a:latin typeface="Cambria Math"/>
                        </a:rPr>
                        <m:t>𝑎𝑡</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108450" y="4295140"/>
                <a:ext cx="907171" cy="369332"/>
              </a:xfrm>
              <a:prstGeom prst="rect">
                <a:avLst/>
              </a:prstGeom>
              <a:blipFill rotWithShape="1">
                <a:blip r:embed="rId25"/>
                <a:stretch>
                  <a:fillRect/>
                </a:stretch>
              </a:blipFill>
            </p:spPr>
            <p:txBody>
              <a:bodyPr/>
              <a:lstStyle/>
              <a:p>
                <a:r>
                  <a:rPr lang="es-ES">
                    <a:noFill/>
                  </a:rPr>
                  <a:t> </a:t>
                </a:r>
              </a:p>
            </p:txBody>
          </p:sp>
        </mc:Fallback>
      </mc:AlternateContent>
      <p:sp>
        <p:nvSpPr>
          <p:cNvPr id="10" name="9 CuadroTexto"/>
          <p:cNvSpPr txBox="1"/>
          <p:nvPr/>
        </p:nvSpPr>
        <p:spPr>
          <a:xfrm>
            <a:off x="342900" y="1244600"/>
            <a:ext cx="6273800" cy="369332"/>
          </a:xfrm>
          <a:prstGeom prst="rect">
            <a:avLst/>
          </a:prstGeom>
          <a:noFill/>
        </p:spPr>
        <p:txBody>
          <a:bodyPr wrap="square" rtlCol="0">
            <a:spAutoFit/>
          </a:bodyPr>
          <a:lstStyle/>
          <a:p>
            <a:r>
              <a:rPr lang="es-ES" b="1" dirty="0" smtClean="0">
                <a:solidFill>
                  <a:srgbClr val="C00000"/>
                </a:solidFill>
              </a:rPr>
              <a:t>Cuerpo que se deja deslizar con velocidad inicial cero</a:t>
            </a:r>
            <a:endParaRPr lang="es-ES" b="1" dirty="0">
              <a:solidFill>
                <a:srgbClr val="C00000"/>
              </a:solidFill>
            </a:endParaRPr>
          </a:p>
        </p:txBody>
      </p:sp>
    </p:spTree>
    <p:extLst>
      <p:ext uri="{BB962C8B-B14F-4D97-AF65-F5344CB8AC3E}">
        <p14:creationId xmlns:p14="http://schemas.microsoft.com/office/powerpoint/2010/main" val="41973528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63373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Deslizamiento de los cuerpos en planos inclinados</a:t>
            </a:r>
            <a:endParaRPr lang="es-ES" b="1" dirty="0">
              <a:solidFill>
                <a:srgbClr val="00B050"/>
              </a:solidFill>
            </a:endParaRPr>
          </a:p>
        </p:txBody>
      </p:sp>
      <p:grpSp>
        <p:nvGrpSpPr>
          <p:cNvPr id="34" name="33 Grupo"/>
          <p:cNvGrpSpPr/>
          <p:nvPr/>
        </p:nvGrpSpPr>
        <p:grpSpPr>
          <a:xfrm>
            <a:off x="361950" y="1640840"/>
            <a:ext cx="2800350" cy="2651760"/>
            <a:chOff x="323850" y="3482340"/>
            <a:chExt cx="3219450" cy="2829560"/>
          </a:xfrm>
        </p:grpSpPr>
        <p:sp>
          <p:nvSpPr>
            <p:cNvPr id="35" name="34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7" name="36 Conector recto de flecha"/>
            <p:cNvCxnSpPr/>
            <p:nvPr/>
          </p:nvCxnSpPr>
          <p:spPr>
            <a:xfrm flipV="1">
              <a:off x="1752600" y="3670300"/>
              <a:ext cx="520700" cy="850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flipV="1">
              <a:off x="1214438" y="4527550"/>
              <a:ext cx="527049" cy="863600"/>
            </a:xfrm>
            <a:prstGeom prst="straightConnector1">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1752200" y="4521200"/>
              <a:ext cx="548088" cy="341313"/>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a:off x="1206100" y="5410200"/>
              <a:ext cx="536975" cy="338138"/>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1778000" y="4864100"/>
              <a:ext cx="520700" cy="850900"/>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42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4" name="43 Arco"/>
            <p:cNvSpPr/>
            <p:nvPr/>
          </p:nvSpPr>
          <p:spPr>
            <a:xfrm rot="15831151">
              <a:off x="1435100" y="4724399"/>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5" name="44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352550" y="51079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1352550" y="5107940"/>
                  <a:ext cx="372025" cy="338554"/>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6"/>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47 CuadroTexto"/>
                <p:cNvSpPr txBox="1"/>
                <p:nvPr/>
              </p:nvSpPr>
              <p:spPr>
                <a:xfrm>
                  <a:off x="2203450" y="4549140"/>
                  <a:ext cx="9827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𝑚𝑔𝑠𝑒𝑛</m:t>
                        </m:r>
                        <m:r>
                          <a:rPr lang="es-ES" sz="1600" b="0" i="1" smtClean="0">
                            <a:latin typeface="Cambria Math"/>
                            <a:ea typeface="Cambria Math"/>
                          </a:rPr>
                          <m:t>𝛼</m:t>
                        </m:r>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203450" y="4549140"/>
                  <a:ext cx="982770" cy="338554"/>
                </a:xfrm>
                <a:prstGeom prst="rect">
                  <a:avLst/>
                </a:prstGeom>
                <a:blipFill rotWithShape="1">
                  <a:blip r:embed="rId17"/>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48 CuadroTexto"/>
                <p:cNvSpPr txBox="1"/>
                <p:nvPr/>
              </p:nvSpPr>
              <p:spPr>
                <a:xfrm>
                  <a:off x="323850" y="5019040"/>
                  <a:ext cx="9667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𝑚𝑔𝑐𝑜𝑠</m:t>
                        </m:r>
                        <m:r>
                          <a:rPr lang="es-ES" sz="1600" b="0" i="1" smtClean="0">
                            <a:latin typeface="Cambria Math"/>
                            <a:ea typeface="Cambria Math"/>
                          </a:rPr>
                          <m:t>𝛼</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23850" y="5019040"/>
                  <a:ext cx="966740" cy="338554"/>
                </a:xfrm>
                <a:prstGeom prst="rect">
                  <a:avLst/>
                </a:prstGeom>
                <a:blipFill rotWithShape="1">
                  <a:blip r:embed="rId18"/>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2203450" y="34823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203450" y="3482340"/>
                  <a:ext cx="398058" cy="338554"/>
                </a:xfrm>
                <a:prstGeom prst="rect">
                  <a:avLst/>
                </a:prstGeom>
                <a:blipFill rotWithShape="1">
                  <a:blip r:embed="rId19"/>
                  <a:stretch>
                    <a:fillRect/>
                  </a:stretch>
                </a:blipFill>
              </p:spPr>
              <p:txBody>
                <a:bodyPr/>
                <a:lstStyle/>
                <a:p>
                  <a:r>
                    <a:rPr lang="es-ES">
                      <a:noFill/>
                    </a:rPr>
                    <a:t> </a:t>
                  </a:r>
                </a:p>
              </p:txBody>
            </p:sp>
          </mc:Fallback>
        </mc:AlternateContent>
      </p:grpSp>
      <p:cxnSp>
        <p:nvCxnSpPr>
          <p:cNvPr id="51" name="50 Conector recto de flecha"/>
          <p:cNvCxnSpPr/>
          <p:nvPr/>
        </p:nvCxnSpPr>
        <p:spPr>
          <a:xfrm>
            <a:off x="1589183" y="2605554"/>
            <a:ext cx="334867" cy="223372"/>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51 CuadroTexto"/>
              <p:cNvSpPr txBox="1"/>
              <p:nvPr/>
            </p:nvSpPr>
            <p:spPr>
              <a:xfrm>
                <a:off x="1695189" y="2403032"/>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1695189" y="2403032"/>
                <a:ext cx="404524" cy="306280"/>
              </a:xfrm>
              <a:prstGeom prst="rect">
                <a:avLst/>
              </a:prstGeom>
              <a:blipFill rotWithShape="1">
                <a:blip r:embed="rId20"/>
                <a:stretch>
                  <a:fillRect b="-8000"/>
                </a:stretch>
              </a:blipFill>
            </p:spPr>
            <p:txBody>
              <a:bodyPr/>
              <a:lstStyle/>
              <a:p>
                <a:r>
                  <a:rPr lang="es-ES">
                    <a:noFill/>
                  </a:rPr>
                  <a:t> </a:t>
                </a:r>
              </a:p>
            </p:txBody>
          </p:sp>
        </mc:Fallback>
      </mc:AlternateContent>
      <p:sp>
        <p:nvSpPr>
          <p:cNvPr id="4" name="3 CuadroTexto"/>
          <p:cNvSpPr txBox="1"/>
          <p:nvPr/>
        </p:nvSpPr>
        <p:spPr>
          <a:xfrm>
            <a:off x="381000" y="5003800"/>
            <a:ext cx="8369300" cy="923330"/>
          </a:xfrm>
          <a:prstGeom prst="rect">
            <a:avLst/>
          </a:prstGeom>
          <a:noFill/>
        </p:spPr>
        <p:txBody>
          <a:bodyPr wrap="square" rtlCol="0">
            <a:spAutoFit/>
          </a:bodyPr>
          <a:lstStyle/>
          <a:p>
            <a:pPr marL="355600" indent="-355600" algn="just">
              <a:buFont typeface="Wingdings"/>
              <a:buChar char="F"/>
            </a:pPr>
            <a:r>
              <a:rPr lang="es-ES" dirty="0" smtClean="0">
                <a:sym typeface="Wingdings"/>
              </a:rPr>
              <a:t>La componente del peso paralela al plano es la fuerza que obliga a detenerse al cuerpo</a:t>
            </a:r>
          </a:p>
          <a:p>
            <a:pPr algn="just"/>
            <a:endParaRPr lang="es-ES" dirty="0">
              <a:sym typeface="Wingdings"/>
            </a:endParaRPr>
          </a:p>
        </p:txBody>
      </p:sp>
      <mc:AlternateContent xmlns:mc="http://schemas.openxmlformats.org/markup-compatibility/2006" xmlns:a14="http://schemas.microsoft.com/office/drawing/2010/main">
        <mc:Choice Requires="a14">
          <p:sp>
            <p:nvSpPr>
              <p:cNvPr id="2" name="1 CuadroTexto"/>
              <p:cNvSpPr txBox="1"/>
              <p:nvPr/>
            </p:nvSpPr>
            <p:spPr>
              <a:xfrm>
                <a:off x="4006850" y="2326640"/>
                <a:ext cx="37012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𝑥</m:t>
                      </m:r>
                      <m:r>
                        <a:rPr lang="es-ES" b="0" i="1" smtClean="0">
                          <a:latin typeface="Cambria Math"/>
                        </a:rPr>
                        <m:t>:−</m:t>
                      </m:r>
                      <m:r>
                        <a:rPr lang="es-ES" b="0" i="1" smtClean="0">
                          <a:latin typeface="Cambria Math"/>
                        </a:rPr>
                        <m:t>𝑚𝑔𝑠𝑒𝑛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𝑚𝑔𝑐𝑜𝑠</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𝑚𝑎</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4006850" y="2326640"/>
                <a:ext cx="3701270" cy="369332"/>
              </a:xfrm>
              <a:prstGeom prst="rect">
                <a:avLst/>
              </a:prstGeom>
              <a:blipFill rotWithShape="1">
                <a:blip r:embed="rId21"/>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4006850" y="1920240"/>
                <a:ext cx="254512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𝑦</m:t>
                      </m:r>
                      <m:r>
                        <a:rPr lang="es-ES" b="0" i="1" smtClean="0">
                          <a:latin typeface="Cambria Math"/>
                        </a:rPr>
                        <m:t>:</m:t>
                      </m:r>
                      <m:r>
                        <a:rPr lang="es-ES" b="0" i="1" smtClean="0">
                          <a:latin typeface="Cambria Math"/>
                        </a:rPr>
                        <m:t>𝑁</m:t>
                      </m:r>
                      <m:r>
                        <a:rPr lang="es-ES" b="0" i="1" smtClean="0">
                          <a:latin typeface="Cambria Math"/>
                        </a:rPr>
                        <m:t>−</m:t>
                      </m:r>
                      <m:r>
                        <a:rPr lang="es-ES" b="0" i="1" smtClean="0">
                          <a:latin typeface="Cambria Math"/>
                        </a:rPr>
                        <m:t>𝑚𝑔𝑐𝑜𝑠</m:t>
                      </m:r>
                      <m:r>
                        <a:rPr lang="es-ES" b="0" i="1" smtClean="0">
                          <a:latin typeface="Cambria Math"/>
                          <a:ea typeface="Cambria Math"/>
                        </a:rPr>
                        <m:t>𝛼</m:t>
                      </m:r>
                      <m:r>
                        <a:rPr lang="es-ES" b="0" i="1" smtClean="0">
                          <a:latin typeface="Cambria Math"/>
                          <a:ea typeface="Cambria Math"/>
                        </a:rPr>
                        <m:t>=0</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4006850" y="1920240"/>
                <a:ext cx="2545120" cy="369332"/>
              </a:xfrm>
              <a:prstGeom prst="rect">
                <a:avLst/>
              </a:prstGeom>
              <a:blipFill rotWithShape="1">
                <a:blip r:embed="rId22"/>
                <a:stretch>
                  <a:fillRect b="-13115"/>
                </a:stretch>
              </a:blipFill>
            </p:spPr>
            <p:txBody>
              <a:bodyPr/>
              <a:lstStyle/>
              <a:p>
                <a:r>
                  <a:rPr lang="es-ES">
                    <a:noFill/>
                  </a:rPr>
                  <a:t> </a:t>
                </a:r>
              </a:p>
            </p:txBody>
          </p:sp>
        </mc:Fallback>
      </mc:AlternateContent>
      <p:sp>
        <p:nvSpPr>
          <p:cNvPr id="5" name="4 Abrir llave"/>
          <p:cNvSpPr/>
          <p:nvPr/>
        </p:nvSpPr>
        <p:spPr>
          <a:xfrm>
            <a:off x="3886200" y="2057400"/>
            <a:ext cx="127000" cy="6096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6" name="5 CuadroTexto"/>
              <p:cNvSpPr txBox="1"/>
              <p:nvPr/>
            </p:nvSpPr>
            <p:spPr>
              <a:xfrm>
                <a:off x="3854450" y="2948940"/>
                <a:ext cx="5104987" cy="5666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m:t>
                          </m:r>
                          <m:r>
                            <a:rPr lang="es-ES" i="1">
                              <a:latin typeface="Cambria Math"/>
                            </a:rPr>
                            <m:t>𝑚𝑔𝑠𝑒𝑛</m:t>
                          </m:r>
                          <m:r>
                            <a:rPr lang="es-ES" i="1">
                              <a:latin typeface="Cambria Math"/>
                              <a:ea typeface="Cambria Math"/>
                            </a:rPr>
                            <m:t>𝛼</m:t>
                          </m:r>
                          <m:r>
                            <a:rPr lang="es-ES" i="1">
                              <a:latin typeface="Cambria Math"/>
                              <a:ea typeface="Cambria Math"/>
                            </a:rPr>
                            <m:t>−</m:t>
                          </m:r>
                          <m:r>
                            <a:rPr lang="es-ES" i="1">
                              <a:latin typeface="Cambria Math"/>
                              <a:ea typeface="Cambria Math"/>
                            </a:rPr>
                            <m:t>𝜇</m:t>
                          </m:r>
                          <m:r>
                            <a:rPr lang="es-ES" i="1">
                              <a:latin typeface="Cambria Math"/>
                              <a:ea typeface="Cambria Math"/>
                            </a:rPr>
                            <m:t>𝑚𝑔𝑐𝑜𝑠</m:t>
                          </m:r>
                          <m:r>
                            <a:rPr lang="es-ES" i="1">
                              <a:latin typeface="Cambria Math"/>
                              <a:ea typeface="Cambria Math"/>
                            </a:rPr>
                            <m:t>𝛼</m:t>
                          </m:r>
                        </m:num>
                        <m:den>
                          <m:r>
                            <a:rPr lang="es-ES" b="0" i="1" smtClean="0">
                              <a:latin typeface="Cambria Math"/>
                            </a:rPr>
                            <m:t>𝑚</m:t>
                          </m:r>
                        </m:den>
                      </m:f>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𝑐𝑜𝑠</m:t>
                      </m:r>
                      <m:r>
                        <a:rPr lang="es-ES" b="0" i="1" smtClean="0">
                          <a:latin typeface="Cambria Math"/>
                          <a:ea typeface="Cambria Math"/>
                        </a:rPr>
                        <m:t>𝛼</m:t>
                      </m:r>
                      <m:r>
                        <a:rPr lang="es-ES" b="0" i="1" smtClean="0">
                          <a:latin typeface="Cambria Math"/>
                          <a:ea typeface="Cambria Math"/>
                        </a:rPr>
                        <m:t>)</m:t>
                      </m:r>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3854450" y="2948940"/>
                <a:ext cx="5104987" cy="566694"/>
              </a:xfrm>
              <a:prstGeom prst="rect">
                <a:avLst/>
              </a:prstGeom>
              <a:blipFill rotWithShape="1">
                <a:blip r:embed="rId23"/>
                <a:stretch>
                  <a:fillRect/>
                </a:stretch>
              </a:blipFill>
            </p:spPr>
            <p:txBody>
              <a:bodyPr/>
              <a:lstStyle/>
              <a:p>
                <a:r>
                  <a:rPr lang="es-ES">
                    <a:noFill/>
                  </a:rPr>
                  <a:t> </a:t>
                </a:r>
              </a:p>
            </p:txBody>
          </p:sp>
        </mc:Fallback>
      </mc:AlternateContent>
      <p:sp>
        <p:nvSpPr>
          <p:cNvPr id="58" name="57 Abrir llave"/>
          <p:cNvSpPr/>
          <p:nvPr/>
        </p:nvSpPr>
        <p:spPr>
          <a:xfrm>
            <a:off x="3949700" y="3873500"/>
            <a:ext cx="190500" cy="8255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 name="6 CuadroTexto"/>
              <p:cNvSpPr txBox="1"/>
              <p:nvPr/>
            </p:nvSpPr>
            <p:spPr>
              <a:xfrm>
                <a:off x="4108450" y="3698240"/>
                <a:ext cx="1795684"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𝑡</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𝑎</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4108450" y="3698240"/>
                <a:ext cx="1795684" cy="610936"/>
              </a:xfrm>
              <a:prstGeom prst="rect">
                <a:avLst/>
              </a:prstGeom>
              <a:blipFill rotWithShape="1">
                <a:blip r:embed="rId2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4108450" y="4295140"/>
                <a:ext cx="14130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m:t>
                      </m:r>
                      <m:r>
                        <a:rPr lang="es-ES" b="0" i="1" smtClean="0">
                          <a:latin typeface="Cambria Math"/>
                        </a:rPr>
                        <m:t>𝑎𝑡</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108450" y="4295140"/>
                <a:ext cx="1413016" cy="369332"/>
              </a:xfrm>
              <a:prstGeom prst="rect">
                <a:avLst/>
              </a:prstGeom>
              <a:blipFill rotWithShape="1">
                <a:blip r:embed="rId25"/>
                <a:stretch>
                  <a:fillRect b="-1667"/>
                </a:stretch>
              </a:blipFill>
            </p:spPr>
            <p:txBody>
              <a:bodyPr/>
              <a:lstStyle/>
              <a:p>
                <a:r>
                  <a:rPr lang="es-ES">
                    <a:noFill/>
                  </a:rPr>
                  <a:t> </a:t>
                </a:r>
              </a:p>
            </p:txBody>
          </p:sp>
        </mc:Fallback>
      </mc:AlternateContent>
      <p:sp>
        <p:nvSpPr>
          <p:cNvPr id="10" name="9 CuadroTexto"/>
          <p:cNvSpPr txBox="1"/>
          <p:nvPr/>
        </p:nvSpPr>
        <p:spPr>
          <a:xfrm>
            <a:off x="342900" y="1244600"/>
            <a:ext cx="6819900" cy="369332"/>
          </a:xfrm>
          <a:prstGeom prst="rect">
            <a:avLst/>
          </a:prstGeom>
          <a:noFill/>
        </p:spPr>
        <p:txBody>
          <a:bodyPr wrap="square" rtlCol="0">
            <a:spAutoFit/>
          </a:bodyPr>
          <a:lstStyle/>
          <a:p>
            <a:r>
              <a:rPr lang="es-ES" b="1" dirty="0" smtClean="0">
                <a:solidFill>
                  <a:srgbClr val="C00000"/>
                </a:solidFill>
              </a:rPr>
              <a:t>Cuerpo que se lanza hacia arriba con un acierta velocidad</a:t>
            </a:r>
            <a:endParaRPr lang="es-ES" b="1" dirty="0">
              <a:solidFill>
                <a:srgbClr val="C00000"/>
              </a:solidFill>
            </a:endParaRPr>
          </a:p>
        </p:txBody>
      </p:sp>
      <p:cxnSp>
        <p:nvCxnSpPr>
          <p:cNvPr id="53" name="52 Conector recto de flecha"/>
          <p:cNvCxnSpPr/>
          <p:nvPr/>
        </p:nvCxnSpPr>
        <p:spPr>
          <a:xfrm flipH="1" flipV="1">
            <a:off x="2150863" y="2139230"/>
            <a:ext cx="360658" cy="229786"/>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10 CuadroTexto"/>
              <p:cNvSpPr txBox="1"/>
              <p:nvPr/>
            </p:nvSpPr>
            <p:spPr>
              <a:xfrm>
                <a:off x="2457450" y="2098040"/>
                <a:ext cx="44768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𝑣</m:t>
                          </m:r>
                        </m:e>
                        <m:sub>
                          <m:r>
                            <a:rPr lang="es-ES" sz="1600" b="0" i="1" smtClean="0">
                              <a:latin typeface="Cambria Math"/>
                            </a:rPr>
                            <m:t>0</m:t>
                          </m:r>
                        </m:sub>
                      </m:sSub>
                    </m:oMath>
                  </m:oMathPara>
                </a14:m>
                <a:endParaRPr lang="es-ES" sz="1600"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2457450" y="2098040"/>
                <a:ext cx="447687" cy="338554"/>
              </a:xfrm>
              <a:prstGeom prst="rect">
                <a:avLst/>
              </a:prstGeom>
              <a:blipFill rotWithShape="1">
                <a:blip r:embed="rId26"/>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3539535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24</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63373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Deslizamiento de los cuerpos en planos inclinados</a:t>
            </a:r>
            <a:endParaRPr lang="es-ES" b="1" dirty="0">
              <a:solidFill>
                <a:srgbClr val="00B050"/>
              </a:solidFill>
            </a:endParaRPr>
          </a:p>
        </p:txBody>
      </p:sp>
      <p:grpSp>
        <p:nvGrpSpPr>
          <p:cNvPr id="34" name="33 Grupo"/>
          <p:cNvGrpSpPr/>
          <p:nvPr/>
        </p:nvGrpSpPr>
        <p:grpSpPr>
          <a:xfrm>
            <a:off x="361950" y="1640840"/>
            <a:ext cx="2800350" cy="2651760"/>
            <a:chOff x="323850" y="3482340"/>
            <a:chExt cx="3219450" cy="2829560"/>
          </a:xfrm>
        </p:grpSpPr>
        <p:sp>
          <p:nvSpPr>
            <p:cNvPr id="35" name="34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7" name="36 Conector recto de flecha"/>
            <p:cNvCxnSpPr/>
            <p:nvPr/>
          </p:nvCxnSpPr>
          <p:spPr>
            <a:xfrm flipV="1">
              <a:off x="1752600" y="3670300"/>
              <a:ext cx="520700" cy="850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flipV="1">
              <a:off x="1214438" y="4527550"/>
              <a:ext cx="527049" cy="863600"/>
            </a:xfrm>
            <a:prstGeom prst="straightConnector1">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1752200" y="4521200"/>
              <a:ext cx="548088" cy="341313"/>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a:off x="1206100" y="5410200"/>
              <a:ext cx="536975" cy="338138"/>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1778000" y="4864100"/>
              <a:ext cx="520700" cy="850900"/>
            </a:xfrm>
            <a:prstGeom prst="straightConnector1">
              <a:avLst/>
            </a:prstGeom>
            <a:ln w="952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42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4" name="43 Arco"/>
            <p:cNvSpPr/>
            <p:nvPr/>
          </p:nvSpPr>
          <p:spPr>
            <a:xfrm rot="15831151">
              <a:off x="1435100" y="4724399"/>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5" name="44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352550" y="51079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1352550" y="5107940"/>
                  <a:ext cx="372025" cy="338554"/>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6"/>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47 CuadroTexto"/>
                <p:cNvSpPr txBox="1"/>
                <p:nvPr/>
              </p:nvSpPr>
              <p:spPr>
                <a:xfrm>
                  <a:off x="2203450" y="4549140"/>
                  <a:ext cx="9827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𝑚𝑔𝑠𝑒𝑛</m:t>
                        </m:r>
                        <m:r>
                          <a:rPr lang="es-ES" sz="1600" b="0" i="1" smtClean="0">
                            <a:latin typeface="Cambria Math"/>
                            <a:ea typeface="Cambria Math"/>
                          </a:rPr>
                          <m:t>𝛼</m:t>
                        </m:r>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203450" y="4549140"/>
                  <a:ext cx="982770" cy="338554"/>
                </a:xfrm>
                <a:prstGeom prst="rect">
                  <a:avLst/>
                </a:prstGeom>
                <a:blipFill rotWithShape="1">
                  <a:blip r:embed="rId17"/>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48 CuadroTexto"/>
                <p:cNvSpPr txBox="1"/>
                <p:nvPr/>
              </p:nvSpPr>
              <p:spPr>
                <a:xfrm>
                  <a:off x="323850" y="5019040"/>
                  <a:ext cx="9667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𝑚𝑔𝑐𝑜𝑠</m:t>
                        </m:r>
                        <m:r>
                          <a:rPr lang="es-ES" sz="1600" b="0" i="1" smtClean="0">
                            <a:latin typeface="Cambria Math"/>
                            <a:ea typeface="Cambria Math"/>
                          </a:rPr>
                          <m:t>𝛼</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23850" y="5019040"/>
                  <a:ext cx="966740" cy="338554"/>
                </a:xfrm>
                <a:prstGeom prst="rect">
                  <a:avLst/>
                </a:prstGeom>
                <a:blipFill rotWithShape="1">
                  <a:blip r:embed="rId18"/>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2203450" y="34823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203450" y="3482340"/>
                  <a:ext cx="398058" cy="338554"/>
                </a:xfrm>
                <a:prstGeom prst="rect">
                  <a:avLst/>
                </a:prstGeom>
                <a:blipFill rotWithShape="1">
                  <a:blip r:embed="rId19"/>
                  <a:stretch>
                    <a:fillRect/>
                  </a:stretch>
                </a:blipFill>
              </p:spPr>
              <p:txBody>
                <a:bodyPr/>
                <a:lstStyle/>
                <a:p>
                  <a:r>
                    <a:rPr lang="es-ES">
                      <a:noFill/>
                    </a:rPr>
                    <a:t> </a:t>
                  </a:r>
                </a:p>
              </p:txBody>
            </p:sp>
          </mc:Fallback>
        </mc:AlternateContent>
      </p:grpSp>
      <p:cxnSp>
        <p:nvCxnSpPr>
          <p:cNvPr id="51" name="50 Conector recto de flecha"/>
          <p:cNvCxnSpPr/>
          <p:nvPr/>
        </p:nvCxnSpPr>
        <p:spPr>
          <a:xfrm>
            <a:off x="1589183" y="2605554"/>
            <a:ext cx="334867" cy="223372"/>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51 CuadroTexto"/>
              <p:cNvSpPr txBox="1"/>
              <p:nvPr/>
            </p:nvSpPr>
            <p:spPr>
              <a:xfrm>
                <a:off x="1695189" y="2403032"/>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1695189" y="2403032"/>
                <a:ext cx="404524" cy="306280"/>
              </a:xfrm>
              <a:prstGeom prst="rect">
                <a:avLst/>
              </a:prstGeom>
              <a:blipFill rotWithShape="1">
                <a:blip r:embed="rId20"/>
                <a:stretch>
                  <a:fillRect b="-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 name="1 CuadroTexto"/>
              <p:cNvSpPr txBox="1"/>
              <p:nvPr/>
            </p:nvSpPr>
            <p:spPr>
              <a:xfrm>
                <a:off x="4006850" y="2326640"/>
                <a:ext cx="395396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𝑥</m:t>
                      </m:r>
                      <m:r>
                        <a:rPr lang="es-ES" b="0" i="1" smtClean="0">
                          <a:latin typeface="Cambria Math"/>
                        </a:rPr>
                        <m:t>:</m:t>
                      </m:r>
                      <m:r>
                        <a:rPr lang="es-ES" b="0" i="1" smtClean="0">
                          <a:latin typeface="Cambria Math"/>
                        </a:rPr>
                        <m:t>𝐹</m:t>
                      </m:r>
                      <m:r>
                        <a:rPr lang="es-ES" b="0" i="1" smtClean="0">
                          <a:latin typeface="Cambria Math"/>
                        </a:rPr>
                        <m:t>−</m:t>
                      </m:r>
                      <m:r>
                        <a:rPr lang="es-ES" b="0" i="1" smtClean="0">
                          <a:latin typeface="Cambria Math"/>
                        </a:rPr>
                        <m:t>𝑚𝑔𝑠𝑒𝑛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𝜇</m:t>
                      </m:r>
                      <m:r>
                        <a:rPr lang="es-ES" b="0" i="1" smtClean="0">
                          <a:latin typeface="Cambria Math"/>
                          <a:ea typeface="Cambria Math"/>
                        </a:rPr>
                        <m:t>𝑚𝑔𝑐𝑜𝑠</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𝑚𝑎</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4006850" y="2326640"/>
                <a:ext cx="3953968" cy="369332"/>
              </a:xfrm>
              <a:prstGeom prst="rect">
                <a:avLst/>
              </a:prstGeom>
              <a:blipFill rotWithShape="1">
                <a:blip r:embed="rId21"/>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4006850" y="1920240"/>
                <a:ext cx="259641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𝑒𝑗𝑒</m:t>
                      </m:r>
                      <m:r>
                        <a:rPr lang="es-ES" b="0" i="1" smtClean="0">
                          <a:latin typeface="Cambria Math"/>
                        </a:rPr>
                        <m:t> </m:t>
                      </m:r>
                      <m:r>
                        <a:rPr lang="es-ES" b="0" i="1" smtClean="0">
                          <a:latin typeface="Cambria Math"/>
                        </a:rPr>
                        <m:t>𝑦</m:t>
                      </m:r>
                      <m:r>
                        <a:rPr lang="es-ES" b="0" i="1" smtClean="0">
                          <a:latin typeface="Cambria Math"/>
                        </a:rPr>
                        <m:t>: </m:t>
                      </m:r>
                      <m:r>
                        <a:rPr lang="es-ES" b="0" i="1" smtClean="0">
                          <a:latin typeface="Cambria Math"/>
                        </a:rPr>
                        <m:t>𝑁</m:t>
                      </m:r>
                      <m:r>
                        <a:rPr lang="es-ES" b="0" i="1" smtClean="0">
                          <a:latin typeface="Cambria Math"/>
                        </a:rPr>
                        <m:t>−</m:t>
                      </m:r>
                      <m:r>
                        <a:rPr lang="es-ES" b="0" i="1" smtClean="0">
                          <a:latin typeface="Cambria Math"/>
                        </a:rPr>
                        <m:t>𝑚𝑔𝑐𝑜𝑠</m:t>
                      </m:r>
                      <m:r>
                        <a:rPr lang="es-ES" b="0" i="1" smtClean="0">
                          <a:latin typeface="Cambria Math"/>
                          <a:ea typeface="Cambria Math"/>
                        </a:rPr>
                        <m:t>𝛼</m:t>
                      </m:r>
                      <m:r>
                        <a:rPr lang="es-ES" b="0" i="1" smtClean="0">
                          <a:latin typeface="Cambria Math"/>
                          <a:ea typeface="Cambria Math"/>
                        </a:rPr>
                        <m:t>=0</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4006850" y="1920240"/>
                <a:ext cx="2596415" cy="369332"/>
              </a:xfrm>
              <a:prstGeom prst="rect">
                <a:avLst/>
              </a:prstGeom>
              <a:blipFill rotWithShape="1">
                <a:blip r:embed="rId22"/>
                <a:stretch>
                  <a:fillRect b="-13115"/>
                </a:stretch>
              </a:blipFill>
            </p:spPr>
            <p:txBody>
              <a:bodyPr/>
              <a:lstStyle/>
              <a:p>
                <a:r>
                  <a:rPr lang="es-ES">
                    <a:noFill/>
                  </a:rPr>
                  <a:t> </a:t>
                </a:r>
              </a:p>
            </p:txBody>
          </p:sp>
        </mc:Fallback>
      </mc:AlternateContent>
      <p:sp>
        <p:nvSpPr>
          <p:cNvPr id="5" name="4 Abrir llave"/>
          <p:cNvSpPr/>
          <p:nvPr/>
        </p:nvSpPr>
        <p:spPr>
          <a:xfrm>
            <a:off x="3886200" y="2057400"/>
            <a:ext cx="127000" cy="6096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6" name="5 CuadroTexto"/>
              <p:cNvSpPr txBox="1"/>
              <p:nvPr/>
            </p:nvSpPr>
            <p:spPr>
              <a:xfrm>
                <a:off x="4222750" y="3012440"/>
                <a:ext cx="3162853" cy="6108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𝐹</m:t>
                          </m:r>
                          <m:r>
                            <a:rPr lang="es-ES" b="0" i="1" smtClean="0">
                              <a:latin typeface="Cambria Math"/>
                            </a:rPr>
                            <m:t>−</m:t>
                          </m:r>
                          <m:r>
                            <a:rPr lang="es-ES" i="1">
                              <a:latin typeface="Cambria Math"/>
                            </a:rPr>
                            <m:t>𝑚𝑔𝑠𝑒𝑛</m:t>
                          </m:r>
                          <m:r>
                            <a:rPr lang="es-ES" i="1">
                              <a:latin typeface="Cambria Math"/>
                              <a:ea typeface="Cambria Math"/>
                            </a:rPr>
                            <m:t>𝛼</m:t>
                          </m:r>
                          <m:r>
                            <a:rPr lang="es-ES" i="1">
                              <a:latin typeface="Cambria Math"/>
                              <a:ea typeface="Cambria Math"/>
                            </a:rPr>
                            <m:t>−</m:t>
                          </m:r>
                          <m:r>
                            <a:rPr lang="es-ES" i="1">
                              <a:latin typeface="Cambria Math"/>
                              <a:ea typeface="Cambria Math"/>
                            </a:rPr>
                            <m:t>𝜇</m:t>
                          </m:r>
                          <m:r>
                            <a:rPr lang="es-ES" i="1">
                              <a:latin typeface="Cambria Math"/>
                              <a:ea typeface="Cambria Math"/>
                            </a:rPr>
                            <m:t>𝑚𝑔𝑐𝑜𝑠</m:t>
                          </m:r>
                          <m:r>
                            <a:rPr lang="es-ES" i="1">
                              <a:latin typeface="Cambria Math"/>
                              <a:ea typeface="Cambria Math"/>
                            </a:rPr>
                            <m:t>𝛼</m:t>
                          </m:r>
                        </m:num>
                        <m:den>
                          <m:r>
                            <a:rPr lang="es-ES" b="0" i="1" smtClean="0">
                              <a:latin typeface="Cambria Math"/>
                            </a:rPr>
                            <m:t>𝑚</m:t>
                          </m:r>
                        </m:den>
                      </m:f>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4222750" y="3012440"/>
                <a:ext cx="3162853" cy="610873"/>
              </a:xfrm>
              <a:prstGeom prst="rect">
                <a:avLst/>
              </a:prstGeom>
              <a:blipFill rotWithShape="1">
                <a:blip r:embed="rId23"/>
                <a:stretch>
                  <a:fillRect/>
                </a:stretch>
              </a:blipFill>
            </p:spPr>
            <p:txBody>
              <a:bodyPr/>
              <a:lstStyle/>
              <a:p>
                <a:r>
                  <a:rPr lang="es-ES">
                    <a:noFill/>
                  </a:rPr>
                  <a:t> </a:t>
                </a:r>
              </a:p>
            </p:txBody>
          </p:sp>
        </mc:Fallback>
      </mc:AlternateContent>
      <p:sp>
        <p:nvSpPr>
          <p:cNvPr id="58" name="57 Abrir llave"/>
          <p:cNvSpPr/>
          <p:nvPr/>
        </p:nvSpPr>
        <p:spPr>
          <a:xfrm>
            <a:off x="3924300" y="4140200"/>
            <a:ext cx="190500" cy="8255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 name="6 CuadroTexto"/>
              <p:cNvSpPr txBox="1"/>
              <p:nvPr/>
            </p:nvSpPr>
            <p:spPr>
              <a:xfrm>
                <a:off x="4083050" y="3964940"/>
                <a:ext cx="1795684"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𝑡</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𝑎</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4083050" y="3964940"/>
                <a:ext cx="1795684" cy="610936"/>
              </a:xfrm>
              <a:prstGeom prst="rect">
                <a:avLst/>
              </a:prstGeom>
              <a:blipFill rotWithShape="1">
                <a:blip r:embed="rId2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4083050" y="4561840"/>
                <a:ext cx="14130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m:t>
                      </m:r>
                      <m:r>
                        <a:rPr lang="es-ES" b="0" i="1" smtClean="0">
                          <a:latin typeface="Cambria Math"/>
                        </a:rPr>
                        <m:t>𝑎𝑡</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083050" y="4561840"/>
                <a:ext cx="1413016" cy="369332"/>
              </a:xfrm>
              <a:prstGeom prst="rect">
                <a:avLst/>
              </a:prstGeom>
              <a:blipFill rotWithShape="1">
                <a:blip r:embed="rId25"/>
                <a:stretch>
                  <a:fillRect/>
                </a:stretch>
              </a:blipFill>
            </p:spPr>
            <p:txBody>
              <a:bodyPr/>
              <a:lstStyle/>
              <a:p>
                <a:r>
                  <a:rPr lang="es-ES">
                    <a:noFill/>
                  </a:rPr>
                  <a:t> </a:t>
                </a:r>
              </a:p>
            </p:txBody>
          </p:sp>
        </mc:Fallback>
      </mc:AlternateContent>
      <p:sp>
        <p:nvSpPr>
          <p:cNvPr id="10" name="9 CuadroTexto"/>
          <p:cNvSpPr txBox="1"/>
          <p:nvPr/>
        </p:nvSpPr>
        <p:spPr>
          <a:xfrm>
            <a:off x="342900" y="1244600"/>
            <a:ext cx="6819900" cy="369332"/>
          </a:xfrm>
          <a:prstGeom prst="rect">
            <a:avLst/>
          </a:prstGeom>
          <a:noFill/>
        </p:spPr>
        <p:txBody>
          <a:bodyPr wrap="square" rtlCol="0">
            <a:spAutoFit/>
          </a:bodyPr>
          <a:lstStyle/>
          <a:p>
            <a:r>
              <a:rPr lang="es-ES" b="1" dirty="0" smtClean="0">
                <a:solidFill>
                  <a:srgbClr val="C00000"/>
                </a:solidFill>
              </a:rPr>
              <a:t>Cuerpo que se sube hacia arriba debido a una fuerza</a:t>
            </a:r>
            <a:endParaRPr lang="es-ES" b="1" dirty="0">
              <a:solidFill>
                <a:srgbClr val="C00000"/>
              </a:solidFill>
            </a:endParaRPr>
          </a:p>
        </p:txBody>
      </p:sp>
      <p:cxnSp>
        <p:nvCxnSpPr>
          <p:cNvPr id="54" name="53 Conector recto de flecha"/>
          <p:cNvCxnSpPr/>
          <p:nvPr/>
        </p:nvCxnSpPr>
        <p:spPr>
          <a:xfrm flipH="1" flipV="1">
            <a:off x="723901" y="2019300"/>
            <a:ext cx="866774" cy="581025"/>
          </a:xfrm>
          <a:prstGeom prst="straightConnector1">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54 CuadroTexto"/>
              <p:cNvSpPr txBox="1"/>
              <p:nvPr/>
            </p:nvSpPr>
            <p:spPr>
              <a:xfrm>
                <a:off x="803068" y="17551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803068" y="1755140"/>
                <a:ext cx="375424" cy="338554"/>
              </a:xfrm>
              <a:prstGeom prst="rect">
                <a:avLst/>
              </a:prstGeom>
              <a:blipFill rotWithShape="1">
                <a:blip r:embed="rId26"/>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6204399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3263900" cy="369332"/>
          </a:xfrm>
          <a:prstGeom prst="rect">
            <a:avLst/>
          </a:prstGeom>
          <a:noFill/>
        </p:spPr>
        <p:txBody>
          <a:bodyPr wrap="square" rtlCol="0">
            <a:spAutoFit/>
          </a:bodyPr>
          <a:lstStyle/>
          <a:p>
            <a:r>
              <a:rPr lang="es-ES" b="1" dirty="0" smtClean="0">
                <a:solidFill>
                  <a:srgbClr val="C00000"/>
                </a:solidFill>
              </a:rPr>
              <a:t>5.3. </a:t>
            </a:r>
            <a:r>
              <a:rPr lang="es-ES" b="1" dirty="0" smtClean="0">
                <a:solidFill>
                  <a:srgbClr val="00B050"/>
                </a:solidFill>
              </a:rPr>
              <a:t>Cuerpos enlazados</a:t>
            </a:r>
            <a:endParaRPr lang="es-ES" b="1" dirty="0">
              <a:solidFill>
                <a:srgbClr val="00B050"/>
              </a:solidFill>
            </a:endParaRPr>
          </a:p>
        </p:txBody>
      </p:sp>
      <p:sp>
        <p:nvSpPr>
          <p:cNvPr id="35" name="Line 9"/>
          <p:cNvSpPr>
            <a:spLocks noChangeShapeType="1"/>
          </p:cNvSpPr>
          <p:nvPr/>
        </p:nvSpPr>
        <p:spPr bwMode="auto">
          <a:xfrm>
            <a:off x="2876550" y="2687638"/>
            <a:ext cx="0" cy="6953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36" name="Rectangle 10"/>
          <p:cNvSpPr>
            <a:spLocks noChangeArrowheads="1"/>
          </p:cNvSpPr>
          <p:nvPr/>
        </p:nvSpPr>
        <p:spPr bwMode="auto">
          <a:xfrm rot="16203709">
            <a:off x="2608263" y="3495675"/>
            <a:ext cx="533400" cy="304800"/>
          </a:xfrm>
          <a:prstGeom prst="rect">
            <a:avLst/>
          </a:prstGeom>
          <a:gradFill rotWithShape="0">
            <a:gsLst>
              <a:gs pos="0">
                <a:srgbClr val="5E7676"/>
              </a:gs>
              <a:gs pos="50000">
                <a:srgbClr val="CCFFFF"/>
              </a:gs>
              <a:gs pos="100000">
                <a:srgbClr val="5E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7" name="Line 11"/>
          <p:cNvSpPr>
            <a:spLocks noChangeShapeType="1"/>
          </p:cNvSpPr>
          <p:nvPr/>
        </p:nvSpPr>
        <p:spPr bwMode="auto">
          <a:xfrm>
            <a:off x="1697038" y="2573338"/>
            <a:ext cx="10858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38" name="AutoShape 12"/>
          <p:cNvSpPr>
            <a:spLocks noChangeArrowheads="1"/>
          </p:cNvSpPr>
          <p:nvPr/>
        </p:nvSpPr>
        <p:spPr bwMode="auto">
          <a:xfrm rot="13631467">
            <a:off x="2481263" y="2657475"/>
            <a:ext cx="228600" cy="381000"/>
          </a:xfrm>
          <a:custGeom>
            <a:avLst/>
            <a:gdLst>
              <a:gd name="T0" fmla="*/ 1 w 21600"/>
              <a:gd name="T1" fmla="*/ 1 h 21600"/>
              <a:gd name="T2" fmla="*/ 0 w 21600"/>
              <a:gd name="T3" fmla="*/ 3 h 21600"/>
              <a:gd name="T4" fmla="*/ 0 w 21600"/>
              <a:gd name="T5" fmla="*/ 1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39" name="Oval 13"/>
          <p:cNvSpPr>
            <a:spLocks noChangeArrowheads="1"/>
          </p:cNvSpPr>
          <p:nvPr/>
        </p:nvSpPr>
        <p:spPr bwMode="auto">
          <a:xfrm>
            <a:off x="2614613" y="2543176"/>
            <a:ext cx="304800" cy="304800"/>
          </a:xfrm>
          <a:prstGeom prst="ellipse">
            <a:avLst/>
          </a:prstGeom>
          <a:solidFill>
            <a:srgbClr val="00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40" name="Rectangle 14"/>
          <p:cNvSpPr>
            <a:spLocks noChangeArrowheads="1"/>
          </p:cNvSpPr>
          <p:nvPr/>
        </p:nvSpPr>
        <p:spPr bwMode="auto">
          <a:xfrm rot="16203709">
            <a:off x="1149350" y="2338388"/>
            <a:ext cx="681038" cy="407988"/>
          </a:xfrm>
          <a:prstGeom prst="rect">
            <a:avLst/>
          </a:prstGeom>
          <a:gradFill rotWithShape="0">
            <a:gsLst>
              <a:gs pos="0">
                <a:srgbClr val="5E7676"/>
              </a:gs>
              <a:gs pos="50000">
                <a:srgbClr val="CCFFFF"/>
              </a:gs>
              <a:gs pos="100000">
                <a:srgbClr val="5E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 name="Rectangle 15"/>
          <p:cNvSpPr>
            <a:spLocks noChangeArrowheads="1"/>
          </p:cNvSpPr>
          <p:nvPr/>
        </p:nvSpPr>
        <p:spPr bwMode="auto">
          <a:xfrm>
            <a:off x="476250" y="2887663"/>
            <a:ext cx="2057400" cy="1066800"/>
          </a:xfrm>
          <a:prstGeom prst="rect">
            <a:avLst/>
          </a:prstGeom>
          <a:gradFill rotWithShape="0">
            <a:gsLst>
              <a:gs pos="0">
                <a:srgbClr val="E0C33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42" name="Oval 16"/>
          <p:cNvSpPr>
            <a:spLocks noChangeArrowheads="1"/>
          </p:cNvSpPr>
          <p:nvPr/>
        </p:nvSpPr>
        <p:spPr bwMode="auto">
          <a:xfrm>
            <a:off x="2695575" y="2620963"/>
            <a:ext cx="152400" cy="152400"/>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43" name="Line 17"/>
          <p:cNvSpPr>
            <a:spLocks noChangeShapeType="1"/>
          </p:cNvSpPr>
          <p:nvPr/>
        </p:nvSpPr>
        <p:spPr bwMode="auto">
          <a:xfrm>
            <a:off x="1476375" y="2574926"/>
            <a:ext cx="2667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44" name="Line 18"/>
          <p:cNvSpPr>
            <a:spLocks noChangeShapeType="1"/>
          </p:cNvSpPr>
          <p:nvPr/>
        </p:nvSpPr>
        <p:spPr bwMode="auto">
          <a:xfrm>
            <a:off x="2876550" y="3411538"/>
            <a:ext cx="0" cy="28575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45" name="Line 19"/>
          <p:cNvSpPr>
            <a:spLocks noChangeShapeType="1"/>
          </p:cNvSpPr>
          <p:nvPr/>
        </p:nvSpPr>
        <p:spPr bwMode="auto">
          <a:xfrm>
            <a:off x="2728913" y="2647951"/>
            <a:ext cx="85725" cy="8572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47" name="Line 21"/>
          <p:cNvSpPr>
            <a:spLocks noChangeShapeType="1"/>
          </p:cNvSpPr>
          <p:nvPr/>
        </p:nvSpPr>
        <p:spPr bwMode="auto">
          <a:xfrm>
            <a:off x="2870200" y="3687763"/>
            <a:ext cx="0" cy="657225"/>
          </a:xfrm>
          <a:prstGeom prst="line">
            <a:avLst/>
          </a:prstGeom>
          <a:noFill/>
          <a:ln w="38100">
            <a:solidFill>
              <a:srgbClr val="FE102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70" name="Line 32"/>
          <p:cNvSpPr>
            <a:spLocks noChangeShapeType="1"/>
          </p:cNvSpPr>
          <p:nvPr/>
        </p:nvSpPr>
        <p:spPr bwMode="auto">
          <a:xfrm flipV="1">
            <a:off x="2871788" y="3168650"/>
            <a:ext cx="0" cy="51435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73" name="Arc 47"/>
          <p:cNvSpPr>
            <a:spLocks/>
          </p:cNvSpPr>
          <p:nvPr/>
        </p:nvSpPr>
        <p:spPr bwMode="auto">
          <a:xfrm>
            <a:off x="2882900" y="2257425"/>
            <a:ext cx="381000" cy="384175"/>
          </a:xfrm>
          <a:custGeom>
            <a:avLst/>
            <a:gdLst>
              <a:gd name="T0" fmla="*/ 145292 w 21600"/>
              <a:gd name="T1" fmla="*/ 0 h 27184"/>
              <a:gd name="T2" fmla="*/ 6491429 w 21600"/>
              <a:gd name="T3" fmla="*/ 5429312 h 27184"/>
              <a:gd name="T4" fmla="*/ 0 w 21600"/>
              <a:gd name="T5" fmla="*/ 4313051 h 27184"/>
              <a:gd name="T6" fmla="*/ 0 60000 65536"/>
              <a:gd name="T7" fmla="*/ 0 60000 65536"/>
              <a:gd name="T8" fmla="*/ 0 60000 65536"/>
            </a:gdLst>
            <a:ahLst/>
            <a:cxnLst>
              <a:cxn ang="T6">
                <a:pos x="T0" y="T1"/>
              </a:cxn>
              <a:cxn ang="T7">
                <a:pos x="T2" y="T3"/>
              </a:cxn>
              <a:cxn ang="T8">
                <a:pos x="T4" y="T5"/>
              </a:cxn>
            </a:cxnLst>
            <a:rect l="0" t="0" r="r" b="b"/>
            <a:pathLst>
              <a:path w="21600" h="27184" fill="none" extrusionOk="0">
                <a:moveTo>
                  <a:pt x="466" y="0"/>
                </a:moveTo>
                <a:cubicBezTo>
                  <a:pt x="12211" y="254"/>
                  <a:pt x="21600" y="9847"/>
                  <a:pt x="21600" y="21595"/>
                </a:cubicBezTo>
                <a:cubicBezTo>
                  <a:pt x="21600" y="23482"/>
                  <a:pt x="21352" y="25361"/>
                  <a:pt x="20864" y="27184"/>
                </a:cubicBezTo>
              </a:path>
              <a:path w="21600" h="27184" stroke="0" extrusionOk="0">
                <a:moveTo>
                  <a:pt x="466" y="0"/>
                </a:moveTo>
                <a:cubicBezTo>
                  <a:pt x="12211" y="254"/>
                  <a:pt x="21600" y="9847"/>
                  <a:pt x="21600" y="21595"/>
                </a:cubicBezTo>
                <a:cubicBezTo>
                  <a:pt x="21600" y="23482"/>
                  <a:pt x="21352" y="25361"/>
                  <a:pt x="20864" y="27184"/>
                </a:cubicBezTo>
                <a:lnTo>
                  <a:pt x="0" y="21595"/>
                </a:lnTo>
                <a:lnTo>
                  <a:pt x="466" y="0"/>
                </a:lnTo>
                <a:close/>
              </a:path>
            </a:pathLst>
          </a:custGeom>
          <a:noFill/>
          <a:ln w="19050">
            <a:solidFill>
              <a:srgbClr val="F01E37"/>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75" name="Oval 48"/>
          <p:cNvSpPr>
            <a:spLocks noChangeArrowheads="1"/>
          </p:cNvSpPr>
          <p:nvPr/>
        </p:nvSpPr>
        <p:spPr bwMode="auto">
          <a:xfrm>
            <a:off x="2816225" y="3638550"/>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77" name="Group 76"/>
          <p:cNvGrpSpPr>
            <a:grpSpLocks/>
          </p:cNvGrpSpPr>
          <p:nvPr/>
        </p:nvGrpSpPr>
        <p:grpSpPr bwMode="auto">
          <a:xfrm>
            <a:off x="723900" y="1681163"/>
            <a:ext cx="1524000" cy="1371600"/>
            <a:chOff x="2880" y="912"/>
            <a:chExt cx="960" cy="864"/>
          </a:xfrm>
        </p:grpSpPr>
        <p:sp>
          <p:nvSpPr>
            <p:cNvPr id="80" name="Line 77"/>
            <p:cNvSpPr>
              <a:spLocks noChangeShapeType="1"/>
            </p:cNvSpPr>
            <p:nvPr/>
          </p:nvSpPr>
          <p:spPr bwMode="auto">
            <a:xfrm>
              <a:off x="3351" y="912"/>
              <a:ext cx="0" cy="864"/>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83" name="Line 78"/>
            <p:cNvSpPr>
              <a:spLocks noChangeShapeType="1"/>
            </p:cNvSpPr>
            <p:nvPr/>
          </p:nvSpPr>
          <p:spPr bwMode="auto">
            <a:xfrm flipV="1">
              <a:off x="2880" y="1470"/>
              <a:ext cx="960" cy="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85" name="Line 82"/>
          <p:cNvSpPr>
            <a:spLocks noChangeShapeType="1"/>
          </p:cNvSpPr>
          <p:nvPr/>
        </p:nvSpPr>
        <p:spPr bwMode="auto">
          <a:xfrm rot="10800000">
            <a:off x="1473200" y="1908175"/>
            <a:ext cx="0" cy="698500"/>
          </a:xfrm>
          <a:prstGeom prst="line">
            <a:avLst/>
          </a:prstGeom>
          <a:noFill/>
          <a:ln w="38100">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94" name="Line 90"/>
          <p:cNvSpPr>
            <a:spLocks noChangeShapeType="1"/>
          </p:cNvSpPr>
          <p:nvPr/>
        </p:nvSpPr>
        <p:spPr bwMode="auto">
          <a:xfrm rot="5400000" flipV="1">
            <a:off x="1774825" y="2316164"/>
            <a:ext cx="1588" cy="51435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99" name="Line 92"/>
          <p:cNvSpPr>
            <a:spLocks noChangeShapeType="1"/>
          </p:cNvSpPr>
          <p:nvPr/>
        </p:nvSpPr>
        <p:spPr bwMode="auto">
          <a:xfrm>
            <a:off x="1476375" y="2570163"/>
            <a:ext cx="1588" cy="685800"/>
          </a:xfrm>
          <a:prstGeom prst="line">
            <a:avLst/>
          </a:prstGeom>
          <a:noFill/>
          <a:ln w="38100">
            <a:solidFill>
              <a:srgbClr val="FE102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106" name="Oval 99"/>
          <p:cNvSpPr>
            <a:spLocks noChangeArrowheads="1"/>
          </p:cNvSpPr>
          <p:nvPr/>
        </p:nvSpPr>
        <p:spPr bwMode="auto">
          <a:xfrm>
            <a:off x="1419225" y="2508250"/>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mc:AlternateContent xmlns:mc="http://schemas.openxmlformats.org/markup-compatibility/2006" xmlns:a14="http://schemas.microsoft.com/office/drawing/2010/main">
        <mc:Choice Requires="a14">
          <p:sp>
            <p:nvSpPr>
              <p:cNvPr id="5" name="4 CuadroTexto"/>
              <p:cNvSpPr txBox="1"/>
              <p:nvPr/>
            </p:nvSpPr>
            <p:spPr>
              <a:xfrm>
                <a:off x="2533650" y="4333240"/>
                <a:ext cx="63280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1</m:t>
                          </m:r>
                        </m:sub>
                      </m:sSub>
                      <m:r>
                        <a:rPr lang="es-ES" sz="1600" b="0" i="1" smtClean="0">
                          <a:latin typeface="Cambria Math"/>
                        </a:rPr>
                        <m:t>𝑔</m:t>
                      </m:r>
                    </m:oMath>
                  </m:oMathPara>
                </a14:m>
                <a:endParaRPr lang="es-ES" sz="1600" dirty="0"/>
              </a:p>
            </p:txBody>
          </p:sp>
        </mc:Choice>
        <mc:Fallback xmlns="">
          <p:sp>
            <p:nvSpPr>
              <p:cNvPr id="5" name="4 CuadroTexto"/>
              <p:cNvSpPr txBox="1">
                <a:spLocks noRot="1" noChangeAspect="1" noMove="1" noResize="1" noEditPoints="1" noAdjustHandles="1" noChangeArrowheads="1" noChangeShapeType="1" noTextEdit="1"/>
              </p:cNvSpPr>
              <p:nvPr/>
            </p:nvSpPr>
            <p:spPr>
              <a:xfrm>
                <a:off x="2533650" y="4333240"/>
                <a:ext cx="632801" cy="338554"/>
              </a:xfrm>
              <a:prstGeom prst="rect">
                <a:avLst/>
              </a:prstGeom>
              <a:blipFill rotWithShape="1">
                <a:blip r:embed="rId3"/>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7" name="106 CuadroTexto"/>
              <p:cNvSpPr txBox="1"/>
              <p:nvPr/>
            </p:nvSpPr>
            <p:spPr>
              <a:xfrm>
                <a:off x="1149350" y="3228340"/>
                <a:ext cx="63754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2</m:t>
                          </m:r>
                        </m:sub>
                      </m:sSub>
                      <m:r>
                        <a:rPr lang="es-ES" sz="1600" b="0" i="1" smtClean="0">
                          <a:latin typeface="Cambria Math"/>
                        </a:rPr>
                        <m:t>𝑔</m:t>
                      </m:r>
                    </m:oMath>
                  </m:oMathPara>
                </a14:m>
                <a:endParaRPr lang="es-ES" sz="1600" dirty="0"/>
              </a:p>
            </p:txBody>
          </p:sp>
        </mc:Choice>
        <mc:Fallback xmlns="">
          <p:sp>
            <p:nvSpPr>
              <p:cNvPr id="107" name="106 CuadroTexto"/>
              <p:cNvSpPr txBox="1">
                <a:spLocks noRot="1" noChangeAspect="1" noMove="1" noResize="1" noEditPoints="1" noAdjustHandles="1" noChangeArrowheads="1" noChangeShapeType="1" noTextEdit="1"/>
              </p:cNvSpPr>
              <p:nvPr/>
            </p:nvSpPr>
            <p:spPr>
              <a:xfrm>
                <a:off x="1149350" y="3228340"/>
                <a:ext cx="637546" cy="338554"/>
              </a:xfrm>
              <a:prstGeom prst="rect">
                <a:avLst/>
              </a:prstGeom>
              <a:blipFill rotWithShape="1">
                <a:blip r:embed="rId4"/>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8" name="107 CuadroTexto"/>
              <p:cNvSpPr txBox="1"/>
              <p:nvPr/>
            </p:nvSpPr>
            <p:spPr>
              <a:xfrm>
                <a:off x="2889250" y="29870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108" name="107 CuadroTexto"/>
              <p:cNvSpPr txBox="1">
                <a:spLocks noRot="1" noChangeAspect="1" noMove="1" noResize="1" noEditPoints="1" noAdjustHandles="1" noChangeArrowheads="1" noChangeShapeType="1" noTextEdit="1"/>
              </p:cNvSpPr>
              <p:nvPr/>
            </p:nvSpPr>
            <p:spPr>
              <a:xfrm>
                <a:off x="2889250" y="2987040"/>
                <a:ext cx="368691"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9" name="108 CuadroTexto"/>
              <p:cNvSpPr txBox="1"/>
              <p:nvPr/>
            </p:nvSpPr>
            <p:spPr>
              <a:xfrm>
                <a:off x="1746250" y="21107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109" name="108 CuadroTexto"/>
              <p:cNvSpPr txBox="1">
                <a:spLocks noRot="1" noChangeAspect="1" noMove="1" noResize="1" noEditPoints="1" noAdjustHandles="1" noChangeArrowheads="1" noChangeShapeType="1" noTextEdit="1"/>
              </p:cNvSpPr>
              <p:nvPr/>
            </p:nvSpPr>
            <p:spPr>
              <a:xfrm>
                <a:off x="1746250" y="2110740"/>
                <a:ext cx="368691"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0" name="109 CuadroTexto"/>
              <p:cNvSpPr txBox="1"/>
              <p:nvPr/>
            </p:nvSpPr>
            <p:spPr>
              <a:xfrm>
                <a:off x="1492250" y="16662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110" name="109 CuadroTexto"/>
              <p:cNvSpPr txBox="1">
                <a:spLocks noRot="1" noChangeAspect="1" noMove="1" noResize="1" noEditPoints="1" noAdjustHandles="1" noChangeArrowheads="1" noChangeShapeType="1" noTextEdit="1"/>
              </p:cNvSpPr>
              <p:nvPr/>
            </p:nvSpPr>
            <p:spPr>
              <a:xfrm>
                <a:off x="1492250" y="1666240"/>
                <a:ext cx="398058"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1" name="110 CuadroTexto"/>
              <p:cNvSpPr txBox="1"/>
              <p:nvPr/>
            </p:nvSpPr>
            <p:spPr>
              <a:xfrm>
                <a:off x="1098550" y="1539240"/>
                <a:ext cx="36131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111" name="110 CuadroTexto"/>
              <p:cNvSpPr txBox="1">
                <a:spLocks noRot="1" noChangeAspect="1" noMove="1" noResize="1" noEditPoints="1" noAdjustHandles="1" noChangeArrowheads="1" noChangeShapeType="1" noTextEdit="1"/>
              </p:cNvSpPr>
              <p:nvPr/>
            </p:nvSpPr>
            <p:spPr>
              <a:xfrm>
                <a:off x="1098550" y="1539240"/>
                <a:ext cx="361316" cy="338554"/>
              </a:xfrm>
              <a:prstGeom prst="rect">
                <a:avLst/>
              </a:prstGeom>
              <a:blipFill rotWithShape="1">
                <a:blip r:embed="rId8"/>
                <a:stretch>
                  <a:fillRect b="-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2" name="111 CuadroTexto"/>
              <p:cNvSpPr txBox="1"/>
              <p:nvPr/>
            </p:nvSpPr>
            <p:spPr>
              <a:xfrm>
                <a:off x="590550" y="21996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112" name="111 CuadroTexto"/>
              <p:cNvSpPr txBox="1">
                <a:spLocks noRot="1" noChangeAspect="1" noMove="1" noResize="1" noEditPoints="1" noAdjustHandles="1" noChangeArrowheads="1" noChangeShapeType="1" noTextEdit="1"/>
              </p:cNvSpPr>
              <p:nvPr/>
            </p:nvSpPr>
            <p:spPr>
              <a:xfrm>
                <a:off x="590550" y="2199640"/>
                <a:ext cx="357597" cy="338554"/>
              </a:xfrm>
              <a:prstGeom prst="rect">
                <a:avLst/>
              </a:prstGeom>
              <a:blipFill rotWithShape="1">
                <a:blip r:embed="rId9"/>
                <a:stretch>
                  <a:fillRect/>
                </a:stretch>
              </a:blipFill>
            </p:spPr>
            <p:txBody>
              <a:bodyPr/>
              <a:lstStyle/>
              <a:p>
                <a:r>
                  <a:rPr lang="es-ES">
                    <a:noFill/>
                  </a:rPr>
                  <a:t> </a:t>
                </a:r>
              </a:p>
            </p:txBody>
          </p:sp>
        </mc:Fallback>
      </mc:AlternateContent>
      <p:sp>
        <p:nvSpPr>
          <p:cNvPr id="6" name="5 CuadroTexto"/>
          <p:cNvSpPr txBox="1"/>
          <p:nvPr/>
        </p:nvSpPr>
        <p:spPr>
          <a:xfrm>
            <a:off x="4076700" y="1574800"/>
            <a:ext cx="2082800" cy="369332"/>
          </a:xfrm>
          <a:prstGeom prst="rect">
            <a:avLst/>
          </a:prstGeom>
          <a:noFill/>
        </p:spPr>
        <p:txBody>
          <a:bodyPr wrap="square" rtlCol="0">
            <a:spAutoFit/>
          </a:bodyPr>
          <a:lstStyle/>
          <a:p>
            <a:pPr marL="355600" indent="-355600"/>
            <a:r>
              <a:rPr lang="es-ES" dirty="0" smtClean="0">
                <a:sym typeface="Wingdings"/>
              </a:rPr>
              <a:t>	Cuerpo 1:</a:t>
            </a:r>
            <a:endParaRPr lang="es-ES" dirty="0"/>
          </a:p>
        </p:txBody>
      </p:sp>
      <mc:AlternateContent xmlns:mc="http://schemas.openxmlformats.org/markup-compatibility/2006" xmlns:a14="http://schemas.microsoft.com/office/drawing/2010/main">
        <mc:Choice Requires="a14">
          <p:sp>
            <p:nvSpPr>
              <p:cNvPr id="7" name="6 CuadroTexto"/>
              <p:cNvSpPr txBox="1"/>
              <p:nvPr/>
            </p:nvSpPr>
            <p:spPr>
              <a:xfrm>
                <a:off x="4375150" y="1958340"/>
                <a:ext cx="22620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1</m:t>
                              </m:r>
                            </m:e>
                          </m:d>
                          <m:r>
                            <a:rPr lang="es-ES" b="0" i="1" smtClean="0">
                              <a:latin typeface="Cambria Math"/>
                            </a:rPr>
                            <m:t>  </m:t>
                          </m:r>
                          <m:r>
                            <a:rPr lang="es-ES" b="0" i="1" smtClean="0">
                              <a:latin typeface="Cambria Math"/>
                            </a:rPr>
                            <m:t>𝑚</m:t>
                          </m:r>
                        </m:e>
                        <m:sub>
                          <m:r>
                            <a:rPr lang="es-ES" b="0" i="1" smtClean="0">
                              <a:latin typeface="Cambria Math"/>
                            </a:rPr>
                            <m:t>1</m:t>
                          </m:r>
                        </m:sub>
                      </m:sSub>
                      <m:r>
                        <a:rPr lang="es-ES" b="0" i="1" smtClean="0">
                          <a:latin typeface="Cambria Math"/>
                        </a:rPr>
                        <m:t>𝑔</m:t>
                      </m:r>
                      <m:r>
                        <a:rPr lang="es-ES" b="0" i="1" smtClean="0">
                          <a:latin typeface="Cambria Math"/>
                        </a:rPr>
                        <m:t>−</m:t>
                      </m:r>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𝑎</m:t>
                      </m:r>
                    </m:oMath>
                  </m:oMathPara>
                </a14:m>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4375150" y="1958340"/>
                <a:ext cx="2262093" cy="369332"/>
              </a:xfrm>
              <a:prstGeom prst="rect">
                <a:avLst/>
              </a:prstGeom>
              <a:blipFill rotWithShape="1">
                <a:blip r:embed="rId10"/>
                <a:stretch>
                  <a:fillRect b="-6557"/>
                </a:stretch>
              </a:blipFill>
            </p:spPr>
            <p:txBody>
              <a:bodyPr/>
              <a:lstStyle/>
              <a:p>
                <a:r>
                  <a:rPr lang="es-ES">
                    <a:noFill/>
                  </a:rPr>
                  <a:t> </a:t>
                </a:r>
              </a:p>
            </p:txBody>
          </p:sp>
        </mc:Fallback>
      </mc:AlternateContent>
      <p:sp>
        <p:nvSpPr>
          <p:cNvPr id="163" name="162 CuadroTexto"/>
          <p:cNvSpPr txBox="1"/>
          <p:nvPr/>
        </p:nvSpPr>
        <p:spPr>
          <a:xfrm>
            <a:off x="4127500" y="2527300"/>
            <a:ext cx="2082800" cy="369332"/>
          </a:xfrm>
          <a:prstGeom prst="rect">
            <a:avLst/>
          </a:prstGeom>
          <a:noFill/>
        </p:spPr>
        <p:txBody>
          <a:bodyPr wrap="square" rtlCol="0">
            <a:spAutoFit/>
          </a:bodyPr>
          <a:lstStyle/>
          <a:p>
            <a:pPr marL="355600" indent="-355600"/>
            <a:r>
              <a:rPr lang="es-ES" dirty="0" smtClean="0">
                <a:sym typeface="Wingdings"/>
              </a:rPr>
              <a:t>	Cuerpo 2:</a:t>
            </a:r>
            <a:endParaRPr lang="es-ES" dirty="0"/>
          </a:p>
        </p:txBody>
      </p:sp>
      <p:sp>
        <p:nvSpPr>
          <p:cNvPr id="164" name="163 Abrir llave"/>
          <p:cNvSpPr/>
          <p:nvPr/>
        </p:nvSpPr>
        <p:spPr>
          <a:xfrm>
            <a:off x="4584700" y="3098800"/>
            <a:ext cx="127000" cy="6096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65" name="164 CuadroTexto"/>
              <p:cNvSpPr txBox="1"/>
              <p:nvPr/>
            </p:nvSpPr>
            <p:spPr>
              <a:xfrm>
                <a:off x="4705350" y="3037840"/>
                <a:ext cx="21187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s-ES" b="0" i="1" smtClean="0">
                              <a:latin typeface="Cambria Math" panose="02040503050406030204" pitchFamily="18" charset="0"/>
                            </a:rPr>
                          </m:ctrlPr>
                        </m:dPr>
                        <m:e>
                          <m:r>
                            <a:rPr lang="es-ES" b="0" i="1" smtClean="0">
                              <a:latin typeface="Cambria Math"/>
                            </a:rPr>
                            <m:t>2</m:t>
                          </m:r>
                        </m:e>
                      </m:d>
                      <m:r>
                        <a:rPr lang="es-ES" b="0" i="1" smtClean="0">
                          <a:latin typeface="Cambria Math"/>
                        </a:rPr>
                        <m:t>   </m:t>
                      </m:r>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𝑎</m:t>
                      </m:r>
                    </m:oMath>
                  </m:oMathPara>
                </a14:m>
                <a:endParaRPr lang="es-ES" dirty="0"/>
              </a:p>
            </p:txBody>
          </p:sp>
        </mc:Choice>
        <mc:Fallback xmlns="">
          <p:sp>
            <p:nvSpPr>
              <p:cNvPr id="165" name="164 CuadroTexto"/>
              <p:cNvSpPr txBox="1">
                <a:spLocks noRot="1" noChangeAspect="1" noMove="1" noResize="1" noEditPoints="1" noAdjustHandles="1" noChangeArrowheads="1" noChangeShapeType="1" noTextEdit="1"/>
              </p:cNvSpPr>
              <p:nvPr/>
            </p:nvSpPr>
            <p:spPr>
              <a:xfrm>
                <a:off x="4705350" y="3037840"/>
                <a:ext cx="2118722" cy="369332"/>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6" name="165 CuadroTexto"/>
              <p:cNvSpPr txBox="1"/>
              <p:nvPr/>
            </p:nvSpPr>
            <p:spPr>
              <a:xfrm>
                <a:off x="4692650" y="3368040"/>
                <a:ext cx="20481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3</m:t>
                              </m:r>
                            </m:e>
                          </m:d>
                          <m:r>
                            <a:rPr lang="es-ES" b="0" i="1" smtClean="0">
                              <a:latin typeface="Cambria Math"/>
                            </a:rPr>
                            <m:t>  </m:t>
                          </m:r>
                          <m:r>
                            <a:rPr lang="es-ES" b="0" i="1" smtClean="0">
                              <a:latin typeface="Cambria Math"/>
                            </a:rPr>
                            <m:t>𝑁</m:t>
                          </m:r>
                          <m:r>
                            <a:rPr lang="es-ES" b="0" i="1" smtClean="0">
                              <a:latin typeface="Cambria Math"/>
                            </a:rPr>
                            <m:t>−</m:t>
                          </m:r>
                          <m:r>
                            <a:rPr lang="es-ES" b="0" i="1" smtClean="0">
                              <a:latin typeface="Cambria Math"/>
                            </a:rPr>
                            <m:t>𝑚</m:t>
                          </m:r>
                        </m:e>
                        <m:sub>
                          <m:r>
                            <a:rPr lang="es-ES" b="0" i="1" smtClean="0">
                              <a:latin typeface="Cambria Math"/>
                            </a:rPr>
                            <m:t>2</m:t>
                          </m:r>
                        </m:sub>
                      </m:sSub>
                      <m:r>
                        <a:rPr lang="es-ES" b="0" i="1" smtClean="0">
                          <a:latin typeface="Cambria Math"/>
                        </a:rPr>
                        <m:t>𝑔</m:t>
                      </m:r>
                      <m:r>
                        <a:rPr lang="es-ES" b="0" i="1" smtClean="0">
                          <a:latin typeface="Cambria Math"/>
                        </a:rPr>
                        <m:t>=0</m:t>
                      </m:r>
                    </m:oMath>
                  </m:oMathPara>
                </a14:m>
                <a:endParaRPr lang="es-ES" dirty="0"/>
              </a:p>
            </p:txBody>
          </p:sp>
        </mc:Choice>
        <mc:Fallback xmlns="">
          <p:sp>
            <p:nvSpPr>
              <p:cNvPr id="166" name="165 CuadroTexto"/>
              <p:cNvSpPr txBox="1">
                <a:spLocks noRot="1" noChangeAspect="1" noMove="1" noResize="1" noEditPoints="1" noAdjustHandles="1" noChangeArrowheads="1" noChangeShapeType="1" noTextEdit="1"/>
              </p:cNvSpPr>
              <p:nvPr/>
            </p:nvSpPr>
            <p:spPr>
              <a:xfrm>
                <a:off x="4692650" y="3368040"/>
                <a:ext cx="2048125" cy="369332"/>
              </a:xfrm>
              <a:prstGeom prst="rect">
                <a:avLst/>
              </a:prstGeom>
              <a:blipFill rotWithShape="1">
                <a:blip r:embed="rId12"/>
                <a:stretch>
                  <a:fillRect b="-6667"/>
                </a:stretch>
              </a:blipFill>
            </p:spPr>
            <p:txBody>
              <a:bodyPr/>
              <a:lstStyle/>
              <a:p>
                <a:r>
                  <a:rPr lang="es-ES">
                    <a:noFill/>
                  </a:rPr>
                  <a:t> </a:t>
                </a:r>
              </a:p>
            </p:txBody>
          </p:sp>
        </mc:Fallback>
      </mc:AlternateContent>
      <p:sp>
        <p:nvSpPr>
          <p:cNvPr id="167" name="166 CuadroTexto"/>
          <p:cNvSpPr txBox="1"/>
          <p:nvPr/>
        </p:nvSpPr>
        <p:spPr>
          <a:xfrm>
            <a:off x="4165600" y="3962400"/>
            <a:ext cx="4102100" cy="369332"/>
          </a:xfrm>
          <a:prstGeom prst="rect">
            <a:avLst/>
          </a:prstGeom>
          <a:noFill/>
        </p:spPr>
        <p:txBody>
          <a:bodyPr wrap="square" rtlCol="0">
            <a:spAutoFit/>
          </a:bodyPr>
          <a:lstStyle/>
          <a:p>
            <a:pPr marL="355600" indent="-355600"/>
            <a:r>
              <a:rPr lang="es-ES" dirty="0" smtClean="0">
                <a:sym typeface="Wingdings"/>
              </a:rPr>
              <a:t>	Sumando (1) y (2) y resolviendo:</a:t>
            </a:r>
            <a:endParaRPr lang="es-ES" dirty="0"/>
          </a:p>
        </p:txBody>
      </p:sp>
      <mc:AlternateContent xmlns:mc="http://schemas.openxmlformats.org/markup-compatibility/2006" xmlns:a14="http://schemas.microsoft.com/office/drawing/2010/main">
        <mc:Choice Requires="a14">
          <p:sp>
            <p:nvSpPr>
              <p:cNvPr id="8" name="7 CuadroTexto"/>
              <p:cNvSpPr txBox="1"/>
              <p:nvPr/>
            </p:nvSpPr>
            <p:spPr>
              <a:xfrm>
                <a:off x="4832350" y="4422140"/>
                <a:ext cx="1931105" cy="61202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r>
                            <a:rPr lang="es-ES" b="0" i="1" smtClean="0">
                              <a:latin typeface="Cambria Math"/>
                              <a:ea typeface="Cambria Math"/>
                            </a:rPr>
                            <m:t>𝜇</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𝑚</m:t>
                              </m:r>
                            </m:e>
                            <m:sub>
                              <m:r>
                                <a:rPr lang="es-ES" b="0" i="1" smtClean="0">
                                  <a:latin typeface="Cambria Math"/>
                                  <a:ea typeface="Cambria Math"/>
                                </a:rPr>
                                <m:t>2</m:t>
                              </m:r>
                            </m:sub>
                          </m:sSub>
                        </m:num>
                        <m:den>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den>
                      </m:f>
                      <m:r>
                        <a:rPr lang="es-ES" b="0" i="1" smtClean="0">
                          <a:latin typeface="Cambria Math"/>
                        </a:rPr>
                        <m:t>𝑔</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832350" y="4422140"/>
                <a:ext cx="1931105" cy="612027"/>
              </a:xfrm>
              <a:prstGeom prst="rect">
                <a:avLst/>
              </a:prstGeom>
              <a:blipFill rotWithShape="1">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9 CuadroTexto"/>
              <p:cNvSpPr txBox="1"/>
              <p:nvPr/>
            </p:nvSpPr>
            <p:spPr>
              <a:xfrm>
                <a:off x="4845050" y="5209540"/>
                <a:ext cx="173605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𝑎</m:t>
                      </m:r>
                      <m:r>
                        <a:rPr lang="es-ES" b="0" i="1" smtClean="0">
                          <a:latin typeface="Cambria Math"/>
                        </a:rPr>
                        <m:t>)</m:t>
                      </m:r>
                    </m:oMath>
                  </m:oMathPara>
                </a14:m>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4845050" y="5209540"/>
                <a:ext cx="1736053" cy="369332"/>
              </a:xfrm>
              <a:prstGeom prst="rect">
                <a:avLst/>
              </a:prstGeom>
              <a:blipFill rotWithShape="1">
                <a:blip r:embed="rId14"/>
                <a:stretch>
                  <a:fillRect b="-15000"/>
                </a:stretch>
              </a:blipFill>
            </p:spPr>
            <p:txBody>
              <a:bodyPr/>
              <a:lstStyle/>
              <a:p>
                <a:r>
                  <a:rPr lang="es-ES">
                    <a:noFill/>
                  </a:rPr>
                  <a:t> </a:t>
                </a:r>
              </a:p>
            </p:txBody>
          </p:sp>
        </mc:Fallback>
      </mc:AlternateContent>
      <p:sp>
        <p:nvSpPr>
          <p:cNvPr id="168" name="167 Abrir llave"/>
          <p:cNvSpPr/>
          <p:nvPr/>
        </p:nvSpPr>
        <p:spPr>
          <a:xfrm>
            <a:off x="4660900" y="4457700"/>
            <a:ext cx="203200" cy="11938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69" name="Line 90"/>
          <p:cNvSpPr>
            <a:spLocks noChangeShapeType="1"/>
          </p:cNvSpPr>
          <p:nvPr/>
        </p:nvSpPr>
        <p:spPr bwMode="auto">
          <a:xfrm rot="16200000" flipH="1" flipV="1">
            <a:off x="1175544" y="2315370"/>
            <a:ext cx="0" cy="514350"/>
          </a:xfrm>
          <a:prstGeom prst="line">
            <a:avLst/>
          </a:prstGeom>
          <a:noFill/>
          <a:ln w="3810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mc:AlternateContent xmlns:mc="http://schemas.openxmlformats.org/markup-compatibility/2006" xmlns:a14="http://schemas.microsoft.com/office/drawing/2010/main">
        <mc:Choice Requires="a14">
          <p:sp>
            <p:nvSpPr>
              <p:cNvPr id="170" name="169 CuadroTexto"/>
              <p:cNvSpPr txBox="1"/>
              <p:nvPr/>
            </p:nvSpPr>
            <p:spPr>
              <a:xfrm>
                <a:off x="907789" y="2237932"/>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170" name="169 CuadroTexto"/>
              <p:cNvSpPr txBox="1">
                <a:spLocks noRot="1" noChangeAspect="1" noMove="1" noResize="1" noEditPoints="1" noAdjustHandles="1" noChangeArrowheads="1" noChangeShapeType="1" noTextEdit="1"/>
              </p:cNvSpPr>
              <p:nvPr/>
            </p:nvSpPr>
            <p:spPr>
              <a:xfrm>
                <a:off x="907789" y="2237932"/>
                <a:ext cx="404524" cy="306280"/>
              </a:xfrm>
              <a:prstGeom prst="rect">
                <a:avLst/>
              </a:prstGeom>
              <a:blipFill rotWithShape="1">
                <a:blip r:embed="rId15"/>
                <a:stretch>
                  <a:fillRect b="-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Rectángulo"/>
              <p:cNvSpPr/>
              <p:nvPr/>
            </p:nvSpPr>
            <p:spPr>
              <a:xfrm>
                <a:off x="7375093" y="3168134"/>
                <a:ext cx="13703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a:rPr>
                            <m:t>𝐹</m:t>
                          </m:r>
                        </m:e>
                        <m:sub>
                          <m:r>
                            <a:rPr lang="es-ES" i="1">
                              <a:latin typeface="Cambria Math"/>
                            </a:rPr>
                            <m:t>𝑅</m:t>
                          </m:r>
                        </m:sub>
                      </m:sSub>
                      <m:r>
                        <a:rPr lang="es-ES" b="0" i="1" smtClean="0">
                          <a:latin typeface="Cambria Math"/>
                        </a:rPr>
                        <m:t>=</m:t>
                      </m:r>
                      <m:r>
                        <a:rPr lang="es-ES" b="0" i="1" smtClean="0">
                          <a:latin typeface="Cambria Math"/>
                          <a:ea typeface="Cambria Math"/>
                        </a:rPr>
                        <m:t>𝜇</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𝑚</m:t>
                          </m:r>
                        </m:e>
                        <m:sub>
                          <m:r>
                            <a:rPr lang="es-ES" b="0" i="1" smtClean="0">
                              <a:latin typeface="Cambria Math"/>
                              <a:ea typeface="Cambria Math"/>
                            </a:rPr>
                            <m:t>2</m:t>
                          </m:r>
                        </m:sub>
                      </m:sSub>
                      <m:r>
                        <a:rPr lang="es-ES" b="0" i="1" smtClean="0">
                          <a:latin typeface="Cambria Math"/>
                          <a:ea typeface="Cambria Math"/>
                        </a:rPr>
                        <m:t>𝑔</m:t>
                      </m:r>
                    </m:oMath>
                  </m:oMathPara>
                </a14:m>
                <a:endParaRPr lang="es-ES" dirty="0"/>
              </a:p>
            </p:txBody>
          </p:sp>
        </mc:Choice>
        <mc:Fallback xmlns="">
          <p:sp>
            <p:nvSpPr>
              <p:cNvPr id="12" name="11 Rectángulo"/>
              <p:cNvSpPr>
                <a:spLocks noRot="1" noChangeAspect="1" noMove="1" noResize="1" noEditPoints="1" noAdjustHandles="1" noChangeArrowheads="1" noChangeShapeType="1" noTextEdit="1"/>
              </p:cNvSpPr>
              <p:nvPr/>
            </p:nvSpPr>
            <p:spPr>
              <a:xfrm>
                <a:off x="7375093" y="3168134"/>
                <a:ext cx="1370375" cy="369332"/>
              </a:xfrm>
              <a:prstGeom prst="rect">
                <a:avLst/>
              </a:prstGeom>
              <a:blipFill rotWithShape="1">
                <a:blip r:embed="rId16"/>
                <a:stretch>
                  <a:fillRect b="-8333"/>
                </a:stretch>
              </a:blipFill>
            </p:spPr>
            <p:txBody>
              <a:bodyPr/>
              <a:lstStyle/>
              <a:p>
                <a:r>
                  <a:rPr lang="es-ES">
                    <a:noFill/>
                  </a:rPr>
                  <a:t> </a:t>
                </a:r>
              </a:p>
            </p:txBody>
          </p:sp>
        </mc:Fallback>
      </mc:AlternateContent>
      <p:sp>
        <p:nvSpPr>
          <p:cNvPr id="13" name="12 Flecha derecha"/>
          <p:cNvSpPr/>
          <p:nvPr/>
        </p:nvSpPr>
        <p:spPr>
          <a:xfrm>
            <a:off x="6921500" y="3302000"/>
            <a:ext cx="444500" cy="2159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376390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 name="2 CuadroTexto"/>
          <p:cNvSpPr txBox="1"/>
          <p:nvPr/>
        </p:nvSpPr>
        <p:spPr>
          <a:xfrm>
            <a:off x="330200" y="850900"/>
            <a:ext cx="3263900" cy="369332"/>
          </a:xfrm>
          <a:prstGeom prst="rect">
            <a:avLst/>
          </a:prstGeom>
          <a:noFill/>
        </p:spPr>
        <p:txBody>
          <a:bodyPr wrap="square" rtlCol="0">
            <a:spAutoFit/>
          </a:bodyPr>
          <a:lstStyle/>
          <a:p>
            <a:r>
              <a:rPr lang="es-ES" b="1" dirty="0" smtClean="0">
                <a:solidFill>
                  <a:srgbClr val="C00000"/>
                </a:solidFill>
              </a:rPr>
              <a:t>5.3. </a:t>
            </a:r>
            <a:r>
              <a:rPr lang="es-ES" b="1" dirty="0" smtClean="0">
                <a:solidFill>
                  <a:srgbClr val="00B050"/>
                </a:solidFill>
              </a:rPr>
              <a:t>Cuerpos enlazados</a:t>
            </a:r>
            <a:endParaRPr lang="es-ES" b="1" dirty="0">
              <a:solidFill>
                <a:srgbClr val="00B050"/>
              </a:solidFill>
            </a:endParaRPr>
          </a:p>
        </p:txBody>
      </p:sp>
      <p:sp>
        <p:nvSpPr>
          <p:cNvPr id="49" name="AutoShape 8"/>
          <p:cNvSpPr>
            <a:spLocks noChangeArrowheads="1"/>
          </p:cNvSpPr>
          <p:nvPr/>
        </p:nvSpPr>
        <p:spPr bwMode="auto">
          <a:xfrm rot="16200000">
            <a:off x="865188" y="1658938"/>
            <a:ext cx="2286000" cy="3200400"/>
          </a:xfrm>
          <a:prstGeom prst="rtTriangle">
            <a:avLst/>
          </a:prstGeom>
          <a:gradFill rotWithShape="0">
            <a:gsLst>
              <a:gs pos="0">
                <a:srgbClr val="FFFFFF"/>
              </a:gs>
              <a:gs pos="50000">
                <a:srgbClr val="E0C332"/>
              </a:gs>
              <a:gs pos="100000">
                <a:srgbClr val="FFFF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0" name="Line 9"/>
          <p:cNvSpPr>
            <a:spLocks noChangeShapeType="1"/>
          </p:cNvSpPr>
          <p:nvPr/>
        </p:nvSpPr>
        <p:spPr bwMode="auto">
          <a:xfrm rot="19457786" flipV="1">
            <a:off x="2220913" y="3824288"/>
            <a:ext cx="771525" cy="11112"/>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1" name="Line 10"/>
          <p:cNvSpPr>
            <a:spLocks noChangeShapeType="1"/>
          </p:cNvSpPr>
          <p:nvPr/>
        </p:nvSpPr>
        <p:spPr bwMode="auto">
          <a:xfrm rot="19457786" flipH="1">
            <a:off x="1966913" y="3101975"/>
            <a:ext cx="12700" cy="104775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3" name="Arc 12"/>
          <p:cNvSpPr>
            <a:spLocks/>
          </p:cNvSpPr>
          <p:nvPr/>
        </p:nvSpPr>
        <p:spPr bwMode="auto">
          <a:xfrm flipV="1">
            <a:off x="2290763" y="2957513"/>
            <a:ext cx="174625" cy="165100"/>
          </a:xfrm>
          <a:custGeom>
            <a:avLst/>
            <a:gdLst>
              <a:gd name="T0" fmla="*/ 0 w 24868"/>
              <a:gd name="T1" fmla="*/ 0 h 21600"/>
              <a:gd name="T2" fmla="*/ 0 w 24868"/>
              <a:gd name="T3" fmla="*/ 0 h 21600"/>
              <a:gd name="T4" fmla="*/ 0 w 24868"/>
              <a:gd name="T5" fmla="*/ 1 h 21600"/>
              <a:gd name="T6" fmla="*/ 0 60000 65536"/>
              <a:gd name="T7" fmla="*/ 0 60000 65536"/>
              <a:gd name="T8" fmla="*/ 0 60000 65536"/>
            </a:gdLst>
            <a:ahLst/>
            <a:cxnLst>
              <a:cxn ang="T6">
                <a:pos x="T0" y="T1"/>
              </a:cxn>
              <a:cxn ang="T7">
                <a:pos x="T2" y="T3"/>
              </a:cxn>
              <a:cxn ang="T8">
                <a:pos x="T4" y="T5"/>
              </a:cxn>
            </a:cxnLst>
            <a:rect l="0" t="0" r="r" b="b"/>
            <a:pathLst>
              <a:path w="24868" h="21600" fill="none" extrusionOk="0">
                <a:moveTo>
                  <a:pt x="0" y="368"/>
                </a:moveTo>
                <a:cubicBezTo>
                  <a:pt x="1309" y="123"/>
                  <a:pt x="2638" y="-1"/>
                  <a:pt x="3971" y="0"/>
                </a:cubicBezTo>
                <a:cubicBezTo>
                  <a:pt x="13795" y="0"/>
                  <a:pt x="22383" y="6630"/>
                  <a:pt x="24868" y="16135"/>
                </a:cubicBezTo>
              </a:path>
              <a:path w="24868" h="21600" stroke="0" extrusionOk="0">
                <a:moveTo>
                  <a:pt x="0" y="368"/>
                </a:moveTo>
                <a:cubicBezTo>
                  <a:pt x="1309" y="123"/>
                  <a:pt x="2638" y="-1"/>
                  <a:pt x="3971" y="0"/>
                </a:cubicBezTo>
                <a:cubicBezTo>
                  <a:pt x="13795" y="0"/>
                  <a:pt x="22383" y="6630"/>
                  <a:pt x="24868" y="16135"/>
                </a:cubicBezTo>
                <a:lnTo>
                  <a:pt x="3971" y="21600"/>
                </a:lnTo>
                <a:lnTo>
                  <a:pt x="0" y="368"/>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4" name="Text Box 13"/>
          <p:cNvSpPr txBox="1">
            <a:spLocks noChangeArrowheads="1"/>
          </p:cNvSpPr>
          <p:nvPr/>
        </p:nvSpPr>
        <p:spPr bwMode="auto">
          <a:xfrm>
            <a:off x="2271713" y="3009900"/>
            <a:ext cx="38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a:sym typeface="Symbol" pitchFamily="18" charset="2"/>
              </a:rPr>
              <a:t></a:t>
            </a:r>
            <a:endParaRPr lang="es-ES_tradnl" sz="1600"/>
          </a:p>
        </p:txBody>
      </p:sp>
      <p:sp>
        <p:nvSpPr>
          <p:cNvPr id="56" name="Text Box 15"/>
          <p:cNvSpPr txBox="1">
            <a:spLocks noChangeArrowheads="1"/>
          </p:cNvSpPr>
          <p:nvPr/>
        </p:nvSpPr>
        <p:spPr bwMode="auto">
          <a:xfrm>
            <a:off x="866775" y="4013200"/>
            <a:ext cx="38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a:sym typeface="Symbol" pitchFamily="18" charset="2"/>
              </a:rPr>
              <a:t></a:t>
            </a:r>
            <a:endParaRPr lang="es-ES_tradnl" sz="1600"/>
          </a:p>
        </p:txBody>
      </p:sp>
      <p:sp>
        <p:nvSpPr>
          <p:cNvPr id="57" name="Arc 16"/>
          <p:cNvSpPr>
            <a:spLocks/>
          </p:cNvSpPr>
          <p:nvPr/>
        </p:nvSpPr>
        <p:spPr bwMode="auto">
          <a:xfrm>
            <a:off x="742950" y="4167188"/>
            <a:ext cx="152400" cy="228600"/>
          </a:xfrm>
          <a:custGeom>
            <a:avLst/>
            <a:gdLst>
              <a:gd name="T0" fmla="*/ 0 w 21600"/>
              <a:gd name="T1" fmla="*/ 0 h 21600"/>
              <a:gd name="T2" fmla="*/ 0 w 21600"/>
              <a:gd name="T3" fmla="*/ 1 h 21600"/>
              <a:gd name="T4" fmla="*/ 0 w 21600"/>
              <a:gd name="T5" fmla="*/ 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59" name="Group 18"/>
          <p:cNvGrpSpPr>
            <a:grpSpLocks/>
          </p:cNvGrpSpPr>
          <p:nvPr/>
        </p:nvGrpSpPr>
        <p:grpSpPr bwMode="auto">
          <a:xfrm>
            <a:off x="2305050" y="1627188"/>
            <a:ext cx="1771650" cy="2493962"/>
            <a:chOff x="1476" y="1360"/>
            <a:chExt cx="1116" cy="1571"/>
          </a:xfrm>
        </p:grpSpPr>
        <p:sp>
          <p:nvSpPr>
            <p:cNvPr id="68" name="Line 19"/>
            <p:cNvSpPr>
              <a:spLocks noChangeShapeType="1"/>
            </p:cNvSpPr>
            <p:nvPr/>
          </p:nvSpPr>
          <p:spPr bwMode="auto">
            <a:xfrm flipH="1">
              <a:off x="2592" y="1440"/>
              <a:ext cx="0" cy="14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69" name="Line 20"/>
            <p:cNvSpPr>
              <a:spLocks noChangeShapeType="1"/>
            </p:cNvSpPr>
            <p:nvPr/>
          </p:nvSpPr>
          <p:spPr bwMode="auto">
            <a:xfrm flipV="1">
              <a:off x="1476" y="1360"/>
              <a:ext cx="1000" cy="6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grpSp>
      <p:grpSp>
        <p:nvGrpSpPr>
          <p:cNvPr id="60" name="Group 21"/>
          <p:cNvGrpSpPr>
            <a:grpSpLocks/>
          </p:cNvGrpSpPr>
          <p:nvPr/>
        </p:nvGrpSpPr>
        <p:grpSpPr bwMode="auto">
          <a:xfrm>
            <a:off x="3613150" y="1592263"/>
            <a:ext cx="498475" cy="819150"/>
            <a:chOff x="2804" y="1254"/>
            <a:chExt cx="314" cy="516"/>
          </a:xfrm>
        </p:grpSpPr>
        <p:sp>
          <p:nvSpPr>
            <p:cNvPr id="63" name="Rectangle 22"/>
            <p:cNvSpPr>
              <a:spLocks noChangeArrowheads="1"/>
            </p:cNvSpPr>
            <p:nvPr/>
          </p:nvSpPr>
          <p:spPr bwMode="auto">
            <a:xfrm rot="2380839">
              <a:off x="2804" y="1290"/>
              <a:ext cx="100" cy="480"/>
            </a:xfrm>
            <a:prstGeom prst="rect">
              <a:avLst/>
            </a:prstGeom>
            <a:gradFill rotWithShape="0">
              <a:gsLst>
                <a:gs pos="0">
                  <a:schemeClr val="folHlink">
                    <a:gamma/>
                    <a:shade val="46275"/>
                    <a:invGamma/>
                  </a:schemeClr>
                </a:gs>
                <a:gs pos="100000">
                  <a:schemeClr val="folHlink"/>
                </a:gs>
              </a:gsLst>
              <a:lin ang="2700000" scaled="1"/>
            </a:gra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endParaRPr lang="es-ES"/>
            </a:p>
          </p:txBody>
        </p:sp>
        <p:grpSp>
          <p:nvGrpSpPr>
            <p:cNvPr id="64" name="Group 23"/>
            <p:cNvGrpSpPr>
              <a:grpSpLocks/>
            </p:cNvGrpSpPr>
            <p:nvPr/>
          </p:nvGrpSpPr>
          <p:grpSpPr bwMode="auto">
            <a:xfrm rot="1019461">
              <a:off x="2926" y="1254"/>
              <a:ext cx="192" cy="192"/>
              <a:chOff x="3373" y="1337"/>
              <a:chExt cx="192" cy="192"/>
            </a:xfrm>
          </p:grpSpPr>
          <p:sp>
            <p:nvSpPr>
              <p:cNvPr id="65" name="Oval 24"/>
              <p:cNvSpPr>
                <a:spLocks noChangeArrowheads="1"/>
              </p:cNvSpPr>
              <p:nvPr/>
            </p:nvSpPr>
            <p:spPr bwMode="auto">
              <a:xfrm rot="-699479">
                <a:off x="3373" y="1337"/>
                <a:ext cx="192" cy="192"/>
              </a:xfrm>
              <a:prstGeom prst="ellipse">
                <a:avLst/>
              </a:prstGeom>
              <a:gradFill rotWithShape="0">
                <a:gsLst>
                  <a:gs pos="0">
                    <a:schemeClr val="accent1">
                      <a:gamma/>
                      <a:shade val="46275"/>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s-ES"/>
              </a:p>
            </p:txBody>
          </p:sp>
          <p:sp>
            <p:nvSpPr>
              <p:cNvPr id="66" name="Oval 25"/>
              <p:cNvSpPr>
                <a:spLocks noChangeArrowheads="1"/>
              </p:cNvSpPr>
              <p:nvPr/>
            </p:nvSpPr>
            <p:spPr bwMode="auto">
              <a:xfrm rot="-699479">
                <a:off x="3424" y="1385"/>
                <a:ext cx="96" cy="96"/>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67" name="Line 26"/>
              <p:cNvSpPr>
                <a:spLocks noChangeShapeType="1"/>
              </p:cNvSpPr>
              <p:nvPr/>
            </p:nvSpPr>
            <p:spPr bwMode="auto">
              <a:xfrm rot="-699479">
                <a:off x="3443" y="1402"/>
                <a:ext cx="54" cy="54"/>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pSp>
      </p:grpSp>
      <p:sp>
        <p:nvSpPr>
          <p:cNvPr id="61" name="Rectangle 27"/>
          <p:cNvSpPr>
            <a:spLocks noChangeArrowheads="1"/>
          </p:cNvSpPr>
          <p:nvPr/>
        </p:nvSpPr>
        <p:spPr bwMode="auto">
          <a:xfrm rot="19491416">
            <a:off x="2032000" y="2532063"/>
            <a:ext cx="533400" cy="474662"/>
          </a:xfrm>
          <a:prstGeom prst="rect">
            <a:avLst/>
          </a:prstGeom>
          <a:gradFill rotWithShape="0">
            <a:gsLst>
              <a:gs pos="0">
                <a:srgbClr val="CCFFFF"/>
              </a:gs>
              <a:gs pos="100000">
                <a:srgbClr val="5E767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62" name="Rectangle 28"/>
          <p:cNvSpPr>
            <a:spLocks noChangeArrowheads="1"/>
          </p:cNvSpPr>
          <p:nvPr/>
        </p:nvSpPr>
        <p:spPr bwMode="auto">
          <a:xfrm rot="16203709">
            <a:off x="3806826" y="3971925"/>
            <a:ext cx="534987" cy="304800"/>
          </a:xfrm>
          <a:prstGeom prst="rect">
            <a:avLst/>
          </a:prstGeom>
          <a:gradFill rotWithShape="0">
            <a:gsLst>
              <a:gs pos="0">
                <a:srgbClr val="5E7676"/>
              </a:gs>
              <a:gs pos="50000">
                <a:srgbClr val="CCFFFF"/>
              </a:gs>
              <a:gs pos="100000">
                <a:srgbClr val="5E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 name="Arc 29"/>
          <p:cNvSpPr>
            <a:spLocks/>
          </p:cNvSpPr>
          <p:nvPr/>
        </p:nvSpPr>
        <p:spPr bwMode="auto">
          <a:xfrm rot="1086227">
            <a:off x="3898901" y="1371600"/>
            <a:ext cx="368300" cy="469900"/>
          </a:xfrm>
          <a:custGeom>
            <a:avLst/>
            <a:gdLst>
              <a:gd name="T0" fmla="*/ 0 w 32575"/>
              <a:gd name="T1" fmla="*/ 1220625 h 21600"/>
              <a:gd name="T2" fmla="*/ 3643017 w 32575"/>
              <a:gd name="T3" fmla="*/ 1780159 h 21600"/>
              <a:gd name="T4" fmla="*/ 1685803 w 32575"/>
              <a:gd name="T5" fmla="*/ 4301067 h 21600"/>
              <a:gd name="T6" fmla="*/ 0 60000 65536"/>
              <a:gd name="T7" fmla="*/ 0 60000 65536"/>
              <a:gd name="T8" fmla="*/ 0 60000 65536"/>
            </a:gdLst>
            <a:ahLst/>
            <a:cxnLst>
              <a:cxn ang="T6">
                <a:pos x="T0" y="T1"/>
              </a:cxn>
              <a:cxn ang="T7">
                <a:pos x="T2" y="T3"/>
              </a:cxn>
              <a:cxn ang="T8">
                <a:pos x="T4" y="T5"/>
              </a:cxn>
            </a:cxnLst>
            <a:rect l="0" t="0" r="r" b="b"/>
            <a:pathLst>
              <a:path w="32575" h="21600" fill="none" extrusionOk="0">
                <a:moveTo>
                  <a:pt x="-1" y="6129"/>
                </a:moveTo>
                <a:cubicBezTo>
                  <a:pt x="4033" y="2199"/>
                  <a:pt x="9442" y="-1"/>
                  <a:pt x="15074" y="0"/>
                </a:cubicBezTo>
                <a:cubicBezTo>
                  <a:pt x="22004" y="0"/>
                  <a:pt x="28513" y="3325"/>
                  <a:pt x="32574" y="8940"/>
                </a:cubicBezTo>
              </a:path>
              <a:path w="32575" h="21600" stroke="0" extrusionOk="0">
                <a:moveTo>
                  <a:pt x="-1" y="6129"/>
                </a:moveTo>
                <a:cubicBezTo>
                  <a:pt x="4033" y="2199"/>
                  <a:pt x="9442" y="-1"/>
                  <a:pt x="15074" y="0"/>
                </a:cubicBezTo>
                <a:cubicBezTo>
                  <a:pt x="22004" y="0"/>
                  <a:pt x="28513" y="3325"/>
                  <a:pt x="32574" y="8940"/>
                </a:cubicBezTo>
                <a:lnTo>
                  <a:pt x="15074" y="21600"/>
                </a:lnTo>
                <a:lnTo>
                  <a:pt x="-1" y="6129"/>
                </a:lnTo>
                <a:close/>
              </a:path>
            </a:pathLst>
          </a:custGeom>
          <a:noFill/>
          <a:ln w="28575">
            <a:solidFill>
              <a:srgbClr val="F01E37"/>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s-ES"/>
          </a:p>
        </p:txBody>
      </p:sp>
      <p:grpSp>
        <p:nvGrpSpPr>
          <p:cNvPr id="78" name="Group 33"/>
          <p:cNvGrpSpPr>
            <a:grpSpLocks/>
          </p:cNvGrpSpPr>
          <p:nvPr/>
        </p:nvGrpSpPr>
        <p:grpSpPr bwMode="auto">
          <a:xfrm>
            <a:off x="1158875" y="1620838"/>
            <a:ext cx="1668463" cy="2273300"/>
            <a:chOff x="958" y="1356"/>
            <a:chExt cx="1051" cy="1432"/>
          </a:xfrm>
        </p:grpSpPr>
        <p:sp>
          <p:nvSpPr>
            <p:cNvPr id="79" name="Line 34"/>
            <p:cNvSpPr>
              <a:spLocks noChangeShapeType="1"/>
            </p:cNvSpPr>
            <p:nvPr/>
          </p:nvSpPr>
          <p:spPr bwMode="auto">
            <a:xfrm rot="-2142214">
              <a:off x="1675" y="1356"/>
              <a:ext cx="9" cy="143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81" name="Line 35"/>
            <p:cNvSpPr>
              <a:spLocks noChangeShapeType="1"/>
            </p:cNvSpPr>
            <p:nvPr/>
          </p:nvSpPr>
          <p:spPr bwMode="auto">
            <a:xfrm rot="-2142214">
              <a:off x="958" y="2207"/>
              <a:ext cx="1051"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86" name="Line 40"/>
          <p:cNvSpPr>
            <a:spLocks noChangeShapeType="1"/>
          </p:cNvSpPr>
          <p:nvPr/>
        </p:nvSpPr>
        <p:spPr bwMode="auto">
          <a:xfrm rot="10800000" flipH="1" flipV="1">
            <a:off x="1677988" y="1892300"/>
            <a:ext cx="606425" cy="838200"/>
          </a:xfrm>
          <a:prstGeom prst="line">
            <a:avLst/>
          </a:prstGeom>
          <a:noFill/>
          <a:ln w="38100">
            <a:solidFill>
              <a:srgbClr val="008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1" name="Line 45"/>
          <p:cNvSpPr>
            <a:spLocks noChangeShapeType="1"/>
          </p:cNvSpPr>
          <p:nvPr/>
        </p:nvSpPr>
        <p:spPr bwMode="auto">
          <a:xfrm flipH="1">
            <a:off x="1671638" y="2754313"/>
            <a:ext cx="614362" cy="45085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7" name="Line 50"/>
          <p:cNvSpPr>
            <a:spLocks noChangeShapeType="1"/>
          </p:cNvSpPr>
          <p:nvPr/>
        </p:nvSpPr>
        <p:spPr bwMode="auto">
          <a:xfrm flipH="1" flipV="1">
            <a:off x="2292350" y="2741613"/>
            <a:ext cx="628650" cy="860425"/>
          </a:xfrm>
          <a:prstGeom prst="line">
            <a:avLst/>
          </a:prstGeom>
          <a:noFill/>
          <a:ln w="38100">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 name="Line 55"/>
          <p:cNvSpPr>
            <a:spLocks noChangeShapeType="1"/>
          </p:cNvSpPr>
          <p:nvPr/>
        </p:nvSpPr>
        <p:spPr bwMode="auto">
          <a:xfrm rot="1616383" flipV="1">
            <a:off x="2439279" y="2253643"/>
            <a:ext cx="303043" cy="560014"/>
          </a:xfrm>
          <a:prstGeom prst="line">
            <a:avLst/>
          </a:prstGeom>
          <a:noFill/>
          <a:ln w="38100">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5" name="Line 63"/>
          <p:cNvSpPr>
            <a:spLocks noChangeShapeType="1"/>
          </p:cNvSpPr>
          <p:nvPr/>
        </p:nvSpPr>
        <p:spPr bwMode="auto">
          <a:xfrm rot="10800000" flipV="1">
            <a:off x="4070350" y="4119563"/>
            <a:ext cx="3175" cy="639762"/>
          </a:xfrm>
          <a:prstGeom prst="line">
            <a:avLst/>
          </a:prstGeom>
          <a:noFill/>
          <a:ln w="38100">
            <a:solidFill>
              <a:srgbClr val="F01E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123" name="Line 80"/>
          <p:cNvSpPr>
            <a:spLocks noChangeShapeType="1"/>
          </p:cNvSpPr>
          <p:nvPr/>
        </p:nvSpPr>
        <p:spPr bwMode="auto">
          <a:xfrm rot="19801256" flipV="1">
            <a:off x="3922713" y="3538538"/>
            <a:ext cx="307975" cy="533400"/>
          </a:xfrm>
          <a:prstGeom prst="line">
            <a:avLst/>
          </a:prstGeom>
          <a:noFill/>
          <a:ln w="38100">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26" name="Oval 81"/>
          <p:cNvSpPr>
            <a:spLocks noChangeArrowheads="1"/>
          </p:cNvSpPr>
          <p:nvPr/>
        </p:nvSpPr>
        <p:spPr bwMode="auto">
          <a:xfrm>
            <a:off x="4017963" y="4065588"/>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29" name="Line 128"/>
          <p:cNvSpPr>
            <a:spLocks noChangeShapeType="1"/>
          </p:cNvSpPr>
          <p:nvPr/>
        </p:nvSpPr>
        <p:spPr bwMode="auto">
          <a:xfrm flipH="1">
            <a:off x="2292350" y="2747963"/>
            <a:ext cx="0" cy="1316037"/>
          </a:xfrm>
          <a:prstGeom prst="line">
            <a:avLst/>
          </a:prstGeom>
          <a:noFill/>
          <a:ln w="38100">
            <a:solidFill>
              <a:srgbClr val="EE102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35" name="Oval 129"/>
          <p:cNvSpPr>
            <a:spLocks noChangeArrowheads="1"/>
          </p:cNvSpPr>
          <p:nvPr/>
        </p:nvSpPr>
        <p:spPr bwMode="auto">
          <a:xfrm>
            <a:off x="2232025" y="2687638"/>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mc:AlternateContent xmlns:mc="http://schemas.openxmlformats.org/markup-compatibility/2006" xmlns:a14="http://schemas.microsoft.com/office/drawing/2010/main">
        <mc:Choice Requires="a14">
          <p:sp>
            <p:nvSpPr>
              <p:cNvPr id="137" name="136 CuadroTexto"/>
              <p:cNvSpPr txBox="1"/>
              <p:nvPr/>
            </p:nvSpPr>
            <p:spPr>
              <a:xfrm>
                <a:off x="3740150" y="4688840"/>
                <a:ext cx="63280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1</m:t>
                          </m:r>
                        </m:sub>
                      </m:sSub>
                      <m:r>
                        <a:rPr lang="es-ES" sz="1600" b="0" i="1" smtClean="0">
                          <a:latin typeface="Cambria Math"/>
                        </a:rPr>
                        <m:t>𝑔</m:t>
                      </m:r>
                    </m:oMath>
                  </m:oMathPara>
                </a14:m>
                <a:endParaRPr lang="es-ES" sz="1600" dirty="0"/>
              </a:p>
            </p:txBody>
          </p:sp>
        </mc:Choice>
        <mc:Fallback xmlns="">
          <p:sp>
            <p:nvSpPr>
              <p:cNvPr id="137" name="136 CuadroTexto"/>
              <p:cNvSpPr txBox="1">
                <a:spLocks noRot="1" noChangeAspect="1" noMove="1" noResize="1" noEditPoints="1" noAdjustHandles="1" noChangeArrowheads="1" noChangeShapeType="1" noTextEdit="1"/>
              </p:cNvSpPr>
              <p:nvPr/>
            </p:nvSpPr>
            <p:spPr>
              <a:xfrm>
                <a:off x="3740150" y="4688840"/>
                <a:ext cx="632801" cy="338554"/>
              </a:xfrm>
              <a:prstGeom prst="rect">
                <a:avLst/>
              </a:prstGeom>
              <a:blipFill rotWithShape="1">
                <a:blip r:embed="rId3"/>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8" name="137 CuadroTexto"/>
              <p:cNvSpPr txBox="1"/>
              <p:nvPr/>
            </p:nvSpPr>
            <p:spPr>
              <a:xfrm>
                <a:off x="2038350" y="3990340"/>
                <a:ext cx="63754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2</m:t>
                          </m:r>
                        </m:sub>
                      </m:sSub>
                      <m:r>
                        <a:rPr lang="es-ES" sz="1600" b="0" i="1" smtClean="0">
                          <a:latin typeface="Cambria Math"/>
                        </a:rPr>
                        <m:t>𝑔</m:t>
                      </m:r>
                    </m:oMath>
                  </m:oMathPara>
                </a14:m>
                <a:endParaRPr lang="es-ES" sz="1600" dirty="0"/>
              </a:p>
            </p:txBody>
          </p:sp>
        </mc:Choice>
        <mc:Fallback xmlns="">
          <p:sp>
            <p:nvSpPr>
              <p:cNvPr id="138" name="137 CuadroTexto"/>
              <p:cNvSpPr txBox="1">
                <a:spLocks noRot="1" noChangeAspect="1" noMove="1" noResize="1" noEditPoints="1" noAdjustHandles="1" noChangeArrowheads="1" noChangeShapeType="1" noTextEdit="1"/>
              </p:cNvSpPr>
              <p:nvPr/>
            </p:nvSpPr>
            <p:spPr>
              <a:xfrm>
                <a:off x="2038350" y="3990340"/>
                <a:ext cx="637546" cy="338554"/>
              </a:xfrm>
              <a:prstGeom prst="rect">
                <a:avLst/>
              </a:prstGeom>
              <a:blipFill rotWithShape="1">
                <a:blip r:embed="rId4"/>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9" name="138 CuadroTexto"/>
              <p:cNvSpPr txBox="1"/>
              <p:nvPr/>
            </p:nvSpPr>
            <p:spPr>
              <a:xfrm>
                <a:off x="4044950" y="33553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139" name="138 CuadroTexto"/>
              <p:cNvSpPr txBox="1">
                <a:spLocks noRot="1" noChangeAspect="1" noMove="1" noResize="1" noEditPoints="1" noAdjustHandles="1" noChangeArrowheads="1" noChangeShapeType="1" noTextEdit="1"/>
              </p:cNvSpPr>
              <p:nvPr/>
            </p:nvSpPr>
            <p:spPr>
              <a:xfrm>
                <a:off x="4044950" y="3355340"/>
                <a:ext cx="368691"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0" name="139 CuadroTexto"/>
              <p:cNvSpPr txBox="1"/>
              <p:nvPr/>
            </p:nvSpPr>
            <p:spPr>
              <a:xfrm>
                <a:off x="2470150" y="20726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140" name="139 CuadroTexto"/>
              <p:cNvSpPr txBox="1">
                <a:spLocks noRot="1" noChangeAspect="1" noMove="1" noResize="1" noEditPoints="1" noAdjustHandles="1" noChangeArrowheads="1" noChangeShapeType="1" noTextEdit="1"/>
              </p:cNvSpPr>
              <p:nvPr/>
            </p:nvSpPr>
            <p:spPr>
              <a:xfrm>
                <a:off x="2470150" y="2072640"/>
                <a:ext cx="368691"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1" name="140 CuadroTexto"/>
              <p:cNvSpPr txBox="1"/>
              <p:nvPr/>
            </p:nvSpPr>
            <p:spPr>
              <a:xfrm>
                <a:off x="1276350" y="2783840"/>
                <a:ext cx="53424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𝑃</m:t>
                          </m:r>
                        </m:e>
                        <m:sub>
                          <m:r>
                            <a:rPr lang="es-ES" sz="1600" b="0" i="1" smtClean="0">
                              <a:latin typeface="Cambria Math"/>
                            </a:rPr>
                            <m:t>2</m:t>
                          </m:r>
                          <m:r>
                            <a:rPr lang="es-ES" sz="1600" b="0" i="1" smtClean="0">
                              <a:latin typeface="Cambria Math"/>
                            </a:rPr>
                            <m:t>𝑥</m:t>
                          </m:r>
                        </m:sub>
                      </m:sSub>
                    </m:oMath>
                  </m:oMathPara>
                </a14:m>
                <a:endParaRPr lang="es-ES" sz="1600" dirty="0"/>
              </a:p>
            </p:txBody>
          </p:sp>
        </mc:Choice>
        <mc:Fallback xmlns="">
          <p:sp>
            <p:nvSpPr>
              <p:cNvPr id="141" name="140 CuadroTexto"/>
              <p:cNvSpPr txBox="1">
                <a:spLocks noRot="1" noChangeAspect="1" noMove="1" noResize="1" noEditPoints="1" noAdjustHandles="1" noChangeArrowheads="1" noChangeShapeType="1" noTextEdit="1"/>
              </p:cNvSpPr>
              <p:nvPr/>
            </p:nvSpPr>
            <p:spPr>
              <a:xfrm>
                <a:off x="1276350" y="2783840"/>
                <a:ext cx="534249"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2" name="141 CuadroTexto"/>
              <p:cNvSpPr txBox="1"/>
              <p:nvPr/>
            </p:nvSpPr>
            <p:spPr>
              <a:xfrm>
                <a:off x="2863850" y="3291840"/>
                <a:ext cx="540276" cy="3579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𝑃</m:t>
                          </m:r>
                        </m:e>
                        <m:sub>
                          <m:r>
                            <a:rPr lang="es-ES" sz="1600" b="0" i="1" smtClean="0">
                              <a:latin typeface="Cambria Math"/>
                            </a:rPr>
                            <m:t>2</m:t>
                          </m:r>
                          <m:r>
                            <a:rPr lang="es-ES" sz="1600" b="0" i="1" smtClean="0">
                              <a:latin typeface="Cambria Math"/>
                            </a:rPr>
                            <m:t>𝑦</m:t>
                          </m:r>
                        </m:sub>
                      </m:sSub>
                    </m:oMath>
                  </m:oMathPara>
                </a14:m>
                <a:endParaRPr lang="es-ES" sz="1600" dirty="0"/>
              </a:p>
            </p:txBody>
          </p:sp>
        </mc:Choice>
        <mc:Fallback xmlns="">
          <p:sp>
            <p:nvSpPr>
              <p:cNvPr id="142" name="141 CuadroTexto"/>
              <p:cNvSpPr txBox="1">
                <a:spLocks noRot="1" noChangeAspect="1" noMove="1" noResize="1" noEditPoints="1" noAdjustHandles="1" noChangeArrowheads="1" noChangeShapeType="1" noTextEdit="1"/>
              </p:cNvSpPr>
              <p:nvPr/>
            </p:nvSpPr>
            <p:spPr>
              <a:xfrm>
                <a:off x="2863850" y="3291840"/>
                <a:ext cx="540276" cy="357983"/>
              </a:xfrm>
              <a:prstGeom prst="rect">
                <a:avLst/>
              </a:prstGeom>
              <a:blipFill rotWithShape="1">
                <a:blip r:embed="rId8"/>
                <a:stretch>
                  <a:fillRect b="-508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3" name="142 CuadroTexto"/>
              <p:cNvSpPr txBox="1"/>
              <p:nvPr/>
            </p:nvSpPr>
            <p:spPr>
              <a:xfrm>
                <a:off x="1670050" y="16408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143" name="142 CuadroTexto"/>
              <p:cNvSpPr txBox="1">
                <a:spLocks noRot="1" noChangeAspect="1" noMove="1" noResize="1" noEditPoints="1" noAdjustHandles="1" noChangeArrowheads="1" noChangeShapeType="1" noTextEdit="1"/>
              </p:cNvSpPr>
              <p:nvPr/>
            </p:nvSpPr>
            <p:spPr>
              <a:xfrm>
                <a:off x="1670050" y="1640840"/>
                <a:ext cx="398058" cy="338554"/>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4" name="143 CuadroTexto"/>
              <p:cNvSpPr txBox="1"/>
              <p:nvPr/>
            </p:nvSpPr>
            <p:spPr>
              <a:xfrm>
                <a:off x="1047750" y="31902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144" name="143 CuadroTexto"/>
              <p:cNvSpPr txBox="1">
                <a:spLocks noRot="1" noChangeAspect="1" noMove="1" noResize="1" noEditPoints="1" noAdjustHandles="1" noChangeArrowheads="1" noChangeShapeType="1" noTextEdit="1"/>
              </p:cNvSpPr>
              <p:nvPr/>
            </p:nvSpPr>
            <p:spPr>
              <a:xfrm>
                <a:off x="1047750" y="3190240"/>
                <a:ext cx="357597"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5" name="144 CuadroTexto"/>
              <p:cNvSpPr txBox="1"/>
              <p:nvPr/>
            </p:nvSpPr>
            <p:spPr>
              <a:xfrm>
                <a:off x="1314450" y="16916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145" name="144 CuadroTexto"/>
              <p:cNvSpPr txBox="1">
                <a:spLocks noRot="1" noChangeAspect="1" noMove="1" noResize="1" noEditPoints="1" noAdjustHandles="1" noChangeArrowheads="1" noChangeShapeType="1" noTextEdit="1"/>
              </p:cNvSpPr>
              <p:nvPr/>
            </p:nvSpPr>
            <p:spPr>
              <a:xfrm>
                <a:off x="1314450" y="1691640"/>
                <a:ext cx="361317" cy="338554"/>
              </a:xfrm>
              <a:prstGeom prst="rect">
                <a:avLst/>
              </a:prstGeom>
              <a:blipFill rotWithShape="1">
                <a:blip r:embed="rId11"/>
                <a:stretch>
                  <a:fillRect b="-3636"/>
                </a:stretch>
              </a:blipFill>
            </p:spPr>
            <p:txBody>
              <a:bodyPr/>
              <a:lstStyle/>
              <a:p>
                <a:r>
                  <a:rPr lang="es-ES">
                    <a:noFill/>
                  </a:rPr>
                  <a:t> </a:t>
                </a:r>
              </a:p>
            </p:txBody>
          </p:sp>
        </mc:Fallback>
      </mc:AlternateContent>
      <p:sp>
        <p:nvSpPr>
          <p:cNvPr id="146" name="Line 55"/>
          <p:cNvSpPr>
            <a:spLocks noChangeShapeType="1"/>
          </p:cNvSpPr>
          <p:nvPr/>
        </p:nvSpPr>
        <p:spPr bwMode="auto">
          <a:xfrm rot="1616383" flipV="1">
            <a:off x="1987908" y="2722573"/>
            <a:ext cx="183681" cy="367949"/>
          </a:xfrm>
          <a:prstGeom prst="line">
            <a:avLst/>
          </a:prstGeom>
          <a:noFill/>
          <a:ln w="38100">
            <a:solidFill>
              <a:srgbClr val="8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mc:AlternateContent xmlns:mc="http://schemas.openxmlformats.org/markup-compatibility/2006" xmlns:a14="http://schemas.microsoft.com/office/drawing/2010/main">
        <mc:Choice Requires="a14">
          <p:sp>
            <p:nvSpPr>
              <p:cNvPr id="147" name="146 CuadroTexto"/>
              <p:cNvSpPr txBox="1"/>
              <p:nvPr/>
            </p:nvSpPr>
            <p:spPr>
              <a:xfrm>
                <a:off x="1682489" y="2568132"/>
                <a:ext cx="404524" cy="30628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𝑅</m:t>
                          </m:r>
                        </m:sub>
                      </m:sSub>
                    </m:oMath>
                  </m:oMathPara>
                </a14:m>
                <a:endParaRPr lang="es-ES" sz="1600" dirty="0"/>
              </a:p>
            </p:txBody>
          </p:sp>
        </mc:Choice>
        <mc:Fallback xmlns="">
          <p:sp>
            <p:nvSpPr>
              <p:cNvPr id="147" name="146 CuadroTexto"/>
              <p:cNvSpPr txBox="1">
                <a:spLocks noRot="1" noChangeAspect="1" noMove="1" noResize="1" noEditPoints="1" noAdjustHandles="1" noChangeArrowheads="1" noChangeShapeType="1" noTextEdit="1"/>
              </p:cNvSpPr>
              <p:nvPr/>
            </p:nvSpPr>
            <p:spPr>
              <a:xfrm>
                <a:off x="1682489" y="2568132"/>
                <a:ext cx="404524" cy="306280"/>
              </a:xfrm>
              <a:prstGeom prst="rect">
                <a:avLst/>
              </a:prstGeom>
              <a:blipFill rotWithShape="1">
                <a:blip r:embed="rId12"/>
                <a:stretch>
                  <a:fillRect b="-5882"/>
                </a:stretch>
              </a:blipFill>
            </p:spPr>
            <p:txBody>
              <a:bodyPr/>
              <a:lstStyle/>
              <a:p>
                <a:r>
                  <a:rPr lang="es-ES">
                    <a:noFill/>
                  </a:rPr>
                  <a:t> </a:t>
                </a:r>
              </a:p>
            </p:txBody>
          </p:sp>
        </mc:Fallback>
      </mc:AlternateContent>
      <p:sp>
        <p:nvSpPr>
          <p:cNvPr id="148" name="147 CuadroTexto"/>
          <p:cNvSpPr txBox="1"/>
          <p:nvPr/>
        </p:nvSpPr>
        <p:spPr>
          <a:xfrm>
            <a:off x="4610100" y="1473200"/>
            <a:ext cx="2082800" cy="369332"/>
          </a:xfrm>
          <a:prstGeom prst="rect">
            <a:avLst/>
          </a:prstGeom>
          <a:noFill/>
        </p:spPr>
        <p:txBody>
          <a:bodyPr wrap="square" rtlCol="0">
            <a:spAutoFit/>
          </a:bodyPr>
          <a:lstStyle/>
          <a:p>
            <a:pPr marL="355600" indent="-355600"/>
            <a:r>
              <a:rPr lang="es-ES" dirty="0" smtClean="0">
                <a:sym typeface="Wingdings"/>
              </a:rPr>
              <a:t>	Cuerpo 1:</a:t>
            </a:r>
            <a:endParaRPr lang="es-ES" dirty="0"/>
          </a:p>
        </p:txBody>
      </p:sp>
      <mc:AlternateContent xmlns:mc="http://schemas.openxmlformats.org/markup-compatibility/2006" xmlns:a14="http://schemas.microsoft.com/office/drawing/2010/main">
        <mc:Choice Requires="a14">
          <p:sp>
            <p:nvSpPr>
              <p:cNvPr id="149" name="148 CuadroTexto"/>
              <p:cNvSpPr txBox="1"/>
              <p:nvPr/>
            </p:nvSpPr>
            <p:spPr>
              <a:xfrm>
                <a:off x="4959350" y="1869440"/>
                <a:ext cx="22620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1</m:t>
                              </m:r>
                            </m:e>
                          </m:d>
                          <m:r>
                            <a:rPr lang="es-ES" b="0" i="1" smtClean="0">
                              <a:latin typeface="Cambria Math"/>
                            </a:rPr>
                            <m:t>  </m:t>
                          </m:r>
                          <m:r>
                            <a:rPr lang="es-ES" b="0" i="1" smtClean="0">
                              <a:latin typeface="Cambria Math"/>
                            </a:rPr>
                            <m:t>𝑚</m:t>
                          </m:r>
                        </m:e>
                        <m:sub>
                          <m:r>
                            <a:rPr lang="es-ES" b="0" i="1" smtClean="0">
                              <a:latin typeface="Cambria Math"/>
                            </a:rPr>
                            <m:t>1</m:t>
                          </m:r>
                        </m:sub>
                      </m:sSub>
                      <m:r>
                        <a:rPr lang="es-ES" b="0" i="1" smtClean="0">
                          <a:latin typeface="Cambria Math"/>
                        </a:rPr>
                        <m:t>𝑔</m:t>
                      </m:r>
                      <m:r>
                        <a:rPr lang="es-ES" b="0" i="1" smtClean="0">
                          <a:latin typeface="Cambria Math"/>
                        </a:rPr>
                        <m:t>−</m:t>
                      </m:r>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𝑎</m:t>
                      </m:r>
                    </m:oMath>
                  </m:oMathPara>
                </a14:m>
                <a:endParaRPr lang="es-ES" dirty="0"/>
              </a:p>
            </p:txBody>
          </p:sp>
        </mc:Choice>
        <mc:Fallback xmlns="">
          <p:sp>
            <p:nvSpPr>
              <p:cNvPr id="149" name="148 CuadroTexto"/>
              <p:cNvSpPr txBox="1">
                <a:spLocks noRot="1" noChangeAspect="1" noMove="1" noResize="1" noEditPoints="1" noAdjustHandles="1" noChangeArrowheads="1" noChangeShapeType="1" noTextEdit="1"/>
              </p:cNvSpPr>
              <p:nvPr/>
            </p:nvSpPr>
            <p:spPr>
              <a:xfrm>
                <a:off x="4959350" y="1869440"/>
                <a:ext cx="2262093" cy="369332"/>
              </a:xfrm>
              <a:prstGeom prst="rect">
                <a:avLst/>
              </a:prstGeom>
              <a:blipFill rotWithShape="1">
                <a:blip r:embed="rId13"/>
                <a:stretch>
                  <a:fillRect b="-8333"/>
                </a:stretch>
              </a:blipFill>
            </p:spPr>
            <p:txBody>
              <a:bodyPr/>
              <a:lstStyle/>
              <a:p>
                <a:r>
                  <a:rPr lang="es-ES">
                    <a:noFill/>
                  </a:rPr>
                  <a:t> </a:t>
                </a:r>
              </a:p>
            </p:txBody>
          </p:sp>
        </mc:Fallback>
      </mc:AlternateContent>
      <p:sp>
        <p:nvSpPr>
          <p:cNvPr id="150" name="149 CuadroTexto"/>
          <p:cNvSpPr txBox="1"/>
          <p:nvPr/>
        </p:nvSpPr>
        <p:spPr>
          <a:xfrm>
            <a:off x="4622800" y="2451100"/>
            <a:ext cx="2082800" cy="369332"/>
          </a:xfrm>
          <a:prstGeom prst="rect">
            <a:avLst/>
          </a:prstGeom>
          <a:noFill/>
        </p:spPr>
        <p:txBody>
          <a:bodyPr wrap="square" rtlCol="0">
            <a:spAutoFit/>
          </a:bodyPr>
          <a:lstStyle/>
          <a:p>
            <a:pPr marL="355600" indent="-355600"/>
            <a:r>
              <a:rPr lang="es-ES" dirty="0" smtClean="0">
                <a:sym typeface="Wingdings"/>
              </a:rPr>
              <a:t>	Cuerpo 2:</a:t>
            </a:r>
            <a:endParaRPr lang="es-ES" dirty="0"/>
          </a:p>
        </p:txBody>
      </p:sp>
      <mc:AlternateContent xmlns:mc="http://schemas.openxmlformats.org/markup-compatibility/2006" xmlns:a14="http://schemas.microsoft.com/office/drawing/2010/main">
        <mc:Choice Requires="a14">
          <p:sp>
            <p:nvSpPr>
              <p:cNvPr id="2" name="1 CuadroTexto"/>
              <p:cNvSpPr txBox="1"/>
              <p:nvPr/>
            </p:nvSpPr>
            <p:spPr>
              <a:xfrm>
                <a:off x="920750" y="5031740"/>
                <a:ext cx="182069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2</m:t>
                          </m:r>
                          <m:r>
                            <a:rPr lang="es-ES" b="0" i="1" smtClean="0">
                              <a:latin typeface="Cambria Math"/>
                            </a:rPr>
                            <m:t>𝑥</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𝑔𝑠𝑒𝑛</m:t>
                      </m:r>
                      <m:r>
                        <a:rPr lang="es-ES" b="0" i="1" smtClean="0">
                          <a:latin typeface="Cambria Math"/>
                          <a:ea typeface="Cambria Math"/>
                        </a:rPr>
                        <m:t>𝛼</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920750" y="5031740"/>
                <a:ext cx="1820691" cy="369332"/>
              </a:xfrm>
              <a:prstGeom prst="rect">
                <a:avLst/>
              </a:prstGeom>
              <a:blipFill rotWithShape="1">
                <a:blip r:embed="rId14"/>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1" name="150 CuadroTexto"/>
              <p:cNvSpPr txBox="1"/>
              <p:nvPr/>
            </p:nvSpPr>
            <p:spPr>
              <a:xfrm>
                <a:off x="908050" y="5539740"/>
                <a:ext cx="1810688"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𝑃</m:t>
                          </m:r>
                        </m:e>
                        <m:sub>
                          <m:r>
                            <a:rPr lang="es-ES" b="0" i="1" smtClean="0">
                              <a:latin typeface="Cambria Math"/>
                            </a:rPr>
                            <m:t>2</m:t>
                          </m:r>
                          <m:r>
                            <a:rPr lang="es-ES" b="0" i="1" smtClean="0">
                              <a:latin typeface="Cambria Math"/>
                            </a:rPr>
                            <m:t>𝑦</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𝑔𝑐𝑜𝑠</m:t>
                      </m:r>
                      <m:r>
                        <a:rPr lang="es-ES" b="0" i="1" smtClean="0">
                          <a:latin typeface="Cambria Math"/>
                          <a:ea typeface="Cambria Math"/>
                        </a:rPr>
                        <m:t>𝛼</m:t>
                      </m:r>
                    </m:oMath>
                  </m:oMathPara>
                </a14:m>
                <a:endParaRPr lang="es-ES" dirty="0"/>
              </a:p>
            </p:txBody>
          </p:sp>
        </mc:Choice>
        <mc:Fallback xmlns="">
          <p:sp>
            <p:nvSpPr>
              <p:cNvPr id="151" name="150 CuadroTexto"/>
              <p:cNvSpPr txBox="1">
                <a:spLocks noRot="1" noChangeAspect="1" noMove="1" noResize="1" noEditPoints="1" noAdjustHandles="1" noChangeArrowheads="1" noChangeShapeType="1" noTextEdit="1"/>
              </p:cNvSpPr>
              <p:nvPr/>
            </p:nvSpPr>
            <p:spPr>
              <a:xfrm>
                <a:off x="908050" y="5539740"/>
                <a:ext cx="1810688" cy="391261"/>
              </a:xfrm>
              <a:prstGeom prst="rect">
                <a:avLst/>
              </a:prstGeom>
              <a:blipFill rotWithShape="1">
                <a:blip r:embed="rId15"/>
                <a:stretch>
                  <a:fillRect b="-6250"/>
                </a:stretch>
              </a:blipFill>
            </p:spPr>
            <p:txBody>
              <a:bodyPr/>
              <a:lstStyle/>
              <a:p>
                <a:r>
                  <a:rPr lang="es-ES">
                    <a:noFill/>
                  </a:rPr>
                  <a:t> </a:t>
                </a:r>
              </a:p>
            </p:txBody>
          </p:sp>
        </mc:Fallback>
      </mc:AlternateContent>
      <p:sp>
        <p:nvSpPr>
          <p:cNvPr id="152" name="151 Abrir llave"/>
          <p:cNvSpPr/>
          <p:nvPr/>
        </p:nvSpPr>
        <p:spPr>
          <a:xfrm>
            <a:off x="774700" y="4991100"/>
            <a:ext cx="241300" cy="9652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3" name="152 Abrir llave"/>
          <p:cNvSpPr/>
          <p:nvPr/>
        </p:nvSpPr>
        <p:spPr>
          <a:xfrm>
            <a:off x="5105400" y="2933700"/>
            <a:ext cx="279400" cy="13208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54" name="153 CuadroTexto"/>
              <p:cNvSpPr txBox="1"/>
              <p:nvPr/>
            </p:nvSpPr>
            <p:spPr>
              <a:xfrm>
                <a:off x="5251450" y="2948940"/>
                <a:ext cx="27235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s-ES" b="0" i="1" smtClean="0">
                              <a:latin typeface="Cambria Math" panose="02040503050406030204" pitchFamily="18" charset="0"/>
                            </a:rPr>
                          </m:ctrlPr>
                        </m:dPr>
                        <m:e>
                          <m:r>
                            <a:rPr lang="es-ES" b="0" i="1" smtClean="0">
                              <a:latin typeface="Cambria Math"/>
                            </a:rPr>
                            <m:t>2</m:t>
                          </m:r>
                        </m:e>
                      </m:d>
                      <m:r>
                        <a:rPr lang="es-ES" b="0" i="1" smtClean="0">
                          <a:latin typeface="Cambria Math"/>
                        </a:rPr>
                        <m:t>   </m:t>
                      </m:r>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𝑅</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2</m:t>
                          </m:r>
                          <m:r>
                            <a:rPr lang="es-ES" b="0" i="1" smtClean="0">
                              <a:latin typeface="Cambria Math"/>
                            </a:rPr>
                            <m:t>𝑥</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𝑎</m:t>
                      </m:r>
                    </m:oMath>
                  </m:oMathPara>
                </a14:m>
                <a:endParaRPr lang="es-ES" dirty="0"/>
              </a:p>
            </p:txBody>
          </p:sp>
        </mc:Choice>
        <mc:Fallback xmlns="">
          <p:sp>
            <p:nvSpPr>
              <p:cNvPr id="154" name="153 CuadroTexto"/>
              <p:cNvSpPr txBox="1">
                <a:spLocks noRot="1" noChangeAspect="1" noMove="1" noResize="1" noEditPoints="1" noAdjustHandles="1" noChangeArrowheads="1" noChangeShapeType="1" noTextEdit="1"/>
              </p:cNvSpPr>
              <p:nvPr/>
            </p:nvSpPr>
            <p:spPr>
              <a:xfrm>
                <a:off x="5251450" y="2948940"/>
                <a:ext cx="2723502" cy="369332"/>
              </a:xfrm>
              <a:prstGeom prst="rect">
                <a:avLst/>
              </a:prstGeom>
              <a:blipFill rotWithShape="1">
                <a:blip r:embed="rId16"/>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5" name="154 CuadroTexto"/>
              <p:cNvSpPr txBox="1"/>
              <p:nvPr/>
            </p:nvSpPr>
            <p:spPr>
              <a:xfrm>
                <a:off x="5264150" y="3418840"/>
                <a:ext cx="1887183"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3</m:t>
                              </m:r>
                            </m:e>
                          </m:d>
                          <m:r>
                            <a:rPr lang="es-ES" b="0" i="1" smtClean="0">
                              <a:latin typeface="Cambria Math"/>
                            </a:rPr>
                            <m:t>  </m:t>
                          </m:r>
                          <m:r>
                            <a:rPr lang="es-ES" b="0" i="1" smtClean="0">
                              <a:latin typeface="Cambria Math"/>
                            </a:rPr>
                            <m:t>𝑁</m:t>
                          </m:r>
                          <m:r>
                            <a:rPr lang="es-ES" b="0" i="1" smtClean="0">
                              <a:latin typeface="Cambria Math"/>
                            </a:rPr>
                            <m:t>−</m:t>
                          </m:r>
                          <m:r>
                            <a:rPr lang="es-ES" b="0" i="1" smtClean="0">
                              <a:latin typeface="Cambria Math"/>
                            </a:rPr>
                            <m:t>𝑃</m:t>
                          </m:r>
                        </m:e>
                        <m:sub>
                          <m:r>
                            <a:rPr lang="es-ES" b="0" i="1" smtClean="0">
                              <a:latin typeface="Cambria Math"/>
                            </a:rPr>
                            <m:t>2</m:t>
                          </m:r>
                          <m:r>
                            <a:rPr lang="es-ES" b="0" i="1" smtClean="0">
                              <a:latin typeface="Cambria Math"/>
                            </a:rPr>
                            <m:t>𝑦</m:t>
                          </m:r>
                        </m:sub>
                      </m:sSub>
                      <m:r>
                        <a:rPr lang="es-ES" b="0" i="1" smtClean="0">
                          <a:latin typeface="Cambria Math"/>
                        </a:rPr>
                        <m:t>=0</m:t>
                      </m:r>
                    </m:oMath>
                  </m:oMathPara>
                </a14:m>
                <a:endParaRPr lang="es-ES" dirty="0"/>
              </a:p>
            </p:txBody>
          </p:sp>
        </mc:Choice>
        <mc:Fallback xmlns="">
          <p:sp>
            <p:nvSpPr>
              <p:cNvPr id="155" name="154 CuadroTexto"/>
              <p:cNvSpPr txBox="1">
                <a:spLocks noRot="1" noChangeAspect="1" noMove="1" noResize="1" noEditPoints="1" noAdjustHandles="1" noChangeArrowheads="1" noChangeShapeType="1" noTextEdit="1"/>
              </p:cNvSpPr>
              <p:nvPr/>
            </p:nvSpPr>
            <p:spPr>
              <a:xfrm>
                <a:off x="5264150" y="3418840"/>
                <a:ext cx="1887183" cy="391261"/>
              </a:xfrm>
              <a:prstGeom prst="rect">
                <a:avLst/>
              </a:prstGeom>
              <a:blipFill rotWithShape="1">
                <a:blip r:embed="rId17"/>
                <a:stretch>
                  <a:fillRect b="-625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Rectángulo"/>
              <p:cNvSpPr/>
              <p:nvPr/>
            </p:nvSpPr>
            <p:spPr>
              <a:xfrm>
                <a:off x="5673293" y="3828534"/>
                <a:ext cx="244983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a:rPr>
                            <m:t>𝐹</m:t>
                          </m:r>
                        </m:e>
                        <m:sub>
                          <m:r>
                            <a:rPr lang="es-ES" i="1">
                              <a:latin typeface="Cambria Math"/>
                            </a:rPr>
                            <m:t>𝑅</m:t>
                          </m:r>
                        </m:sub>
                      </m:sSub>
                      <m:r>
                        <a:rPr lang="es-ES" b="0" i="1" smtClean="0">
                          <a:latin typeface="Cambria Math"/>
                        </a:rPr>
                        <m:t>=</m:t>
                      </m:r>
                      <m:r>
                        <a:rPr lang="es-ES" b="0" i="1" smtClean="0">
                          <a:latin typeface="Cambria Math"/>
                          <a:ea typeface="Cambria Math"/>
                        </a:rPr>
                        <m:t>𝜇</m:t>
                      </m:r>
                      <m:r>
                        <a:rPr lang="es-ES" b="0" i="1" smtClean="0">
                          <a:latin typeface="Cambria Math"/>
                          <a:ea typeface="Cambria Math"/>
                        </a:rPr>
                        <m:t>𝑁</m:t>
                      </m:r>
                      <m:r>
                        <a:rPr lang="es-ES" b="0" i="1" smtClean="0">
                          <a:latin typeface="Cambria Math"/>
                          <a:ea typeface="Cambria Math"/>
                        </a:rPr>
                        <m:t>=</m:t>
                      </m:r>
                      <m:r>
                        <a:rPr lang="es-ES" b="0" i="1" smtClean="0">
                          <a:latin typeface="Cambria Math"/>
                          <a:ea typeface="Cambria Math"/>
                        </a:rPr>
                        <m:t>𝜇</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𝑚</m:t>
                          </m:r>
                        </m:e>
                        <m:sub>
                          <m:r>
                            <a:rPr lang="es-ES" b="0" i="1" smtClean="0">
                              <a:latin typeface="Cambria Math"/>
                              <a:ea typeface="Cambria Math"/>
                            </a:rPr>
                            <m:t>2</m:t>
                          </m:r>
                        </m:sub>
                      </m:sSub>
                      <m:r>
                        <a:rPr lang="es-ES" b="0" i="1" smtClean="0">
                          <a:latin typeface="Cambria Math"/>
                          <a:ea typeface="Cambria Math"/>
                        </a:rPr>
                        <m:t>𝑔𝑐𝑜𝑠</m:t>
                      </m:r>
                      <m:r>
                        <a:rPr lang="es-ES" b="0" i="1" smtClean="0">
                          <a:latin typeface="Cambria Math"/>
                          <a:ea typeface="Cambria Math"/>
                        </a:rPr>
                        <m:t>𝛼</m:t>
                      </m:r>
                    </m:oMath>
                  </m:oMathPara>
                </a14:m>
                <a:endParaRPr lang="es-ES" dirty="0"/>
              </a:p>
            </p:txBody>
          </p:sp>
        </mc:Choice>
        <mc:Fallback xmlns="">
          <p:sp>
            <p:nvSpPr>
              <p:cNvPr id="4" name="3 Rectángulo"/>
              <p:cNvSpPr>
                <a:spLocks noRot="1" noChangeAspect="1" noMove="1" noResize="1" noEditPoints="1" noAdjustHandles="1" noChangeArrowheads="1" noChangeShapeType="1" noTextEdit="1"/>
              </p:cNvSpPr>
              <p:nvPr/>
            </p:nvSpPr>
            <p:spPr>
              <a:xfrm>
                <a:off x="5673293" y="3828534"/>
                <a:ext cx="2449838" cy="369332"/>
              </a:xfrm>
              <a:prstGeom prst="rect">
                <a:avLst/>
              </a:prstGeom>
              <a:blipFill rotWithShape="1">
                <a:blip r:embed="rId18"/>
                <a:stretch>
                  <a:fillRect b="-9836"/>
                </a:stretch>
              </a:blipFill>
            </p:spPr>
            <p:txBody>
              <a:bodyPr/>
              <a:lstStyle/>
              <a:p>
                <a:r>
                  <a:rPr lang="es-ES">
                    <a:noFill/>
                  </a:rPr>
                  <a:t> </a:t>
                </a:r>
              </a:p>
            </p:txBody>
          </p:sp>
        </mc:Fallback>
      </mc:AlternateContent>
      <p:sp>
        <p:nvSpPr>
          <p:cNvPr id="156" name="155 CuadroTexto"/>
          <p:cNvSpPr txBox="1"/>
          <p:nvPr/>
        </p:nvSpPr>
        <p:spPr>
          <a:xfrm>
            <a:off x="4648200" y="4533900"/>
            <a:ext cx="4102100" cy="369332"/>
          </a:xfrm>
          <a:prstGeom prst="rect">
            <a:avLst/>
          </a:prstGeom>
          <a:noFill/>
        </p:spPr>
        <p:txBody>
          <a:bodyPr wrap="square" rtlCol="0">
            <a:spAutoFit/>
          </a:bodyPr>
          <a:lstStyle/>
          <a:p>
            <a:pPr marL="355600" indent="-355600"/>
            <a:r>
              <a:rPr lang="es-ES" dirty="0" smtClean="0">
                <a:sym typeface="Wingdings"/>
              </a:rPr>
              <a:t>	Sumando (1) y (2) y resolviendo:</a:t>
            </a:r>
            <a:endParaRPr lang="es-ES" dirty="0"/>
          </a:p>
        </p:txBody>
      </p:sp>
      <mc:AlternateContent xmlns:mc="http://schemas.openxmlformats.org/markup-compatibility/2006" xmlns:a14="http://schemas.microsoft.com/office/drawing/2010/main">
        <mc:Choice Requires="a14">
          <p:sp>
            <p:nvSpPr>
              <p:cNvPr id="157" name="156 CuadroTexto"/>
              <p:cNvSpPr txBox="1"/>
              <p:nvPr/>
            </p:nvSpPr>
            <p:spPr>
              <a:xfrm>
                <a:off x="5276850" y="5133340"/>
                <a:ext cx="3315844" cy="6652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m:t>
                          </m:r>
                          <m:r>
                            <a:rPr lang="es-ES" i="1">
                              <a:latin typeface="Cambria Math"/>
                              <a:ea typeface="Cambria Math"/>
                            </a:rPr>
                            <m:t>𝜇</m:t>
                          </m:r>
                          <m:r>
                            <a:rPr lang="es-ES" i="1">
                              <a:latin typeface="Cambria Math"/>
                              <a:ea typeface="Cambria Math"/>
                            </a:rPr>
                            <m:t>𝑐𝑜𝑠</m:t>
                          </m:r>
                          <m:r>
                            <a:rPr lang="es-ES" i="1">
                              <a:latin typeface="Cambria Math"/>
                              <a:ea typeface="Cambria Math"/>
                            </a:rPr>
                            <m:t>𝛼</m:t>
                          </m:r>
                          <m:r>
                            <a:rPr lang="es-ES" b="0" i="1" smtClean="0">
                              <a:latin typeface="Cambria Math"/>
                              <a:ea typeface="Cambria Math"/>
                            </a:rPr>
                            <m:t>−</m:t>
                          </m:r>
                          <m:r>
                            <a:rPr lang="es-ES" i="1">
                              <a:latin typeface="Cambria Math"/>
                            </a:rPr>
                            <m:t>𝑠𝑒𝑛</m:t>
                          </m:r>
                          <m:r>
                            <a:rPr lang="es-ES" i="1">
                              <a:latin typeface="Cambria Math"/>
                              <a:ea typeface="Cambria Math"/>
                            </a:rPr>
                            <m:t>𝛼</m:t>
                          </m:r>
                          <m:r>
                            <a:rPr lang="es-ES" b="0" i="1" smtClean="0">
                              <a:latin typeface="Cambria Math"/>
                              <a:ea typeface="Cambria Math"/>
                            </a:rPr>
                            <m:t>)</m:t>
                          </m:r>
                        </m:num>
                        <m:den>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den>
                      </m:f>
                      <m:r>
                        <a:rPr lang="es-ES" b="0" i="1" smtClean="0">
                          <a:latin typeface="Cambria Math"/>
                        </a:rPr>
                        <m:t>𝑔</m:t>
                      </m:r>
                    </m:oMath>
                  </m:oMathPara>
                </a14:m>
                <a:endParaRPr lang="es-ES" dirty="0"/>
              </a:p>
            </p:txBody>
          </p:sp>
        </mc:Choice>
        <mc:Fallback xmlns="">
          <p:sp>
            <p:nvSpPr>
              <p:cNvPr id="157" name="156 CuadroTexto"/>
              <p:cNvSpPr txBox="1">
                <a:spLocks noRot="1" noChangeAspect="1" noMove="1" noResize="1" noEditPoints="1" noAdjustHandles="1" noChangeArrowheads="1" noChangeShapeType="1" noTextEdit="1"/>
              </p:cNvSpPr>
              <p:nvPr/>
            </p:nvSpPr>
            <p:spPr>
              <a:xfrm>
                <a:off x="5276850" y="5133340"/>
                <a:ext cx="3315844" cy="665247"/>
              </a:xfrm>
              <a:prstGeom prst="rect">
                <a:avLst/>
              </a:prstGeom>
              <a:blipFill rotWithShape="1">
                <a:blip r:embed="rId1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8" name="157 CuadroTexto"/>
              <p:cNvSpPr txBox="1"/>
              <p:nvPr/>
            </p:nvSpPr>
            <p:spPr>
              <a:xfrm>
                <a:off x="5340350" y="5908040"/>
                <a:ext cx="173605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𝑎</m:t>
                      </m:r>
                      <m:r>
                        <a:rPr lang="es-ES" b="0" i="1" smtClean="0">
                          <a:latin typeface="Cambria Math"/>
                        </a:rPr>
                        <m:t>)</m:t>
                      </m:r>
                    </m:oMath>
                  </m:oMathPara>
                </a14:m>
                <a:endParaRPr lang="es-ES" dirty="0"/>
              </a:p>
            </p:txBody>
          </p:sp>
        </mc:Choice>
        <mc:Fallback xmlns="">
          <p:sp>
            <p:nvSpPr>
              <p:cNvPr id="158" name="157 CuadroTexto"/>
              <p:cNvSpPr txBox="1">
                <a:spLocks noRot="1" noChangeAspect="1" noMove="1" noResize="1" noEditPoints="1" noAdjustHandles="1" noChangeArrowheads="1" noChangeShapeType="1" noTextEdit="1"/>
              </p:cNvSpPr>
              <p:nvPr/>
            </p:nvSpPr>
            <p:spPr>
              <a:xfrm>
                <a:off x="5340350" y="5908040"/>
                <a:ext cx="1736053" cy="369332"/>
              </a:xfrm>
              <a:prstGeom prst="rect">
                <a:avLst/>
              </a:prstGeom>
              <a:blipFill rotWithShape="1">
                <a:blip r:embed="rId20"/>
                <a:stretch>
                  <a:fillRect b="-13115"/>
                </a:stretch>
              </a:blipFill>
            </p:spPr>
            <p:txBody>
              <a:bodyPr/>
              <a:lstStyle/>
              <a:p>
                <a:r>
                  <a:rPr lang="es-ES">
                    <a:noFill/>
                  </a:rPr>
                  <a:t> </a:t>
                </a:r>
              </a:p>
            </p:txBody>
          </p:sp>
        </mc:Fallback>
      </mc:AlternateContent>
      <p:sp>
        <p:nvSpPr>
          <p:cNvPr id="159" name="158 Abrir llave"/>
          <p:cNvSpPr/>
          <p:nvPr/>
        </p:nvSpPr>
        <p:spPr>
          <a:xfrm>
            <a:off x="5181600" y="5143500"/>
            <a:ext cx="203200" cy="11938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5247546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35"/>
                                        </p:tgtEl>
                                        <p:attrNameLst>
                                          <p:attrName>style.visibility</p:attrName>
                                        </p:attrNameLst>
                                      </p:cBhvr>
                                      <p:to>
                                        <p:strVal val="visible"/>
                                      </p:to>
                                    </p:set>
                                    <p:anim calcmode="lin" valueType="num">
                                      <p:cBhvr>
                                        <p:cTn id="12" dur="1000" fill="hold"/>
                                        <p:tgtEl>
                                          <p:spTgt spid="135"/>
                                        </p:tgtEl>
                                        <p:attrNameLst>
                                          <p:attrName>ppt_w</p:attrName>
                                        </p:attrNameLst>
                                      </p:cBhvr>
                                      <p:tavLst>
                                        <p:tav tm="0">
                                          <p:val>
                                            <p:fltVal val="0"/>
                                          </p:val>
                                        </p:tav>
                                        <p:tav tm="100000">
                                          <p:val>
                                            <p:strVal val="#ppt_w"/>
                                          </p:val>
                                        </p:tav>
                                      </p:tavLst>
                                    </p:anim>
                                    <p:anim calcmode="lin" valueType="num">
                                      <p:cBhvr>
                                        <p:cTn id="13" dur="1000" fill="hold"/>
                                        <p:tgtEl>
                                          <p:spTgt spid="135"/>
                                        </p:tgtEl>
                                        <p:attrNameLst>
                                          <p:attrName>ppt_h</p:attrName>
                                        </p:attrNameLst>
                                      </p:cBhvr>
                                      <p:tavLst>
                                        <p:tav tm="0">
                                          <p:val>
                                            <p:fltVal val="0"/>
                                          </p:val>
                                        </p:tav>
                                        <p:tav tm="100000">
                                          <p:val>
                                            <p:strVal val="#ppt_h"/>
                                          </p:val>
                                        </p:tav>
                                      </p:tavLst>
                                    </p:anim>
                                    <p:anim calcmode="lin" valueType="num">
                                      <p:cBhvr>
                                        <p:cTn id="14" dur="1000" fill="hold"/>
                                        <p:tgtEl>
                                          <p:spTgt spid="135"/>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3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126"/>
                                        </p:tgtEl>
                                        <p:attrNameLst>
                                          <p:attrName>style.visibility</p:attrName>
                                        </p:attrNameLst>
                                      </p:cBhvr>
                                      <p:to>
                                        <p:strVal val="visible"/>
                                      </p:to>
                                    </p:set>
                                    <p:anim calcmode="lin" valueType="num">
                                      <p:cBhvr>
                                        <p:cTn id="20" dur="1000" fill="hold"/>
                                        <p:tgtEl>
                                          <p:spTgt spid="126"/>
                                        </p:tgtEl>
                                        <p:attrNameLst>
                                          <p:attrName>ppt_w</p:attrName>
                                        </p:attrNameLst>
                                      </p:cBhvr>
                                      <p:tavLst>
                                        <p:tav tm="0">
                                          <p:val>
                                            <p:fltVal val="0"/>
                                          </p:val>
                                        </p:tav>
                                        <p:tav tm="100000">
                                          <p:val>
                                            <p:strVal val="#ppt_w"/>
                                          </p:val>
                                        </p:tav>
                                      </p:tavLst>
                                    </p:anim>
                                    <p:anim calcmode="lin" valueType="num">
                                      <p:cBhvr>
                                        <p:cTn id="21" dur="1000" fill="hold"/>
                                        <p:tgtEl>
                                          <p:spTgt spid="126"/>
                                        </p:tgtEl>
                                        <p:attrNameLst>
                                          <p:attrName>ppt_h</p:attrName>
                                        </p:attrNameLst>
                                      </p:cBhvr>
                                      <p:tavLst>
                                        <p:tav tm="0">
                                          <p:val>
                                            <p:fltVal val="0"/>
                                          </p:val>
                                        </p:tav>
                                        <p:tav tm="100000">
                                          <p:val>
                                            <p:strVal val="#ppt_h"/>
                                          </p:val>
                                        </p:tav>
                                      </p:tavLst>
                                    </p:anim>
                                    <p:anim calcmode="lin" valueType="num">
                                      <p:cBhvr>
                                        <p:cTn id="22" dur="1000" fill="hold"/>
                                        <p:tgtEl>
                                          <p:spTgt spid="126"/>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18" presetClass="entr" presetSubtype="9" fill="hold" grpId="0" nodeType="click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strips(upLeft)">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right)">
                                      <p:cBhvr>
                                        <p:cTn id="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71" grpId="0" animBg="1"/>
      <p:bldP spid="126" grpId="0" animBg="1"/>
      <p:bldP spid="135"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27</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grpSp>
        <p:nvGrpSpPr>
          <p:cNvPr id="4" name="3 Grupo"/>
          <p:cNvGrpSpPr/>
          <p:nvPr/>
        </p:nvGrpSpPr>
        <p:grpSpPr>
          <a:xfrm>
            <a:off x="931863" y="1752600"/>
            <a:ext cx="1905000" cy="4519394"/>
            <a:chOff x="1135063" y="1524000"/>
            <a:chExt cx="1905000" cy="4519394"/>
          </a:xfrm>
        </p:grpSpPr>
        <p:grpSp>
          <p:nvGrpSpPr>
            <p:cNvPr id="30" name="Group 8"/>
            <p:cNvGrpSpPr>
              <a:grpSpLocks/>
            </p:cNvGrpSpPr>
            <p:nvPr/>
          </p:nvGrpSpPr>
          <p:grpSpPr bwMode="auto">
            <a:xfrm>
              <a:off x="1135063" y="1524000"/>
              <a:ext cx="1905000" cy="3562350"/>
              <a:chOff x="828" y="1140"/>
              <a:chExt cx="1200" cy="2244"/>
            </a:xfrm>
          </p:grpSpPr>
          <p:sp>
            <p:nvSpPr>
              <p:cNvPr id="31" name="Rectangle 9"/>
              <p:cNvSpPr>
                <a:spLocks noChangeArrowheads="1"/>
              </p:cNvSpPr>
              <p:nvPr/>
            </p:nvSpPr>
            <p:spPr bwMode="auto">
              <a:xfrm>
                <a:off x="1361" y="1353"/>
                <a:ext cx="107" cy="427"/>
              </a:xfrm>
              <a:prstGeom prst="rect">
                <a:avLst/>
              </a:prstGeom>
              <a:gradFill rotWithShape="0">
                <a:gsLst>
                  <a:gs pos="0">
                    <a:srgbClr val="760712"/>
                  </a:gs>
                  <a:gs pos="50000">
                    <a:srgbClr val="FE1027"/>
                  </a:gs>
                  <a:gs pos="100000">
                    <a:srgbClr val="760712"/>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1600" b="0" i="0" u="none" strike="noStrike" kern="0" cap="none" spc="0" normalizeH="0" baseline="0" noProof="0" smtClean="0">
                  <a:ln>
                    <a:noFill/>
                  </a:ln>
                  <a:solidFill>
                    <a:srgbClr val="000000"/>
                  </a:solidFill>
                  <a:effectLst/>
                  <a:uLnTx/>
                  <a:uFillTx/>
                  <a:latin typeface="Times New Roman" pitchFamily="18" charset="0"/>
                </a:endParaRPr>
              </a:p>
            </p:txBody>
          </p:sp>
          <p:sp>
            <p:nvSpPr>
              <p:cNvPr id="32" name="Line 10"/>
              <p:cNvSpPr>
                <a:spLocks noChangeShapeType="1"/>
              </p:cNvSpPr>
              <p:nvPr/>
            </p:nvSpPr>
            <p:spPr bwMode="auto">
              <a:xfrm flipV="1">
                <a:off x="1620" y="1696"/>
                <a:ext cx="0" cy="134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33" name="Line 11"/>
              <p:cNvSpPr>
                <a:spLocks noChangeShapeType="1"/>
              </p:cNvSpPr>
              <p:nvPr/>
            </p:nvSpPr>
            <p:spPr bwMode="auto">
              <a:xfrm>
                <a:off x="1212" y="1736"/>
                <a:ext cx="0" cy="64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57" name="Rectangle 12"/>
              <p:cNvSpPr>
                <a:spLocks noChangeArrowheads="1"/>
              </p:cNvSpPr>
              <p:nvPr/>
            </p:nvSpPr>
            <p:spPr bwMode="auto">
              <a:xfrm>
                <a:off x="828" y="1140"/>
                <a:ext cx="1200" cy="107"/>
              </a:xfrm>
              <a:prstGeom prst="rect">
                <a:avLst/>
              </a:prstGeom>
              <a:gradFill rotWithShape="0">
                <a:gsLst>
                  <a:gs pos="0">
                    <a:srgbClr val="184776"/>
                  </a:gs>
                  <a:gs pos="100000">
                    <a:srgbClr val="3399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58" name="Rectangle 13"/>
              <p:cNvSpPr>
                <a:spLocks noChangeArrowheads="1"/>
              </p:cNvSpPr>
              <p:nvPr/>
            </p:nvSpPr>
            <p:spPr bwMode="auto">
              <a:xfrm>
                <a:off x="1388" y="1280"/>
                <a:ext cx="53" cy="187"/>
              </a:xfrm>
              <a:prstGeom prst="rect">
                <a:avLst/>
              </a:prstGeom>
              <a:solidFill>
                <a:srgbClr val="808080"/>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59" name="Oval 14"/>
              <p:cNvSpPr>
                <a:spLocks noChangeArrowheads="1"/>
              </p:cNvSpPr>
              <p:nvPr/>
            </p:nvSpPr>
            <p:spPr bwMode="auto">
              <a:xfrm>
                <a:off x="1103" y="1429"/>
                <a:ext cx="620" cy="613"/>
              </a:xfrm>
              <a:prstGeom prst="ellipse">
                <a:avLst/>
              </a:prstGeom>
              <a:gradFill rotWithShape="0">
                <a:gsLst>
                  <a:gs pos="0">
                    <a:srgbClr val="147449"/>
                  </a:gs>
                  <a:gs pos="50000">
                    <a:srgbClr val="2DFB9E"/>
                  </a:gs>
                  <a:gs pos="100000">
                    <a:srgbClr val="147449"/>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0" name="Oval 15"/>
              <p:cNvSpPr>
                <a:spLocks noChangeArrowheads="1"/>
              </p:cNvSpPr>
              <p:nvPr/>
            </p:nvSpPr>
            <p:spPr bwMode="auto">
              <a:xfrm>
                <a:off x="1201" y="1513"/>
                <a:ext cx="427" cy="440"/>
              </a:xfrm>
              <a:prstGeom prst="ellipse">
                <a:avLst/>
              </a:prstGeom>
              <a:gradFill rotWithShape="0">
                <a:gsLst>
                  <a:gs pos="0">
                    <a:srgbClr val="FFCC99"/>
                  </a:gs>
                  <a:gs pos="100000">
                    <a:srgbClr val="765E47"/>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1" name="Rectangle 16"/>
              <p:cNvSpPr>
                <a:spLocks noChangeArrowheads="1"/>
              </p:cNvSpPr>
              <p:nvPr/>
            </p:nvSpPr>
            <p:spPr bwMode="auto">
              <a:xfrm>
                <a:off x="881" y="1245"/>
                <a:ext cx="1107" cy="53"/>
              </a:xfrm>
              <a:prstGeom prst="rect">
                <a:avLst/>
              </a:prstGeom>
              <a:gradFill rotWithShape="0">
                <a:gsLst>
                  <a:gs pos="0">
                    <a:srgbClr val="66FFFF"/>
                  </a:gs>
                  <a:gs pos="100000">
                    <a:srgbClr val="2F767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2" name="Oval 17"/>
              <p:cNvSpPr>
                <a:spLocks noChangeArrowheads="1"/>
              </p:cNvSpPr>
              <p:nvPr/>
            </p:nvSpPr>
            <p:spPr bwMode="auto">
              <a:xfrm>
                <a:off x="1388" y="1707"/>
                <a:ext cx="53" cy="53"/>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3" name="Line 18"/>
              <p:cNvSpPr>
                <a:spLocks noChangeShapeType="1"/>
              </p:cNvSpPr>
              <p:nvPr/>
            </p:nvSpPr>
            <p:spPr bwMode="auto">
              <a:xfrm flipH="1" flipV="1">
                <a:off x="1398" y="1722"/>
                <a:ext cx="30" cy="24"/>
              </a:xfrm>
              <a:prstGeom prst="line">
                <a:avLst/>
              </a:prstGeom>
              <a:noFill/>
              <a:ln w="190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4" name="Rectangle 19"/>
              <p:cNvSpPr>
                <a:spLocks noChangeArrowheads="1"/>
              </p:cNvSpPr>
              <p:nvPr/>
            </p:nvSpPr>
            <p:spPr bwMode="auto">
              <a:xfrm>
                <a:off x="1116" y="2376"/>
                <a:ext cx="192" cy="288"/>
              </a:xfrm>
              <a:prstGeom prst="rect">
                <a:avLst/>
              </a:prstGeom>
              <a:gradFill rotWithShape="0">
                <a:gsLst>
                  <a:gs pos="0">
                    <a:srgbClr val="5F7676"/>
                  </a:gs>
                  <a:gs pos="50000">
                    <a:srgbClr val="CDFFFF"/>
                  </a:gs>
                  <a:gs pos="100000">
                    <a:srgbClr val="5F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65" name="Rectangle 20"/>
              <p:cNvSpPr>
                <a:spLocks noChangeArrowheads="1"/>
              </p:cNvSpPr>
              <p:nvPr/>
            </p:nvSpPr>
            <p:spPr bwMode="auto">
              <a:xfrm>
                <a:off x="1500" y="3000"/>
                <a:ext cx="240" cy="384"/>
              </a:xfrm>
              <a:prstGeom prst="rect">
                <a:avLst/>
              </a:prstGeom>
              <a:gradFill rotWithShape="0">
                <a:gsLst>
                  <a:gs pos="0">
                    <a:srgbClr val="5F7676"/>
                  </a:gs>
                  <a:gs pos="50000">
                    <a:srgbClr val="CDFFFF"/>
                  </a:gs>
                  <a:gs pos="100000">
                    <a:srgbClr val="5F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grpSp>
        <p:sp>
          <p:nvSpPr>
            <p:cNvPr id="66" name="Arc 21"/>
            <p:cNvSpPr>
              <a:spLocks/>
            </p:cNvSpPr>
            <p:nvPr/>
          </p:nvSpPr>
          <p:spPr bwMode="auto">
            <a:xfrm>
              <a:off x="2335213" y="1831975"/>
              <a:ext cx="228600" cy="266700"/>
            </a:xfrm>
            <a:custGeom>
              <a:avLst/>
              <a:gdLst>
                <a:gd name="T0" fmla="*/ 0 w 21600"/>
                <a:gd name="T1" fmla="*/ 0 h 25151"/>
                <a:gd name="T2" fmla="*/ 2386425 w 21600"/>
                <a:gd name="T3" fmla="*/ 2828074 h 25151"/>
                <a:gd name="T4" fmla="*/ 0 w 21600"/>
                <a:gd name="T5" fmla="*/ 2428782 h 25151"/>
                <a:gd name="T6" fmla="*/ 0 60000 65536"/>
                <a:gd name="T7" fmla="*/ 0 60000 65536"/>
                <a:gd name="T8" fmla="*/ 0 60000 65536"/>
              </a:gdLst>
              <a:ahLst/>
              <a:cxnLst>
                <a:cxn ang="T6">
                  <a:pos x="T0" y="T1"/>
                </a:cxn>
                <a:cxn ang="T7">
                  <a:pos x="T2" y="T3"/>
                </a:cxn>
                <a:cxn ang="T8">
                  <a:pos x="T4" y="T5"/>
                </a:cxn>
              </a:cxnLst>
              <a:rect l="0" t="0" r="r" b="b"/>
              <a:pathLst>
                <a:path w="21600" h="25151" fill="none" extrusionOk="0">
                  <a:moveTo>
                    <a:pt x="-1" y="0"/>
                  </a:moveTo>
                  <a:cubicBezTo>
                    <a:pt x="11929" y="0"/>
                    <a:pt x="21600" y="9670"/>
                    <a:pt x="21600" y="21600"/>
                  </a:cubicBezTo>
                  <a:cubicBezTo>
                    <a:pt x="21600" y="22789"/>
                    <a:pt x="21501" y="23977"/>
                    <a:pt x="21306" y="25151"/>
                  </a:cubicBezTo>
                </a:path>
                <a:path w="21600" h="25151" stroke="0" extrusionOk="0">
                  <a:moveTo>
                    <a:pt x="-1" y="0"/>
                  </a:moveTo>
                  <a:cubicBezTo>
                    <a:pt x="11929" y="0"/>
                    <a:pt x="21600" y="9670"/>
                    <a:pt x="21600" y="21600"/>
                  </a:cubicBezTo>
                  <a:cubicBezTo>
                    <a:pt x="21600" y="22789"/>
                    <a:pt x="21501" y="23977"/>
                    <a:pt x="21306" y="25151"/>
                  </a:cubicBezTo>
                  <a:lnTo>
                    <a:pt x="0" y="21600"/>
                  </a:lnTo>
                  <a:lnTo>
                    <a:pt x="-1" y="0"/>
                  </a:lnTo>
                  <a:close/>
                </a:path>
              </a:pathLst>
            </a:custGeom>
            <a:noFill/>
            <a:ln w="12700">
              <a:solidFill>
                <a:srgbClr val="FE1027"/>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s-ES" smtClean="0">
                <a:solidFill>
                  <a:srgbClr val="000000"/>
                </a:solidFill>
                <a:latin typeface="Times New Roman" pitchFamily="18" charset="0"/>
              </a:endParaRPr>
            </a:p>
          </p:txBody>
        </p:sp>
        <p:sp>
          <p:nvSpPr>
            <p:cNvPr id="68" name="Line 23"/>
            <p:cNvSpPr>
              <a:spLocks noChangeShapeType="1"/>
            </p:cNvSpPr>
            <p:nvPr/>
          </p:nvSpPr>
          <p:spPr bwMode="auto">
            <a:xfrm flipV="1">
              <a:off x="2392363" y="4108450"/>
              <a:ext cx="1588" cy="685800"/>
            </a:xfrm>
            <a:prstGeom prst="line">
              <a:avLst/>
            </a:prstGeom>
            <a:noFill/>
            <a:ln w="38100">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74" name="Line 29"/>
            <p:cNvSpPr>
              <a:spLocks noChangeShapeType="1"/>
            </p:cNvSpPr>
            <p:nvPr/>
          </p:nvSpPr>
          <p:spPr bwMode="auto">
            <a:xfrm rot="10800000" flipV="1">
              <a:off x="2392363" y="4799013"/>
              <a:ext cx="1588" cy="977900"/>
            </a:xfrm>
            <a:prstGeom prst="line">
              <a:avLst/>
            </a:prstGeom>
            <a:noFill/>
            <a:ln w="38100">
              <a:solidFill>
                <a:srgbClr val="FE102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grpSp>
          <p:nvGrpSpPr>
            <p:cNvPr id="81" name="Group 36"/>
            <p:cNvGrpSpPr>
              <a:grpSpLocks/>
            </p:cNvGrpSpPr>
            <p:nvPr/>
          </p:nvGrpSpPr>
          <p:grpSpPr bwMode="auto">
            <a:xfrm>
              <a:off x="1740676" y="3000375"/>
              <a:ext cx="324" cy="695325"/>
              <a:chOff x="775" y="1906"/>
              <a:chExt cx="324" cy="438"/>
            </a:xfrm>
          </p:grpSpPr>
          <p:sp>
            <p:nvSpPr>
              <p:cNvPr id="82" name="Line 37"/>
              <p:cNvSpPr>
                <a:spLocks noChangeShapeType="1"/>
              </p:cNvSpPr>
              <p:nvPr/>
            </p:nvSpPr>
            <p:spPr bwMode="auto">
              <a:xfrm flipV="1">
                <a:off x="1099" y="1906"/>
                <a:ext cx="0" cy="438"/>
              </a:xfrm>
              <a:prstGeom prst="line">
                <a:avLst/>
              </a:prstGeom>
              <a:noFill/>
              <a:ln w="38100">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86" name="Line 41"/>
              <p:cNvSpPr>
                <a:spLocks noChangeShapeType="1"/>
              </p:cNvSpPr>
              <p:nvPr/>
            </p:nvSpPr>
            <p:spPr bwMode="auto">
              <a:xfrm>
                <a:off x="775" y="1925"/>
                <a:ext cx="144" cy="1"/>
              </a:xfrm>
              <a:prstGeom prst="line">
                <a:avLst/>
              </a:prstGeom>
              <a:noFill/>
              <a:ln w="9525">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grpSp>
        <p:sp>
          <p:nvSpPr>
            <p:cNvPr id="87" name="Oval 64"/>
            <p:cNvSpPr>
              <a:spLocks noChangeArrowheads="1"/>
            </p:cNvSpPr>
            <p:nvPr/>
          </p:nvSpPr>
          <p:spPr bwMode="auto">
            <a:xfrm>
              <a:off x="2338388" y="4749800"/>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0" fontAlgn="base" hangingPunct="0">
                <a:spcBef>
                  <a:spcPct val="0"/>
                </a:spcBef>
                <a:spcAft>
                  <a:spcPct val="0"/>
                </a:spcAft>
              </a:pPr>
              <a:endParaRPr lang="es-ES" smtClean="0">
                <a:solidFill>
                  <a:srgbClr val="000000"/>
                </a:solidFill>
                <a:latin typeface="Times New Roman" pitchFamily="18" charset="0"/>
              </a:endParaRPr>
            </a:p>
          </p:txBody>
        </p:sp>
        <p:sp>
          <p:nvSpPr>
            <p:cNvPr id="89" name="Line 75"/>
            <p:cNvSpPr>
              <a:spLocks noChangeShapeType="1"/>
            </p:cNvSpPr>
            <p:nvPr/>
          </p:nvSpPr>
          <p:spPr bwMode="auto">
            <a:xfrm rot="10800000" flipV="1">
              <a:off x="1738313" y="3727450"/>
              <a:ext cx="1588" cy="493713"/>
            </a:xfrm>
            <a:prstGeom prst="line">
              <a:avLst/>
            </a:prstGeom>
            <a:noFill/>
            <a:ln w="38100">
              <a:solidFill>
                <a:srgbClr val="FE102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smtClean="0">
                <a:ln>
                  <a:noFill/>
                </a:ln>
                <a:solidFill>
                  <a:srgbClr val="000000"/>
                </a:solidFill>
                <a:effectLst/>
                <a:uLnTx/>
                <a:uFillTx/>
                <a:latin typeface="Times New Roman" pitchFamily="18" charset="0"/>
              </a:endParaRPr>
            </a:p>
          </p:txBody>
        </p:sp>
        <p:sp>
          <p:nvSpPr>
            <p:cNvPr id="96" name="Oval 85"/>
            <p:cNvSpPr>
              <a:spLocks noChangeArrowheads="1"/>
            </p:cNvSpPr>
            <p:nvPr/>
          </p:nvSpPr>
          <p:spPr bwMode="auto">
            <a:xfrm>
              <a:off x="1684338" y="3676650"/>
              <a:ext cx="111125" cy="111125"/>
            </a:xfrm>
            <a:prstGeom prst="ellipse">
              <a:avLst/>
            </a:prstGeom>
            <a:gradFill rotWithShape="0">
              <a:gsLst>
                <a:gs pos="0">
                  <a:srgbClr val="FF66FF"/>
                </a:gs>
                <a:gs pos="100000">
                  <a:srgbClr val="762F76"/>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0" fontAlgn="base" hangingPunct="0">
                <a:spcBef>
                  <a:spcPct val="0"/>
                </a:spcBef>
                <a:spcAft>
                  <a:spcPct val="0"/>
                </a:spcAft>
              </a:pPr>
              <a:endParaRPr lang="es-ES" smtClean="0">
                <a:solidFill>
                  <a:srgbClr val="000000"/>
                </a:solidFill>
                <a:latin typeface="Times New Roman" pitchFamily="18" charset="0"/>
              </a:endParaRPr>
            </a:p>
          </p:txBody>
        </p:sp>
        <mc:AlternateContent xmlns:mc="http://schemas.openxmlformats.org/markup-compatibility/2006" xmlns:a14="http://schemas.microsoft.com/office/drawing/2010/main">
          <mc:Choice Requires="a14">
            <p:sp>
              <p:nvSpPr>
                <p:cNvPr id="2" name="1 CuadroTexto"/>
                <p:cNvSpPr txBox="1"/>
                <p:nvPr/>
              </p:nvSpPr>
              <p:spPr>
                <a:xfrm>
                  <a:off x="1835150" y="5704840"/>
                  <a:ext cx="109562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𝑃</m:t>
                            </m:r>
                          </m:e>
                          <m:sub>
                            <m:r>
                              <a:rPr lang="es-ES" sz="1600" b="0" i="1" smtClean="0">
                                <a:latin typeface="Cambria Math"/>
                              </a:rPr>
                              <m:t>1</m:t>
                            </m:r>
                          </m:sub>
                        </m:sSub>
                        <m:r>
                          <a:rPr lang="es-ES" sz="1600" b="0" i="1" smtClean="0">
                            <a:latin typeface="Cambria Math"/>
                          </a:rPr>
                          <m:t>=</m:t>
                        </m:r>
                        <m:sSub>
                          <m:sSubPr>
                            <m:ctrlPr>
                              <a:rPr lang="es-ES" sz="1600" b="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1</m:t>
                            </m:r>
                          </m:sub>
                        </m:sSub>
                        <m:r>
                          <a:rPr lang="es-ES" sz="1600" b="0" i="1" smtClean="0">
                            <a:latin typeface="Cambria Math"/>
                          </a:rPr>
                          <m:t>𝑔</m:t>
                        </m:r>
                      </m:oMath>
                    </m:oMathPara>
                  </a14:m>
                  <a:endParaRPr lang="es-ES" sz="1600" dirty="0"/>
                </a:p>
              </p:txBody>
            </p:sp>
          </mc:Choice>
          <mc:Fallback xmlns="">
            <p:sp>
              <p:nvSpPr>
                <p:cNvPr id="2" name="1 CuadroTexto"/>
                <p:cNvSpPr txBox="1">
                  <a:spLocks noRot="1" noChangeAspect="1" noMove="1" noResize="1" noEditPoints="1" noAdjustHandles="1" noChangeArrowheads="1" noChangeShapeType="1" noTextEdit="1"/>
                </p:cNvSpPr>
                <p:nvPr/>
              </p:nvSpPr>
              <p:spPr>
                <a:xfrm>
                  <a:off x="1835150" y="5704840"/>
                  <a:ext cx="1095621" cy="338554"/>
                </a:xfrm>
                <a:prstGeom prst="rect">
                  <a:avLst/>
                </a:prstGeom>
                <a:blipFill rotWithShape="1">
                  <a:blip r:embed="rId3"/>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51 CuadroTexto"/>
                <p:cNvSpPr txBox="1"/>
                <p:nvPr/>
              </p:nvSpPr>
              <p:spPr>
                <a:xfrm>
                  <a:off x="1174750" y="4155440"/>
                  <a:ext cx="110511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𝑃</m:t>
                            </m:r>
                          </m:e>
                          <m:sub>
                            <m:r>
                              <a:rPr lang="es-ES" sz="1600" b="0" i="1" smtClean="0">
                                <a:latin typeface="Cambria Math"/>
                              </a:rPr>
                              <m:t>2</m:t>
                            </m:r>
                          </m:sub>
                        </m:sSub>
                        <m:r>
                          <a:rPr lang="es-ES" sz="1600" b="0" i="1" smtClean="0">
                            <a:latin typeface="Cambria Math"/>
                          </a:rPr>
                          <m:t>=</m:t>
                        </m:r>
                        <m:sSub>
                          <m:sSubPr>
                            <m:ctrlPr>
                              <a:rPr lang="es-ES" sz="1600" b="0" i="1" smtClean="0">
                                <a:latin typeface="Cambria Math" panose="02040503050406030204" pitchFamily="18" charset="0"/>
                              </a:rPr>
                            </m:ctrlPr>
                          </m:sSubPr>
                          <m:e>
                            <m:r>
                              <a:rPr lang="es-ES" sz="1600" b="0" i="1" smtClean="0">
                                <a:latin typeface="Cambria Math"/>
                              </a:rPr>
                              <m:t>𝑚</m:t>
                            </m:r>
                          </m:e>
                          <m:sub>
                            <m:r>
                              <a:rPr lang="es-ES" sz="1600" b="0" i="1" smtClean="0">
                                <a:latin typeface="Cambria Math"/>
                              </a:rPr>
                              <m:t>2</m:t>
                            </m:r>
                          </m:sub>
                        </m:sSub>
                        <m:r>
                          <a:rPr lang="es-ES" sz="1600" b="0" i="1" smtClean="0">
                            <a:latin typeface="Cambria Math"/>
                          </a:rPr>
                          <m:t>𝑔</m:t>
                        </m:r>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1174750" y="4155440"/>
                  <a:ext cx="1105110" cy="338554"/>
                </a:xfrm>
                <a:prstGeom prst="rect">
                  <a:avLst/>
                </a:prstGeom>
                <a:blipFill rotWithShape="1">
                  <a:blip r:embed="rId4"/>
                  <a:stretch>
                    <a:fillRect b="-5455"/>
                  </a:stretch>
                </a:blipFill>
              </p:spPr>
              <p:txBody>
                <a:bodyPr/>
                <a:lstStyle/>
                <a:p>
                  <a:r>
                    <a:rPr lang="es-ES">
                      <a:noFill/>
                    </a:rPr>
                    <a:t> </a:t>
                  </a:r>
                </a:p>
              </p:txBody>
            </p:sp>
          </mc:Fallback>
        </mc:AlternateContent>
      </p:grpSp>
      <p:sp>
        <p:nvSpPr>
          <p:cNvPr id="34" name="33 CuadroTexto"/>
          <p:cNvSpPr txBox="1"/>
          <p:nvPr/>
        </p:nvSpPr>
        <p:spPr>
          <a:xfrm>
            <a:off x="330200" y="850900"/>
            <a:ext cx="3263900" cy="369332"/>
          </a:xfrm>
          <a:prstGeom prst="rect">
            <a:avLst/>
          </a:prstGeom>
          <a:noFill/>
        </p:spPr>
        <p:txBody>
          <a:bodyPr wrap="square" rtlCol="0">
            <a:spAutoFit/>
          </a:bodyPr>
          <a:lstStyle/>
          <a:p>
            <a:r>
              <a:rPr lang="es-ES" b="1" dirty="0" smtClean="0">
                <a:solidFill>
                  <a:srgbClr val="C00000"/>
                </a:solidFill>
              </a:rPr>
              <a:t>5.3. </a:t>
            </a:r>
            <a:r>
              <a:rPr lang="es-ES" b="1" dirty="0" smtClean="0">
                <a:solidFill>
                  <a:srgbClr val="00B050"/>
                </a:solidFill>
              </a:rPr>
              <a:t>Cuerpos enlazados</a:t>
            </a:r>
            <a:endParaRPr lang="es-ES" b="1" dirty="0">
              <a:solidFill>
                <a:srgbClr val="00B050"/>
              </a:solidFill>
            </a:endParaRPr>
          </a:p>
        </p:txBody>
      </p:sp>
      <p:sp>
        <p:nvSpPr>
          <p:cNvPr id="5" name="4 CuadroTexto"/>
          <p:cNvSpPr txBox="1"/>
          <p:nvPr/>
        </p:nvSpPr>
        <p:spPr>
          <a:xfrm>
            <a:off x="342900" y="1244600"/>
            <a:ext cx="2654300" cy="369332"/>
          </a:xfrm>
          <a:prstGeom prst="rect">
            <a:avLst/>
          </a:prstGeom>
          <a:noFill/>
        </p:spPr>
        <p:txBody>
          <a:bodyPr wrap="square" rtlCol="0">
            <a:spAutoFit/>
          </a:bodyPr>
          <a:lstStyle/>
          <a:p>
            <a:r>
              <a:rPr lang="es-ES" b="1" dirty="0" smtClean="0">
                <a:solidFill>
                  <a:srgbClr val="C00000"/>
                </a:solidFill>
              </a:rPr>
              <a:t>Máquina de </a:t>
            </a:r>
            <a:r>
              <a:rPr lang="es-ES" b="1" dirty="0" err="1" smtClean="0">
                <a:solidFill>
                  <a:srgbClr val="C00000"/>
                </a:solidFill>
              </a:rPr>
              <a:t>Atwood</a:t>
            </a:r>
            <a:endParaRPr lang="es-ES" b="1" dirty="0">
              <a:solidFill>
                <a:srgbClr val="C00000"/>
              </a:solidFill>
            </a:endParaRPr>
          </a:p>
        </p:txBody>
      </p:sp>
      <mc:AlternateContent xmlns:mc="http://schemas.openxmlformats.org/markup-compatibility/2006" xmlns:a14="http://schemas.microsoft.com/office/drawing/2010/main">
        <mc:Choice Requires="a14">
          <p:sp>
            <p:nvSpPr>
              <p:cNvPr id="35" name="34 CuadroTexto"/>
              <p:cNvSpPr txBox="1"/>
              <p:nvPr/>
            </p:nvSpPr>
            <p:spPr>
              <a:xfrm>
                <a:off x="1123950" y="32791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1123950" y="3279140"/>
                <a:ext cx="368691"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2190750" y="42697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2190750" y="4269740"/>
                <a:ext cx="368691" cy="338554"/>
              </a:xfrm>
              <a:prstGeom prst="rect">
                <a:avLst/>
              </a:prstGeom>
              <a:blipFill rotWithShape="1">
                <a:blip r:embed="rId6"/>
                <a:stretch>
                  <a:fillRect/>
                </a:stretch>
              </a:blipFill>
            </p:spPr>
            <p:txBody>
              <a:bodyPr/>
              <a:lstStyle/>
              <a:p>
                <a:r>
                  <a:rPr lang="es-ES">
                    <a:noFill/>
                  </a:rPr>
                  <a:t> </a:t>
                </a:r>
              </a:p>
            </p:txBody>
          </p:sp>
        </mc:Fallback>
      </mc:AlternateContent>
      <p:sp>
        <p:nvSpPr>
          <p:cNvPr id="37" name="36 CuadroTexto"/>
          <p:cNvSpPr txBox="1"/>
          <p:nvPr/>
        </p:nvSpPr>
        <p:spPr>
          <a:xfrm>
            <a:off x="4178300" y="1663700"/>
            <a:ext cx="2082800" cy="369332"/>
          </a:xfrm>
          <a:prstGeom prst="rect">
            <a:avLst/>
          </a:prstGeom>
          <a:noFill/>
        </p:spPr>
        <p:txBody>
          <a:bodyPr wrap="square" rtlCol="0">
            <a:spAutoFit/>
          </a:bodyPr>
          <a:lstStyle/>
          <a:p>
            <a:pPr marL="355600" indent="-355600"/>
            <a:r>
              <a:rPr lang="es-ES" dirty="0" smtClean="0">
                <a:sym typeface="Wingdings"/>
              </a:rPr>
              <a:t>	Cuerpo 1:</a:t>
            </a:r>
            <a:endParaRPr lang="es-ES" dirty="0"/>
          </a:p>
        </p:txBody>
      </p:sp>
      <mc:AlternateContent xmlns:mc="http://schemas.openxmlformats.org/markup-compatibility/2006" xmlns:a14="http://schemas.microsoft.com/office/drawing/2010/main">
        <mc:Choice Requires="a14">
          <p:sp>
            <p:nvSpPr>
              <p:cNvPr id="38" name="37 CuadroTexto"/>
              <p:cNvSpPr txBox="1"/>
              <p:nvPr/>
            </p:nvSpPr>
            <p:spPr>
              <a:xfrm>
                <a:off x="4476750" y="2034540"/>
                <a:ext cx="22620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1</m:t>
                              </m:r>
                            </m:e>
                          </m:d>
                          <m:r>
                            <a:rPr lang="es-ES" b="0" i="1" smtClean="0">
                              <a:latin typeface="Cambria Math"/>
                            </a:rPr>
                            <m:t>  </m:t>
                          </m:r>
                          <m:r>
                            <a:rPr lang="es-ES" b="0" i="1" smtClean="0">
                              <a:latin typeface="Cambria Math"/>
                            </a:rPr>
                            <m:t>𝑚</m:t>
                          </m:r>
                        </m:e>
                        <m:sub>
                          <m:r>
                            <a:rPr lang="es-ES" b="0" i="1" smtClean="0">
                              <a:latin typeface="Cambria Math"/>
                            </a:rPr>
                            <m:t>1</m:t>
                          </m:r>
                        </m:sub>
                      </m:sSub>
                      <m:r>
                        <a:rPr lang="es-ES" b="0" i="1" smtClean="0">
                          <a:latin typeface="Cambria Math"/>
                        </a:rPr>
                        <m:t>𝑔</m:t>
                      </m:r>
                      <m:r>
                        <a:rPr lang="es-ES" b="0" i="1" smtClean="0">
                          <a:latin typeface="Cambria Math"/>
                        </a:rPr>
                        <m:t>−</m:t>
                      </m:r>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𝑎</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4476750" y="2034540"/>
                <a:ext cx="2262093" cy="369332"/>
              </a:xfrm>
              <a:prstGeom prst="rect">
                <a:avLst/>
              </a:prstGeom>
              <a:blipFill rotWithShape="1">
                <a:blip r:embed="rId7"/>
                <a:stretch>
                  <a:fillRect b="-8333"/>
                </a:stretch>
              </a:blipFill>
            </p:spPr>
            <p:txBody>
              <a:bodyPr/>
              <a:lstStyle/>
              <a:p>
                <a:r>
                  <a:rPr lang="es-ES">
                    <a:noFill/>
                  </a:rPr>
                  <a:t> </a:t>
                </a:r>
              </a:p>
            </p:txBody>
          </p:sp>
        </mc:Fallback>
      </mc:AlternateContent>
      <p:sp>
        <p:nvSpPr>
          <p:cNvPr id="39" name="38 CuadroTexto"/>
          <p:cNvSpPr txBox="1"/>
          <p:nvPr/>
        </p:nvSpPr>
        <p:spPr>
          <a:xfrm>
            <a:off x="4178300" y="2654300"/>
            <a:ext cx="2082800" cy="369332"/>
          </a:xfrm>
          <a:prstGeom prst="rect">
            <a:avLst/>
          </a:prstGeom>
          <a:noFill/>
        </p:spPr>
        <p:txBody>
          <a:bodyPr wrap="square" rtlCol="0">
            <a:spAutoFit/>
          </a:bodyPr>
          <a:lstStyle/>
          <a:p>
            <a:pPr marL="355600" indent="-355600"/>
            <a:r>
              <a:rPr lang="es-ES" dirty="0" smtClean="0">
                <a:sym typeface="Wingdings"/>
              </a:rPr>
              <a:t>	Cuerpo 2:</a:t>
            </a:r>
            <a:endParaRPr lang="es-ES" dirty="0"/>
          </a:p>
        </p:txBody>
      </p:sp>
      <mc:AlternateContent xmlns:mc="http://schemas.openxmlformats.org/markup-compatibility/2006" xmlns:a14="http://schemas.microsoft.com/office/drawing/2010/main">
        <mc:Choice Requires="a14">
          <p:sp>
            <p:nvSpPr>
              <p:cNvPr id="40" name="39 CuadroTexto"/>
              <p:cNvSpPr txBox="1"/>
              <p:nvPr/>
            </p:nvSpPr>
            <p:spPr>
              <a:xfrm>
                <a:off x="4438650" y="3025140"/>
                <a:ext cx="235609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d>
                            <m:dPr>
                              <m:ctrlPr>
                                <a:rPr lang="es-ES" b="0" i="1" smtClean="0">
                                  <a:latin typeface="Cambria Math" panose="02040503050406030204" pitchFamily="18" charset="0"/>
                                </a:rPr>
                              </m:ctrlPr>
                            </m:dPr>
                            <m:e>
                              <m:r>
                                <a:rPr lang="es-ES" b="0" i="1" smtClean="0">
                                  <a:latin typeface="Cambria Math"/>
                                </a:rPr>
                                <m:t>2</m:t>
                              </m:r>
                            </m:e>
                          </m:d>
                          <m:r>
                            <a:rPr lang="es-ES" b="0" i="1" smtClean="0">
                              <a:latin typeface="Cambria Math"/>
                            </a:rPr>
                            <m:t>  </m:t>
                          </m:r>
                          <m:r>
                            <a:rPr lang="es-ES" b="0" i="1" smtClean="0">
                              <a:latin typeface="Cambria Math"/>
                            </a:rPr>
                            <m:t>𝑇</m:t>
                          </m:r>
                          <m:r>
                            <a:rPr lang="es-ES" b="0" i="1" smtClean="0">
                              <a:latin typeface="Cambria Math"/>
                            </a:rPr>
                            <m:t>−</m:t>
                          </m:r>
                          <m:r>
                            <a:rPr lang="es-ES" b="0" i="1" smtClean="0">
                              <a:latin typeface="Cambria Math"/>
                            </a:rPr>
                            <m:t>𝑚</m:t>
                          </m:r>
                        </m:e>
                        <m:sub>
                          <m:r>
                            <a:rPr lang="es-ES" b="0" i="1" smtClean="0">
                              <a:latin typeface="Cambria Math"/>
                            </a:rPr>
                            <m:t>2</m:t>
                          </m:r>
                        </m:sub>
                      </m:sSub>
                      <m:r>
                        <a:rPr lang="es-ES" b="0" i="1" smtClean="0">
                          <a:latin typeface="Cambria Math"/>
                        </a:rPr>
                        <m:t>𝑔</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r>
                        <a:rPr lang="es-ES" b="0" i="1" smtClean="0">
                          <a:latin typeface="Cambria Math"/>
                        </a:rPr>
                        <m:t>𝑎</m:t>
                      </m:r>
                    </m:oMath>
                  </m:oMathPara>
                </a14:m>
                <a:endParaRPr lang="es-ES"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4438650" y="3025140"/>
                <a:ext cx="2356093" cy="369332"/>
              </a:xfrm>
              <a:prstGeom prst="rect">
                <a:avLst/>
              </a:prstGeom>
              <a:blipFill rotWithShape="1">
                <a:blip r:embed="rId8"/>
                <a:stretch>
                  <a:fillRect b="-6557"/>
                </a:stretch>
              </a:blipFill>
            </p:spPr>
            <p:txBody>
              <a:bodyPr/>
              <a:lstStyle/>
              <a:p>
                <a:r>
                  <a:rPr lang="es-ES">
                    <a:noFill/>
                  </a:rPr>
                  <a:t> </a:t>
                </a:r>
              </a:p>
            </p:txBody>
          </p:sp>
        </mc:Fallback>
      </mc:AlternateContent>
      <p:sp>
        <p:nvSpPr>
          <p:cNvPr id="41" name="40 CuadroTexto"/>
          <p:cNvSpPr txBox="1"/>
          <p:nvPr/>
        </p:nvSpPr>
        <p:spPr>
          <a:xfrm>
            <a:off x="4191000" y="3644900"/>
            <a:ext cx="4102100" cy="369332"/>
          </a:xfrm>
          <a:prstGeom prst="rect">
            <a:avLst/>
          </a:prstGeom>
          <a:noFill/>
        </p:spPr>
        <p:txBody>
          <a:bodyPr wrap="square" rtlCol="0">
            <a:spAutoFit/>
          </a:bodyPr>
          <a:lstStyle/>
          <a:p>
            <a:pPr marL="355600" indent="-355600"/>
            <a:r>
              <a:rPr lang="es-ES" dirty="0" smtClean="0">
                <a:sym typeface="Wingdings"/>
              </a:rPr>
              <a:t>	Sumando (1) y (2) y resolviendo:</a:t>
            </a:r>
            <a:endParaRPr lang="es-ES" dirty="0"/>
          </a:p>
        </p:txBody>
      </p:sp>
      <mc:AlternateContent xmlns:mc="http://schemas.openxmlformats.org/markup-compatibility/2006" xmlns:a14="http://schemas.microsoft.com/office/drawing/2010/main">
        <mc:Choice Requires="a14">
          <p:sp>
            <p:nvSpPr>
              <p:cNvPr id="42" name="41 CuadroTexto"/>
              <p:cNvSpPr txBox="1"/>
              <p:nvPr/>
            </p:nvSpPr>
            <p:spPr>
              <a:xfrm>
                <a:off x="4781550" y="4168140"/>
                <a:ext cx="1740541" cy="61202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𝑚</m:t>
                              </m:r>
                            </m:e>
                            <m:sub>
                              <m:r>
                                <a:rPr lang="es-ES" b="0" i="1" smtClean="0">
                                  <a:latin typeface="Cambria Math"/>
                                  <a:ea typeface="Cambria Math"/>
                                </a:rPr>
                                <m:t>2</m:t>
                              </m:r>
                            </m:sub>
                          </m:sSub>
                        </m:num>
                        <m:den>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2</m:t>
                              </m:r>
                            </m:sub>
                          </m:sSub>
                        </m:den>
                      </m:f>
                      <m:r>
                        <a:rPr lang="es-ES" b="0" i="1" smtClean="0">
                          <a:latin typeface="Cambria Math"/>
                        </a:rPr>
                        <m:t>𝑔</m:t>
                      </m:r>
                    </m:oMath>
                  </m:oMathPara>
                </a14:m>
                <a:endParaRPr lang="es-ES"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4781550" y="4168140"/>
                <a:ext cx="1740541" cy="612027"/>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4806950" y="4853940"/>
                <a:ext cx="173605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e>
                        <m:sub>
                          <m:r>
                            <a:rPr lang="es-ES" b="0" i="1" smtClean="0">
                              <a:latin typeface="Cambria Math"/>
                            </a:rPr>
                            <m:t>1</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𝑎</m:t>
                      </m:r>
                      <m:r>
                        <a:rPr lang="es-ES" b="0" i="1" smtClean="0">
                          <a:latin typeface="Cambria Math"/>
                        </a:rPr>
                        <m:t>)</m:t>
                      </m:r>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4806950" y="4853940"/>
                <a:ext cx="1736053" cy="369332"/>
              </a:xfrm>
              <a:prstGeom prst="rect">
                <a:avLst/>
              </a:prstGeom>
              <a:blipFill rotWithShape="1">
                <a:blip r:embed="rId10"/>
                <a:stretch>
                  <a:fillRect b="-13115"/>
                </a:stretch>
              </a:blipFill>
            </p:spPr>
            <p:txBody>
              <a:bodyPr/>
              <a:lstStyle/>
              <a:p>
                <a:r>
                  <a:rPr lang="es-ES">
                    <a:noFill/>
                  </a:rPr>
                  <a:t> </a:t>
                </a:r>
              </a:p>
            </p:txBody>
          </p:sp>
        </mc:Fallback>
      </mc:AlternateContent>
      <p:sp>
        <p:nvSpPr>
          <p:cNvPr id="44" name="43 Abrir llave"/>
          <p:cNvSpPr/>
          <p:nvPr/>
        </p:nvSpPr>
        <p:spPr>
          <a:xfrm>
            <a:off x="4622800" y="4089400"/>
            <a:ext cx="203200" cy="11938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5835357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5</a:t>
            </a:r>
            <a:r>
              <a:rPr lang="es-ES" b="1" dirty="0" smtClean="0">
                <a:solidFill>
                  <a:srgbClr val="C00000"/>
                </a:solidFill>
              </a:rPr>
              <a:t> Resolución de problemas</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28</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45" name="44 CuadroTexto"/>
          <p:cNvSpPr txBox="1"/>
          <p:nvPr/>
        </p:nvSpPr>
        <p:spPr>
          <a:xfrm>
            <a:off x="431800" y="965200"/>
            <a:ext cx="1803400" cy="369332"/>
          </a:xfrm>
          <a:prstGeom prst="rect">
            <a:avLst/>
          </a:prstGeom>
          <a:solidFill>
            <a:srgbClr val="00B050"/>
          </a:solidFill>
        </p:spPr>
        <p:txBody>
          <a:bodyPr wrap="square" rtlCol="0">
            <a:spAutoFit/>
          </a:bodyPr>
          <a:lstStyle/>
          <a:p>
            <a:r>
              <a:rPr lang="es-ES" b="1" dirty="0" smtClean="0">
                <a:solidFill>
                  <a:prstClr val="white"/>
                </a:solidFill>
              </a:rPr>
              <a:t>EJERCICIO 11</a:t>
            </a:r>
            <a:endParaRPr lang="es-ES" b="1" dirty="0">
              <a:solidFill>
                <a:prstClr val="white"/>
              </a:solidFill>
            </a:endParaRPr>
          </a:p>
        </p:txBody>
      </p:sp>
      <p:sp>
        <p:nvSpPr>
          <p:cNvPr id="3" name="2 CuadroTexto"/>
          <p:cNvSpPr txBox="1"/>
          <p:nvPr/>
        </p:nvSpPr>
        <p:spPr>
          <a:xfrm>
            <a:off x="368300" y="1498600"/>
            <a:ext cx="8331200" cy="1200329"/>
          </a:xfrm>
          <a:prstGeom prst="rect">
            <a:avLst/>
          </a:prstGeom>
          <a:noFill/>
        </p:spPr>
        <p:txBody>
          <a:bodyPr wrap="square" rtlCol="0">
            <a:spAutoFit/>
          </a:bodyPr>
          <a:lstStyle/>
          <a:p>
            <a:pPr algn="just"/>
            <a:r>
              <a:rPr lang="es-ES" dirty="0" smtClean="0">
                <a:solidFill>
                  <a:prstClr val="black"/>
                </a:solidFill>
              </a:rPr>
              <a:t>Dos masas de 6 y 9 kg penden de los extremos de una cuerda de masa despreciable en una máquina de </a:t>
            </a:r>
            <a:r>
              <a:rPr lang="es-ES" dirty="0" err="1" smtClean="0">
                <a:solidFill>
                  <a:prstClr val="black"/>
                </a:solidFill>
              </a:rPr>
              <a:t>Atwood</a:t>
            </a:r>
            <a:r>
              <a:rPr lang="es-ES" dirty="0" smtClean="0">
                <a:solidFill>
                  <a:prstClr val="black"/>
                </a:solidFill>
              </a:rPr>
              <a:t>. Si inicialmente la masa de 6 kg se encontraba 5 m por debajo de la de 9 kg, determina el tiempo que tardarán en cruzarse a la misma altura una vez abandonado el sistema.</a:t>
            </a:r>
            <a:endParaRPr lang="es-ES" dirty="0">
              <a:solidFill>
                <a:prstClr val="black"/>
              </a:solidFill>
            </a:endParaRPr>
          </a:p>
        </p:txBody>
      </p:sp>
      <p:sp>
        <p:nvSpPr>
          <p:cNvPr id="23" name="22 CuadroTexto"/>
          <p:cNvSpPr txBox="1"/>
          <p:nvPr/>
        </p:nvSpPr>
        <p:spPr>
          <a:xfrm>
            <a:off x="495300" y="2933700"/>
            <a:ext cx="1803400" cy="369332"/>
          </a:xfrm>
          <a:prstGeom prst="rect">
            <a:avLst/>
          </a:prstGeom>
          <a:solidFill>
            <a:srgbClr val="00B050"/>
          </a:solidFill>
        </p:spPr>
        <p:txBody>
          <a:bodyPr wrap="square" rtlCol="0">
            <a:spAutoFit/>
          </a:bodyPr>
          <a:lstStyle/>
          <a:p>
            <a:r>
              <a:rPr lang="es-ES" b="1" dirty="0" smtClean="0">
                <a:solidFill>
                  <a:prstClr val="white"/>
                </a:solidFill>
              </a:rPr>
              <a:t>EJERCICIO 12</a:t>
            </a:r>
            <a:endParaRPr lang="es-ES" b="1" dirty="0">
              <a:solidFill>
                <a:prstClr val="white"/>
              </a:solidFill>
            </a:endParaRPr>
          </a:p>
        </p:txBody>
      </p:sp>
      <p:sp>
        <p:nvSpPr>
          <p:cNvPr id="24" name="23 CuadroTexto"/>
          <p:cNvSpPr txBox="1"/>
          <p:nvPr/>
        </p:nvSpPr>
        <p:spPr>
          <a:xfrm>
            <a:off x="431800" y="3467100"/>
            <a:ext cx="8331200" cy="923330"/>
          </a:xfrm>
          <a:prstGeom prst="rect">
            <a:avLst/>
          </a:prstGeom>
          <a:noFill/>
        </p:spPr>
        <p:txBody>
          <a:bodyPr wrap="square" rtlCol="0">
            <a:spAutoFit/>
          </a:bodyPr>
          <a:lstStyle/>
          <a:p>
            <a:pPr algn="just"/>
            <a:r>
              <a:rPr lang="es-ES" dirty="0" smtClean="0">
                <a:solidFill>
                  <a:prstClr val="black"/>
                </a:solidFill>
              </a:rPr>
              <a:t>Dos bloques de 3 kg cada uno cuelgan de los extremos de una cuerda que pasa por una polea; ¿qué peso debe añadirse a uno de los bloques para que el otro suba 1,6 m en 2 s?</a:t>
            </a:r>
            <a:endParaRPr lang="es-ES" dirty="0">
              <a:solidFill>
                <a:prstClr val="black"/>
              </a:solidFill>
            </a:endParaRPr>
          </a:p>
        </p:txBody>
      </p:sp>
    </p:spTree>
    <p:extLst>
      <p:ext uri="{BB962C8B-B14F-4D97-AF65-F5344CB8AC3E}">
        <p14:creationId xmlns:p14="http://schemas.microsoft.com/office/powerpoint/2010/main" val="13674839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45" name="44 CuadroTexto"/>
          <p:cNvSpPr txBox="1"/>
          <p:nvPr/>
        </p:nvSpPr>
        <p:spPr>
          <a:xfrm>
            <a:off x="431800" y="965200"/>
            <a:ext cx="1803400" cy="369332"/>
          </a:xfrm>
          <a:prstGeom prst="rect">
            <a:avLst/>
          </a:prstGeom>
          <a:solidFill>
            <a:srgbClr val="00B050"/>
          </a:solidFill>
        </p:spPr>
        <p:txBody>
          <a:bodyPr wrap="square" rtlCol="0">
            <a:spAutoFit/>
          </a:bodyPr>
          <a:lstStyle/>
          <a:p>
            <a:r>
              <a:rPr lang="es-ES" b="1" dirty="0" smtClean="0">
                <a:solidFill>
                  <a:schemeClr val="bg1"/>
                </a:solidFill>
              </a:rPr>
              <a:t>EJERCICIO 13</a:t>
            </a:r>
            <a:endParaRPr lang="es-ES" b="1" dirty="0">
              <a:solidFill>
                <a:schemeClr val="bg1"/>
              </a:solidFill>
            </a:endParaRPr>
          </a:p>
        </p:txBody>
      </p:sp>
      <p:sp>
        <p:nvSpPr>
          <p:cNvPr id="3" name="2 CuadroTexto"/>
          <p:cNvSpPr txBox="1"/>
          <p:nvPr/>
        </p:nvSpPr>
        <p:spPr>
          <a:xfrm>
            <a:off x="368300" y="1498600"/>
            <a:ext cx="8331200" cy="2031325"/>
          </a:xfrm>
          <a:prstGeom prst="rect">
            <a:avLst/>
          </a:prstGeom>
          <a:noFill/>
        </p:spPr>
        <p:txBody>
          <a:bodyPr wrap="square" rtlCol="0">
            <a:spAutoFit/>
          </a:bodyPr>
          <a:lstStyle/>
          <a:p>
            <a:pPr marL="342900" indent="-342900" algn="just">
              <a:buAutoNum type="alphaLcParenR"/>
            </a:pPr>
            <a:r>
              <a:rPr lang="es-ES" dirty="0" smtClean="0"/>
              <a:t>Determina la aceleración que adquirirá el sistema de la figura, así como el sentido del movimiento, si </a:t>
            </a:r>
            <a:r>
              <a:rPr lang="es-ES" dirty="0" smtClean="0">
                <a:sym typeface="Symbol"/>
              </a:rPr>
              <a:t> = 30º, m = 2 kg, m’ = 3 kg y el rozamiento es despreciable.</a:t>
            </a:r>
          </a:p>
          <a:p>
            <a:pPr marL="342900" indent="-342900" algn="just">
              <a:buAutoNum type="alphaLcParenR"/>
            </a:pPr>
            <a:r>
              <a:rPr lang="es-ES" dirty="0" smtClean="0">
                <a:sym typeface="Symbol"/>
              </a:rPr>
              <a:t>Resuelve el problema si el coeficiente de rozamiento entre el bloque y el plano es de 0,23.</a:t>
            </a:r>
          </a:p>
          <a:p>
            <a:pPr marL="342900" indent="-342900" algn="just">
              <a:buAutoNum type="alphaLcParenR"/>
            </a:pPr>
            <a:r>
              <a:rPr lang="es-ES" dirty="0" smtClean="0">
                <a:sym typeface="Symbol"/>
              </a:rPr>
              <a:t>¿Qué relación deben guardar las masas para que se produzca una situación de equilibrio?</a:t>
            </a:r>
            <a:endParaRPr lang="es-ES" dirty="0"/>
          </a:p>
        </p:txBody>
      </p:sp>
      <p:grpSp>
        <p:nvGrpSpPr>
          <p:cNvPr id="2" name="1 Grupo"/>
          <p:cNvGrpSpPr/>
          <p:nvPr/>
        </p:nvGrpSpPr>
        <p:grpSpPr>
          <a:xfrm>
            <a:off x="3225800" y="3598863"/>
            <a:ext cx="3497172" cy="2611437"/>
            <a:chOff x="2058988" y="2405063"/>
            <a:chExt cx="4232184" cy="2809875"/>
          </a:xfrm>
        </p:grpSpPr>
        <p:sp>
          <p:nvSpPr>
            <p:cNvPr id="46" name="AutoShape 8"/>
            <p:cNvSpPr>
              <a:spLocks noChangeArrowheads="1"/>
            </p:cNvSpPr>
            <p:nvPr/>
          </p:nvSpPr>
          <p:spPr bwMode="auto">
            <a:xfrm rot="16200000">
              <a:off x="2516188" y="2471738"/>
              <a:ext cx="2286000" cy="3200400"/>
            </a:xfrm>
            <a:prstGeom prst="rtTriangle">
              <a:avLst/>
            </a:prstGeom>
            <a:gradFill rotWithShape="0">
              <a:gsLst>
                <a:gs pos="0">
                  <a:srgbClr val="FFFFFF"/>
                </a:gs>
                <a:gs pos="50000">
                  <a:srgbClr val="E0C332"/>
                </a:gs>
                <a:gs pos="100000">
                  <a:srgbClr val="FFFF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1" name="Text Box 15"/>
            <p:cNvSpPr txBox="1">
              <a:spLocks noChangeArrowheads="1"/>
            </p:cNvSpPr>
            <p:nvPr/>
          </p:nvSpPr>
          <p:spPr bwMode="auto">
            <a:xfrm>
              <a:off x="2517775" y="4826000"/>
              <a:ext cx="38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s-ES_tradnl" sz="1600">
                  <a:sym typeface="Symbol" pitchFamily="18" charset="2"/>
                </a:rPr>
                <a:t></a:t>
              </a:r>
              <a:endParaRPr lang="es-ES_tradnl" sz="1600"/>
            </a:p>
          </p:txBody>
        </p:sp>
        <p:sp>
          <p:nvSpPr>
            <p:cNvPr id="53" name="Arc 16"/>
            <p:cNvSpPr>
              <a:spLocks/>
            </p:cNvSpPr>
            <p:nvPr/>
          </p:nvSpPr>
          <p:spPr bwMode="auto">
            <a:xfrm>
              <a:off x="2393950" y="4979988"/>
              <a:ext cx="152400" cy="228600"/>
            </a:xfrm>
            <a:custGeom>
              <a:avLst/>
              <a:gdLst>
                <a:gd name="T0" fmla="*/ 0 w 21600"/>
                <a:gd name="T1" fmla="*/ 0 h 21600"/>
                <a:gd name="T2" fmla="*/ 0 w 21600"/>
                <a:gd name="T3" fmla="*/ 1 h 21600"/>
                <a:gd name="T4" fmla="*/ 0 w 21600"/>
                <a:gd name="T5" fmla="*/ 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54" name="Group 18"/>
            <p:cNvGrpSpPr>
              <a:grpSpLocks/>
            </p:cNvGrpSpPr>
            <p:nvPr/>
          </p:nvGrpSpPr>
          <p:grpSpPr bwMode="auto">
            <a:xfrm>
              <a:off x="3956050" y="2439988"/>
              <a:ext cx="1771650" cy="2493962"/>
              <a:chOff x="1476" y="1360"/>
              <a:chExt cx="1116" cy="1571"/>
            </a:xfrm>
          </p:grpSpPr>
          <p:sp>
            <p:nvSpPr>
              <p:cNvPr id="55" name="Line 19"/>
              <p:cNvSpPr>
                <a:spLocks noChangeShapeType="1"/>
              </p:cNvSpPr>
              <p:nvPr/>
            </p:nvSpPr>
            <p:spPr bwMode="auto">
              <a:xfrm flipH="1">
                <a:off x="2592" y="1440"/>
                <a:ext cx="0" cy="14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sp>
            <p:nvSpPr>
              <p:cNvPr id="56" name="Line 20"/>
              <p:cNvSpPr>
                <a:spLocks noChangeShapeType="1"/>
              </p:cNvSpPr>
              <p:nvPr/>
            </p:nvSpPr>
            <p:spPr bwMode="auto">
              <a:xfrm flipV="1">
                <a:off x="1476" y="1360"/>
                <a:ext cx="1000" cy="69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ES"/>
              </a:p>
            </p:txBody>
          </p:sp>
        </p:grpSp>
        <p:grpSp>
          <p:nvGrpSpPr>
            <p:cNvPr id="67" name="Group 21"/>
            <p:cNvGrpSpPr>
              <a:grpSpLocks/>
            </p:cNvGrpSpPr>
            <p:nvPr/>
          </p:nvGrpSpPr>
          <p:grpSpPr bwMode="auto">
            <a:xfrm>
              <a:off x="5264150" y="2405063"/>
              <a:ext cx="498475" cy="819150"/>
              <a:chOff x="2804" y="1254"/>
              <a:chExt cx="314" cy="516"/>
            </a:xfrm>
          </p:grpSpPr>
          <p:sp>
            <p:nvSpPr>
              <p:cNvPr id="69" name="Rectangle 22"/>
              <p:cNvSpPr>
                <a:spLocks noChangeArrowheads="1"/>
              </p:cNvSpPr>
              <p:nvPr/>
            </p:nvSpPr>
            <p:spPr bwMode="auto">
              <a:xfrm rot="2380839">
                <a:off x="2804" y="1290"/>
                <a:ext cx="100" cy="480"/>
              </a:xfrm>
              <a:prstGeom prst="rect">
                <a:avLst/>
              </a:prstGeom>
              <a:gradFill rotWithShape="0">
                <a:gsLst>
                  <a:gs pos="0">
                    <a:schemeClr val="folHlink">
                      <a:gamma/>
                      <a:shade val="46275"/>
                      <a:invGamma/>
                    </a:schemeClr>
                  </a:gs>
                  <a:gs pos="100000">
                    <a:schemeClr val="folHlink"/>
                  </a:gs>
                </a:gsLst>
                <a:lin ang="2700000" scaled="1"/>
              </a:gra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endParaRPr lang="es-ES"/>
              </a:p>
            </p:txBody>
          </p:sp>
          <p:grpSp>
            <p:nvGrpSpPr>
              <p:cNvPr id="70" name="Group 23"/>
              <p:cNvGrpSpPr>
                <a:grpSpLocks/>
              </p:cNvGrpSpPr>
              <p:nvPr/>
            </p:nvGrpSpPr>
            <p:grpSpPr bwMode="auto">
              <a:xfrm rot="1019461">
                <a:off x="2926" y="1254"/>
                <a:ext cx="192" cy="192"/>
                <a:chOff x="3373" y="1337"/>
                <a:chExt cx="192" cy="192"/>
              </a:xfrm>
            </p:grpSpPr>
            <p:sp>
              <p:nvSpPr>
                <p:cNvPr id="71" name="Oval 24"/>
                <p:cNvSpPr>
                  <a:spLocks noChangeArrowheads="1"/>
                </p:cNvSpPr>
                <p:nvPr/>
              </p:nvSpPr>
              <p:spPr bwMode="auto">
                <a:xfrm rot="-699479">
                  <a:off x="3373" y="1337"/>
                  <a:ext cx="192" cy="192"/>
                </a:xfrm>
                <a:prstGeom prst="ellipse">
                  <a:avLst/>
                </a:prstGeom>
                <a:gradFill rotWithShape="0">
                  <a:gsLst>
                    <a:gs pos="0">
                      <a:schemeClr val="accent1">
                        <a:gamma/>
                        <a:shade val="46275"/>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s-ES"/>
                </a:p>
              </p:txBody>
            </p:sp>
            <p:sp>
              <p:nvSpPr>
                <p:cNvPr id="72" name="Oval 25"/>
                <p:cNvSpPr>
                  <a:spLocks noChangeArrowheads="1"/>
                </p:cNvSpPr>
                <p:nvPr/>
              </p:nvSpPr>
              <p:spPr bwMode="auto">
                <a:xfrm rot="-699479">
                  <a:off x="3424" y="1385"/>
                  <a:ext cx="96" cy="96"/>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73" name="Line 26"/>
                <p:cNvSpPr>
                  <a:spLocks noChangeShapeType="1"/>
                </p:cNvSpPr>
                <p:nvPr/>
              </p:nvSpPr>
              <p:spPr bwMode="auto">
                <a:xfrm rot="-699479">
                  <a:off x="3443" y="1402"/>
                  <a:ext cx="54" cy="54"/>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pSp>
        </p:grpSp>
        <p:sp>
          <p:nvSpPr>
            <p:cNvPr id="75" name="Rectangle 27"/>
            <p:cNvSpPr>
              <a:spLocks noChangeArrowheads="1"/>
            </p:cNvSpPr>
            <p:nvPr/>
          </p:nvSpPr>
          <p:spPr bwMode="auto">
            <a:xfrm rot="19491416">
              <a:off x="3683000" y="3344863"/>
              <a:ext cx="533400" cy="474662"/>
            </a:xfrm>
            <a:prstGeom prst="rect">
              <a:avLst/>
            </a:prstGeom>
            <a:gradFill rotWithShape="0">
              <a:gsLst>
                <a:gs pos="0">
                  <a:srgbClr val="CCFFFF"/>
                </a:gs>
                <a:gs pos="100000">
                  <a:srgbClr val="5E767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6" name="Rectangle 28"/>
            <p:cNvSpPr>
              <a:spLocks noChangeArrowheads="1"/>
            </p:cNvSpPr>
            <p:nvPr/>
          </p:nvSpPr>
          <p:spPr bwMode="auto">
            <a:xfrm rot="16203709">
              <a:off x="5457826" y="4784725"/>
              <a:ext cx="534987" cy="304800"/>
            </a:xfrm>
            <a:prstGeom prst="rect">
              <a:avLst/>
            </a:prstGeom>
            <a:gradFill rotWithShape="0">
              <a:gsLst>
                <a:gs pos="0">
                  <a:srgbClr val="5E7676"/>
                </a:gs>
                <a:gs pos="50000">
                  <a:srgbClr val="CCFFFF"/>
                </a:gs>
                <a:gs pos="100000">
                  <a:srgbClr val="5E767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mc:AlternateContent xmlns:mc="http://schemas.openxmlformats.org/markup-compatibility/2006" xmlns:a14="http://schemas.microsoft.com/office/drawing/2010/main">
          <mc:Choice Requires="a14">
            <p:sp>
              <p:nvSpPr>
                <p:cNvPr id="6" name="5 CuadroTexto"/>
                <p:cNvSpPr txBox="1"/>
                <p:nvPr/>
              </p:nvSpPr>
              <p:spPr>
                <a:xfrm>
                  <a:off x="5873750" y="4688840"/>
                  <a:ext cx="4174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m:t>
                        </m:r>
                      </m:oMath>
                    </m:oMathPara>
                  </a14:m>
                  <a:endParaRPr lang="es-ES" sz="1600" dirty="0"/>
                </a:p>
              </p:txBody>
            </p:sp>
          </mc:Choice>
          <mc:Fallback xmlns="">
            <p:sp>
              <p:nvSpPr>
                <p:cNvPr id="6" name="5 CuadroTexto"/>
                <p:cNvSpPr txBox="1">
                  <a:spLocks noRot="1" noChangeAspect="1" noMove="1" noResize="1" noEditPoints="1" noAdjustHandles="1" noChangeArrowheads="1" noChangeShapeType="1" noTextEdit="1"/>
                </p:cNvSpPr>
                <p:nvPr/>
              </p:nvSpPr>
              <p:spPr>
                <a:xfrm>
                  <a:off x="5873750" y="4688840"/>
                  <a:ext cx="417422" cy="338554"/>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7" name="106 CuadroTexto"/>
                <p:cNvSpPr txBox="1"/>
                <p:nvPr/>
              </p:nvSpPr>
              <p:spPr>
                <a:xfrm>
                  <a:off x="3435350" y="3139440"/>
                  <a:ext cx="404598" cy="338554"/>
                </a:xfrm>
                <a:prstGeom prst="rect">
                  <a:avLst/>
                </a:prstGeom>
                <a:noFill/>
              </p:spPr>
              <p:txBody>
                <a:bodyPr wrap="none" rtlCol="0">
                  <a:spAutoFit/>
                </a:bodyPr>
                <a:lstStyle/>
                <a:p>
                  <a14:m>
                    <m:oMath xmlns:m="http://schemas.openxmlformats.org/officeDocument/2006/math">
                      <m:r>
                        <a:rPr lang="es-ES" sz="1600" b="0" i="1" smtClean="0">
                          <a:latin typeface="Cambria Math"/>
                        </a:rPr>
                        <m:t>𝑚</m:t>
                      </m:r>
                    </m:oMath>
                  </a14:m>
                  <a:r>
                    <a:rPr lang="es-ES" sz="1600" dirty="0" smtClean="0"/>
                    <a:t>’</a:t>
                  </a:r>
                  <a:endParaRPr lang="es-ES" sz="1600" dirty="0"/>
                </a:p>
              </p:txBody>
            </p:sp>
          </mc:Choice>
          <mc:Fallback xmlns="">
            <p:sp>
              <p:nvSpPr>
                <p:cNvPr id="107" name="106 CuadroTexto"/>
                <p:cNvSpPr txBox="1">
                  <a:spLocks noRot="1" noChangeAspect="1" noMove="1" noResize="1" noEditPoints="1" noAdjustHandles="1" noChangeArrowheads="1" noChangeShapeType="1" noTextEdit="1"/>
                </p:cNvSpPr>
                <p:nvPr/>
              </p:nvSpPr>
              <p:spPr>
                <a:xfrm>
                  <a:off x="3435350" y="3139440"/>
                  <a:ext cx="404598" cy="338554"/>
                </a:xfrm>
                <a:prstGeom prst="rect">
                  <a:avLst/>
                </a:prstGeom>
                <a:blipFill rotWithShape="1">
                  <a:blip r:embed="rId4"/>
                  <a:stretch>
                    <a:fillRect t="-5357" r="-6061" b="-21429"/>
                  </a:stretch>
                </a:blipFill>
              </p:spPr>
              <p:txBody>
                <a:bodyPr/>
                <a:lstStyle/>
                <a:p>
                  <a:r>
                    <a:rPr lang="es-ES">
                      <a:noFill/>
                    </a:rPr>
                    <a:t> </a:t>
                  </a:r>
                </a:p>
              </p:txBody>
            </p:sp>
          </mc:Fallback>
        </mc:AlternateContent>
      </p:grpSp>
    </p:spTree>
    <p:extLst>
      <p:ext uri="{BB962C8B-B14F-4D97-AF65-F5344CB8AC3E}">
        <p14:creationId xmlns:p14="http://schemas.microsoft.com/office/powerpoint/2010/main" val="37496906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4" name="33 CuadroTexto"/>
          <p:cNvSpPr txBox="1"/>
          <p:nvPr/>
        </p:nvSpPr>
        <p:spPr>
          <a:xfrm>
            <a:off x="330200" y="850900"/>
            <a:ext cx="3263900" cy="369332"/>
          </a:xfrm>
          <a:prstGeom prst="rect">
            <a:avLst/>
          </a:prstGeom>
          <a:noFill/>
        </p:spPr>
        <p:txBody>
          <a:bodyPr wrap="square" rtlCol="0">
            <a:spAutoFit/>
          </a:bodyPr>
          <a:lstStyle/>
          <a:p>
            <a:r>
              <a:rPr lang="es-ES" b="1" dirty="0" smtClean="0">
                <a:solidFill>
                  <a:srgbClr val="C00000"/>
                </a:solidFill>
              </a:rPr>
              <a:t>5.4. </a:t>
            </a:r>
            <a:r>
              <a:rPr lang="es-ES" b="1" dirty="0" smtClean="0">
                <a:solidFill>
                  <a:srgbClr val="00B050"/>
                </a:solidFill>
              </a:rPr>
              <a:t>Péndulo cónico</a:t>
            </a:r>
            <a:endParaRPr lang="es-ES" b="1" dirty="0">
              <a:solidFill>
                <a:srgbClr val="00B050"/>
              </a:solidFill>
            </a:endParaRPr>
          </a:p>
        </p:txBody>
      </p:sp>
      <p:sp>
        <p:nvSpPr>
          <p:cNvPr id="3" name="2 Rectángulo"/>
          <p:cNvSpPr/>
          <p:nvPr/>
        </p:nvSpPr>
        <p:spPr>
          <a:xfrm>
            <a:off x="762000" y="1460500"/>
            <a:ext cx="2679700" cy="228600"/>
          </a:xfrm>
          <a:prstGeom prst="rect">
            <a:avLst/>
          </a:prstGeom>
          <a:pattFill prst="lgConfetti">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 name="6 Conector recto"/>
          <p:cNvCxnSpPr/>
          <p:nvPr/>
        </p:nvCxnSpPr>
        <p:spPr>
          <a:xfrm>
            <a:off x="2057400" y="1676400"/>
            <a:ext cx="0" cy="24003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0" name="9 Conector recto"/>
          <p:cNvCxnSpPr>
            <a:endCxn id="11" idx="6"/>
          </p:cNvCxnSpPr>
          <p:nvPr/>
        </p:nvCxnSpPr>
        <p:spPr>
          <a:xfrm>
            <a:off x="2070100" y="1676400"/>
            <a:ext cx="1295400" cy="1657350"/>
          </a:xfrm>
          <a:prstGeom prst="line">
            <a:avLst/>
          </a:prstGeom>
          <a:ln w="57150">
            <a:solidFill>
              <a:srgbClr val="FFCC00"/>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128963" y="3111501"/>
            <a:ext cx="452437" cy="45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Elipse"/>
          <p:cNvSpPr/>
          <p:nvPr/>
        </p:nvSpPr>
        <p:spPr>
          <a:xfrm>
            <a:off x="762000" y="3060700"/>
            <a:ext cx="2603500" cy="5461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4" name="13 Conector recto de flecha"/>
          <p:cNvCxnSpPr/>
          <p:nvPr/>
        </p:nvCxnSpPr>
        <p:spPr>
          <a:xfrm flipH="1" flipV="1">
            <a:off x="2838450" y="2652713"/>
            <a:ext cx="531812" cy="67945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a:off x="3365500" y="3313113"/>
            <a:ext cx="0" cy="6480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55 Conector recto de flecha"/>
          <p:cNvCxnSpPr/>
          <p:nvPr/>
        </p:nvCxnSpPr>
        <p:spPr>
          <a:xfrm>
            <a:off x="2836862" y="2670176"/>
            <a:ext cx="0" cy="648000"/>
          </a:xfrm>
          <a:prstGeom prst="straightConnector1">
            <a:avLst/>
          </a:prstGeom>
          <a:ln w="635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66 Conector recto de flecha"/>
          <p:cNvCxnSpPr/>
          <p:nvPr/>
        </p:nvCxnSpPr>
        <p:spPr>
          <a:xfrm rot="5400000">
            <a:off x="3108199" y="3055814"/>
            <a:ext cx="0" cy="540000"/>
          </a:xfrm>
          <a:prstGeom prst="straightConnector1">
            <a:avLst/>
          </a:prstGeom>
          <a:ln w="381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69 Conector recto de flecha"/>
          <p:cNvCxnSpPr/>
          <p:nvPr/>
        </p:nvCxnSpPr>
        <p:spPr>
          <a:xfrm flipH="1" flipV="1">
            <a:off x="2833690" y="3333750"/>
            <a:ext cx="538160" cy="623888"/>
          </a:xfrm>
          <a:prstGeom prst="straightConnector1">
            <a:avLst/>
          </a:prstGeom>
          <a:ln w="635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24 Elipse"/>
          <p:cNvSpPr/>
          <p:nvPr/>
        </p:nvSpPr>
        <p:spPr>
          <a:xfrm>
            <a:off x="2000250" y="3271838"/>
            <a:ext cx="108000" cy="10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Arco"/>
          <p:cNvSpPr/>
          <p:nvPr/>
        </p:nvSpPr>
        <p:spPr>
          <a:xfrm>
            <a:off x="1892300" y="1803400"/>
            <a:ext cx="444500" cy="368300"/>
          </a:xfrm>
          <a:prstGeom prst="arc">
            <a:avLst>
              <a:gd name="adj1" fmla="val 449751"/>
              <a:gd name="adj2" fmla="val 64590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 name="3 CuadroTexto"/>
              <p:cNvSpPr txBox="1"/>
              <p:nvPr/>
            </p:nvSpPr>
            <p:spPr>
              <a:xfrm>
                <a:off x="2076450" y="2110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4" name="3 CuadroTexto"/>
              <p:cNvSpPr txBox="1">
                <a:spLocks noRot="1" noChangeAspect="1" noMove="1" noResize="1" noEditPoints="1" noAdjustHandles="1" noChangeArrowheads="1" noChangeShapeType="1" noTextEdit="1"/>
              </p:cNvSpPr>
              <p:nvPr/>
            </p:nvSpPr>
            <p:spPr>
              <a:xfrm>
                <a:off x="2076450" y="2110740"/>
                <a:ext cx="372025" cy="338554"/>
              </a:xfrm>
              <a:prstGeom prst="rect">
                <a:avLst/>
              </a:prstGeom>
              <a:blipFill rotWithShape="1">
                <a:blip r:embed="rId4"/>
                <a:stretch>
                  <a:fillRect/>
                </a:stretch>
              </a:blipFill>
            </p:spPr>
            <p:txBody>
              <a:bodyPr/>
              <a:lstStyle/>
              <a:p>
                <a:r>
                  <a:rPr lang="es-ES">
                    <a:noFill/>
                  </a:rPr>
                  <a:t> </a:t>
                </a:r>
              </a:p>
            </p:txBody>
          </p:sp>
        </mc:Fallback>
      </mc:AlternateContent>
      <p:sp>
        <p:nvSpPr>
          <p:cNvPr id="20" name="19 Arco"/>
          <p:cNvSpPr/>
          <p:nvPr/>
        </p:nvSpPr>
        <p:spPr>
          <a:xfrm>
            <a:off x="2667000" y="2578100"/>
            <a:ext cx="444500" cy="368300"/>
          </a:xfrm>
          <a:prstGeom prst="arc">
            <a:avLst>
              <a:gd name="adj1" fmla="val 2857863"/>
              <a:gd name="adj2" fmla="val 64590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1" name="20 CuadroTexto"/>
              <p:cNvSpPr txBox="1"/>
              <p:nvPr/>
            </p:nvSpPr>
            <p:spPr>
              <a:xfrm>
                <a:off x="2787650" y="28346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787650" y="2834640"/>
                <a:ext cx="372025"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3359150" y="36855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3359150" y="3685540"/>
                <a:ext cx="542456" cy="338554"/>
              </a:xfrm>
              <a:prstGeom prst="rect">
                <a:avLst/>
              </a:prstGeom>
              <a:blipFill rotWithShape="1">
                <a:blip r:embed="rId6"/>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CuadroTexto"/>
              <p:cNvSpPr txBox="1"/>
              <p:nvPr/>
            </p:nvSpPr>
            <p:spPr>
              <a:xfrm>
                <a:off x="2762250" y="23520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2762250" y="2352040"/>
                <a:ext cx="368691"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2012950" y="3126740"/>
                <a:ext cx="87838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sSub>
                            <m:sSubPr>
                              <m:ctrlPr>
                                <a:rPr lang="es-ES" sz="1600" b="0" i="1" smtClean="0">
                                  <a:latin typeface="Cambria Math" panose="02040503050406030204" pitchFamily="18" charset="0"/>
                                </a:rPr>
                              </m:ctrlPr>
                            </m:sSubPr>
                            <m:e>
                              <m:r>
                                <a:rPr lang="es-ES" sz="1600" b="0" i="1" smtClean="0">
                                  <a:latin typeface="Cambria Math"/>
                                </a:rPr>
                                <m:t>𝑇</m:t>
                              </m:r>
                            </m:e>
                            <m:sub>
                              <m:r>
                                <a:rPr lang="es-ES" sz="1600" b="0" i="1" smtClean="0">
                                  <a:latin typeface="Cambria Math"/>
                                </a:rPr>
                                <m:t>𝑥</m:t>
                              </m:r>
                            </m:sub>
                          </m:sSub>
                          <m:r>
                            <a:rPr lang="es-ES" sz="1600" b="0" i="1" smtClean="0">
                              <a:latin typeface="Cambria Math"/>
                            </a:rPr>
                            <m:t>=</m:t>
                          </m:r>
                          <m:r>
                            <a:rPr lang="es-ES" sz="1600" b="0" i="1" smtClean="0">
                              <a:latin typeface="Cambria Math"/>
                            </a:rPr>
                            <m:t>𝐹</m:t>
                          </m:r>
                        </m:e>
                        <m:sub>
                          <m:r>
                            <a:rPr lang="es-ES" sz="1600" b="0" i="1" smtClean="0">
                              <a:latin typeface="Cambria Math"/>
                            </a:rPr>
                            <m:t>𝑐</m:t>
                          </m:r>
                        </m:sub>
                      </m:sSub>
                    </m:oMath>
                  </m:oMathPara>
                </a14:m>
                <a:endParaRPr lang="es-ES" sz="16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2012950" y="3126740"/>
                <a:ext cx="878382" cy="338554"/>
              </a:xfrm>
              <a:prstGeom prst="rect">
                <a:avLst/>
              </a:prstGeom>
              <a:blipFill rotWithShape="1">
                <a:blip r:embed="rId8"/>
                <a:stretch>
                  <a:fillRect/>
                </a:stretch>
              </a:blipFill>
            </p:spPr>
            <p:txBody>
              <a:bodyPr/>
              <a:lstStyle/>
              <a:p>
                <a:r>
                  <a:rPr lang="es-ES">
                    <a:noFill/>
                  </a:rPr>
                  <a:t> </a:t>
                </a:r>
              </a:p>
            </p:txBody>
          </p:sp>
        </mc:Fallback>
      </mc:AlternateContent>
      <p:cxnSp>
        <p:nvCxnSpPr>
          <p:cNvPr id="26" name="25 Conector recto de flecha"/>
          <p:cNvCxnSpPr/>
          <p:nvPr/>
        </p:nvCxnSpPr>
        <p:spPr>
          <a:xfrm rot="5400000">
            <a:off x="3108737" y="2408652"/>
            <a:ext cx="0" cy="504000"/>
          </a:xfrm>
          <a:prstGeom prst="straightConnector1">
            <a:avLst/>
          </a:prstGeom>
          <a:ln w="3175">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flipV="1">
            <a:off x="3365500" y="2665413"/>
            <a:ext cx="0" cy="6480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4 Rectángulo"/>
              <p:cNvSpPr/>
              <p:nvPr/>
            </p:nvSpPr>
            <p:spPr>
              <a:xfrm>
                <a:off x="3321737" y="2507734"/>
                <a:ext cx="476156"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a:rPr>
                            <m:t>𝑇</m:t>
                          </m:r>
                        </m:e>
                        <m:sub>
                          <m:r>
                            <a:rPr lang="es-ES" b="0" i="1" smtClean="0">
                              <a:latin typeface="Cambria Math"/>
                            </a:rPr>
                            <m:t>𝑦</m:t>
                          </m:r>
                        </m:sub>
                      </m:sSub>
                    </m:oMath>
                  </m:oMathPara>
                </a14:m>
                <a:endParaRPr lang="es-ES" dirty="0"/>
              </a:p>
            </p:txBody>
          </p:sp>
        </mc:Choice>
        <mc:Fallback xmlns="">
          <p:sp>
            <p:nvSpPr>
              <p:cNvPr id="5" name="4 Rectángulo"/>
              <p:cNvSpPr>
                <a:spLocks noRot="1" noChangeAspect="1" noMove="1" noResize="1" noEditPoints="1" noAdjustHandles="1" noChangeArrowheads="1" noChangeShapeType="1" noTextEdit="1"/>
              </p:cNvSpPr>
              <p:nvPr/>
            </p:nvSpPr>
            <p:spPr>
              <a:xfrm>
                <a:off x="3321737" y="2507734"/>
                <a:ext cx="476156" cy="391261"/>
              </a:xfrm>
              <a:prstGeom prst="rect">
                <a:avLst/>
              </a:prstGeom>
              <a:blipFill rotWithShape="1">
                <a:blip r:embed="rId9"/>
                <a:stretch>
                  <a:fillRect b="-15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2470150" y="195834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𝐿</m:t>
                      </m:r>
                    </m:oMath>
                  </m:oMathPara>
                </a14:m>
                <a:endParaRPr lang="es-ES" sz="1600"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2470150" y="1958340"/>
                <a:ext cx="368691"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 name="5 CuadroTexto"/>
              <p:cNvSpPr txBox="1"/>
              <p:nvPr/>
            </p:nvSpPr>
            <p:spPr>
              <a:xfrm>
                <a:off x="5099050" y="1742440"/>
                <a:ext cx="1727075" cy="6708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𝑇𝑠𝑒𝑛</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𝑚</m:t>
                      </m:r>
                      <m:f>
                        <m:fPr>
                          <m:ctrlPr>
                            <a:rPr lang="es-ES" b="0" i="1" smtClean="0">
                              <a:latin typeface="Cambria Math" panose="02040503050406030204" pitchFamily="18" charset="0"/>
                              <a:ea typeface="Cambria Math"/>
                            </a:rPr>
                          </m:ctrlPr>
                        </m:fPr>
                        <m:num>
                          <m:sSup>
                            <m:sSupPr>
                              <m:ctrlPr>
                                <a:rPr lang="es-ES" b="0" i="1" smtClean="0">
                                  <a:latin typeface="Cambria Math" panose="02040503050406030204" pitchFamily="18" charset="0"/>
                                  <a:ea typeface="Cambria Math"/>
                                </a:rPr>
                              </m:ctrlPr>
                            </m:sSupPr>
                            <m:e>
                              <m:r>
                                <a:rPr lang="es-ES" b="0" i="1" smtClean="0">
                                  <a:latin typeface="Cambria Math"/>
                                  <a:ea typeface="Cambria Math"/>
                                </a:rPr>
                                <m:t>𝑣</m:t>
                              </m:r>
                            </m:e>
                            <m:sup>
                              <m:r>
                                <a:rPr lang="es-ES" b="0" i="1" smtClean="0">
                                  <a:latin typeface="Cambria Math"/>
                                  <a:ea typeface="Cambria Math"/>
                                </a:rPr>
                                <m:t>2</m:t>
                              </m:r>
                            </m:sup>
                          </m:sSup>
                        </m:num>
                        <m:den>
                          <m:r>
                            <a:rPr lang="es-ES" b="0" i="1" smtClean="0">
                              <a:latin typeface="Cambria Math"/>
                              <a:ea typeface="Cambria Math"/>
                            </a:rPr>
                            <m:t>𝑟</m:t>
                          </m:r>
                        </m:den>
                      </m:f>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5099050" y="1742440"/>
                <a:ext cx="1727075" cy="670825"/>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30 CuadroTexto"/>
              <p:cNvSpPr txBox="1"/>
              <p:nvPr/>
            </p:nvSpPr>
            <p:spPr>
              <a:xfrm>
                <a:off x="5149850" y="2504440"/>
                <a:ext cx="15084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𝑇𝑐𝑜𝑠</m:t>
                      </m:r>
                      <m:r>
                        <a:rPr lang="es-ES" b="0" i="1" smtClean="0">
                          <a:latin typeface="Cambria Math"/>
                          <a:ea typeface="Cambria Math"/>
                        </a:rPr>
                        <m:t>𝛼</m:t>
                      </m:r>
                      <m:r>
                        <a:rPr lang="es-ES" b="0" i="1" smtClean="0">
                          <a:latin typeface="Cambria Math"/>
                          <a:ea typeface="Cambria Math"/>
                        </a:rPr>
                        <m:t>=</m:t>
                      </m:r>
                      <m:r>
                        <a:rPr lang="es-ES" b="0" i="1" smtClean="0">
                          <a:latin typeface="Cambria Math"/>
                          <a:ea typeface="Cambria Math"/>
                        </a:rPr>
                        <m:t>𝑚𝑔</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5149850" y="2504440"/>
                <a:ext cx="1508490" cy="369332"/>
              </a:xfrm>
              <a:prstGeom prst="rect">
                <a:avLst/>
              </a:prstGeom>
              <a:blipFill rotWithShape="1">
                <a:blip r:embed="rId12"/>
                <a:stretch>
                  <a:fillRect b="-8333"/>
                </a:stretch>
              </a:blipFill>
            </p:spPr>
            <p:txBody>
              <a:bodyPr/>
              <a:lstStyle/>
              <a:p>
                <a:r>
                  <a:rPr lang="es-ES">
                    <a:noFill/>
                  </a:rPr>
                  <a:t> </a:t>
                </a:r>
              </a:p>
            </p:txBody>
          </p:sp>
        </mc:Fallback>
      </mc:AlternateContent>
      <p:sp>
        <p:nvSpPr>
          <p:cNvPr id="32" name="31 Abrir llave"/>
          <p:cNvSpPr/>
          <p:nvPr/>
        </p:nvSpPr>
        <p:spPr>
          <a:xfrm>
            <a:off x="4978400" y="1879600"/>
            <a:ext cx="177800" cy="1054100"/>
          </a:xfrm>
          <a:prstGeom prst="leftBrace">
            <a:avLst>
              <a:gd name="adj1" fmla="val 4302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2" name="11 CuadroTexto"/>
          <p:cNvSpPr txBox="1"/>
          <p:nvPr/>
        </p:nvSpPr>
        <p:spPr>
          <a:xfrm>
            <a:off x="4546600" y="3276600"/>
            <a:ext cx="3721100" cy="369332"/>
          </a:xfrm>
          <a:prstGeom prst="rect">
            <a:avLst/>
          </a:prstGeom>
          <a:noFill/>
        </p:spPr>
        <p:txBody>
          <a:bodyPr wrap="square" rtlCol="0">
            <a:spAutoFit/>
          </a:bodyPr>
          <a:lstStyle/>
          <a:p>
            <a:pPr marL="355600" indent="-355600"/>
            <a:r>
              <a:rPr lang="es-ES" dirty="0" smtClean="0">
                <a:sym typeface="Wingdings"/>
              </a:rPr>
              <a:t>	Dividiendo ambas expresiones:</a:t>
            </a:r>
            <a:endParaRPr lang="es-ES" dirty="0"/>
          </a:p>
        </p:txBody>
      </p:sp>
      <mc:AlternateContent xmlns:mc="http://schemas.openxmlformats.org/markup-compatibility/2006" xmlns:a14="http://schemas.microsoft.com/office/drawing/2010/main">
        <mc:Choice Requires="a14">
          <p:sp>
            <p:nvSpPr>
              <p:cNvPr id="13" name="12 CuadroTexto"/>
              <p:cNvSpPr txBox="1"/>
              <p:nvPr/>
            </p:nvSpPr>
            <p:spPr>
              <a:xfrm>
                <a:off x="4806950" y="3749040"/>
                <a:ext cx="3583610" cy="6967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𝑡𝑔</m:t>
                      </m:r>
                      <m:r>
                        <a:rPr lang="es-ES" b="0" i="1" smtClean="0">
                          <a:latin typeface="Cambria Math"/>
                          <a:ea typeface="Cambria Math"/>
                        </a:rPr>
                        <m:t>𝛼</m:t>
                      </m:r>
                      <m:r>
                        <a:rPr lang="es-ES" b="0" i="1" smtClean="0">
                          <a:latin typeface="Cambria Math"/>
                          <a:ea typeface="Cambria Math"/>
                        </a:rPr>
                        <m:t>=</m:t>
                      </m:r>
                      <m:f>
                        <m:fPr>
                          <m:ctrlPr>
                            <a:rPr lang="es-ES" b="0" i="1" smtClean="0">
                              <a:latin typeface="Cambria Math" panose="02040503050406030204" pitchFamily="18" charset="0"/>
                              <a:ea typeface="Cambria Math"/>
                            </a:rPr>
                          </m:ctrlPr>
                        </m:fPr>
                        <m:num>
                          <m:sSup>
                            <m:sSupPr>
                              <m:ctrlPr>
                                <a:rPr lang="es-ES" b="0" i="1" smtClean="0">
                                  <a:latin typeface="Cambria Math" panose="02040503050406030204" pitchFamily="18" charset="0"/>
                                  <a:ea typeface="Cambria Math"/>
                                </a:rPr>
                              </m:ctrlPr>
                            </m:sSupPr>
                            <m:e>
                              <m:r>
                                <a:rPr lang="es-ES" b="0" i="1" smtClean="0">
                                  <a:latin typeface="Cambria Math"/>
                                  <a:ea typeface="Cambria Math"/>
                                </a:rPr>
                                <m:t>𝑣</m:t>
                              </m:r>
                            </m:e>
                            <m:sup>
                              <m:r>
                                <a:rPr lang="es-ES" b="0" i="1" smtClean="0">
                                  <a:latin typeface="Cambria Math"/>
                                  <a:ea typeface="Cambria Math"/>
                                </a:rPr>
                                <m:t>2</m:t>
                              </m:r>
                            </m:sup>
                          </m:sSup>
                        </m:num>
                        <m:den>
                          <m:r>
                            <a:rPr lang="es-ES" b="0" i="1" smtClean="0">
                              <a:latin typeface="Cambria Math"/>
                              <a:ea typeface="Cambria Math"/>
                            </a:rPr>
                            <m:t>𝑟𝑔</m:t>
                          </m:r>
                        </m:den>
                      </m:f>
                      <m:r>
                        <a:rPr lang="es-ES" b="0" i="1" smtClean="0">
                          <a:latin typeface="Cambria Math"/>
                          <a:ea typeface="Cambria Math"/>
                        </a:rPr>
                        <m:t>      ⟹       </m:t>
                      </m:r>
                      <m:r>
                        <a:rPr lang="es-ES" b="0" i="1" smtClean="0">
                          <a:latin typeface="Cambria Math"/>
                          <a:ea typeface="Cambria Math"/>
                        </a:rPr>
                        <m:t>𝑣</m:t>
                      </m:r>
                      <m:r>
                        <a:rPr lang="es-ES" b="0" i="1" smtClean="0">
                          <a:latin typeface="Cambria Math"/>
                          <a:ea typeface="Cambria Math"/>
                        </a:rPr>
                        <m:t>=</m:t>
                      </m:r>
                      <m:rad>
                        <m:radPr>
                          <m:degHide m:val="on"/>
                          <m:ctrlPr>
                            <a:rPr lang="es-ES" b="0" i="1" smtClean="0">
                              <a:latin typeface="Cambria Math" panose="02040503050406030204" pitchFamily="18" charset="0"/>
                              <a:ea typeface="Cambria Math"/>
                            </a:rPr>
                          </m:ctrlPr>
                        </m:radPr>
                        <m:deg/>
                        <m:e>
                          <m:r>
                            <a:rPr lang="es-ES" b="0" i="1" smtClean="0">
                              <a:latin typeface="Cambria Math"/>
                              <a:ea typeface="Cambria Math"/>
                            </a:rPr>
                            <m:t>𝑟𝑔𝑡𝑔</m:t>
                          </m:r>
                          <m:r>
                            <a:rPr lang="es-ES" b="0" i="1" smtClean="0">
                              <a:latin typeface="Cambria Math"/>
                              <a:ea typeface="Cambria Math"/>
                            </a:rPr>
                            <m:t>𝛼</m:t>
                          </m:r>
                        </m:e>
                      </m:rad>
                    </m:oMath>
                  </m:oMathPara>
                </a14:m>
                <a:endParaRPr lang="es-ES"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4806950" y="3749040"/>
                <a:ext cx="3583610" cy="696729"/>
              </a:xfrm>
              <a:prstGeom prst="rect">
                <a:avLst/>
              </a:prstGeom>
              <a:blipFill rotWithShape="1">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Rectángulo"/>
              <p:cNvSpPr/>
              <p:nvPr/>
            </p:nvSpPr>
            <p:spPr>
              <a:xfrm>
                <a:off x="7092513" y="2432936"/>
                <a:ext cx="1225848" cy="5667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𝑇</m:t>
                      </m:r>
                      <m:r>
                        <a:rPr lang="es-ES" i="1">
                          <a:latin typeface="Cambria Math"/>
                          <a:ea typeface="Cambria Math"/>
                        </a:rPr>
                        <m:t>=</m:t>
                      </m:r>
                      <m:f>
                        <m:fPr>
                          <m:ctrlPr>
                            <a:rPr lang="es-ES" i="1">
                              <a:latin typeface="Cambria Math" panose="02040503050406030204" pitchFamily="18" charset="0"/>
                              <a:ea typeface="Cambria Math"/>
                            </a:rPr>
                          </m:ctrlPr>
                        </m:fPr>
                        <m:num>
                          <m:r>
                            <a:rPr lang="es-ES" b="0" i="1" smtClean="0">
                              <a:latin typeface="Cambria Math"/>
                              <a:ea typeface="Cambria Math"/>
                            </a:rPr>
                            <m:t>𝑚𝑔</m:t>
                          </m:r>
                        </m:num>
                        <m:den>
                          <m:r>
                            <a:rPr lang="es-ES" b="0" i="1" smtClean="0">
                              <a:latin typeface="Cambria Math"/>
                              <a:ea typeface="Cambria Math"/>
                            </a:rPr>
                            <m:t>𝑐𝑜𝑠</m:t>
                          </m:r>
                          <m:r>
                            <a:rPr lang="es-ES" b="0" i="1" smtClean="0">
                              <a:latin typeface="Cambria Math"/>
                              <a:ea typeface="Cambria Math"/>
                            </a:rPr>
                            <m:t>𝛼</m:t>
                          </m:r>
                        </m:den>
                      </m:f>
                      <m:r>
                        <a:rPr lang="es-ES" i="1">
                          <a:latin typeface="Cambria Math"/>
                          <a:ea typeface="Cambria Math"/>
                        </a:rPr>
                        <m:t> </m:t>
                      </m:r>
                    </m:oMath>
                  </m:oMathPara>
                </a14:m>
                <a:endParaRPr lang="es-ES" dirty="0"/>
              </a:p>
            </p:txBody>
          </p:sp>
        </mc:Choice>
        <mc:Fallback xmlns="">
          <p:sp>
            <p:nvSpPr>
              <p:cNvPr id="15" name="14 Rectángulo"/>
              <p:cNvSpPr>
                <a:spLocks noRot="1" noChangeAspect="1" noMove="1" noResize="1" noEditPoints="1" noAdjustHandles="1" noChangeArrowheads="1" noChangeShapeType="1" noTextEdit="1"/>
              </p:cNvSpPr>
              <p:nvPr/>
            </p:nvSpPr>
            <p:spPr>
              <a:xfrm>
                <a:off x="7092513" y="2432936"/>
                <a:ext cx="1225848" cy="566758"/>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2139950" y="3990340"/>
                <a:ext cx="116538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𝑟</m:t>
                      </m:r>
                      <m:r>
                        <a:rPr lang="es-ES" sz="1600" b="0" i="1" smtClean="0">
                          <a:latin typeface="Cambria Math"/>
                        </a:rPr>
                        <m:t>=</m:t>
                      </m:r>
                      <m:r>
                        <a:rPr lang="es-ES" sz="1600" b="0" i="1" smtClean="0">
                          <a:latin typeface="Cambria Math"/>
                        </a:rPr>
                        <m:t>𝐿𝑠𝑒𝑛</m:t>
                      </m:r>
                      <m:r>
                        <a:rPr lang="es-ES" sz="1600" b="0" i="1" smtClean="0">
                          <a:latin typeface="Cambria Math"/>
                          <a:ea typeface="Cambria Math"/>
                        </a:rPr>
                        <m:t>𝛼</m:t>
                      </m:r>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2139950" y="3990340"/>
                <a:ext cx="1165384" cy="338554"/>
              </a:xfrm>
              <a:prstGeom prst="rect">
                <a:avLst/>
              </a:prstGeom>
              <a:blipFill rotWithShape="1">
                <a:blip r:embed="rId15"/>
                <a:stretch>
                  <a:fillRect/>
                </a:stretch>
              </a:blipFill>
            </p:spPr>
            <p:txBody>
              <a:bodyPr/>
              <a:lstStyle/>
              <a:p>
                <a:r>
                  <a:rPr lang="es-ES">
                    <a:noFill/>
                  </a:rPr>
                  <a:t> </a:t>
                </a:r>
              </a:p>
            </p:txBody>
          </p:sp>
        </mc:Fallback>
      </mc:AlternateContent>
      <p:cxnSp>
        <p:nvCxnSpPr>
          <p:cNvPr id="17" name="16 Conector recto de flecha"/>
          <p:cNvCxnSpPr/>
          <p:nvPr/>
        </p:nvCxnSpPr>
        <p:spPr>
          <a:xfrm>
            <a:off x="2044700" y="4025900"/>
            <a:ext cx="133200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495300" y="4813300"/>
            <a:ext cx="1803400" cy="369332"/>
          </a:xfrm>
          <a:prstGeom prst="rect">
            <a:avLst/>
          </a:prstGeom>
          <a:solidFill>
            <a:srgbClr val="00B050"/>
          </a:solidFill>
        </p:spPr>
        <p:txBody>
          <a:bodyPr wrap="square" rtlCol="0">
            <a:spAutoFit/>
          </a:bodyPr>
          <a:lstStyle/>
          <a:p>
            <a:r>
              <a:rPr lang="es-ES" b="1" dirty="0" smtClean="0">
                <a:solidFill>
                  <a:schemeClr val="bg1"/>
                </a:solidFill>
              </a:rPr>
              <a:t>EJERCICIO 14</a:t>
            </a:r>
            <a:endParaRPr lang="es-ES" b="1" dirty="0">
              <a:solidFill>
                <a:schemeClr val="bg1"/>
              </a:solidFill>
            </a:endParaRPr>
          </a:p>
        </p:txBody>
      </p:sp>
      <p:sp>
        <p:nvSpPr>
          <p:cNvPr id="8" name="7 Rectángulo"/>
          <p:cNvSpPr/>
          <p:nvPr/>
        </p:nvSpPr>
        <p:spPr>
          <a:xfrm>
            <a:off x="469900" y="5255736"/>
            <a:ext cx="8204200" cy="646331"/>
          </a:xfrm>
          <a:prstGeom prst="rect">
            <a:avLst/>
          </a:prstGeom>
        </p:spPr>
        <p:txBody>
          <a:bodyPr wrap="square">
            <a:spAutoFit/>
          </a:bodyPr>
          <a:lstStyle/>
          <a:p>
            <a:pPr algn="just"/>
            <a:r>
              <a:rPr lang="es-ES" dirty="0" smtClean="0">
                <a:sym typeface="Symbol"/>
              </a:rPr>
              <a:t>Deduce una expresión para el período de oscilación o revolución del péndulo cónico en función de L y .</a:t>
            </a:r>
            <a:endParaRPr lang="es-ES" dirty="0">
              <a:sym typeface="Symbol"/>
            </a:endParaRPr>
          </a:p>
        </p:txBody>
      </p:sp>
    </p:spTree>
    <p:extLst>
      <p:ext uri="{BB962C8B-B14F-4D97-AF65-F5344CB8AC3E}">
        <p14:creationId xmlns:p14="http://schemas.microsoft.com/office/powerpoint/2010/main" val="62696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31</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4" name="33 CuadroTexto"/>
          <p:cNvSpPr txBox="1"/>
          <p:nvPr/>
        </p:nvSpPr>
        <p:spPr>
          <a:xfrm>
            <a:off x="330200" y="850900"/>
            <a:ext cx="4203700" cy="369332"/>
          </a:xfrm>
          <a:prstGeom prst="rect">
            <a:avLst/>
          </a:prstGeom>
          <a:noFill/>
        </p:spPr>
        <p:txBody>
          <a:bodyPr wrap="square" rtlCol="0">
            <a:spAutoFit/>
          </a:bodyPr>
          <a:lstStyle/>
          <a:p>
            <a:r>
              <a:rPr lang="es-ES" b="1" dirty="0" smtClean="0">
                <a:solidFill>
                  <a:srgbClr val="C00000"/>
                </a:solidFill>
              </a:rPr>
              <a:t>5.5. </a:t>
            </a:r>
            <a:r>
              <a:rPr lang="es-ES" b="1" dirty="0" smtClean="0">
                <a:solidFill>
                  <a:srgbClr val="00B050"/>
                </a:solidFill>
              </a:rPr>
              <a:t>Movimiento en un ascensor</a:t>
            </a:r>
            <a:endParaRPr lang="es-ES" b="1" dirty="0">
              <a:solidFill>
                <a:srgbClr val="00B050"/>
              </a:solidFill>
            </a:endParaRPr>
          </a:p>
        </p:txBody>
      </p:sp>
      <p:pic>
        <p:nvPicPr>
          <p:cNvPr id="37" name="Picture 79" descr="Ascensor subiendo am m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0" y="2197100"/>
            <a:ext cx="2152742"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p:nvPr/>
        </p:nvSpPr>
        <p:spPr>
          <a:xfrm>
            <a:off x="3924300" y="1968500"/>
            <a:ext cx="4787900" cy="2862322"/>
          </a:xfrm>
          <a:prstGeom prst="rect">
            <a:avLst/>
          </a:prstGeom>
          <a:noFill/>
        </p:spPr>
        <p:txBody>
          <a:bodyPr wrap="square" rtlCol="0">
            <a:spAutoFit/>
          </a:bodyPr>
          <a:lstStyle/>
          <a:p>
            <a:pPr marL="355600" indent="-355600" algn="just">
              <a:buFont typeface="Wingdings"/>
              <a:buChar char="F"/>
            </a:pPr>
            <a:r>
              <a:rPr lang="es-ES" dirty="0" smtClean="0">
                <a:sym typeface="Wingdings"/>
              </a:rPr>
              <a:t>Si el ascensor sube con una aceleración, </a:t>
            </a:r>
            <a:r>
              <a:rPr lang="es-ES" i="1" dirty="0" smtClean="0">
                <a:latin typeface="Cambria Math" pitchFamily="18" charset="0"/>
                <a:ea typeface="Cambria Math" pitchFamily="18" charset="0"/>
                <a:sym typeface="Wingdings"/>
              </a:rPr>
              <a:t>a</a:t>
            </a:r>
            <a:r>
              <a:rPr lang="es-ES" dirty="0" smtClean="0">
                <a:sym typeface="Wingdings"/>
              </a:rPr>
              <a:t>, tenemos que admitir que </a:t>
            </a:r>
            <a:r>
              <a:rPr lang="es-ES" i="1" dirty="0" smtClean="0">
                <a:latin typeface="Cambria Math" pitchFamily="18" charset="0"/>
                <a:ea typeface="Cambria Math" pitchFamily="18" charset="0"/>
                <a:sym typeface="Wingdings"/>
              </a:rPr>
              <a:t>N &gt; mg</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peso aparente </a:t>
            </a:r>
            <a:r>
              <a:rPr lang="es-ES" dirty="0" smtClean="0">
                <a:sym typeface="Wingdings"/>
              </a:rPr>
              <a:t>es mayor que el real en un factor </a:t>
            </a:r>
            <a:r>
              <a:rPr lang="es-ES" i="1" dirty="0" smtClean="0">
                <a:latin typeface="Cambria Math" pitchFamily="18" charset="0"/>
                <a:ea typeface="Cambria Math" pitchFamily="18" charset="0"/>
                <a:sym typeface="Wingdings"/>
              </a:rPr>
              <a:t>ma</a:t>
            </a:r>
            <a:r>
              <a:rPr lang="es-ES" dirty="0" smtClean="0">
                <a:sym typeface="Wingdings"/>
              </a:rPr>
              <a:t>.	</a:t>
            </a:r>
            <a:endParaRPr lang="es-ES" dirty="0"/>
          </a:p>
        </p:txBody>
      </p:sp>
      <p:sp>
        <p:nvSpPr>
          <p:cNvPr id="28" name="27 CuadroTexto"/>
          <p:cNvSpPr txBox="1"/>
          <p:nvPr/>
        </p:nvSpPr>
        <p:spPr>
          <a:xfrm>
            <a:off x="355600" y="1295400"/>
            <a:ext cx="3098800" cy="369332"/>
          </a:xfrm>
          <a:prstGeom prst="rect">
            <a:avLst/>
          </a:prstGeom>
          <a:noFill/>
        </p:spPr>
        <p:txBody>
          <a:bodyPr wrap="square" rtlCol="0">
            <a:spAutoFit/>
          </a:bodyPr>
          <a:lstStyle/>
          <a:p>
            <a:r>
              <a:rPr lang="es-ES" b="1" dirty="0" smtClean="0">
                <a:solidFill>
                  <a:srgbClr val="C00000"/>
                </a:solidFill>
              </a:rPr>
              <a:t>Arranque en el ascenso</a:t>
            </a:r>
            <a:endParaRPr lang="es-ES" b="1" dirty="0">
              <a:solidFill>
                <a:srgbClr val="C00000"/>
              </a:solidFill>
            </a:endParaRPr>
          </a:p>
        </p:txBody>
      </p:sp>
      <p:cxnSp>
        <p:nvCxnSpPr>
          <p:cNvPr id="33" name="32 Conector recto de flecha"/>
          <p:cNvCxnSpPr/>
          <p:nvPr/>
        </p:nvCxnSpPr>
        <p:spPr>
          <a:xfrm flipH="1" flipV="1">
            <a:off x="3314700" y="2908300"/>
            <a:ext cx="0" cy="1257300"/>
          </a:xfrm>
          <a:prstGeom prst="straightConnector1">
            <a:avLst/>
          </a:prstGeom>
          <a:ln w="508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34 CuadroTexto"/>
              <p:cNvSpPr txBox="1"/>
              <p:nvPr/>
            </p:nvSpPr>
            <p:spPr>
              <a:xfrm>
                <a:off x="3257550" y="3317240"/>
                <a:ext cx="3611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𝑎</m:t>
                      </m:r>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257550" y="3317240"/>
                <a:ext cx="361189" cy="338554"/>
              </a:xfrm>
              <a:prstGeom prst="rect">
                <a:avLst/>
              </a:prstGeom>
              <a:blipFill rotWithShape="1">
                <a:blip r:embed="rId4"/>
                <a:stretch>
                  <a:fillRect/>
                </a:stretch>
              </a:blipFill>
            </p:spPr>
            <p:txBody>
              <a:bodyPr/>
              <a:lstStyle/>
              <a:p>
                <a:r>
                  <a:rPr lang="es-ES">
                    <a:noFill/>
                  </a:rPr>
                  <a:t> </a:t>
                </a:r>
              </a:p>
            </p:txBody>
          </p:sp>
        </mc:Fallback>
      </mc:AlternateContent>
      <p:cxnSp>
        <p:nvCxnSpPr>
          <p:cNvPr id="43" name="42 Conector recto de flecha"/>
          <p:cNvCxnSpPr/>
          <p:nvPr/>
        </p:nvCxnSpPr>
        <p:spPr>
          <a:xfrm flipH="1">
            <a:off x="1892300" y="4038600"/>
            <a:ext cx="0" cy="1257300"/>
          </a:xfrm>
          <a:prstGeom prst="straightConnector1">
            <a:avLst/>
          </a:prstGeom>
          <a:ln w="508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flipH="1" flipV="1">
            <a:off x="1892300" y="2463800"/>
            <a:ext cx="0" cy="1548000"/>
          </a:xfrm>
          <a:prstGeom prst="straightConnector1">
            <a:avLst/>
          </a:prstGeom>
          <a:ln w="508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44 CuadroTexto"/>
              <p:cNvSpPr txBox="1"/>
              <p:nvPr/>
            </p:nvSpPr>
            <p:spPr>
              <a:xfrm>
                <a:off x="1644650" y="51968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1644650" y="5196840"/>
                <a:ext cx="542456" cy="338554"/>
              </a:xfrm>
              <a:prstGeom prst="rect">
                <a:avLst/>
              </a:prstGeom>
              <a:blipFill rotWithShape="1">
                <a:blip r:embed="rId5"/>
                <a:stretch>
                  <a:fillRect b="-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822450" y="26568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1822450" y="2656840"/>
                <a:ext cx="398058"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5073650" y="2898140"/>
                <a:ext cx="16666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r>
                        <a:rPr lang="es-ES" b="0" i="1" smtClean="0">
                          <a:latin typeface="Cambria Math"/>
                        </a:rPr>
                        <m:t>=</m:t>
                      </m:r>
                      <m:r>
                        <a:rPr lang="es-ES" b="0" i="1" smtClean="0">
                          <a:latin typeface="Cambria Math"/>
                        </a:rPr>
                        <m:t>𝑚𝑎</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5073650" y="2898140"/>
                <a:ext cx="1666674" cy="369332"/>
              </a:xfrm>
              <a:prstGeom prst="rect">
                <a:avLst/>
              </a:prstGeom>
              <a:blipFill rotWithShape="1">
                <a:blip r:embed="rId7"/>
                <a:stretch>
                  <a:fillRect b="-6557"/>
                </a:stretch>
              </a:blipFill>
            </p:spPr>
            <p:txBody>
              <a:bodyPr/>
              <a:lstStyle/>
              <a:p>
                <a:r>
                  <a:rPr lang="es-ES">
                    <a:noFill/>
                  </a:rPr>
                  <a:t> </a:t>
                </a:r>
              </a:p>
            </p:txBody>
          </p:sp>
        </mc:Fallback>
      </mc:AlternateContent>
      <p:cxnSp>
        <p:nvCxnSpPr>
          <p:cNvPr id="48" name="47 Conector recto de flecha"/>
          <p:cNvCxnSpPr/>
          <p:nvPr/>
        </p:nvCxnSpPr>
        <p:spPr>
          <a:xfrm flipH="1">
            <a:off x="1676400" y="4813300"/>
            <a:ext cx="0" cy="1548000"/>
          </a:xfrm>
          <a:prstGeom prst="straightConnector1">
            <a:avLst/>
          </a:prstGeom>
          <a:ln w="508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48 CuadroTexto"/>
              <p:cNvSpPr txBox="1"/>
              <p:nvPr/>
            </p:nvSpPr>
            <p:spPr>
              <a:xfrm>
                <a:off x="1631950" y="5755640"/>
                <a:ext cx="195265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𝑁</m:t>
                          </m:r>
                        </m:e>
                        <m:sup>
                          <m:r>
                            <a:rPr lang="es-ES" sz="1600" b="0" i="1" smtClean="0">
                              <a:latin typeface="Cambria Math"/>
                            </a:rPr>
                            <m:t>′</m:t>
                          </m:r>
                        </m:sup>
                      </m:sSup>
                      <m:r>
                        <a:rPr lang="es-ES" sz="1600" b="0" i="1" smtClean="0">
                          <a:latin typeface="Cambria Math"/>
                        </a:rPr>
                        <m:t>(</m:t>
                      </m:r>
                      <m:r>
                        <a:rPr lang="es-ES" sz="1600" b="0" i="1" smtClean="0">
                          <a:latin typeface="Cambria Math"/>
                        </a:rPr>
                        <m:t>𝑝𝑒𝑠𝑜</m:t>
                      </m:r>
                      <m:r>
                        <a:rPr lang="es-ES" sz="1600" b="0" i="1" smtClean="0">
                          <a:latin typeface="Cambria Math"/>
                        </a:rPr>
                        <m:t> </m:t>
                      </m:r>
                      <m:r>
                        <a:rPr lang="es-ES" sz="1600" b="0" i="1" smtClean="0">
                          <a:latin typeface="Cambria Math"/>
                        </a:rPr>
                        <m:t>𝑎𝑝𝑎𝑟𝑒𝑛𝑡𝑒</m:t>
                      </m:r>
                      <m:r>
                        <a:rPr lang="es-ES" sz="1600" b="0" i="1" smtClean="0">
                          <a:latin typeface="Cambria Math"/>
                        </a:rPr>
                        <m:t>)</m:t>
                      </m:r>
                    </m:oMath>
                  </m:oMathPara>
                </a14:m>
                <a:endParaRPr lang="es-ES" sz="1600" dirty="0"/>
              </a:p>
            </p:txBody>
          </p:sp>
        </mc:Choice>
        <mc:Fallback xmlns="">
          <p:sp>
            <p:nvSpPr>
              <p:cNvPr id="49" name="48 CuadroTexto"/>
              <p:cNvSpPr txBox="1">
                <a:spLocks noRot="1" noChangeAspect="1" noMove="1" noResize="1" noEditPoints="1" noAdjustHandles="1" noChangeArrowheads="1" noChangeShapeType="1" noTextEdit="1"/>
              </p:cNvSpPr>
              <p:nvPr/>
            </p:nvSpPr>
            <p:spPr>
              <a:xfrm>
                <a:off x="1631950" y="5755640"/>
                <a:ext cx="1952650" cy="338554"/>
              </a:xfrm>
              <a:prstGeom prst="rect">
                <a:avLst/>
              </a:prstGeom>
              <a:blipFill rotWithShape="1">
                <a:blip r:embed="rId8"/>
                <a:stretch>
                  <a:fillRect b="-10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5060950" y="3406140"/>
                <a:ext cx="29129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r>
                        <a:rPr lang="es-ES" b="0" i="1" smtClean="0">
                          <a:latin typeface="Cambria Math"/>
                        </a:rPr>
                        <m:t>+</m:t>
                      </m:r>
                      <m:r>
                        <a:rPr lang="es-ES" b="0" i="1" smtClean="0">
                          <a:latin typeface="Cambria Math"/>
                        </a:rPr>
                        <m:t>𝑚𝑎</m:t>
                      </m:r>
                      <m:r>
                        <a:rPr lang="es-ES" b="0" i="1" smtClean="0">
                          <a:latin typeface="Cambria Math"/>
                        </a:rPr>
                        <m:t>=</m:t>
                      </m:r>
                      <m:r>
                        <a:rPr lang="es-ES" b="0" i="1" smtClean="0">
                          <a:latin typeface="Cambria Math"/>
                        </a:rPr>
                        <m:t>𝑚</m:t>
                      </m:r>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𝑎</m:t>
                      </m:r>
                      <m:r>
                        <a:rPr lang="es-ES" b="0" i="1" smtClean="0">
                          <a:latin typeface="Cambria Math"/>
                        </a:rPr>
                        <m:t>)</m:t>
                      </m:r>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5060950" y="3406140"/>
                <a:ext cx="2912977" cy="369332"/>
              </a:xfrm>
              <a:prstGeom prst="rect">
                <a:avLst/>
              </a:prstGeom>
              <a:blipFill rotWithShape="1">
                <a:blip r:embed="rId9"/>
                <a:stretch>
                  <a:fillRect b="-15000"/>
                </a:stretch>
              </a:blipFill>
            </p:spPr>
            <p:txBody>
              <a:bodyPr/>
              <a:lstStyle/>
              <a:p>
                <a:r>
                  <a:rPr lang="es-ES">
                    <a:noFill/>
                  </a:rPr>
                  <a:t> </a:t>
                </a:r>
              </a:p>
            </p:txBody>
          </p:sp>
        </mc:Fallback>
      </mc:AlternateContent>
    </p:spTree>
    <p:extLst>
      <p:ext uri="{BB962C8B-B14F-4D97-AF65-F5344CB8AC3E}">
        <p14:creationId xmlns:p14="http://schemas.microsoft.com/office/powerpoint/2010/main" val="22573903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4" name="33 CuadroTexto"/>
          <p:cNvSpPr txBox="1"/>
          <p:nvPr/>
        </p:nvSpPr>
        <p:spPr>
          <a:xfrm>
            <a:off x="330200" y="850900"/>
            <a:ext cx="4203700" cy="369332"/>
          </a:xfrm>
          <a:prstGeom prst="rect">
            <a:avLst/>
          </a:prstGeom>
          <a:noFill/>
        </p:spPr>
        <p:txBody>
          <a:bodyPr wrap="square" rtlCol="0">
            <a:spAutoFit/>
          </a:bodyPr>
          <a:lstStyle/>
          <a:p>
            <a:r>
              <a:rPr lang="es-ES" b="1" dirty="0" smtClean="0">
                <a:solidFill>
                  <a:srgbClr val="C00000"/>
                </a:solidFill>
              </a:rPr>
              <a:t>5.5. </a:t>
            </a:r>
            <a:r>
              <a:rPr lang="es-ES" b="1" dirty="0" smtClean="0">
                <a:solidFill>
                  <a:srgbClr val="00B050"/>
                </a:solidFill>
              </a:rPr>
              <a:t>Movimiento en un ascensor</a:t>
            </a:r>
            <a:endParaRPr lang="es-ES" b="1" dirty="0">
              <a:solidFill>
                <a:srgbClr val="00B050"/>
              </a:solidFill>
            </a:endParaRPr>
          </a:p>
        </p:txBody>
      </p:sp>
      <p:pic>
        <p:nvPicPr>
          <p:cNvPr id="37" name="Picture 79" descr="Ascensor subiendo am m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0" y="2197100"/>
            <a:ext cx="2152742"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p:nvPr/>
        </p:nvSpPr>
        <p:spPr>
          <a:xfrm>
            <a:off x="3924300" y="1968500"/>
            <a:ext cx="4787900" cy="3139321"/>
          </a:xfrm>
          <a:prstGeom prst="rect">
            <a:avLst/>
          </a:prstGeom>
          <a:noFill/>
        </p:spPr>
        <p:txBody>
          <a:bodyPr wrap="square" rtlCol="0">
            <a:spAutoFit/>
          </a:bodyPr>
          <a:lstStyle/>
          <a:p>
            <a:pPr marL="355600" indent="-355600" algn="just">
              <a:buFont typeface="Wingdings"/>
              <a:buChar char="F"/>
            </a:pPr>
            <a:r>
              <a:rPr lang="es-ES" dirty="0" smtClean="0">
                <a:sym typeface="Wingdings"/>
              </a:rPr>
              <a:t>Si el ascensor desciende con una aceleración, </a:t>
            </a:r>
            <a:r>
              <a:rPr lang="es-ES" i="1" dirty="0" smtClean="0">
                <a:latin typeface="Cambria Math" pitchFamily="18" charset="0"/>
                <a:ea typeface="Cambria Math" pitchFamily="18" charset="0"/>
                <a:sym typeface="Wingdings"/>
              </a:rPr>
              <a:t>a</a:t>
            </a:r>
            <a:r>
              <a:rPr lang="es-ES" dirty="0" smtClean="0">
                <a:sym typeface="Wingdings"/>
              </a:rPr>
              <a:t>, tenemos que admitir que </a:t>
            </a:r>
            <a:r>
              <a:rPr lang="es-ES" i="1" dirty="0" smtClean="0">
                <a:latin typeface="Cambria Math" pitchFamily="18" charset="0"/>
                <a:ea typeface="Cambria Math" pitchFamily="18" charset="0"/>
                <a:sym typeface="Wingdings"/>
              </a:rPr>
              <a:t>N &lt; mg</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peso aparente </a:t>
            </a:r>
            <a:r>
              <a:rPr lang="es-ES" dirty="0" smtClean="0">
                <a:sym typeface="Wingdings"/>
              </a:rPr>
              <a:t>es menor que el real en un factor </a:t>
            </a:r>
            <a:r>
              <a:rPr lang="es-ES" i="1" dirty="0" smtClean="0">
                <a:latin typeface="Cambria Math" pitchFamily="18" charset="0"/>
                <a:ea typeface="Cambria Math" pitchFamily="18" charset="0"/>
                <a:sym typeface="Wingdings"/>
              </a:rPr>
              <a:t>ma</a:t>
            </a:r>
            <a:r>
              <a:rPr lang="es-ES" dirty="0" smtClean="0">
                <a:sym typeface="Wingdings"/>
              </a:rPr>
              <a:t>.	</a:t>
            </a:r>
            <a:endParaRPr lang="es-ES" dirty="0"/>
          </a:p>
        </p:txBody>
      </p:sp>
      <p:sp>
        <p:nvSpPr>
          <p:cNvPr id="28" name="27 CuadroTexto"/>
          <p:cNvSpPr txBox="1"/>
          <p:nvPr/>
        </p:nvSpPr>
        <p:spPr>
          <a:xfrm>
            <a:off x="355600" y="1295400"/>
            <a:ext cx="3098800" cy="369332"/>
          </a:xfrm>
          <a:prstGeom prst="rect">
            <a:avLst/>
          </a:prstGeom>
          <a:noFill/>
        </p:spPr>
        <p:txBody>
          <a:bodyPr wrap="square" rtlCol="0">
            <a:spAutoFit/>
          </a:bodyPr>
          <a:lstStyle/>
          <a:p>
            <a:r>
              <a:rPr lang="es-ES" b="1" dirty="0" smtClean="0">
                <a:solidFill>
                  <a:srgbClr val="C00000"/>
                </a:solidFill>
              </a:rPr>
              <a:t>Arranque en el descenso</a:t>
            </a:r>
            <a:endParaRPr lang="es-ES" b="1" dirty="0">
              <a:solidFill>
                <a:srgbClr val="C00000"/>
              </a:solidFill>
            </a:endParaRPr>
          </a:p>
        </p:txBody>
      </p:sp>
      <p:cxnSp>
        <p:nvCxnSpPr>
          <p:cNvPr id="33" name="32 Conector recto de flecha"/>
          <p:cNvCxnSpPr/>
          <p:nvPr/>
        </p:nvCxnSpPr>
        <p:spPr>
          <a:xfrm flipH="1">
            <a:off x="3314700" y="2908300"/>
            <a:ext cx="0" cy="1257300"/>
          </a:xfrm>
          <a:prstGeom prst="straightConnector1">
            <a:avLst/>
          </a:prstGeom>
          <a:ln w="508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34 CuadroTexto"/>
              <p:cNvSpPr txBox="1"/>
              <p:nvPr/>
            </p:nvSpPr>
            <p:spPr>
              <a:xfrm>
                <a:off x="3257550" y="3317240"/>
                <a:ext cx="3611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𝑎</m:t>
                      </m:r>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257550" y="3317240"/>
                <a:ext cx="361189" cy="338554"/>
              </a:xfrm>
              <a:prstGeom prst="rect">
                <a:avLst/>
              </a:prstGeom>
              <a:blipFill rotWithShape="1">
                <a:blip r:embed="rId4"/>
                <a:stretch>
                  <a:fillRect/>
                </a:stretch>
              </a:blipFill>
            </p:spPr>
            <p:txBody>
              <a:bodyPr/>
              <a:lstStyle/>
              <a:p>
                <a:r>
                  <a:rPr lang="es-ES">
                    <a:noFill/>
                  </a:rPr>
                  <a:t> </a:t>
                </a:r>
              </a:p>
            </p:txBody>
          </p:sp>
        </mc:Fallback>
      </mc:AlternateContent>
      <p:cxnSp>
        <p:nvCxnSpPr>
          <p:cNvPr id="43" name="42 Conector recto de flecha"/>
          <p:cNvCxnSpPr/>
          <p:nvPr/>
        </p:nvCxnSpPr>
        <p:spPr>
          <a:xfrm flipH="1">
            <a:off x="1892300" y="4038600"/>
            <a:ext cx="0" cy="1257300"/>
          </a:xfrm>
          <a:prstGeom prst="straightConnector1">
            <a:avLst/>
          </a:prstGeom>
          <a:ln w="508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flipH="1" flipV="1">
            <a:off x="1892300" y="3035300"/>
            <a:ext cx="0" cy="972000"/>
          </a:xfrm>
          <a:prstGeom prst="straightConnector1">
            <a:avLst/>
          </a:prstGeom>
          <a:ln w="508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44 CuadroTexto"/>
              <p:cNvSpPr txBox="1"/>
              <p:nvPr/>
            </p:nvSpPr>
            <p:spPr>
              <a:xfrm>
                <a:off x="1644650" y="51968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1644650" y="5196840"/>
                <a:ext cx="542456" cy="338554"/>
              </a:xfrm>
              <a:prstGeom prst="rect">
                <a:avLst/>
              </a:prstGeom>
              <a:blipFill rotWithShape="1">
                <a:blip r:embed="rId5"/>
                <a:stretch>
                  <a:fillRect b="-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847850" y="30251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1847850" y="3025140"/>
                <a:ext cx="398058"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5060950" y="3025140"/>
                <a:ext cx="183979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r>
                        <a:rPr lang="es-ES" b="0" i="1" smtClean="0">
                          <a:latin typeface="Cambria Math"/>
                        </a:rPr>
                        <m:t>=−</m:t>
                      </m:r>
                      <m:r>
                        <a:rPr lang="es-ES" b="0" i="1" smtClean="0">
                          <a:latin typeface="Cambria Math"/>
                        </a:rPr>
                        <m:t>𝑚𝑎</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5060950" y="3025140"/>
                <a:ext cx="1839799" cy="369332"/>
              </a:xfrm>
              <a:prstGeom prst="rect">
                <a:avLst/>
              </a:prstGeom>
              <a:blipFill rotWithShape="1">
                <a:blip r:embed="rId7"/>
                <a:stretch>
                  <a:fillRect b="-6557"/>
                </a:stretch>
              </a:blipFill>
            </p:spPr>
            <p:txBody>
              <a:bodyPr/>
              <a:lstStyle/>
              <a:p>
                <a:r>
                  <a:rPr lang="es-ES">
                    <a:noFill/>
                  </a:rPr>
                  <a:t> </a:t>
                </a:r>
              </a:p>
            </p:txBody>
          </p:sp>
        </mc:Fallback>
      </mc:AlternateContent>
      <p:cxnSp>
        <p:nvCxnSpPr>
          <p:cNvPr id="48" name="47 Conector recto de flecha"/>
          <p:cNvCxnSpPr/>
          <p:nvPr/>
        </p:nvCxnSpPr>
        <p:spPr>
          <a:xfrm flipH="1">
            <a:off x="1676400" y="4813300"/>
            <a:ext cx="0" cy="972000"/>
          </a:xfrm>
          <a:prstGeom prst="straightConnector1">
            <a:avLst/>
          </a:prstGeom>
          <a:ln w="508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48 CuadroTexto"/>
              <p:cNvSpPr txBox="1"/>
              <p:nvPr/>
            </p:nvSpPr>
            <p:spPr>
              <a:xfrm>
                <a:off x="1428750" y="5717540"/>
                <a:ext cx="195265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𝑁</m:t>
                          </m:r>
                        </m:e>
                        <m:sup>
                          <m:r>
                            <a:rPr lang="es-ES" sz="1600" b="0" i="1" smtClean="0">
                              <a:latin typeface="Cambria Math"/>
                            </a:rPr>
                            <m:t>′</m:t>
                          </m:r>
                        </m:sup>
                      </m:sSup>
                      <m:r>
                        <a:rPr lang="es-ES" sz="1600" b="0" i="1" smtClean="0">
                          <a:latin typeface="Cambria Math"/>
                        </a:rPr>
                        <m:t>(</m:t>
                      </m:r>
                      <m:r>
                        <a:rPr lang="es-ES" sz="1600" b="0" i="1" smtClean="0">
                          <a:latin typeface="Cambria Math"/>
                        </a:rPr>
                        <m:t>𝑝𝑒𝑠𝑜</m:t>
                      </m:r>
                      <m:r>
                        <a:rPr lang="es-ES" sz="1600" b="0" i="1" smtClean="0">
                          <a:latin typeface="Cambria Math"/>
                        </a:rPr>
                        <m:t> </m:t>
                      </m:r>
                      <m:r>
                        <a:rPr lang="es-ES" sz="1600" b="0" i="1" smtClean="0">
                          <a:latin typeface="Cambria Math"/>
                        </a:rPr>
                        <m:t>𝑎𝑝𝑎𝑟𝑒𝑛𝑡𝑒</m:t>
                      </m:r>
                      <m:r>
                        <a:rPr lang="es-ES" sz="1600" b="0" i="1" smtClean="0">
                          <a:latin typeface="Cambria Math"/>
                        </a:rPr>
                        <m:t>)</m:t>
                      </m:r>
                    </m:oMath>
                  </m:oMathPara>
                </a14:m>
                <a:endParaRPr lang="es-ES" sz="1600" dirty="0"/>
              </a:p>
            </p:txBody>
          </p:sp>
        </mc:Choice>
        <mc:Fallback xmlns="">
          <p:sp>
            <p:nvSpPr>
              <p:cNvPr id="49" name="48 CuadroTexto"/>
              <p:cNvSpPr txBox="1">
                <a:spLocks noRot="1" noChangeAspect="1" noMove="1" noResize="1" noEditPoints="1" noAdjustHandles="1" noChangeArrowheads="1" noChangeShapeType="1" noTextEdit="1"/>
              </p:cNvSpPr>
              <p:nvPr/>
            </p:nvSpPr>
            <p:spPr>
              <a:xfrm>
                <a:off x="1428750" y="5717540"/>
                <a:ext cx="1952650" cy="338554"/>
              </a:xfrm>
              <a:prstGeom prst="rect">
                <a:avLst/>
              </a:prstGeom>
              <a:blipFill rotWithShape="1">
                <a:blip r:embed="rId8"/>
                <a:stretch>
                  <a:fillRect b="-1272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5048250" y="3533140"/>
                <a:ext cx="29129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r>
                        <a:rPr lang="es-ES" b="0" i="1" smtClean="0">
                          <a:latin typeface="Cambria Math"/>
                        </a:rPr>
                        <m:t>−</m:t>
                      </m:r>
                      <m:r>
                        <a:rPr lang="es-ES" b="0" i="1" smtClean="0">
                          <a:latin typeface="Cambria Math"/>
                        </a:rPr>
                        <m:t>𝑚𝑎</m:t>
                      </m:r>
                      <m:r>
                        <a:rPr lang="es-ES" b="0" i="1" smtClean="0">
                          <a:latin typeface="Cambria Math"/>
                        </a:rPr>
                        <m:t>=</m:t>
                      </m:r>
                      <m:r>
                        <a:rPr lang="es-ES" b="0" i="1" smtClean="0">
                          <a:latin typeface="Cambria Math"/>
                        </a:rPr>
                        <m:t>𝑚</m:t>
                      </m:r>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rPr>
                        <m:t>𝑎</m:t>
                      </m:r>
                      <m:r>
                        <a:rPr lang="es-ES" b="0" i="1" smtClean="0">
                          <a:latin typeface="Cambria Math"/>
                        </a:rPr>
                        <m:t>)</m:t>
                      </m:r>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5048250" y="3533140"/>
                <a:ext cx="2912977" cy="369332"/>
              </a:xfrm>
              <a:prstGeom prst="rect">
                <a:avLst/>
              </a:prstGeom>
              <a:blipFill rotWithShape="1">
                <a:blip r:embed="rId9"/>
                <a:stretch>
                  <a:fillRect b="-15000"/>
                </a:stretch>
              </a:blipFill>
            </p:spPr>
            <p:txBody>
              <a:bodyPr/>
              <a:lstStyle/>
              <a:p>
                <a:r>
                  <a:rPr lang="es-ES">
                    <a:noFill/>
                  </a:rPr>
                  <a:t> </a:t>
                </a:r>
              </a:p>
            </p:txBody>
          </p:sp>
        </mc:Fallback>
      </mc:AlternateContent>
    </p:spTree>
    <p:extLst>
      <p:ext uri="{BB962C8B-B14F-4D97-AF65-F5344CB8AC3E}">
        <p14:creationId xmlns:p14="http://schemas.microsoft.com/office/powerpoint/2010/main" val="17240188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Resolución de problemas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34" name="33 CuadroTexto"/>
          <p:cNvSpPr txBox="1"/>
          <p:nvPr/>
        </p:nvSpPr>
        <p:spPr>
          <a:xfrm>
            <a:off x="330200" y="850900"/>
            <a:ext cx="4203700" cy="369332"/>
          </a:xfrm>
          <a:prstGeom prst="rect">
            <a:avLst/>
          </a:prstGeom>
          <a:noFill/>
        </p:spPr>
        <p:txBody>
          <a:bodyPr wrap="square" rtlCol="0">
            <a:spAutoFit/>
          </a:bodyPr>
          <a:lstStyle/>
          <a:p>
            <a:r>
              <a:rPr lang="es-ES" b="1" dirty="0" smtClean="0">
                <a:solidFill>
                  <a:srgbClr val="C00000"/>
                </a:solidFill>
              </a:rPr>
              <a:t>5.5. </a:t>
            </a:r>
            <a:r>
              <a:rPr lang="es-ES" b="1" dirty="0" smtClean="0">
                <a:solidFill>
                  <a:srgbClr val="00B050"/>
                </a:solidFill>
              </a:rPr>
              <a:t>Movimiento en un ascensor</a:t>
            </a:r>
            <a:endParaRPr lang="es-ES" b="1" dirty="0">
              <a:solidFill>
                <a:srgbClr val="00B050"/>
              </a:solidFill>
            </a:endParaRPr>
          </a:p>
        </p:txBody>
      </p:sp>
      <p:pic>
        <p:nvPicPr>
          <p:cNvPr id="37" name="Picture 79" descr="Ascensor subiendo am m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0" y="2197100"/>
            <a:ext cx="2152742"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p:nvPr/>
        </p:nvSpPr>
        <p:spPr>
          <a:xfrm>
            <a:off x="3924300" y="1968500"/>
            <a:ext cx="4787900" cy="2862322"/>
          </a:xfrm>
          <a:prstGeom prst="rect">
            <a:avLst/>
          </a:prstGeom>
          <a:noFill/>
        </p:spPr>
        <p:txBody>
          <a:bodyPr wrap="square" rtlCol="0">
            <a:spAutoFit/>
          </a:bodyPr>
          <a:lstStyle/>
          <a:p>
            <a:pPr marL="355600" indent="-355600" algn="just">
              <a:buFont typeface="Wingdings"/>
              <a:buChar char="F"/>
            </a:pPr>
            <a:r>
              <a:rPr lang="es-ES" dirty="0" smtClean="0">
                <a:sym typeface="Wingdings"/>
              </a:rPr>
              <a:t>Si el ascensor asciende o desciende con una velocidad constante, </a:t>
            </a:r>
            <a:r>
              <a:rPr lang="es-ES" i="1" dirty="0">
                <a:latin typeface="Cambria Math" pitchFamily="18" charset="0"/>
                <a:ea typeface="Cambria Math" pitchFamily="18" charset="0"/>
                <a:sym typeface="Wingdings"/>
              </a:rPr>
              <a:t>v</a:t>
            </a:r>
            <a:r>
              <a:rPr lang="es-ES" dirty="0" smtClean="0">
                <a:sym typeface="Wingdings"/>
              </a:rPr>
              <a:t>, tenemos que admitir que </a:t>
            </a:r>
            <a:r>
              <a:rPr lang="es-ES" i="1" dirty="0" smtClean="0">
                <a:latin typeface="Cambria Math" pitchFamily="18" charset="0"/>
                <a:ea typeface="Cambria Math" pitchFamily="18" charset="0"/>
                <a:sym typeface="Wingdings"/>
              </a:rPr>
              <a:t>N = mg</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peso aparente </a:t>
            </a:r>
            <a:r>
              <a:rPr lang="es-ES" dirty="0" smtClean="0">
                <a:sym typeface="Wingdings"/>
              </a:rPr>
              <a:t>es igual que el real.	</a:t>
            </a:r>
            <a:endParaRPr lang="es-ES" dirty="0"/>
          </a:p>
        </p:txBody>
      </p:sp>
      <p:sp>
        <p:nvSpPr>
          <p:cNvPr id="28" name="27 CuadroTexto"/>
          <p:cNvSpPr txBox="1"/>
          <p:nvPr/>
        </p:nvSpPr>
        <p:spPr>
          <a:xfrm>
            <a:off x="355600" y="1295400"/>
            <a:ext cx="4254500" cy="369332"/>
          </a:xfrm>
          <a:prstGeom prst="rect">
            <a:avLst/>
          </a:prstGeom>
          <a:noFill/>
        </p:spPr>
        <p:txBody>
          <a:bodyPr wrap="square" rtlCol="0">
            <a:spAutoFit/>
          </a:bodyPr>
          <a:lstStyle/>
          <a:p>
            <a:r>
              <a:rPr lang="es-ES" b="1" dirty="0" smtClean="0">
                <a:solidFill>
                  <a:srgbClr val="C00000"/>
                </a:solidFill>
              </a:rPr>
              <a:t>Durante el ascenso o el descenso</a:t>
            </a:r>
            <a:endParaRPr lang="es-ES" b="1" dirty="0">
              <a:solidFill>
                <a:srgbClr val="C00000"/>
              </a:solidFill>
            </a:endParaRPr>
          </a:p>
        </p:txBody>
      </p:sp>
      <p:cxnSp>
        <p:nvCxnSpPr>
          <p:cNvPr id="33" name="32 Conector recto de flecha"/>
          <p:cNvCxnSpPr/>
          <p:nvPr/>
        </p:nvCxnSpPr>
        <p:spPr>
          <a:xfrm flipH="1">
            <a:off x="3314700" y="2908300"/>
            <a:ext cx="0" cy="1257300"/>
          </a:xfrm>
          <a:prstGeom prst="straightConnector1">
            <a:avLst/>
          </a:prstGeom>
          <a:ln w="508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34 CuadroTexto"/>
              <p:cNvSpPr txBox="1"/>
              <p:nvPr/>
            </p:nvSpPr>
            <p:spPr>
              <a:xfrm>
                <a:off x="3257550" y="3317240"/>
                <a:ext cx="91191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𝑣</m:t>
                      </m:r>
                      <m:r>
                        <a:rPr lang="es-ES" sz="1600" b="0" i="1" smtClean="0">
                          <a:latin typeface="Cambria Math"/>
                        </a:rPr>
                        <m:t>=</m:t>
                      </m:r>
                      <m:r>
                        <a:rPr lang="es-ES" sz="1600" b="0" i="1" smtClean="0">
                          <a:latin typeface="Cambria Math"/>
                        </a:rPr>
                        <m:t>𝑐𝑡𝑒</m:t>
                      </m:r>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257550" y="3317240"/>
                <a:ext cx="911916" cy="338554"/>
              </a:xfrm>
              <a:prstGeom prst="rect">
                <a:avLst/>
              </a:prstGeom>
              <a:blipFill rotWithShape="1">
                <a:blip r:embed="rId4"/>
                <a:stretch>
                  <a:fillRect/>
                </a:stretch>
              </a:blipFill>
            </p:spPr>
            <p:txBody>
              <a:bodyPr/>
              <a:lstStyle/>
              <a:p>
                <a:r>
                  <a:rPr lang="es-ES">
                    <a:noFill/>
                  </a:rPr>
                  <a:t> </a:t>
                </a:r>
              </a:p>
            </p:txBody>
          </p:sp>
        </mc:Fallback>
      </mc:AlternateContent>
      <p:cxnSp>
        <p:nvCxnSpPr>
          <p:cNvPr id="43" name="42 Conector recto de flecha"/>
          <p:cNvCxnSpPr/>
          <p:nvPr/>
        </p:nvCxnSpPr>
        <p:spPr>
          <a:xfrm flipH="1">
            <a:off x="1892300" y="4038600"/>
            <a:ext cx="0" cy="1257300"/>
          </a:xfrm>
          <a:prstGeom prst="straightConnector1">
            <a:avLst/>
          </a:prstGeom>
          <a:ln w="508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p:nvPr/>
        </p:nvCxnSpPr>
        <p:spPr>
          <a:xfrm flipH="1" flipV="1">
            <a:off x="1892300" y="2755900"/>
            <a:ext cx="0" cy="1256400"/>
          </a:xfrm>
          <a:prstGeom prst="straightConnector1">
            <a:avLst/>
          </a:prstGeom>
          <a:ln w="508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44 CuadroTexto"/>
              <p:cNvSpPr txBox="1"/>
              <p:nvPr/>
            </p:nvSpPr>
            <p:spPr>
              <a:xfrm>
                <a:off x="1644650" y="51968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1644650" y="5196840"/>
                <a:ext cx="542456" cy="338554"/>
              </a:xfrm>
              <a:prstGeom prst="rect">
                <a:avLst/>
              </a:prstGeom>
              <a:blipFill rotWithShape="1">
                <a:blip r:embed="rId5"/>
                <a:stretch>
                  <a:fillRect b="-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1847850" y="2809240"/>
                <a:ext cx="39805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𝑁</m:t>
                      </m:r>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1847850" y="2809240"/>
                <a:ext cx="398058"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5086350" y="3063240"/>
                <a:ext cx="146706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r>
                        <a:rPr lang="es-ES" b="0" i="1" smtClean="0">
                          <a:latin typeface="Cambria Math"/>
                        </a:rPr>
                        <m:t>=0</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5086350" y="3063240"/>
                <a:ext cx="1467068" cy="369332"/>
              </a:xfrm>
              <a:prstGeom prst="rect">
                <a:avLst/>
              </a:prstGeom>
              <a:blipFill rotWithShape="1">
                <a:blip r:embed="rId7"/>
                <a:stretch>
                  <a:fillRect b="-6667"/>
                </a:stretch>
              </a:blipFill>
            </p:spPr>
            <p:txBody>
              <a:bodyPr/>
              <a:lstStyle/>
              <a:p>
                <a:r>
                  <a:rPr lang="es-ES">
                    <a:noFill/>
                  </a:rPr>
                  <a:t> </a:t>
                </a:r>
              </a:p>
            </p:txBody>
          </p:sp>
        </mc:Fallback>
      </mc:AlternateContent>
      <p:cxnSp>
        <p:nvCxnSpPr>
          <p:cNvPr id="48" name="47 Conector recto de flecha"/>
          <p:cNvCxnSpPr/>
          <p:nvPr/>
        </p:nvCxnSpPr>
        <p:spPr>
          <a:xfrm flipH="1">
            <a:off x="1676400" y="4813300"/>
            <a:ext cx="0" cy="1256400"/>
          </a:xfrm>
          <a:prstGeom prst="straightConnector1">
            <a:avLst/>
          </a:prstGeom>
          <a:ln w="508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48 CuadroTexto"/>
              <p:cNvSpPr txBox="1"/>
              <p:nvPr/>
            </p:nvSpPr>
            <p:spPr>
              <a:xfrm>
                <a:off x="1631950" y="5895340"/>
                <a:ext cx="195265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latin typeface="Cambria Math" panose="02040503050406030204" pitchFamily="18" charset="0"/>
                            </a:rPr>
                          </m:ctrlPr>
                        </m:sSupPr>
                        <m:e>
                          <m:r>
                            <a:rPr lang="es-ES" sz="1600" b="0" i="1" smtClean="0">
                              <a:latin typeface="Cambria Math"/>
                            </a:rPr>
                            <m:t>𝑁</m:t>
                          </m:r>
                        </m:e>
                        <m:sup>
                          <m:r>
                            <a:rPr lang="es-ES" sz="1600" b="0" i="1" smtClean="0">
                              <a:latin typeface="Cambria Math"/>
                            </a:rPr>
                            <m:t>′</m:t>
                          </m:r>
                        </m:sup>
                      </m:sSup>
                      <m:r>
                        <a:rPr lang="es-ES" sz="1600" b="0" i="1" smtClean="0">
                          <a:latin typeface="Cambria Math"/>
                        </a:rPr>
                        <m:t>(</m:t>
                      </m:r>
                      <m:r>
                        <a:rPr lang="es-ES" sz="1600" b="0" i="1" smtClean="0">
                          <a:latin typeface="Cambria Math"/>
                        </a:rPr>
                        <m:t>𝑝𝑒𝑠𝑜</m:t>
                      </m:r>
                      <m:r>
                        <a:rPr lang="es-ES" sz="1600" b="0" i="1" smtClean="0">
                          <a:latin typeface="Cambria Math"/>
                        </a:rPr>
                        <m:t> </m:t>
                      </m:r>
                      <m:r>
                        <a:rPr lang="es-ES" sz="1600" b="0" i="1" smtClean="0">
                          <a:latin typeface="Cambria Math"/>
                        </a:rPr>
                        <m:t>𝑎𝑝𝑎𝑟𝑒𝑛𝑡𝑒</m:t>
                      </m:r>
                      <m:r>
                        <a:rPr lang="es-ES" sz="1600" b="0" i="1" smtClean="0">
                          <a:latin typeface="Cambria Math"/>
                        </a:rPr>
                        <m:t>)</m:t>
                      </m:r>
                    </m:oMath>
                  </m:oMathPara>
                </a14:m>
                <a:endParaRPr lang="es-ES" sz="1600" dirty="0"/>
              </a:p>
            </p:txBody>
          </p:sp>
        </mc:Choice>
        <mc:Fallback xmlns="">
          <p:sp>
            <p:nvSpPr>
              <p:cNvPr id="49" name="48 CuadroTexto"/>
              <p:cNvSpPr txBox="1">
                <a:spLocks noRot="1" noChangeAspect="1" noMove="1" noResize="1" noEditPoints="1" noAdjustHandles="1" noChangeArrowheads="1" noChangeShapeType="1" noTextEdit="1"/>
              </p:cNvSpPr>
              <p:nvPr/>
            </p:nvSpPr>
            <p:spPr>
              <a:xfrm>
                <a:off x="1631950" y="5895340"/>
                <a:ext cx="1952650" cy="338554"/>
              </a:xfrm>
              <a:prstGeom prst="rect">
                <a:avLst/>
              </a:prstGeom>
              <a:blipFill rotWithShape="1">
                <a:blip r:embed="rId8"/>
                <a:stretch>
                  <a:fillRect b="-10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5073650" y="3571240"/>
                <a:ext cx="10631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m:t>
                      </m:r>
                      <m:r>
                        <a:rPr lang="es-ES" b="0" i="1" smtClean="0">
                          <a:latin typeface="Cambria Math"/>
                        </a:rPr>
                        <m:t>=</m:t>
                      </m:r>
                      <m:r>
                        <a:rPr lang="es-ES" b="0" i="1" smtClean="0">
                          <a:latin typeface="Cambria Math"/>
                        </a:rPr>
                        <m:t>𝑚𝑔</m:t>
                      </m:r>
                    </m:oMath>
                  </m:oMathPara>
                </a14:m>
                <a:endParaRPr lang="es-ES"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5073650" y="3571240"/>
                <a:ext cx="1063112" cy="369332"/>
              </a:xfrm>
              <a:prstGeom prst="rect">
                <a:avLst/>
              </a:prstGeom>
              <a:blipFill rotWithShape="1">
                <a:blip r:embed="rId9"/>
                <a:stretch>
                  <a:fillRect b="-8333"/>
                </a:stretch>
              </a:blipFill>
            </p:spPr>
            <p:txBody>
              <a:bodyPr/>
              <a:lstStyle/>
              <a:p>
                <a:r>
                  <a:rPr lang="es-ES">
                    <a:noFill/>
                  </a:rPr>
                  <a:t> </a:t>
                </a:r>
              </a:p>
            </p:txBody>
          </p:sp>
        </mc:Fallback>
      </mc:AlternateContent>
    </p:spTree>
    <p:extLst>
      <p:ext uri="{BB962C8B-B14F-4D97-AF65-F5344CB8AC3E}">
        <p14:creationId xmlns:p14="http://schemas.microsoft.com/office/powerpoint/2010/main" val="29590439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5</a:t>
            </a:r>
            <a:r>
              <a:rPr lang="es-ES" b="1" dirty="0" smtClean="0">
                <a:solidFill>
                  <a:srgbClr val="C00000"/>
                </a:solidFill>
              </a:rPr>
              <a:t> Resolución de problemas</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34</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20" name="19 CuadroTexto"/>
          <p:cNvSpPr txBox="1"/>
          <p:nvPr/>
        </p:nvSpPr>
        <p:spPr>
          <a:xfrm>
            <a:off x="419100" y="1054100"/>
            <a:ext cx="1803400" cy="369332"/>
          </a:xfrm>
          <a:prstGeom prst="rect">
            <a:avLst/>
          </a:prstGeom>
          <a:solidFill>
            <a:srgbClr val="00B050"/>
          </a:solidFill>
        </p:spPr>
        <p:txBody>
          <a:bodyPr wrap="square" rtlCol="0">
            <a:spAutoFit/>
          </a:bodyPr>
          <a:lstStyle/>
          <a:p>
            <a:r>
              <a:rPr lang="es-ES" b="1" dirty="0" smtClean="0">
                <a:solidFill>
                  <a:schemeClr val="bg1"/>
                </a:solidFill>
              </a:rPr>
              <a:t>EJERCICIO 15</a:t>
            </a:r>
            <a:endParaRPr lang="es-ES" b="1" dirty="0">
              <a:solidFill>
                <a:schemeClr val="bg1"/>
              </a:solidFill>
            </a:endParaRPr>
          </a:p>
        </p:txBody>
      </p:sp>
      <p:sp>
        <p:nvSpPr>
          <p:cNvPr id="21" name="20 Rectángulo"/>
          <p:cNvSpPr/>
          <p:nvPr/>
        </p:nvSpPr>
        <p:spPr>
          <a:xfrm>
            <a:off x="393700" y="1496536"/>
            <a:ext cx="8204200" cy="2308324"/>
          </a:xfrm>
          <a:prstGeom prst="rect">
            <a:avLst/>
          </a:prstGeom>
        </p:spPr>
        <p:txBody>
          <a:bodyPr wrap="square">
            <a:spAutoFit/>
          </a:bodyPr>
          <a:lstStyle/>
          <a:p>
            <a:pPr algn="just"/>
            <a:r>
              <a:rPr lang="es-ES" dirty="0" smtClean="0">
                <a:sym typeface="Symbol"/>
              </a:rPr>
              <a:t>Una persona, cuya masa es de 53 kg, se sube en una balanza en el interior de un ascensor. Determina la lectura que dará la balanza en cada uno de los siguientes casos:</a:t>
            </a:r>
          </a:p>
          <a:p>
            <a:pPr marL="342900" indent="-342900" algn="just">
              <a:buAutoNum type="alphaLcParenR"/>
            </a:pPr>
            <a:r>
              <a:rPr lang="es-ES" dirty="0" smtClean="0">
                <a:sym typeface="Symbol"/>
              </a:rPr>
              <a:t>El ascensor está en reposo.</a:t>
            </a:r>
          </a:p>
          <a:p>
            <a:pPr marL="342900" indent="-342900" algn="just">
              <a:buAutoNum type="alphaLcParenR"/>
            </a:pPr>
            <a:r>
              <a:rPr lang="es-ES" dirty="0" smtClean="0">
                <a:sym typeface="Symbol"/>
              </a:rPr>
              <a:t>Acelera hacia arriba a 2,5 m/s</a:t>
            </a:r>
            <a:r>
              <a:rPr lang="es-ES" baseline="30000" dirty="0" smtClean="0">
                <a:sym typeface="Symbol"/>
              </a:rPr>
              <a:t>2</a:t>
            </a:r>
            <a:r>
              <a:rPr lang="es-ES" dirty="0" smtClean="0">
                <a:sym typeface="Symbol"/>
              </a:rPr>
              <a:t>.</a:t>
            </a:r>
          </a:p>
          <a:p>
            <a:pPr marL="342900" indent="-342900" algn="just">
              <a:buAutoNum type="alphaLcParenR"/>
            </a:pPr>
            <a:r>
              <a:rPr lang="es-ES" dirty="0" smtClean="0">
                <a:sym typeface="Symbol"/>
              </a:rPr>
              <a:t>Asciende con velocidad constante.</a:t>
            </a:r>
          </a:p>
          <a:p>
            <a:pPr marL="342900" indent="-342900" algn="just">
              <a:buAutoNum type="alphaLcParenR"/>
            </a:pPr>
            <a:r>
              <a:rPr lang="es-ES" dirty="0" smtClean="0">
                <a:sym typeface="Symbol"/>
              </a:rPr>
              <a:t>Asciende frenando a razón de 2,0 m/s</a:t>
            </a:r>
            <a:r>
              <a:rPr lang="es-ES" baseline="30000" dirty="0" smtClean="0">
                <a:sym typeface="Symbol"/>
              </a:rPr>
              <a:t>2</a:t>
            </a:r>
            <a:r>
              <a:rPr lang="es-ES" dirty="0" smtClean="0">
                <a:sym typeface="Symbol"/>
              </a:rPr>
              <a:t>.</a:t>
            </a:r>
          </a:p>
          <a:p>
            <a:pPr marL="342900" indent="-342900" algn="just">
              <a:buAutoNum type="alphaLcParenR"/>
            </a:pPr>
            <a:r>
              <a:rPr lang="es-ES" dirty="0" smtClean="0">
                <a:sym typeface="Symbol"/>
              </a:rPr>
              <a:t>Baja con una aceleración de 2,5 m/s</a:t>
            </a:r>
            <a:r>
              <a:rPr lang="es-ES" baseline="30000" dirty="0" smtClean="0">
                <a:sym typeface="Symbol"/>
              </a:rPr>
              <a:t>2</a:t>
            </a:r>
            <a:r>
              <a:rPr lang="es-ES" dirty="0" smtClean="0">
                <a:sym typeface="Symbol"/>
              </a:rPr>
              <a:t>.</a:t>
            </a:r>
            <a:endParaRPr lang="es-ES" dirty="0">
              <a:sym typeface="Symbol"/>
            </a:endParaRPr>
          </a:p>
        </p:txBody>
      </p:sp>
    </p:spTree>
    <p:extLst>
      <p:ext uri="{BB962C8B-B14F-4D97-AF65-F5344CB8AC3E}">
        <p14:creationId xmlns:p14="http://schemas.microsoft.com/office/powerpoint/2010/main" val="31305989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p:grpSp>
        <p:nvGrpSpPr>
          <p:cNvPr id="57" name="56 Grupo"/>
          <p:cNvGrpSpPr/>
          <p:nvPr/>
        </p:nvGrpSpPr>
        <p:grpSpPr>
          <a:xfrm>
            <a:off x="400050" y="1247140"/>
            <a:ext cx="4315878" cy="3464341"/>
            <a:chOff x="768350" y="1259840"/>
            <a:chExt cx="4315878" cy="3464341"/>
          </a:xfrm>
        </p:grpSpPr>
        <p:pic>
          <p:nvPicPr>
            <p:cNvPr id="307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52725" y="1919288"/>
              <a:ext cx="473075" cy="394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26 Grupo"/>
            <p:cNvGrpSpPr/>
            <p:nvPr/>
          </p:nvGrpSpPr>
          <p:grpSpPr>
            <a:xfrm>
              <a:off x="2203450" y="1259840"/>
              <a:ext cx="2880778" cy="2700754"/>
              <a:chOff x="882650" y="1323340"/>
              <a:chExt cx="2880778" cy="2700754"/>
            </a:xfrm>
          </p:grpSpPr>
          <p:cxnSp>
            <p:nvCxnSpPr>
              <p:cNvPr id="30" name="29 Conector recto"/>
              <p:cNvCxnSpPr/>
              <p:nvPr/>
            </p:nvCxnSpPr>
            <p:spPr>
              <a:xfrm rot="5400000">
                <a:off x="63500" y="2578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1219200" y="3721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30 CuadroTexto"/>
                  <p:cNvSpPr txBox="1"/>
                  <p:nvPr/>
                </p:nvSpPr>
                <p:spPr>
                  <a:xfrm>
                    <a:off x="3359150" y="3685540"/>
                    <a:ext cx="40427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r>
                            <a:rPr lang="es-ES" sz="1600" b="0" i="1" smtClean="0">
                              <a:latin typeface="Cambria Math"/>
                            </a:rPr>
                            <m:t>′</m:t>
                          </m:r>
                        </m:oMath>
                      </m:oMathPara>
                    </a14:m>
                    <a:endParaRPr lang="es-ES" sz="1600"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3359150" y="3685540"/>
                    <a:ext cx="404278"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882650" y="1323340"/>
                    <a:ext cx="4106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r>
                            <a:rPr lang="es-ES" sz="1600" b="0" i="1" smtClean="0">
                              <a:latin typeface="Cambria Math"/>
                            </a:rPr>
                            <m:t>′</m:t>
                          </m:r>
                        </m:oMath>
                      </m:oMathPara>
                    </a14:m>
                    <a:endParaRPr lang="es-ES" sz="1600"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882650" y="1323340"/>
                    <a:ext cx="410689" cy="338554"/>
                  </a:xfrm>
                  <a:prstGeom prst="rect">
                    <a:avLst/>
                  </a:prstGeom>
                  <a:blipFill rotWithShape="1">
                    <a:blip r:embed="rId5"/>
                    <a:stretch>
                      <a:fillRect b="-1454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1085851" y="3677602"/>
                    <a:ext cx="43473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𝑂</m:t>
                          </m:r>
                          <m:r>
                            <a:rPr lang="es-ES" sz="1600" b="0" i="1" smtClean="0">
                              <a:latin typeface="Cambria Math"/>
                            </a:rPr>
                            <m:t>′</m:t>
                          </m:r>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1085851" y="3677602"/>
                    <a:ext cx="434734" cy="338554"/>
                  </a:xfrm>
                  <a:prstGeom prst="rect">
                    <a:avLst/>
                  </a:prstGeom>
                  <a:blipFill rotWithShape="1">
                    <a:blip r:embed="rId6"/>
                    <a:stretch>
                      <a:fillRect/>
                    </a:stretch>
                  </a:blipFill>
                </p:spPr>
                <p:txBody>
                  <a:bodyPr/>
                  <a:lstStyle/>
                  <a:p>
                    <a:r>
                      <a:rPr lang="es-ES">
                        <a:noFill/>
                      </a:rPr>
                      <a:t> </a:t>
                    </a:r>
                  </a:p>
                </p:txBody>
              </p:sp>
            </mc:Fallback>
          </mc:AlternateContent>
        </p:grpSp>
        <p:cxnSp>
          <p:nvCxnSpPr>
            <p:cNvPr id="39" name="38 Conector recto de flecha"/>
            <p:cNvCxnSpPr/>
            <p:nvPr/>
          </p:nvCxnSpPr>
          <p:spPr>
            <a:xfrm flipV="1">
              <a:off x="1119188" y="3657600"/>
              <a:ext cx="1423987" cy="752478"/>
            </a:xfrm>
            <a:prstGeom prst="straightConnector1">
              <a:avLst/>
            </a:prstGeom>
            <a:ln w="38100" cap="rnd">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V="1">
              <a:off x="1119188" y="2138363"/>
              <a:ext cx="1857375" cy="2271713"/>
            </a:xfrm>
            <a:prstGeom prst="straightConnector1">
              <a:avLst/>
            </a:prstGeom>
            <a:ln w="38100" cap="rnd">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5 Grupo"/>
            <p:cNvGrpSpPr/>
            <p:nvPr/>
          </p:nvGrpSpPr>
          <p:grpSpPr>
            <a:xfrm>
              <a:off x="768350" y="2023427"/>
              <a:ext cx="2834097" cy="2700754"/>
              <a:chOff x="882650" y="1323340"/>
              <a:chExt cx="2834097" cy="2700754"/>
            </a:xfrm>
          </p:grpSpPr>
          <p:cxnSp>
            <p:nvCxnSpPr>
              <p:cNvPr id="4" name="3 Conector recto"/>
              <p:cNvCxnSpPr/>
              <p:nvPr/>
            </p:nvCxnSpPr>
            <p:spPr>
              <a:xfrm>
                <a:off x="1209675" y="3725863"/>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rot="5400000">
                <a:off x="63500" y="2578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4 CuadroTexto"/>
                  <p:cNvSpPr txBox="1"/>
                  <p:nvPr/>
                </p:nvSpPr>
                <p:spPr>
                  <a:xfrm>
                    <a:off x="3359150" y="36855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5" name="4 CuadroTexto"/>
                  <p:cNvSpPr txBox="1">
                    <a:spLocks noRot="1" noChangeAspect="1" noMove="1" noResize="1" noEditPoints="1" noAdjustHandles="1" noChangeArrowheads="1" noChangeShapeType="1" noTextEdit="1"/>
                  </p:cNvSpPr>
                  <p:nvPr/>
                </p:nvSpPr>
                <p:spPr>
                  <a:xfrm>
                    <a:off x="3359150" y="3685540"/>
                    <a:ext cx="357597"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882650" y="13233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882650" y="1323340"/>
                    <a:ext cx="361317" cy="338554"/>
                  </a:xfrm>
                  <a:prstGeom prst="rect">
                    <a:avLst/>
                  </a:prstGeom>
                  <a:blipFill rotWithShape="1">
                    <a:blip r:embed="rId8"/>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24 CuadroTexto"/>
                  <p:cNvSpPr txBox="1"/>
                  <p:nvPr/>
                </p:nvSpPr>
                <p:spPr>
                  <a:xfrm>
                    <a:off x="1017587" y="3672840"/>
                    <a:ext cx="3868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𝑂</m:t>
                          </m:r>
                        </m:oMath>
                      </m:oMathPara>
                    </a14:m>
                    <a:endParaRPr lang="es-ES" sz="1600"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1017587" y="3672840"/>
                    <a:ext cx="386836" cy="338554"/>
                  </a:xfrm>
                  <a:prstGeom prst="rect">
                    <a:avLst/>
                  </a:prstGeom>
                  <a:blipFill rotWithShape="1">
                    <a:blip r:embed="rId9"/>
                    <a:stretch>
                      <a:fillRect/>
                    </a:stretch>
                  </a:blipFill>
                </p:spPr>
                <p:txBody>
                  <a:bodyPr/>
                  <a:lstStyle/>
                  <a:p>
                    <a:r>
                      <a:rPr lang="es-ES">
                        <a:noFill/>
                      </a:rPr>
                      <a:t> </a:t>
                    </a:r>
                  </a:p>
                </p:txBody>
              </p:sp>
            </mc:Fallback>
          </mc:AlternateContent>
        </p:grpSp>
        <p:cxnSp>
          <p:nvCxnSpPr>
            <p:cNvPr id="51" name="50 Conector recto de flecha"/>
            <p:cNvCxnSpPr/>
            <p:nvPr/>
          </p:nvCxnSpPr>
          <p:spPr>
            <a:xfrm flipV="1">
              <a:off x="2543175" y="2128838"/>
              <a:ext cx="433388" cy="1519238"/>
            </a:xfrm>
            <a:prstGeom prst="straightConnector1">
              <a:avLst/>
            </a:prstGeom>
            <a:ln w="38100" cap="rnd">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52 CuadroTexto"/>
                <p:cNvSpPr txBox="1"/>
                <p:nvPr/>
              </p:nvSpPr>
              <p:spPr>
                <a:xfrm>
                  <a:off x="1809750" y="2860040"/>
                  <a:ext cx="34464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1809750" y="2860040"/>
                  <a:ext cx="344645" cy="338554"/>
                </a:xfrm>
                <a:prstGeom prst="rect">
                  <a:avLst/>
                </a:prstGeom>
                <a:blipFill rotWithShape="1">
                  <a:blip r:embed="rId10"/>
                  <a:stretch>
                    <a:fillRect t="-12500" r="-175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54 CuadroTexto"/>
                <p:cNvSpPr txBox="1"/>
                <p:nvPr/>
              </p:nvSpPr>
              <p:spPr>
                <a:xfrm>
                  <a:off x="2724150" y="2745740"/>
                  <a:ext cx="39754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𝑟</m:t>
                            </m:r>
                          </m:e>
                        </m:acc>
                        <m:r>
                          <a:rPr lang="es-ES" sz="1600" b="0" i="1" smtClean="0">
                            <a:latin typeface="Cambria Math"/>
                          </a:rPr>
                          <m:t>′</m:t>
                        </m:r>
                      </m:oMath>
                    </m:oMathPara>
                  </a14:m>
                  <a:endParaRPr lang="es-ES" sz="1600"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2724150" y="2745740"/>
                  <a:ext cx="397545" cy="338554"/>
                </a:xfrm>
                <a:prstGeom prst="rect">
                  <a:avLst/>
                </a:prstGeom>
                <a:blipFill rotWithShape="1">
                  <a:blip r:embed="rId11"/>
                  <a:stretch>
                    <a:fillRect t="-12500" r="-1515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55 CuadroTexto"/>
                <p:cNvSpPr txBox="1"/>
                <p:nvPr/>
              </p:nvSpPr>
              <p:spPr>
                <a:xfrm>
                  <a:off x="1835150" y="3926840"/>
                  <a:ext cx="43396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𝑟</m:t>
                                </m:r>
                              </m:e>
                            </m:acc>
                          </m:e>
                          <m:sub>
                            <m:r>
                              <a:rPr lang="es-ES" sz="1600" b="0" i="1" smtClean="0">
                                <a:latin typeface="Cambria Math"/>
                              </a:rPr>
                              <m:t>𝑂</m:t>
                            </m:r>
                          </m:sub>
                        </m:sSub>
                      </m:oMath>
                    </m:oMathPara>
                  </a14:m>
                  <a:endParaRPr lang="es-ES" sz="1600" dirty="0"/>
                </a:p>
              </p:txBody>
            </p:sp>
          </mc:Choice>
          <mc:Fallback xmlns="">
            <p:sp>
              <p:nvSpPr>
                <p:cNvPr id="56" name="55 CuadroTexto"/>
                <p:cNvSpPr txBox="1">
                  <a:spLocks noRot="1" noChangeAspect="1" noMove="1" noResize="1" noEditPoints="1" noAdjustHandles="1" noChangeArrowheads="1" noChangeShapeType="1" noTextEdit="1"/>
                </p:cNvSpPr>
                <p:nvPr/>
              </p:nvSpPr>
              <p:spPr>
                <a:xfrm>
                  <a:off x="1835150" y="3926840"/>
                  <a:ext cx="433965" cy="338554"/>
                </a:xfrm>
                <a:prstGeom prst="rect">
                  <a:avLst/>
                </a:prstGeom>
                <a:blipFill rotWithShape="1">
                  <a:blip r:embed="rId12"/>
                  <a:stretch>
                    <a:fillRect t="-12500" r="-14085"/>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58" name="57 CuadroTexto"/>
              <p:cNvSpPr txBox="1"/>
              <p:nvPr/>
            </p:nvSpPr>
            <p:spPr>
              <a:xfrm>
                <a:off x="4699000" y="1358900"/>
                <a:ext cx="4025900" cy="2862322"/>
              </a:xfrm>
              <a:prstGeom prst="rect">
                <a:avLst/>
              </a:prstGeom>
              <a:noFill/>
            </p:spPr>
            <p:txBody>
              <a:bodyPr wrap="square" rtlCol="0">
                <a:spAutoFit/>
              </a:bodyPr>
              <a:lstStyle/>
              <a:p>
                <a:pPr marL="355600" indent="-355600" algn="just">
                  <a:buFont typeface="Wingdings"/>
                  <a:buChar char="F"/>
                </a:pPr>
                <a:r>
                  <a:rPr lang="es-ES" dirty="0" smtClean="0">
                    <a:sym typeface="Wingdings"/>
                  </a:rPr>
                  <a:t>Sean dos sistemas de referencia, O y O’.</a:t>
                </a:r>
                <a:endParaRPr lang="es-ES" dirty="0">
                  <a:sym typeface="Wingdings"/>
                </a:endParaRPr>
              </a:p>
              <a:p>
                <a:pPr marL="355600" indent="-355600" algn="just">
                  <a:buFont typeface="Wingdings"/>
                  <a:buChar char="F"/>
                </a:pPr>
                <a:r>
                  <a:rPr lang="es-ES" dirty="0" smtClean="0">
                    <a:sym typeface="Wingdings"/>
                  </a:rPr>
                  <a:t>La posición de un cuerpo para cada uno de ellos viene dada por los vectores </a:t>
                </a:r>
                <a14:m>
                  <m:oMath xmlns:m="http://schemas.openxmlformats.org/officeDocument/2006/math">
                    <m:acc>
                      <m:accPr>
                        <m:chr m:val="⃗"/>
                        <m:ctrlPr>
                          <a:rPr lang="es-ES" i="1" smtClean="0">
                            <a:latin typeface="Cambria Math" panose="02040503050406030204" pitchFamily="18" charset="0"/>
                            <a:sym typeface="Wingdings"/>
                          </a:rPr>
                        </m:ctrlPr>
                      </m:accPr>
                      <m:e>
                        <m:r>
                          <a:rPr lang="es-ES" b="0" i="1" smtClean="0">
                            <a:latin typeface="Cambria Math"/>
                            <a:sym typeface="Wingdings"/>
                          </a:rPr>
                          <m:t>𝑟</m:t>
                        </m:r>
                      </m:e>
                    </m:acc>
                  </m:oMath>
                </a14:m>
                <a:r>
                  <a:rPr lang="es-ES" dirty="0" smtClean="0"/>
                  <a:t> y </a:t>
                </a:r>
                <a14:m>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m:t>
                    </m:r>
                  </m:oMath>
                </a14:m>
                <a:r>
                  <a:rPr lang="es-ES" dirty="0" smtClean="0"/>
                  <a:t>.</a:t>
                </a:r>
                <a:endParaRPr lang="es-ES" dirty="0"/>
              </a:p>
              <a:p>
                <a:pPr marL="355600" indent="-355600" algn="just">
                  <a:buFont typeface="Wingdings"/>
                  <a:buChar char="F"/>
                </a:pPr>
                <a:r>
                  <a:rPr lang="es-ES" dirty="0" smtClean="0"/>
                  <a:t>Se cumple que:</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endParaRPr lang="es-ES" dirty="0" smtClean="0"/>
              </a:p>
            </p:txBody>
          </p:sp>
        </mc:Choice>
        <mc:Fallback xmlns="">
          <p:sp>
            <p:nvSpPr>
              <p:cNvPr id="58" name="57 CuadroTexto"/>
              <p:cNvSpPr txBox="1">
                <a:spLocks noRot="1" noChangeAspect="1" noMove="1" noResize="1" noEditPoints="1" noAdjustHandles="1" noChangeArrowheads="1" noChangeShapeType="1" noTextEdit="1"/>
              </p:cNvSpPr>
              <p:nvPr/>
            </p:nvSpPr>
            <p:spPr>
              <a:xfrm>
                <a:off x="4699000" y="1358900"/>
                <a:ext cx="4025900" cy="2862322"/>
              </a:xfrm>
              <a:prstGeom prst="rect">
                <a:avLst/>
              </a:prstGeom>
              <a:blipFill rotWithShape="1">
                <a:blip r:embed="rId13"/>
                <a:stretch>
                  <a:fillRect l="-1061" t="-1066" r="-121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6140450" y="3164840"/>
                <a:ext cx="13276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𝑟</m:t>
                          </m:r>
                        </m:e>
                      </m:acc>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𝑟</m:t>
                              </m:r>
                            </m:e>
                          </m:acc>
                        </m:e>
                        <m:sub>
                          <m:r>
                            <a:rPr lang="es-ES" b="0" i="1" smtClean="0">
                              <a:latin typeface="Cambria Math"/>
                            </a:rPr>
                            <m:t>𝑂</m:t>
                          </m:r>
                        </m:sub>
                      </m:sSub>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𝑟</m:t>
                          </m:r>
                        </m:e>
                      </m:acc>
                      <m:r>
                        <a:rPr lang="es-ES" b="0" i="1" smtClean="0">
                          <a:latin typeface="Cambria Math"/>
                        </a:rPr>
                        <m:t>′</m:t>
                      </m:r>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6140450" y="3164840"/>
                <a:ext cx="1327607" cy="369332"/>
              </a:xfrm>
              <a:prstGeom prst="rect">
                <a:avLst/>
              </a:prstGeom>
              <a:blipFill rotWithShape="1">
                <a:blip r:embed="rId14"/>
                <a:stretch>
                  <a:fillRect t="-21311" r="-1467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60 CuadroTexto"/>
              <p:cNvSpPr txBox="1"/>
              <p:nvPr/>
            </p:nvSpPr>
            <p:spPr>
              <a:xfrm>
                <a:off x="4222750" y="4676140"/>
                <a:ext cx="3203441" cy="6387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acc>
                            <m:accPr>
                              <m:chr m:val="⃗"/>
                              <m:ctrlPr>
                                <a:rPr lang="es-ES" b="0" i="1" smtClean="0">
                                  <a:latin typeface="Cambria Math" panose="02040503050406030204" pitchFamily="18" charset="0"/>
                                </a:rPr>
                              </m:ctrlPr>
                            </m:accPr>
                            <m:e>
                              <m:r>
                                <a:rPr lang="es-ES" b="0" i="1" smtClean="0">
                                  <a:latin typeface="Cambria Math"/>
                                </a:rPr>
                                <m:t>𝑟</m:t>
                              </m:r>
                            </m:e>
                          </m:acc>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𝑟</m:t>
                                  </m:r>
                                </m:e>
                              </m:acc>
                            </m:e>
                            <m:sub>
                              <m:r>
                                <a:rPr lang="es-ES" b="0" i="1" smtClean="0">
                                  <a:latin typeface="Cambria Math"/>
                                </a:rPr>
                                <m:t>𝑂</m:t>
                              </m:r>
                            </m:sub>
                          </m:sSub>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acc>
                            <m:accPr>
                              <m:chr m:val="⃗"/>
                              <m:ctrlPr>
                                <a:rPr lang="es-ES" b="0" i="1" smtClean="0">
                                  <a:latin typeface="Cambria Math" panose="02040503050406030204" pitchFamily="18" charset="0"/>
                                </a:rPr>
                              </m:ctrlPr>
                            </m:accPr>
                            <m:e>
                              <m:r>
                                <a:rPr lang="es-ES" b="0" i="1" smtClean="0">
                                  <a:latin typeface="Cambria Math"/>
                                </a:rPr>
                                <m:t>𝑟</m:t>
                              </m:r>
                            </m:e>
                          </m:acc>
                          <m:r>
                            <a:rPr lang="es-ES" b="0" i="1" smtClean="0">
                              <a:latin typeface="Cambria Math"/>
                            </a:rPr>
                            <m:t>′</m:t>
                          </m:r>
                        </m:num>
                        <m:den>
                          <m:r>
                            <a:rPr lang="es-ES" b="0" i="1" smtClean="0">
                              <a:latin typeface="Cambria Math"/>
                            </a:rPr>
                            <m:t>𝑑𝑡</m:t>
                          </m:r>
                        </m:den>
                      </m:f>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𝑣</m:t>
                              </m:r>
                            </m:e>
                          </m:acc>
                        </m:e>
                        <m:sub>
                          <m:r>
                            <a:rPr lang="es-ES" b="0" i="1" smtClean="0">
                              <a:latin typeface="Cambria Math"/>
                            </a:rPr>
                            <m:t>𝑂</m:t>
                          </m:r>
                        </m:sub>
                      </m:sSub>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𝑣</m:t>
                          </m:r>
                        </m:e>
                      </m:acc>
                      <m:r>
                        <a:rPr lang="es-ES" b="0" i="1" smtClean="0">
                          <a:latin typeface="Cambria Math"/>
                        </a:rPr>
                        <m:t>′</m:t>
                      </m:r>
                    </m:oMath>
                  </m:oMathPara>
                </a14:m>
                <a:endParaRPr lang="es-ES" dirty="0"/>
              </a:p>
            </p:txBody>
          </p:sp>
        </mc:Choice>
        <mc:Fallback xmlns="">
          <p:sp>
            <p:nvSpPr>
              <p:cNvPr id="61" name="60 CuadroTexto"/>
              <p:cNvSpPr txBox="1">
                <a:spLocks noRot="1" noChangeAspect="1" noMove="1" noResize="1" noEditPoints="1" noAdjustHandles="1" noChangeArrowheads="1" noChangeShapeType="1" noTextEdit="1"/>
              </p:cNvSpPr>
              <p:nvPr/>
            </p:nvSpPr>
            <p:spPr>
              <a:xfrm>
                <a:off x="4222750" y="4676140"/>
                <a:ext cx="3203441" cy="638765"/>
              </a:xfrm>
              <a:prstGeom prst="rect">
                <a:avLst/>
              </a:prstGeom>
              <a:blipFill rotWithShape="1">
                <a:blip r:embed="rId15"/>
                <a:stretch>
                  <a:fillRect/>
                </a:stretch>
              </a:blipFill>
            </p:spPr>
            <p:txBody>
              <a:bodyPr/>
              <a:lstStyle/>
              <a:p>
                <a:r>
                  <a:rPr lang="es-ES">
                    <a:noFill/>
                  </a:rPr>
                  <a:t> </a:t>
                </a:r>
              </a:p>
            </p:txBody>
          </p:sp>
        </mc:Fallback>
      </mc:AlternateContent>
      <p:sp>
        <p:nvSpPr>
          <p:cNvPr id="60" name="59 CuadroTexto"/>
          <p:cNvSpPr txBox="1"/>
          <p:nvPr/>
        </p:nvSpPr>
        <p:spPr>
          <a:xfrm>
            <a:off x="5207000" y="3683000"/>
            <a:ext cx="34671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posición depende del sistema de referencia.</a:t>
            </a:r>
            <a:endParaRPr lang="es-ES" dirty="0"/>
          </a:p>
        </p:txBody>
      </p:sp>
      <p:sp>
        <p:nvSpPr>
          <p:cNvPr id="62" name="61 Rectángulo"/>
          <p:cNvSpPr/>
          <p:nvPr/>
        </p:nvSpPr>
        <p:spPr>
          <a:xfrm>
            <a:off x="386224" y="4831834"/>
            <a:ext cx="3647152" cy="369332"/>
          </a:xfrm>
          <a:prstGeom prst="rect">
            <a:avLst/>
          </a:prstGeom>
        </p:spPr>
        <p:txBody>
          <a:bodyPr wrap="none">
            <a:spAutoFit/>
          </a:bodyPr>
          <a:lstStyle/>
          <a:p>
            <a:pPr marL="355600" indent="-355600" algn="just">
              <a:buFont typeface="Wingdings"/>
              <a:buChar char="F"/>
            </a:pPr>
            <a:r>
              <a:rPr lang="es-ES" dirty="0"/>
              <a:t>La velocidad vendrá dada por:</a:t>
            </a:r>
          </a:p>
        </p:txBody>
      </p:sp>
      <p:sp>
        <p:nvSpPr>
          <p:cNvPr id="64" name="63 CuadroTexto"/>
          <p:cNvSpPr txBox="1"/>
          <p:nvPr/>
        </p:nvSpPr>
        <p:spPr>
          <a:xfrm>
            <a:off x="825500" y="5410200"/>
            <a:ext cx="80137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Las velocidades que miden cada uno de los observadores están relacionadas por la velocidad con la que se mueve un observador respecto al otro.</a:t>
            </a:r>
            <a:endParaRPr lang="es-ES" dirty="0"/>
          </a:p>
        </p:txBody>
      </p:sp>
    </p:spTree>
    <p:extLst>
      <p:ext uri="{BB962C8B-B14F-4D97-AF65-F5344CB8AC3E}">
        <p14:creationId xmlns:p14="http://schemas.microsoft.com/office/powerpoint/2010/main" val="22696053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p:grpSp>
        <p:nvGrpSpPr>
          <p:cNvPr id="57" name="56 Grupo"/>
          <p:cNvGrpSpPr/>
          <p:nvPr/>
        </p:nvGrpSpPr>
        <p:grpSpPr>
          <a:xfrm>
            <a:off x="400050" y="1247140"/>
            <a:ext cx="4315878" cy="3464341"/>
            <a:chOff x="768350" y="1259840"/>
            <a:chExt cx="4315878" cy="3464341"/>
          </a:xfrm>
        </p:grpSpPr>
        <p:pic>
          <p:nvPicPr>
            <p:cNvPr id="3074"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52725" y="1919288"/>
              <a:ext cx="473075" cy="394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26 Grupo"/>
            <p:cNvGrpSpPr/>
            <p:nvPr/>
          </p:nvGrpSpPr>
          <p:grpSpPr>
            <a:xfrm>
              <a:off x="2203450" y="1259840"/>
              <a:ext cx="2880778" cy="2700754"/>
              <a:chOff x="882650" y="1323340"/>
              <a:chExt cx="2880778" cy="2700754"/>
            </a:xfrm>
          </p:grpSpPr>
          <p:cxnSp>
            <p:nvCxnSpPr>
              <p:cNvPr id="30" name="29 Conector recto"/>
              <p:cNvCxnSpPr/>
              <p:nvPr/>
            </p:nvCxnSpPr>
            <p:spPr>
              <a:xfrm rot="5400000">
                <a:off x="63500" y="2578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1219200" y="3721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30 CuadroTexto"/>
                  <p:cNvSpPr txBox="1"/>
                  <p:nvPr/>
                </p:nvSpPr>
                <p:spPr>
                  <a:xfrm>
                    <a:off x="3359150" y="3685540"/>
                    <a:ext cx="40427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r>
                            <a:rPr lang="es-ES" sz="1600" b="0" i="1" smtClean="0">
                              <a:latin typeface="Cambria Math"/>
                            </a:rPr>
                            <m:t>′</m:t>
                          </m:r>
                        </m:oMath>
                      </m:oMathPara>
                    </a14:m>
                    <a:endParaRPr lang="es-ES" sz="1600"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3359150" y="3685540"/>
                    <a:ext cx="404278"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882650" y="1323340"/>
                    <a:ext cx="4106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r>
                            <a:rPr lang="es-ES" sz="1600" b="0" i="1" smtClean="0">
                              <a:latin typeface="Cambria Math"/>
                            </a:rPr>
                            <m:t>′</m:t>
                          </m:r>
                        </m:oMath>
                      </m:oMathPara>
                    </a14:m>
                    <a:endParaRPr lang="es-ES" sz="1600"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882650" y="1323340"/>
                    <a:ext cx="410689" cy="338554"/>
                  </a:xfrm>
                  <a:prstGeom prst="rect">
                    <a:avLst/>
                  </a:prstGeom>
                  <a:blipFill rotWithShape="1">
                    <a:blip r:embed="rId5"/>
                    <a:stretch>
                      <a:fillRect b="-1454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1085851" y="3677602"/>
                    <a:ext cx="43473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𝑂</m:t>
                          </m:r>
                          <m:r>
                            <a:rPr lang="es-ES" sz="1600" b="0" i="1" smtClean="0">
                              <a:latin typeface="Cambria Math"/>
                            </a:rPr>
                            <m:t>′</m:t>
                          </m:r>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1085851" y="3677602"/>
                    <a:ext cx="434734" cy="338554"/>
                  </a:xfrm>
                  <a:prstGeom prst="rect">
                    <a:avLst/>
                  </a:prstGeom>
                  <a:blipFill rotWithShape="1">
                    <a:blip r:embed="rId6"/>
                    <a:stretch>
                      <a:fillRect/>
                    </a:stretch>
                  </a:blipFill>
                </p:spPr>
                <p:txBody>
                  <a:bodyPr/>
                  <a:lstStyle/>
                  <a:p>
                    <a:r>
                      <a:rPr lang="es-ES">
                        <a:noFill/>
                      </a:rPr>
                      <a:t> </a:t>
                    </a:r>
                  </a:p>
                </p:txBody>
              </p:sp>
            </mc:Fallback>
          </mc:AlternateContent>
        </p:grpSp>
        <p:cxnSp>
          <p:nvCxnSpPr>
            <p:cNvPr id="39" name="38 Conector recto de flecha"/>
            <p:cNvCxnSpPr/>
            <p:nvPr/>
          </p:nvCxnSpPr>
          <p:spPr>
            <a:xfrm flipV="1">
              <a:off x="1119188" y="3657600"/>
              <a:ext cx="1423987" cy="752478"/>
            </a:xfrm>
            <a:prstGeom prst="straightConnector1">
              <a:avLst/>
            </a:prstGeom>
            <a:ln w="38100" cap="rnd">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V="1">
              <a:off x="1119188" y="2138363"/>
              <a:ext cx="1857375" cy="2271713"/>
            </a:xfrm>
            <a:prstGeom prst="straightConnector1">
              <a:avLst/>
            </a:prstGeom>
            <a:ln w="38100" cap="rnd">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5 Grupo"/>
            <p:cNvGrpSpPr/>
            <p:nvPr/>
          </p:nvGrpSpPr>
          <p:grpSpPr>
            <a:xfrm>
              <a:off x="768350" y="2023427"/>
              <a:ext cx="2834097" cy="2700754"/>
              <a:chOff x="882650" y="1323340"/>
              <a:chExt cx="2834097" cy="2700754"/>
            </a:xfrm>
          </p:grpSpPr>
          <p:cxnSp>
            <p:nvCxnSpPr>
              <p:cNvPr id="4" name="3 Conector recto"/>
              <p:cNvCxnSpPr/>
              <p:nvPr/>
            </p:nvCxnSpPr>
            <p:spPr>
              <a:xfrm>
                <a:off x="1209675" y="3725863"/>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rot="5400000">
                <a:off x="63500" y="2578100"/>
                <a:ext cx="23114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4 CuadroTexto"/>
                  <p:cNvSpPr txBox="1"/>
                  <p:nvPr/>
                </p:nvSpPr>
                <p:spPr>
                  <a:xfrm>
                    <a:off x="3359150" y="36855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5" name="4 CuadroTexto"/>
                  <p:cNvSpPr txBox="1">
                    <a:spLocks noRot="1" noChangeAspect="1" noMove="1" noResize="1" noEditPoints="1" noAdjustHandles="1" noChangeArrowheads="1" noChangeShapeType="1" noTextEdit="1"/>
                  </p:cNvSpPr>
                  <p:nvPr/>
                </p:nvSpPr>
                <p:spPr>
                  <a:xfrm>
                    <a:off x="3359150" y="3685540"/>
                    <a:ext cx="357597"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882650" y="13233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882650" y="1323340"/>
                    <a:ext cx="361317" cy="338554"/>
                  </a:xfrm>
                  <a:prstGeom prst="rect">
                    <a:avLst/>
                  </a:prstGeom>
                  <a:blipFill rotWithShape="1">
                    <a:blip r:embed="rId8"/>
                    <a:stretch>
                      <a:fillRect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24 CuadroTexto"/>
                  <p:cNvSpPr txBox="1"/>
                  <p:nvPr/>
                </p:nvSpPr>
                <p:spPr>
                  <a:xfrm>
                    <a:off x="1017587" y="3672840"/>
                    <a:ext cx="3868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𝑂</m:t>
                          </m:r>
                        </m:oMath>
                      </m:oMathPara>
                    </a14:m>
                    <a:endParaRPr lang="es-ES" sz="1600"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1017587" y="3672840"/>
                    <a:ext cx="386836" cy="338554"/>
                  </a:xfrm>
                  <a:prstGeom prst="rect">
                    <a:avLst/>
                  </a:prstGeom>
                  <a:blipFill rotWithShape="1">
                    <a:blip r:embed="rId9"/>
                    <a:stretch>
                      <a:fillRect/>
                    </a:stretch>
                  </a:blipFill>
                </p:spPr>
                <p:txBody>
                  <a:bodyPr/>
                  <a:lstStyle/>
                  <a:p>
                    <a:r>
                      <a:rPr lang="es-ES">
                        <a:noFill/>
                      </a:rPr>
                      <a:t> </a:t>
                    </a:r>
                  </a:p>
                </p:txBody>
              </p:sp>
            </mc:Fallback>
          </mc:AlternateContent>
        </p:grpSp>
        <p:cxnSp>
          <p:nvCxnSpPr>
            <p:cNvPr id="51" name="50 Conector recto de flecha"/>
            <p:cNvCxnSpPr/>
            <p:nvPr/>
          </p:nvCxnSpPr>
          <p:spPr>
            <a:xfrm flipV="1">
              <a:off x="2543175" y="2128838"/>
              <a:ext cx="433388" cy="1519238"/>
            </a:xfrm>
            <a:prstGeom prst="straightConnector1">
              <a:avLst/>
            </a:prstGeom>
            <a:ln w="38100" cap="rnd">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52 CuadroTexto"/>
                <p:cNvSpPr txBox="1"/>
                <p:nvPr/>
              </p:nvSpPr>
              <p:spPr>
                <a:xfrm>
                  <a:off x="1809750" y="2860040"/>
                  <a:ext cx="34464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1809750" y="2860040"/>
                  <a:ext cx="344645" cy="338554"/>
                </a:xfrm>
                <a:prstGeom prst="rect">
                  <a:avLst/>
                </a:prstGeom>
                <a:blipFill rotWithShape="1">
                  <a:blip r:embed="rId10"/>
                  <a:stretch>
                    <a:fillRect t="-12500" r="-175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54 CuadroTexto"/>
                <p:cNvSpPr txBox="1"/>
                <p:nvPr/>
              </p:nvSpPr>
              <p:spPr>
                <a:xfrm>
                  <a:off x="2724150" y="2745740"/>
                  <a:ext cx="39754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𝑟</m:t>
                            </m:r>
                          </m:e>
                        </m:acc>
                        <m:r>
                          <a:rPr lang="es-ES" sz="1600" b="0" i="1" smtClean="0">
                            <a:latin typeface="Cambria Math"/>
                          </a:rPr>
                          <m:t>′</m:t>
                        </m:r>
                      </m:oMath>
                    </m:oMathPara>
                  </a14:m>
                  <a:endParaRPr lang="es-ES" sz="1600" dirty="0"/>
                </a:p>
              </p:txBody>
            </p:sp>
          </mc:Choice>
          <mc:Fallback xmlns="">
            <p:sp>
              <p:nvSpPr>
                <p:cNvPr id="55" name="54 CuadroTexto"/>
                <p:cNvSpPr txBox="1">
                  <a:spLocks noRot="1" noChangeAspect="1" noMove="1" noResize="1" noEditPoints="1" noAdjustHandles="1" noChangeArrowheads="1" noChangeShapeType="1" noTextEdit="1"/>
                </p:cNvSpPr>
                <p:nvPr/>
              </p:nvSpPr>
              <p:spPr>
                <a:xfrm>
                  <a:off x="2724150" y="2745740"/>
                  <a:ext cx="397545" cy="338554"/>
                </a:xfrm>
                <a:prstGeom prst="rect">
                  <a:avLst/>
                </a:prstGeom>
                <a:blipFill rotWithShape="1">
                  <a:blip r:embed="rId11"/>
                  <a:stretch>
                    <a:fillRect t="-12500" r="-1515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55 CuadroTexto"/>
                <p:cNvSpPr txBox="1"/>
                <p:nvPr/>
              </p:nvSpPr>
              <p:spPr>
                <a:xfrm>
                  <a:off x="1835150" y="3926840"/>
                  <a:ext cx="43396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𝑟</m:t>
                                </m:r>
                              </m:e>
                            </m:acc>
                          </m:e>
                          <m:sub>
                            <m:r>
                              <a:rPr lang="es-ES" sz="1600" b="0" i="1" smtClean="0">
                                <a:latin typeface="Cambria Math"/>
                              </a:rPr>
                              <m:t>𝑂</m:t>
                            </m:r>
                          </m:sub>
                        </m:sSub>
                      </m:oMath>
                    </m:oMathPara>
                  </a14:m>
                  <a:endParaRPr lang="es-ES" sz="1600" dirty="0"/>
                </a:p>
              </p:txBody>
            </p:sp>
          </mc:Choice>
          <mc:Fallback xmlns="">
            <p:sp>
              <p:nvSpPr>
                <p:cNvPr id="56" name="55 CuadroTexto"/>
                <p:cNvSpPr txBox="1">
                  <a:spLocks noRot="1" noChangeAspect="1" noMove="1" noResize="1" noEditPoints="1" noAdjustHandles="1" noChangeArrowheads="1" noChangeShapeType="1" noTextEdit="1"/>
                </p:cNvSpPr>
                <p:nvPr/>
              </p:nvSpPr>
              <p:spPr>
                <a:xfrm>
                  <a:off x="1835150" y="3926840"/>
                  <a:ext cx="433965" cy="338554"/>
                </a:xfrm>
                <a:prstGeom prst="rect">
                  <a:avLst/>
                </a:prstGeom>
                <a:blipFill rotWithShape="1">
                  <a:blip r:embed="rId12"/>
                  <a:stretch>
                    <a:fillRect t="-12500" r="-14085"/>
                  </a:stretch>
                </a:blipFill>
              </p:spPr>
              <p:txBody>
                <a:bodyPr/>
                <a:lstStyle/>
                <a:p>
                  <a:r>
                    <a:rPr lang="es-ES">
                      <a:noFill/>
                    </a:rPr>
                    <a:t> </a:t>
                  </a:r>
                </a:p>
              </p:txBody>
            </p:sp>
          </mc:Fallback>
        </mc:AlternateContent>
      </p:grpSp>
      <p:sp>
        <p:nvSpPr>
          <p:cNvPr id="58" name="57 CuadroTexto"/>
          <p:cNvSpPr txBox="1"/>
          <p:nvPr/>
        </p:nvSpPr>
        <p:spPr>
          <a:xfrm>
            <a:off x="4699000" y="1358900"/>
            <a:ext cx="40259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La aceleración:</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p:txBody>
      </p:sp>
      <mc:AlternateContent xmlns:mc="http://schemas.openxmlformats.org/markup-compatibility/2006" xmlns:a14="http://schemas.microsoft.com/office/drawing/2010/main">
        <mc:Choice Requires="a14">
          <p:sp>
            <p:nvSpPr>
              <p:cNvPr id="33" name="32 CuadroTexto"/>
              <p:cNvSpPr txBox="1"/>
              <p:nvPr/>
            </p:nvSpPr>
            <p:spPr>
              <a:xfrm>
                <a:off x="5111750" y="1856740"/>
                <a:ext cx="3368935" cy="6388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acc>
                            <m:accPr>
                              <m:chr m:val="⃗"/>
                              <m:ctrlPr>
                                <a:rPr lang="es-ES" b="0" i="1" smtClean="0">
                                  <a:latin typeface="Cambria Math" panose="02040503050406030204" pitchFamily="18" charset="0"/>
                                </a:rPr>
                              </m:ctrlPr>
                            </m:accPr>
                            <m:e>
                              <m:r>
                                <a:rPr lang="es-ES" b="0" i="1" smtClean="0">
                                  <a:latin typeface="Cambria Math"/>
                                </a:rPr>
                                <m:t>𝑣</m:t>
                              </m:r>
                            </m:e>
                          </m:acc>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𝑣</m:t>
                                  </m:r>
                                </m:e>
                              </m:acc>
                            </m:e>
                            <m:sub>
                              <m:r>
                                <a:rPr lang="es-ES" b="0" i="1" smtClean="0">
                                  <a:latin typeface="Cambria Math"/>
                                </a:rPr>
                                <m:t>𝑂</m:t>
                              </m:r>
                            </m:sub>
                          </m:sSub>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acc>
                            <m:accPr>
                              <m:chr m:val="⃗"/>
                              <m:ctrlPr>
                                <a:rPr lang="es-ES" b="0" i="1" smtClean="0">
                                  <a:latin typeface="Cambria Math" panose="02040503050406030204" pitchFamily="18" charset="0"/>
                                </a:rPr>
                              </m:ctrlPr>
                            </m:accPr>
                            <m:e>
                              <m:r>
                                <a:rPr lang="es-ES" b="0" i="1" smtClean="0">
                                  <a:latin typeface="Cambria Math"/>
                                </a:rPr>
                                <m:t>𝑣</m:t>
                              </m:r>
                            </m:e>
                          </m:acc>
                          <m:r>
                            <a:rPr lang="es-ES" b="0" i="1" smtClean="0">
                              <a:latin typeface="Cambria Math"/>
                            </a:rPr>
                            <m:t>′</m:t>
                          </m:r>
                        </m:num>
                        <m:den>
                          <m:r>
                            <a:rPr lang="es-ES" b="0" i="1" smtClean="0">
                              <a:latin typeface="Cambria Math"/>
                            </a:rPr>
                            <m:t>𝑑𝑡</m:t>
                          </m:r>
                        </m:den>
                      </m:f>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𝑂</m:t>
                          </m:r>
                        </m:sub>
                      </m:sSub>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𝑎</m:t>
                          </m:r>
                        </m:e>
                      </m:acc>
                      <m:r>
                        <a:rPr lang="es-ES" b="0" i="1" smtClean="0">
                          <a:latin typeface="Cambria Math"/>
                        </a:rPr>
                        <m:t>′</m:t>
                      </m:r>
                    </m:oMath>
                  </m:oMathPara>
                </a14:m>
                <a:endParaRPr lang="es-ES"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5111750" y="1856740"/>
                <a:ext cx="3368935" cy="638829"/>
              </a:xfrm>
              <a:prstGeom prst="rect">
                <a:avLst/>
              </a:prstGeom>
              <a:blipFill rotWithShape="1">
                <a:blip r:embed="rId13"/>
                <a:stretch>
                  <a:fillRect/>
                </a:stretch>
              </a:blipFill>
            </p:spPr>
            <p:txBody>
              <a:bodyPr/>
              <a:lstStyle/>
              <a:p>
                <a:r>
                  <a:rPr lang="es-ES">
                    <a:noFill/>
                  </a:rPr>
                  <a:t> </a:t>
                </a:r>
              </a:p>
            </p:txBody>
          </p:sp>
        </mc:Fallback>
      </mc:AlternateContent>
      <p:sp>
        <p:nvSpPr>
          <p:cNvPr id="3" name="2 CuadroTexto"/>
          <p:cNvSpPr txBox="1"/>
          <p:nvPr/>
        </p:nvSpPr>
        <p:spPr>
          <a:xfrm>
            <a:off x="4856480" y="4190638"/>
            <a:ext cx="3835400" cy="2031325"/>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Un sistema de referencia es </a:t>
            </a:r>
            <a:r>
              <a:rPr lang="es-ES" b="1" dirty="0" smtClean="0">
                <a:effectLst>
                  <a:outerShdw blurRad="38100" dist="38100" dir="2700000" algn="tl">
                    <a:srgbClr val="000000">
                      <a:alpha val="43137"/>
                    </a:srgbClr>
                  </a:outerShdw>
                </a:effectLst>
              </a:rPr>
              <a:t>inercial</a:t>
            </a:r>
            <a:r>
              <a:rPr lang="es-ES" dirty="0" smtClean="0"/>
              <a:t> cuando se mueve con velocidad constante y, por tanto, </a:t>
            </a:r>
            <a:r>
              <a:rPr lang="es-ES" b="1" dirty="0" smtClean="0">
                <a:effectLst>
                  <a:outerShdw blurRad="38100" dist="38100" dir="2700000" algn="tl">
                    <a:srgbClr val="000000">
                      <a:alpha val="43137"/>
                    </a:srgbClr>
                  </a:outerShdw>
                </a:effectLst>
              </a:rPr>
              <a:t>todos los observadores inerciales miden la misma aceleración</a:t>
            </a:r>
            <a:r>
              <a:rPr lang="es-ES" dirty="0" smtClean="0"/>
              <a:t>, las leyes de Newton son validas para todos.</a:t>
            </a:r>
            <a:endParaRPr lang="es-ES" dirty="0"/>
          </a:p>
        </p:txBody>
      </p:sp>
      <mc:AlternateContent xmlns:mc="http://schemas.openxmlformats.org/markup-compatibility/2006" xmlns:a14="http://schemas.microsoft.com/office/drawing/2010/main">
        <mc:Choice Requires="a14">
          <p:sp>
            <p:nvSpPr>
              <p:cNvPr id="7" name="6 CuadroTexto"/>
              <p:cNvSpPr txBox="1"/>
              <p:nvPr/>
            </p:nvSpPr>
            <p:spPr>
              <a:xfrm>
                <a:off x="4724763" y="2795815"/>
                <a:ext cx="4012837" cy="646331"/>
              </a:xfrm>
              <a:prstGeom prst="rect">
                <a:avLst/>
              </a:prstGeom>
              <a:noFill/>
            </p:spPr>
            <p:txBody>
              <a:bodyPr wrap="square" rtlCol="0">
                <a:spAutoFit/>
              </a:bodyPr>
              <a:lstStyle/>
              <a:p>
                <a:pPr marL="355600" indent="-355600" algn="just"/>
                <a:r>
                  <a:rPr lang="es-ES" dirty="0" smtClean="0">
                    <a:sym typeface="Wingdings"/>
                  </a:rPr>
                  <a:t>	Si </a:t>
                </a:r>
                <a14:m>
                  <m:oMath xmlns:m="http://schemas.openxmlformats.org/officeDocument/2006/math">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𝑣</m:t>
                            </m:r>
                          </m:e>
                        </m:acc>
                      </m:e>
                      <m:sub>
                        <m:r>
                          <a:rPr lang="es-ES" i="1">
                            <a:latin typeface="Cambria Math"/>
                          </a:rPr>
                          <m:t>𝑂</m:t>
                        </m:r>
                      </m:sub>
                    </m:sSub>
                  </m:oMath>
                </a14:m>
                <a:r>
                  <a:rPr lang="es-ES" dirty="0" smtClean="0">
                    <a:sym typeface="Wingdings"/>
                  </a:rPr>
                  <a:t> es constante, </a:t>
                </a:r>
                <a14:m>
                  <m:oMath xmlns:m="http://schemas.openxmlformats.org/officeDocument/2006/math">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b="0" i="1" smtClean="0">
                                <a:latin typeface="Cambria Math"/>
                              </a:rPr>
                              <m:t>𝑎</m:t>
                            </m:r>
                          </m:e>
                        </m:acc>
                      </m:e>
                      <m:sub>
                        <m:r>
                          <a:rPr lang="es-ES" i="1">
                            <a:latin typeface="Cambria Math"/>
                          </a:rPr>
                          <m:t>𝑂</m:t>
                        </m:r>
                      </m:sub>
                    </m:sSub>
                    <m:r>
                      <a:rPr lang="es-ES" b="0" i="1" smtClean="0">
                        <a:latin typeface="Cambria Math"/>
                      </a:rPr>
                      <m:t>=0</m:t>
                    </m:r>
                  </m:oMath>
                </a14:m>
                <a:r>
                  <a:rPr lang="es-ES" dirty="0" smtClean="0">
                    <a:sym typeface="Wingdings"/>
                  </a:rPr>
                  <a:t>, se cumple que: </a:t>
                </a:r>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4724763" y="2795815"/>
                <a:ext cx="4012837" cy="646331"/>
              </a:xfrm>
              <a:prstGeom prst="rect">
                <a:avLst/>
              </a:prstGeom>
              <a:blipFill rotWithShape="1">
                <a:blip r:embed="rId14"/>
                <a:stretch>
                  <a:fillRect l="-1216" t="-12264" r="-1368" b="-141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7121253" y="3514271"/>
                <a:ext cx="909673"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𝐹</m:t>
                          </m:r>
                        </m:e>
                      </m:acc>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7121253" y="3514271"/>
                <a:ext cx="909673" cy="402931"/>
              </a:xfrm>
              <a:prstGeom prst="rect">
                <a:avLst/>
              </a:prstGeom>
              <a:blipFill rotWithShape="1">
                <a:blip r:embed="rId15"/>
                <a:stretch>
                  <a:fillRect t="-20896" r="-2080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5381353" y="3539671"/>
                <a:ext cx="12731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𝑚</m:t>
                      </m:r>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r>
                        <a:rPr lang="es-ES" b="0" i="1" smtClean="0">
                          <a:latin typeface="Cambria Math"/>
                        </a:rPr>
                        <m:t>′</m:t>
                      </m:r>
                    </m:oMath>
                  </m:oMathPara>
                </a14:m>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5381353" y="3539671"/>
                <a:ext cx="1273105" cy="369332"/>
              </a:xfrm>
              <a:prstGeom prst="rect">
                <a:avLst/>
              </a:prstGeom>
              <a:blipFill rotWithShape="1">
                <a:blip r:embed="rId16"/>
                <a:stretch>
                  <a:fillRect t="-21667" r="-13876"/>
                </a:stretch>
              </a:blipFill>
            </p:spPr>
            <p:txBody>
              <a:bodyPr/>
              <a:lstStyle/>
              <a:p>
                <a:r>
                  <a:rPr lang="es-ES">
                    <a:noFill/>
                  </a:rPr>
                  <a:t> </a:t>
                </a:r>
              </a:p>
            </p:txBody>
          </p:sp>
        </mc:Fallback>
      </mc:AlternateContent>
    </p:spTree>
    <p:extLst>
      <p:ext uri="{BB962C8B-B14F-4D97-AF65-F5344CB8AC3E}">
        <p14:creationId xmlns:p14="http://schemas.microsoft.com/office/powerpoint/2010/main" val="16872625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37</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mc:AlternateContent xmlns:mc="http://schemas.openxmlformats.org/markup-compatibility/2006" xmlns:a14="http://schemas.microsoft.com/office/drawing/2010/main">
        <mc:Choice Requires="a14">
          <p:sp>
            <p:nvSpPr>
              <p:cNvPr id="34" name="33 CuadroTexto"/>
              <p:cNvSpPr txBox="1"/>
              <p:nvPr/>
            </p:nvSpPr>
            <p:spPr>
              <a:xfrm>
                <a:off x="4823279" y="2194560"/>
                <a:ext cx="20056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𝑚</m:t>
                      </m:r>
                      <m:acc>
                        <m:accPr>
                          <m:chr m:val="⃗"/>
                          <m:ctrlPr>
                            <a:rPr lang="es-ES" i="1" smtClean="0">
                              <a:latin typeface="Cambria Math" panose="02040503050406030204" pitchFamily="18" charset="0"/>
                            </a:rPr>
                          </m:ctrlPr>
                        </m:accPr>
                        <m:e>
                          <m:r>
                            <a:rPr lang="es-ES" b="0" i="1" smtClean="0">
                              <a:latin typeface="Cambria Math"/>
                            </a:rPr>
                            <m:t>𝑎</m:t>
                          </m:r>
                        </m:e>
                      </m:acc>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𝑂</m:t>
                          </m:r>
                        </m:sub>
                      </m:sSub>
                      <m:r>
                        <a:rPr lang="es-ES" b="0" i="1" smtClean="0">
                          <a:latin typeface="Cambria Math"/>
                        </a:rPr>
                        <m:t>+</m:t>
                      </m:r>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r>
                        <a:rPr lang="es-ES" b="0" i="1" smtClean="0">
                          <a:latin typeface="Cambria Math"/>
                        </a:rPr>
                        <m:t>′</m:t>
                      </m:r>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4823279" y="2194560"/>
                <a:ext cx="2005677" cy="369332"/>
              </a:xfrm>
              <a:prstGeom prst="rect">
                <a:avLst/>
              </a:prstGeom>
              <a:blipFill rotWithShape="1">
                <a:blip r:embed="rId3"/>
                <a:stretch>
                  <a:fillRect t="-21311" r="-911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7065736" y="2142671"/>
                <a:ext cx="1642244"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𝐹</m:t>
                          </m:r>
                        </m:e>
                      </m:acc>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𝑂</m:t>
                          </m:r>
                        </m:sub>
                      </m:sSub>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7065736" y="2142671"/>
                <a:ext cx="1642244" cy="402931"/>
              </a:xfrm>
              <a:prstGeom prst="rect">
                <a:avLst/>
              </a:prstGeom>
              <a:blipFill rotWithShape="1">
                <a:blip r:embed="rId4"/>
                <a:stretch>
                  <a:fillRect t="-20896" r="-1152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2 Rectángulo"/>
              <p:cNvSpPr/>
              <p:nvPr/>
            </p:nvSpPr>
            <p:spPr>
              <a:xfrm>
                <a:off x="4140200" y="1473340"/>
                <a:ext cx="4533900" cy="646331"/>
              </a:xfrm>
              <a:prstGeom prst="rect">
                <a:avLst/>
              </a:prstGeom>
            </p:spPr>
            <p:txBody>
              <a:bodyPr wrap="square">
                <a:spAutoFit/>
              </a:bodyPr>
              <a:lstStyle/>
              <a:p>
                <a:pPr marL="355600" indent="-355600" algn="just"/>
                <a:r>
                  <a:rPr lang="es-ES" dirty="0" smtClean="0">
                    <a:sym typeface="Wingdings"/>
                  </a:rPr>
                  <a:t></a:t>
                </a:r>
                <a:r>
                  <a:rPr lang="es-ES" dirty="0">
                    <a:sym typeface="Wingdings"/>
                  </a:rPr>
                  <a:t>	Si </a:t>
                </a:r>
                <a14:m>
                  <m:oMath xmlns:m="http://schemas.openxmlformats.org/officeDocument/2006/math">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𝑣</m:t>
                            </m:r>
                          </m:e>
                        </m:acc>
                      </m:e>
                      <m:sub>
                        <m:r>
                          <a:rPr lang="es-ES" i="1">
                            <a:latin typeface="Cambria Math"/>
                          </a:rPr>
                          <m:t>𝑂</m:t>
                        </m:r>
                      </m:sub>
                    </m:sSub>
                  </m:oMath>
                </a14:m>
                <a:r>
                  <a:rPr lang="es-ES" dirty="0">
                    <a:sym typeface="Wingdings"/>
                  </a:rPr>
                  <a:t> </a:t>
                </a:r>
                <a:r>
                  <a:rPr lang="es-ES" dirty="0" smtClean="0">
                    <a:sym typeface="Wingdings"/>
                  </a:rPr>
                  <a:t>no es </a:t>
                </a:r>
                <a:r>
                  <a:rPr lang="es-ES" dirty="0">
                    <a:sym typeface="Wingdings"/>
                  </a:rPr>
                  <a:t>constante, </a:t>
                </a:r>
                <a14:m>
                  <m:oMath xmlns:m="http://schemas.openxmlformats.org/officeDocument/2006/math">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𝑎</m:t>
                            </m:r>
                          </m:e>
                        </m:acc>
                      </m:e>
                      <m:sub>
                        <m:r>
                          <a:rPr lang="es-ES" i="1">
                            <a:latin typeface="Cambria Math"/>
                          </a:rPr>
                          <m:t>𝑂</m:t>
                        </m:r>
                      </m:sub>
                    </m:sSub>
                    <m:r>
                      <a:rPr lang="es-ES" i="1" smtClean="0">
                        <a:latin typeface="Cambria Math"/>
                        <a:ea typeface="Cambria Math"/>
                      </a:rPr>
                      <m:t>≠</m:t>
                    </m:r>
                    <m:r>
                      <a:rPr lang="es-ES" i="1">
                        <a:latin typeface="Cambria Math"/>
                      </a:rPr>
                      <m:t>0</m:t>
                    </m:r>
                  </m:oMath>
                </a14:m>
                <a:r>
                  <a:rPr lang="es-ES" dirty="0">
                    <a:sym typeface="Wingdings"/>
                  </a:rPr>
                  <a:t>, se cumple que: </a:t>
                </a:r>
                <a:endParaRPr lang="es-ES" dirty="0"/>
              </a:p>
            </p:txBody>
          </p:sp>
        </mc:Choice>
        <mc:Fallback xmlns="">
          <p:sp>
            <p:nvSpPr>
              <p:cNvPr id="3" name="2 Rectángulo"/>
              <p:cNvSpPr>
                <a:spLocks noRot="1" noChangeAspect="1" noMove="1" noResize="1" noEditPoints="1" noAdjustHandles="1" noChangeArrowheads="1" noChangeShapeType="1" noTextEdit="1"/>
              </p:cNvSpPr>
              <p:nvPr/>
            </p:nvSpPr>
            <p:spPr>
              <a:xfrm>
                <a:off x="4140200" y="1473340"/>
                <a:ext cx="4533900" cy="646331"/>
              </a:xfrm>
              <a:prstGeom prst="rect">
                <a:avLst/>
              </a:prstGeom>
              <a:blipFill rotWithShape="1">
                <a:blip r:embed="rId5"/>
                <a:stretch>
                  <a:fillRect l="-1075" t="-12264" r="-1210" b="-141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5887901" y="2815045"/>
                <a:ext cx="1651799" cy="402931"/>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b="0" i="1" smtClean="0">
                              <a:latin typeface="Cambria Math" panose="02040503050406030204" pitchFamily="18" charset="0"/>
                            </a:rPr>
                          </m:ctrlPr>
                        </m:sSupPr>
                        <m:e>
                          <m:acc>
                            <m:accPr>
                              <m:chr m:val="⃗"/>
                              <m:ctrlPr>
                                <a:rPr lang="es-ES" i="1" smtClean="0">
                                  <a:latin typeface="Cambria Math" panose="02040503050406030204" pitchFamily="18" charset="0"/>
                                </a:rPr>
                              </m:ctrlPr>
                            </m:accPr>
                            <m:e>
                              <m:r>
                                <a:rPr lang="es-ES" b="0" i="1" smtClean="0">
                                  <a:latin typeface="Cambria Math"/>
                                </a:rPr>
                                <m:t>𝐹</m:t>
                              </m:r>
                            </m:e>
                          </m:acc>
                        </m:e>
                        <m:sup>
                          <m:r>
                            <a:rPr lang="es-ES" b="0" i="1" smtClean="0">
                              <a:latin typeface="Cambria Math"/>
                            </a:rPr>
                            <m:t>′</m:t>
                          </m:r>
                        </m:sup>
                      </m:sSup>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e>
                        <m:sub>
                          <m:r>
                            <a:rPr lang="es-ES" b="0" i="1" smtClean="0">
                              <a:latin typeface="Cambria Math"/>
                            </a:rPr>
                            <m:t>𝑂</m:t>
                          </m:r>
                        </m:sub>
                      </m:sSub>
                    </m:oMath>
                  </m:oMathPara>
                </a14:m>
                <a:endParaRPr lang="es-ES"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5887901" y="2815045"/>
                <a:ext cx="1651799" cy="402931"/>
              </a:xfrm>
              <a:prstGeom prst="rect">
                <a:avLst/>
              </a:prstGeom>
              <a:blipFill rotWithShape="1">
                <a:blip r:embed="rId6"/>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4559300" y="3568338"/>
                <a:ext cx="4038600" cy="2308324"/>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Un sistema de referencia es </a:t>
                </a:r>
                <a:r>
                  <a:rPr lang="es-ES" b="1" dirty="0" smtClean="0">
                    <a:effectLst>
                      <a:outerShdw blurRad="38100" dist="38100" dir="2700000" algn="tl">
                        <a:srgbClr val="000000">
                          <a:alpha val="43137"/>
                        </a:srgbClr>
                      </a:outerShdw>
                    </a:effectLst>
                  </a:rPr>
                  <a:t>no</a:t>
                </a:r>
                <a:r>
                  <a:rPr lang="es-ES" dirty="0" smtClean="0"/>
                  <a:t> </a:t>
                </a:r>
                <a:r>
                  <a:rPr lang="es-ES" b="1" dirty="0" smtClean="0">
                    <a:effectLst>
                      <a:outerShdw blurRad="38100" dist="38100" dir="2700000" algn="tl">
                        <a:srgbClr val="000000">
                          <a:alpha val="43137"/>
                        </a:srgbClr>
                      </a:outerShdw>
                    </a:effectLst>
                  </a:rPr>
                  <a:t>inercial</a:t>
                </a:r>
                <a:r>
                  <a:rPr lang="es-ES" dirty="0" smtClean="0"/>
                  <a:t> cuando se mueve con aceleración y, por tanto, </a:t>
                </a:r>
                <a:r>
                  <a:rPr lang="es-ES" b="1" dirty="0" smtClean="0">
                    <a:effectLst>
                      <a:outerShdw blurRad="38100" dist="38100" dir="2700000" algn="tl">
                        <a:srgbClr val="000000">
                          <a:alpha val="43137"/>
                        </a:srgbClr>
                      </a:outerShdw>
                    </a:effectLst>
                  </a:rPr>
                  <a:t>no se cumplen las leyes del movimiento de Newton</a:t>
                </a:r>
                <a:r>
                  <a:rPr lang="es-ES" dirty="0" smtClean="0"/>
                  <a:t>, necesitan introducir un término, </a:t>
                </a:r>
                <a14:m>
                  <m:oMath xmlns:m="http://schemas.openxmlformats.org/officeDocument/2006/math">
                    <m:r>
                      <a:rPr lang="es-ES" i="1">
                        <a:latin typeface="Cambria Math"/>
                      </a:rPr>
                      <m:t>−</m:t>
                    </m:r>
                    <m:sSub>
                      <m:sSubPr>
                        <m:ctrlPr>
                          <a:rPr lang="es-ES" i="1">
                            <a:latin typeface="Cambria Math" panose="02040503050406030204" pitchFamily="18" charset="0"/>
                          </a:rPr>
                        </m:ctrlPr>
                      </m:sSubPr>
                      <m:e>
                        <m:r>
                          <a:rPr lang="es-ES" i="1">
                            <a:latin typeface="Cambria Math"/>
                          </a:rPr>
                          <m:t>𝑚</m:t>
                        </m:r>
                        <m:acc>
                          <m:accPr>
                            <m:chr m:val="⃗"/>
                            <m:ctrlPr>
                              <a:rPr lang="es-ES" i="1">
                                <a:latin typeface="Cambria Math" panose="02040503050406030204" pitchFamily="18" charset="0"/>
                              </a:rPr>
                            </m:ctrlPr>
                          </m:accPr>
                          <m:e>
                            <m:r>
                              <a:rPr lang="es-ES" i="1">
                                <a:latin typeface="Cambria Math"/>
                              </a:rPr>
                              <m:t>𝑎</m:t>
                            </m:r>
                          </m:e>
                        </m:acc>
                      </m:e>
                      <m:sub>
                        <m:r>
                          <a:rPr lang="es-ES" i="1">
                            <a:latin typeface="Cambria Math"/>
                          </a:rPr>
                          <m:t>𝑂</m:t>
                        </m:r>
                      </m:sub>
                    </m:sSub>
                  </m:oMath>
                </a14:m>
                <a:r>
                  <a:rPr lang="es-ES" dirty="0" smtClean="0"/>
                  <a:t>, denominado </a:t>
                </a:r>
                <a:r>
                  <a:rPr lang="es-ES" b="1" dirty="0" smtClean="0">
                    <a:effectLst>
                      <a:outerShdw blurRad="38100" dist="38100" dir="2700000" algn="tl">
                        <a:srgbClr val="000000">
                          <a:alpha val="43137"/>
                        </a:srgbClr>
                      </a:outerShdw>
                    </a:effectLst>
                  </a:rPr>
                  <a:t>fuerza de inercia</a:t>
                </a:r>
                <a:r>
                  <a:rPr lang="es-ES" dirty="0" smtClean="0"/>
                  <a:t>, ficticia, para poder explicar los movimientos. </a:t>
                </a:r>
                <a:endParaRPr lang="es-ES"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4559300" y="3568338"/>
                <a:ext cx="4038600" cy="2308324"/>
              </a:xfrm>
              <a:prstGeom prst="rect">
                <a:avLst/>
              </a:prstGeom>
              <a:blipFill rotWithShape="1">
                <a:blip r:embed="rId7"/>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6100" y="1892299"/>
            <a:ext cx="3549650" cy="2745063"/>
          </a:xfrm>
          <a:prstGeom prst="rect">
            <a:avLst/>
          </a:prstGeom>
        </p:spPr>
      </p:pic>
    </p:spTree>
    <p:extLst>
      <p:ext uri="{BB962C8B-B14F-4D97-AF65-F5344CB8AC3E}">
        <p14:creationId xmlns:p14="http://schemas.microsoft.com/office/powerpoint/2010/main" val="1837374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p:spTree>
    <p:controls>
      <mc:AlternateContent xmlns:mc="http://schemas.openxmlformats.org/markup-compatibility/2006">
        <mc:Choice xmlns:v="urn:schemas-microsoft-com:vml" Requires="v">
          <p:control spid="4103" name="ShockwaveFlash1" r:id="rId2" imgW="6985080" imgH="5079960"/>
        </mc:Choice>
        <mc:Fallback>
          <p:control name="ShockwaveFlash1" r:id="rId2" imgW="6985080" imgH="5079960">
            <p:pic>
              <p:nvPicPr>
                <p:cNvPr id="3" name="ShockwaveFlash1"/>
                <p:cNvPicPr preferRelativeResize="0">
                  <a:picLocks noChangeArrowheads="1" noChangeShapeType="1"/>
                </p:cNvPicPr>
                <p:nvPr/>
              </p:nvPicPr>
              <p:blipFill>
                <a:blip r:embed="rId5"/>
                <a:srcRect/>
                <a:stretch>
                  <a:fillRect/>
                </a:stretch>
              </p:blipFill>
              <p:spPr bwMode="auto">
                <a:xfrm>
                  <a:off x="1028700" y="1282700"/>
                  <a:ext cx="6985000" cy="5080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21749868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p:sp>
        <p:nvSpPr>
          <p:cNvPr id="3" name="AutoShape 5" descr="http://www.edupics.com/image-bus-driving-p2020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7" descr="http://www.edupics.com/image-bus-driving-p20202.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controls>
      <mc:AlternateContent xmlns:mc="http://schemas.openxmlformats.org/markup-compatibility/2006">
        <mc:Choice xmlns:v="urn:schemas-microsoft-com:vml" Requires="v">
          <p:control spid="5128" name="ShockwaveFlash1" r:id="rId2" imgW="6985080" imgH="5079960"/>
        </mc:Choice>
        <mc:Fallback>
          <p:control name="ShockwaveFlash1" r:id="rId2" imgW="6985080" imgH="5079960">
            <p:pic>
              <p:nvPicPr>
                <p:cNvPr id="5" name="ShockwaveFlash1"/>
                <p:cNvPicPr preferRelativeResize="0">
                  <a:picLocks noChangeArrowheads="1" noChangeShapeType="1"/>
                </p:cNvPicPr>
                <p:nvPr/>
              </p:nvPicPr>
              <p:blipFill>
                <a:blip r:embed="rId5"/>
                <a:srcRect/>
                <a:stretch>
                  <a:fillRect/>
                </a:stretch>
              </p:blipFill>
              <p:spPr bwMode="auto">
                <a:xfrm>
                  <a:off x="1143000" y="1282700"/>
                  <a:ext cx="6985000" cy="5080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19941591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6.1.</a:t>
            </a:r>
            <a:r>
              <a:rPr lang="es-ES" b="1" dirty="0" smtClean="0"/>
              <a:t> </a:t>
            </a:r>
            <a:r>
              <a:rPr lang="es-ES" b="1" dirty="0" smtClean="0">
                <a:solidFill>
                  <a:srgbClr val="00B050"/>
                </a:solidFill>
              </a:rPr>
              <a:t>Sistemas inerciales y no inerciales</a:t>
            </a:r>
            <a:endParaRPr lang="es-ES" b="1" dirty="0">
              <a:solidFill>
                <a:srgbClr val="00B050"/>
              </a:solidFill>
            </a:endParaRPr>
          </a:p>
        </p:txBody>
      </p:sp>
      <p:sp>
        <p:nvSpPr>
          <p:cNvPr id="3" name="AutoShape 5" descr="http://www.edupics.com/image-bus-driving-p2020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7" descr="http://www.edupics.com/image-bus-driving-p20202.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 y="1268413"/>
            <a:ext cx="4217637" cy="298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5 Conector recto"/>
          <p:cNvCxnSpPr/>
          <p:nvPr/>
        </p:nvCxnSpPr>
        <p:spPr>
          <a:xfrm flipH="1">
            <a:off x="2425700" y="2197100"/>
            <a:ext cx="266700" cy="3429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6 Elipse"/>
          <p:cNvSpPr/>
          <p:nvPr/>
        </p:nvSpPr>
        <p:spPr>
          <a:xfrm>
            <a:off x="2295525" y="2503951"/>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3" name="12 Conector recto"/>
          <p:cNvCxnSpPr/>
          <p:nvPr/>
        </p:nvCxnSpPr>
        <p:spPr>
          <a:xfrm>
            <a:off x="2705100" y="1727200"/>
            <a:ext cx="0" cy="1498600"/>
          </a:xfrm>
          <a:prstGeom prst="line">
            <a:avLst/>
          </a:prstGeom>
          <a:ln>
            <a:solidFill>
              <a:srgbClr val="FFFFCC"/>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19 CuadroTexto"/>
              <p:cNvSpPr txBox="1"/>
              <p:nvPr/>
            </p:nvSpPr>
            <p:spPr>
              <a:xfrm>
                <a:off x="2536826" y="2315527"/>
                <a:ext cx="18735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solidFill>
                            <a:srgbClr val="FFFFCC"/>
                          </a:solidFill>
                          <a:latin typeface="Cambria Math"/>
                          <a:ea typeface="Cambria Math"/>
                        </a:rPr>
                        <m:t>𝛼</m:t>
                      </m:r>
                    </m:oMath>
                  </m:oMathPara>
                </a14:m>
                <a:endParaRPr lang="es-ES" sz="1600" dirty="0">
                  <a:solidFill>
                    <a:srgbClr val="FFFFCC"/>
                  </a:solidFill>
                </a:endParaRPr>
              </a:p>
            </p:txBody>
          </p:sp>
        </mc:Choice>
        <mc:Fallback xmlns="">
          <p:sp>
            <p:nvSpPr>
              <p:cNvPr id="20" name="19 CuadroTexto"/>
              <p:cNvSpPr txBox="1">
                <a:spLocks noRot="1" noChangeAspect="1" noMove="1" noResize="1" noEditPoints="1" noAdjustHandles="1" noChangeArrowheads="1" noChangeShapeType="1" noTextEdit="1"/>
              </p:cNvSpPr>
              <p:nvPr/>
            </p:nvSpPr>
            <p:spPr>
              <a:xfrm>
                <a:off x="2536826" y="2315527"/>
                <a:ext cx="187359" cy="246221"/>
              </a:xfrm>
              <a:prstGeom prst="rect">
                <a:avLst/>
              </a:prstGeom>
              <a:blipFill rotWithShape="1">
                <a:blip r:embed="rId4"/>
                <a:stretch>
                  <a:fillRect l="-9677" r="-967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3790950" y="1659890"/>
                <a:ext cx="3611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𝑎</m:t>
                          </m:r>
                        </m:e>
                      </m:acc>
                    </m:oMath>
                  </m:oMathPara>
                </a14:m>
                <a:endParaRPr lang="es-ES" sz="1600"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3790950" y="1659890"/>
                <a:ext cx="361189" cy="338554"/>
              </a:xfrm>
              <a:prstGeom prst="rect">
                <a:avLst/>
              </a:prstGeom>
              <a:blipFill rotWithShape="1">
                <a:blip r:embed="rId5"/>
                <a:stretch>
                  <a:fillRect t="-12500" r="-20339"/>
                </a:stretch>
              </a:blipFill>
            </p:spPr>
            <p:txBody>
              <a:bodyPr/>
              <a:lstStyle/>
              <a:p>
                <a:r>
                  <a:rPr lang="es-ES">
                    <a:noFill/>
                  </a:rPr>
                  <a:t> </a:t>
                </a:r>
              </a:p>
            </p:txBody>
          </p:sp>
        </mc:Fallback>
      </mc:AlternateContent>
      <p:cxnSp>
        <p:nvCxnSpPr>
          <p:cNvPr id="16" name="15 Conector recto de flecha"/>
          <p:cNvCxnSpPr/>
          <p:nvPr/>
        </p:nvCxnSpPr>
        <p:spPr>
          <a:xfrm>
            <a:off x="3098800" y="1866900"/>
            <a:ext cx="7112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flipH="1">
            <a:off x="2378075" y="2592388"/>
            <a:ext cx="1587" cy="37623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flipV="1">
            <a:off x="2373313" y="2271713"/>
            <a:ext cx="265112" cy="325437"/>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rot="16200000" flipH="1">
            <a:off x="2505407" y="2455531"/>
            <a:ext cx="1587" cy="288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23 CuadroTexto"/>
              <p:cNvSpPr txBox="1"/>
              <p:nvPr/>
            </p:nvSpPr>
            <p:spPr>
              <a:xfrm>
                <a:off x="1911350" y="272669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1911350" y="2726690"/>
                <a:ext cx="542456" cy="338554"/>
              </a:xfrm>
              <a:prstGeom prst="rect">
                <a:avLst/>
              </a:prstGeom>
              <a:blipFill rotWithShape="1">
                <a:blip r:embed="rId6"/>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2292350" y="209169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FFFF00"/>
                          </a:solidFill>
                          <a:latin typeface="Cambria Math"/>
                        </a:rPr>
                        <m:t>𝑇</m:t>
                      </m:r>
                    </m:oMath>
                  </m:oMathPara>
                </a14:m>
                <a:endParaRPr lang="es-ES" sz="1600" dirty="0">
                  <a:solidFill>
                    <a:srgbClr val="FFFF00"/>
                  </a:solidFill>
                </a:endParaRPr>
              </a:p>
            </p:txBody>
          </p:sp>
        </mc:Choice>
        <mc:Fallback xmlns="">
          <p:sp>
            <p:nvSpPr>
              <p:cNvPr id="27" name="26 CuadroTexto"/>
              <p:cNvSpPr txBox="1">
                <a:spLocks noRot="1" noChangeAspect="1" noMove="1" noResize="1" noEditPoints="1" noAdjustHandles="1" noChangeArrowheads="1" noChangeShapeType="1" noTextEdit="1"/>
              </p:cNvSpPr>
              <p:nvPr/>
            </p:nvSpPr>
            <p:spPr>
              <a:xfrm>
                <a:off x="2292350" y="2091690"/>
                <a:ext cx="368691"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2419350" y="2548890"/>
                <a:ext cx="37542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00B0F0"/>
                          </a:solidFill>
                          <a:latin typeface="Cambria Math"/>
                        </a:rPr>
                        <m:t>𝐹</m:t>
                      </m:r>
                    </m:oMath>
                  </m:oMathPara>
                </a14:m>
                <a:endParaRPr lang="es-ES" sz="1600" dirty="0">
                  <a:solidFill>
                    <a:srgbClr val="00B0F0"/>
                  </a:solidFill>
                </a:endParaRPr>
              </a:p>
            </p:txBody>
          </p:sp>
        </mc:Choice>
        <mc:Fallback xmlns="">
          <p:sp>
            <p:nvSpPr>
              <p:cNvPr id="28" name="27 CuadroTexto"/>
              <p:cNvSpPr txBox="1">
                <a:spLocks noRot="1" noChangeAspect="1" noMove="1" noResize="1" noEditPoints="1" noAdjustHandles="1" noChangeArrowheads="1" noChangeShapeType="1" noTextEdit="1"/>
              </p:cNvSpPr>
              <p:nvPr/>
            </p:nvSpPr>
            <p:spPr>
              <a:xfrm>
                <a:off x="2419350" y="2548890"/>
                <a:ext cx="375423" cy="338554"/>
              </a:xfrm>
              <a:prstGeom prst="rect">
                <a:avLst/>
              </a:prstGeom>
              <a:blipFill rotWithShape="1">
                <a:blip r:embed="rId8"/>
                <a:stretch>
                  <a:fillRect/>
                </a:stretch>
              </a:blipFill>
            </p:spPr>
            <p:txBody>
              <a:bodyPr/>
              <a:lstStyle/>
              <a:p>
                <a:r>
                  <a:rPr lang="es-ES">
                    <a:noFill/>
                  </a:rPr>
                  <a:t> </a:t>
                </a:r>
              </a:p>
            </p:txBody>
          </p:sp>
        </mc:Fallback>
      </mc:AlternateContent>
      <p:pic>
        <p:nvPicPr>
          <p:cNvPr id="6146"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61494" t="50568" r="33333" b="10483"/>
          <a:stretch/>
        </p:blipFill>
        <p:spPr bwMode="auto">
          <a:xfrm flipH="1">
            <a:off x="812800" y="3937001"/>
            <a:ext cx="228600" cy="1159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725" y="1255713"/>
            <a:ext cx="4217637" cy="298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1" name="30 Conector recto"/>
          <p:cNvCxnSpPr/>
          <p:nvPr/>
        </p:nvCxnSpPr>
        <p:spPr>
          <a:xfrm flipH="1">
            <a:off x="6464300" y="2057400"/>
            <a:ext cx="266700" cy="3429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31 Elipse"/>
          <p:cNvSpPr/>
          <p:nvPr/>
        </p:nvSpPr>
        <p:spPr>
          <a:xfrm>
            <a:off x="6334125" y="2364251"/>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3" name="32 Conector recto"/>
          <p:cNvCxnSpPr/>
          <p:nvPr/>
        </p:nvCxnSpPr>
        <p:spPr>
          <a:xfrm>
            <a:off x="6743700" y="1587500"/>
            <a:ext cx="0" cy="1498600"/>
          </a:xfrm>
          <a:prstGeom prst="line">
            <a:avLst/>
          </a:prstGeom>
          <a:ln>
            <a:solidFill>
              <a:srgbClr val="FFFFCC"/>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33 CuadroTexto"/>
              <p:cNvSpPr txBox="1"/>
              <p:nvPr/>
            </p:nvSpPr>
            <p:spPr>
              <a:xfrm>
                <a:off x="6575426" y="2175827"/>
                <a:ext cx="18735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solidFill>
                            <a:srgbClr val="FFFFCC"/>
                          </a:solidFill>
                          <a:latin typeface="Cambria Math"/>
                          <a:ea typeface="Cambria Math"/>
                        </a:rPr>
                        <m:t>𝛼</m:t>
                      </m:r>
                    </m:oMath>
                  </m:oMathPara>
                </a14:m>
                <a:endParaRPr lang="es-ES" sz="1600" dirty="0">
                  <a:solidFill>
                    <a:srgbClr val="FFFFCC"/>
                  </a:solidFill>
                </a:endParaRPr>
              </a:p>
            </p:txBody>
          </p:sp>
        </mc:Choice>
        <mc:Fallback xmlns="">
          <p:sp>
            <p:nvSpPr>
              <p:cNvPr id="34" name="33 CuadroTexto"/>
              <p:cNvSpPr txBox="1">
                <a:spLocks noRot="1" noChangeAspect="1" noMove="1" noResize="1" noEditPoints="1" noAdjustHandles="1" noChangeArrowheads="1" noChangeShapeType="1" noTextEdit="1"/>
              </p:cNvSpPr>
              <p:nvPr/>
            </p:nvSpPr>
            <p:spPr>
              <a:xfrm>
                <a:off x="6575426" y="2175827"/>
                <a:ext cx="187359" cy="246221"/>
              </a:xfrm>
              <a:prstGeom prst="rect">
                <a:avLst/>
              </a:prstGeom>
              <a:blipFill rotWithShape="1">
                <a:blip r:embed="rId10"/>
                <a:stretch>
                  <a:fillRect l="-13333" r="-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7829550" y="1520190"/>
                <a:ext cx="36118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𝑎</m:t>
                          </m:r>
                        </m:e>
                      </m:acc>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7829550" y="1520190"/>
                <a:ext cx="361189" cy="338554"/>
              </a:xfrm>
              <a:prstGeom prst="rect">
                <a:avLst/>
              </a:prstGeom>
              <a:blipFill rotWithShape="1">
                <a:blip r:embed="rId11"/>
                <a:stretch>
                  <a:fillRect t="-12500" r="-20000"/>
                </a:stretch>
              </a:blipFill>
            </p:spPr>
            <p:txBody>
              <a:bodyPr/>
              <a:lstStyle/>
              <a:p>
                <a:r>
                  <a:rPr lang="es-ES">
                    <a:noFill/>
                  </a:rPr>
                  <a:t> </a:t>
                </a:r>
              </a:p>
            </p:txBody>
          </p:sp>
        </mc:Fallback>
      </mc:AlternateContent>
      <p:cxnSp>
        <p:nvCxnSpPr>
          <p:cNvPr id="36" name="35 Conector recto de flecha"/>
          <p:cNvCxnSpPr/>
          <p:nvPr/>
        </p:nvCxnSpPr>
        <p:spPr>
          <a:xfrm>
            <a:off x="7137400" y="1727200"/>
            <a:ext cx="7112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p:nvPr/>
        </p:nvCxnSpPr>
        <p:spPr>
          <a:xfrm flipH="1">
            <a:off x="6416675" y="2452688"/>
            <a:ext cx="1587" cy="37623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flipV="1">
            <a:off x="6411913" y="2132013"/>
            <a:ext cx="265112" cy="325437"/>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rot="5400000">
            <a:off x="6263020" y="2320595"/>
            <a:ext cx="1587" cy="288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39 CuadroTexto"/>
              <p:cNvSpPr txBox="1"/>
              <p:nvPr/>
            </p:nvSpPr>
            <p:spPr>
              <a:xfrm>
                <a:off x="5949950" y="258699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5949950" y="2586990"/>
                <a:ext cx="542456" cy="338554"/>
              </a:xfrm>
              <a:prstGeom prst="rect">
                <a:avLst/>
              </a:prstGeom>
              <a:blipFill rotWithShape="1">
                <a:blip r:embed="rId12"/>
                <a:stretch>
                  <a:fillRect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40 CuadroTexto"/>
              <p:cNvSpPr txBox="1"/>
              <p:nvPr/>
            </p:nvSpPr>
            <p:spPr>
              <a:xfrm>
                <a:off x="6330950" y="1951990"/>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FFFF00"/>
                          </a:solidFill>
                          <a:latin typeface="Cambria Math"/>
                        </a:rPr>
                        <m:t>𝑇</m:t>
                      </m:r>
                    </m:oMath>
                  </m:oMathPara>
                </a14:m>
                <a:endParaRPr lang="es-ES" sz="1600" dirty="0">
                  <a:solidFill>
                    <a:srgbClr val="FFFF00"/>
                  </a:solidFill>
                </a:endParaRPr>
              </a:p>
            </p:txBody>
          </p:sp>
        </mc:Choice>
        <mc:Fallback xmlns="">
          <p:sp>
            <p:nvSpPr>
              <p:cNvPr id="41" name="40 CuadroTexto"/>
              <p:cNvSpPr txBox="1">
                <a:spLocks noRot="1" noChangeAspect="1" noMove="1" noResize="1" noEditPoints="1" noAdjustHandles="1" noChangeArrowheads="1" noChangeShapeType="1" noTextEdit="1"/>
              </p:cNvSpPr>
              <p:nvPr/>
            </p:nvSpPr>
            <p:spPr>
              <a:xfrm>
                <a:off x="6330950" y="1951990"/>
                <a:ext cx="368691" cy="338554"/>
              </a:xfrm>
              <a:prstGeom prst="rect">
                <a:avLst/>
              </a:prstGeom>
              <a:blipFill rotWithShape="1">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41 CuadroTexto"/>
              <p:cNvSpPr txBox="1"/>
              <p:nvPr/>
            </p:nvSpPr>
            <p:spPr>
              <a:xfrm>
                <a:off x="6057899" y="2137728"/>
                <a:ext cx="22685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bg1"/>
                              </a:solidFill>
                              <a:latin typeface="Cambria Math" panose="02040503050406030204" pitchFamily="18" charset="0"/>
                            </a:rPr>
                          </m:ctrlPr>
                        </m:sSubPr>
                        <m:e>
                          <m:r>
                            <a:rPr lang="es-ES" sz="1600" b="0" i="1" smtClean="0">
                              <a:solidFill>
                                <a:schemeClr val="bg1"/>
                              </a:solidFill>
                              <a:latin typeface="Cambria Math"/>
                            </a:rPr>
                            <m:t>𝐹</m:t>
                          </m:r>
                        </m:e>
                        <m:sub>
                          <m:r>
                            <a:rPr lang="es-ES" sz="1600" b="0" i="1" smtClean="0">
                              <a:solidFill>
                                <a:schemeClr val="bg1"/>
                              </a:solidFill>
                              <a:latin typeface="Cambria Math"/>
                            </a:rPr>
                            <m:t>𝑖</m:t>
                          </m:r>
                        </m:sub>
                      </m:sSub>
                    </m:oMath>
                  </m:oMathPara>
                </a14:m>
                <a:endParaRPr lang="es-ES" sz="1600" dirty="0">
                  <a:solidFill>
                    <a:schemeClr val="bg1"/>
                  </a:solidFill>
                </a:endParaRPr>
              </a:p>
            </p:txBody>
          </p:sp>
        </mc:Choice>
        <mc:Fallback xmlns="">
          <p:sp>
            <p:nvSpPr>
              <p:cNvPr id="42" name="41 CuadroTexto"/>
              <p:cNvSpPr txBox="1">
                <a:spLocks noRot="1" noChangeAspect="1" noMove="1" noResize="1" noEditPoints="1" noAdjustHandles="1" noChangeArrowheads="1" noChangeShapeType="1" noTextEdit="1"/>
              </p:cNvSpPr>
              <p:nvPr/>
            </p:nvSpPr>
            <p:spPr>
              <a:xfrm>
                <a:off x="6057899" y="2137728"/>
                <a:ext cx="226857" cy="246221"/>
              </a:xfrm>
              <a:prstGeom prst="rect">
                <a:avLst/>
              </a:prstGeom>
              <a:blipFill rotWithShape="1">
                <a:blip r:embed="rId14"/>
                <a:stretch>
                  <a:fillRect l="-18919" r="-2703" b="-17500"/>
                </a:stretch>
              </a:blipFill>
            </p:spPr>
            <p:txBody>
              <a:bodyPr/>
              <a:lstStyle/>
              <a:p>
                <a:r>
                  <a:rPr lang="es-ES">
                    <a:noFill/>
                  </a:rPr>
                  <a:t> </a:t>
                </a:r>
              </a:p>
            </p:txBody>
          </p:sp>
        </mc:Fallback>
      </mc:AlternateContent>
      <p:pic>
        <p:nvPicPr>
          <p:cNvPr id="43" name="Picture 2"/>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61494" t="50567" r="33622" b="37279"/>
          <a:stretch/>
        </p:blipFill>
        <p:spPr bwMode="auto">
          <a:xfrm flipH="1">
            <a:off x="5635624" y="2247901"/>
            <a:ext cx="215900" cy="361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6" name="25 CuadroTexto"/>
              <p:cNvSpPr txBox="1"/>
              <p:nvPr/>
            </p:nvSpPr>
            <p:spPr>
              <a:xfrm>
                <a:off x="1682750" y="1329690"/>
                <a:ext cx="231826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1" i="1" smtClean="0">
                          <a:latin typeface="Cambria Math"/>
                        </a:rPr>
                        <m:t>𝑶𝒃𝒔𝒆𝒓𝒗𝒂𝒅𝒐𝒓</m:t>
                      </m:r>
                      <m:r>
                        <a:rPr lang="es-ES" sz="1600" b="1" i="1" smtClean="0">
                          <a:latin typeface="Cambria Math"/>
                        </a:rPr>
                        <m:t> </m:t>
                      </m:r>
                      <m:r>
                        <a:rPr lang="es-ES" sz="1600" b="1" i="1" smtClean="0">
                          <a:latin typeface="Cambria Math"/>
                        </a:rPr>
                        <m:t>𝒊𝒏𝒆𝒓𝒄𝒊𝒂𝒍</m:t>
                      </m:r>
                    </m:oMath>
                  </m:oMathPara>
                </a14:m>
                <a:endParaRPr lang="es-ES" sz="1600" b="1"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1682750" y="1329690"/>
                <a:ext cx="2318263" cy="338554"/>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44 CuadroTexto"/>
              <p:cNvSpPr txBox="1"/>
              <p:nvPr/>
            </p:nvSpPr>
            <p:spPr>
              <a:xfrm>
                <a:off x="5454650" y="1304290"/>
                <a:ext cx="26148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1" i="1" smtClean="0">
                          <a:latin typeface="Cambria Math"/>
                        </a:rPr>
                        <m:t>𝑶𝒃𝒔𝒆𝒓𝒗𝒂𝒅𝒐𝒓</m:t>
                      </m:r>
                      <m:r>
                        <a:rPr lang="es-ES" sz="1600" b="1" i="1" smtClean="0">
                          <a:latin typeface="Cambria Math"/>
                        </a:rPr>
                        <m:t> </m:t>
                      </m:r>
                      <m:r>
                        <a:rPr lang="es-ES" sz="1600" b="1" i="1" smtClean="0">
                          <a:latin typeface="Cambria Math"/>
                        </a:rPr>
                        <m:t>𝒏𝒐</m:t>
                      </m:r>
                      <m:r>
                        <a:rPr lang="es-ES" sz="1600" b="1" i="1" smtClean="0">
                          <a:latin typeface="Cambria Math"/>
                        </a:rPr>
                        <m:t> </m:t>
                      </m:r>
                      <m:r>
                        <a:rPr lang="es-ES" sz="1600" b="1" i="1" smtClean="0">
                          <a:latin typeface="Cambria Math"/>
                        </a:rPr>
                        <m:t>𝒊𝒏𝒆𝒓𝒄𝒊𝒂𝒍</m:t>
                      </m:r>
                    </m:oMath>
                  </m:oMathPara>
                </a14:m>
                <a:endParaRPr lang="es-ES" sz="1600" b="1"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5454650" y="1304290"/>
                <a:ext cx="2614818" cy="338554"/>
              </a:xfrm>
              <a:prstGeom prst="rect">
                <a:avLst/>
              </a:prstGeom>
              <a:blipFill rotWithShape="1">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1758950" y="4301490"/>
                <a:ext cx="209506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𝑇</m:t>
                          </m:r>
                        </m:e>
                      </m:acc>
                      <m:r>
                        <a:rPr lang="es-ES" b="0" i="1" smtClean="0">
                          <a:latin typeface="Cambria Math"/>
                        </a:rPr>
                        <m:t>+</m:t>
                      </m:r>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𝑔</m:t>
                          </m:r>
                        </m:e>
                      </m:acc>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𝑎</m:t>
                          </m:r>
                        </m:e>
                      </m:acc>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758950" y="4301490"/>
                <a:ext cx="2095061" cy="402931"/>
              </a:xfrm>
              <a:prstGeom prst="rect">
                <a:avLst/>
              </a:prstGeom>
              <a:blipFill rotWithShape="1">
                <a:blip r:embed="rId17"/>
                <a:stretch>
                  <a:fillRect t="-21212" r="-11370" b="-757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5264150" y="4250690"/>
                <a:ext cx="1928027"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𝑇</m:t>
                          </m:r>
                        </m:e>
                      </m:acc>
                      <m:r>
                        <a:rPr lang="es-ES" b="0" i="1" smtClean="0">
                          <a:latin typeface="Cambria Math"/>
                        </a:rPr>
                        <m:t>+</m:t>
                      </m:r>
                      <m:r>
                        <a:rPr lang="es-ES" b="0" i="1" smtClean="0">
                          <a:latin typeface="Cambria Math"/>
                        </a:rPr>
                        <m:t>𝑚</m:t>
                      </m:r>
                      <m:acc>
                        <m:accPr>
                          <m:chr m:val="⃗"/>
                          <m:ctrlPr>
                            <a:rPr lang="es-ES" b="0" i="1" smtClean="0">
                              <a:latin typeface="Cambria Math" panose="02040503050406030204" pitchFamily="18" charset="0"/>
                            </a:rPr>
                          </m:ctrlPr>
                        </m:accPr>
                        <m:e>
                          <m:r>
                            <a:rPr lang="es-ES" b="0" i="1" smtClean="0">
                              <a:latin typeface="Cambria Math"/>
                            </a:rPr>
                            <m:t>𝑔</m:t>
                          </m:r>
                        </m:e>
                      </m:acc>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𝐹</m:t>
                              </m:r>
                            </m:e>
                          </m:acc>
                        </m:e>
                        <m:sub>
                          <m:r>
                            <a:rPr lang="es-ES" b="0" i="1" smtClean="0">
                              <a:latin typeface="Cambria Math"/>
                            </a:rPr>
                            <m:t>𝑖</m:t>
                          </m:r>
                        </m:sub>
                      </m:sSub>
                      <m:r>
                        <a:rPr lang="es-ES" b="0" i="1" smtClean="0">
                          <a:latin typeface="Cambria Math"/>
                        </a:rPr>
                        <m:t>=0</m:t>
                      </m:r>
                    </m:oMath>
                  </m:oMathPara>
                </a14:m>
                <a:endParaRPr lang="es-ES" dirty="0"/>
              </a:p>
            </p:txBody>
          </p:sp>
        </mc:Choice>
        <mc:Fallback xmlns="">
          <p:sp>
            <p:nvSpPr>
              <p:cNvPr id="47" name="46 CuadroTexto"/>
              <p:cNvSpPr txBox="1">
                <a:spLocks noRot="1" noChangeAspect="1" noMove="1" noResize="1" noEditPoints="1" noAdjustHandles="1" noChangeArrowheads="1" noChangeShapeType="1" noTextEdit="1"/>
              </p:cNvSpPr>
              <p:nvPr/>
            </p:nvSpPr>
            <p:spPr>
              <a:xfrm>
                <a:off x="5264150" y="4250690"/>
                <a:ext cx="1928027" cy="402931"/>
              </a:xfrm>
              <a:prstGeom prst="rect">
                <a:avLst/>
              </a:prstGeom>
              <a:blipFill rotWithShape="1">
                <a:blip r:embed="rId18"/>
                <a:stretch>
                  <a:fillRect t="-21212" b="-757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47 CuadroTexto"/>
              <p:cNvSpPr txBox="1"/>
              <p:nvPr/>
            </p:nvSpPr>
            <p:spPr>
              <a:xfrm>
                <a:off x="5314950" y="4682490"/>
                <a:ext cx="1784335" cy="402931"/>
              </a:xfrm>
              <a:prstGeom prst="rect">
                <a:avLst/>
              </a:prstGeom>
              <a:noFill/>
            </p:spPr>
            <p:txBody>
              <a:bodyPr wrap="none" rtlCol="0">
                <a:spAutoFit/>
              </a:bodyPr>
              <a:lstStyle/>
              <a:p>
                <a14:m>
                  <m:oMath xmlns:m="http://schemas.openxmlformats.org/officeDocument/2006/math">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𝐹</m:t>
                            </m:r>
                          </m:e>
                        </m:acc>
                      </m:e>
                      <m:sub>
                        <m:r>
                          <a:rPr lang="es-ES" b="0" i="1" smtClean="0">
                            <a:latin typeface="Cambria Math"/>
                          </a:rPr>
                          <m:t>𝑖</m:t>
                        </m:r>
                      </m:sub>
                    </m:sSub>
                    <m:r>
                      <a:rPr lang="es-ES" b="0" i="1" smtClean="0">
                        <a:latin typeface="Cambria Math"/>
                      </a:rPr>
                      <m:t>=−(</m:t>
                    </m:r>
                    <m:acc>
                      <m:accPr>
                        <m:chr m:val="⃗"/>
                        <m:ctrlPr>
                          <a:rPr lang="es-ES" i="1">
                            <a:latin typeface="Cambria Math" panose="02040503050406030204" pitchFamily="18" charset="0"/>
                          </a:rPr>
                        </m:ctrlPr>
                      </m:accPr>
                      <m:e>
                        <m:r>
                          <a:rPr lang="es-ES" i="1">
                            <a:latin typeface="Cambria Math"/>
                          </a:rPr>
                          <m:t>𝑇</m:t>
                        </m:r>
                      </m:e>
                    </m:acc>
                    <m:r>
                      <a:rPr lang="es-ES" i="1">
                        <a:latin typeface="Cambria Math"/>
                      </a:rPr>
                      <m:t>+</m:t>
                    </m:r>
                    <m:r>
                      <a:rPr lang="es-ES" i="1">
                        <a:latin typeface="Cambria Math"/>
                      </a:rPr>
                      <m:t>𝑚</m:t>
                    </m:r>
                    <m:acc>
                      <m:accPr>
                        <m:chr m:val="⃗"/>
                        <m:ctrlPr>
                          <a:rPr lang="es-ES" i="1">
                            <a:latin typeface="Cambria Math" panose="02040503050406030204" pitchFamily="18" charset="0"/>
                          </a:rPr>
                        </m:ctrlPr>
                      </m:accPr>
                      <m:e>
                        <m:r>
                          <a:rPr lang="es-ES" i="1">
                            <a:latin typeface="Cambria Math"/>
                          </a:rPr>
                          <m:t>𝑔</m:t>
                        </m:r>
                      </m:e>
                    </m:acc>
                  </m:oMath>
                </a14:m>
                <a:r>
                  <a:rPr lang="es-ES" dirty="0" smtClean="0"/>
                  <a:t>)</a:t>
                </a:r>
                <a:endParaRPr lang="es-ES" dirty="0"/>
              </a:p>
            </p:txBody>
          </p:sp>
        </mc:Choice>
        <mc:Fallback xmlns="">
          <p:sp>
            <p:nvSpPr>
              <p:cNvPr id="48" name="47 CuadroTexto"/>
              <p:cNvSpPr txBox="1">
                <a:spLocks noRot="1" noChangeAspect="1" noMove="1" noResize="1" noEditPoints="1" noAdjustHandles="1" noChangeArrowheads="1" noChangeShapeType="1" noTextEdit="1"/>
              </p:cNvSpPr>
              <p:nvPr/>
            </p:nvSpPr>
            <p:spPr>
              <a:xfrm>
                <a:off x="5314950" y="4682490"/>
                <a:ext cx="1784335" cy="402931"/>
              </a:xfrm>
              <a:prstGeom prst="rect">
                <a:avLst/>
              </a:prstGeom>
              <a:blipFill rotWithShape="1">
                <a:blip r:embed="rId19"/>
                <a:stretch>
                  <a:fillRect t="-21212" r="-10580" b="-24242"/>
                </a:stretch>
              </a:blipFill>
            </p:spPr>
            <p:txBody>
              <a:bodyPr/>
              <a:lstStyle/>
              <a:p>
                <a:r>
                  <a:rPr lang="es-ES">
                    <a:noFill/>
                  </a:rPr>
                  <a:t> </a:t>
                </a:r>
              </a:p>
            </p:txBody>
          </p:sp>
        </mc:Fallback>
      </mc:AlternateContent>
      <p:sp>
        <p:nvSpPr>
          <p:cNvPr id="44" name="43 CuadroTexto"/>
          <p:cNvSpPr txBox="1"/>
          <p:nvPr/>
        </p:nvSpPr>
        <p:spPr>
          <a:xfrm>
            <a:off x="546100" y="5473700"/>
            <a:ext cx="81280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Las </a:t>
            </a:r>
            <a:r>
              <a:rPr lang="es-ES" b="1" dirty="0" smtClean="0">
                <a:effectLst>
                  <a:outerShdw blurRad="38100" dist="38100" dir="2700000" algn="tl">
                    <a:srgbClr val="000000">
                      <a:alpha val="43137"/>
                    </a:srgbClr>
                  </a:outerShdw>
                </a:effectLst>
              </a:rPr>
              <a:t>fuerzas de inercia </a:t>
            </a:r>
            <a:r>
              <a:rPr lang="es-ES" dirty="0" smtClean="0"/>
              <a:t>operan únicamente en sistemas de referencia no inerciales</a:t>
            </a:r>
            <a:endParaRPr lang="es-ES" dirty="0"/>
          </a:p>
        </p:txBody>
      </p:sp>
    </p:spTree>
    <p:extLst>
      <p:ext uri="{BB962C8B-B14F-4D97-AF65-F5344CB8AC3E}">
        <p14:creationId xmlns:p14="http://schemas.microsoft.com/office/powerpoint/2010/main" val="14128145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Las leyes de Newton en sistemas no inerciales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41</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XIII. FUERZAS: APLICACIONES</a:t>
            </a:r>
            <a:endParaRPr lang="es-ES" b="1" dirty="0">
              <a:solidFill>
                <a:schemeClr val="accent1">
                  <a:lumMod val="75000"/>
                </a:schemeClr>
              </a:solidFill>
            </a:endParaRPr>
          </a:p>
        </p:txBody>
      </p:sp>
      <p:sp>
        <p:nvSpPr>
          <p:cNvPr id="2" name="1 CuadroTexto"/>
          <p:cNvSpPr txBox="1"/>
          <p:nvPr/>
        </p:nvSpPr>
        <p:spPr>
          <a:xfrm>
            <a:off x="304800" y="838200"/>
            <a:ext cx="4673600" cy="369332"/>
          </a:xfrm>
          <a:prstGeom prst="rect">
            <a:avLst/>
          </a:prstGeom>
          <a:noFill/>
        </p:spPr>
        <p:txBody>
          <a:bodyPr wrap="square" rtlCol="0">
            <a:spAutoFit/>
          </a:bodyPr>
          <a:lstStyle/>
          <a:p>
            <a:r>
              <a:rPr lang="es-ES" b="1" dirty="0" smtClean="0">
                <a:solidFill>
                  <a:srgbClr val="C00000"/>
                </a:solidFill>
              </a:rPr>
              <a:t>6.2.</a:t>
            </a:r>
            <a:r>
              <a:rPr lang="es-ES" b="1" dirty="0" smtClean="0"/>
              <a:t> </a:t>
            </a:r>
            <a:r>
              <a:rPr lang="es-ES" b="1" dirty="0">
                <a:solidFill>
                  <a:srgbClr val="00B050"/>
                </a:solidFill>
              </a:rPr>
              <a:t>L</a:t>
            </a:r>
            <a:r>
              <a:rPr lang="es-ES" b="1" dirty="0" smtClean="0">
                <a:solidFill>
                  <a:srgbClr val="00B050"/>
                </a:solidFill>
              </a:rPr>
              <a:t>a fuerza “centrífuga”</a:t>
            </a:r>
            <a:endParaRPr lang="es-ES" b="1" dirty="0">
              <a:solidFill>
                <a:srgbClr val="00B050"/>
              </a:solidFill>
            </a:endParaRPr>
          </a:p>
        </p:txBody>
      </p:sp>
      <p:sp>
        <p:nvSpPr>
          <p:cNvPr id="3" name="AutoShape 5" descr="http://www.edupics.com/image-bus-driving-p2020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7" descr="http://www.edupics.com/image-bus-driving-p20202.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6" name="45 Elipse"/>
          <p:cNvSpPr/>
          <p:nvPr/>
        </p:nvSpPr>
        <p:spPr>
          <a:xfrm>
            <a:off x="800100" y="1612900"/>
            <a:ext cx="2268000" cy="2268000"/>
          </a:xfrm>
          <a:prstGeom prst="ellipse">
            <a:avLst/>
          </a:prstGeom>
          <a:noFill/>
          <a:ln w="952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9" name="48 Grupo"/>
          <p:cNvGrpSpPr/>
          <p:nvPr/>
        </p:nvGrpSpPr>
        <p:grpSpPr>
          <a:xfrm>
            <a:off x="685800" y="1498600"/>
            <a:ext cx="2520000" cy="2520000"/>
            <a:chOff x="1651000" y="2032000"/>
            <a:chExt cx="2520000" cy="2520000"/>
          </a:xfrm>
        </p:grpSpPr>
        <p:grpSp>
          <p:nvGrpSpPr>
            <p:cNvPr id="15" name="14 Grupo"/>
            <p:cNvGrpSpPr/>
            <p:nvPr/>
          </p:nvGrpSpPr>
          <p:grpSpPr>
            <a:xfrm>
              <a:off x="1651000" y="2032000"/>
              <a:ext cx="2520000" cy="2520000"/>
              <a:chOff x="1651000" y="2032000"/>
              <a:chExt cx="2520000" cy="2520000"/>
            </a:xfrm>
          </p:grpSpPr>
          <p:sp>
            <p:nvSpPr>
              <p:cNvPr id="5" name="4 Elipse"/>
              <p:cNvSpPr/>
              <p:nvPr/>
            </p:nvSpPr>
            <p:spPr>
              <a:xfrm>
                <a:off x="1651000" y="2032000"/>
                <a:ext cx="2520000" cy="252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2" name="11 Conector recto"/>
              <p:cNvCxnSpPr/>
              <p:nvPr/>
            </p:nvCxnSpPr>
            <p:spPr>
              <a:xfrm>
                <a:off x="2895600" y="3251200"/>
                <a:ext cx="126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9 Elipse"/>
              <p:cNvSpPr/>
              <p:nvPr/>
            </p:nvSpPr>
            <p:spPr>
              <a:xfrm>
                <a:off x="3873500" y="3098800"/>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22" name="21 Conector recto de flecha"/>
            <p:cNvCxnSpPr/>
            <p:nvPr/>
          </p:nvCxnSpPr>
          <p:spPr>
            <a:xfrm flipH="1">
              <a:off x="3275013" y="3246438"/>
              <a:ext cx="596900" cy="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22 CuadroTexto"/>
                <p:cNvSpPr txBox="1"/>
                <p:nvPr/>
              </p:nvSpPr>
              <p:spPr>
                <a:xfrm>
                  <a:off x="3457575" y="2929889"/>
                  <a:ext cx="3686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3457575" y="2929889"/>
                  <a:ext cx="368691" cy="338554"/>
                </a:xfrm>
                <a:prstGeom prst="rect">
                  <a:avLst/>
                </a:prstGeom>
                <a:blipFill rotWithShape="1">
                  <a:blip r:embed="rId3"/>
                  <a:stretch>
                    <a:fillRect/>
                  </a:stretch>
                </a:blipFill>
              </p:spPr>
              <p:txBody>
                <a:bodyPr/>
                <a:lstStyle/>
                <a:p>
                  <a:r>
                    <a:rPr lang="es-ES">
                      <a:noFill/>
                    </a:rPr>
                    <a:t> </a:t>
                  </a:r>
                </a:p>
              </p:txBody>
            </p:sp>
          </mc:Fallback>
        </mc:AlternateContent>
      </p:grpSp>
      <p:pic>
        <p:nvPicPr>
          <p:cNvPr id="5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1494" t="50568" r="33333" b="10483"/>
          <a:stretch/>
        </p:blipFill>
        <p:spPr bwMode="auto">
          <a:xfrm>
            <a:off x="3619500" y="2222501"/>
            <a:ext cx="228600" cy="1159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61 Elipse"/>
          <p:cNvSpPr/>
          <p:nvPr/>
        </p:nvSpPr>
        <p:spPr>
          <a:xfrm>
            <a:off x="5537200" y="1701800"/>
            <a:ext cx="2090200" cy="2146300"/>
          </a:xfrm>
          <a:prstGeom prst="ellipse">
            <a:avLst/>
          </a:prstGeom>
          <a:noFill/>
          <a:ln w="952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50" name="49 Grupo"/>
          <p:cNvGrpSpPr/>
          <p:nvPr/>
        </p:nvGrpSpPr>
        <p:grpSpPr>
          <a:xfrm>
            <a:off x="4711700" y="965200"/>
            <a:ext cx="3672000" cy="3672000"/>
            <a:chOff x="4711700" y="965200"/>
            <a:chExt cx="3672000" cy="3672000"/>
          </a:xfrm>
        </p:grpSpPr>
        <p:pic>
          <p:nvPicPr>
            <p:cNvPr id="70" name="Picture 2"/>
            <p:cNvPicPr>
              <a:picLocks noChangeAspect="1" noChangeArrowheads="1"/>
            </p:cNvPicPr>
            <p:nvPr/>
          </p:nvPicPr>
          <p:blipFill rotWithShape="1">
            <a:blip r:embed="rId4">
              <a:clrChange>
                <a:clrFrom>
                  <a:srgbClr val="FEFFFD"/>
                </a:clrFrom>
                <a:clrTo>
                  <a:srgbClr val="FEFFFD">
                    <a:alpha val="0"/>
                  </a:srgbClr>
                </a:clrTo>
              </a:clrChange>
              <a:extLst>
                <a:ext uri="{28A0092B-C50C-407E-A947-70E740481C1C}">
                  <a14:useLocalDpi xmlns:a14="http://schemas.microsoft.com/office/drawing/2010/main" val="0"/>
                </a:ext>
              </a:extLst>
            </a:blip>
            <a:srcRect l="61494" t="50568" r="33333" b="10483"/>
            <a:stretch/>
          </p:blipFill>
          <p:spPr bwMode="auto">
            <a:xfrm>
              <a:off x="7556500" y="1562101"/>
              <a:ext cx="228600" cy="1159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 name="66 Elipse"/>
            <p:cNvSpPr/>
            <p:nvPr/>
          </p:nvSpPr>
          <p:spPr>
            <a:xfrm>
              <a:off x="4711700" y="965200"/>
              <a:ext cx="3672000" cy="3672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8" name="67 Conector recto"/>
            <p:cNvCxnSpPr/>
            <p:nvPr/>
          </p:nvCxnSpPr>
          <p:spPr>
            <a:xfrm>
              <a:off x="6515100" y="2794000"/>
              <a:ext cx="126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68 Elipse"/>
            <p:cNvSpPr/>
            <p:nvPr/>
          </p:nvSpPr>
          <p:spPr>
            <a:xfrm>
              <a:off x="7493000" y="2641600"/>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5" name="64 Conector recto de flecha"/>
            <p:cNvCxnSpPr/>
            <p:nvPr/>
          </p:nvCxnSpPr>
          <p:spPr>
            <a:xfrm flipH="1">
              <a:off x="6894513" y="2789238"/>
              <a:ext cx="596900" cy="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65 CuadroTexto"/>
                <p:cNvSpPr txBox="1"/>
                <p:nvPr/>
              </p:nvSpPr>
              <p:spPr>
                <a:xfrm>
                  <a:off x="7077075" y="2472689"/>
                  <a:ext cx="368691" cy="338554"/>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𝑇</m:t>
                        </m:r>
                      </m:oMath>
                    </m:oMathPara>
                  </a14:m>
                  <a:endParaRPr lang="es-ES" sz="1600" dirty="0"/>
                </a:p>
              </p:txBody>
            </p:sp>
          </mc:Choice>
          <mc:Fallback xmlns="">
            <p:sp>
              <p:nvSpPr>
                <p:cNvPr id="66" name="65 CuadroTexto"/>
                <p:cNvSpPr txBox="1">
                  <a:spLocks noRot="1" noChangeAspect="1" noMove="1" noResize="1" noEditPoints="1" noAdjustHandles="1" noChangeArrowheads="1" noChangeShapeType="1" noTextEdit="1"/>
                </p:cNvSpPr>
                <p:nvPr/>
              </p:nvSpPr>
              <p:spPr>
                <a:xfrm>
                  <a:off x="7077075" y="2472689"/>
                  <a:ext cx="368691" cy="338554"/>
                </a:xfrm>
                <a:prstGeom prst="rect">
                  <a:avLst/>
                </a:prstGeom>
                <a:blipFill rotWithShape="1">
                  <a:blip r:embed="rId5"/>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1" name="70 CuadroTexto"/>
                <p:cNvSpPr txBox="1"/>
                <p:nvPr/>
              </p:nvSpPr>
              <p:spPr>
                <a:xfrm>
                  <a:off x="7864475" y="2434589"/>
                  <a:ext cx="41152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𝑖</m:t>
                            </m:r>
                          </m:sub>
                        </m:sSub>
                      </m:oMath>
                    </m:oMathPara>
                  </a14:m>
                  <a:endParaRPr lang="es-ES" sz="1600" dirty="0"/>
                </a:p>
              </p:txBody>
            </p:sp>
          </mc:Choice>
          <mc:Fallback xmlns="">
            <p:sp>
              <p:nvSpPr>
                <p:cNvPr id="71" name="70 CuadroTexto"/>
                <p:cNvSpPr txBox="1">
                  <a:spLocks noRot="1" noChangeAspect="1" noMove="1" noResize="1" noEditPoints="1" noAdjustHandles="1" noChangeArrowheads="1" noChangeShapeType="1" noTextEdit="1"/>
                </p:cNvSpPr>
                <p:nvPr/>
              </p:nvSpPr>
              <p:spPr>
                <a:xfrm>
                  <a:off x="7864475" y="2434589"/>
                  <a:ext cx="411523" cy="338554"/>
                </a:xfrm>
                <a:prstGeom prst="rect">
                  <a:avLst/>
                </a:prstGeom>
                <a:blipFill rotWithShape="1">
                  <a:blip r:embed="rId6"/>
                  <a:stretch>
                    <a:fillRect/>
                  </a:stretch>
                </a:blipFill>
              </p:spPr>
              <p:txBody>
                <a:bodyPr/>
                <a:lstStyle/>
                <a:p>
                  <a:r>
                    <a:rPr lang="es-ES">
                      <a:noFill/>
                    </a:rPr>
                    <a:t> </a:t>
                  </a:r>
                </a:p>
              </p:txBody>
            </p:sp>
          </mc:Fallback>
        </mc:AlternateContent>
        <p:cxnSp>
          <p:nvCxnSpPr>
            <p:cNvPr id="72" name="71 Conector recto de flecha"/>
            <p:cNvCxnSpPr/>
            <p:nvPr/>
          </p:nvCxnSpPr>
          <p:spPr>
            <a:xfrm>
              <a:off x="7783513" y="2789238"/>
              <a:ext cx="596900" cy="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4" name="73 CuadroTexto"/>
              <p:cNvSpPr txBox="1"/>
              <p:nvPr/>
            </p:nvSpPr>
            <p:spPr>
              <a:xfrm>
                <a:off x="768350" y="4085590"/>
                <a:ext cx="231826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1" i="1" smtClean="0">
                          <a:latin typeface="Cambria Math"/>
                        </a:rPr>
                        <m:t>𝑶𝒃𝒔𝒆𝒓𝒗𝒂𝒅𝒐𝒓</m:t>
                      </m:r>
                      <m:r>
                        <a:rPr lang="es-ES" sz="1600" b="1" i="1" smtClean="0">
                          <a:latin typeface="Cambria Math"/>
                        </a:rPr>
                        <m:t> </m:t>
                      </m:r>
                      <m:r>
                        <a:rPr lang="es-ES" sz="1600" b="1" i="1" smtClean="0">
                          <a:latin typeface="Cambria Math"/>
                        </a:rPr>
                        <m:t>𝒊𝒏𝒆𝒓𝒄𝒊𝒂𝒍</m:t>
                      </m:r>
                    </m:oMath>
                  </m:oMathPara>
                </a14:m>
                <a:endParaRPr lang="es-ES" sz="1600" b="1" dirty="0"/>
              </a:p>
            </p:txBody>
          </p:sp>
        </mc:Choice>
        <mc:Fallback xmlns="">
          <p:sp>
            <p:nvSpPr>
              <p:cNvPr id="74" name="73 CuadroTexto"/>
              <p:cNvSpPr txBox="1">
                <a:spLocks noRot="1" noChangeAspect="1" noMove="1" noResize="1" noEditPoints="1" noAdjustHandles="1" noChangeArrowheads="1" noChangeShapeType="1" noTextEdit="1"/>
              </p:cNvSpPr>
              <p:nvPr/>
            </p:nvSpPr>
            <p:spPr>
              <a:xfrm>
                <a:off x="768350" y="4085590"/>
                <a:ext cx="2318263"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5" name="74 CuadroTexto"/>
              <p:cNvSpPr txBox="1"/>
              <p:nvPr/>
            </p:nvSpPr>
            <p:spPr>
              <a:xfrm>
                <a:off x="5467350" y="4072890"/>
                <a:ext cx="26148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1" i="1" smtClean="0">
                          <a:latin typeface="Cambria Math"/>
                        </a:rPr>
                        <m:t>𝑶𝒃𝒔𝒆𝒓𝒗𝒂𝒅𝒐𝒓</m:t>
                      </m:r>
                      <m:r>
                        <a:rPr lang="es-ES" sz="1600" b="1" i="1" smtClean="0">
                          <a:latin typeface="Cambria Math"/>
                        </a:rPr>
                        <m:t> </m:t>
                      </m:r>
                      <m:r>
                        <a:rPr lang="es-ES" sz="1600" b="1" i="1" smtClean="0">
                          <a:latin typeface="Cambria Math"/>
                        </a:rPr>
                        <m:t>𝒏𝒐</m:t>
                      </m:r>
                      <m:r>
                        <a:rPr lang="es-ES" sz="1600" b="1" i="1" smtClean="0">
                          <a:latin typeface="Cambria Math"/>
                        </a:rPr>
                        <m:t> </m:t>
                      </m:r>
                      <m:r>
                        <a:rPr lang="es-ES" sz="1600" b="1" i="1" smtClean="0">
                          <a:latin typeface="Cambria Math"/>
                        </a:rPr>
                        <m:t>𝒊𝒏𝒆𝒓𝒄𝒊𝒂𝒍</m:t>
                      </m:r>
                    </m:oMath>
                  </m:oMathPara>
                </a14:m>
                <a:endParaRPr lang="es-ES" sz="1600" b="1" dirty="0"/>
              </a:p>
            </p:txBody>
          </p:sp>
        </mc:Choice>
        <mc:Fallback xmlns="">
          <p:sp>
            <p:nvSpPr>
              <p:cNvPr id="75" name="74 CuadroTexto"/>
              <p:cNvSpPr txBox="1">
                <a:spLocks noRot="1" noChangeAspect="1" noMove="1" noResize="1" noEditPoints="1" noAdjustHandles="1" noChangeArrowheads="1" noChangeShapeType="1" noTextEdit="1"/>
              </p:cNvSpPr>
              <p:nvPr/>
            </p:nvSpPr>
            <p:spPr>
              <a:xfrm>
                <a:off x="5467350" y="4072890"/>
                <a:ext cx="2614818" cy="338554"/>
              </a:xfrm>
              <a:prstGeom prst="rect">
                <a:avLst/>
              </a:prstGeom>
              <a:blipFill rotWithShape="1">
                <a:blip r:embed="rId8"/>
                <a:stretch>
                  <a:fillRect/>
                </a:stretch>
              </a:blipFill>
            </p:spPr>
            <p:txBody>
              <a:bodyPr/>
              <a:lstStyle/>
              <a:p>
                <a:r>
                  <a:rPr lang="es-ES">
                    <a:noFill/>
                  </a:rPr>
                  <a:t> </a:t>
                </a:r>
              </a:p>
            </p:txBody>
          </p:sp>
        </mc:Fallback>
      </mc:AlternateContent>
      <p:sp>
        <p:nvSpPr>
          <p:cNvPr id="51" name="50 CuadroTexto"/>
          <p:cNvSpPr txBox="1"/>
          <p:nvPr/>
        </p:nvSpPr>
        <p:spPr>
          <a:xfrm>
            <a:off x="266700" y="4622800"/>
            <a:ext cx="8483600" cy="1754326"/>
          </a:xfrm>
          <a:prstGeom prst="rect">
            <a:avLst/>
          </a:prstGeom>
          <a:noFill/>
        </p:spPr>
        <p:txBody>
          <a:bodyPr wrap="square" rtlCol="0">
            <a:spAutoFit/>
          </a:bodyPr>
          <a:lstStyle/>
          <a:p>
            <a:pPr marL="355600" indent="-355600" algn="just">
              <a:buFont typeface="Wingdings"/>
              <a:buChar char="F"/>
            </a:pPr>
            <a:r>
              <a:rPr lang="es-ES" dirty="0" smtClean="0"/>
              <a:t>Para el observador inercial la tensión, T, de la cuerda hace el papel de fuerza centrípeta.</a:t>
            </a:r>
          </a:p>
          <a:p>
            <a:pPr marL="355600" indent="-355600" algn="just">
              <a:buFont typeface="Wingdings"/>
              <a:buChar char="F"/>
            </a:pPr>
            <a:endParaRPr lang="es-ES" dirty="0"/>
          </a:p>
          <a:p>
            <a:pPr marL="355600" indent="-355600" algn="just">
              <a:buFont typeface="Wingdings"/>
              <a:buChar char="F"/>
            </a:pPr>
            <a:r>
              <a:rPr lang="es-ES" dirty="0" smtClean="0"/>
              <a:t>El observador no inercial está en reposo en su sistema, debe suponer la existencia de una fuerza que equilibre a la tensión de la cuerda: la </a:t>
            </a:r>
            <a:r>
              <a:rPr lang="es-ES" b="1" dirty="0" smtClean="0">
                <a:effectLst>
                  <a:outerShdw blurRad="38100" dist="38100" dir="2700000" algn="tl">
                    <a:srgbClr val="000000">
                      <a:alpha val="43137"/>
                    </a:srgbClr>
                  </a:outerShdw>
                </a:effectLst>
              </a:rPr>
              <a:t>fuerza centrífuga</a:t>
            </a:r>
            <a:r>
              <a:rPr lang="es-ES" dirty="0" smtClean="0"/>
              <a:t>.</a:t>
            </a:r>
            <a:endParaRPr lang="es-ES" dirty="0"/>
          </a:p>
        </p:txBody>
      </p:sp>
    </p:spTree>
    <p:extLst>
      <p:ext uri="{BB962C8B-B14F-4D97-AF65-F5344CB8AC3E}">
        <p14:creationId xmlns:p14="http://schemas.microsoft.com/office/powerpoint/2010/main" val="29180021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9"/>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5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1">
                                            <p:txEl>
                                              <p:pRg st="0" end="0"/>
                                            </p:txEl>
                                          </p:spTgt>
                                        </p:tgtEl>
                                        <p:attrNameLst>
                                          <p:attrName>style.visibility</p:attrName>
                                        </p:attrNameLst>
                                      </p:cBhvr>
                                      <p:to>
                                        <p:strVal val="visible"/>
                                      </p:to>
                                    </p:set>
                                    <p:anim calcmode="lin" valueType="num">
                                      <p:cBhvr additive="base">
                                        <p:cTn id="15" dur="500" fill="hold"/>
                                        <p:tgtEl>
                                          <p:spTgt spid="51">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1">
                                            <p:txEl>
                                              <p:pRg st="2" end="2"/>
                                            </p:txEl>
                                          </p:spTgt>
                                        </p:tgtEl>
                                        <p:attrNameLst>
                                          <p:attrName>style.visibility</p:attrName>
                                        </p:attrNameLst>
                                      </p:cBhvr>
                                      <p:to>
                                        <p:strVal val="visible"/>
                                      </p:to>
                                    </p:set>
                                    <p:anim calcmode="lin" valueType="num">
                                      <p:cBhvr additive="base">
                                        <p:cTn id="21" dur="500" fill="hold"/>
                                        <p:tgtEl>
                                          <p:spTgt spid="51">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6</a:t>
            </a:r>
            <a:r>
              <a:rPr lang="es-ES" b="1" dirty="0" smtClean="0">
                <a:solidFill>
                  <a:srgbClr val="C00000"/>
                </a:solidFill>
              </a:rPr>
              <a:t> Las leyes de Newton en sistemas no inerciales</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42</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XIII. FUERZAS: APLICACIONES</a:t>
            </a:r>
            <a:endParaRPr lang="es-ES" b="1" dirty="0">
              <a:solidFill>
                <a:srgbClr val="4F81BD">
                  <a:lumMod val="75000"/>
                </a:srgbClr>
              </a:solidFill>
            </a:endParaRPr>
          </a:p>
        </p:txBody>
      </p:sp>
      <p:sp>
        <p:nvSpPr>
          <p:cNvPr id="3" name="AutoShape 5" descr="http://www.edupics.com/image-bus-driving-p2020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solidFill>
                <a:prstClr val="black"/>
              </a:solidFill>
            </a:endParaRPr>
          </a:p>
        </p:txBody>
      </p:sp>
      <p:sp>
        <p:nvSpPr>
          <p:cNvPr id="4" name="AutoShape 7" descr="http://www.edupics.com/image-bus-driving-p20202.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solidFill>
                <a:prstClr val="black"/>
              </a:solidFill>
            </a:endParaRPr>
          </a:p>
        </p:txBody>
      </p:sp>
      <p:sp>
        <p:nvSpPr>
          <p:cNvPr id="30" name="29 CuadroTexto"/>
          <p:cNvSpPr txBox="1"/>
          <p:nvPr/>
        </p:nvSpPr>
        <p:spPr>
          <a:xfrm>
            <a:off x="419100" y="1054100"/>
            <a:ext cx="1803400" cy="369332"/>
          </a:xfrm>
          <a:prstGeom prst="rect">
            <a:avLst/>
          </a:prstGeom>
          <a:solidFill>
            <a:srgbClr val="00B050"/>
          </a:solidFill>
        </p:spPr>
        <p:txBody>
          <a:bodyPr wrap="square" rtlCol="0">
            <a:spAutoFit/>
          </a:bodyPr>
          <a:lstStyle/>
          <a:p>
            <a:r>
              <a:rPr lang="es-ES" b="1" dirty="0" smtClean="0">
                <a:solidFill>
                  <a:schemeClr val="bg1"/>
                </a:solidFill>
              </a:rPr>
              <a:t>EJERCICIO 16</a:t>
            </a:r>
            <a:endParaRPr lang="es-ES" b="1" dirty="0">
              <a:solidFill>
                <a:schemeClr val="bg1"/>
              </a:solidFill>
            </a:endParaRPr>
          </a:p>
        </p:txBody>
      </p:sp>
      <p:sp>
        <p:nvSpPr>
          <p:cNvPr id="31" name="30 Rectángulo"/>
          <p:cNvSpPr/>
          <p:nvPr/>
        </p:nvSpPr>
        <p:spPr>
          <a:xfrm>
            <a:off x="393700" y="1496536"/>
            <a:ext cx="8204200" cy="2031325"/>
          </a:xfrm>
          <a:prstGeom prst="rect">
            <a:avLst/>
          </a:prstGeom>
        </p:spPr>
        <p:txBody>
          <a:bodyPr wrap="square">
            <a:spAutoFit/>
          </a:bodyPr>
          <a:lstStyle/>
          <a:p>
            <a:pPr algn="just"/>
            <a:r>
              <a:rPr lang="es-ES" dirty="0" smtClean="0">
                <a:sym typeface="Symbol"/>
              </a:rPr>
              <a:t>La Tierra es un sistema en rotación y, por tanto, no inercial. Teniendo en cuenta que su radio es de 6 370 km y que efectúa una rotación completa en 23 h y 56 min, determina la fuerza centrífuga que actúa sobre una persona de masa m situada en:</a:t>
            </a:r>
          </a:p>
          <a:p>
            <a:pPr marL="342900" indent="-342900" algn="just">
              <a:buAutoNum type="alphaLcParenR"/>
            </a:pPr>
            <a:r>
              <a:rPr lang="es-ES" dirty="0" smtClean="0">
                <a:sym typeface="Symbol"/>
              </a:rPr>
              <a:t>Un punto del ecuador.</a:t>
            </a:r>
          </a:p>
          <a:p>
            <a:pPr marL="342900" indent="-342900" algn="just">
              <a:buAutoNum type="alphaLcParenR"/>
            </a:pPr>
            <a:r>
              <a:rPr lang="es-ES" dirty="0" smtClean="0">
                <a:sym typeface="Symbol"/>
              </a:rPr>
              <a:t>Un punto de latitud 37º N.</a:t>
            </a:r>
          </a:p>
          <a:p>
            <a:pPr marL="342900" indent="-342900" algn="just">
              <a:buAutoNum type="alphaLcParenR"/>
            </a:pPr>
            <a:r>
              <a:rPr lang="es-ES" dirty="0" smtClean="0">
                <a:sym typeface="Symbol"/>
              </a:rPr>
              <a:t>El polo.</a:t>
            </a:r>
            <a:endParaRPr lang="es-ES" dirty="0">
              <a:sym typeface="Symbol"/>
            </a:endParaRPr>
          </a:p>
        </p:txBody>
      </p:sp>
    </p:spTree>
    <p:extLst>
      <p:ext uri="{BB962C8B-B14F-4D97-AF65-F5344CB8AC3E}">
        <p14:creationId xmlns:p14="http://schemas.microsoft.com/office/powerpoint/2010/main" val="27677955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4382&quot;&gt;&lt;property id=&quot;20148&quot; value=&quot;5&quot;/&gt;&lt;property id=&quot;20300&quot; value=&quot;Diapositiva 3&quot;/&gt;&lt;property id=&quot;20307&quot; value=&quot;258&quot;/&gt;&lt;/object&gt;&lt;object type=&quot;3&quot; unique_id=&quot;18130&quot;&gt;&lt;property id=&quot;20148&quot; value=&quot;5&quot;/&gt;&lt;property id=&quot;20300&quot; value=&quot;Diapositiva 4&quot;/&gt;&lt;property id=&quot;20307&quot; value=&quot;262&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5905</TotalTime>
  <Words>3065</Words>
  <Application>Microsoft Office PowerPoint</Application>
  <PresentationFormat>Presentación en pantalla (4:3)</PresentationFormat>
  <Paragraphs>661</Paragraphs>
  <Slides>42</Slides>
  <Notes>42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42</vt:i4>
      </vt:variant>
    </vt:vector>
  </HeadingPairs>
  <TitlesOfParts>
    <vt:vector size="50" baseType="lpstr">
      <vt:lpstr>Arial</vt:lpstr>
      <vt:lpstr>Calibri</vt:lpstr>
      <vt:lpstr>Cambria</vt:lpstr>
      <vt:lpstr>Cambria Math</vt:lpstr>
      <vt:lpstr>Symbol</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723</cp:revision>
  <cp:lastPrinted>2012-09-29T06:15:17Z</cp:lastPrinted>
  <dcterms:created xsi:type="dcterms:W3CDTF">2012-01-21T08:16:49Z</dcterms:created>
  <dcterms:modified xsi:type="dcterms:W3CDTF">2016-08-22T20:12:56Z</dcterms:modified>
</cp:coreProperties>
</file>